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sldIdLst>
    <p:sldId id="271" r:id="rId2"/>
    <p:sldId id="272" r:id="rId3"/>
    <p:sldId id="275" r:id="rId4"/>
    <p:sldId id="273" r:id="rId5"/>
    <p:sldId id="274" r:id="rId6"/>
    <p:sldId id="258" r:id="rId7"/>
    <p:sldId id="277" r:id="rId8"/>
    <p:sldId id="279" r:id="rId9"/>
    <p:sldId id="276" r:id="rId10"/>
  </p:sldIdLst>
  <p:sldSz cx="9144000" cy="6858000" type="screen4x3"/>
  <p:notesSz cx="6858000" cy="9144000"/>
  <p:custDataLst>
    <p:tags r:id="rId12"/>
  </p:custDataLst>
  <p:defaultTextStyle>
    <a:defPPr>
      <a:defRPr lang="sr-Latn-C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4" d="100"/>
          <a:sy n="124" d="100"/>
        </p:scale>
        <p:origin x="122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E34BC22-B02F-41F1-BF5E-803D6CF3E15F}" type="datetimeFigureOut">
              <a:rPr lang="sr-Latn-CS"/>
              <a:pPr>
                <a:defRPr/>
              </a:pPr>
              <a:t>6.10.2025.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hr-HR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hr-HR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A331ED7-F61A-4D39-9C56-3AB046385B14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289419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4743450"/>
            <a:ext cx="9144000" cy="21145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4714875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2426" y="2895600"/>
            <a:ext cx="4572000" cy="1368798"/>
          </a:xfrm>
        </p:spPr>
        <p:txBody>
          <a:bodyPr/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52426" y="457200"/>
            <a:ext cx="7680960" cy="2438399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kumimoji="0" lang="en-US" sz="6000" b="1" i="0" u="none" strike="noStrike" kern="1200" cap="none" spc="0" normalizeH="0" baseline="0" noProof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B5158A-24D6-4FCB-AFF6-40BD88937CEA}" type="datetimeFigureOut">
              <a:rPr lang="sr-Latn-CS"/>
              <a:pPr>
                <a:defRPr/>
              </a:pPr>
              <a:t>6.10.2025.</a:t>
            </a:fld>
            <a:endParaRPr lang="hr-HR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BE1D3F-2642-4CD7-BA24-FDD86EBAB624}" type="slidenum">
              <a:rPr lang="hr-HR"/>
              <a:pPr>
                <a:defRPr/>
              </a:pPr>
              <a:t>‹#›</a:t>
            </a:fld>
            <a:endParaRPr lang="hr-HR"/>
          </a:p>
        </p:txBody>
      </p:sp>
      <p:sp>
        <p:nvSpPr>
          <p:cNvPr id="8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78824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95DDA7-D86A-4EF2-B04D-2B4CF1B54D1C}" type="datetimeFigureOut">
              <a:rPr lang="sr-Latn-CS"/>
              <a:pPr>
                <a:defRPr/>
              </a:pPr>
              <a:t>6.10.2025.</a:t>
            </a:fld>
            <a:endParaRPr lang="hr-H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F4F8A0-9438-4D80-82C6-78C6947FF20C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09421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93B44A-EB53-4768-B4C6-B03E7534326A}" type="datetimeFigureOut">
              <a:rPr lang="sr-Latn-CS"/>
              <a:pPr>
                <a:defRPr/>
              </a:pPr>
              <a:t>6.10.2025.</a:t>
            </a:fld>
            <a:endParaRPr lang="hr-H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A17349-02A2-4E7A-A221-F01B0221EC04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75577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7680960" cy="4724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Date Placeholder 11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507D41-4102-433F-94FB-662789929651}" type="datetimeFigureOut">
              <a:rPr lang="sr-Latn-CS"/>
              <a:pPr>
                <a:defRPr/>
              </a:pPr>
              <a:t>6.10.2025.</a:t>
            </a:fld>
            <a:endParaRPr lang="hr-HR"/>
          </a:p>
        </p:txBody>
      </p:sp>
      <p:sp>
        <p:nvSpPr>
          <p:cNvPr id="6" name="Slide Number Placeholder 1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A29393-5149-402C-90FD-E182D0739438}" type="slidenum">
              <a:rPr lang="hr-HR"/>
              <a:pPr>
                <a:defRPr/>
              </a:pPr>
              <a:t>‹#›</a:t>
            </a:fld>
            <a:endParaRPr lang="hr-HR"/>
          </a:p>
        </p:txBody>
      </p:sp>
      <p:sp>
        <p:nvSpPr>
          <p:cNvPr id="7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21920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-4763" y="1828800"/>
            <a:ext cx="9144001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52426" y="4003302"/>
            <a:ext cx="4572000" cy="1178298"/>
          </a:xfrm>
        </p:spPr>
        <p:txBody>
          <a:bodyPr/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354366" y="1990078"/>
            <a:ext cx="8439912" cy="1984248"/>
          </a:xfrm>
        </p:spPr>
        <p:txBody>
          <a:bodyPr>
            <a:noAutofit/>
          </a:bodyPr>
          <a:lstStyle>
            <a:lvl1pPr>
              <a:defRPr kumimoji="0" lang="en-US" sz="60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9D68E5-E407-4B43-992D-6E3FEB863372}" type="datetimeFigureOut">
              <a:rPr lang="sr-Latn-CS"/>
              <a:pPr>
                <a:defRPr/>
              </a:pPr>
              <a:t>6.10.2025.</a:t>
            </a:fld>
            <a:endParaRPr lang="hr-HR"/>
          </a:p>
        </p:txBody>
      </p:sp>
      <p:sp>
        <p:nvSpPr>
          <p:cNvPr id="8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C49A11-6AC5-4DA9-8290-1A181189C065}" type="slidenum">
              <a:rPr lang="hr-HR"/>
              <a:pPr>
                <a:defRPr/>
              </a:pPr>
              <a:t>‹#›</a:t>
            </a:fld>
            <a:endParaRPr lang="hr-HR"/>
          </a:p>
        </p:txBody>
      </p:sp>
      <p:sp>
        <p:nvSpPr>
          <p:cNvPr id="9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63587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901184" y="1463040"/>
            <a:ext cx="3886200" cy="4288536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3886200" cy="4288536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7" name="Title 2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364497-E8B4-4546-B456-3260C55F950C}" type="datetimeFigureOut">
              <a:rPr lang="sr-Latn-CS"/>
              <a:pPr>
                <a:defRPr/>
              </a:pPr>
              <a:t>6.10.2025.</a:t>
            </a:fld>
            <a:endParaRPr lang="hr-HR"/>
          </a:p>
        </p:txBody>
      </p:sp>
      <p:sp>
        <p:nvSpPr>
          <p:cNvPr id="7" name="Slide Number Placeholder 2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E3A95A-5CA9-4B70-AC26-7B5B3E738778}" type="slidenum">
              <a:rPr lang="hr-HR"/>
              <a:pPr>
                <a:defRPr/>
              </a:pPr>
              <a:t>‹#›</a:t>
            </a:fld>
            <a:endParaRPr lang="hr-HR"/>
          </a:p>
        </p:txBody>
      </p:sp>
      <p:sp>
        <p:nvSpPr>
          <p:cNvPr id="8" name="Footer Placeholder 25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35822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8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886200" cy="509587"/>
          </a:xfrm>
        </p:spPr>
        <p:txBody>
          <a:bodyPr/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5"/>
          </p:nvPr>
        </p:nvSpPr>
        <p:spPr>
          <a:xfrm>
            <a:off x="4900613" y="1463040"/>
            <a:ext cx="3886200" cy="509587"/>
          </a:xfrm>
        </p:spPr>
        <p:txBody>
          <a:bodyPr/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Content Placeholder 11"/>
          <p:cNvSpPr>
            <a:spLocks noGrp="1"/>
          </p:cNvSpPr>
          <p:nvPr>
            <p:ph sz="quarter" idx="14"/>
          </p:nvPr>
        </p:nvSpPr>
        <p:spPr>
          <a:xfrm>
            <a:off x="4900613" y="2011680"/>
            <a:ext cx="3886200" cy="3736848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2011680"/>
            <a:ext cx="3886200" cy="3736848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Date Placeholder 19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53D59-6BC1-4146-8747-4FCEF04F16A7}" type="datetimeFigureOut">
              <a:rPr lang="sr-Latn-CS"/>
              <a:pPr>
                <a:defRPr/>
              </a:pPr>
              <a:t>6.10.2025.</a:t>
            </a:fld>
            <a:endParaRPr lang="hr-HR"/>
          </a:p>
        </p:txBody>
      </p:sp>
      <p:sp>
        <p:nvSpPr>
          <p:cNvPr id="9" name="Slide Number Placeholder 2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E79F78-FFDB-4884-8792-E0CEDA1F125C}" type="slidenum">
              <a:rPr lang="hr-HR"/>
              <a:pPr>
                <a:defRPr/>
              </a:pPr>
              <a:t>‹#›</a:t>
            </a:fld>
            <a:endParaRPr lang="hr-HR"/>
          </a:p>
        </p:txBody>
      </p:sp>
      <p:sp>
        <p:nvSpPr>
          <p:cNvPr id="10" name="Footer Placeholder 28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83224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B76326-CDE1-45F2-9C9B-4D5B679B2B5D}" type="datetimeFigureOut">
              <a:rPr lang="sr-Latn-CS"/>
              <a:pPr>
                <a:defRPr/>
              </a:pPr>
              <a:t>6.10.2025.</a:t>
            </a:fld>
            <a:endParaRPr lang="hr-HR"/>
          </a:p>
        </p:txBody>
      </p:sp>
      <p:sp>
        <p:nvSpPr>
          <p:cNvPr id="5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69F066-DC5B-4603-9CF4-AEBFEE6B3AD9}" type="slidenum">
              <a:rPr lang="hr-HR"/>
              <a:pPr>
                <a:defRPr/>
              </a:pPr>
              <a:t>‹#›</a:t>
            </a:fld>
            <a:endParaRPr lang="hr-HR"/>
          </a:p>
        </p:txBody>
      </p:sp>
      <p:sp>
        <p:nvSpPr>
          <p:cNvPr id="6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729663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F4F5FD-0CEB-40E7-A9B0-B0027A90354F}" type="datetimeFigureOut">
              <a:rPr lang="sr-Latn-CS"/>
              <a:pPr>
                <a:defRPr/>
              </a:pPr>
              <a:t>6.10.2025.</a:t>
            </a:fld>
            <a:endParaRPr lang="hr-HR"/>
          </a:p>
        </p:txBody>
      </p:sp>
      <p:sp>
        <p:nvSpPr>
          <p:cNvPr id="4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46C59C-8DC9-476E-A337-A7D24EAC9937}" type="slidenum">
              <a:rPr lang="hr-HR"/>
              <a:pPr>
                <a:defRPr/>
              </a:pPr>
              <a:t>‹#›</a:t>
            </a:fld>
            <a:endParaRPr lang="hr-HR"/>
          </a:p>
        </p:txBody>
      </p:sp>
      <p:sp>
        <p:nvSpPr>
          <p:cNvPr id="5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15534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itle 2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381375" cy="3967162"/>
          </a:xfrm>
        </p:spPr>
        <p:txBody>
          <a:bodyPr/>
          <a:lstStyle>
            <a:lvl1pPr marL="0" indent="0">
              <a:lnSpc>
                <a:spcPct val="150000"/>
              </a:lnSpc>
              <a:buNone/>
              <a:defRPr sz="1600" b="0" i="1" spc="0" baseline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105275" y="1463040"/>
            <a:ext cx="4681538" cy="3968496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12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E0127E-6E7B-4815-8585-4D3FA83048D6}" type="datetimeFigureOut">
              <a:rPr lang="sr-Latn-CS"/>
              <a:pPr>
                <a:defRPr/>
              </a:pPr>
              <a:t>6.10.2025.</a:t>
            </a:fld>
            <a:endParaRPr lang="hr-HR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F29754-F389-4257-A657-5F63069F176A}" type="slidenum">
              <a:rPr lang="hr-HR"/>
              <a:pPr>
                <a:defRPr/>
              </a:pPr>
              <a:t>‹#›</a:t>
            </a:fld>
            <a:endParaRPr lang="hr-HR"/>
          </a:p>
        </p:txBody>
      </p:sp>
      <p:sp>
        <p:nvSpPr>
          <p:cNvPr id="10" name="Footer Placeholder 19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89142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29224" y="0"/>
            <a:ext cx="3914775" cy="5657850"/>
          </a:xfrm>
        </p:spPr>
        <p:txBody>
          <a:bodyPr anchor="ctr" anchorCtr="0"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352426" y="1600199"/>
            <a:ext cx="4572000" cy="3593237"/>
          </a:xfrm>
        </p:spPr>
        <p:txBody>
          <a:bodyPr/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1600" i="1">
                <a:solidFill>
                  <a:schemeClr val="tx1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itle Placeholder 1"/>
          <p:cNvSpPr>
            <a:spLocks noGrp="1"/>
          </p:cNvSpPr>
          <p:nvPr>
            <p:ph type="title"/>
          </p:nvPr>
        </p:nvSpPr>
        <p:spPr>
          <a:xfrm>
            <a:off x="352425" y="275208"/>
            <a:ext cx="4572000" cy="1324992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Date Placeholder 12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808683-67A4-45A1-B033-8D86AF85AE29}" type="datetimeFigureOut">
              <a:rPr lang="sr-Latn-CS"/>
              <a:pPr>
                <a:defRPr/>
              </a:pPr>
              <a:t>6.10.2025.</a:t>
            </a:fld>
            <a:endParaRPr lang="hr-HR"/>
          </a:p>
        </p:txBody>
      </p:sp>
      <p:sp>
        <p:nvSpPr>
          <p:cNvPr id="9" name="Slide Number Placeholder 1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307B50-024C-40BD-ADCF-B1D369FF9879}" type="slidenum">
              <a:rPr lang="hr-HR"/>
              <a:pPr>
                <a:defRPr/>
              </a:pPr>
              <a:t>‹#›</a:t>
            </a:fld>
            <a:endParaRPr lang="hr-HR"/>
          </a:p>
        </p:txBody>
      </p:sp>
      <p:sp>
        <p:nvSpPr>
          <p:cNvPr id="10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7136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352425" y="228600"/>
            <a:ext cx="7680325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425" y="1463675"/>
            <a:ext cx="7680325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425" y="6543675"/>
            <a:ext cx="146685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 smtClean="0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pPr>
              <a:defRPr/>
            </a:pPr>
            <a:fld id="{E1CFE0BA-97D1-462D-9316-C992A87F4A8C}" type="datetimeFigureOut">
              <a:rPr lang="sr-Latn-CS"/>
              <a:pPr>
                <a:defRPr/>
              </a:pPr>
              <a:t>6.10.2025.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09750" y="6543675"/>
            <a:ext cx="4086225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 i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6700" y="6543675"/>
            <a:ext cx="87630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="1" smtClean="0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pPr>
              <a:defRPr/>
            </a:pPr>
            <a:fld id="{9C69409D-C03F-4187-8FA8-DE83423380FA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xStyles>
    <p:titleStyle>
      <a:lvl1pPr algn="l" rtl="0" fontAlgn="base">
        <a:spcBef>
          <a:spcPts val="40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Tunga" pitchFamily="2"/>
          <a:cs typeface="Tunga" pitchFamily="2"/>
        </a:defRPr>
      </a:lvl1pPr>
      <a:lvl2pPr algn="l" rtl="0" fontAlgn="base">
        <a:spcBef>
          <a:spcPts val="40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  <a:ea typeface="Tunga" pitchFamily="2"/>
          <a:cs typeface="Tunga" pitchFamily="2"/>
        </a:defRPr>
      </a:lvl2pPr>
      <a:lvl3pPr algn="l" rtl="0" fontAlgn="base">
        <a:spcBef>
          <a:spcPts val="40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  <a:ea typeface="Tunga" pitchFamily="2"/>
          <a:cs typeface="Tunga" pitchFamily="2"/>
        </a:defRPr>
      </a:lvl3pPr>
      <a:lvl4pPr algn="l" rtl="0" fontAlgn="base">
        <a:spcBef>
          <a:spcPts val="40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  <a:ea typeface="Tunga" pitchFamily="2"/>
          <a:cs typeface="Tunga" pitchFamily="2"/>
        </a:defRPr>
      </a:lvl4pPr>
      <a:lvl5pPr algn="l" rtl="0" fontAlgn="base">
        <a:spcBef>
          <a:spcPts val="40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  <a:ea typeface="Tunga" pitchFamily="2"/>
          <a:cs typeface="Tunga" pitchFamily="2"/>
        </a:defRPr>
      </a:lvl5pPr>
      <a:lvl6pPr marL="457200" algn="l" rtl="0" fontAlgn="base">
        <a:spcBef>
          <a:spcPts val="40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  <a:ea typeface="Tunga" pitchFamily="2"/>
          <a:cs typeface="Tunga" pitchFamily="2"/>
        </a:defRPr>
      </a:lvl6pPr>
      <a:lvl7pPr marL="914400" algn="l" rtl="0" fontAlgn="base">
        <a:spcBef>
          <a:spcPts val="40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  <a:ea typeface="Tunga" pitchFamily="2"/>
          <a:cs typeface="Tunga" pitchFamily="2"/>
        </a:defRPr>
      </a:lvl7pPr>
      <a:lvl8pPr marL="1371600" algn="l" rtl="0" fontAlgn="base">
        <a:spcBef>
          <a:spcPts val="40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  <a:ea typeface="Tunga" pitchFamily="2"/>
          <a:cs typeface="Tunga" pitchFamily="2"/>
        </a:defRPr>
      </a:lvl8pPr>
      <a:lvl9pPr marL="1828800" algn="l" rtl="0" fontAlgn="base">
        <a:spcBef>
          <a:spcPts val="40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  <a:ea typeface="Tunga" pitchFamily="2"/>
          <a:cs typeface="Tunga" pitchFamily="2"/>
        </a:defRPr>
      </a:lvl9pPr>
    </p:titleStyle>
    <p:bodyStyle>
      <a:lvl1pPr algn="l" rtl="0" fontAlgn="base">
        <a:spcBef>
          <a:spcPts val="1200"/>
        </a:spcBef>
        <a:spcAft>
          <a:spcPct val="0"/>
        </a:spcAft>
        <a:buClr>
          <a:srgbClr val="838995"/>
        </a:buClr>
        <a:buFont typeface="Arial" charset="0"/>
        <a:defRPr kern="1200" spc="3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171450" indent="-171450" algn="l" rtl="0" fontAlgn="base">
        <a:spcBef>
          <a:spcPts val="600"/>
        </a:spcBef>
        <a:spcAft>
          <a:spcPct val="0"/>
        </a:spcAft>
        <a:buClr>
          <a:schemeClr val="accent1"/>
        </a:buClr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2pPr>
      <a:lvl3pPr marL="344488" indent="-165100" algn="l" rtl="0" fontAlgn="base">
        <a:spcBef>
          <a:spcPts val="600"/>
        </a:spcBef>
        <a:spcAft>
          <a:spcPct val="0"/>
        </a:spcAft>
        <a:buClr>
          <a:schemeClr val="accent1"/>
        </a:buClr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517525" indent="-169863" algn="l" rtl="0" fontAlgn="base">
        <a:spcBef>
          <a:spcPts val="600"/>
        </a:spcBef>
        <a:spcAft>
          <a:spcPct val="0"/>
        </a:spcAft>
        <a:buClr>
          <a:schemeClr val="accent1"/>
        </a:buClr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4pPr>
      <a:lvl5pPr marL="688975" indent="-173038" algn="l" rtl="0" fontAlgn="base">
        <a:spcBef>
          <a:spcPts val="600"/>
        </a:spcBef>
        <a:spcAft>
          <a:spcPct val="0"/>
        </a:spcAft>
        <a:buClr>
          <a:schemeClr val="accent1"/>
        </a:buClr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868680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243584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408176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20180" y="1700808"/>
            <a:ext cx="670364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hr-HR" sz="2000" b="1" dirty="0">
                <a:solidFill>
                  <a:srgbClr val="FFFFFF"/>
                </a:solidFill>
              </a:rPr>
              <a:t>prof. </a:t>
            </a:r>
            <a:r>
              <a:rPr lang="hr-HR" sz="2000" b="1" dirty="0">
                <a:solidFill>
                  <a:srgbClr val="FFFFFF"/>
                </a:solidFill>
                <a:latin typeface="Arial" charset="0"/>
              </a:rPr>
              <a:t>dr. </a:t>
            </a:r>
            <a:r>
              <a:rPr lang="hr-HR" sz="2000" b="1" dirty="0" err="1">
                <a:solidFill>
                  <a:srgbClr val="FFFFFF"/>
                </a:solidFill>
                <a:latin typeface="Arial" charset="0"/>
              </a:rPr>
              <a:t>sc</a:t>
            </a:r>
            <a:r>
              <a:rPr lang="hr-HR" sz="2000" b="1" dirty="0">
                <a:solidFill>
                  <a:srgbClr val="FFFFFF"/>
                </a:solidFill>
                <a:latin typeface="Arial" charset="0"/>
              </a:rPr>
              <a:t>. Branimir Bertoša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hr-HR" sz="2000" dirty="0">
                <a:solidFill>
                  <a:srgbClr val="FFFFFF"/>
                </a:solidFill>
                <a:latin typeface="Arial" charset="0"/>
              </a:rPr>
              <a:t>Prirodoslovno-matematički fakultet Sveučilišta u Zagrebu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hr-HR" sz="2000" dirty="0">
                <a:solidFill>
                  <a:srgbClr val="FFFFFF"/>
                </a:solidFill>
                <a:latin typeface="Arial" charset="0"/>
              </a:rPr>
              <a:t>Kemijski odsjek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hr-HR" sz="2000" dirty="0">
                <a:solidFill>
                  <a:srgbClr val="FFFFFF"/>
                </a:solidFill>
                <a:latin typeface="Arial" charset="0"/>
              </a:rPr>
              <a:t>Zavod za fizikalnu kemiju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hr-HR" sz="2000" dirty="0">
                <a:solidFill>
                  <a:srgbClr val="FFFFFF"/>
                </a:solidFill>
                <a:latin typeface="Arial" charset="0"/>
              </a:rPr>
              <a:t>Soba </a:t>
            </a:r>
            <a:r>
              <a:rPr lang="hr-HR" sz="2000" dirty="0" err="1">
                <a:solidFill>
                  <a:srgbClr val="FFFFFF"/>
                </a:solidFill>
                <a:latin typeface="Arial" charset="0"/>
              </a:rPr>
              <a:t>210</a:t>
            </a:r>
            <a:endParaRPr lang="hr-HR" sz="2000" dirty="0">
              <a:solidFill>
                <a:srgbClr val="FFFFFF"/>
              </a:solidFill>
              <a:latin typeface="Arial" charset="0"/>
            </a:endParaRPr>
          </a:p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hr-HR" sz="2000" dirty="0">
                <a:solidFill>
                  <a:srgbClr val="FFFFFF"/>
                </a:solidFill>
                <a:latin typeface="Arial" charset="0"/>
              </a:rPr>
              <a:t>E-mail: </a:t>
            </a:r>
            <a:r>
              <a:rPr lang="hr-HR" sz="2000" dirty="0">
                <a:solidFill>
                  <a:schemeClr val="accent2"/>
                </a:solidFill>
                <a:latin typeface="Arial" charset="0"/>
              </a:rPr>
              <a:t>bbertosa@chem.pmf.hr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hr-HR" sz="2000" dirty="0">
                <a:solidFill>
                  <a:srgbClr val="FFFFFF"/>
                </a:solidFill>
                <a:latin typeface="Arial" charset="0"/>
              </a:rPr>
              <a:t>Tel: 4606 132 </a:t>
            </a:r>
            <a:endParaRPr lang="en-US" sz="2000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4420264-BED5-47A8-955D-1521C893BEEE}"/>
              </a:ext>
            </a:extLst>
          </p:cNvPr>
          <p:cNvSpPr txBox="1"/>
          <p:nvPr/>
        </p:nvSpPr>
        <p:spPr>
          <a:xfrm>
            <a:off x="2046176" y="764704"/>
            <a:ext cx="50516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hr-HR" sz="2800" b="1" dirty="0">
                <a:solidFill>
                  <a:srgbClr val="FFFFFF"/>
                </a:solidFill>
                <a:latin typeface="Arial" charset="0"/>
              </a:rPr>
              <a:t>Računalni praktikum 1 i 2</a:t>
            </a:r>
            <a:endParaRPr lang="en-US" sz="2800" b="1" dirty="0">
              <a:solidFill>
                <a:srgbClr val="FFFFFF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54056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46176" y="764704"/>
            <a:ext cx="50516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hr-HR" sz="2800" b="1" dirty="0">
                <a:solidFill>
                  <a:srgbClr val="FFFFFF"/>
                </a:solidFill>
                <a:latin typeface="Arial" charset="0"/>
              </a:rPr>
              <a:t>Računalni praktikum 1 i 2</a:t>
            </a:r>
            <a:endParaRPr lang="en-US" sz="2800" b="1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20180" y="1700808"/>
            <a:ext cx="6703640" cy="2343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hr-HR" sz="2000" b="1" dirty="0">
                <a:solidFill>
                  <a:srgbClr val="FFFFFF"/>
                </a:solidFill>
                <a:latin typeface="Arial" charset="0"/>
              </a:rPr>
              <a:t>dr. </a:t>
            </a:r>
            <a:r>
              <a:rPr lang="hr-HR" sz="2000" b="1" dirty="0" err="1">
                <a:solidFill>
                  <a:srgbClr val="FFFFFF"/>
                </a:solidFill>
                <a:latin typeface="Arial" charset="0"/>
              </a:rPr>
              <a:t>sc</a:t>
            </a:r>
            <a:r>
              <a:rPr lang="hr-HR" sz="2000" b="1" dirty="0">
                <a:solidFill>
                  <a:srgbClr val="FFFFFF"/>
                </a:solidFill>
                <a:latin typeface="Arial" charset="0"/>
              </a:rPr>
              <a:t>. Danijel Namjesnik</a:t>
            </a:r>
            <a:endParaRPr lang="hr-HR" sz="2000" dirty="0">
              <a:solidFill>
                <a:srgbClr val="FFFFFF"/>
              </a:solidFill>
              <a:latin typeface="Arial" charset="0"/>
            </a:endParaRPr>
          </a:p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hr-HR" sz="2000" dirty="0">
                <a:solidFill>
                  <a:srgbClr val="FFFFFF"/>
                </a:solidFill>
                <a:latin typeface="Arial" charset="0"/>
              </a:rPr>
              <a:t>PMF, Kemijski odsjek, Zavod za fizikalnu kemiju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hr-HR" sz="2000" dirty="0">
                <a:solidFill>
                  <a:srgbClr val="FFFFFF"/>
                </a:solidFill>
                <a:latin typeface="Arial" charset="0"/>
              </a:rPr>
              <a:t>Soba 220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hr-HR" sz="2000" dirty="0">
                <a:solidFill>
                  <a:srgbClr val="FFFFFF"/>
                </a:solidFill>
                <a:latin typeface="Arial" charset="0"/>
              </a:rPr>
              <a:t>E-mail: </a:t>
            </a:r>
            <a:r>
              <a:rPr lang="hr-HR" sz="2000" dirty="0">
                <a:solidFill>
                  <a:schemeClr val="accent2"/>
                </a:solidFill>
                <a:latin typeface="Arial" charset="0"/>
              </a:rPr>
              <a:t>danijel.namjesnik@pmf.hr</a:t>
            </a:r>
          </a:p>
          <a:p>
            <a:pPr>
              <a:lnSpc>
                <a:spcPct val="150000"/>
              </a:lnSpc>
            </a:pPr>
            <a:endParaRPr lang="hr-HR" sz="2000" b="1" dirty="0">
              <a:solidFill>
                <a:srgbClr val="FFFFFF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C3CCC9A-276E-4CD3-BC69-80A3D171B1CD}"/>
              </a:ext>
            </a:extLst>
          </p:cNvPr>
          <p:cNvSpPr txBox="1"/>
          <p:nvPr/>
        </p:nvSpPr>
        <p:spPr>
          <a:xfrm>
            <a:off x="1220180" y="4044463"/>
            <a:ext cx="6703640" cy="2343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hr-HR" sz="2000" b="1" dirty="0">
                <a:solidFill>
                  <a:srgbClr val="FFFFFF"/>
                </a:solidFill>
                <a:latin typeface="Arial" charset="0"/>
              </a:rPr>
              <a:t>Silvia-Maria Franov, mag. chem.</a:t>
            </a:r>
            <a:endParaRPr lang="hr-HR" sz="2000" dirty="0">
              <a:solidFill>
                <a:srgbClr val="FFFFFF"/>
              </a:solidFill>
              <a:latin typeface="Arial" charset="0"/>
            </a:endParaRPr>
          </a:p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hr-HR" sz="2000" dirty="0">
                <a:solidFill>
                  <a:srgbClr val="FFFFFF"/>
                </a:solidFill>
                <a:latin typeface="Arial" charset="0"/>
              </a:rPr>
              <a:t>PMF, Kemijski odsjek, Zavod za fizikalnu kemiju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hr-HR" sz="2000" dirty="0">
                <a:solidFill>
                  <a:srgbClr val="FFFFFF"/>
                </a:solidFill>
                <a:latin typeface="Arial" charset="0"/>
              </a:rPr>
              <a:t>Soba 224</a:t>
            </a:r>
          </a:p>
          <a:p>
            <a:pPr>
              <a:lnSpc>
                <a:spcPct val="150000"/>
              </a:lnSpc>
            </a:pPr>
            <a:r>
              <a:rPr lang="hr-HR" sz="2000" dirty="0">
                <a:solidFill>
                  <a:srgbClr val="FFFFFF"/>
                </a:solidFill>
                <a:latin typeface="Arial" charset="0"/>
              </a:rPr>
              <a:t>E-mail: </a:t>
            </a:r>
            <a:r>
              <a:rPr lang="hr-HR" sz="2000" dirty="0">
                <a:solidFill>
                  <a:schemeClr val="accent2"/>
                </a:solidFill>
              </a:rPr>
              <a:t>sfranov@chem.pmf.hr</a:t>
            </a:r>
            <a:endParaRPr lang="hr-HR" sz="2000" dirty="0">
              <a:solidFill>
                <a:schemeClr val="accent2"/>
              </a:solidFill>
              <a:latin typeface="Arial" charset="0"/>
            </a:endParaRPr>
          </a:p>
          <a:p>
            <a:pPr>
              <a:lnSpc>
                <a:spcPct val="150000"/>
              </a:lnSpc>
            </a:pPr>
            <a:endParaRPr lang="hr-HR" sz="20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10714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7524" y="2132856"/>
            <a:ext cx="8568952" cy="21390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0" lvl="0">
              <a:spcBef>
                <a:spcPts val="1200"/>
              </a:spcBef>
              <a:buClr>
                <a:srgbClr val="838995"/>
              </a:buClr>
            </a:pPr>
            <a:r>
              <a:rPr lang="hr-HR" sz="3200" spc="30" dirty="0">
                <a:solidFill>
                  <a:srgbClr val="FFFFFF"/>
                </a:solidFill>
                <a:latin typeface="Corbel"/>
                <a:cs typeface="Tahoma" pitchFamily="34" charset="0"/>
              </a:rPr>
              <a:t>cilj kolegija, primarni ishod učenja:</a:t>
            </a:r>
          </a:p>
          <a:p>
            <a:pPr marL="720000" lvl="1">
              <a:lnSpc>
                <a:spcPct val="150000"/>
              </a:lnSpc>
              <a:spcBef>
                <a:spcPts val="600"/>
              </a:spcBef>
              <a:buClr>
                <a:srgbClr val="4A5A7A"/>
              </a:buClr>
            </a:pPr>
            <a:r>
              <a:rPr lang="hr-HR" sz="3200" b="1" dirty="0">
                <a:solidFill>
                  <a:srgbClr val="FFFFFF"/>
                </a:solidFill>
                <a:latin typeface="Corbel"/>
                <a:cs typeface="Tahoma" pitchFamily="34" charset="0"/>
              </a:rPr>
              <a:t>svladati osnove rada na računalu potrebne budućem znanstveniku, posebice kemičaru</a:t>
            </a:r>
          </a:p>
        </p:txBody>
      </p:sp>
    </p:spTree>
    <p:extLst>
      <p:ext uri="{BB962C8B-B14F-4D97-AF65-F5344CB8AC3E}">
        <p14:creationId xmlns:p14="http://schemas.microsoft.com/office/powerpoint/2010/main" val="4320758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179512" y="548680"/>
            <a:ext cx="8784976" cy="5638760"/>
          </a:xfrm>
        </p:spPr>
        <p:txBody>
          <a:bodyPr>
            <a:normAutofit lnSpcReduction="10000"/>
          </a:bodyPr>
          <a:lstStyle/>
          <a:p>
            <a:r>
              <a:rPr lang="hr-HR" sz="3200" b="1" dirty="0">
                <a:latin typeface="BankGothic Lt BT" panose="020B0607020203060204" pitchFamily="34" charset="0"/>
              </a:rPr>
              <a:t>RAČUNALNI PRAKTIKUM 1:</a:t>
            </a:r>
          </a:p>
          <a:p>
            <a:r>
              <a:rPr lang="hr-HR" sz="2400" dirty="0"/>
              <a:t>	primjena standardnih „</a:t>
            </a:r>
            <a:r>
              <a:rPr lang="hr-HR" sz="2400" dirty="0" err="1"/>
              <a:t>office</a:t>
            </a:r>
            <a:r>
              <a:rPr lang="hr-HR" sz="2400" dirty="0"/>
              <a:t>” aplikacija na problematiku 	vezanu uz kemiju i znanost – općenito:</a:t>
            </a:r>
          </a:p>
          <a:p>
            <a:r>
              <a:rPr lang="hr-HR" sz="2400" dirty="0"/>
              <a:t>	</a:t>
            </a:r>
          </a:p>
          <a:p>
            <a:pPr marL="720000" indent="-360000">
              <a:buFont typeface="Wingdings" panose="05000000000000000000" pitchFamily="2" charset="2"/>
              <a:buChar char="Ø"/>
            </a:pPr>
            <a:r>
              <a:rPr lang="hr-HR" sz="2800" dirty="0"/>
              <a:t>u prikupljanju i (jednostavnoj) obradi podataka</a:t>
            </a:r>
          </a:p>
          <a:p>
            <a:pPr marL="1080000" lvl="1" indent="-360000">
              <a:buFont typeface="Wingdings" panose="05000000000000000000" pitchFamily="2" charset="2"/>
              <a:buChar char="Ø"/>
            </a:pPr>
            <a:r>
              <a:rPr lang="hr-HR" sz="2000" dirty="0"/>
              <a:t>povezivanje sa znanstvenim instrumentima</a:t>
            </a:r>
          </a:p>
          <a:p>
            <a:pPr marL="1080000" lvl="1" indent="-360000">
              <a:buFont typeface="Wingdings" panose="05000000000000000000" pitchFamily="2" charset="2"/>
              <a:buChar char="Ø"/>
            </a:pPr>
            <a:r>
              <a:rPr lang="hr-HR" sz="2000" i="1" dirty="0"/>
              <a:t>data </a:t>
            </a:r>
            <a:r>
              <a:rPr lang="hr-HR" sz="2000" i="1" dirty="0" err="1"/>
              <a:t>acquisition</a:t>
            </a:r>
            <a:r>
              <a:rPr lang="hr-HR" sz="2000" i="1" dirty="0"/>
              <a:t>, </a:t>
            </a:r>
            <a:r>
              <a:rPr lang="hr-HR" sz="2000" dirty="0"/>
              <a:t>uvoz, obrada i prikaz podataka</a:t>
            </a:r>
          </a:p>
          <a:p>
            <a:pPr marL="720000" indent="-360000">
              <a:spcBef>
                <a:spcPts val="2400"/>
              </a:spcBef>
              <a:buFont typeface="Wingdings" panose="05000000000000000000" pitchFamily="2" charset="2"/>
              <a:buChar char="Ø"/>
            </a:pPr>
            <a:r>
              <a:rPr lang="hr-HR" sz="2800" dirty="0"/>
              <a:t>u pisanju znanstvenih i stručnih tekstova</a:t>
            </a:r>
            <a:br>
              <a:rPr lang="hr-HR" sz="2800" dirty="0"/>
            </a:br>
            <a:r>
              <a:rPr lang="hr-HR" sz="2000" dirty="0"/>
              <a:t>(pravilna uporaba pojedinih alata i mogućnosti unutar aplikacije, struktura znanstvenog rada, ...)</a:t>
            </a:r>
          </a:p>
          <a:p>
            <a:pPr marL="720000" indent="-360000">
              <a:spcBef>
                <a:spcPts val="2400"/>
              </a:spcBef>
              <a:buFont typeface="Wingdings" panose="05000000000000000000" pitchFamily="2" charset="2"/>
              <a:buChar char="Ø"/>
            </a:pPr>
            <a:r>
              <a:rPr lang="hr-HR" sz="2800" dirty="0"/>
              <a:t>za razvijanje prezentacijskih vještina</a:t>
            </a:r>
            <a:br>
              <a:rPr lang="hr-HR" sz="2800" dirty="0"/>
            </a:br>
            <a:r>
              <a:rPr lang="hr-HR" sz="2000" dirty="0"/>
              <a:t>(prezentacije, izlaganja, </a:t>
            </a:r>
            <a:r>
              <a:rPr lang="hr-HR" sz="2000" dirty="0" err="1"/>
              <a:t>posteri</a:t>
            </a:r>
            <a:r>
              <a:rPr lang="hr-HR" sz="2000" dirty="0"/>
              <a:t>, ...)</a:t>
            </a:r>
          </a:p>
        </p:txBody>
      </p:sp>
    </p:spTree>
    <p:extLst>
      <p:ext uri="{BB962C8B-B14F-4D97-AF65-F5344CB8AC3E}">
        <p14:creationId xmlns:p14="http://schemas.microsoft.com/office/powerpoint/2010/main" val="23462804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179512" y="548680"/>
            <a:ext cx="8784976" cy="5638760"/>
          </a:xfrm>
        </p:spPr>
        <p:txBody>
          <a:bodyPr>
            <a:normAutofit/>
          </a:bodyPr>
          <a:lstStyle/>
          <a:p>
            <a:r>
              <a:rPr lang="hr-HR" sz="3200" b="1" dirty="0">
                <a:latin typeface="BankGothic Lt BT" panose="020B0607020203060204" pitchFamily="34" charset="0"/>
              </a:rPr>
              <a:t>RAČUNALNI PRAKTIKUM 2:</a:t>
            </a:r>
          </a:p>
          <a:p>
            <a:pPr>
              <a:lnSpc>
                <a:spcPct val="90000"/>
              </a:lnSpc>
            </a:pPr>
            <a:r>
              <a:rPr lang="hr-HR" sz="2400" dirty="0"/>
              <a:t>	primjena standardnih „</a:t>
            </a:r>
            <a:r>
              <a:rPr lang="hr-HR" sz="2400" dirty="0" err="1"/>
              <a:t>office</a:t>
            </a:r>
            <a:r>
              <a:rPr lang="hr-HR" sz="2400" dirty="0"/>
              <a:t>” aplikacija na problematiku 	vezanu uz kemiju i znanost – napredne mogućnosti</a:t>
            </a:r>
          </a:p>
          <a:p>
            <a:r>
              <a:rPr lang="hr-HR" sz="2000" dirty="0"/>
              <a:t>	</a:t>
            </a:r>
          </a:p>
          <a:p>
            <a:pPr marL="720000" indent="-360000">
              <a:buFont typeface="Wingdings" panose="05000000000000000000" pitchFamily="2" charset="2"/>
              <a:buChar char="Ø"/>
            </a:pPr>
            <a:r>
              <a:rPr lang="hr-HR" sz="2400" b="1" dirty="0"/>
              <a:t>programiranje u VBA</a:t>
            </a:r>
          </a:p>
          <a:p>
            <a:pPr marL="720000" lvl="1" indent="0">
              <a:buNone/>
            </a:pPr>
            <a:r>
              <a:rPr lang="hr-HR" sz="1800" dirty="0"/>
              <a:t>napredna obrada podataka, izrada jednostavnih </a:t>
            </a:r>
            <a:r>
              <a:rPr lang="hr-HR" sz="1800" i="1" dirty="0" err="1"/>
              <a:t>dashboard</a:t>
            </a:r>
            <a:r>
              <a:rPr lang="hr-HR" sz="1800" i="1" dirty="0"/>
              <a:t> </a:t>
            </a:r>
            <a:r>
              <a:rPr lang="hr-HR" sz="1800" dirty="0"/>
              <a:t>aplikacija</a:t>
            </a:r>
          </a:p>
          <a:p>
            <a:pPr marL="720000" indent="-360000">
              <a:spcBef>
                <a:spcPts val="2400"/>
              </a:spcBef>
              <a:buFont typeface="Wingdings" panose="05000000000000000000" pitchFamily="2" charset="2"/>
              <a:buChar char="Ø"/>
            </a:pPr>
            <a:r>
              <a:rPr lang="hr-HR" sz="2400" b="1" dirty="0"/>
              <a:t>pisanje znanstvenih i </a:t>
            </a:r>
            <a:r>
              <a:rPr lang="hr-HR" sz="2400" b="1" dirty="0" err="1"/>
              <a:t>ocjenskih</a:t>
            </a:r>
            <a:r>
              <a:rPr lang="hr-HR" sz="2400" b="1" dirty="0"/>
              <a:t> tekstova</a:t>
            </a:r>
            <a:br>
              <a:rPr lang="hr-HR" b="1" dirty="0"/>
            </a:br>
            <a:r>
              <a:rPr lang="hr-HR" dirty="0"/>
              <a:t>pretraživanje i korištenje znanstvenih izvora na internetu</a:t>
            </a:r>
          </a:p>
          <a:p>
            <a:pPr marL="720000" indent="-360000">
              <a:spcBef>
                <a:spcPts val="2400"/>
              </a:spcBef>
              <a:buFont typeface="Wingdings" panose="05000000000000000000" pitchFamily="2" charset="2"/>
              <a:buChar char="Ø"/>
            </a:pPr>
            <a:r>
              <a:rPr lang="hr-HR" sz="2400" b="1" dirty="0"/>
              <a:t>razvijanje naprednijih prezentacijskih vještina</a:t>
            </a:r>
            <a:br>
              <a:rPr lang="hr-HR" sz="2400" dirty="0"/>
            </a:br>
            <a:r>
              <a:rPr lang="hr-HR" dirty="0"/>
              <a:t>(računalna grafika, ...)</a:t>
            </a:r>
          </a:p>
          <a:p>
            <a:pPr marL="720000" lvl="0" indent="-360000">
              <a:spcBef>
                <a:spcPts val="2400"/>
              </a:spcBef>
              <a:buFont typeface="Wingdings" panose="05000000000000000000" pitchFamily="2" charset="2"/>
              <a:buChar char="Ø"/>
            </a:pPr>
            <a:r>
              <a:rPr lang="hr-HR" sz="2400" b="1" dirty="0">
                <a:solidFill>
                  <a:srgbClr val="FFFFFF"/>
                </a:solidFill>
              </a:rPr>
              <a:t>crtanje kemijskih struktura i vizualizacija molekula</a:t>
            </a:r>
            <a:br>
              <a:rPr lang="hr-HR" sz="2400" dirty="0">
                <a:solidFill>
                  <a:srgbClr val="FFFFFF"/>
                </a:solidFill>
              </a:rPr>
            </a:br>
            <a:r>
              <a:rPr lang="hr-HR" dirty="0">
                <a:solidFill>
                  <a:srgbClr val="FFFFFF"/>
                </a:solidFill>
              </a:rPr>
              <a:t>(crtanje i </a:t>
            </a:r>
            <a:r>
              <a:rPr lang="hr-HR" dirty="0"/>
              <a:t>vizualizacija molekula,</a:t>
            </a:r>
            <a:r>
              <a:rPr lang="hr-HR" dirty="0">
                <a:solidFill>
                  <a:srgbClr val="FFFFFF"/>
                </a:solidFill>
              </a:rPr>
              <a:t> korištenje programa </a:t>
            </a:r>
            <a:r>
              <a:rPr lang="hr-HR" dirty="0" err="1">
                <a:solidFill>
                  <a:srgbClr val="FFFFFF"/>
                </a:solidFill>
              </a:rPr>
              <a:t>Chemsketch</a:t>
            </a:r>
            <a:r>
              <a:rPr lang="hr-HR" dirty="0">
                <a:solidFill>
                  <a:srgbClr val="FFFFFF"/>
                </a:solidFill>
              </a:rPr>
              <a:t>, VMD, ...)</a:t>
            </a:r>
          </a:p>
          <a:p>
            <a:pPr marL="720000" indent="-360000">
              <a:spcBef>
                <a:spcPts val="2400"/>
              </a:spcBef>
              <a:buFont typeface="Wingdings" panose="05000000000000000000" pitchFamily="2" charset="2"/>
              <a:buChar char="Ø"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8823732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Content Placeholder 2"/>
          <p:cNvSpPr>
            <a:spLocks noGrp="1"/>
          </p:cNvSpPr>
          <p:nvPr>
            <p:ph sz="quarter" idx="13"/>
          </p:nvPr>
        </p:nvSpPr>
        <p:spPr>
          <a:xfrm>
            <a:off x="-1" y="1628800"/>
            <a:ext cx="9144001" cy="5229200"/>
          </a:xfr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buClr>
                <a:schemeClr val="accent5"/>
              </a:buClr>
              <a:buFont typeface="Arial" pitchFamily="34" charset="0"/>
              <a:buNone/>
              <a:defRPr/>
            </a:pPr>
            <a:r>
              <a:rPr lang="hr-HR" sz="2800" b="1" u="sng" dirty="0"/>
              <a:t>Nastava – kontaktna</a:t>
            </a:r>
          </a:p>
          <a:p>
            <a:pPr algn="ctr" fontAlgn="auto">
              <a:spcAft>
                <a:spcPts val="0"/>
              </a:spcAft>
              <a:buClr>
                <a:schemeClr val="accent5"/>
              </a:buClr>
              <a:buFont typeface="Arial" pitchFamily="34" charset="0"/>
              <a:buNone/>
              <a:defRPr/>
            </a:pPr>
            <a:endParaRPr lang="hr-HR" sz="2800" b="1" dirty="0"/>
          </a:p>
          <a:p>
            <a:pPr algn="ctr" fontAlgn="auto">
              <a:spcAft>
                <a:spcPts val="0"/>
              </a:spcAft>
              <a:buClr>
                <a:schemeClr val="accent5"/>
              </a:buClr>
              <a:buFont typeface="Arial" pitchFamily="34" charset="0"/>
              <a:buNone/>
              <a:defRPr/>
            </a:pPr>
            <a:r>
              <a:rPr lang="hr-HR" sz="2800" b="1" u="sng" dirty="0"/>
              <a:t>Sudjelovanje u nastavi</a:t>
            </a:r>
            <a:r>
              <a:rPr lang="hr-HR" sz="2800" b="1" dirty="0"/>
              <a:t> </a:t>
            </a:r>
            <a:r>
              <a:rPr lang="hr-HR" sz="2800" dirty="0"/>
              <a:t>je obvezno i vrednuje se do 10 % od ukupne ocjene. Moguće je izostati s najviše 50 % nastave.</a:t>
            </a:r>
          </a:p>
          <a:p>
            <a:pPr algn="ctr" fontAlgn="auto">
              <a:spcAft>
                <a:spcPts val="0"/>
              </a:spcAft>
              <a:buClr>
                <a:schemeClr val="accent5"/>
              </a:buClr>
              <a:buFont typeface="Arial" pitchFamily="34" charset="0"/>
              <a:buNone/>
              <a:defRPr/>
            </a:pPr>
            <a:r>
              <a:rPr lang="hr-HR" sz="2800" dirty="0"/>
              <a:t> </a:t>
            </a:r>
          </a:p>
          <a:p>
            <a:pPr algn="ctr" fontAlgn="auto">
              <a:spcAft>
                <a:spcPts val="0"/>
              </a:spcAft>
              <a:buClr>
                <a:schemeClr val="accent5"/>
              </a:buClr>
              <a:buFont typeface="Arial" pitchFamily="34" charset="0"/>
              <a:buNone/>
              <a:defRPr/>
            </a:pPr>
            <a:r>
              <a:rPr lang="hr-HR" sz="2800" b="1" u="sng" dirty="0"/>
              <a:t>U slučaju nemogućnosti sudjelovanja u nastavi</a:t>
            </a:r>
            <a:r>
              <a:rPr lang="hr-HR" sz="2800" dirty="0"/>
              <a:t>, obavezno se javite vašem asistentu putem elektroničke pošte prije nastavnog termina.</a:t>
            </a:r>
          </a:p>
        </p:txBody>
      </p:sp>
      <p:sp>
        <p:nvSpPr>
          <p:cNvPr id="14339" name="Title 1"/>
          <p:cNvSpPr>
            <a:spLocks noGrp="1"/>
          </p:cNvSpPr>
          <p:nvPr>
            <p:ph type="title"/>
          </p:nvPr>
        </p:nvSpPr>
        <p:spPr>
          <a:xfrm>
            <a:off x="731837" y="503420"/>
            <a:ext cx="7680325" cy="896144"/>
          </a:xfrm>
        </p:spPr>
        <p:txBody>
          <a:bodyPr/>
          <a:lstStyle/>
          <a:p>
            <a:pPr algn="ctr"/>
            <a:r>
              <a:rPr lang="hr-HR" dirty="0">
                <a:solidFill>
                  <a:schemeClr val="accent2"/>
                </a:solidFill>
              </a:rPr>
              <a:t>Sudjelovanje u nastavi i pravila ocjenjivanja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Content Placeholder 2"/>
          <p:cNvSpPr>
            <a:spLocks noGrp="1"/>
          </p:cNvSpPr>
          <p:nvPr>
            <p:ph sz="quarter" idx="13"/>
          </p:nvPr>
        </p:nvSpPr>
        <p:spPr>
          <a:xfrm>
            <a:off x="-8702" y="1844824"/>
            <a:ext cx="9144000" cy="5013176"/>
          </a:xfr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buClr>
                <a:schemeClr val="accent5"/>
              </a:buClr>
              <a:defRPr/>
            </a:pPr>
            <a:r>
              <a:rPr lang="hr-HR" sz="2800" dirty="0">
                <a:solidFill>
                  <a:srgbClr val="00B0F0"/>
                </a:solidFill>
              </a:rPr>
              <a:t>„sudjelovanje u nastavi” sastoji se i od </a:t>
            </a:r>
            <a:br>
              <a:rPr lang="hr-HR" sz="2800" dirty="0">
                <a:solidFill>
                  <a:srgbClr val="00B0F0"/>
                </a:solidFill>
              </a:rPr>
            </a:br>
            <a:r>
              <a:rPr lang="hr-HR" sz="2800" u="sng" dirty="0">
                <a:solidFill>
                  <a:srgbClr val="00B0F0"/>
                </a:solidFill>
              </a:rPr>
              <a:t>pripremljenost za rad:</a:t>
            </a:r>
          </a:p>
          <a:p>
            <a:pPr algn="ctr" fontAlgn="auto">
              <a:spcAft>
                <a:spcPts val="0"/>
              </a:spcAft>
              <a:buClr>
                <a:schemeClr val="accent5"/>
              </a:buClr>
              <a:defRPr/>
            </a:pPr>
            <a:r>
              <a:rPr lang="hr-HR" sz="2800" b="1" u="sng" dirty="0">
                <a:solidFill>
                  <a:srgbClr val="00B0F0"/>
                </a:solidFill>
              </a:rPr>
              <a:t>KONTINUIRANO PRAĆENJE ZNANJA!</a:t>
            </a:r>
          </a:p>
          <a:p>
            <a:pPr algn="ctr" fontAlgn="auto">
              <a:spcAft>
                <a:spcPts val="0"/>
              </a:spcAft>
              <a:buClr>
                <a:schemeClr val="accent5"/>
              </a:buClr>
              <a:buFont typeface="Arial" pitchFamily="34" charset="0"/>
              <a:buNone/>
              <a:defRPr/>
            </a:pPr>
            <a:r>
              <a:rPr lang="hr-HR" sz="2800" b="1" dirty="0">
                <a:solidFill>
                  <a:srgbClr val="00B0F0"/>
                </a:solidFill>
              </a:rPr>
              <a:t>2 KOLOKVIJA </a:t>
            </a:r>
            <a:r>
              <a:rPr lang="hr-HR" sz="2800" dirty="0"/>
              <a:t>- u pravilu nema ispita na kraju!</a:t>
            </a:r>
          </a:p>
          <a:p>
            <a:pPr algn="ctr" fontAlgn="auto">
              <a:spcAft>
                <a:spcPts val="0"/>
              </a:spcAft>
              <a:buClr>
                <a:schemeClr val="accent5"/>
              </a:buClr>
              <a:buFont typeface="Arial" pitchFamily="34" charset="0"/>
              <a:buNone/>
              <a:defRPr/>
            </a:pPr>
            <a:r>
              <a:rPr lang="hr-HR" sz="2800" b="1" u="sng" dirty="0">
                <a:solidFill>
                  <a:srgbClr val="C00000"/>
                </a:solidFill>
                <a:effectLst>
                  <a:glow rad="50800">
                    <a:schemeClr val="tx1">
                      <a:alpha val="90000"/>
                    </a:schemeClr>
                  </a:glow>
                </a:effectLst>
              </a:rPr>
              <a:t>Pristupanje kolokvijima i redovita prisutnost na nastavi su UVJETI ZA „POTPIS”!</a:t>
            </a:r>
          </a:p>
          <a:p>
            <a:pPr algn="ctr" fontAlgn="auto">
              <a:spcAft>
                <a:spcPts val="0"/>
              </a:spcAft>
              <a:buClr>
                <a:schemeClr val="accent5"/>
              </a:buClr>
              <a:buFont typeface="Arial" pitchFamily="34" charset="0"/>
              <a:buNone/>
              <a:defRPr/>
            </a:pPr>
            <a:r>
              <a:rPr lang="hr-HR" sz="2800" dirty="0">
                <a:solidFill>
                  <a:srgbClr val="00B0F0"/>
                </a:solidFill>
              </a:rPr>
              <a:t>Kolokviji ukupno donose 45 % + 45 % = 90 % ocjene</a:t>
            </a:r>
          </a:p>
        </p:txBody>
      </p:sp>
      <p:sp>
        <p:nvSpPr>
          <p:cNvPr id="14339" name="Title 1"/>
          <p:cNvSpPr>
            <a:spLocks noGrp="1"/>
          </p:cNvSpPr>
          <p:nvPr>
            <p:ph type="title"/>
          </p:nvPr>
        </p:nvSpPr>
        <p:spPr>
          <a:xfrm>
            <a:off x="731837" y="503420"/>
            <a:ext cx="7680325" cy="896144"/>
          </a:xfrm>
        </p:spPr>
        <p:txBody>
          <a:bodyPr/>
          <a:lstStyle/>
          <a:p>
            <a:pPr algn="ctr"/>
            <a:r>
              <a:rPr lang="hr-HR" dirty="0">
                <a:solidFill>
                  <a:schemeClr val="accent2"/>
                </a:solidFill>
              </a:rPr>
              <a:t>Sudjelovanje u nastavi i pravila ocjenjivanja</a:t>
            </a:r>
          </a:p>
        </p:txBody>
      </p:sp>
    </p:spTree>
    <p:extLst>
      <p:ext uri="{BB962C8B-B14F-4D97-AF65-F5344CB8AC3E}">
        <p14:creationId xmlns:p14="http://schemas.microsoft.com/office/powerpoint/2010/main" val="29672593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>
                <a:solidFill>
                  <a:schemeClr val="accent2"/>
                </a:solidFill>
              </a:rPr>
              <a:t>%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/>
          </p:nvPr>
        </p:nvGraphicFramePr>
        <p:xfrm>
          <a:off x="2232025" y="1628775"/>
          <a:ext cx="4500563" cy="26924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83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722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8140">
                <a:tc>
                  <a:txBody>
                    <a:bodyPr/>
                    <a:lstStyle/>
                    <a:p>
                      <a:pPr algn="r"/>
                      <a:r>
                        <a:rPr lang="hr-HR" sz="2800" b="1" dirty="0">
                          <a:solidFill>
                            <a:schemeClr val="tx1"/>
                          </a:solidFill>
                          <a:latin typeface="Cambria" pitchFamily="18" charset="0"/>
                        </a:rPr>
                        <a:t>        &lt; 50</a:t>
                      </a:r>
                      <a:endParaRPr lang="en-US" sz="2800" b="1" dirty="0">
                        <a:solidFill>
                          <a:schemeClr val="tx1"/>
                        </a:solidFill>
                        <a:latin typeface="Cambria" pitchFamily="18" charset="0"/>
                      </a:endParaRPr>
                    </a:p>
                  </a:txBody>
                  <a:tcPr marL="91447" marR="91447" marT="45718" marB="4571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hr-HR" sz="2800" b="1">
                          <a:solidFill>
                            <a:schemeClr val="tx1"/>
                          </a:solidFill>
                          <a:latin typeface="Cambria" pitchFamily="18" charset="0"/>
                        </a:rPr>
                        <a:t>⟶   nedovoljan</a:t>
                      </a:r>
                      <a:endParaRPr lang="en-US" sz="2800" b="1">
                        <a:solidFill>
                          <a:schemeClr val="tx1"/>
                        </a:solidFill>
                        <a:latin typeface="Cambria" pitchFamily="18" charset="0"/>
                      </a:endParaRPr>
                    </a:p>
                  </a:txBody>
                  <a:tcPr marL="91447" marR="91447" marT="45718" marB="4571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1938">
                <a:tc>
                  <a:txBody>
                    <a:bodyPr/>
                    <a:lstStyle/>
                    <a:p>
                      <a:pPr algn="r"/>
                      <a:r>
                        <a:rPr lang="hr-HR" sz="2800" b="1" dirty="0">
                          <a:solidFill>
                            <a:schemeClr val="tx1"/>
                          </a:solidFill>
                          <a:latin typeface="Cambria" pitchFamily="18" charset="0"/>
                        </a:rPr>
                        <a:t>  51 – 60</a:t>
                      </a:r>
                      <a:endParaRPr lang="en-US" sz="2800" b="1" dirty="0">
                        <a:solidFill>
                          <a:schemeClr val="tx1"/>
                        </a:solidFill>
                        <a:latin typeface="Cambria" pitchFamily="18" charset="0"/>
                      </a:endParaRPr>
                    </a:p>
                  </a:txBody>
                  <a:tcPr marL="91447" marR="91447" marT="45718" marB="4571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2800" b="1">
                          <a:solidFill>
                            <a:schemeClr val="tx1"/>
                          </a:solidFill>
                          <a:latin typeface="Cambria" pitchFamily="18" charset="0"/>
                        </a:rPr>
                        <a:t>⟶   dovoljan</a:t>
                      </a:r>
                    </a:p>
                  </a:txBody>
                  <a:tcPr marL="91447" marR="91447" marT="45718" marB="4571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6042">
                <a:tc>
                  <a:txBody>
                    <a:bodyPr/>
                    <a:lstStyle/>
                    <a:p>
                      <a:pPr algn="r"/>
                      <a:r>
                        <a:rPr lang="hr-HR" sz="2800" b="1" dirty="0">
                          <a:solidFill>
                            <a:schemeClr val="tx1"/>
                          </a:solidFill>
                          <a:latin typeface="Cambria" pitchFamily="18" charset="0"/>
                        </a:rPr>
                        <a:t>  61 – 75</a:t>
                      </a:r>
                      <a:endParaRPr lang="en-US" sz="2800" b="1" dirty="0">
                        <a:solidFill>
                          <a:schemeClr val="tx1"/>
                        </a:solidFill>
                        <a:latin typeface="Cambria" pitchFamily="18" charset="0"/>
                      </a:endParaRPr>
                    </a:p>
                  </a:txBody>
                  <a:tcPr marL="91447" marR="91447" marT="45718" marB="4571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2800" b="1">
                          <a:solidFill>
                            <a:schemeClr val="tx1"/>
                          </a:solidFill>
                          <a:latin typeface="Cambria" pitchFamily="18" charset="0"/>
                        </a:rPr>
                        <a:t>⟶   dobar</a:t>
                      </a:r>
                    </a:p>
                  </a:txBody>
                  <a:tcPr marL="91447" marR="91447" marT="45718" marB="4571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8140">
                <a:tc>
                  <a:txBody>
                    <a:bodyPr/>
                    <a:lstStyle/>
                    <a:p>
                      <a:pPr algn="r"/>
                      <a:r>
                        <a:rPr lang="hr-HR" sz="2800" b="1">
                          <a:solidFill>
                            <a:schemeClr val="tx1"/>
                          </a:solidFill>
                          <a:latin typeface="Cambria" pitchFamily="18" charset="0"/>
                        </a:rPr>
                        <a:t>    76 – 90</a:t>
                      </a:r>
                      <a:endParaRPr lang="en-US" sz="2800" b="1">
                        <a:solidFill>
                          <a:schemeClr val="tx1"/>
                        </a:solidFill>
                        <a:latin typeface="Cambria" pitchFamily="18" charset="0"/>
                      </a:endParaRPr>
                    </a:p>
                  </a:txBody>
                  <a:tcPr marL="91447" marR="91447" marT="45718" marB="4571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2800" b="1">
                          <a:solidFill>
                            <a:schemeClr val="tx1"/>
                          </a:solidFill>
                          <a:latin typeface="Cambria" pitchFamily="18" charset="0"/>
                        </a:rPr>
                        <a:t>⟶   vrlo dobar</a:t>
                      </a:r>
                    </a:p>
                  </a:txBody>
                  <a:tcPr marL="91447" marR="91447" marT="45718" marB="4571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8140">
                <a:tc>
                  <a:txBody>
                    <a:bodyPr/>
                    <a:lstStyle/>
                    <a:p>
                      <a:pPr algn="r"/>
                      <a:r>
                        <a:rPr lang="hr-HR" sz="2800" b="1">
                          <a:solidFill>
                            <a:schemeClr val="tx1"/>
                          </a:solidFill>
                          <a:latin typeface="Cambria" pitchFamily="18" charset="0"/>
                        </a:rPr>
                        <a:t>  91 – 100</a:t>
                      </a:r>
                      <a:endParaRPr lang="en-US" sz="2800" b="1">
                        <a:solidFill>
                          <a:schemeClr val="tx1"/>
                        </a:solidFill>
                        <a:latin typeface="Cambria" pitchFamily="18" charset="0"/>
                      </a:endParaRPr>
                    </a:p>
                  </a:txBody>
                  <a:tcPr marL="91447" marR="91447" marT="45718" marB="4571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2800" b="1" dirty="0">
                          <a:solidFill>
                            <a:schemeClr val="tx1"/>
                          </a:solidFill>
                          <a:latin typeface="Cambria" pitchFamily="18" charset="0"/>
                        </a:rPr>
                        <a:t>⟶   izvrstan</a:t>
                      </a:r>
                    </a:p>
                  </a:txBody>
                  <a:tcPr marL="91447" marR="91447" marT="45718" marB="4571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82332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395536" y="1412776"/>
            <a:ext cx="8352928" cy="4724400"/>
          </a:xfrm>
          <a:prstGeom prst="rect">
            <a:avLst/>
          </a:prstGeom>
        </p:spPr>
        <p:txBody>
          <a:bodyPr>
            <a:normAutofit/>
          </a:bodyPr>
          <a:lstStyle>
            <a:lvl1pPr algn="l" rtl="0" fontAlgn="base">
              <a:spcBef>
                <a:spcPts val="1200"/>
              </a:spcBef>
              <a:spcAft>
                <a:spcPct val="0"/>
              </a:spcAft>
              <a:buClr>
                <a:srgbClr val="838995"/>
              </a:buClr>
              <a:buFont typeface="Arial" charset="0"/>
              <a:defRPr kern="1200" spc="30">
                <a:solidFill>
                  <a:schemeClr val="tx1"/>
                </a:solidFill>
                <a:latin typeface="+mn-lt"/>
                <a:ea typeface="+mn-ea"/>
                <a:cs typeface="Tahoma" pitchFamily="34" charset="0"/>
              </a:defRPr>
            </a:lvl1pPr>
            <a:lvl2pPr marL="171450" indent="-171450" algn="l" rtl="0" fontAlgn="base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Font typeface="Arial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Tahoma" pitchFamily="34" charset="0"/>
              </a:defRPr>
            </a:lvl2pPr>
            <a:lvl3pPr marL="344488" indent="-165100" algn="l" rtl="0" fontAlgn="base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Font typeface="Arial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Tahoma" pitchFamily="34" charset="0"/>
              </a:defRPr>
            </a:lvl3pPr>
            <a:lvl4pPr marL="517525" indent="-169863" algn="l" rtl="0" fontAlgn="base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Font typeface="Arial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Tahoma" pitchFamily="34" charset="0"/>
              </a:defRPr>
            </a:lvl4pPr>
            <a:lvl5pPr marL="688975" indent="-173038" algn="l" rtl="0" fontAlgn="base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Font typeface="Arial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Tahoma" pitchFamily="34" charset="0"/>
              </a:defRPr>
            </a:lvl5pPr>
            <a:lvl6pPr marL="868680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9848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43584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08176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fontAlgn="auto">
              <a:spcAft>
                <a:spcPts val="0"/>
              </a:spcAft>
              <a:buClr>
                <a:schemeClr val="accent5"/>
              </a:buClr>
              <a:buFont typeface="Arial" panose="020B0604020202020204" pitchFamily="34" charset="0"/>
              <a:buChar char="•"/>
              <a:defRPr/>
            </a:pPr>
            <a:r>
              <a:rPr lang="hr-HR" sz="2800" dirty="0"/>
              <a:t>Rezultati kolokvija bit će objavljeni na mrežnim stranicama kolegija.</a:t>
            </a:r>
          </a:p>
          <a:p>
            <a:pPr marL="457200" indent="-457200" fontAlgn="auto">
              <a:spcAft>
                <a:spcPts val="0"/>
              </a:spcAft>
              <a:buClr>
                <a:schemeClr val="accent5"/>
              </a:buClr>
              <a:buFont typeface="Arial" panose="020B0604020202020204" pitchFamily="34" charset="0"/>
              <a:buChar char="•"/>
              <a:defRPr/>
            </a:pPr>
            <a:endParaRPr lang="hr-HR" sz="2800" dirty="0"/>
          </a:p>
          <a:p>
            <a:pPr marL="457200" indent="-457200" fontAlgn="auto">
              <a:spcAft>
                <a:spcPts val="0"/>
              </a:spcAft>
              <a:buClr>
                <a:schemeClr val="accent5"/>
              </a:buClr>
              <a:buFont typeface="Arial" panose="020B0604020202020204" pitchFamily="34" charset="0"/>
              <a:buChar char="•"/>
              <a:defRPr/>
            </a:pPr>
            <a:r>
              <a:rPr lang="hr-HR" sz="2800" dirty="0"/>
              <a:t>Konzultacije idu uz obaveznu prethodnu najavu putem elektroničke pošte ili telefonom.</a:t>
            </a:r>
          </a:p>
          <a:p>
            <a:pPr marL="457200" indent="-457200" fontAlgn="auto">
              <a:spcAft>
                <a:spcPts val="0"/>
              </a:spcAft>
              <a:buClr>
                <a:schemeClr val="accent5"/>
              </a:buClr>
              <a:buFont typeface="Arial" panose="020B0604020202020204" pitchFamily="34" charset="0"/>
              <a:buChar char="•"/>
              <a:defRPr/>
            </a:pPr>
            <a:endParaRPr lang="hr-HR" sz="2800" dirty="0"/>
          </a:p>
          <a:p>
            <a:pPr marL="457200" indent="-457200" fontAlgn="auto">
              <a:spcAft>
                <a:spcPts val="0"/>
              </a:spcAft>
              <a:buClr>
                <a:schemeClr val="accent5"/>
              </a:buClr>
              <a:buFont typeface="Arial" panose="020B0604020202020204" pitchFamily="34" charset="0"/>
              <a:buChar char="•"/>
              <a:defRPr/>
            </a:pPr>
            <a:r>
              <a:rPr lang="hr-HR" sz="2800" dirty="0"/>
              <a:t>Obavezno korištenje </a:t>
            </a:r>
            <a:r>
              <a:rPr lang="hr-HR" sz="2800" b="1" u="sng" dirty="0"/>
              <a:t>službene adrese</a:t>
            </a:r>
            <a:r>
              <a:rPr lang="hr-HR" sz="2800" dirty="0"/>
              <a:t> elektroničke pošte (*@pmf.hr)</a:t>
            </a:r>
            <a:endParaRPr lang="hr-HR" sz="28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352704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8efad5f0b61619bc180222d7c77fd497be6f18f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ylar">
  <a:themeElements>
    <a:clrScheme name="Mylar">
      <a:dk1>
        <a:srgbClr val="000000"/>
      </a:dk1>
      <a:lt1>
        <a:srgbClr val="FFFFFF"/>
      </a:lt1>
      <a:dk2>
        <a:srgbClr val="656162"/>
      </a:dk2>
      <a:lt2>
        <a:srgbClr val="E0DACC"/>
      </a:lt2>
      <a:accent1>
        <a:srgbClr val="4A5A7A"/>
      </a:accent1>
      <a:accent2>
        <a:srgbClr val="F7BD40"/>
      </a:accent2>
      <a:accent3>
        <a:srgbClr val="975C00"/>
      </a:accent3>
      <a:accent4>
        <a:srgbClr val="754D41"/>
      </a:accent4>
      <a:accent5>
        <a:srgbClr val="838995"/>
      </a:accent5>
      <a:accent6>
        <a:srgbClr val="687B66"/>
      </a:accent6>
      <a:hlink>
        <a:srgbClr val="B5740B"/>
      </a:hlink>
      <a:folHlink>
        <a:srgbClr val="7483A0"/>
      </a:folHlink>
    </a:clrScheme>
    <a:fontScheme name="Mylar">
      <a:maj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ylar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dkEdge">
            <a:bevelT w="25400" h="508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tint val="100000"/>
                <a:shade val="30000"/>
                <a:alpha val="100000"/>
                <a:satMod val="25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lumMod val="80000"/>
              </a:schemeClr>
              <a:schemeClr val="phClr">
                <a:tint val="50000"/>
                <a:lumMod val="1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TC101790491[[fn=Mylar]]</Template>
  <TotalTime>871</TotalTime>
  <Words>447</Words>
  <Application>Microsoft Office PowerPoint</Application>
  <PresentationFormat>On-screen Show (4:3)</PresentationFormat>
  <Paragraphs>63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Arial</vt:lpstr>
      <vt:lpstr>BankGothic Lt BT</vt:lpstr>
      <vt:lpstr>Calibri</vt:lpstr>
      <vt:lpstr>Cambria</vt:lpstr>
      <vt:lpstr>Corbel</vt:lpstr>
      <vt:lpstr>Tahoma</vt:lpstr>
      <vt:lpstr>Tunga</vt:lpstr>
      <vt:lpstr>Wingdings</vt:lpstr>
      <vt:lpstr>Mylar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Sudjelovanje u nastavi i pravila ocjenjivanja</vt:lpstr>
      <vt:lpstr>Sudjelovanje u nastavi i pravila ocjenjivanja</vt:lpstr>
      <vt:lpstr>%</vt:lpstr>
      <vt:lpstr>PowerPoint Presentation</vt:lpstr>
    </vt:vector>
  </TitlesOfParts>
  <Company>MiD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Računalni praktikum I</dc:title>
  <dc:creator>Martina i Danijel</dc:creator>
  <cp:lastModifiedBy>Danijel Namjesnik</cp:lastModifiedBy>
  <cp:revision>72</cp:revision>
  <dcterms:created xsi:type="dcterms:W3CDTF">2008-10-13T08:33:42Z</dcterms:created>
  <dcterms:modified xsi:type="dcterms:W3CDTF">2025-10-06T10:36:56Z</dcterms:modified>
</cp:coreProperties>
</file>