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7" r:id="rId3"/>
    <p:sldId id="270" r:id="rId4"/>
    <p:sldId id="269" r:id="rId5"/>
    <p:sldId id="273" r:id="rId6"/>
    <p:sldId id="271" r:id="rId7"/>
    <p:sldId id="272" r:id="rId8"/>
    <p:sldId id="274" r:id="rId9"/>
    <p:sldId id="275" r:id="rId10"/>
    <p:sldId id="276" r:id="rId11"/>
    <p:sldId id="277" r:id="rId12"/>
    <p:sldId id="278" r:id="rId13"/>
    <p:sldId id="279" r:id="rId14"/>
    <p:sldId id="264"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2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63C18-525B-4D2E-BA9A-A00E5DAABA16}" type="datetimeFigureOut">
              <a:rPr lang="hr-HR" smtClean="0"/>
              <a:t>8.12.2025.</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AADC4-BF41-4FE5-98EC-DDABACE74237}" type="slidenum">
              <a:rPr lang="hr-HR" smtClean="0"/>
              <a:t>‹#›</a:t>
            </a:fld>
            <a:endParaRPr lang="hr-HR"/>
          </a:p>
        </p:txBody>
      </p:sp>
    </p:spTree>
    <p:extLst>
      <p:ext uri="{BB962C8B-B14F-4D97-AF65-F5344CB8AC3E}">
        <p14:creationId xmlns:p14="http://schemas.microsoft.com/office/powerpoint/2010/main" val="349344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881F1E-8A44-4E60-8B86-E4CCA13A7A56}" type="slidenum">
              <a:rPr lang="en-US" smtClean="0"/>
              <a:pPr eaLnBrk="1" hangingPunct="1"/>
              <a:t>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318305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8.12.2025.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5624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8.12.2025.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35261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8.12.2025.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401301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8.12.2025.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75615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9D753-A6AD-45D1-8ED3-613D6535F4FC}" type="datetimeFigureOut">
              <a:rPr lang="hr-HR" smtClean="0"/>
              <a:t>8.12.2025.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50714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DFC9D753-A6AD-45D1-8ED3-613D6535F4FC}" type="datetimeFigureOut">
              <a:rPr lang="hr-HR" smtClean="0"/>
              <a:t>8.12.2025.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17715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DFC9D753-A6AD-45D1-8ED3-613D6535F4FC}" type="datetimeFigureOut">
              <a:rPr lang="hr-HR" smtClean="0"/>
              <a:t>8.12.2025.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304002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DFC9D753-A6AD-45D1-8ED3-613D6535F4FC}" type="datetimeFigureOut">
              <a:rPr lang="hr-HR" smtClean="0"/>
              <a:t>8.12.2025.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385559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9D753-A6AD-45D1-8ED3-613D6535F4FC}" type="datetimeFigureOut">
              <a:rPr lang="hr-HR" smtClean="0"/>
              <a:t>8.12.2025.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13620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9D753-A6AD-45D1-8ED3-613D6535F4FC}" type="datetimeFigureOut">
              <a:rPr lang="hr-HR" smtClean="0"/>
              <a:t>8.12.2025.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93608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9D753-A6AD-45D1-8ED3-613D6535F4FC}" type="datetimeFigureOut">
              <a:rPr lang="hr-HR" smtClean="0"/>
              <a:t>8.12.2025.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72781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9D753-A6AD-45D1-8ED3-613D6535F4FC}" type="datetimeFigureOut">
              <a:rPr lang="hr-HR" smtClean="0"/>
              <a:t>8.12.2025.</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93DC0-E9C1-4C06-8749-F1E25AEB90E3}" type="slidenum">
              <a:rPr lang="hr-HR" smtClean="0"/>
              <a:t>‹#›</a:t>
            </a:fld>
            <a:endParaRPr lang="hr-HR"/>
          </a:p>
        </p:txBody>
      </p:sp>
    </p:spTree>
    <p:extLst>
      <p:ext uri="{BB962C8B-B14F-4D97-AF65-F5344CB8AC3E}">
        <p14:creationId xmlns:p14="http://schemas.microsoft.com/office/powerpoint/2010/main" val="52037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219200"/>
            <a:ext cx="7772400" cy="2209800"/>
          </a:xfrm>
        </p:spPr>
        <p:txBody>
          <a:bodyPr/>
          <a:lstStyle/>
          <a:p>
            <a:r>
              <a:rPr lang="hr-HR" sz="4000" b="1" dirty="0"/>
              <a:t>Microsoft </a:t>
            </a:r>
            <a:r>
              <a:rPr lang="en-US" sz="4000" b="1" dirty="0"/>
              <a:t>Office </a:t>
            </a:r>
            <a:r>
              <a:rPr lang="hr-HR" sz="4000" b="1" dirty="0"/>
              <a:t>Word</a:t>
            </a:r>
            <a:r>
              <a:rPr lang="en-US" sz="4000" b="1" dirty="0"/>
              <a:t> 20</a:t>
            </a:r>
            <a:r>
              <a:rPr lang="hr-HR" sz="4000" b="1" dirty="0"/>
              <a:t>19</a:t>
            </a:r>
            <a:br>
              <a:rPr lang="en-US" sz="4000" dirty="0"/>
            </a:br>
            <a:r>
              <a:rPr lang="hr-HR" sz="4000" dirty="0"/>
              <a:t>Računalni praktikum 1</a:t>
            </a:r>
            <a:endParaRPr lang="en-US" sz="4000" dirty="0"/>
          </a:p>
        </p:txBody>
      </p:sp>
      <p:sp>
        <p:nvSpPr>
          <p:cNvPr id="14339" name="Rectangle 3"/>
          <p:cNvSpPr>
            <a:spLocks noGrp="1" noChangeArrowheads="1"/>
          </p:cNvSpPr>
          <p:nvPr>
            <p:ph type="subTitle" idx="1"/>
          </p:nvPr>
        </p:nvSpPr>
        <p:spPr>
          <a:xfrm>
            <a:off x="685800" y="3886200"/>
            <a:ext cx="7848600" cy="1752600"/>
          </a:xfrm>
        </p:spPr>
        <p:txBody>
          <a:bodyPr>
            <a:normAutofit fontScale="77500" lnSpcReduction="20000"/>
          </a:bodyPr>
          <a:lstStyle/>
          <a:p>
            <a:pPr>
              <a:lnSpc>
                <a:spcPct val="150000"/>
              </a:lnSpc>
            </a:pPr>
            <a:r>
              <a:rPr lang="hr-HR" b="1" dirty="0"/>
              <a:t>STILOVI</a:t>
            </a:r>
          </a:p>
          <a:p>
            <a:pPr>
              <a:lnSpc>
                <a:spcPct val="150000"/>
              </a:lnSpc>
            </a:pPr>
            <a:r>
              <a:rPr lang="hr-HR" b="1" dirty="0"/>
              <a:t>-</a:t>
            </a:r>
          </a:p>
          <a:p>
            <a:pPr>
              <a:lnSpc>
                <a:spcPct val="150000"/>
              </a:lnSpc>
            </a:pPr>
            <a:r>
              <a:rPr lang="hr-HR" b="1" dirty="0"/>
              <a:t>SADRŽAJ (TABLE OF CONTENTS)</a:t>
            </a:r>
            <a:endParaRPr lang="en-US" b="1" dirty="0"/>
          </a:p>
        </p:txBody>
      </p:sp>
    </p:spTree>
    <p:extLst>
      <p:ext uri="{BB962C8B-B14F-4D97-AF65-F5344CB8AC3E}">
        <p14:creationId xmlns:p14="http://schemas.microsoft.com/office/powerpoint/2010/main" val="9001430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777804" cy="1323439"/>
          </a:xfrm>
          <a:prstGeom prst="rect">
            <a:avLst/>
          </a:prstGeom>
        </p:spPr>
        <p:txBody>
          <a:bodyPr wrap="square">
            <a:spAutoFit/>
          </a:bodyPr>
          <a:lstStyle/>
          <a:p>
            <a:pPr marL="457200" indent="-457200" algn="just">
              <a:spcBef>
                <a:spcPts val="600"/>
              </a:spcBef>
              <a:spcAft>
                <a:spcPts val="600"/>
              </a:spcAft>
              <a:buFont typeface="+mj-lt"/>
              <a:buAutoNum type="arabicPeriod" startAt="6"/>
            </a:pPr>
            <a:r>
              <a:rPr lang="hr-HR" sz="2000" dirty="0"/>
              <a:t>SADRŽAJ (TABLE OF CONTENTS) se mora ručno ažurirati kod svake promjene broja stranica ili redoslijeda naslova/podnaslova itd.</a:t>
            </a:r>
            <a:br>
              <a:rPr lang="hr-HR" sz="2000" dirty="0"/>
            </a:br>
            <a:r>
              <a:rPr lang="hr-HR" sz="2000" dirty="0"/>
              <a:t>Ručno ažuriranje postiže se klikom na </a:t>
            </a:r>
            <a:r>
              <a:rPr lang="hr-HR" sz="2000" b="1" dirty="0"/>
              <a:t>UPDATE TABLE</a:t>
            </a:r>
            <a:r>
              <a:rPr lang="hr-HR" sz="2000" dirty="0"/>
              <a:t>, te odabirom </a:t>
            </a:r>
            <a:r>
              <a:rPr lang="hr-HR" sz="2000" i="1" dirty="0" err="1"/>
              <a:t>Update</a:t>
            </a:r>
            <a:r>
              <a:rPr lang="hr-HR" sz="2000" i="1" dirty="0"/>
              <a:t> </a:t>
            </a:r>
            <a:r>
              <a:rPr lang="hr-HR" sz="2000" i="1" dirty="0" err="1"/>
              <a:t>Entire</a:t>
            </a:r>
            <a:r>
              <a:rPr lang="hr-HR" sz="2000" i="1" dirty="0"/>
              <a:t> Table </a:t>
            </a:r>
            <a:r>
              <a:rPr lang="hr-HR" sz="2000" dirty="0"/>
              <a:t>- OK.</a:t>
            </a:r>
          </a:p>
        </p:txBody>
      </p:sp>
      <p:pic>
        <p:nvPicPr>
          <p:cNvPr id="3" name="Picture 2"/>
          <p:cNvPicPr>
            <a:picLocks noChangeAspect="1"/>
          </p:cNvPicPr>
          <p:nvPr/>
        </p:nvPicPr>
        <p:blipFill rotWithShape="1">
          <a:blip r:embed="rId2"/>
          <a:srcRect l="3144" t="2120" r="27950" b="57560"/>
          <a:stretch/>
        </p:blipFill>
        <p:spPr>
          <a:xfrm>
            <a:off x="90207" y="2060848"/>
            <a:ext cx="8946289" cy="3271785"/>
          </a:xfrm>
          <a:prstGeom prst="rect">
            <a:avLst/>
          </a:prstGeom>
        </p:spPr>
      </p:pic>
      <p:cxnSp>
        <p:nvCxnSpPr>
          <p:cNvPr id="5" name="Straight Arrow Connector 4"/>
          <p:cNvCxnSpPr/>
          <p:nvPr/>
        </p:nvCxnSpPr>
        <p:spPr>
          <a:xfrm>
            <a:off x="2097519" y="1584087"/>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a:off x="441335" y="1556792"/>
            <a:ext cx="0" cy="90880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113743" y="407707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51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777804" cy="1015663"/>
          </a:xfrm>
          <a:prstGeom prst="rect">
            <a:avLst/>
          </a:prstGeom>
        </p:spPr>
        <p:txBody>
          <a:bodyPr wrap="square">
            <a:spAutoFit/>
          </a:bodyPr>
          <a:lstStyle/>
          <a:p>
            <a:pPr marL="457200" indent="-457200" algn="just">
              <a:spcBef>
                <a:spcPts val="600"/>
              </a:spcBef>
              <a:spcAft>
                <a:spcPts val="600"/>
              </a:spcAft>
              <a:buFont typeface="+mj-lt"/>
              <a:buAutoNum type="arabicPeriod" startAt="7"/>
            </a:pPr>
            <a:r>
              <a:rPr lang="hr-HR" sz="2000" dirty="0"/>
              <a:t>Da bi sadržaj bio potpun, u dokument je potrebno umetnuti </a:t>
            </a:r>
            <a:r>
              <a:rPr lang="hr-HR" sz="2000" b="1" dirty="0"/>
              <a:t>brojeve stranica</a:t>
            </a:r>
            <a:r>
              <a:rPr lang="hr-HR" sz="2000" dirty="0"/>
              <a:t>. (Brojevi stranica nalaze se u dijelu stranice kojeg nazivamo </a:t>
            </a:r>
            <a:r>
              <a:rPr lang="hr-HR" sz="2000" i="1" dirty="0" err="1"/>
              <a:t>Footer</a:t>
            </a:r>
            <a:r>
              <a:rPr lang="hr-HR" sz="2000" dirty="0"/>
              <a:t>, a koji nije dio ostatka teksta).</a:t>
            </a:r>
          </a:p>
        </p:txBody>
      </p:sp>
      <p:pic>
        <p:nvPicPr>
          <p:cNvPr id="2" name="Picture 1"/>
          <p:cNvPicPr>
            <a:picLocks noChangeAspect="1"/>
          </p:cNvPicPr>
          <p:nvPr/>
        </p:nvPicPr>
        <p:blipFill rotWithShape="1">
          <a:blip r:embed="rId2"/>
          <a:srcRect l="6300" r="14558" b="26291"/>
          <a:stretch/>
        </p:blipFill>
        <p:spPr>
          <a:xfrm>
            <a:off x="102639" y="1403557"/>
            <a:ext cx="8906836" cy="5184576"/>
          </a:xfrm>
          <a:prstGeom prst="rect">
            <a:avLst/>
          </a:prstGeom>
        </p:spPr>
      </p:pic>
      <p:cxnSp>
        <p:nvCxnSpPr>
          <p:cNvPr id="6" name="Straight Arrow Connector 5"/>
          <p:cNvCxnSpPr/>
          <p:nvPr/>
        </p:nvCxnSpPr>
        <p:spPr>
          <a:xfrm>
            <a:off x="323528" y="614591"/>
            <a:ext cx="0" cy="90880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p:nvPr/>
        </p:nvCxnSpPr>
        <p:spPr>
          <a:xfrm>
            <a:off x="5652120" y="1218891"/>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283968" y="2420888"/>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5436096" y="407707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39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507" t="2121" r="25194" b="26060"/>
          <a:stretch/>
        </p:blipFill>
        <p:spPr>
          <a:xfrm>
            <a:off x="554281" y="1722947"/>
            <a:ext cx="7848872" cy="5083928"/>
          </a:xfrm>
          <a:prstGeom prst="rect">
            <a:avLst/>
          </a:prstGeom>
        </p:spPr>
      </p:pic>
      <p:sp>
        <p:nvSpPr>
          <p:cNvPr id="4" name="Rectangle 3"/>
          <p:cNvSpPr/>
          <p:nvPr/>
        </p:nvSpPr>
        <p:spPr>
          <a:xfrm>
            <a:off x="539552" y="260648"/>
            <a:ext cx="7777804" cy="1015663"/>
          </a:xfrm>
          <a:prstGeom prst="rect">
            <a:avLst/>
          </a:prstGeom>
        </p:spPr>
        <p:txBody>
          <a:bodyPr wrap="square">
            <a:spAutoFit/>
          </a:bodyPr>
          <a:lstStyle/>
          <a:p>
            <a:pPr marL="457200" indent="-457200" algn="just">
              <a:spcBef>
                <a:spcPts val="600"/>
              </a:spcBef>
              <a:spcAft>
                <a:spcPts val="600"/>
              </a:spcAft>
              <a:buFont typeface="+mj-lt"/>
              <a:buAutoNum type="arabicPeriod" startAt="8"/>
            </a:pPr>
            <a:r>
              <a:rPr lang="hr-HR" sz="2000" dirty="0"/>
              <a:t>Ukoliko ne želite da se na prvoj stranici vidi broj stranice, to se može namjestiti u postavkama </a:t>
            </a:r>
            <a:r>
              <a:rPr lang="hr-HR" sz="2000" i="1" dirty="0" err="1"/>
              <a:t>footera</a:t>
            </a:r>
            <a:r>
              <a:rPr lang="hr-HR" sz="2000" dirty="0"/>
              <a:t> (ili </a:t>
            </a:r>
            <a:r>
              <a:rPr lang="hr-HR" sz="2000" i="1" dirty="0" err="1"/>
              <a:t>headera</a:t>
            </a:r>
            <a:r>
              <a:rPr lang="hr-HR" sz="2000" dirty="0"/>
              <a:t> koji se nalazi iznad teksta).</a:t>
            </a:r>
          </a:p>
        </p:txBody>
      </p:sp>
      <p:cxnSp>
        <p:nvCxnSpPr>
          <p:cNvPr id="6" name="Straight Arrow Connector 5"/>
          <p:cNvCxnSpPr/>
          <p:nvPr/>
        </p:nvCxnSpPr>
        <p:spPr>
          <a:xfrm>
            <a:off x="827584" y="908720"/>
            <a:ext cx="0" cy="90880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p:nvPr/>
        </p:nvCxnSpPr>
        <p:spPr>
          <a:xfrm>
            <a:off x="5940152" y="1429293"/>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5148064" y="6381328"/>
            <a:ext cx="720080"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100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469" r="42125" b="5271"/>
          <a:stretch/>
        </p:blipFill>
        <p:spPr>
          <a:xfrm>
            <a:off x="4932040" y="332656"/>
            <a:ext cx="3712617" cy="5876338"/>
          </a:xfrm>
          <a:prstGeom prst="rect">
            <a:avLst/>
          </a:prstGeom>
          <a:ln w="3175">
            <a:solidFill>
              <a:schemeClr val="bg1">
                <a:lumMod val="65000"/>
              </a:schemeClr>
            </a:solidFill>
          </a:ln>
        </p:spPr>
      </p:pic>
      <p:cxnSp>
        <p:nvCxnSpPr>
          <p:cNvPr id="5" name="Straight Arrow Connector 4"/>
          <p:cNvCxnSpPr/>
          <p:nvPr/>
        </p:nvCxnSpPr>
        <p:spPr>
          <a:xfrm>
            <a:off x="6140276" y="174481"/>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8300516" y="174481"/>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539552" y="260648"/>
            <a:ext cx="4048348" cy="1631216"/>
          </a:xfrm>
          <a:prstGeom prst="rect">
            <a:avLst/>
          </a:prstGeom>
        </p:spPr>
        <p:txBody>
          <a:bodyPr wrap="square">
            <a:spAutoFit/>
          </a:bodyPr>
          <a:lstStyle/>
          <a:p>
            <a:pPr algn="just">
              <a:spcBef>
                <a:spcPts val="600"/>
              </a:spcBef>
              <a:spcAft>
                <a:spcPts val="600"/>
              </a:spcAft>
            </a:pPr>
            <a:r>
              <a:rPr lang="hr-HR" sz="2000" dirty="0"/>
              <a:t>Ovo su najosnovnije opcije </a:t>
            </a:r>
            <a:r>
              <a:rPr lang="hr-HR" sz="2000" i="1" dirty="0"/>
              <a:t>paginacije </a:t>
            </a:r>
            <a:r>
              <a:rPr lang="hr-HR" sz="2000" dirty="0"/>
              <a:t>(postavljanja brojeva stranica). U složenijim djelima, npr. knjigama, bit će potrebno podešavati dodatne opcije koje će biti spomenute kasnije.</a:t>
            </a:r>
          </a:p>
        </p:txBody>
      </p:sp>
    </p:spTree>
    <p:extLst>
      <p:ext uri="{BB962C8B-B14F-4D97-AF65-F5344CB8AC3E}">
        <p14:creationId xmlns:p14="http://schemas.microsoft.com/office/powerpoint/2010/main" val="21618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3200" b="1"/>
              <a:t>Zadatak</a:t>
            </a:r>
            <a:endParaRPr lang="hr-HR" sz="3200" b="1" dirty="0"/>
          </a:p>
        </p:txBody>
      </p:sp>
      <p:sp>
        <p:nvSpPr>
          <p:cNvPr id="3" name="Content Placeholder 2"/>
          <p:cNvSpPr>
            <a:spLocks noGrp="1"/>
          </p:cNvSpPr>
          <p:nvPr>
            <p:ph idx="1"/>
          </p:nvPr>
        </p:nvSpPr>
        <p:spPr>
          <a:xfrm>
            <a:off x="179512" y="1196752"/>
            <a:ext cx="8784976" cy="4968552"/>
          </a:xfrm>
        </p:spPr>
        <p:txBody>
          <a:bodyPr>
            <a:normAutofit lnSpcReduction="10000"/>
          </a:bodyPr>
          <a:lstStyle/>
          <a:p>
            <a:r>
              <a:rPr lang="hr-HR" sz="1800" dirty="0"/>
              <a:t>Preuzmite na računalo file </a:t>
            </a:r>
            <a:r>
              <a:rPr lang="hr-HR" sz="1800" b="1" dirty="0"/>
              <a:t>Racunalni praktikum I-7.docx</a:t>
            </a:r>
            <a:br>
              <a:rPr lang="hr-HR" sz="1800" dirty="0"/>
            </a:br>
            <a:r>
              <a:rPr lang="hr-HR" sz="1800" dirty="0"/>
              <a:t>Na tekst </a:t>
            </a:r>
            <a:r>
              <a:rPr lang="hr-HR" sz="1800" b="1" dirty="0"/>
              <a:t>PRIMIJENITE</a:t>
            </a:r>
            <a:r>
              <a:rPr lang="hr-HR" sz="1800" dirty="0"/>
              <a:t> </a:t>
            </a:r>
            <a:r>
              <a:rPr lang="hr-HR" sz="1800" u="sng" dirty="0"/>
              <a:t>ugrađene</a:t>
            </a:r>
            <a:r>
              <a:rPr lang="hr-HR" sz="1800" dirty="0"/>
              <a:t> Wordove stilove: na naslov (samo je jedan NASLOV) stil </a:t>
            </a:r>
            <a:r>
              <a:rPr lang="hr-HR" sz="1800" b="1" dirty="0"/>
              <a:t>TITLE</a:t>
            </a:r>
            <a:r>
              <a:rPr lang="hr-HR" sz="1800" dirty="0"/>
              <a:t>, sve naslove poglavlja </a:t>
            </a:r>
            <a:r>
              <a:rPr lang="hr-HR" sz="1800" b="1" dirty="0"/>
              <a:t>HEADING 1</a:t>
            </a:r>
            <a:r>
              <a:rPr lang="hr-HR" sz="1800" dirty="0"/>
              <a:t>, podnaslove poglavlja </a:t>
            </a:r>
            <a:r>
              <a:rPr lang="hr-HR" sz="1800" b="1" dirty="0"/>
              <a:t>HEADING 2</a:t>
            </a:r>
            <a:r>
              <a:rPr lang="hr-HR" sz="1800" dirty="0"/>
              <a:t> i ostatak teksta </a:t>
            </a:r>
            <a:r>
              <a:rPr lang="hr-HR" sz="1800" b="1" dirty="0"/>
              <a:t>NORMAL</a:t>
            </a:r>
            <a:r>
              <a:rPr lang="hr-HR" sz="1800" dirty="0"/>
              <a:t>.</a:t>
            </a:r>
          </a:p>
          <a:p>
            <a:r>
              <a:rPr lang="hr-HR" sz="1800" dirty="0"/>
              <a:t>Isprobajte različite kombinacije TEMA, STYLE SETOVA, PALETA BOJA, KOMBINACIJA FONTOVA i PARAGRAPH SPACINGA. Odaberite jednu kombinaciju po volji.</a:t>
            </a:r>
          </a:p>
          <a:p>
            <a:r>
              <a:rPr lang="hr-HR" sz="1800" b="1" dirty="0"/>
              <a:t>PROMIJENITE</a:t>
            </a:r>
            <a:r>
              <a:rPr lang="hr-HR" sz="1800" dirty="0"/>
              <a:t> boju nekog malog dijela teksta (dovoljna je jedna riječ) u </a:t>
            </a:r>
            <a:r>
              <a:rPr lang="hr-HR" sz="1800" dirty="0">
                <a:solidFill>
                  <a:srgbClr val="0070C0"/>
                </a:solidFill>
              </a:rPr>
              <a:t>tamnoplavu</a:t>
            </a:r>
            <a:r>
              <a:rPr lang="hr-HR" sz="1800" dirty="0">
                <a:solidFill>
                  <a:schemeClr val="tx2"/>
                </a:solidFill>
              </a:rPr>
              <a:t> </a:t>
            </a:r>
            <a:r>
              <a:rPr lang="hr-HR" sz="1800" dirty="0"/>
              <a:t>i spremite taj stil kao novi stil pod proizvoljnim imenom. Zatim </a:t>
            </a:r>
            <a:r>
              <a:rPr lang="hr-HR" sz="1800" b="1" dirty="0"/>
              <a:t>PRIMIJENITE</a:t>
            </a:r>
            <a:r>
              <a:rPr lang="hr-HR" sz="1800" dirty="0"/>
              <a:t> navedeni stil negdje drugdje u tekstu.</a:t>
            </a:r>
          </a:p>
          <a:p>
            <a:r>
              <a:rPr lang="hr-HR" sz="1800" b="1" dirty="0"/>
              <a:t>IZMIJENITE</a:t>
            </a:r>
            <a:r>
              <a:rPr lang="hr-HR" sz="1800" dirty="0"/>
              <a:t> jedan naslov poglavlja (</a:t>
            </a:r>
            <a:r>
              <a:rPr lang="hr-HR" sz="1800" dirty="0" err="1"/>
              <a:t>Heading</a:t>
            </a:r>
            <a:r>
              <a:rPr lang="hr-HR" sz="1800" dirty="0"/>
              <a:t> 1) u neki drugi font, zatim </a:t>
            </a:r>
            <a:r>
              <a:rPr lang="hr-HR" sz="1800" b="1" dirty="0"/>
              <a:t>ažurirajte </a:t>
            </a:r>
            <a:r>
              <a:rPr lang="hr-HR" sz="1800" dirty="0"/>
              <a:t>stil </a:t>
            </a:r>
            <a:r>
              <a:rPr lang="hr-HR" sz="1800" dirty="0" err="1"/>
              <a:t>Heading</a:t>
            </a:r>
            <a:r>
              <a:rPr lang="hr-HR" sz="1800" dirty="0"/>
              <a:t> 1  (</a:t>
            </a:r>
            <a:r>
              <a:rPr lang="hr-HR" sz="1800" i="1" u="sng" dirty="0" err="1"/>
              <a:t>Update</a:t>
            </a:r>
            <a:r>
              <a:rPr lang="hr-HR" sz="1800" i="1" u="sng" dirty="0"/>
              <a:t> Heading1 to </a:t>
            </a:r>
            <a:r>
              <a:rPr lang="hr-HR" sz="1800" i="1" u="sng" dirty="0" err="1"/>
              <a:t>Match</a:t>
            </a:r>
            <a:r>
              <a:rPr lang="hr-HR" sz="1800" i="1" u="sng" dirty="0"/>
              <a:t> </a:t>
            </a:r>
            <a:r>
              <a:rPr lang="hr-HR" sz="1800" i="1" u="sng" dirty="0" err="1"/>
              <a:t>Selection</a:t>
            </a:r>
            <a:r>
              <a:rPr lang="hr-HR" sz="1800" dirty="0"/>
              <a:t>). Ako je tekst pravilno označen, svi naslovi poglavlja trebali bi se automatski ažurirati i uskladiti.</a:t>
            </a:r>
          </a:p>
          <a:p>
            <a:r>
              <a:rPr lang="hr-HR" sz="1800" dirty="0"/>
              <a:t>Umetnite brojeve stranica, a na sam početak teksta umetnite „PAGE BREAK”, zatim </a:t>
            </a:r>
            <a:r>
              <a:rPr lang="hr-HR" sz="1800" u="sng" dirty="0"/>
              <a:t>prije</a:t>
            </a:r>
            <a:r>
              <a:rPr lang="hr-HR" sz="1800" dirty="0"/>
              <a:t> </a:t>
            </a:r>
            <a:r>
              <a:rPr lang="hr-HR" sz="1800" i="1" dirty="0" err="1"/>
              <a:t>page</a:t>
            </a:r>
            <a:r>
              <a:rPr lang="hr-HR" sz="1800" i="1" dirty="0"/>
              <a:t> breaka</a:t>
            </a:r>
            <a:r>
              <a:rPr lang="hr-HR" sz="1800" dirty="0"/>
              <a:t> (uključite nevidljive oznake da bi vam bilo lakše) u novonastalu praznu prvu stranicu umetnite </a:t>
            </a:r>
            <a:r>
              <a:rPr lang="hr-HR" sz="1800" b="1" dirty="0"/>
              <a:t>Sadržaj</a:t>
            </a:r>
            <a:r>
              <a:rPr lang="hr-HR" sz="1800" dirty="0"/>
              <a:t> (Table of </a:t>
            </a:r>
            <a:r>
              <a:rPr lang="hr-HR" sz="1800" dirty="0" err="1"/>
              <a:t>Contents</a:t>
            </a:r>
            <a:r>
              <a:rPr lang="hr-HR" sz="1800" dirty="0"/>
              <a:t>) koji bi trebao sadržavati sve naslove i podnaslove vašeg teksta (</a:t>
            </a:r>
            <a:r>
              <a:rPr lang="hr-HR" sz="1800" dirty="0" err="1"/>
              <a:t>Heading</a:t>
            </a:r>
            <a:r>
              <a:rPr lang="hr-HR" sz="1800" dirty="0"/>
              <a:t> 1 i </a:t>
            </a:r>
            <a:r>
              <a:rPr lang="hr-HR" sz="1800" dirty="0" err="1"/>
              <a:t>Heading</a:t>
            </a:r>
            <a:r>
              <a:rPr lang="hr-HR" sz="1800" dirty="0"/>
              <a:t> 2) [sadržaj bi trebao biti na prvoj stranici, iza njega slijedi </a:t>
            </a:r>
            <a:r>
              <a:rPr lang="hr-HR" sz="1800" dirty="0" err="1"/>
              <a:t>page</a:t>
            </a:r>
            <a:r>
              <a:rPr lang="hr-HR" sz="1800" dirty="0"/>
              <a:t> break, zatim ostatak teksta]</a:t>
            </a:r>
          </a:p>
        </p:txBody>
      </p:sp>
    </p:spTree>
    <p:extLst>
      <p:ext uri="{BB962C8B-B14F-4D97-AF65-F5344CB8AC3E}">
        <p14:creationId xmlns:p14="http://schemas.microsoft.com/office/powerpoint/2010/main" val="428397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280921" cy="5786199"/>
          </a:xfrm>
          <a:prstGeom prst="rect">
            <a:avLst/>
          </a:prstGeom>
        </p:spPr>
        <p:txBody>
          <a:bodyPr wrap="square">
            <a:spAutoFit/>
          </a:bodyPr>
          <a:lstStyle/>
          <a:p>
            <a:pPr>
              <a:spcBef>
                <a:spcPts val="600"/>
              </a:spcBef>
              <a:spcAft>
                <a:spcPts val="600"/>
              </a:spcAft>
            </a:pPr>
            <a:r>
              <a:rPr lang="hr-HR" sz="2000" b="1" dirty="0"/>
              <a:t>STILOVI</a:t>
            </a:r>
            <a:r>
              <a:rPr lang="hr-HR" sz="2000" dirty="0"/>
              <a:t> u Wordu jedna su od zanemarenih mogućnosti Worda koja pridonosi bržem radu i rezultira urednijem (ujednačenom) </a:t>
            </a:r>
            <a:r>
              <a:rPr lang="hr-HR" sz="2000" i="1" dirty="0" err="1"/>
              <a:t>layoutu</a:t>
            </a:r>
            <a:r>
              <a:rPr lang="hr-HR" sz="2000" dirty="0"/>
              <a:t>.</a:t>
            </a:r>
            <a:br>
              <a:rPr lang="hr-HR" sz="2000" dirty="0"/>
            </a:br>
            <a:r>
              <a:rPr lang="hr-HR" sz="2000" dirty="0"/>
              <a:t>Na žalost stilovi se najčešće ili pogrešno ili nekonzistentno (neujednačeno) koriste zbog nedovoljnog shvaćanja namjene i samih mogućnosti, što kasnije uzrokuje dodatne frustracije samim Wordom i „...</a:t>
            </a:r>
            <a:r>
              <a:rPr lang="hr-HR" sz="2000" i="1" dirty="0"/>
              <a:t>onome tko ga je izmislio </a:t>
            </a:r>
            <a:r>
              <a:rPr lang="hr-HR" sz="2000" dirty="0">
                <a:sym typeface="WP IconicSymbolsA" panose="05010101010101010101" pitchFamily="2" charset="2"/>
              </a:rPr>
              <a:t></a:t>
            </a:r>
            <a:r>
              <a:rPr lang="hr-HR" sz="2000" dirty="0"/>
              <a:t>”.</a:t>
            </a:r>
          </a:p>
          <a:p>
            <a:pPr>
              <a:spcBef>
                <a:spcPts val="600"/>
              </a:spcBef>
              <a:spcAft>
                <a:spcPts val="600"/>
              </a:spcAft>
            </a:pPr>
            <a:r>
              <a:rPr lang="hr-HR" sz="2000" dirty="0"/>
              <a:t>Ukratko, STIL je skup </a:t>
            </a:r>
            <a:r>
              <a:rPr lang="hr-HR" sz="2000" dirty="0" err="1"/>
              <a:t>podešenja</a:t>
            </a:r>
            <a:r>
              <a:rPr lang="hr-HR" sz="2000" dirty="0"/>
              <a:t> oblikovanja teksta,</a:t>
            </a:r>
            <a:br>
              <a:rPr lang="hr-HR" sz="2000" dirty="0"/>
            </a:br>
            <a:r>
              <a:rPr lang="hr-HR" sz="2000" dirty="0"/>
              <a:t>a sadrži svojstva teksta (font, veličina, boja) i</a:t>
            </a:r>
            <a:br>
              <a:rPr lang="hr-HR" sz="2000" dirty="0"/>
            </a:br>
            <a:r>
              <a:rPr lang="hr-HR" sz="2000" dirty="0"/>
              <a:t>odlomka (line </a:t>
            </a:r>
            <a:r>
              <a:rPr lang="hr-HR" sz="2000" dirty="0" err="1"/>
              <a:t>spacing</a:t>
            </a:r>
            <a:r>
              <a:rPr lang="hr-HR" sz="2000" dirty="0"/>
              <a:t>, </a:t>
            </a:r>
            <a:r>
              <a:rPr lang="hr-HR" sz="2000" dirty="0" err="1"/>
              <a:t>paragraph</a:t>
            </a:r>
            <a:r>
              <a:rPr lang="hr-HR" sz="2000" dirty="0"/>
              <a:t> </a:t>
            </a:r>
            <a:r>
              <a:rPr lang="hr-HR" sz="2000" dirty="0" err="1"/>
              <a:t>spacing</a:t>
            </a:r>
            <a:r>
              <a:rPr lang="hr-HR" sz="2000" dirty="0"/>
              <a:t> itd.).</a:t>
            </a:r>
          </a:p>
          <a:p>
            <a:pPr>
              <a:spcBef>
                <a:spcPts val="600"/>
              </a:spcBef>
              <a:spcAft>
                <a:spcPts val="600"/>
              </a:spcAft>
            </a:pPr>
            <a:r>
              <a:rPr lang="hr-HR" sz="2000" dirty="0"/>
              <a:t>Pojedini stilovi ipak sadrže samo informaciju o</a:t>
            </a:r>
            <a:br>
              <a:rPr lang="hr-HR" sz="2000" dirty="0"/>
            </a:br>
            <a:r>
              <a:rPr lang="hr-HR" sz="2000" dirty="0"/>
              <a:t>oblikovanju fonta, te se primjenjuju na označenom</a:t>
            </a:r>
            <a:br>
              <a:rPr lang="hr-HR" sz="2000" dirty="0"/>
            </a:br>
            <a:r>
              <a:rPr lang="hr-HR" sz="2000" dirty="0"/>
              <a:t>(selektiranom) dijelu teksta</a:t>
            </a:r>
          </a:p>
          <a:p>
            <a:pPr>
              <a:spcBef>
                <a:spcPts val="600"/>
              </a:spcBef>
              <a:spcAft>
                <a:spcPts val="600"/>
              </a:spcAft>
            </a:pPr>
            <a:r>
              <a:rPr lang="hr-HR" sz="2000" dirty="0"/>
              <a:t>Da bi se radilo sa stilovima prvo je potrebno imati</a:t>
            </a:r>
            <a:br>
              <a:rPr lang="hr-HR" sz="2000" dirty="0"/>
            </a:br>
            <a:r>
              <a:rPr lang="hr-HR" sz="2000" dirty="0"/>
              <a:t>nekakav tekst. U zadatku će biti potrebno kopirati</a:t>
            </a:r>
            <a:br>
              <a:rPr lang="hr-HR" sz="2000" dirty="0"/>
            </a:br>
            <a:r>
              <a:rPr lang="hr-HR" sz="2000" dirty="0"/>
              <a:t>tekst iz čistog tekstualnog dokumenta.</a:t>
            </a:r>
            <a:br>
              <a:rPr lang="hr-HR" sz="2000" dirty="0"/>
            </a:br>
            <a:br>
              <a:rPr lang="hr-HR" sz="2000" dirty="0"/>
            </a:br>
            <a:br>
              <a:rPr lang="hr-HR" sz="2000" dirty="0"/>
            </a:br>
            <a:r>
              <a:rPr lang="hr-HR" sz="2000" dirty="0"/>
              <a:t>[ Za svako malo naprednije korištenje stilova potrebno je otvoriti </a:t>
            </a:r>
            <a:r>
              <a:rPr lang="hr-HR" sz="2000" i="1" dirty="0" err="1">
                <a:solidFill>
                  <a:srgbClr val="FF0000"/>
                </a:solidFill>
              </a:rPr>
              <a:t>styles</a:t>
            </a:r>
            <a:r>
              <a:rPr lang="hr-HR" sz="2000" i="1" dirty="0">
                <a:solidFill>
                  <a:srgbClr val="FF0000"/>
                </a:solidFill>
              </a:rPr>
              <a:t> panel</a:t>
            </a:r>
            <a:r>
              <a:rPr lang="hr-HR" sz="2000" dirty="0"/>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9925" t="4636" b="50000"/>
          <a:stretch/>
        </p:blipFill>
        <p:spPr>
          <a:xfrm>
            <a:off x="6084168" y="2276872"/>
            <a:ext cx="2472135" cy="3491100"/>
          </a:xfrm>
          <a:prstGeom prst="rect">
            <a:avLst/>
          </a:prstGeom>
          <a:ln w="12700">
            <a:solidFill>
              <a:schemeClr val="bg1">
                <a:lumMod val="85000"/>
              </a:schemeClr>
            </a:solidFill>
          </a:ln>
        </p:spPr>
      </p:pic>
    </p:spTree>
    <p:extLst>
      <p:ext uri="{BB962C8B-B14F-4D97-AF65-F5344CB8AC3E}">
        <p14:creationId xmlns:p14="http://schemas.microsoft.com/office/powerpoint/2010/main" val="367515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67607"/>
            <a:ext cx="7777804" cy="6401753"/>
          </a:xfrm>
          <a:prstGeom prst="rect">
            <a:avLst/>
          </a:prstGeom>
        </p:spPr>
        <p:txBody>
          <a:bodyPr wrap="square">
            <a:spAutoFit/>
          </a:bodyPr>
          <a:lstStyle/>
          <a:p>
            <a:pPr>
              <a:spcBef>
                <a:spcPts val="600"/>
              </a:spcBef>
              <a:spcAft>
                <a:spcPts val="600"/>
              </a:spcAft>
            </a:pPr>
            <a:r>
              <a:rPr lang="hr-HR" sz="2000" dirty="0"/>
              <a:t>Kod „lijepljenja” (paste) kopiranog teksta u Word (desni klik mišem) pojavljuju se opcije lijepljenja ovisno o izvoru kopiranog teksta.</a:t>
            </a:r>
          </a:p>
          <a:p>
            <a:pPr>
              <a:spcBef>
                <a:spcPts val="600"/>
              </a:spcBef>
              <a:spcAft>
                <a:spcPts val="600"/>
              </a:spcAft>
            </a:pPr>
            <a:r>
              <a:rPr lang="hr-HR" sz="2000" dirty="0"/>
              <a:t>Ako se tekst kopira iz TXT dokumenta tada postoji</a:t>
            </a:r>
            <a:br>
              <a:rPr lang="hr-HR" sz="2000" dirty="0"/>
            </a:br>
            <a:r>
              <a:rPr lang="hr-HR" sz="2000" dirty="0"/>
              <a:t>samo jedna opcija „</a:t>
            </a:r>
            <a:r>
              <a:rPr lang="hr-HR" sz="2000" dirty="0" err="1"/>
              <a:t>text</a:t>
            </a:r>
            <a:r>
              <a:rPr lang="hr-HR" sz="2000" dirty="0"/>
              <a:t> </a:t>
            </a:r>
            <a:r>
              <a:rPr lang="hr-HR" sz="2000" dirty="0" err="1"/>
              <a:t>only</a:t>
            </a:r>
            <a:r>
              <a:rPr lang="hr-HR" sz="2000" dirty="0"/>
              <a:t>”:</a:t>
            </a:r>
          </a:p>
          <a:p>
            <a:pPr>
              <a:spcBef>
                <a:spcPts val="600"/>
              </a:spcBef>
              <a:spcAft>
                <a:spcPts val="600"/>
              </a:spcAft>
            </a:pPr>
            <a:endParaRPr lang="hr-HR" sz="2000" dirty="0"/>
          </a:p>
          <a:p>
            <a:pPr>
              <a:spcBef>
                <a:spcPts val="600"/>
              </a:spcBef>
              <a:spcAft>
                <a:spcPts val="600"/>
              </a:spcAft>
            </a:pPr>
            <a:endParaRPr lang="hr-HR" sz="2000" dirty="0"/>
          </a:p>
          <a:p>
            <a:pPr>
              <a:spcBef>
                <a:spcPts val="1200"/>
              </a:spcBef>
              <a:spcAft>
                <a:spcPts val="600"/>
              </a:spcAft>
            </a:pPr>
            <a:r>
              <a:rPr lang="hr-HR" sz="2000" dirty="0"/>
              <a:t>Ako se tekst kopira iz formatiranog dokumenta (npr. drugi Wordov file ili sa interneta) pojavljuju se opcije:</a:t>
            </a:r>
          </a:p>
          <a:p>
            <a:pPr marL="742950" lvl="1" indent="-285750">
              <a:buFont typeface="Arial" panose="020B0604020202020204" pitchFamily="34" charset="0"/>
              <a:buChar char="•"/>
            </a:pPr>
            <a:r>
              <a:rPr lang="hr-HR" sz="2000" b="1" dirty="0" err="1"/>
              <a:t>Keep</a:t>
            </a:r>
            <a:r>
              <a:rPr lang="hr-HR" sz="2000" b="1" dirty="0"/>
              <a:t> </a:t>
            </a:r>
            <a:r>
              <a:rPr lang="hr-HR" sz="2000" b="1" dirty="0" err="1"/>
              <a:t>source</a:t>
            </a:r>
            <a:r>
              <a:rPr lang="hr-HR" sz="2000" b="1" dirty="0"/>
              <a:t> </a:t>
            </a:r>
            <a:r>
              <a:rPr lang="hr-HR" sz="2000" b="1" dirty="0" err="1"/>
              <a:t>formatting</a:t>
            </a:r>
            <a:endParaRPr lang="hr-HR" sz="2000" b="1" dirty="0"/>
          </a:p>
          <a:p>
            <a:pPr marL="742950" lvl="1" indent="-285750">
              <a:spcBef>
                <a:spcPts val="600"/>
              </a:spcBef>
              <a:buFont typeface="Arial" panose="020B0604020202020204" pitchFamily="34" charset="0"/>
              <a:buChar char="•"/>
            </a:pPr>
            <a:r>
              <a:rPr lang="hr-HR" sz="2000" b="1" dirty="0" err="1"/>
              <a:t>Merge</a:t>
            </a:r>
            <a:r>
              <a:rPr lang="hr-HR" sz="2000" b="1" dirty="0"/>
              <a:t> </a:t>
            </a:r>
            <a:r>
              <a:rPr lang="hr-HR" sz="2000" b="1" dirty="0" err="1"/>
              <a:t>formatting</a:t>
            </a:r>
            <a:endParaRPr lang="hr-HR" sz="2000" b="1" dirty="0"/>
          </a:p>
          <a:p>
            <a:pPr marL="742950" lvl="1" indent="-285750">
              <a:spcBef>
                <a:spcPts val="600"/>
              </a:spcBef>
              <a:buFont typeface="Arial" panose="020B0604020202020204" pitchFamily="34" charset="0"/>
              <a:buChar char="•"/>
            </a:pPr>
            <a:r>
              <a:rPr lang="hr-HR" sz="2000" b="1" dirty="0" err="1"/>
              <a:t>Keep</a:t>
            </a:r>
            <a:r>
              <a:rPr lang="hr-HR" sz="2000" b="1" dirty="0"/>
              <a:t> </a:t>
            </a:r>
            <a:r>
              <a:rPr lang="hr-HR" sz="2000" b="1" dirty="0" err="1"/>
              <a:t>text</a:t>
            </a:r>
            <a:r>
              <a:rPr lang="hr-HR" sz="2000" b="1" dirty="0"/>
              <a:t> </a:t>
            </a:r>
            <a:r>
              <a:rPr lang="hr-HR" sz="2000" b="1" dirty="0" err="1"/>
              <a:t>only</a:t>
            </a:r>
            <a:endParaRPr lang="hr-HR" sz="2000" b="1" dirty="0"/>
          </a:p>
          <a:p>
            <a:pPr>
              <a:spcBef>
                <a:spcPts val="1200"/>
              </a:spcBef>
            </a:pPr>
            <a:r>
              <a:rPr lang="hr-HR" sz="2000" dirty="0"/>
              <a:t>Razlika je u izgledu ulijepljenog teksta; kod </a:t>
            </a:r>
            <a:r>
              <a:rPr lang="hr-HR" sz="2000" b="1" dirty="0"/>
              <a:t>prve</a:t>
            </a:r>
            <a:r>
              <a:rPr lang="hr-HR" sz="2000" dirty="0"/>
              <a:t> opcije tekst izgleda točno onako kakav je u izvornom dokumentu, a sa sobom donosi i svoje stilove; kod </a:t>
            </a:r>
            <a:r>
              <a:rPr lang="hr-HR" sz="2000" b="1" dirty="0"/>
              <a:t>druge</a:t>
            </a:r>
            <a:r>
              <a:rPr lang="hr-HR" sz="2000" dirty="0"/>
              <a:t> opcije dolazi do miješanja stilova, pri čemu se na tekst primjenjuje stil odredišnog mjesta u dokumentu, no zadržavaju se opcije izravnog oblikovanja teksta (</a:t>
            </a:r>
            <a:r>
              <a:rPr lang="hr-HR" sz="2000" b="1" dirty="0" err="1"/>
              <a:t>bold</a:t>
            </a:r>
            <a:r>
              <a:rPr lang="hr-HR" sz="2000" dirty="0"/>
              <a:t>, </a:t>
            </a:r>
            <a:r>
              <a:rPr lang="hr-HR" sz="2000" i="1" dirty="0" err="1"/>
              <a:t>italic</a:t>
            </a:r>
            <a:r>
              <a:rPr lang="hr-HR" sz="2000" dirty="0"/>
              <a:t>, </a:t>
            </a:r>
            <a:r>
              <a:rPr lang="hr-HR" sz="2000" u="sng" dirty="0" err="1"/>
              <a:t>underline</a:t>
            </a:r>
            <a:r>
              <a:rPr lang="hr-HR" sz="2000" dirty="0"/>
              <a:t> itd.). Treća opcija kopira čisti neformatirani tekst</a:t>
            </a:r>
          </a:p>
        </p:txBody>
      </p:sp>
      <p:pic>
        <p:nvPicPr>
          <p:cNvPr id="9" name="Picture 8"/>
          <p:cNvPicPr>
            <a:picLocks noChangeAspect="1"/>
          </p:cNvPicPr>
          <p:nvPr/>
        </p:nvPicPr>
        <p:blipFill rotWithShape="1">
          <a:blip r:embed="rId2"/>
          <a:srcRect l="29249" t="64079" r="61301" b="25121"/>
          <a:stretch/>
        </p:blipFill>
        <p:spPr>
          <a:xfrm>
            <a:off x="4139952" y="1562895"/>
            <a:ext cx="1713788" cy="1224136"/>
          </a:xfrm>
          <a:prstGeom prst="rect">
            <a:avLst/>
          </a:prstGeom>
          <a:ln w="19050">
            <a:solidFill>
              <a:schemeClr val="bg1">
                <a:lumMod val="85000"/>
              </a:schemeClr>
            </a:solidFill>
          </a:ln>
          <a:effectLst/>
        </p:spPr>
      </p:pic>
      <p:pic>
        <p:nvPicPr>
          <p:cNvPr id="10" name="Picture 9"/>
          <p:cNvPicPr>
            <a:picLocks noChangeAspect="1"/>
          </p:cNvPicPr>
          <p:nvPr/>
        </p:nvPicPr>
        <p:blipFill rotWithShape="1">
          <a:blip r:embed="rId3"/>
          <a:srcRect l="38300" t="46179" r="52700" b="43022"/>
          <a:stretch/>
        </p:blipFill>
        <p:spPr>
          <a:xfrm>
            <a:off x="4211960" y="3296438"/>
            <a:ext cx="1696920" cy="1272690"/>
          </a:xfrm>
          <a:prstGeom prst="rect">
            <a:avLst/>
          </a:prstGeom>
          <a:ln>
            <a:solidFill>
              <a:schemeClr val="bg1">
                <a:lumMod val="85000"/>
              </a:schemeClr>
            </a:solidFill>
          </a:ln>
          <a:effectLst/>
        </p:spPr>
      </p:pic>
    </p:spTree>
    <p:extLst>
      <p:ext uri="{BB962C8B-B14F-4D97-AF65-F5344CB8AC3E}">
        <p14:creationId xmlns:p14="http://schemas.microsoft.com/office/powerpoint/2010/main" val="311093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7804" cy="2708434"/>
          </a:xfrm>
          <a:prstGeom prst="rect">
            <a:avLst/>
          </a:prstGeom>
        </p:spPr>
        <p:txBody>
          <a:bodyPr wrap="square">
            <a:spAutoFit/>
          </a:bodyPr>
          <a:lstStyle/>
          <a:p>
            <a:pPr algn="just">
              <a:spcBef>
                <a:spcPts val="600"/>
              </a:spcBef>
              <a:spcAft>
                <a:spcPts val="600"/>
              </a:spcAft>
            </a:pPr>
            <a:r>
              <a:rPr lang="hr-HR" sz="2000" b="1" dirty="0"/>
              <a:t>STILOVI</a:t>
            </a:r>
            <a:r>
              <a:rPr lang="hr-HR" sz="2000" dirty="0"/>
              <a:t> se mogu PRIMJENJIVATI, mogu se MIJENJATI ili se mogu KREIRATI POSVE NOVI STILOVI koji će biti zatim dalje na raspolaganju.</a:t>
            </a:r>
          </a:p>
          <a:p>
            <a:pPr algn="just">
              <a:spcBef>
                <a:spcPts val="600"/>
              </a:spcBef>
              <a:spcAft>
                <a:spcPts val="600"/>
              </a:spcAft>
            </a:pPr>
            <a:r>
              <a:rPr lang="hr-HR" sz="2000" dirty="0"/>
              <a:t>Izgled dokumenta u kojem je tekst </a:t>
            </a:r>
            <a:r>
              <a:rPr lang="hr-HR" sz="2000" b="1" dirty="0"/>
              <a:t>ispravno označen stilovima </a:t>
            </a:r>
            <a:r>
              <a:rPr lang="hr-HR" sz="2000" dirty="0"/>
              <a:t>moguće je brzo mijenjati promjenom TEME, STYLE SETA unutar teme, PALETE BOJA, KOMBINACIJE FONTOVA ili PARAGRAPH SPACINGOM. Sve kombinacije navedenog su moguće. Promjenom bilo koje od navedenih opcija mijenja se izgled čitavog dokumenta bez potrebe za označavanjem (selektiranjem) teksta.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413" b="60082"/>
          <a:stretch/>
        </p:blipFill>
        <p:spPr>
          <a:xfrm>
            <a:off x="539552" y="3573016"/>
            <a:ext cx="8100392" cy="2280744"/>
          </a:xfrm>
          <a:prstGeom prst="rect">
            <a:avLst/>
          </a:prstGeom>
        </p:spPr>
      </p:pic>
    </p:spTree>
    <p:extLst>
      <p:ext uri="{BB962C8B-B14F-4D97-AF65-F5344CB8AC3E}">
        <p14:creationId xmlns:p14="http://schemas.microsoft.com/office/powerpoint/2010/main" val="191622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7804" cy="1631216"/>
          </a:xfrm>
          <a:prstGeom prst="rect">
            <a:avLst/>
          </a:prstGeom>
        </p:spPr>
        <p:txBody>
          <a:bodyPr wrap="square">
            <a:spAutoFit/>
          </a:bodyPr>
          <a:lstStyle/>
          <a:p>
            <a:pPr marL="457200" indent="-457200" algn="just">
              <a:spcBef>
                <a:spcPts val="600"/>
              </a:spcBef>
              <a:spcAft>
                <a:spcPts val="600"/>
              </a:spcAft>
              <a:buFont typeface="+mj-lt"/>
              <a:buAutoNum type="arabicPeriod"/>
            </a:pPr>
            <a:r>
              <a:rPr lang="hr-HR" sz="2000" dirty="0"/>
              <a:t>Da bi se na tekst </a:t>
            </a:r>
            <a:r>
              <a:rPr lang="hr-HR" sz="2000" b="1" dirty="0"/>
              <a:t>PRIMJENIO</a:t>
            </a:r>
            <a:r>
              <a:rPr lang="hr-HR" sz="2000" dirty="0"/>
              <a:t> postojeći stil, NIJE potrebno selektirati čitav tekst na kojega primjenjujemo stil, dovoljno je kliknuti unutar odlomka kojega želimo stilizirati, zatim odabrati željeni stil (dio teksta se selektira samo u rijetkim slučajevima kada se želi stilizirati samo manji dio teksta).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358" y="2348880"/>
            <a:ext cx="6444208" cy="3235455"/>
          </a:xfrm>
          <a:prstGeom prst="rect">
            <a:avLst/>
          </a:prstGeom>
          <a:ln>
            <a:solidFill>
              <a:schemeClr val="bg1">
                <a:lumMod val="85000"/>
              </a:schemeClr>
            </a:solidFill>
          </a:ln>
        </p:spPr>
      </p:pic>
    </p:spTree>
    <p:extLst>
      <p:ext uri="{BB962C8B-B14F-4D97-AF65-F5344CB8AC3E}">
        <p14:creationId xmlns:p14="http://schemas.microsoft.com/office/powerpoint/2010/main" val="256352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7804" cy="1631216"/>
          </a:xfrm>
          <a:prstGeom prst="rect">
            <a:avLst/>
          </a:prstGeom>
        </p:spPr>
        <p:txBody>
          <a:bodyPr wrap="square">
            <a:spAutoFit/>
          </a:bodyPr>
          <a:lstStyle/>
          <a:p>
            <a:pPr marL="457200" indent="-457200" algn="just">
              <a:spcBef>
                <a:spcPts val="600"/>
              </a:spcBef>
              <a:spcAft>
                <a:spcPts val="600"/>
              </a:spcAft>
              <a:buFont typeface="+mj-lt"/>
              <a:buAutoNum type="arabicPeriod" startAt="2"/>
            </a:pPr>
            <a:r>
              <a:rPr lang="hr-HR" sz="2000" dirty="0"/>
              <a:t>IZMJENU postojećeg stila moguće je napraviti tako da se ručno formatira dio teksta (npr. jedna riječ), zatim se ista riječ selektira, i kod opcija trenutnog stila na </a:t>
            </a:r>
            <a:r>
              <a:rPr lang="hr-HR" sz="2000" i="1" dirty="0" err="1"/>
              <a:t>styles</a:t>
            </a:r>
            <a:r>
              <a:rPr lang="hr-HR" sz="2000" i="1" dirty="0"/>
              <a:t> panelu </a:t>
            </a:r>
            <a:r>
              <a:rPr lang="hr-HR" sz="2000" dirty="0"/>
              <a:t>odabere opcija „</a:t>
            </a:r>
            <a:r>
              <a:rPr lang="hr-HR" sz="2000" dirty="0" err="1"/>
              <a:t>Update</a:t>
            </a:r>
            <a:r>
              <a:rPr lang="hr-HR" sz="2000" dirty="0"/>
              <a:t> ............. to </a:t>
            </a:r>
            <a:r>
              <a:rPr lang="hr-HR" sz="2000" dirty="0" err="1"/>
              <a:t>Match</a:t>
            </a:r>
            <a:r>
              <a:rPr lang="hr-HR" sz="2000" dirty="0"/>
              <a:t> </a:t>
            </a:r>
            <a:r>
              <a:rPr lang="hr-HR" sz="2000" dirty="0" err="1"/>
              <a:t>Selection</a:t>
            </a:r>
            <a:r>
              <a:rPr lang="hr-HR" sz="2000" dirty="0"/>
              <a:t>”. Sav tekst u tom stilu sada će poprimiti izgled upravo formatirane riječi.</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659" r="4778"/>
          <a:stretch/>
        </p:blipFill>
        <p:spPr>
          <a:xfrm>
            <a:off x="3563888" y="2492896"/>
            <a:ext cx="2376264" cy="3606651"/>
          </a:xfrm>
          <a:prstGeom prst="rect">
            <a:avLst/>
          </a:prstGeom>
          <a:ln>
            <a:solidFill>
              <a:schemeClr val="bg1">
                <a:lumMod val="85000"/>
              </a:schemeClr>
            </a:solidFill>
          </a:ln>
        </p:spPr>
      </p:pic>
      <p:cxnSp>
        <p:nvCxnSpPr>
          <p:cNvPr id="5" name="Straight Arrow Connector 4"/>
          <p:cNvCxnSpPr/>
          <p:nvPr/>
        </p:nvCxnSpPr>
        <p:spPr>
          <a:xfrm>
            <a:off x="2771800" y="299695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47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916832"/>
            <a:ext cx="5322593" cy="4097857"/>
          </a:xfrm>
          <a:prstGeom prst="rect">
            <a:avLst/>
          </a:prstGeom>
        </p:spPr>
      </p:pic>
      <p:sp>
        <p:nvSpPr>
          <p:cNvPr id="4" name="Rectangle 3"/>
          <p:cNvSpPr/>
          <p:nvPr/>
        </p:nvSpPr>
        <p:spPr>
          <a:xfrm>
            <a:off x="611560" y="332656"/>
            <a:ext cx="7777804" cy="6401753"/>
          </a:xfrm>
          <a:prstGeom prst="rect">
            <a:avLst/>
          </a:prstGeom>
        </p:spPr>
        <p:txBody>
          <a:bodyPr wrap="square">
            <a:spAutoFit/>
          </a:bodyPr>
          <a:lstStyle/>
          <a:p>
            <a:pPr marL="457200" indent="-457200">
              <a:spcBef>
                <a:spcPts val="600"/>
              </a:spcBef>
              <a:spcAft>
                <a:spcPts val="600"/>
              </a:spcAft>
              <a:buFont typeface="+mj-lt"/>
              <a:buAutoNum type="arabicPeriod" startAt="3"/>
            </a:pPr>
            <a:r>
              <a:rPr lang="hr-HR" sz="2000" dirty="0"/>
              <a:t>KREIRANJE novog stila moguće je napraviti tako da se ručno formatira tekst, selektira isti tekst, zatim se u tako oblikovanom tekstu, na desni klik mišem odabere opcija STYLES, zatim „</a:t>
            </a:r>
            <a:r>
              <a:rPr lang="hr-HR" sz="2000" dirty="0" err="1"/>
              <a:t>Create</a:t>
            </a:r>
            <a:r>
              <a:rPr lang="hr-HR" sz="2000" dirty="0"/>
              <a:t> a </a:t>
            </a:r>
            <a:r>
              <a:rPr lang="hr-HR" sz="2000" dirty="0" err="1"/>
              <a:t>Style</a:t>
            </a:r>
            <a:r>
              <a:rPr lang="hr-HR" sz="2000" dirty="0"/>
              <a:t>” nakon čega treba samo dodijeliti naziv novom stilu. Taj stil zatim će se pojaviti na popisu stilova. </a:t>
            </a:r>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r>
              <a:rPr lang="hr-HR" sz="2000" b="1" dirty="0"/>
              <a:t>PAZI: </a:t>
            </a:r>
            <a:r>
              <a:rPr lang="hr-HR" sz="2000" dirty="0"/>
              <a:t>Iako tehnički moguće, nije najpametnija ideja</a:t>
            </a:r>
            <a:br>
              <a:rPr lang="hr-HR" sz="2000" dirty="0"/>
            </a:br>
            <a:r>
              <a:rPr lang="hr-HR" sz="2000" dirty="0"/>
              <a:t>raditi izmjene na Wordovim ugrađenim stilovima, jer tada</a:t>
            </a:r>
            <a:br>
              <a:rPr lang="hr-HR" sz="2000" dirty="0"/>
            </a:br>
            <a:r>
              <a:rPr lang="hr-HR" sz="2000" dirty="0"/>
              <a:t>može doći do problema kada se dokument otvori na drugom računalu koje ima drugačije oblikovanje istoimenog stila.</a:t>
            </a:r>
          </a:p>
        </p:txBody>
      </p:sp>
      <p:cxnSp>
        <p:nvCxnSpPr>
          <p:cNvPr id="5" name="Straight Arrow Connector 4"/>
          <p:cNvCxnSpPr/>
          <p:nvPr/>
        </p:nvCxnSpPr>
        <p:spPr>
          <a:xfrm>
            <a:off x="4788024" y="443711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80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777804" cy="6217087"/>
          </a:xfrm>
          <a:prstGeom prst="rect">
            <a:avLst/>
          </a:prstGeom>
        </p:spPr>
        <p:txBody>
          <a:bodyPr wrap="square">
            <a:spAutoFit/>
          </a:bodyPr>
          <a:lstStyle/>
          <a:p>
            <a:pPr marL="457200" indent="-457200">
              <a:spcBef>
                <a:spcPts val="600"/>
              </a:spcBef>
              <a:spcAft>
                <a:spcPts val="600"/>
              </a:spcAft>
              <a:buFont typeface="+mj-lt"/>
              <a:buAutoNum type="arabicPeriod" startAt="4"/>
            </a:pPr>
            <a:r>
              <a:rPr lang="hr-HR" sz="2000" dirty="0"/>
              <a:t>PAGE BREAK služi za označavanje TRAJNE granice između dvije stranice (bez obzira na pomicanje teksta, </a:t>
            </a:r>
            <a:r>
              <a:rPr lang="hr-HR" sz="2000" i="1" dirty="0" err="1"/>
              <a:t>page</a:t>
            </a:r>
            <a:r>
              <a:rPr lang="hr-HR" sz="2000" i="1" dirty="0"/>
              <a:t> </a:t>
            </a:r>
            <a:r>
              <a:rPr lang="hr-HR" sz="2000" i="1" dirty="0" err="1"/>
              <a:t>break</a:t>
            </a:r>
            <a:r>
              <a:rPr lang="hr-HR" sz="2000" dirty="0"/>
              <a:t> će uvijek označavati kraj jedne stranice i nastavak teksta na drugoj). </a:t>
            </a:r>
            <a:r>
              <a:rPr lang="hr-HR" sz="2000" b="1" dirty="0" err="1"/>
              <a:t>Page</a:t>
            </a:r>
            <a:r>
              <a:rPr lang="hr-HR" sz="2000" b="1" dirty="0"/>
              <a:t> </a:t>
            </a:r>
            <a:r>
              <a:rPr lang="hr-HR" sz="2000" b="1" dirty="0" err="1"/>
              <a:t>break</a:t>
            </a:r>
            <a:r>
              <a:rPr lang="hr-HR" sz="2000" dirty="0"/>
              <a:t> služi za razgraničenje pojedinih cjelina teksta koje moraju ostati odvojene od ostatka teksta (poput sadržaja itd.).</a:t>
            </a:r>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r>
              <a:rPr lang="hr-HR" sz="2000" dirty="0"/>
              <a:t>Na raspolaganju su i druge vrste razgraničenja o kojima će biti riječi nešto kasnije.</a:t>
            </a:r>
          </a:p>
          <a:p>
            <a:pPr>
              <a:spcBef>
                <a:spcPts val="600"/>
              </a:spcBef>
              <a:spcAft>
                <a:spcPts val="600"/>
              </a:spcAft>
            </a:pPr>
            <a:r>
              <a:rPr lang="hr-HR" sz="2000" dirty="0" err="1">
                <a:solidFill>
                  <a:srgbClr val="C00000"/>
                </a:solidFill>
              </a:rPr>
              <a:t>Breakovi</a:t>
            </a:r>
            <a:r>
              <a:rPr lang="hr-HR" sz="2000" dirty="0">
                <a:solidFill>
                  <a:srgbClr val="C00000"/>
                </a:solidFill>
              </a:rPr>
              <a:t> su vidljivi SAMO ako je uključen prikaz specijalnih znakova: </a:t>
            </a:r>
            <a:r>
              <a:rPr lang="en-US" sz="2800" dirty="0">
                <a:solidFill>
                  <a:srgbClr val="C00000"/>
                </a:solidFill>
              </a:rPr>
              <a:t>¶</a:t>
            </a:r>
            <a:endParaRPr lang="hr-HR" sz="2000" dirty="0">
              <a:solidFill>
                <a:srgbClr val="C00000"/>
              </a:solidFill>
            </a:endParaRPr>
          </a:p>
        </p:txBody>
      </p:sp>
      <p:pic>
        <p:nvPicPr>
          <p:cNvPr id="3" name="Picture 2"/>
          <p:cNvPicPr>
            <a:picLocks noChangeAspect="1"/>
          </p:cNvPicPr>
          <p:nvPr/>
        </p:nvPicPr>
        <p:blipFill rotWithShape="1">
          <a:blip r:embed="rId2"/>
          <a:srcRect t="2632" r="66532" b="69360"/>
          <a:stretch/>
        </p:blipFill>
        <p:spPr>
          <a:xfrm>
            <a:off x="1403648" y="1916832"/>
            <a:ext cx="5782400" cy="3024336"/>
          </a:xfrm>
          <a:prstGeom prst="rect">
            <a:avLst/>
          </a:prstGeom>
          <a:ln>
            <a:solidFill>
              <a:schemeClr val="bg1">
                <a:lumMod val="50000"/>
              </a:schemeClr>
            </a:solidFill>
          </a:ln>
        </p:spPr>
      </p:pic>
    </p:spTree>
    <p:extLst>
      <p:ext uri="{BB962C8B-B14F-4D97-AF65-F5344CB8AC3E}">
        <p14:creationId xmlns:p14="http://schemas.microsoft.com/office/powerpoint/2010/main" val="117339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920880" cy="1631216"/>
          </a:xfrm>
          <a:prstGeom prst="rect">
            <a:avLst/>
          </a:prstGeom>
        </p:spPr>
        <p:txBody>
          <a:bodyPr wrap="square">
            <a:spAutoFit/>
          </a:bodyPr>
          <a:lstStyle/>
          <a:p>
            <a:pPr marL="457200" indent="-457200" algn="just">
              <a:spcBef>
                <a:spcPts val="600"/>
              </a:spcBef>
              <a:spcAft>
                <a:spcPts val="600"/>
              </a:spcAft>
              <a:buFont typeface="+mj-lt"/>
              <a:buAutoNum type="arabicPeriod" startAt="5"/>
            </a:pPr>
            <a:r>
              <a:rPr lang="hr-HR" sz="2000" dirty="0"/>
              <a:t>SADRŽAJ (TABLE OF CONTENTS) može se automatski kreirati umetanjem iz izbornika („Automatic Table 1” je dovoljno odabrati). TOC će automatski „prikupiti” sve tekstove koji su označeni stilovima „</a:t>
            </a:r>
            <a:r>
              <a:rPr lang="hr-HR" sz="2000" b="1" dirty="0" err="1"/>
              <a:t>Heading</a:t>
            </a:r>
            <a:r>
              <a:rPr lang="hr-HR" sz="2000" dirty="0"/>
              <a:t>” te će ih posložiti „sadržaj” koji će se pojaviti </a:t>
            </a:r>
            <a:r>
              <a:rPr lang="hr-HR" sz="2000" b="1" dirty="0">
                <a:solidFill>
                  <a:srgbClr val="FF0000"/>
                </a:solidFill>
              </a:rPr>
              <a:t>NA TRENUTNOM MJESTU KURSORA</a:t>
            </a:r>
            <a:r>
              <a:rPr lang="hr-HR" sz="2000" dirty="0"/>
              <a:t>.</a:t>
            </a:r>
          </a:p>
        </p:txBody>
      </p:sp>
      <p:pic>
        <p:nvPicPr>
          <p:cNvPr id="2" name="Picture 1"/>
          <p:cNvPicPr>
            <a:picLocks noChangeAspect="1"/>
          </p:cNvPicPr>
          <p:nvPr/>
        </p:nvPicPr>
        <p:blipFill rotWithShape="1">
          <a:blip r:embed="rId2"/>
          <a:srcRect t="2121" r="52362" b="45590"/>
          <a:stretch/>
        </p:blipFill>
        <p:spPr>
          <a:xfrm>
            <a:off x="971600" y="1891864"/>
            <a:ext cx="6927576" cy="4752528"/>
          </a:xfrm>
          <a:prstGeom prst="rect">
            <a:avLst/>
          </a:prstGeom>
          <a:ln>
            <a:solidFill>
              <a:schemeClr val="bg1">
                <a:lumMod val="50000"/>
              </a:schemeClr>
            </a:solidFill>
          </a:ln>
        </p:spPr>
      </p:pic>
    </p:spTree>
    <p:extLst>
      <p:ext uri="{BB962C8B-B14F-4D97-AF65-F5344CB8AC3E}">
        <p14:creationId xmlns:p14="http://schemas.microsoft.com/office/powerpoint/2010/main" val="225058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1075</Words>
  <Application>Microsoft Office PowerPoint</Application>
  <PresentationFormat>On-screen Show (4:3)</PresentationFormat>
  <Paragraphs>52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Microsoft Office Word 2019 Računalni praktikum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Zadatak</vt:lpstr>
    </vt:vector>
  </TitlesOfParts>
  <Company>PMF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Danijel</dc:creator>
  <cp:lastModifiedBy>Danijel Namjesnik</cp:lastModifiedBy>
  <cp:revision>42</cp:revision>
  <dcterms:created xsi:type="dcterms:W3CDTF">2011-11-28T11:45:07Z</dcterms:created>
  <dcterms:modified xsi:type="dcterms:W3CDTF">2025-12-08T09:37:50Z</dcterms:modified>
</cp:coreProperties>
</file>