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256" r:id="rId2"/>
    <p:sldId id="257" r:id="rId3"/>
    <p:sldId id="259" r:id="rId4"/>
    <p:sldId id="260" r:id="rId5"/>
    <p:sldId id="265" r:id="rId6"/>
    <p:sldId id="266" r:id="rId7"/>
    <p:sldId id="261" r:id="rId8"/>
    <p:sldId id="262" r:id="rId9"/>
    <p:sldId id="263" r:id="rId10"/>
    <p:sldId id="269" r:id="rId11"/>
    <p:sldId id="267" r:id="rId12"/>
    <p:sldId id="268" r:id="rId13"/>
    <p:sldId id="270" r:id="rId14"/>
    <p:sldId id="271" r:id="rId15"/>
    <p:sldId id="272" r:id="rId16"/>
    <p:sldId id="349" r:id="rId17"/>
    <p:sldId id="274" r:id="rId18"/>
    <p:sldId id="273" r:id="rId19"/>
    <p:sldId id="350" r:id="rId20"/>
    <p:sldId id="348" r:id="rId21"/>
    <p:sldId id="275" r:id="rId22"/>
    <p:sldId id="360" r:id="rId23"/>
    <p:sldId id="361" r:id="rId24"/>
    <p:sldId id="362" r:id="rId25"/>
    <p:sldId id="264"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363" r:id="rId43"/>
    <p:sldId id="367" r:id="rId44"/>
    <p:sldId id="365" r:id="rId45"/>
    <p:sldId id="364" r:id="rId46"/>
    <p:sldId id="292" r:id="rId47"/>
    <p:sldId id="294" r:id="rId48"/>
    <p:sldId id="357" r:id="rId49"/>
    <p:sldId id="358" r:id="rId50"/>
    <p:sldId id="295" r:id="rId51"/>
    <p:sldId id="296" r:id="rId52"/>
    <p:sldId id="345" r:id="rId53"/>
    <p:sldId id="390" r:id="rId54"/>
    <p:sldId id="391" r:id="rId55"/>
    <p:sldId id="319" r:id="rId56"/>
    <p:sldId id="297" r:id="rId57"/>
    <p:sldId id="298" r:id="rId58"/>
    <p:sldId id="302" r:id="rId59"/>
    <p:sldId id="308" r:id="rId60"/>
    <p:sldId id="318" r:id="rId61"/>
    <p:sldId id="309" r:id="rId62"/>
    <p:sldId id="389" r:id="rId63"/>
    <p:sldId id="310" r:id="rId64"/>
    <p:sldId id="352" r:id="rId65"/>
    <p:sldId id="351" r:id="rId66"/>
    <p:sldId id="303" r:id="rId67"/>
    <p:sldId id="366" r:id="rId68"/>
    <p:sldId id="392" r:id="rId69"/>
    <p:sldId id="320" r:id="rId70"/>
    <p:sldId id="347" r:id="rId71"/>
    <p:sldId id="321" r:id="rId72"/>
    <p:sldId id="355" r:id="rId73"/>
    <p:sldId id="346" r:id="rId74"/>
    <p:sldId id="322" r:id="rId75"/>
    <p:sldId id="317" r:id="rId76"/>
    <p:sldId id="312" r:id="rId77"/>
    <p:sldId id="323" r:id="rId78"/>
    <p:sldId id="314" r:id="rId79"/>
    <p:sldId id="315" r:id="rId80"/>
    <p:sldId id="316" r:id="rId81"/>
    <p:sldId id="334" r:id="rId82"/>
    <p:sldId id="335" r:id="rId83"/>
    <p:sldId id="311" r:id="rId84"/>
    <p:sldId id="328" r:id="rId85"/>
    <p:sldId id="325" r:id="rId86"/>
    <p:sldId id="300" r:id="rId87"/>
    <p:sldId id="324" r:id="rId88"/>
    <p:sldId id="299" r:id="rId89"/>
    <p:sldId id="329" r:id="rId90"/>
    <p:sldId id="330" r:id="rId91"/>
    <p:sldId id="339" r:id="rId92"/>
    <p:sldId id="332" r:id="rId93"/>
    <p:sldId id="301" r:id="rId94"/>
    <p:sldId id="393" r:id="rId95"/>
    <p:sldId id="342" r:id="rId96"/>
    <p:sldId id="344" r:id="rId97"/>
    <p:sldId id="343" r:id="rId98"/>
    <p:sldId id="356" r:id="rId99"/>
    <p:sldId id="340" r:id="rId100"/>
    <p:sldId id="341" r:id="rId101"/>
    <p:sldId id="359" r:id="rId102"/>
    <p:sldId id="333"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52" autoAdjust="0"/>
    <p:restoredTop sz="87949" autoAdjust="0"/>
  </p:normalViewPr>
  <p:slideViewPr>
    <p:cSldViewPr>
      <p:cViewPr>
        <p:scale>
          <a:sx n="100" d="100"/>
          <a:sy n="100" d="100"/>
        </p:scale>
        <p:origin x="-1914" y="-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38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467B13-11AF-4957-A0C7-A98C850A9107}" type="datetimeFigureOut">
              <a:rPr lang="en-US" smtClean="0"/>
              <a:t>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792D2-F5B3-4221-933A-795DAAAF61D3}" type="slidenum">
              <a:rPr lang="en-US" smtClean="0"/>
              <a:t>‹#›</a:t>
            </a:fld>
            <a:endParaRPr lang="en-US"/>
          </a:p>
        </p:txBody>
      </p:sp>
    </p:spTree>
    <p:extLst>
      <p:ext uri="{BB962C8B-B14F-4D97-AF65-F5344CB8AC3E}">
        <p14:creationId xmlns:p14="http://schemas.microsoft.com/office/powerpoint/2010/main" val="1371460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cbi.nlm.nih.gov/books/about/copyrigh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jap.physiology.org/search?author1=Matthias+Hahn&amp;sortspec=date&amp;submit=Submit"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jap.physiology.org/search?author1=Gunnar+Schotta&amp;sortspec=date&amp;submit=Submit" TargetMode="External"/><Relationship Id="rId5" Type="http://schemas.openxmlformats.org/officeDocument/2006/relationships/hyperlink" Target="http://jap.physiology.org/search?author1=Silvia+Dambacher&amp;sortspec=date&amp;submit=Submit" TargetMode="External"/><Relationship Id="rId4" Type="http://schemas.openxmlformats.org/officeDocument/2006/relationships/hyperlink" Target="http://jap.physiology.org/content/early/2010/04/01/japplphysiol.00053.2010.abstract?maxtoshow=&amp;hits=10&amp;RESULTFORMAT=&amp;author1=schotta&amp;fulltext=heterochromatin&amp;searchid=1&amp;FIRSTINDEX=0&amp;sortspec=relevance&amp;resourcetype=HWCIT#aff-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cbi.nlm.nih.gov/books/bv.fcgi?rid=mboc4.figgrp.1294"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www.ncbi.nlm.nih.gov/books/bv.fcgi?rid=mboc4.figgrp.646"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en.wikipedia.org/wiki/Conservation_(genetics)" TargetMode="External"/><Relationship Id="rId13" Type="http://schemas.openxmlformats.org/officeDocument/2006/relationships/hyperlink" Target="http://en.wikipedia.org/wiki/Chromodomain#cite_note-Tajul-3" TargetMode="External"/><Relationship Id="rId18" Type="http://schemas.openxmlformats.org/officeDocument/2006/relationships/hyperlink" Target="http://en.wikipedia.org/wiki/Methylation" TargetMode="External"/><Relationship Id="rId3" Type="http://schemas.openxmlformats.org/officeDocument/2006/relationships/hyperlink" Target="http://en.wikipedia.org/wiki/Chromodomain#cite_note-pmid1628830-2" TargetMode="External"/><Relationship Id="rId21" Type="http://schemas.openxmlformats.org/officeDocument/2006/relationships/hyperlink" Target="http://en.wikipedia.org/wiki/Chromodomain#cite_note-Jacobs-6" TargetMode="External"/><Relationship Id="rId7" Type="http://schemas.openxmlformats.org/officeDocument/2006/relationships/hyperlink" Target="http://en.wikipedia.org/wiki/Chromatin" TargetMode="External"/><Relationship Id="rId12" Type="http://schemas.openxmlformats.org/officeDocument/2006/relationships/hyperlink" Target="http://en.wikipedia.org/wiki/Alternative_splicing" TargetMode="External"/><Relationship Id="rId17" Type="http://schemas.openxmlformats.org/officeDocument/2006/relationships/hyperlink" Target="http://en.wikipedia.org/wiki/Chromodomain#cite_note-Jones-4" TargetMode="External"/><Relationship Id="rId2" Type="http://schemas.openxmlformats.org/officeDocument/2006/relationships/slide" Target="../slides/slide36.xml"/><Relationship Id="rId16" Type="http://schemas.openxmlformats.org/officeDocument/2006/relationships/hyperlink" Target="http://en.wikipedia.org/wiki/Heterochromatin" TargetMode="External"/><Relationship Id="rId20" Type="http://schemas.openxmlformats.org/officeDocument/2006/relationships/hyperlink" Target="http://en.wikipedia.org/wiki/Chromodomain#cite_note-Nielsen-5" TargetMode="External"/><Relationship Id="rId1" Type="http://schemas.openxmlformats.org/officeDocument/2006/relationships/notesMaster" Target="../notesMasters/notesMaster1.xml"/><Relationship Id="rId6" Type="http://schemas.openxmlformats.org/officeDocument/2006/relationships/hyperlink" Target="http://en.wikipedia.org/wiki/Amino_acid" TargetMode="External"/><Relationship Id="rId11" Type="http://schemas.openxmlformats.org/officeDocument/2006/relationships/hyperlink" Target="http://en.wikipedia.org/wiki/Gene" TargetMode="External"/><Relationship Id="rId5" Type="http://schemas.openxmlformats.org/officeDocument/2006/relationships/hyperlink" Target="http://en.wikipedia.org/wiki/Structural_domain" TargetMode="External"/><Relationship Id="rId15" Type="http://schemas.openxmlformats.org/officeDocument/2006/relationships/hyperlink" Target="http://en.wikipedia.org/wiki/Gene_regulation" TargetMode="External"/><Relationship Id="rId10" Type="http://schemas.openxmlformats.org/officeDocument/2006/relationships/hyperlink" Target="http://en.wikipedia.org/wiki/Mouse" TargetMode="External"/><Relationship Id="rId19" Type="http://schemas.openxmlformats.org/officeDocument/2006/relationships/hyperlink" Target="http://en.wikipedia.org/wiki/Histones" TargetMode="External"/><Relationship Id="rId4" Type="http://schemas.openxmlformats.org/officeDocument/2006/relationships/hyperlink" Target="http://en.wikipedia.org/wiki/Protein" TargetMode="External"/><Relationship Id="rId9" Type="http://schemas.openxmlformats.org/officeDocument/2006/relationships/hyperlink" Target="http://en.wikipedia.org/wiki/Genome" TargetMode="External"/><Relationship Id="rId14" Type="http://schemas.openxmlformats.org/officeDocument/2006/relationships/hyperlink" Target="http://en.wikipedia.org/wiki/Mammal" TargetMode="External"/><Relationship Id="rId22" Type="http://schemas.openxmlformats.org/officeDocument/2006/relationships/hyperlink" Target="http://en.wikipedia.org/wiki/RNA-induced_transcriptional_silencin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en.wikipedia.org/wiki/Polyadenylation" TargetMode="External"/><Relationship Id="rId13" Type="http://schemas.openxmlformats.org/officeDocument/2006/relationships/hyperlink" Target="https://en.wikipedia.org/wiki/Eukaryotes" TargetMode="External"/><Relationship Id="rId18" Type="http://schemas.openxmlformats.org/officeDocument/2006/relationships/hyperlink" Target="https://en.wikipedia.org/wiki/Mitochondria" TargetMode="External"/><Relationship Id="rId3" Type="http://schemas.openxmlformats.org/officeDocument/2006/relationships/hyperlink" Target="https://en.wikipedia.org/wiki/Nucleotide_sequences" TargetMode="External"/><Relationship Id="rId7" Type="http://schemas.openxmlformats.org/officeDocument/2006/relationships/hyperlink" Target="https://en.wikipedia.org/wiki/Capping_enzyme" TargetMode="External"/><Relationship Id="rId12" Type="http://schemas.openxmlformats.org/officeDocument/2006/relationships/hyperlink" Target="https://en.wikipedia.org/wiki/MicroRNA" TargetMode="External"/><Relationship Id="rId17" Type="http://schemas.openxmlformats.org/officeDocument/2006/relationships/hyperlink" Target="https://en.wikipedia.org/wiki/RNA_editing#cite_note-1" TargetMode="External"/><Relationship Id="rId2" Type="http://schemas.openxmlformats.org/officeDocument/2006/relationships/slide" Target="../slides/slide61.xml"/><Relationship Id="rId16" Type="http://schemas.openxmlformats.org/officeDocument/2006/relationships/hyperlink" Target="https://en.wikipedia.org/wiki/Prokaryotes" TargetMode="External"/><Relationship Id="rId1" Type="http://schemas.openxmlformats.org/officeDocument/2006/relationships/notesMaster" Target="../notesMasters/notesMaster1.xml"/><Relationship Id="rId6" Type="http://schemas.openxmlformats.org/officeDocument/2006/relationships/hyperlink" Target="https://en.wikipedia.org/wiki/RNA_splicing" TargetMode="External"/><Relationship Id="rId11" Type="http://schemas.openxmlformats.org/officeDocument/2006/relationships/hyperlink" Target="https://en.wikipedia.org/wiki/MRNA" TargetMode="External"/><Relationship Id="rId5" Type="http://schemas.openxmlformats.org/officeDocument/2006/relationships/hyperlink" Target="https://en.wikipedia.org/wiki/RNA_polymerase" TargetMode="External"/><Relationship Id="rId15" Type="http://schemas.openxmlformats.org/officeDocument/2006/relationships/hyperlink" Target="https://en.wikipedia.org/wiki/Archaea" TargetMode="External"/><Relationship Id="rId10" Type="http://schemas.openxmlformats.org/officeDocument/2006/relationships/hyperlink" Target="https://en.wikipedia.org/wiki/RRNA" TargetMode="External"/><Relationship Id="rId19" Type="http://schemas.openxmlformats.org/officeDocument/2006/relationships/hyperlink" Target="https://en.wikipedia.org/wiki/Plastids" TargetMode="External"/><Relationship Id="rId4" Type="http://schemas.openxmlformats.org/officeDocument/2006/relationships/hyperlink" Target="https://en.wikipedia.org/wiki/RNA" TargetMode="External"/><Relationship Id="rId9" Type="http://schemas.openxmlformats.org/officeDocument/2006/relationships/hyperlink" Target="https://en.wikipedia.org/wiki/TRNA" TargetMode="External"/><Relationship Id="rId14" Type="http://schemas.openxmlformats.org/officeDocument/2006/relationships/hyperlink" Target="https://en.wikipedia.org/wiki/Viruse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en.wikipedia.org/wiki/Frameshift" TargetMode="External"/><Relationship Id="rId13" Type="http://schemas.openxmlformats.org/officeDocument/2006/relationships/hyperlink" Target="https://en.wikipedia.org/wiki/RNA_editing#cite_note-Hajduk_10-10" TargetMode="External"/><Relationship Id="rId3" Type="http://schemas.openxmlformats.org/officeDocument/2006/relationships/hyperlink" Target="https://en.wikipedia.org/wiki/Guide_RNA" TargetMode="External"/><Relationship Id="rId7" Type="http://schemas.openxmlformats.org/officeDocument/2006/relationships/hyperlink" Target="https://en.wikipedia.org/wiki/RNA_editing#cite_note-Kable_6-7" TargetMode="External"/><Relationship Id="rId12" Type="http://schemas.openxmlformats.org/officeDocument/2006/relationships/hyperlink" Target="https://en.wikipedia.org/wiki/RNA_editing#cite_note-Stuart_8-9"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en.wikipedia.org/wiki/RNA_editing#cite_note-Blum_5-6" TargetMode="External"/><Relationship Id="rId11" Type="http://schemas.openxmlformats.org/officeDocument/2006/relationships/hyperlink" Target="https://en.wikipedia.org/wiki/RNA_editing#cite_note-Simpson_7-8" TargetMode="External"/><Relationship Id="rId5" Type="http://schemas.openxmlformats.org/officeDocument/2006/relationships/hyperlink" Target="https://en.wikipedia.org/wiki/RNA_editing#cite_note-Alfonzo_4-5" TargetMode="External"/><Relationship Id="rId10" Type="http://schemas.openxmlformats.org/officeDocument/2006/relationships/hyperlink" Target="https://en.wikipedia.org/wiki/Endonuclease" TargetMode="External"/><Relationship Id="rId4" Type="http://schemas.openxmlformats.org/officeDocument/2006/relationships/hyperlink" Target="https://en.wikipedia.org/wiki/RNA_editing#cite_note-Arts_3-4" TargetMode="External"/><Relationship Id="rId9" Type="http://schemas.openxmlformats.org/officeDocument/2006/relationships/hyperlink" Target="https://en.wikipedia.org/wiki/Editosom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ience.sciencemag.org/content/326/5957/1212/tab-pdf#aff-1"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cience.sciencemag.org/content/326/5957/1212/tab-pdf#corresp-1" TargetMode="External"/><Relationship Id="rId4" Type="http://schemas.openxmlformats.org/officeDocument/2006/relationships/hyperlink" Target="http://science.sciencemag.org/content/326/5957/1212/tab-pdf#aff-2"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nature.com/nrm/journal/v11/n5/full/nrm2885.html#B50" TargetMode="External"/><Relationship Id="rId7" Type="http://schemas.openxmlformats.org/officeDocument/2006/relationships/hyperlink" Target="http://www.nature.com/nrm/journal/v11/n5/full/nrm2885.html#B26"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www.nature.com/nrm/journal/v11/n5/full/nrm2885.html#B20" TargetMode="External"/><Relationship Id="rId5" Type="http://schemas.openxmlformats.org/officeDocument/2006/relationships/hyperlink" Target="http://www.nature.com/nrm/journal/v11/n5/full/nrm2885.html#B51" TargetMode="External"/><Relationship Id="rId4" Type="http://schemas.openxmlformats.org/officeDocument/2006/relationships/hyperlink" Target="http://www.nature.com/nrm/journal/v11/n5/full/nrm2885.html#B22"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www.nature.com/nrg/journal/v10/n3/full/nrg2521.html#B31" TargetMode="External"/><Relationship Id="rId3" Type="http://schemas.openxmlformats.org/officeDocument/2006/relationships/hyperlink" Target="http://www.nature.com/nrg/journal/v10/n3/full/nrg2521.html#B21" TargetMode="External"/><Relationship Id="rId7" Type="http://schemas.openxmlformats.org/officeDocument/2006/relationships/hyperlink" Target="http://www.nature.com/nrg/journal/v10/n3/full/nrg2521.html#B30"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www.nature.com/nrg/journal/v10/n3/full/nrg2521.html#B29" TargetMode="External"/><Relationship Id="rId5" Type="http://schemas.openxmlformats.org/officeDocument/2006/relationships/hyperlink" Target="http://www.nature.com/nrg/journal/v10/n3/full/nrg2521.html#B24" TargetMode="External"/><Relationship Id="rId10" Type="http://schemas.openxmlformats.org/officeDocument/2006/relationships/hyperlink" Target="http://www.nature.com/nrg/journal/v10/n3/full/nrg2521.html" TargetMode="External"/><Relationship Id="rId4" Type="http://schemas.openxmlformats.org/officeDocument/2006/relationships/hyperlink" Target="http://www.nature.com/nrg/journal/v10/n3/full/nrg2521.html#B25" TargetMode="External"/><Relationship Id="rId9" Type="http://schemas.openxmlformats.org/officeDocument/2006/relationships/hyperlink" Target="http://www.nature.com/nrg/journal/v10/n3/full/nrg2521.html#B35"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Genome" TargetMode="External"/><Relationship Id="rId7" Type="http://schemas.openxmlformats.org/officeDocument/2006/relationships/hyperlink" Target="https://en.wikipedia.org/wiki/Topologically_Associating_Domain#cite_note-1"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s://en.wikipedia.org/wiki/CTCF" TargetMode="External"/><Relationship Id="rId5" Type="http://schemas.openxmlformats.org/officeDocument/2006/relationships/hyperlink" Target="https://en.wikipedia.org/wiki/Transfer_RNA" TargetMode="External"/><Relationship Id="rId4" Type="http://schemas.openxmlformats.org/officeDocument/2006/relationships/hyperlink" Target="https://en.wikipedia.org/wiki/DNA"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6" Type="http://schemas.openxmlformats.org/officeDocument/2006/relationships/hyperlink" Target="https://en.wikipedia.org/wiki/Sox2" TargetMode="External"/><Relationship Id="rId21" Type="http://schemas.openxmlformats.org/officeDocument/2006/relationships/hyperlink" Target="https://en.wikipedia.org/wiki/Richard_A._Young" TargetMode="External"/><Relationship Id="rId42" Type="http://schemas.openxmlformats.org/officeDocument/2006/relationships/hyperlink" Target="https://en.wikipedia.org/wiki/Super-enhancer#cite_note-Liu2015-33" TargetMode="External"/><Relationship Id="rId47" Type="http://schemas.openxmlformats.org/officeDocument/2006/relationships/hyperlink" Target="https://en.wikipedia.org/wiki/Super-enhancer#cite_note-Beagrie2017-38" TargetMode="External"/><Relationship Id="rId63" Type="http://schemas.openxmlformats.org/officeDocument/2006/relationships/hyperlink" Target="https://en.wikipedia.org/wiki/Super-enhancer#cite_note-Wang2014-42" TargetMode="External"/><Relationship Id="rId68" Type="http://schemas.openxmlformats.org/officeDocument/2006/relationships/hyperlink" Target="https://en.wikipedia.org/wiki/Somatic_hypermutation" TargetMode="External"/><Relationship Id="rId84" Type="http://schemas.openxmlformats.org/officeDocument/2006/relationships/hyperlink" Target="https://en.wikipedia.org/wiki/Super-enhancer#cite_note-Zhang2016-59" TargetMode="External"/><Relationship Id="rId89" Type="http://schemas.openxmlformats.org/officeDocument/2006/relationships/hyperlink" Target="https://en.wikipedia.org/wiki/JQ1" TargetMode="External"/><Relationship Id="rId16" Type="http://schemas.openxmlformats.org/officeDocument/2006/relationships/hyperlink" Target="https://en.wikipedia.org/wiki/Super-enhancer#cite_note-15" TargetMode="External"/><Relationship Id="rId11" Type="http://schemas.openxmlformats.org/officeDocument/2006/relationships/hyperlink" Target="https://en.wikipedia.org/wiki/Super-enhancer#cite_note-11" TargetMode="External"/><Relationship Id="rId32" Type="http://schemas.openxmlformats.org/officeDocument/2006/relationships/hyperlink" Target="https://en.wikipedia.org/wiki/Super-enhancer#cite_note-Tsankov2015-23" TargetMode="External"/><Relationship Id="rId37" Type="http://schemas.openxmlformats.org/officeDocument/2006/relationships/hyperlink" Target="https://en.wikipedia.org/wiki/Super-enhancer#cite_note-Siersb&#230;k2014a-28" TargetMode="External"/><Relationship Id="rId53" Type="http://schemas.openxmlformats.org/officeDocument/2006/relationships/hyperlink" Target="https://en.wikipedia.org/wiki/Super-enhancer#cite_note-Lov&#233;n2013-6" TargetMode="External"/><Relationship Id="rId58" Type="http://schemas.openxmlformats.org/officeDocument/2006/relationships/hyperlink" Target="https://en.wikipedia.org/wiki/Leukemia_inhibitory_factor" TargetMode="External"/><Relationship Id="rId74" Type="http://schemas.openxmlformats.org/officeDocument/2006/relationships/hyperlink" Target="https://en.wikipedia.org/wiki/Super-enhancer#cite_note-Oldridge2015-49" TargetMode="External"/><Relationship Id="rId79" Type="http://schemas.openxmlformats.org/officeDocument/2006/relationships/hyperlink" Target="https://en.wikipedia.org/wiki/Super-enhancer#cite_note-Gr&#246;schel2014-54" TargetMode="External"/><Relationship Id="rId5" Type="http://schemas.openxmlformats.org/officeDocument/2006/relationships/hyperlink" Target="https://en.wikipedia.org/wiki/Transcription_(genetics)" TargetMode="External"/><Relationship Id="rId90" Type="http://schemas.openxmlformats.org/officeDocument/2006/relationships/hyperlink" Target="https://en.wikipedia.org/wiki/ChIP-sequencing" TargetMode="External"/><Relationship Id="rId95" Type="http://schemas.openxmlformats.org/officeDocument/2006/relationships/hyperlink" Target="https://en.wikipedia.org/wiki/Super-enhancer#cite_note-Creyghton2010-65" TargetMode="External"/><Relationship Id="rId22" Type="http://schemas.openxmlformats.org/officeDocument/2006/relationships/hyperlink" Target="https://en.wikipedia.org/wiki/Francis_Collins" TargetMode="External"/><Relationship Id="rId27" Type="http://schemas.openxmlformats.org/officeDocument/2006/relationships/hyperlink" Target="https://en.wikipedia.org/wiki/Homeobox_protein_NANOG" TargetMode="External"/><Relationship Id="rId43" Type="http://schemas.openxmlformats.org/officeDocument/2006/relationships/hyperlink" Target="https://en.wikipedia.org/wiki/Super-enhancer#cite_note-Ohba2015-34" TargetMode="External"/><Relationship Id="rId48" Type="http://schemas.openxmlformats.org/officeDocument/2006/relationships/hyperlink" Target="https://en.wikipedia.org/wiki/Super-enhancer#cite_note-Quinodoz2018-39" TargetMode="External"/><Relationship Id="rId64" Type="http://schemas.openxmlformats.org/officeDocument/2006/relationships/hyperlink" Target="https://en.wikipedia.org/wiki/Super-enhancer#cite_note-Yashiro-Ohtani2014-43" TargetMode="External"/><Relationship Id="rId69" Type="http://schemas.openxmlformats.org/officeDocument/2006/relationships/hyperlink" Target="https://en.wikipedia.org/wiki/Class_switching" TargetMode="External"/><Relationship Id="rId8" Type="http://schemas.openxmlformats.org/officeDocument/2006/relationships/hyperlink" Target="https://en.wikipedia.org/wiki/Super-enhancer#cite_note-Hnisz2013-3" TargetMode="External"/><Relationship Id="rId51" Type="http://schemas.openxmlformats.org/officeDocument/2006/relationships/hyperlink" Target="https://en.wikipedia.org/wiki/Mediator_(coactivator)" TargetMode="External"/><Relationship Id="rId72" Type="http://schemas.openxmlformats.org/officeDocument/2006/relationships/hyperlink" Target="https://en.wikipedia.org/wiki/Super-enhancer#cite_note-Farh2015-47" TargetMode="External"/><Relationship Id="rId80" Type="http://schemas.openxmlformats.org/officeDocument/2006/relationships/hyperlink" Target="https://en.wikipedia.org/wiki/Super-enhancer#cite_note-Shi2013-55" TargetMode="External"/><Relationship Id="rId85" Type="http://schemas.openxmlformats.org/officeDocument/2006/relationships/hyperlink" Target="https://en.wikipedia.org/wiki/Super-enhancer#cite_note-60" TargetMode="External"/><Relationship Id="rId93" Type="http://schemas.openxmlformats.org/officeDocument/2006/relationships/hyperlink" Target="https://en.wikipedia.org/wiki/Super-enhancer#cite_note-Wei2016-63" TargetMode="External"/><Relationship Id="rId3" Type="http://schemas.openxmlformats.org/officeDocument/2006/relationships/hyperlink" Target="https://en.wikipedia.org/wiki/Enhancer_(genetics)" TargetMode="External"/><Relationship Id="rId12" Type="http://schemas.openxmlformats.org/officeDocument/2006/relationships/hyperlink" Target="https://en.wikipedia.org/wiki/Super-enhancer#cite_note-12" TargetMode="External"/><Relationship Id="rId17" Type="http://schemas.openxmlformats.org/officeDocument/2006/relationships/hyperlink" Target="https://en.wikipedia.org/wiki/Super-enhancer#cite_note-16" TargetMode="External"/><Relationship Id="rId25" Type="http://schemas.openxmlformats.org/officeDocument/2006/relationships/hyperlink" Target="https://en.wikipedia.org/wiki/Oct-4" TargetMode="External"/><Relationship Id="rId33" Type="http://schemas.openxmlformats.org/officeDocument/2006/relationships/hyperlink" Target="https://en.wikipedia.org/wiki/Super-enhancer#cite_note-Fang2015-24" TargetMode="External"/><Relationship Id="rId38" Type="http://schemas.openxmlformats.org/officeDocument/2006/relationships/hyperlink" Target="https://en.wikipedia.org/wiki/Super-enhancer#cite_note-Siersb&#230;k2014b-29" TargetMode="External"/><Relationship Id="rId46" Type="http://schemas.openxmlformats.org/officeDocument/2006/relationships/hyperlink" Target="https://en.wikipedia.org/wiki/Super-enhancer#cite_note-Sun2015-37" TargetMode="External"/><Relationship Id="rId59" Type="http://schemas.openxmlformats.org/officeDocument/2006/relationships/hyperlink" Target="https://en.wikipedia.org/wiki/Brain-derived_neurotrophic_factor" TargetMode="External"/><Relationship Id="rId67" Type="http://schemas.openxmlformats.org/officeDocument/2006/relationships/hyperlink" Target="https://en.wikipedia.org/wiki/Immunoglobulins" TargetMode="External"/><Relationship Id="rId20" Type="http://schemas.openxmlformats.org/officeDocument/2006/relationships/hyperlink" Target="https://en.wikipedia.org/wiki/Super-enhancer#cite_note-Pott2015-19" TargetMode="External"/><Relationship Id="rId41" Type="http://schemas.openxmlformats.org/officeDocument/2006/relationships/hyperlink" Target="https://en.wikipedia.org/wiki/Super-enhancer#cite_note-Pasquali2014-32" TargetMode="External"/><Relationship Id="rId54" Type="http://schemas.openxmlformats.org/officeDocument/2006/relationships/hyperlink" Target="https://en.wikipedia.org/wiki/Super-enhancer#cite_note-Christensen2014-8" TargetMode="External"/><Relationship Id="rId62" Type="http://schemas.openxmlformats.org/officeDocument/2006/relationships/hyperlink" Target="https://en.wikipedia.org/wiki/Super-enhancer#cite_note-Herranz2014-41" TargetMode="External"/><Relationship Id="rId70" Type="http://schemas.openxmlformats.org/officeDocument/2006/relationships/hyperlink" Target="https://en.wikipedia.org/wiki/Super-enhancer#cite_note-Mansour2014-45" TargetMode="External"/><Relationship Id="rId75" Type="http://schemas.openxmlformats.org/officeDocument/2006/relationships/hyperlink" Target="https://en.wikipedia.org/wiki/Super-enhancer#cite_note-Affer2014-50" TargetMode="External"/><Relationship Id="rId83" Type="http://schemas.openxmlformats.org/officeDocument/2006/relationships/hyperlink" Target="https://en.wikipedia.org/wiki/Super-enhancer#cite_note-Nabet2015-58" TargetMode="External"/><Relationship Id="rId88" Type="http://schemas.openxmlformats.org/officeDocument/2006/relationships/hyperlink" Target="https://en.wikipedia.org/wiki/Super-enhancer#cite_note-Wang2015-62" TargetMode="External"/><Relationship Id="rId91" Type="http://schemas.openxmlformats.org/officeDocument/2006/relationships/hyperlink" Target="https://en.wikipedia.org/wiki/H3K27ac" TargetMode="External"/><Relationship Id="rId96" Type="http://schemas.openxmlformats.org/officeDocument/2006/relationships/hyperlink" Target="https://en.wikipedia.org/wiki/Promoter_(genetics)" TargetMode="External"/><Relationship Id="rId1" Type="http://schemas.openxmlformats.org/officeDocument/2006/relationships/notesMaster" Target="../notesMasters/notesMaster1.xml"/><Relationship Id="rId6" Type="http://schemas.openxmlformats.org/officeDocument/2006/relationships/hyperlink" Target="https://en.wikipedia.org/wiki/Super-enhancer#cite_note-Whyte2013-1" TargetMode="External"/><Relationship Id="rId15" Type="http://schemas.openxmlformats.org/officeDocument/2006/relationships/hyperlink" Target="https://en.wikipedia.org/wiki/Locus_control_region" TargetMode="External"/><Relationship Id="rId23" Type="http://schemas.openxmlformats.org/officeDocument/2006/relationships/hyperlink" Target="https://en.wikipedia.org/wiki/Super-enhancer#cite_note-Hnisz2015-20" TargetMode="External"/><Relationship Id="rId28" Type="http://schemas.openxmlformats.org/officeDocument/2006/relationships/hyperlink" Target="https://en.wikipedia.org/wiki/Klf4" TargetMode="External"/><Relationship Id="rId36" Type="http://schemas.openxmlformats.org/officeDocument/2006/relationships/hyperlink" Target="https://en.wikipedia.org/wiki/Super-enhancer#cite_note-Adam2015-27" TargetMode="External"/><Relationship Id="rId49" Type="http://schemas.openxmlformats.org/officeDocument/2006/relationships/hyperlink" Target="https://en.wikipedia.org/wiki/Cyclin-dependent_kinase_7" TargetMode="External"/><Relationship Id="rId57" Type="http://schemas.openxmlformats.org/officeDocument/2006/relationships/hyperlink" Target="https://en.wikipedia.org/wiki/TGF_beta_signaling_pathway" TargetMode="External"/><Relationship Id="rId10" Type="http://schemas.openxmlformats.org/officeDocument/2006/relationships/hyperlink" Target="https://en.wikipedia.org/wiki/Super-enhancer#cite_note-10" TargetMode="External"/><Relationship Id="rId31" Type="http://schemas.openxmlformats.org/officeDocument/2006/relationships/hyperlink" Target="https://en.wikipedia.org/wiki/Super-enhancer#cite_note-Ji2016-22" TargetMode="External"/><Relationship Id="rId44" Type="http://schemas.openxmlformats.org/officeDocument/2006/relationships/hyperlink" Target="https://en.wikipedia.org/wiki/Super-enhancer#cite_note-Kaikkonen2014-35" TargetMode="External"/><Relationship Id="rId52" Type="http://schemas.openxmlformats.org/officeDocument/2006/relationships/hyperlink" Target="https://en.wikipedia.org/wiki/Super-enhancer#cite_note-Kwiatkowski2014-5" TargetMode="External"/><Relationship Id="rId60" Type="http://schemas.openxmlformats.org/officeDocument/2006/relationships/hyperlink" Target="https://en.wikipedia.org/wiki/Notch_signaling_pathway" TargetMode="External"/><Relationship Id="rId65" Type="http://schemas.openxmlformats.org/officeDocument/2006/relationships/hyperlink" Target="https://en.wikipedia.org/wiki/Super-enhancer#cite_note-Dowen2014-7" TargetMode="External"/><Relationship Id="rId73" Type="http://schemas.openxmlformats.org/officeDocument/2006/relationships/hyperlink" Target="https://en.wikipedia.org/wiki/Super-enhancer#cite_note-Weinstein2014-48" TargetMode="External"/><Relationship Id="rId78" Type="http://schemas.openxmlformats.org/officeDocument/2006/relationships/hyperlink" Target="https://en.wikipedia.org/wiki/Super-enhancer#cite_note-Walker2014-53" TargetMode="External"/><Relationship Id="rId81" Type="http://schemas.openxmlformats.org/officeDocument/2006/relationships/hyperlink" Target="https://en.wikipedia.org/wiki/Super-enhancer#cite_note-Kennedy2015-56" TargetMode="External"/><Relationship Id="rId86" Type="http://schemas.openxmlformats.org/officeDocument/2006/relationships/hyperlink" Target="https://en.wikipedia.org/wiki/Biomarker" TargetMode="External"/><Relationship Id="rId94" Type="http://schemas.openxmlformats.org/officeDocument/2006/relationships/hyperlink" Target="https://en.wikipedia.org/wiki/Super-enhancer#cite_note-Khan2016-64" TargetMode="External"/><Relationship Id="rId4" Type="http://schemas.openxmlformats.org/officeDocument/2006/relationships/hyperlink" Target="https://en.wikipedia.org/wiki/Transcription_factor" TargetMode="External"/><Relationship Id="rId9" Type="http://schemas.openxmlformats.org/officeDocument/2006/relationships/hyperlink" Target="https://en.wikipedia.org/wiki/Transcriptional_regulation" TargetMode="External"/><Relationship Id="rId13" Type="http://schemas.openxmlformats.org/officeDocument/2006/relationships/hyperlink" Target="https://en.wikipedia.org/wiki/Super-enhancer#cite_note-13" TargetMode="External"/><Relationship Id="rId18" Type="http://schemas.openxmlformats.org/officeDocument/2006/relationships/hyperlink" Target="https://en.wikipedia.org/wiki/Super-enhancer#cite_note-17" TargetMode="External"/><Relationship Id="rId39" Type="http://schemas.openxmlformats.org/officeDocument/2006/relationships/hyperlink" Target="https://en.wikipedia.org/wiki/Super-enhancer#cite_note-Harms2014-30" TargetMode="External"/><Relationship Id="rId34" Type="http://schemas.openxmlformats.org/officeDocument/2006/relationships/hyperlink" Target="https://en.wikipedia.org/wiki/Super-enhancer#cite_note-Vahedi2015-25" TargetMode="External"/><Relationship Id="rId50" Type="http://schemas.openxmlformats.org/officeDocument/2006/relationships/hyperlink" Target="https://en.wikipedia.org/wiki/BRD4" TargetMode="External"/><Relationship Id="rId55" Type="http://schemas.openxmlformats.org/officeDocument/2006/relationships/hyperlink" Target="https://en.wikipedia.org/wiki/Super-enhancer#cite_note-Chipumuro2014-9" TargetMode="External"/><Relationship Id="rId76" Type="http://schemas.openxmlformats.org/officeDocument/2006/relationships/hyperlink" Target="https://en.wikipedia.org/wiki/Super-enhancer#cite_note-Drier2016-51" TargetMode="External"/><Relationship Id="rId7" Type="http://schemas.openxmlformats.org/officeDocument/2006/relationships/hyperlink" Target="https://en.wikipedia.org/wiki/Super-enhancer#cite_note-Parker2013-2" TargetMode="External"/><Relationship Id="rId71" Type="http://schemas.openxmlformats.org/officeDocument/2006/relationships/hyperlink" Target="https://en.wikipedia.org/wiki/Super-enhancer#cite_note-Cavalli2016-46" TargetMode="External"/><Relationship Id="rId92" Type="http://schemas.openxmlformats.org/officeDocument/2006/relationships/hyperlink" Target="https://en.wikipedia.org/wiki/Nucleosome" TargetMode="External"/><Relationship Id="rId2" Type="http://schemas.openxmlformats.org/officeDocument/2006/relationships/slide" Target="../slides/slide97.xml"/><Relationship Id="rId29" Type="http://schemas.openxmlformats.org/officeDocument/2006/relationships/hyperlink" Target="https://en.wikipedia.org/wiki/Estrogen-related_receptor_beta" TargetMode="External"/><Relationship Id="rId24" Type="http://schemas.openxmlformats.org/officeDocument/2006/relationships/hyperlink" Target="https://en.wikipedia.org/wiki/Embryonic_stem_cell" TargetMode="External"/><Relationship Id="rId40" Type="http://schemas.openxmlformats.org/officeDocument/2006/relationships/hyperlink" Target="https://en.wikipedia.org/wiki/Super-enhancer#cite_note-Loft2015-31" TargetMode="External"/><Relationship Id="rId45" Type="http://schemas.openxmlformats.org/officeDocument/2006/relationships/hyperlink" Target="https://en.wikipedia.org/wiki/Super-enhancer#cite_note-Gosselin2014-36" TargetMode="External"/><Relationship Id="rId66" Type="http://schemas.openxmlformats.org/officeDocument/2006/relationships/hyperlink" Target="https://en.wikipedia.org/wiki/Super-enhancer#cite_note-Hnisz2016-44" TargetMode="External"/><Relationship Id="rId87" Type="http://schemas.openxmlformats.org/officeDocument/2006/relationships/hyperlink" Target="https://en.wikipedia.org/wiki/Super-enhancer#cite_note-Porcher2015-61" TargetMode="External"/><Relationship Id="rId61" Type="http://schemas.openxmlformats.org/officeDocument/2006/relationships/hyperlink" Target="https://en.wikipedia.org/wiki/Super-enhancer#cite_note-Joo2016-40" TargetMode="External"/><Relationship Id="rId82" Type="http://schemas.openxmlformats.org/officeDocument/2006/relationships/hyperlink" Target="https://en.wikipedia.org/wiki/Super-enhancer#cite_note-Tomazou2015-57" TargetMode="External"/><Relationship Id="rId19" Type="http://schemas.openxmlformats.org/officeDocument/2006/relationships/hyperlink" Target="https://en.wikipedia.org/wiki/Super-enhancer#cite_note-Koch2011-18" TargetMode="External"/><Relationship Id="rId14" Type="http://schemas.openxmlformats.org/officeDocument/2006/relationships/hyperlink" Target="https://en.wikipedia.org/wiki/Super-enhancer#cite_note-14" TargetMode="External"/><Relationship Id="rId30" Type="http://schemas.openxmlformats.org/officeDocument/2006/relationships/hyperlink" Target="https://en.wikipedia.org/wiki/Super-enhancer#cite_note-DiMicco2014-21" TargetMode="External"/><Relationship Id="rId35" Type="http://schemas.openxmlformats.org/officeDocument/2006/relationships/hyperlink" Target="https://en.wikipedia.org/wiki/Super-enhancer#cite_note-Koues2015-26" TargetMode="External"/><Relationship Id="rId56" Type="http://schemas.openxmlformats.org/officeDocument/2006/relationships/hyperlink" Target="https://en.wikipedia.org/wiki/Wnt_signaling_pathway" TargetMode="External"/><Relationship Id="rId77" Type="http://schemas.openxmlformats.org/officeDocument/2006/relationships/hyperlink" Target="https://en.wikipedia.org/wiki/Super-enhancer#cite_note-Northcott2014-52"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nature.com/uidfinder/10.1038/nature11245"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ncbi.nlm.nih.gov/books/bv.fcgi?rid=mboc4.figgrp.3241"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charset="0"/>
              </a:rPr>
              <a:t>Figure 12.1Two ways in which genome activity is regulated</a:t>
            </a:r>
          </a:p>
          <a:p>
            <a:r>
              <a:rPr lang="en-US" altLang="en-US" smtClean="0">
                <a:latin typeface="Arial" charset="0"/>
              </a:rPr>
              <a:t>The genes on the left are subject to transient regulation and are switched on and off in response to changes in the extracellular environment. The genes on the right have undergone a permanent or semipermanent change in their expression pattern, resulting in the same three genes being expressed continuously.</a:t>
            </a:r>
          </a:p>
          <a:p>
            <a:r>
              <a:rPr lang="en-US" altLang="en-US" smtClean="0">
                <a:latin typeface="Arial" charset="0"/>
              </a:rPr>
              <a:t>From: Chapter 12, Regulation of Genome Activity</a:t>
            </a:r>
          </a:p>
          <a:p>
            <a:r>
              <a:rPr lang="en-US" altLang="en-US" smtClean="0">
                <a:latin typeface="Arial" charset="0"/>
              </a:rPr>
              <a:t>Genomes. 2nd edition.</a:t>
            </a:r>
          </a:p>
          <a:p>
            <a:r>
              <a:rPr lang="en-US" altLang="en-US" smtClean="0">
                <a:latin typeface="Arial" charset="0"/>
              </a:rPr>
              <a:t>Brown TA.</a:t>
            </a:r>
          </a:p>
          <a:p>
            <a:r>
              <a:rPr lang="en-US" altLang="en-US" smtClean="0">
                <a:latin typeface="Arial" charset="0"/>
              </a:rPr>
              <a:t>Oxford: Wiley-Liss; 2002.</a:t>
            </a:r>
            <a:endParaRPr lang="hr-HR" altLang="en-US" smtClean="0">
              <a:latin typeface="Arial" charset="0"/>
            </a:endParaRPr>
          </a:p>
          <a:p>
            <a:r>
              <a:rPr lang="hr-HR" altLang="en-US" smtClean="0">
                <a:latin typeface="Arial" charset="0"/>
              </a:rPr>
              <a:t>-nutrijenti, GF, hormoni</a:t>
            </a:r>
            <a:endParaRPr lang="en-US" altLang="en-US" smtClean="0">
              <a:latin typeface="Arial" charset="0"/>
            </a:endParaRPr>
          </a:p>
          <a:p>
            <a:r>
              <a:rPr lang="en-US" altLang="en-US" smtClean="0">
                <a:latin typeface="Arial" charset="0"/>
                <a:hlinkClick r:id="rId3" action="ppaction://hlinkfile"/>
              </a:rPr>
              <a:t>Copyright</a:t>
            </a:r>
            <a:r>
              <a:rPr lang="en-US" altLang="en-US" smtClean="0">
                <a:latin typeface="Arial" charset="0"/>
              </a:rPr>
              <a:t> © 2002, Garland Science.</a:t>
            </a:r>
          </a:p>
          <a:p>
            <a:r>
              <a:rPr lang="en-US" altLang="en-US" smtClean="0">
                <a:latin typeface="Arial" charset="0"/>
              </a:rPr>
              <a:t>NCBI Bookshelf. A service of the Na</a:t>
            </a:r>
          </a:p>
          <a:p>
            <a:endParaRPr lang="hr-HR" altLang="en-US" smtClean="0">
              <a:latin typeface="Arial" charset="0"/>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150A801-2FC9-44F7-B11F-61A019F7AB3A}" type="slidenum">
              <a:rPr lang="hr-HR" altLang="en-US" smtClean="0"/>
              <a:pPr eaLnBrk="1" hangingPunct="1">
                <a:spcBef>
                  <a:spcPct val="0"/>
                </a:spcBef>
              </a:pPr>
              <a:t>2</a:t>
            </a:fld>
            <a:endParaRPr lang="hr-HR"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dirty="0" smtClean="0">
                <a:latin typeface="Arial" charset="0"/>
              </a:rPr>
              <a:t>plosnate</a:t>
            </a:r>
            <a:endParaRPr lang="en-US" altLang="en-US" dirty="0" smtClean="0">
              <a:latin typeface="Arial" charset="0"/>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9989BB0-9FEB-4370-B040-EB5D34E8720E}" type="slidenum">
              <a:rPr lang="hr-HR" altLang="en-US" smtClean="0"/>
              <a:pPr eaLnBrk="1" hangingPunct="1">
                <a:spcBef>
                  <a:spcPct val="0"/>
                </a:spcBef>
              </a:pPr>
              <a:t>21</a:t>
            </a:fld>
            <a:endParaRPr lang="hr-HR"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iako su jako konzervirani, neke stanice proizvode male količine specijaliziranih varijanti </a:t>
            </a:r>
            <a:r>
              <a:rPr lang="hr-HR" dirty="0" err="1" smtClean="0"/>
              <a:t>histona</a:t>
            </a:r>
            <a:r>
              <a:rPr lang="hr-HR" dirty="0" smtClean="0"/>
              <a:t> koji se razlikuju</a:t>
            </a:r>
          </a:p>
          <a:p>
            <a:r>
              <a:rPr lang="hr-HR" dirty="0" smtClean="0"/>
              <a:t>DNa se odmata od </a:t>
            </a:r>
            <a:r>
              <a:rPr lang="hr-HR" dirty="0" err="1" smtClean="0"/>
              <a:t>nukleosoma</a:t>
            </a:r>
            <a:r>
              <a:rPr lang="hr-HR" dirty="0" smtClean="0"/>
              <a:t> stopom od 4 x u sekundi i </a:t>
            </a:r>
            <a:r>
              <a:rPr lang="hr-HR" dirty="0" err="1" smtClean="0"/>
              <a:t>zlaže</a:t>
            </a:r>
            <a:r>
              <a:rPr lang="hr-HR" dirty="0" smtClean="0"/>
              <a:t> 10-50 ms prije ponovnog</a:t>
            </a:r>
            <a:r>
              <a:rPr lang="hr-HR" baseline="0" dirty="0" smtClean="0"/>
              <a:t> vezanja Za to vrijeme je podložna vezanju TF</a:t>
            </a:r>
          </a:p>
          <a:p>
            <a:r>
              <a:rPr lang="hr-HR" baseline="0" dirty="0" smtClean="0"/>
              <a:t>podložni su </a:t>
            </a:r>
            <a:r>
              <a:rPr lang="hr-HR" baseline="0" dirty="0" err="1" smtClean="0"/>
              <a:t>kromatinskim</a:t>
            </a:r>
            <a:r>
              <a:rPr lang="hr-HR" baseline="0" dirty="0" smtClean="0"/>
              <a:t> </a:t>
            </a:r>
            <a:r>
              <a:rPr lang="hr-HR" baseline="0" dirty="0" err="1" smtClean="0"/>
              <a:t>remodelirajućim</a:t>
            </a:r>
            <a:r>
              <a:rPr lang="hr-HR" baseline="0" dirty="0" smtClean="0"/>
              <a:t> kompleksima</a:t>
            </a:r>
          </a:p>
          <a:p>
            <a:r>
              <a:rPr lang="hr-HR" baseline="0" dirty="0" smtClean="0"/>
              <a:t>ATP hidroliza</a:t>
            </a:r>
          </a:p>
          <a:p>
            <a:r>
              <a:rPr lang="hr-HR" baseline="0" dirty="0" err="1" smtClean="0"/>
              <a:t>histonski</a:t>
            </a:r>
            <a:r>
              <a:rPr lang="hr-HR" baseline="0" dirty="0" smtClean="0"/>
              <a:t> </a:t>
            </a:r>
            <a:r>
              <a:rPr lang="hr-HR" baseline="0" dirty="0" err="1" smtClean="0"/>
              <a:t>šaperoni</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22</a:t>
            </a:fld>
            <a:endParaRPr lang="en-US"/>
          </a:p>
        </p:txBody>
      </p:sp>
    </p:spTree>
    <p:extLst>
      <p:ext uri="{BB962C8B-B14F-4D97-AF65-F5344CB8AC3E}">
        <p14:creationId xmlns:p14="http://schemas.microsoft.com/office/powerpoint/2010/main" val="3944974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hr-HR" b="1" dirty="0" smtClean="0"/>
              <a:t>Figure 1: Major epigenetic mechanisms that regulate chromatin structure.</a:t>
            </a:r>
            <a:endParaRPr lang="hr-HR" dirty="0" smtClean="0"/>
          </a:p>
          <a:p>
            <a:pPr>
              <a:defRPr/>
            </a:pPr>
            <a:r>
              <a:rPr lang="hr-HR" dirty="0" smtClean="0"/>
              <a:t>865 1) Nucleosomes can prevent binding of transcription factors (TF). One function of</a:t>
            </a:r>
          </a:p>
          <a:p>
            <a:pPr>
              <a:defRPr/>
            </a:pPr>
            <a:r>
              <a:rPr lang="hr-HR" dirty="0" smtClean="0"/>
              <a:t>866 nucleosome remodeling complexes is to evict nucleosomes to make promoters accessible. 2)</a:t>
            </a:r>
          </a:p>
          <a:p>
            <a:pPr>
              <a:defRPr/>
            </a:pPr>
            <a:r>
              <a:rPr lang="hr-HR" dirty="0" smtClean="0"/>
              <a:t>867 Distinct histone H3 variants associate with transcriptionally active or repressive chromatin</a:t>
            </a:r>
          </a:p>
          <a:p>
            <a:pPr>
              <a:defRPr/>
            </a:pPr>
            <a:r>
              <a:rPr lang="hr-HR" dirty="0" smtClean="0"/>
              <a:t>868 domains. 3) Non-coding RNAs can recruit histone-modifying enzymes. For example,</a:t>
            </a:r>
          </a:p>
          <a:p>
            <a:pPr>
              <a:defRPr/>
            </a:pPr>
            <a:r>
              <a:rPr lang="hr-HR" dirty="0" smtClean="0"/>
              <a:t>869 interaction of the H3K27-specific histone methyltransferase Ezh2 with a ncRNA is important</a:t>
            </a:r>
          </a:p>
          <a:p>
            <a:pPr>
              <a:defRPr/>
            </a:pPr>
            <a:r>
              <a:rPr lang="hr-HR" dirty="0" smtClean="0"/>
              <a:t>870 to induce X inactivation. 4) DNA methylation is a repressive modification which is</a:t>
            </a:r>
          </a:p>
          <a:p>
            <a:pPr>
              <a:defRPr/>
            </a:pPr>
            <a:r>
              <a:rPr lang="hr-HR" dirty="0" smtClean="0"/>
              <a:t>871 recognized by specific binding factors (MBD proteins) which recruit other co-repressor</a:t>
            </a:r>
          </a:p>
          <a:p>
            <a:pPr>
              <a:defRPr/>
            </a:pPr>
            <a:r>
              <a:rPr lang="hr-HR" dirty="0" smtClean="0"/>
              <a:t>872 proteins, e.g., HDACs. 5) Histone modifications can recruit binding partners that induce</a:t>
            </a:r>
          </a:p>
          <a:p>
            <a:pPr>
              <a:defRPr/>
            </a:pPr>
            <a:r>
              <a:rPr lang="hr-HR" dirty="0" smtClean="0"/>
              <a:t>873 active or repressive chromatin states. H3K4me3 correlates with transcriptional activity and is</a:t>
            </a:r>
          </a:p>
          <a:p>
            <a:pPr>
              <a:defRPr/>
            </a:pPr>
            <a:r>
              <a:rPr lang="hr-HR" dirty="0" smtClean="0"/>
              <a:t>874 recognized by components of the TFIID complex. Heterochromatic chromatin structures</a:t>
            </a:r>
          </a:p>
          <a:p>
            <a:pPr>
              <a:defRPr/>
            </a:pPr>
            <a:r>
              <a:rPr lang="hr-HR" dirty="0" smtClean="0"/>
              <a:t>875 feature the combinatorial mark H3K9me3 and H4K20me3.</a:t>
            </a:r>
          </a:p>
          <a:p>
            <a:pPr>
              <a:defRPr/>
            </a:pPr>
            <a:r>
              <a:rPr lang="hr-HR" b="1" dirty="0" smtClean="0"/>
              <a:t>Heterochromatin dysregulation in human diseases </a:t>
            </a:r>
            <a:r>
              <a:rPr lang="hr-HR" dirty="0" smtClean="0">
                <a:hlinkClick r:id="rId3"/>
              </a:rPr>
              <a:t>Matthias Hahn</a:t>
            </a:r>
            <a:r>
              <a:rPr lang="hr-HR" dirty="0" smtClean="0">
                <a:hlinkClick r:id="rId4"/>
              </a:rPr>
              <a:t>1</a:t>
            </a:r>
            <a:r>
              <a:rPr lang="hr-HR" dirty="0" smtClean="0"/>
              <a:t>, </a:t>
            </a:r>
            <a:r>
              <a:rPr lang="hr-HR" dirty="0" smtClean="0">
                <a:hlinkClick r:id="rId5"/>
              </a:rPr>
              <a:t>Silvia Dambacher</a:t>
            </a:r>
            <a:r>
              <a:rPr lang="hr-HR" dirty="0" smtClean="0">
                <a:hlinkClick r:id="rId4"/>
              </a:rPr>
              <a:t>1</a:t>
            </a:r>
            <a:r>
              <a:rPr lang="hr-HR" dirty="0" smtClean="0"/>
              <a:t>, </a:t>
            </a:r>
            <a:r>
              <a:rPr lang="hr-HR" dirty="0" smtClean="0">
                <a:hlinkClick r:id="rId6"/>
              </a:rPr>
              <a:t>Gunnar Schotta</a:t>
            </a:r>
            <a:r>
              <a:rPr lang="hr-HR" dirty="0" smtClean="0">
                <a:hlinkClick r:id="rId4"/>
              </a:rPr>
              <a:t>1</a:t>
            </a:r>
            <a:r>
              <a:rPr lang="hr-HR" dirty="0" smtClean="0"/>
              <a:t> 2010</a:t>
            </a:r>
          </a:p>
          <a:p>
            <a:pPr>
              <a:defRPr/>
            </a:pPr>
            <a:endParaRPr lang="hr-HR" dirty="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FA778ED-E672-4E9B-A383-F9E12D06AB59}" type="slidenum">
              <a:rPr lang="hr-HR" altLang="en-US" smtClean="0"/>
              <a:pPr eaLnBrk="1" hangingPunct="1">
                <a:spcBef>
                  <a:spcPct val="0"/>
                </a:spcBef>
              </a:pPr>
              <a:t>27</a:t>
            </a:fld>
            <a:endParaRPr lang="hr-HR"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latin typeface="Arial" charset="0"/>
              </a:rPr>
              <a:t>H3K</a:t>
            </a:r>
            <a:endParaRPr lang="en-US" altLang="en-US" smtClean="0">
              <a:latin typeface="Arial" charset="0"/>
            </a:endParaRP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CA8D256-0A7B-44C8-917C-252499264FF4}" type="slidenum">
              <a:rPr lang="hr-HR" altLang="en-US" smtClean="0"/>
              <a:pPr eaLnBrk="1" hangingPunct="1">
                <a:spcBef>
                  <a:spcPct val="0"/>
                </a:spcBef>
              </a:pPr>
              <a:t>30</a:t>
            </a:fld>
            <a:endParaRPr lang="hr-HR"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643B011-9D51-4713-8797-E7C75C9D0B74}" type="slidenum">
              <a:rPr lang="hr-HR" altLang="en-US" smtClean="0"/>
              <a:pPr eaLnBrk="1" hangingPunct="1">
                <a:spcBef>
                  <a:spcPct val="0"/>
                </a:spcBef>
              </a:pPr>
              <a:t>34</a:t>
            </a:fld>
            <a:endParaRPr lang="hr-HR" alt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latin typeface="Arial" charset="0"/>
              </a:rPr>
              <a:t>Local alterations in chromatin structure directed by eucaryotic gene activator proteins.</a:t>
            </a:r>
            <a:r>
              <a:rPr lang="hr-HR" altLang="en-US" smtClean="0">
                <a:latin typeface="Arial" charset="0"/>
              </a:rPr>
              <a:t> Histone acetylation and nucleosome remodeling generally render the DNA packaged in chromatin more accessible to other proteins in the cell, including those required for transcription initiation. In addition, specific patterns of histone modification directly aid in the assembly of the general transcription factors at the promoter (see </a:t>
            </a:r>
            <a:r>
              <a:rPr lang="hr-HR" altLang="en-US" u="sng" smtClean="0">
                <a:latin typeface="Arial" charset="0"/>
                <a:hlinkClick r:id="rId3"/>
              </a:rPr>
              <a:t>Figure 7-46</a:t>
            </a:r>
            <a:r>
              <a:rPr lang="hr-HR" altLang="en-US" smtClean="0">
                <a:latin typeface="Arial" charset="0"/>
              </a:rPr>
              <a:t>). Transcription initiation and the formation of a compact chromatin structure can be regarded as competing biochemical assembly reactions. Enzymes that increase, even transiently, the accessibility of DNA in chromatin will tend to favor transcription initiation (see </a:t>
            </a:r>
            <a:r>
              <a:rPr lang="hr-HR" altLang="en-US" u="sng" smtClean="0">
                <a:latin typeface="Arial" charset="0"/>
                <a:hlinkClick r:id="rId4"/>
              </a:rPr>
              <a:t>Figure 4-34</a:t>
            </a:r>
            <a:r>
              <a:rPr lang="hr-HR" altLang="en-US" smtClean="0">
                <a:latin typeface="Arial" charset="0"/>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https://slideplayer.com/slide/4343334/</a:t>
            </a: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A775D154-D105-4BB0-B0D4-F05DD7165018}" type="slidenum">
              <a:rPr lang="hr-HR" altLang="en-US" sz="1200" smtClean="0"/>
              <a:pPr eaLnBrk="1" hangingPunct="1"/>
              <a:t>35</a:t>
            </a:fld>
            <a:endParaRPr lang="hr-HR"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r-HR" altLang="en-US" smtClean="0">
                <a:latin typeface="Arial" charset="0"/>
              </a:rPr>
              <a:t>Remodelirajući represorski kompleksi:</a:t>
            </a:r>
          </a:p>
          <a:p>
            <a:pPr eaLnBrk="1" hangingPunct="1">
              <a:spcBef>
                <a:spcPct val="0"/>
              </a:spcBef>
            </a:pPr>
            <a:r>
              <a:rPr lang="hr-HR" altLang="en-US" smtClean="0">
                <a:latin typeface="Arial" charset="0"/>
              </a:rPr>
              <a:t>vežu DNA i kofaktore i remodeliraju kromatin uzrokujući</a:t>
            </a:r>
          </a:p>
          <a:p>
            <a:pPr eaLnBrk="1" hangingPunct="1">
              <a:spcBef>
                <a:spcPct val="0"/>
              </a:spcBef>
            </a:pPr>
            <a:r>
              <a:rPr lang="hr-HR" altLang="en-US" smtClean="0">
                <a:latin typeface="Arial" charset="0"/>
              </a:rPr>
              <a:t>“zatvaranje” gena</a:t>
            </a:r>
          </a:p>
          <a:p>
            <a:pPr eaLnBrk="1" hangingPunct="1">
              <a:spcBef>
                <a:spcPct val="0"/>
              </a:spcBef>
            </a:pPr>
            <a:endParaRPr lang="hr-HR" altLang="en-US" smtClean="0">
              <a:latin typeface="Arial" charset="0"/>
            </a:endParaRPr>
          </a:p>
          <a:p>
            <a:pPr eaLnBrk="1" hangingPunct="1">
              <a:spcBef>
                <a:spcPct val="0"/>
              </a:spcBef>
            </a:pPr>
            <a:r>
              <a:rPr lang="hr-HR" altLang="en-US" smtClean="0">
                <a:latin typeface="Arial" charset="0"/>
              </a:rPr>
              <a:t>-neki sudjeluju u kompleksima i u ulozi aktivatora i represora, ovisno o sastavu komponenti (velik broj proteina)</a:t>
            </a:r>
          </a:p>
          <a:p>
            <a:pPr eaLnBrk="1" hangingPunct="1">
              <a:spcBef>
                <a:spcPct val="0"/>
              </a:spcBef>
            </a:pPr>
            <a:endParaRPr lang="hr-HR" altLang="en-US" smtClean="0">
              <a:latin typeface="Arial" charset="0"/>
            </a:endParaRPr>
          </a:p>
          <a:p>
            <a:pPr eaLnBrk="1" hangingPunct="1">
              <a:spcBef>
                <a:spcPct val="0"/>
              </a:spcBef>
            </a:pPr>
            <a:r>
              <a:rPr lang="hr-HR" altLang="en-US" smtClean="0">
                <a:latin typeface="Arial" charset="0"/>
              </a:rPr>
              <a:t>-SWI/SNF</a:t>
            </a:r>
          </a:p>
          <a:p>
            <a:pPr eaLnBrk="1" hangingPunct="1">
              <a:spcBef>
                <a:spcPct val="0"/>
              </a:spcBef>
            </a:pPr>
            <a:r>
              <a:rPr lang="hr-HR" altLang="en-US" smtClean="0">
                <a:latin typeface="Arial" charset="0"/>
              </a:rPr>
              <a:t>-NuRD/Mi-2</a:t>
            </a:r>
          </a:p>
          <a:p>
            <a:pPr eaLnBrk="1" hangingPunct="1">
              <a:spcBef>
                <a:spcPct val="0"/>
              </a:spcBef>
            </a:pPr>
            <a:r>
              <a:rPr lang="en-US" altLang="en-US" smtClean="0">
                <a:latin typeface="Arial" charset="0"/>
              </a:rPr>
              <a:t>A </a:t>
            </a:r>
            <a:r>
              <a:rPr lang="en-US" altLang="en-US" b="1" smtClean="0">
                <a:latin typeface="Arial" charset="0"/>
              </a:rPr>
              <a:t>chromodomain</a:t>
            </a:r>
            <a:r>
              <a:rPr lang="en-US" altLang="en-US" smtClean="0">
                <a:latin typeface="Arial" charset="0"/>
              </a:rPr>
              <a:t> (</a:t>
            </a:r>
            <a:r>
              <a:rPr lang="en-US" altLang="en-US" i="1" u="sng" smtClean="0">
                <a:latin typeface="Arial" charset="0"/>
              </a:rPr>
              <a:t>chr</a:t>
            </a:r>
            <a:r>
              <a:rPr lang="en-US" altLang="en-US" i="1" smtClean="0">
                <a:latin typeface="Arial" charset="0"/>
              </a:rPr>
              <a:t>omatin </a:t>
            </a:r>
            <a:r>
              <a:rPr lang="en-US" altLang="en-US" i="1" u="sng" smtClean="0">
                <a:latin typeface="Arial" charset="0"/>
              </a:rPr>
              <a:t>o</a:t>
            </a:r>
            <a:r>
              <a:rPr lang="en-US" altLang="en-US" i="1" smtClean="0">
                <a:latin typeface="Arial" charset="0"/>
              </a:rPr>
              <a:t>rganization </a:t>
            </a:r>
            <a:r>
              <a:rPr lang="en-US" altLang="en-US" i="1" u="sng" smtClean="0">
                <a:latin typeface="Arial" charset="0"/>
              </a:rPr>
              <a:t>mo</a:t>
            </a:r>
            <a:r>
              <a:rPr lang="en-US" altLang="en-US" i="1" smtClean="0">
                <a:latin typeface="Arial" charset="0"/>
              </a:rPr>
              <a:t>difier</a:t>
            </a:r>
            <a:r>
              <a:rPr lang="en-US" altLang="en-US" smtClean="0">
                <a:latin typeface="Arial" charset="0"/>
              </a:rPr>
              <a:t> </a:t>
            </a:r>
            <a:r>
              <a:rPr lang="en-US" altLang="en-US" baseline="30000" smtClean="0">
                <a:latin typeface="Arial" charset="0"/>
                <a:hlinkClick r:id="rId3"/>
              </a:rPr>
              <a:t>[2]</a:t>
            </a:r>
            <a:r>
              <a:rPr lang="en-US" altLang="en-US" smtClean="0">
                <a:latin typeface="Arial" charset="0"/>
              </a:rPr>
              <a:t>) is a </a:t>
            </a:r>
            <a:r>
              <a:rPr lang="en-US" altLang="en-US" smtClean="0">
                <a:latin typeface="Arial" charset="0"/>
                <a:hlinkClick r:id="rId4" tooltip="Protein"/>
              </a:rPr>
              <a:t>protein</a:t>
            </a:r>
            <a:r>
              <a:rPr lang="en-US" altLang="en-US" smtClean="0">
                <a:latin typeface="Arial" charset="0"/>
              </a:rPr>
              <a:t> </a:t>
            </a:r>
            <a:r>
              <a:rPr lang="en-US" altLang="en-US" smtClean="0">
                <a:latin typeface="Arial" charset="0"/>
                <a:hlinkClick r:id="rId5" tooltip="Structural domain"/>
              </a:rPr>
              <a:t>structural domain</a:t>
            </a:r>
            <a:r>
              <a:rPr lang="en-US" altLang="en-US" smtClean="0">
                <a:latin typeface="Arial" charset="0"/>
              </a:rPr>
              <a:t> of about 40-50 </a:t>
            </a:r>
            <a:r>
              <a:rPr lang="en-US" altLang="en-US" smtClean="0">
                <a:latin typeface="Arial" charset="0"/>
                <a:hlinkClick r:id="rId6" tooltip="Amino acid"/>
              </a:rPr>
              <a:t>amino acid</a:t>
            </a:r>
            <a:r>
              <a:rPr lang="en-US" altLang="en-US" smtClean="0">
                <a:latin typeface="Arial" charset="0"/>
              </a:rPr>
              <a:t> residues commonly found in proteins associated with the remodeling and manipulation of </a:t>
            </a:r>
            <a:r>
              <a:rPr lang="en-US" altLang="en-US" smtClean="0">
                <a:latin typeface="Arial" charset="0"/>
                <a:hlinkClick r:id="rId7" tooltip="Chromatin"/>
              </a:rPr>
              <a:t>chromatin</a:t>
            </a:r>
            <a:r>
              <a:rPr lang="en-US" altLang="en-US" smtClean="0">
                <a:latin typeface="Arial" charset="0"/>
              </a:rPr>
              <a:t>. The domain is highly </a:t>
            </a:r>
            <a:r>
              <a:rPr lang="en-US" altLang="en-US" smtClean="0">
                <a:latin typeface="Arial" charset="0"/>
                <a:hlinkClick r:id="rId8" tooltip="Conservation (genetics)"/>
              </a:rPr>
              <a:t>conserved</a:t>
            </a:r>
            <a:r>
              <a:rPr lang="en-US" altLang="en-US" smtClean="0">
                <a:latin typeface="Arial" charset="0"/>
              </a:rPr>
              <a:t> among both plants and animals, and is represented in a large number of different proteins in many </a:t>
            </a:r>
            <a:r>
              <a:rPr lang="en-US" altLang="en-US" smtClean="0">
                <a:latin typeface="Arial" charset="0"/>
                <a:hlinkClick r:id="rId9" tooltip="Genome"/>
              </a:rPr>
              <a:t>genomes</a:t>
            </a:r>
            <a:r>
              <a:rPr lang="en-US" altLang="en-US" smtClean="0">
                <a:latin typeface="Arial" charset="0"/>
              </a:rPr>
              <a:t>, such as that of the </a:t>
            </a:r>
            <a:r>
              <a:rPr lang="en-US" altLang="en-US" smtClean="0">
                <a:latin typeface="Arial" charset="0"/>
                <a:hlinkClick r:id="rId10" tooltip="Mouse"/>
              </a:rPr>
              <a:t>mouse</a:t>
            </a:r>
            <a:r>
              <a:rPr lang="en-US" altLang="en-US" smtClean="0">
                <a:latin typeface="Arial" charset="0"/>
              </a:rPr>
              <a:t>. Some chromodomain-containing </a:t>
            </a:r>
            <a:r>
              <a:rPr lang="en-US" altLang="en-US" smtClean="0">
                <a:latin typeface="Arial" charset="0"/>
                <a:hlinkClick r:id="rId11" tooltip="Gene"/>
              </a:rPr>
              <a:t>genes</a:t>
            </a:r>
            <a:r>
              <a:rPr lang="en-US" altLang="en-US" smtClean="0">
                <a:latin typeface="Arial" charset="0"/>
              </a:rPr>
              <a:t> have multiple </a:t>
            </a:r>
            <a:r>
              <a:rPr lang="en-US" altLang="en-US" smtClean="0">
                <a:latin typeface="Arial" charset="0"/>
                <a:hlinkClick r:id="rId12" tooltip="Alternative splicing"/>
              </a:rPr>
              <a:t>alternative splicing</a:t>
            </a:r>
            <a:r>
              <a:rPr lang="en-US" altLang="en-US" smtClean="0">
                <a:latin typeface="Arial" charset="0"/>
              </a:rPr>
              <a:t> isoforms that omit the chromodomain entirely.</a:t>
            </a:r>
            <a:r>
              <a:rPr lang="en-US" altLang="en-US" baseline="30000" smtClean="0">
                <a:latin typeface="Arial" charset="0"/>
                <a:hlinkClick r:id="rId13"/>
              </a:rPr>
              <a:t>[3]</a:t>
            </a:r>
            <a:r>
              <a:rPr lang="en-US" altLang="en-US" smtClean="0">
                <a:latin typeface="Arial" charset="0"/>
              </a:rPr>
              <a:t> In </a:t>
            </a:r>
            <a:r>
              <a:rPr lang="en-US" altLang="en-US" smtClean="0">
                <a:latin typeface="Arial" charset="0"/>
                <a:hlinkClick r:id="rId14" tooltip="Mammal"/>
              </a:rPr>
              <a:t>mammals</a:t>
            </a:r>
            <a:r>
              <a:rPr lang="en-US" altLang="en-US" smtClean="0">
                <a:latin typeface="Arial" charset="0"/>
              </a:rPr>
              <a:t>, chromodomain-containing proteins are responsible for aspects of </a:t>
            </a:r>
            <a:r>
              <a:rPr lang="en-US" altLang="en-US" smtClean="0">
                <a:latin typeface="Arial" charset="0"/>
                <a:hlinkClick r:id="rId15" tooltip="Gene regulation"/>
              </a:rPr>
              <a:t>gene regulation</a:t>
            </a:r>
            <a:r>
              <a:rPr lang="en-US" altLang="en-US" smtClean="0">
                <a:latin typeface="Arial" charset="0"/>
              </a:rPr>
              <a:t> related to chromatin remodeling and formation of </a:t>
            </a:r>
            <a:r>
              <a:rPr lang="en-US" altLang="en-US" smtClean="0">
                <a:latin typeface="Arial" charset="0"/>
                <a:hlinkClick r:id="rId16" tooltip="Heterochromatin"/>
              </a:rPr>
              <a:t>heterochromatin</a:t>
            </a:r>
            <a:r>
              <a:rPr lang="en-US" altLang="en-US" smtClean="0">
                <a:latin typeface="Arial" charset="0"/>
              </a:rPr>
              <a:t> regions.</a:t>
            </a:r>
            <a:r>
              <a:rPr lang="en-US" altLang="en-US" baseline="30000" smtClean="0">
                <a:latin typeface="Arial" charset="0"/>
                <a:hlinkClick r:id="rId17"/>
              </a:rPr>
              <a:t>[4]</a:t>
            </a:r>
            <a:r>
              <a:rPr lang="en-US" altLang="en-US" smtClean="0">
                <a:latin typeface="Arial" charset="0"/>
              </a:rPr>
              <a:t> Chromodomain-containing proteins also bind </a:t>
            </a:r>
            <a:r>
              <a:rPr lang="en-US" altLang="en-US" smtClean="0">
                <a:latin typeface="Arial" charset="0"/>
                <a:hlinkClick r:id="rId18" tooltip="Methylation"/>
              </a:rPr>
              <a:t>methylated</a:t>
            </a:r>
            <a:r>
              <a:rPr lang="en-US" altLang="en-US" smtClean="0">
                <a:latin typeface="Arial" charset="0"/>
              </a:rPr>
              <a:t> </a:t>
            </a:r>
            <a:r>
              <a:rPr lang="en-US" altLang="en-US" smtClean="0">
                <a:latin typeface="Arial" charset="0"/>
                <a:hlinkClick r:id="rId19" tooltip="Histones"/>
              </a:rPr>
              <a:t>histones</a:t>
            </a:r>
            <a:r>
              <a:rPr lang="en-US" altLang="en-US" baseline="30000" smtClean="0">
                <a:latin typeface="Arial" charset="0"/>
                <a:hlinkClick r:id="rId20"/>
              </a:rPr>
              <a:t>[5]</a:t>
            </a:r>
            <a:r>
              <a:rPr lang="en-US" altLang="en-US" baseline="30000" smtClean="0">
                <a:latin typeface="Arial" charset="0"/>
                <a:hlinkClick r:id="rId21"/>
              </a:rPr>
              <a:t>[6]</a:t>
            </a:r>
            <a:r>
              <a:rPr lang="en-US" altLang="en-US" smtClean="0">
                <a:latin typeface="Arial" charset="0"/>
              </a:rPr>
              <a:t> and appear in the </a:t>
            </a:r>
            <a:r>
              <a:rPr lang="en-US" altLang="en-US" smtClean="0">
                <a:latin typeface="Arial" charset="0"/>
                <a:hlinkClick r:id="rId22" tooltip="RNA-induced transcriptional silencing"/>
              </a:rPr>
              <a:t>RNA-induced transcriptional silencing</a:t>
            </a:r>
            <a:r>
              <a:rPr lang="en-US" altLang="en-US" smtClean="0">
                <a:latin typeface="Arial" charset="0"/>
              </a:rPr>
              <a:t> complex</a:t>
            </a:r>
            <a:endParaRPr lang="hr-HR" altLang="en-US" smtClean="0">
              <a:latin typeface="Arial" charset="0"/>
            </a:endParaRPr>
          </a:p>
          <a:p>
            <a:pPr eaLnBrk="1" hangingPunct="1">
              <a:spcBef>
                <a:spcPct val="0"/>
              </a:spcBef>
            </a:pPr>
            <a:endParaRPr lang="hr-HR" altLang="en-US" smtClean="0">
              <a:latin typeface="Arial" charset="0"/>
            </a:endParaRPr>
          </a:p>
          <a:p>
            <a:endParaRPr lang="en-US" altLang="en-US" smtClean="0">
              <a:latin typeface="Arial" charset="0"/>
            </a:endParaRP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3FD104C-E1EA-4E07-A04C-80BD93E965AE}" type="slidenum">
              <a:rPr lang="en-US" altLang="en-US" smtClean="0"/>
              <a:pPr eaLnBrk="1" hangingPunct="1">
                <a:spcBef>
                  <a:spcPct val="0"/>
                </a:spcBef>
              </a:pPr>
              <a:t>36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mn-lt"/>
              </a:rPr>
              <a:t>Figure 1 | </a:t>
            </a:r>
            <a:r>
              <a:rPr lang="en-US" b="1" dirty="0" smtClean="0">
                <a:latin typeface="+mn-lt"/>
              </a:rPr>
              <a:t>Chromatin regulators have essential roles throughout neural development. </a:t>
            </a:r>
            <a:r>
              <a:rPr lang="en-US" dirty="0" smtClean="0">
                <a:latin typeface="+mn-lt"/>
              </a:rPr>
              <a:t>The fundamental processes of neural development are illustrated. Chromatin regulators discussed in this Review are noted under the processes in which they have important roles. The key indicates whether a particular regulator promotes or inhibits each neurodevelopmental process. </a:t>
            </a:r>
            <a:r>
              <a:rPr lang="en-US" b="1" dirty="0" smtClean="0">
                <a:latin typeface="+mn-lt"/>
              </a:rPr>
              <a:t>a </a:t>
            </a:r>
            <a:r>
              <a:rPr lang="en-US" dirty="0" smtClean="0">
                <a:latin typeface="+mn-lt"/>
              </a:rPr>
              <a:t>| A timeline of human neural development. </a:t>
            </a:r>
            <a:r>
              <a:rPr lang="en-US" b="1" dirty="0" smtClean="0">
                <a:latin typeface="+mn-lt"/>
              </a:rPr>
              <a:t>b </a:t>
            </a:r>
            <a:r>
              <a:rPr lang="en-US" dirty="0" smtClean="0">
                <a:latin typeface="+mn-lt"/>
              </a:rPr>
              <a:t>| The development of the vertebrate nervous system begins during gastrulation. In the early embryo, neural progenitor cells undergo symmetrical proliferative division. </a:t>
            </a:r>
            <a:r>
              <a:rPr lang="en-US" b="1" dirty="0" smtClean="0">
                <a:latin typeface="+mn-lt"/>
              </a:rPr>
              <a:t>c </a:t>
            </a:r>
            <a:r>
              <a:rPr lang="en-US" dirty="0" smtClean="0">
                <a:latin typeface="+mn-lt"/>
              </a:rPr>
              <a:t>| With the expansion of the number of cell types and the size of the nervous system, the cell bodies of both neural progenitors and resulting </a:t>
            </a:r>
            <a:r>
              <a:rPr lang="en-US" dirty="0" err="1" smtClean="0">
                <a:latin typeface="+mn-lt"/>
              </a:rPr>
              <a:t>postmitotic</a:t>
            </a:r>
            <a:r>
              <a:rPr lang="en-US" dirty="0" smtClean="0">
                <a:latin typeface="+mn-lt"/>
              </a:rPr>
              <a:t> neurons migrate away from their birthplace to appropriate regions in response to environmental cues. </a:t>
            </a:r>
            <a:r>
              <a:rPr lang="en-US" b="1" dirty="0" smtClean="0">
                <a:latin typeface="+mn-lt"/>
              </a:rPr>
              <a:t>d </a:t>
            </a:r>
            <a:r>
              <a:rPr lang="en-US" dirty="0" smtClean="0">
                <a:latin typeface="+mn-lt"/>
              </a:rPr>
              <a:t>| Neural progenitors asymmetrically divide to give rise to neurons, glial cells or intermediate progenitors. Neural differentiation generates enormous numbers of diverse cell types in the nervous system. </a:t>
            </a:r>
            <a:r>
              <a:rPr lang="en-US" b="1" dirty="0" smtClean="0">
                <a:latin typeface="+mn-lt"/>
              </a:rPr>
              <a:t>e </a:t>
            </a:r>
            <a:r>
              <a:rPr lang="en-US" dirty="0" smtClean="0">
                <a:latin typeface="+mn-lt"/>
              </a:rPr>
              <a:t>| After migrating neurons have reached their destinations, they extend axonal and dendritic processes, which are guided by intricate cellular interactions and guidance molecules to appropriate target regions, where they further elaborate processes to cover receptive fields and innervate targets. </a:t>
            </a:r>
            <a:r>
              <a:rPr lang="en-US" b="1" dirty="0" smtClean="0">
                <a:latin typeface="+mn-lt"/>
              </a:rPr>
              <a:t>f </a:t>
            </a:r>
            <a:r>
              <a:rPr lang="en-US" dirty="0" smtClean="0">
                <a:latin typeface="+mn-lt"/>
              </a:rPr>
              <a:t>| Mature synapses are formed between neurons that are connected to each other. Synaptogenesis begins during embryonic development, but subsequent synaptic stabilization and plasticity occur throughout life and are adaptive to learning experiences and other activity-dependent environmental inputs. </a:t>
            </a:r>
            <a:r>
              <a:rPr lang="en-US" b="1" dirty="0" smtClean="0">
                <a:latin typeface="+mn-lt"/>
              </a:rPr>
              <a:t>g </a:t>
            </a:r>
            <a:r>
              <a:rPr lang="en-US" dirty="0" smtClean="0">
                <a:latin typeface="+mn-lt"/>
              </a:rPr>
              <a:t>| Active apoptosis and local degenerative pruning events maintain and refine established neuronal morphologies and neural circuit assembly. NPC, neural progenitor cell. Part </a:t>
            </a:r>
            <a:r>
              <a:rPr lang="en-US" b="1" dirty="0" smtClean="0">
                <a:latin typeface="+mn-lt"/>
              </a:rPr>
              <a:t>a </a:t>
            </a:r>
            <a:r>
              <a:rPr lang="en-US" dirty="0" smtClean="0">
                <a:latin typeface="+mn-lt"/>
              </a:rPr>
              <a:t>is modified, with permission, from REF. 107 © American Psychiatric Association. </a:t>
            </a:r>
            <a:endParaRPr lang="en-US" dirty="0"/>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DC68F37-6308-4E6F-BAA1-DC91ADB639DF}" type="slidenum">
              <a:rPr lang="en-US" altLang="en-US" smtClean="0"/>
              <a:pPr eaLnBrk="1" hangingPunct="1">
                <a:spcBef>
                  <a:spcPct val="0"/>
                </a:spcBef>
              </a:pPr>
              <a:t>39</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mn-lt"/>
              </a:rPr>
              <a:t>| </a:t>
            </a:r>
            <a:r>
              <a:rPr lang="en-US" b="1" dirty="0" smtClean="0">
                <a:latin typeface="+mn-lt"/>
              </a:rPr>
              <a:t>BAF complex roles in neurodevelopment and disorders of brain function. a </a:t>
            </a:r>
            <a:r>
              <a:rPr lang="en-US" dirty="0" smtClean="0">
                <a:latin typeface="+mn-lt"/>
              </a:rPr>
              <a:t>| The composition of neural progenitor BAF (</a:t>
            </a:r>
            <a:r>
              <a:rPr lang="en-US" dirty="0" err="1" smtClean="0">
                <a:latin typeface="+mn-lt"/>
              </a:rPr>
              <a:t>npBAF</a:t>
            </a:r>
            <a:r>
              <a:rPr lang="en-US" dirty="0" smtClean="0">
                <a:latin typeface="+mn-lt"/>
              </a:rPr>
              <a:t>) and neuronal BAF (</a:t>
            </a:r>
            <a:r>
              <a:rPr lang="en-US" dirty="0" err="1" smtClean="0">
                <a:latin typeface="+mn-lt"/>
              </a:rPr>
              <a:t>nBAF</a:t>
            </a:r>
            <a:r>
              <a:rPr lang="en-US" dirty="0" smtClean="0">
                <a:latin typeface="+mn-lt"/>
              </a:rPr>
              <a:t>) complexes is indicated, along with the triple-negative genetic circuit that leads to </a:t>
            </a:r>
            <a:r>
              <a:rPr lang="en-US" dirty="0" err="1" smtClean="0">
                <a:latin typeface="+mn-lt"/>
              </a:rPr>
              <a:t>npBAF</a:t>
            </a:r>
            <a:r>
              <a:rPr lang="en-US" dirty="0" smtClean="0">
                <a:latin typeface="+mn-lt"/>
              </a:rPr>
              <a:t> to </a:t>
            </a:r>
            <a:r>
              <a:rPr lang="en-US" dirty="0" err="1" smtClean="0">
                <a:latin typeface="+mn-lt"/>
              </a:rPr>
              <a:t>nBAF</a:t>
            </a:r>
            <a:r>
              <a:rPr lang="en-US" dirty="0" smtClean="0">
                <a:latin typeface="+mn-lt"/>
              </a:rPr>
              <a:t> switching and their involvement in various disorders (right). </a:t>
            </a:r>
            <a:endParaRPr lang="en-US" dirty="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66F91B-B9A9-4505-BAB4-5687C60C5DAA}" type="slidenum">
              <a:rPr lang="en-US" altLang="en-US" smtClean="0"/>
              <a:pPr eaLnBrk="1" hangingPunct="1">
                <a:spcBef>
                  <a:spcPct val="0"/>
                </a:spcBef>
              </a:pPr>
              <a:t>40</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Chromatin Types</a:t>
            </a:r>
          </a:p>
          <a:p>
            <a:r>
              <a:rPr lang="en-US" sz="1200" b="0" i="0" u="none" strike="noStrike" kern="1200" baseline="0" dirty="0" smtClean="0">
                <a:solidFill>
                  <a:schemeClr val="tx1"/>
                </a:solidFill>
                <a:latin typeface="+mn-lt"/>
                <a:ea typeface="+mn-ea"/>
                <a:cs typeface="+mn-cs"/>
              </a:rPr>
              <a:t>(A) Size distribution (in base pairs) of some genome features (blue) and various types of chromatin domains in human fibroblasts (red). Numbers on the </a:t>
            </a:r>
            <a:r>
              <a:rPr lang="en-US" sz="1200" b="0" i="0" u="none" strike="noStrike" kern="1200" baseline="0" dirty="0" err="1" smtClean="0">
                <a:solidFill>
                  <a:schemeClr val="tx1"/>
                </a:solidFill>
                <a:latin typeface="+mn-lt"/>
                <a:ea typeface="+mn-ea"/>
                <a:cs typeface="+mn-cs"/>
              </a:rPr>
              <a:t>righthand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side indicate approximate genome-wide counts of the respective domains. Note that the sizes and counts of chromatin domains can vary between cell types and</a:t>
            </a:r>
          </a:p>
          <a:p>
            <a:r>
              <a:rPr lang="en-US" sz="1200" b="0" i="0" u="none" strike="noStrike" kern="1200" baseline="0" dirty="0" smtClean="0">
                <a:solidFill>
                  <a:schemeClr val="tx1"/>
                </a:solidFill>
                <a:latin typeface="+mn-lt"/>
                <a:ea typeface="+mn-ea"/>
                <a:cs typeface="+mn-cs"/>
              </a:rPr>
              <a:t>can depend much on the algorithm used to define the domains. (Data are from http://genome.ucsc.edu; </a:t>
            </a:r>
            <a:r>
              <a:rPr lang="en-US" sz="1200" b="0" i="0" u="none" strike="noStrike" kern="1200" baseline="0" dirty="0" err="1" smtClean="0">
                <a:solidFill>
                  <a:schemeClr val="tx1"/>
                </a:solidFill>
                <a:latin typeface="+mn-lt"/>
                <a:ea typeface="+mn-ea"/>
                <a:cs typeface="+mn-cs"/>
              </a:rPr>
              <a:t>Costantini</a:t>
            </a:r>
            <a:r>
              <a:rPr lang="en-US" sz="1200" b="0" i="0" u="none" strike="noStrike" kern="1200" baseline="0" dirty="0" smtClean="0">
                <a:solidFill>
                  <a:schemeClr val="tx1"/>
                </a:solidFill>
                <a:latin typeface="+mn-lt"/>
                <a:ea typeface="+mn-ea"/>
                <a:cs typeface="+mn-cs"/>
              </a:rPr>
              <a:t> et al., 2006; </a:t>
            </a:r>
            <a:r>
              <a:rPr lang="en-US" sz="1200" b="0" i="0" u="none" strike="noStrike" kern="1200" baseline="0" dirty="0" err="1" smtClean="0">
                <a:solidFill>
                  <a:schemeClr val="tx1"/>
                </a:solidFill>
                <a:latin typeface="+mn-lt"/>
                <a:ea typeface="+mn-ea"/>
                <a:cs typeface="+mn-cs"/>
              </a:rPr>
              <a:t>Guelen</a:t>
            </a:r>
            <a:r>
              <a:rPr lang="en-US" sz="1200" b="0" i="0" u="none" strike="noStrike" kern="1200" baseline="0" dirty="0" smtClean="0">
                <a:solidFill>
                  <a:schemeClr val="tx1"/>
                </a:solidFill>
                <a:latin typeface="+mn-lt"/>
                <a:ea typeface="+mn-ea"/>
                <a:cs typeface="+mn-cs"/>
              </a:rPr>
              <a:t> et al., 2008; Lister et al.,</a:t>
            </a:r>
          </a:p>
          <a:p>
            <a:r>
              <a:rPr lang="fr-FR" sz="1200" b="0" i="0" u="none" strike="noStrike" kern="1200" baseline="0" dirty="0" smtClean="0">
                <a:solidFill>
                  <a:schemeClr val="tx1"/>
                </a:solidFill>
                <a:latin typeface="+mn-lt"/>
                <a:ea typeface="+mn-ea"/>
                <a:cs typeface="+mn-cs"/>
              </a:rPr>
              <a:t>2009; Hawkins et al., 2010; Dixon et al., 2012; Pope et al., 2012.)</a:t>
            </a:r>
          </a:p>
          <a:p>
            <a:r>
              <a:rPr lang="en-US" sz="1200" b="0" i="0" u="none" strike="noStrike" kern="1200" baseline="0" dirty="0" smtClean="0">
                <a:solidFill>
                  <a:schemeClr val="tx1"/>
                </a:solidFill>
                <a:latin typeface="+mn-lt"/>
                <a:ea typeface="+mn-ea"/>
                <a:cs typeface="+mn-cs"/>
              </a:rPr>
              <a:t>(B) Cartoon model of a chromosomal fiber, illustrating its segmentation into domains of distinct chromatin types, each consisting of a specific combination of</a:t>
            </a:r>
          </a:p>
          <a:p>
            <a:r>
              <a:rPr lang="en-US" sz="1200" b="0" i="0" u="none" strike="noStrike" kern="1200" baseline="0" dirty="0" smtClean="0">
                <a:solidFill>
                  <a:schemeClr val="tx1"/>
                </a:solidFill>
                <a:latin typeface="+mn-lt"/>
                <a:ea typeface="+mn-ea"/>
                <a:cs typeface="+mn-cs"/>
              </a:rPr>
              <a:t>proteins and histone modifications (indicated by colors).</a:t>
            </a:r>
          </a:p>
          <a:p>
            <a:r>
              <a:rPr lang="en-US" sz="1200" b="0" i="0" u="none" strike="noStrike" kern="1200" baseline="0" dirty="0" smtClean="0">
                <a:solidFill>
                  <a:schemeClr val="tx1"/>
                </a:solidFill>
                <a:latin typeface="+mn-lt"/>
                <a:ea typeface="+mn-ea"/>
                <a:cs typeface="+mn-cs"/>
              </a:rPr>
              <a:t>(C) Classification of chromatin types. This example shows binding maps of 12 chromatin proteins along a part of chromosome 2L in Drosophila Kc cells. Computer</a:t>
            </a:r>
          </a:p>
          <a:p>
            <a:r>
              <a:rPr lang="en-US" sz="1200" b="0" i="0" u="none" strike="noStrike" kern="1200" baseline="0" dirty="0" smtClean="0">
                <a:solidFill>
                  <a:schemeClr val="tx1"/>
                </a:solidFill>
                <a:latin typeface="+mn-lt"/>
                <a:ea typeface="+mn-ea"/>
                <a:cs typeface="+mn-cs"/>
              </a:rPr>
              <a:t>algorithms are used to search for recurrent combinations of proteins (chromatin ‘‘types’’ or ‘‘states’’) and to subsequently define linear chromosomal domains</a:t>
            </a:r>
          </a:p>
          <a:p>
            <a:r>
              <a:rPr lang="en-US" sz="1200" b="0" i="0" u="none" strike="noStrike" kern="1200" baseline="0" dirty="0" smtClean="0">
                <a:solidFill>
                  <a:schemeClr val="tx1"/>
                </a:solidFill>
                <a:latin typeface="+mn-lt"/>
                <a:ea typeface="+mn-ea"/>
                <a:cs typeface="+mn-cs"/>
              </a:rPr>
              <a:t>covered by these types (highlighted in different colors; the classification in this example was based on 53 protein profiles). Note that some proteins are present in</a:t>
            </a:r>
          </a:p>
          <a:p>
            <a:r>
              <a:rPr lang="en-US" sz="1200" b="0" i="0" u="none" strike="noStrike" kern="1200" baseline="0" dirty="0" smtClean="0">
                <a:solidFill>
                  <a:schemeClr val="tx1"/>
                </a:solidFill>
                <a:latin typeface="+mn-lt"/>
                <a:ea typeface="+mn-ea"/>
                <a:cs typeface="+mn-cs"/>
              </a:rPr>
              <a:t>a single chromatin type, whereas others can be shared among multiple types. Adapted from </a:t>
            </a:r>
            <a:r>
              <a:rPr lang="en-US" sz="1200" b="0" i="0" u="none" strike="noStrike" kern="1200" baseline="0" dirty="0" err="1" smtClean="0">
                <a:solidFill>
                  <a:schemeClr val="tx1"/>
                </a:solidFill>
                <a:latin typeface="+mn-lt"/>
                <a:ea typeface="+mn-ea"/>
                <a:cs typeface="+mn-cs"/>
              </a:rPr>
              <a:t>Filion</a:t>
            </a:r>
            <a:r>
              <a:rPr lang="en-US" sz="1200" b="0" i="0" u="none" strike="noStrike" kern="1200" baseline="0" dirty="0" smtClean="0">
                <a:solidFill>
                  <a:schemeClr val="tx1"/>
                </a:solidFill>
                <a:latin typeface="+mn-lt"/>
                <a:ea typeface="+mn-ea"/>
                <a:cs typeface="+mn-cs"/>
              </a:rPr>
              <a:t> and van </a:t>
            </a:r>
            <a:r>
              <a:rPr lang="en-US" sz="1200" b="0" i="0" u="none" strike="noStrike" kern="1200" baseline="0" dirty="0" err="1" smtClean="0">
                <a:solidFill>
                  <a:schemeClr val="tx1"/>
                </a:solidFill>
                <a:latin typeface="+mn-lt"/>
                <a:ea typeface="+mn-ea"/>
                <a:cs typeface="+mn-cs"/>
              </a:rPr>
              <a:t>Steensel</a:t>
            </a:r>
            <a:r>
              <a:rPr lang="en-US" sz="1200" b="0" i="0" u="none" strike="noStrike" kern="1200" baseline="0" smtClean="0">
                <a:solidFill>
                  <a:schemeClr val="tx1"/>
                </a:solidFill>
                <a:latin typeface="+mn-lt"/>
                <a:ea typeface="+mn-ea"/>
                <a:cs typeface="+mn-cs"/>
              </a:rPr>
              <a:t> (2010).</a:t>
            </a:r>
            <a:endParaRPr lang="en-US"/>
          </a:p>
        </p:txBody>
      </p:sp>
      <p:sp>
        <p:nvSpPr>
          <p:cNvPr id="4" name="Slide Number Placeholder 3"/>
          <p:cNvSpPr>
            <a:spLocks noGrp="1"/>
          </p:cNvSpPr>
          <p:nvPr>
            <p:ph type="sldNum" sz="quarter" idx="10"/>
          </p:nvPr>
        </p:nvSpPr>
        <p:spPr/>
        <p:txBody>
          <a:bodyPr/>
          <a:lstStyle/>
          <a:p>
            <a:fld id="{1B6792D2-F5B3-4221-933A-795DAAAF61D3}" type="slidenum">
              <a:rPr lang="en-US" smtClean="0"/>
              <a:t>43</a:t>
            </a:fld>
            <a:endParaRPr lang="en-US"/>
          </a:p>
        </p:txBody>
      </p:sp>
    </p:spTree>
    <p:extLst>
      <p:ext uri="{BB962C8B-B14F-4D97-AF65-F5344CB8AC3E}">
        <p14:creationId xmlns:p14="http://schemas.microsoft.com/office/powerpoint/2010/main" val="371174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E594CE3-AAFE-44B8-88D6-B39B9F128D9A}" type="slidenum">
              <a:rPr lang="hr-HR" altLang="en-US" smtClean="0"/>
              <a:pPr eaLnBrk="1" hangingPunct="1">
                <a:spcBef>
                  <a:spcPct val="0"/>
                </a:spcBef>
              </a:pPr>
              <a:t>5</a:t>
            </a:fld>
            <a:endParaRPr lang="hr-HR" alt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dirty="0" smtClean="0">
                <a:latin typeface="Arial" charset="0"/>
              </a:rPr>
              <a:t>moguće nizvodne </a:t>
            </a:r>
            <a:r>
              <a:rPr lang="hr-HR" altLang="en-US" dirty="0" err="1" smtClean="0">
                <a:latin typeface="Arial" charset="0"/>
              </a:rPr>
              <a:t>seq</a:t>
            </a:r>
            <a:endParaRPr lang="hr-HR" altLang="en-US" dirty="0"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1FB2ED3-6D2C-4DD7-9753-F59DF5EEAFA1}" type="slidenum">
              <a:rPr lang="hr-HR" altLang="en-US" smtClean="0"/>
              <a:pPr eaLnBrk="1" hangingPunct="1">
                <a:spcBef>
                  <a:spcPct val="0"/>
                </a:spcBef>
              </a:pPr>
              <a:t>46</a:t>
            </a:fld>
            <a:endParaRPr lang="hr-HR" alt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latin typeface="Arial" charset="0"/>
              </a:rPr>
              <a:t>a ne inaktivira, metiliraju se već suprimirani geni</a:t>
            </a:r>
          </a:p>
          <a:p>
            <a:pPr eaLnBrk="1" hangingPunct="1"/>
            <a:r>
              <a:rPr lang="hr-HR" altLang="en-US" smtClean="0">
                <a:latin typeface="Arial" charset="0"/>
              </a:rPr>
              <a:t>CpG: simetričnost, ne mijenja se šifra</a:t>
            </a:r>
          </a:p>
          <a:p>
            <a:pPr eaLnBrk="1" hangingPunct="1"/>
            <a:r>
              <a:rPr lang="hr-HR" altLang="en-US" smtClean="0">
                <a:latin typeface="Arial" charset="0"/>
              </a:rPr>
              <a:t>1 %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complete pathway for dynamic modifications of </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 A biochemically validated pathway for modification of C within DNA is shown. 5mC bases, introduced by DNA methyltransferase (DNMT) enzymes, can be oxidized iteratively to 5hmC, 5fC and 5caC. In the pathway of active modification (AM) followed by passive dilution (PD), 5hmC is diluted in a replication-dependent manner to regenerate unmodified C. For clarity, PD of highly oxidized 5fC and 5caC is not depicted. In the pathway of AM followed by active restoration (AR), 5fC or 5caC is excised by TDG generating an </a:t>
            </a:r>
            <a:r>
              <a:rPr lang="en-US" sz="1200" kern="1200" dirty="0" err="1" smtClean="0">
                <a:solidFill>
                  <a:schemeClr val="tx1"/>
                </a:solidFill>
                <a:effectLst/>
                <a:latin typeface="+mn-lt"/>
                <a:ea typeface="+mn-ea"/>
                <a:cs typeface="+mn-cs"/>
              </a:rPr>
              <a:t>abasic</a:t>
            </a:r>
            <a:r>
              <a:rPr lang="en-US" sz="1200" kern="1200" dirty="0" smtClean="0">
                <a:solidFill>
                  <a:schemeClr val="tx1"/>
                </a:solidFill>
                <a:effectLst/>
                <a:latin typeface="+mn-lt"/>
                <a:ea typeface="+mn-ea"/>
                <a:cs typeface="+mn-cs"/>
              </a:rPr>
              <a:t> site as part of the base excision repair (BER) process that regenerates unmodified C. b, The individual reactions in the pathway are shown with all reactants depicted. The BER pathway involves excision of the </a:t>
            </a:r>
            <a:r>
              <a:rPr lang="en-US" sz="1200" kern="1200" dirty="0" err="1" smtClean="0">
                <a:solidFill>
                  <a:schemeClr val="tx1"/>
                </a:solidFill>
                <a:effectLst/>
                <a:latin typeface="+mn-lt"/>
                <a:ea typeface="+mn-ea"/>
                <a:cs typeface="+mn-cs"/>
              </a:rPr>
              <a:t>abasic</a:t>
            </a:r>
            <a:r>
              <a:rPr lang="en-US" sz="1200" kern="1200" dirty="0" smtClean="0">
                <a:solidFill>
                  <a:schemeClr val="tx1"/>
                </a:solidFill>
                <a:effectLst/>
                <a:latin typeface="+mn-lt"/>
                <a:ea typeface="+mn-ea"/>
                <a:cs typeface="+mn-cs"/>
              </a:rPr>
              <a:t> site, replacement of the nucleotide using unmodified deoxycytidine triphosphate (</a:t>
            </a:r>
            <a:r>
              <a:rPr lang="en-US" sz="1200" kern="1200" dirty="0" err="1" smtClean="0">
                <a:solidFill>
                  <a:schemeClr val="tx1"/>
                </a:solidFill>
                <a:effectLst/>
                <a:latin typeface="+mn-lt"/>
                <a:ea typeface="+mn-ea"/>
                <a:cs typeface="+mn-cs"/>
              </a:rPr>
              <a:t>dCTP</a:t>
            </a:r>
            <a:r>
              <a:rPr lang="en-US" sz="1200" kern="1200" dirty="0" smtClean="0">
                <a:solidFill>
                  <a:schemeClr val="tx1"/>
                </a:solidFill>
                <a:effectLst/>
                <a:latin typeface="+mn-lt"/>
                <a:ea typeface="+mn-ea"/>
                <a:cs typeface="+mn-cs"/>
              </a:rPr>
              <a:t>) by a DNA polymerase (generating pyrophosphate, </a:t>
            </a:r>
            <a:r>
              <a:rPr lang="en-US" sz="1200" kern="1200" dirty="0" err="1" smtClean="0">
                <a:solidFill>
                  <a:schemeClr val="tx1"/>
                </a:solidFill>
                <a:effectLst/>
                <a:latin typeface="+mn-lt"/>
                <a:ea typeface="+mn-ea"/>
                <a:cs typeface="+mn-cs"/>
              </a:rPr>
              <a:t>PPi</a:t>
            </a:r>
            <a:r>
              <a:rPr lang="en-US" sz="1200" kern="1200" dirty="0" smtClean="0">
                <a:solidFill>
                  <a:schemeClr val="tx1"/>
                </a:solidFill>
                <a:effectLst/>
                <a:latin typeface="+mn-lt"/>
                <a:ea typeface="+mn-ea"/>
                <a:cs typeface="+mn-cs"/>
              </a:rPr>
              <a:t>) and ligation to repair the nick. α-KG, α-ketoglutarate; SAM, S-</a:t>
            </a:r>
            <a:r>
              <a:rPr lang="en-US" sz="1200" kern="1200" dirty="0" err="1" smtClean="0">
                <a:solidFill>
                  <a:schemeClr val="tx1"/>
                </a:solidFill>
                <a:effectLst/>
                <a:latin typeface="+mn-lt"/>
                <a:ea typeface="+mn-ea"/>
                <a:cs typeface="+mn-cs"/>
              </a:rPr>
              <a:t>adenosylmethionine</a:t>
            </a:r>
            <a:r>
              <a:rPr lang="en-US" sz="1200" kern="1200" dirty="0" smtClean="0">
                <a:solidFill>
                  <a:schemeClr val="tx1"/>
                </a:solidFill>
                <a:effectLst/>
                <a:latin typeface="+mn-lt"/>
                <a:ea typeface="+mn-ea"/>
                <a:cs typeface="+mn-cs"/>
              </a:rPr>
              <a:t>; SAH, S-</a:t>
            </a:r>
            <a:r>
              <a:rPr lang="en-US" sz="1200" kern="1200" dirty="0" err="1" smtClean="0">
                <a:solidFill>
                  <a:schemeClr val="tx1"/>
                </a:solidFill>
                <a:effectLst/>
                <a:latin typeface="+mn-lt"/>
                <a:ea typeface="+mn-ea"/>
                <a:cs typeface="+mn-cs"/>
              </a:rPr>
              <a:t>adenosylhomocysteine</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47</a:t>
            </a:fld>
            <a:endParaRPr lang="en-US"/>
          </a:p>
        </p:txBody>
      </p:sp>
    </p:spTree>
    <p:extLst>
      <p:ext uri="{BB962C8B-B14F-4D97-AF65-F5344CB8AC3E}">
        <p14:creationId xmlns:p14="http://schemas.microsoft.com/office/powerpoint/2010/main" val="3686647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IDH</a:t>
            </a:r>
            <a:r>
              <a:rPr lang="hr-HR" baseline="0" dirty="0" smtClean="0"/>
              <a:t>1 CITOPLAZMA</a:t>
            </a:r>
          </a:p>
          <a:p>
            <a:r>
              <a:rPr lang="hr-HR" baseline="0" dirty="0" smtClean="0"/>
              <a:t>IDH2 MITOHONDRIJ</a:t>
            </a:r>
          </a:p>
          <a:p>
            <a:r>
              <a:rPr lang="hr-HR" baseline="0" dirty="0" smtClean="0"/>
              <a:t>u tumorima </a:t>
            </a:r>
            <a:r>
              <a:rPr lang="hr-HR" baseline="0" dirty="0" err="1" smtClean="0"/>
              <a:t>haploinsuficijencija</a:t>
            </a:r>
            <a:r>
              <a:rPr lang="hr-HR" baseline="0" dirty="0" smtClean="0"/>
              <a:t>, jedan </a:t>
            </a:r>
            <a:r>
              <a:rPr lang="hr-HR" baseline="0" dirty="0" err="1" smtClean="0"/>
              <a:t>alel</a:t>
            </a:r>
            <a:r>
              <a:rPr lang="hr-HR" baseline="0" dirty="0" smtClean="0"/>
              <a:t> </a:t>
            </a:r>
            <a:r>
              <a:rPr lang="hr-HR" baseline="0" dirty="0" err="1" smtClean="0"/>
              <a:t>mutiran</a:t>
            </a:r>
            <a:endParaRPr lang="hr-HR" baseline="0" dirty="0" smtClean="0"/>
          </a:p>
          <a:p>
            <a:r>
              <a:rPr lang="hr-HR" baseline="0" dirty="0" err="1" smtClean="0"/>
              <a:t>kovergiraju</a:t>
            </a:r>
            <a:r>
              <a:rPr lang="hr-HR" baseline="0" dirty="0" smtClean="0"/>
              <a:t> alfa </a:t>
            </a:r>
            <a:r>
              <a:rPr lang="hr-HR" baseline="0" dirty="0" err="1" smtClean="0"/>
              <a:t>ketoglutarat</a:t>
            </a:r>
            <a:r>
              <a:rPr lang="hr-HR" baseline="0" dirty="0" smtClean="0"/>
              <a:t>, proizvode co2, obnavljaju NADH i NADPH</a:t>
            </a:r>
          </a:p>
          <a:p>
            <a:r>
              <a:rPr lang="hr-HR" baseline="0" dirty="0" smtClean="0"/>
              <a:t>inače ireverzibilna stepenica u TCA u st. respiraciji</a:t>
            </a:r>
          </a:p>
          <a:p>
            <a:r>
              <a:rPr lang="hr-HR" baseline="0" dirty="0" smtClean="0"/>
              <a:t>mutacije pokazuju porast 2HG, </a:t>
            </a:r>
          </a:p>
          <a:p>
            <a:r>
              <a:rPr lang="hr-HR" baseline="0" dirty="0" smtClean="0"/>
              <a:t>AML, </a:t>
            </a:r>
            <a:r>
              <a:rPr lang="hr-HR" baseline="0" dirty="0" err="1" smtClean="0"/>
              <a:t>gliomi</a:t>
            </a:r>
            <a:endParaRPr lang="hr-HR" baseline="0" dirty="0" smtClean="0"/>
          </a:p>
          <a:p>
            <a:r>
              <a:rPr lang="hr-HR" baseline="0" dirty="0" smtClean="0"/>
              <a:t>AML: istovremeni gubitak TET</a:t>
            </a:r>
          </a:p>
          <a:p>
            <a:r>
              <a:rPr lang="hr-HR" baseline="0" dirty="0" smtClean="0"/>
              <a:t>TET2 kodira za </a:t>
            </a:r>
            <a:r>
              <a:rPr lang="hr-HR" baseline="0" dirty="0" err="1" smtClean="0"/>
              <a:t>diokisgenazu</a:t>
            </a:r>
            <a:r>
              <a:rPr lang="hr-HR" baseline="0" dirty="0" smtClean="0"/>
              <a:t> koja </a:t>
            </a:r>
            <a:r>
              <a:rPr lang="hr-HR" baseline="0" dirty="0" err="1" smtClean="0"/>
              <a:t>ketoglutarat</a:t>
            </a:r>
            <a:r>
              <a:rPr lang="hr-HR" baseline="0" dirty="0" smtClean="0"/>
              <a:t> prevodi u 5 </a:t>
            </a:r>
            <a:r>
              <a:rPr lang="hr-HR" baseline="0" dirty="0" err="1" smtClean="0"/>
              <a:t>metilcitozin</a:t>
            </a:r>
            <a:r>
              <a:rPr lang="hr-HR" baseline="0" dirty="0" smtClean="0"/>
              <a:t>, moguće su IDH i TET2 mutacije </a:t>
            </a:r>
            <a:r>
              <a:rPr lang="hr-HR" baseline="0" smtClean="0"/>
              <a:t>funkcionalno redundantni</a:t>
            </a:r>
            <a:endParaRPr lang="en-US"/>
          </a:p>
        </p:txBody>
      </p:sp>
      <p:sp>
        <p:nvSpPr>
          <p:cNvPr id="4" name="Slide Number Placeholder 3"/>
          <p:cNvSpPr>
            <a:spLocks noGrp="1"/>
          </p:cNvSpPr>
          <p:nvPr>
            <p:ph type="sldNum" sz="quarter" idx="10"/>
          </p:nvPr>
        </p:nvSpPr>
        <p:spPr/>
        <p:txBody>
          <a:bodyPr/>
          <a:lstStyle/>
          <a:p>
            <a:fld id="{1B6792D2-F5B3-4221-933A-795DAAAF61D3}" type="slidenum">
              <a:rPr lang="en-US" smtClean="0"/>
              <a:t>49</a:t>
            </a:fld>
            <a:endParaRPr lang="en-US"/>
          </a:p>
        </p:txBody>
      </p:sp>
    </p:spTree>
    <p:extLst>
      <p:ext uri="{BB962C8B-B14F-4D97-AF65-F5344CB8AC3E}">
        <p14:creationId xmlns:p14="http://schemas.microsoft.com/office/powerpoint/2010/main" val="911922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hr-HR" altLang="en-US" sz="2400"/>
          </a:p>
        </p:txBody>
      </p:sp>
      <p:sp>
        <p:nvSpPr>
          <p:cNvPr id="180227" name="Text Box 2"/>
          <p:cNvSpPr>
            <a:spLocks noGrp="1" noChangeArrowheads="1"/>
          </p:cNvSpPr>
          <p:nvPr>
            <p:ph type="body"/>
          </p:nvPr>
        </p:nvSpPr>
        <p:spPr>
          <a:xfrm>
            <a:off x="1046163" y="4352925"/>
            <a:ext cx="4770437" cy="347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tLang="en-US" smtClean="0">
                <a:latin typeface="Arial" charset="0"/>
                <a:ea typeface="msgothic" charset="0"/>
                <a:cs typeface="msgothic" charset="0"/>
              </a:rPr>
              <a:t>Mechanisms of gene regulation by oncogenic large ncRNAs. (A) lincRNA HOTAIR recruits PRC2 to specific gene promoters for methylation of lysine 27 of histone 3 (H3K27me), inducing gene repression that leads to breast tumor metastasis. (B) Large ncRNA ANRIL is transcribed antisense of the p14/ARF and p15/CDKN2B genes. ANRIL mediates gene silencing of the locus by interaction and recruitment of CBX7, a component of PRC1 histone 3 lysine 27-methyltransferase complex. (C) p21 NAT ncRNA is transcribed antisense of the p21/CDKN1A gene. This RNA requires Ago1 protein to mediate epigenetic silencing of p21/CDKN1A promoter involving H3K27me. (D) The ncRNA expressed antisense of the Zeb2 gene (Zeb2 NAT) overlaps with the 5′ splice site of one of Zeb2 introns. Zeb2 NAT inhibits the splicing of the intron, which contains an IRES sequence. In this way, Zeb2 protein translation is upregulated. (E) Rab23 proto-oncogene (mouse) and GAGE6 proto-oncogene (human) are repressed by PSF protein. This repression is relieved when VL30-1 ncRNA (mouse) or MALAT-1 and others (human) interact with PSF, displacing it from the promoter.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2 | </a:t>
            </a:r>
            <a:r>
              <a:rPr lang="en-US" sz="1200" b="1" i="0" u="none" strike="noStrike" kern="1200" baseline="0" dirty="0" smtClean="0">
                <a:solidFill>
                  <a:schemeClr val="tx1"/>
                </a:solidFill>
                <a:latin typeface="+mn-lt"/>
                <a:ea typeface="+mn-ea"/>
                <a:cs typeface="+mn-cs"/>
              </a:rPr>
              <a:t>Mechanisms of action of activating </a:t>
            </a:r>
            <a:r>
              <a:rPr lang="en-US" sz="1200" b="1" i="1" u="none" strike="noStrike" kern="1200" baseline="0" dirty="0" smtClean="0">
                <a:solidFill>
                  <a:schemeClr val="tx1"/>
                </a:solidFill>
                <a:latin typeface="+mn-lt"/>
                <a:ea typeface="+mn-ea"/>
                <a:cs typeface="+mn-cs"/>
              </a:rPr>
              <a:t>cis</a:t>
            </a:r>
            <a:r>
              <a:rPr lang="en-US" sz="1200" b="1" i="0" u="none" strike="noStrike" kern="1200" baseline="0" dirty="0" smtClean="0">
                <a:solidFill>
                  <a:schemeClr val="tx1"/>
                </a:solidFill>
                <a:latin typeface="+mn-lt"/>
                <a:ea typeface="+mn-ea"/>
                <a:cs typeface="+mn-cs"/>
              </a:rPr>
              <a:t>- acting long non- coding RNAs.</a:t>
            </a:r>
          </a:p>
          <a:p>
            <a:r>
              <a:rPr lang="en-US" sz="1200" b="0" i="1" u="none" strike="noStrike" kern="1200" baseline="0" dirty="0" smtClean="0">
                <a:solidFill>
                  <a:schemeClr val="tx1"/>
                </a:solidFill>
                <a:latin typeface="+mn-lt"/>
                <a:ea typeface="+mn-ea"/>
                <a:cs typeface="+mn-cs"/>
              </a:rPr>
              <a:t>Cis</a:t>
            </a:r>
            <a:r>
              <a:rPr lang="en-US" sz="1200" b="0" i="0" u="none" strike="noStrike" kern="1200" baseline="0" dirty="0" smtClean="0">
                <a:solidFill>
                  <a:schemeClr val="tx1"/>
                </a:solidFill>
                <a:latin typeface="+mn-lt"/>
                <a:ea typeface="+mn-ea"/>
                <a:cs typeface="+mn-cs"/>
              </a:rPr>
              <a:t>- acting long non- coding RNAs (</a:t>
            </a:r>
            <a:r>
              <a:rPr lang="en-US" sz="1200" b="0" i="0" u="none" strike="noStrike" kern="1200" baseline="0" dirty="0" err="1" smtClean="0">
                <a:solidFill>
                  <a:schemeClr val="tx1"/>
                </a:solidFill>
                <a:latin typeface="+mn-lt"/>
                <a:ea typeface="+mn-ea"/>
                <a:cs typeface="+mn-cs"/>
              </a:rPr>
              <a:t>lncRNAs</a:t>
            </a:r>
            <a:r>
              <a:rPr lang="en-US" sz="1200" b="0" i="0" u="none" strike="noStrike" kern="1200" baseline="0" dirty="0" smtClean="0">
                <a:solidFill>
                  <a:schemeClr val="tx1"/>
                </a:solidFill>
                <a:latin typeface="+mn-lt"/>
                <a:ea typeface="+mn-ea"/>
                <a:cs typeface="+mn-cs"/>
              </a:rPr>
              <a:t>) can activate target protein- coding genes</a:t>
            </a:r>
          </a:p>
          <a:p>
            <a:r>
              <a:rPr lang="en-US" sz="1200" b="0" i="0" u="none" strike="noStrike" kern="1200" baseline="0" dirty="0" smtClean="0">
                <a:solidFill>
                  <a:schemeClr val="tx1"/>
                </a:solidFill>
                <a:latin typeface="+mn-lt"/>
                <a:ea typeface="+mn-ea"/>
                <a:cs typeface="+mn-cs"/>
              </a:rPr>
              <a:t>(PCGs) through various mechanisms.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lncRNA</a:t>
            </a:r>
            <a:r>
              <a:rPr lang="en-US" sz="1200" b="0" i="0" u="none" strike="noStrike" kern="1200" baseline="0" dirty="0" smtClean="0">
                <a:solidFill>
                  <a:schemeClr val="tx1"/>
                </a:solidFill>
                <a:latin typeface="+mn-lt"/>
                <a:ea typeface="+mn-ea"/>
                <a:cs typeface="+mn-cs"/>
              </a:rPr>
              <a:t> transcripts (yellow) can act by recruiting</a:t>
            </a:r>
          </a:p>
          <a:p>
            <a:r>
              <a:rPr lang="en-US" sz="1200" b="0" i="0" u="none" strike="noStrike" kern="1200" baseline="0" dirty="0" smtClean="0">
                <a:solidFill>
                  <a:schemeClr val="tx1"/>
                </a:solidFill>
                <a:latin typeface="+mn-lt"/>
                <a:ea typeface="+mn-ea"/>
                <a:cs typeface="+mn-cs"/>
              </a:rPr>
              <a:t>proteins that modulate chromatin loops, thus bringing </a:t>
            </a:r>
            <a:r>
              <a:rPr lang="en-US" sz="1200" b="0" i="0" u="none" strike="noStrike" kern="1200" baseline="0" dirty="0" err="1" smtClean="0">
                <a:solidFill>
                  <a:schemeClr val="tx1"/>
                </a:solidFill>
                <a:latin typeface="+mn-lt"/>
                <a:ea typeface="+mn-ea"/>
                <a:cs typeface="+mn-cs"/>
              </a:rPr>
              <a:t>lncRNA</a:t>
            </a:r>
            <a:r>
              <a:rPr lang="en-US" sz="1200" b="0" i="0" u="none" strike="noStrike" kern="1200" baseline="0" dirty="0" smtClean="0">
                <a:solidFill>
                  <a:schemeClr val="tx1"/>
                </a:solidFill>
                <a:latin typeface="+mn-lt"/>
                <a:ea typeface="+mn-ea"/>
                <a:cs typeface="+mn-cs"/>
              </a:rPr>
              <a:t>- proximal enhancers into</a:t>
            </a:r>
          </a:p>
          <a:p>
            <a:r>
              <a:rPr lang="en-US" sz="1200" b="0" i="0" u="none" strike="noStrike" kern="1200" baseline="0" dirty="0" smtClean="0">
                <a:solidFill>
                  <a:schemeClr val="tx1"/>
                </a:solidFill>
                <a:latin typeface="+mn-lt"/>
                <a:ea typeface="+mn-ea"/>
                <a:cs typeface="+mn-cs"/>
              </a:rPr>
              <a:t>spatial proximity of the target genes (for example, </a:t>
            </a:r>
            <a:r>
              <a:rPr lang="en-US" sz="1200" b="0" i="1" u="none" strike="noStrike" kern="1200" baseline="0" dirty="0" smtClean="0">
                <a:solidFill>
                  <a:schemeClr val="tx1"/>
                </a:solidFill>
                <a:latin typeface="+mn-lt"/>
                <a:ea typeface="+mn-ea"/>
                <a:cs typeface="+mn-cs"/>
              </a:rPr>
              <a:t>CCAT1-L</a:t>
            </a:r>
            <a:r>
              <a:rPr lang="en-US" sz="1200" b="0" i="0" u="none" strike="noStrike" kern="1200" baseline="0" dirty="0" smtClean="0">
                <a:solidFill>
                  <a:schemeClr val="tx1"/>
                </a:solidFill>
                <a:latin typeface="+mn-lt"/>
                <a:ea typeface="+mn-ea"/>
                <a:cs typeface="+mn-cs"/>
              </a:rPr>
              <a:t>). The proteins may be recruited</a:t>
            </a:r>
          </a:p>
          <a:p>
            <a:r>
              <a:rPr lang="en-US" sz="1200" b="0" i="0" u="none" strike="noStrike" kern="1200" baseline="0" dirty="0" smtClean="0">
                <a:solidFill>
                  <a:schemeClr val="tx1"/>
                </a:solidFill>
                <a:latin typeface="+mn-lt"/>
                <a:ea typeface="+mn-ea"/>
                <a:cs typeface="+mn-cs"/>
              </a:rPr>
              <a:t>by direct interaction with the </a:t>
            </a:r>
            <a:r>
              <a:rPr lang="en-US" sz="1200" b="0" i="0" u="none" strike="noStrike" kern="1200" baseline="0" dirty="0" err="1" smtClean="0">
                <a:solidFill>
                  <a:schemeClr val="tx1"/>
                </a:solidFill>
                <a:latin typeface="+mn-lt"/>
                <a:ea typeface="+mn-ea"/>
                <a:cs typeface="+mn-cs"/>
              </a:rPr>
              <a:t>lncRNA</a:t>
            </a:r>
            <a:r>
              <a:rPr lang="en-US" sz="1200" b="0" i="0" u="none" strike="noStrike" kern="1200" baseline="0" dirty="0" smtClean="0">
                <a:solidFill>
                  <a:schemeClr val="tx1"/>
                </a:solidFill>
                <a:latin typeface="+mn-lt"/>
                <a:ea typeface="+mn-ea"/>
                <a:cs typeface="+mn-cs"/>
              </a:rPr>
              <a:t> or, alternatively , the act of its transcription would</a:t>
            </a:r>
          </a:p>
          <a:p>
            <a:r>
              <a:rPr lang="en-US" sz="1200" b="0" i="0" u="none" strike="noStrike" kern="1200" baseline="0" dirty="0" smtClean="0">
                <a:solidFill>
                  <a:schemeClr val="tx1"/>
                </a:solidFill>
                <a:latin typeface="+mn-lt"/>
                <a:ea typeface="+mn-ea"/>
                <a:cs typeface="+mn-cs"/>
              </a:rPr>
              <a:t>affect DNA accessibility. Green wavy lines denote mRNAs.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lncRNA</a:t>
            </a:r>
            <a:r>
              <a:rPr lang="en-US" sz="1200" b="0" i="0" u="none" strike="noStrike" kern="1200" baseline="0" dirty="0" smtClean="0">
                <a:solidFill>
                  <a:schemeClr val="tx1"/>
                </a:solidFill>
                <a:latin typeface="+mn-lt"/>
                <a:ea typeface="+mn-ea"/>
                <a:cs typeface="+mn-cs"/>
              </a:rPr>
              <a:t> transcripts can</a:t>
            </a:r>
          </a:p>
          <a:p>
            <a:r>
              <a:rPr lang="en-US" sz="1200" b="0" i="0" u="none" strike="noStrike" kern="1200" baseline="0" dirty="0" smtClean="0">
                <a:solidFill>
                  <a:schemeClr val="tx1"/>
                </a:solidFill>
                <a:latin typeface="+mn-lt"/>
                <a:ea typeface="+mn-ea"/>
                <a:cs typeface="+mn-cs"/>
              </a:rPr>
              <a:t>also affect the nuclear positioning of their underlying enhancer, thus potentiating the</a:t>
            </a:r>
          </a:p>
          <a:p>
            <a:r>
              <a:rPr lang="en-US" sz="1200" b="0" i="0" u="none" strike="noStrike" kern="1200" baseline="0" dirty="0" smtClean="0">
                <a:solidFill>
                  <a:schemeClr val="tx1"/>
                </a:solidFill>
                <a:latin typeface="+mn-lt"/>
                <a:ea typeface="+mn-ea"/>
                <a:cs typeface="+mn-cs"/>
              </a:rPr>
              <a:t>enhancer to activate target genes (for example, </a:t>
            </a:r>
            <a:r>
              <a:rPr lang="en-US" sz="1200" b="0" i="1" u="none" strike="noStrike" kern="1200" baseline="0" dirty="0" err="1" smtClean="0">
                <a:solidFill>
                  <a:schemeClr val="tx1"/>
                </a:solidFill>
                <a:latin typeface="+mn-lt"/>
                <a:ea typeface="+mn-ea"/>
                <a:cs typeface="+mn-cs"/>
              </a:rPr>
              <a:t>ThymoD</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 Alternatively , </a:t>
            </a:r>
            <a:r>
              <a:rPr lang="en-US" sz="1200" b="0" i="0" u="none" strike="noStrike" kern="1200" baseline="0" dirty="0" err="1" smtClean="0">
                <a:solidFill>
                  <a:schemeClr val="tx1"/>
                </a:solidFill>
                <a:latin typeface="+mn-lt"/>
                <a:ea typeface="+mn-ea"/>
                <a:cs typeface="+mn-cs"/>
              </a:rPr>
              <a:t>lncRNAs</a:t>
            </a:r>
            <a:r>
              <a:rPr lang="en-US" sz="1200" b="0" i="0" u="none" strike="noStrike" kern="1200" baseline="0" dirty="0" smtClean="0">
                <a:solidFill>
                  <a:schemeClr val="tx1"/>
                </a:solidFill>
                <a:latin typeface="+mn-lt"/>
                <a:ea typeface="+mn-ea"/>
                <a:cs typeface="+mn-cs"/>
              </a:rPr>
              <a:t> can</a:t>
            </a:r>
          </a:p>
          <a:p>
            <a:r>
              <a:rPr lang="en-US" sz="1200" b="0" i="0" u="none" strike="noStrike" kern="1200" baseline="0" dirty="0" smtClean="0">
                <a:solidFill>
                  <a:schemeClr val="tx1"/>
                </a:solidFill>
                <a:latin typeface="+mn-lt"/>
                <a:ea typeface="+mn-ea"/>
                <a:cs typeface="+mn-cs"/>
              </a:rPr>
              <a:t>potentiate target gene- proximal enhancers (for example, </a:t>
            </a:r>
            <a:r>
              <a:rPr lang="en-US" sz="1200" b="0" i="1" u="none" strike="noStrike" kern="1200" baseline="0" dirty="0" smtClean="0">
                <a:solidFill>
                  <a:schemeClr val="tx1"/>
                </a:solidFill>
                <a:latin typeface="+mn-lt"/>
                <a:ea typeface="+mn-ea"/>
                <a:cs typeface="+mn-cs"/>
              </a:rPr>
              <a:t>Hand2os1</a:t>
            </a:r>
            <a:r>
              <a:rPr lang="en-US" sz="1200" b="0" i="0" u="none" strike="noStrike" kern="1200" baseline="0" dirty="0" smtClean="0">
                <a:solidFill>
                  <a:schemeClr val="tx1"/>
                </a:solidFill>
                <a:latin typeface="+mn-lt"/>
                <a:ea typeface="+mn-ea"/>
                <a:cs typeface="+mn-cs"/>
              </a:rPr>
              <a:t>), possibly through</a:t>
            </a:r>
          </a:p>
          <a:p>
            <a:r>
              <a:rPr lang="en-US" sz="1200" b="0" i="0" u="none" strike="noStrike" kern="1200" baseline="0" dirty="0" smtClean="0">
                <a:solidFill>
                  <a:schemeClr val="tx1"/>
                </a:solidFill>
                <a:latin typeface="+mn-lt"/>
                <a:ea typeface="+mn-ea"/>
                <a:cs typeface="+mn-cs"/>
              </a:rPr>
              <a:t>direct recruitment of proteins that enhance gene expression. Small purple circles denote</a:t>
            </a:r>
          </a:p>
          <a:p>
            <a:r>
              <a:rPr lang="en-US" sz="1200" b="0" i="0" u="none" strike="noStrike" kern="1200" baseline="0" dirty="0" smtClean="0">
                <a:solidFill>
                  <a:schemeClr val="tx1"/>
                </a:solidFill>
                <a:latin typeface="+mn-lt"/>
                <a:ea typeface="+mn-ea"/>
                <a:cs typeface="+mn-cs"/>
              </a:rPr>
              <a:t>histone modifications. </a:t>
            </a:r>
            <a:r>
              <a:rPr lang="en-US" sz="1200" b="1" i="0" u="none" strike="noStrike" kern="1200" baseline="0" dirty="0" smtClean="0">
                <a:solidFill>
                  <a:schemeClr val="tx1"/>
                </a:solidFill>
                <a:latin typeface="+mn-lt"/>
                <a:ea typeface="+mn-ea"/>
                <a:cs typeface="+mn-cs"/>
              </a:rPr>
              <a:t>d </a:t>
            </a:r>
            <a:r>
              <a:rPr lang="en-US" sz="1200" b="0" i="0" u="none" strike="noStrike" kern="1200" baseline="0" dirty="0" smtClean="0">
                <a:solidFill>
                  <a:schemeClr val="tx1"/>
                </a:solidFill>
                <a:latin typeface="+mn-lt"/>
                <a:ea typeface="+mn-ea"/>
                <a:cs typeface="+mn-cs"/>
              </a:rPr>
              <a:t>| Similar to part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except pre- formed chromatin loops bring</a:t>
            </a:r>
          </a:p>
          <a:p>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lncRNA</a:t>
            </a:r>
            <a:r>
              <a:rPr lang="en-US" sz="1200" b="0" i="0" u="none" strike="noStrike" kern="1200" baseline="0" dirty="0" smtClean="0">
                <a:solidFill>
                  <a:schemeClr val="tx1"/>
                </a:solidFill>
                <a:latin typeface="+mn-lt"/>
                <a:ea typeface="+mn-ea"/>
                <a:cs typeface="+mn-cs"/>
              </a:rPr>
              <a:t> into the proximity of target genes, where it can recruit activating proteins</a:t>
            </a:r>
          </a:p>
          <a:p>
            <a:r>
              <a:rPr lang="en-US" sz="1200" b="0" i="0" u="none" strike="noStrike" kern="1200" baseline="0" dirty="0" smtClean="0">
                <a:solidFill>
                  <a:schemeClr val="tx1"/>
                </a:solidFill>
                <a:latin typeface="+mn-lt"/>
                <a:ea typeface="+mn-ea"/>
                <a:cs typeface="+mn-cs"/>
              </a:rPr>
              <a:t>(for ex</a:t>
            </a:r>
            <a:endParaRPr lang="hr-H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102 | February 2020 | volume 21ample, </a:t>
            </a:r>
            <a:r>
              <a:rPr lang="en-US" sz="1200" b="0" i="1" u="none" strike="noStrike" kern="1200" baseline="0" dirty="0" smtClean="0">
                <a:solidFill>
                  <a:schemeClr val="tx1"/>
                </a:solidFill>
                <a:latin typeface="+mn-lt"/>
                <a:ea typeface="+mn-ea"/>
                <a:cs typeface="+mn-cs"/>
              </a:rPr>
              <a:t>UMLILO</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54</a:t>
            </a:fld>
            <a:endParaRPr lang="en-US"/>
          </a:p>
        </p:txBody>
      </p:sp>
    </p:spTree>
    <p:extLst>
      <p:ext uri="{BB962C8B-B14F-4D97-AF65-F5344CB8AC3E}">
        <p14:creationId xmlns:p14="http://schemas.microsoft.com/office/powerpoint/2010/main" val="1686421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Down’s syndrome is a common disorder with enormous medical and social costs, caused by trisomy for chromosome 21. We tested the concept that gene imbalance across an extra chromosome can be </a:t>
            </a:r>
            <a:r>
              <a:rPr lang="en-US" altLang="en-US" i="1" smtClean="0">
                <a:latin typeface="Arial" charset="0"/>
              </a:rPr>
              <a:t>de facto</a:t>
            </a:r>
            <a:r>
              <a:rPr lang="en-US" altLang="en-US" smtClean="0">
                <a:latin typeface="Arial" charset="0"/>
              </a:rPr>
              <a:t> corrected by manipulating a single gene, </a:t>
            </a:r>
            <a:r>
              <a:rPr lang="en-US" altLang="en-US" i="1" smtClean="0">
                <a:latin typeface="Arial" charset="0"/>
              </a:rPr>
              <a:t>XIST</a:t>
            </a:r>
            <a:r>
              <a:rPr lang="en-US" altLang="en-US" smtClean="0">
                <a:latin typeface="Arial" charset="0"/>
              </a:rPr>
              <a:t> (the X-inactivation gene). Using genome editing with zinc finger nucleases, we inserted a large, inducible </a:t>
            </a:r>
            <a:r>
              <a:rPr lang="en-US" altLang="en-US" i="1" smtClean="0">
                <a:latin typeface="Arial" charset="0"/>
              </a:rPr>
              <a:t>XIST</a:t>
            </a:r>
            <a:r>
              <a:rPr lang="en-US" altLang="en-US" smtClean="0">
                <a:latin typeface="Arial" charset="0"/>
              </a:rPr>
              <a:t> transgene into the </a:t>
            </a:r>
            <a:r>
              <a:rPr lang="en-US" altLang="en-US" i="1" smtClean="0">
                <a:latin typeface="Arial" charset="0"/>
              </a:rPr>
              <a:t>DYRK1A</a:t>
            </a:r>
            <a:r>
              <a:rPr lang="en-US" altLang="en-US" smtClean="0">
                <a:latin typeface="Arial" charset="0"/>
              </a:rPr>
              <a:t> locus on chromosome 21, in Down’s syndrome pluripotent stem cells. The </a:t>
            </a:r>
            <a:r>
              <a:rPr lang="en-US" altLang="en-US" i="1" smtClean="0">
                <a:latin typeface="Arial" charset="0"/>
              </a:rPr>
              <a:t>XIST</a:t>
            </a:r>
            <a:r>
              <a:rPr lang="en-US" altLang="en-US" smtClean="0">
                <a:latin typeface="Arial" charset="0"/>
              </a:rPr>
              <a:t> non-coding RNA coats chromosome 21 and triggers stable heterochromatin modifications, chromosome-wide transcriptional silencing and DNA methylation to form a ‘chromosome 21 Barr body’. This provides a model to study human chromosome inactivation and creates a system to investigate genomic expression changes and cellular pathologies of trisomy 21, free from genetic and epigenetic noise. Notably, deficits in proliferation and neural rosette formation are rapidly reversed upon silencing one chromosome 21. Successful trisomy silencing </a:t>
            </a:r>
            <a:r>
              <a:rPr lang="en-US" altLang="en-US" i="1" smtClean="0">
                <a:latin typeface="Arial" charset="0"/>
              </a:rPr>
              <a:t>in vitro</a:t>
            </a:r>
            <a:r>
              <a:rPr lang="en-US" altLang="en-US" smtClean="0">
                <a:latin typeface="Arial" charset="0"/>
              </a:rPr>
              <a:t> also surmounts the major first step towards potential development of ‘chromosome therapy’.</a:t>
            </a:r>
          </a:p>
          <a:p>
            <a:endParaRPr lang="hr-HR" altLang="en-US" smtClean="0">
              <a:latin typeface="Arial"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8A12227-8DC7-4EE5-8CC3-DEBEE22891D8}" type="slidenum">
              <a:rPr lang="hr-HR" altLang="en-US" smtClean="0"/>
              <a:pPr eaLnBrk="1" hangingPunct="1">
                <a:spcBef>
                  <a:spcPct val="0"/>
                </a:spcBef>
              </a:pPr>
              <a:t>56</a:t>
            </a:fld>
            <a:endParaRPr lang="hr-HR"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charset="0"/>
              </a:rPr>
              <a:t>Figure 2. Basics of the mechanisms of alternative splicing. </a:t>
            </a:r>
            <a:r>
              <a:rPr lang="en-US" altLang="en-US" b="1" dirty="0" smtClean="0">
                <a:latin typeface="Arial" charset="0"/>
              </a:rPr>
              <a:t>(a)</a:t>
            </a:r>
            <a:r>
              <a:rPr lang="en-US" altLang="en-US" dirty="0" smtClean="0">
                <a:latin typeface="Arial" charset="0"/>
              </a:rPr>
              <a:t> The architecture of a pre-mRNA and the important </a:t>
            </a:r>
            <a:r>
              <a:rPr lang="en-US" altLang="en-US" i="1" dirty="0" smtClean="0">
                <a:latin typeface="Arial" charset="0"/>
              </a:rPr>
              <a:t>cis</a:t>
            </a:r>
            <a:r>
              <a:rPr lang="en-US" altLang="en-US" dirty="0" smtClean="0">
                <a:latin typeface="Arial" charset="0"/>
              </a:rPr>
              <a:t>-acting sequence elements that direct the splicing reaction. The consensus sequences for the 5′ splice site, </a:t>
            </a:r>
            <a:r>
              <a:rPr lang="en-US" altLang="en-US" dirty="0" err="1" smtClean="0">
                <a:latin typeface="Arial" charset="0"/>
              </a:rPr>
              <a:t>branchpoint</a:t>
            </a:r>
            <a:r>
              <a:rPr lang="en-US" altLang="en-US" dirty="0" smtClean="0">
                <a:latin typeface="Arial" charset="0"/>
              </a:rPr>
              <a:t> and 3′ splice site for human introns is shown. </a:t>
            </a:r>
            <a:r>
              <a:rPr lang="en-US" altLang="en-US" b="1" dirty="0" smtClean="0">
                <a:latin typeface="Arial" charset="0"/>
              </a:rPr>
              <a:t>(b)</a:t>
            </a:r>
            <a:r>
              <a:rPr lang="en-US" altLang="en-US" dirty="0" smtClean="0">
                <a:latin typeface="Arial" charset="0"/>
              </a:rPr>
              <a:t> Schematic diagram of the sequences and proteins involved in regulating alternative splicing. Four types of regulatory sequences are known: </a:t>
            </a:r>
            <a:r>
              <a:rPr lang="en-US" altLang="en-US" dirty="0" err="1" smtClean="0">
                <a:latin typeface="Arial" charset="0"/>
              </a:rPr>
              <a:t>intronic</a:t>
            </a:r>
            <a:r>
              <a:rPr lang="en-US" altLang="en-US" dirty="0" smtClean="0">
                <a:latin typeface="Arial" charset="0"/>
              </a:rPr>
              <a:t> splicing enhancers (ISEs), </a:t>
            </a:r>
            <a:r>
              <a:rPr lang="en-US" altLang="en-US" dirty="0" err="1" smtClean="0">
                <a:latin typeface="Arial" charset="0"/>
              </a:rPr>
              <a:t>intronic</a:t>
            </a:r>
            <a:r>
              <a:rPr lang="en-US" altLang="en-US" dirty="0" smtClean="0">
                <a:latin typeface="Arial" charset="0"/>
              </a:rPr>
              <a:t> splicing silencers (ISSs), </a:t>
            </a:r>
            <a:r>
              <a:rPr lang="en-US" altLang="en-US" dirty="0" err="1" smtClean="0">
                <a:latin typeface="Arial" charset="0"/>
              </a:rPr>
              <a:t>exonic</a:t>
            </a:r>
            <a:r>
              <a:rPr lang="en-US" altLang="en-US" dirty="0" smtClean="0">
                <a:latin typeface="Arial" charset="0"/>
              </a:rPr>
              <a:t> splicing enhancers (ESEs) and </a:t>
            </a:r>
            <a:r>
              <a:rPr lang="en-US" altLang="en-US" dirty="0" err="1" smtClean="0">
                <a:latin typeface="Arial" charset="0"/>
              </a:rPr>
              <a:t>exonic</a:t>
            </a:r>
            <a:r>
              <a:rPr lang="en-US" altLang="en-US" dirty="0" smtClean="0">
                <a:latin typeface="Arial" charset="0"/>
              </a:rPr>
              <a:t> splicing silencers (ESSs). The enhancer elements are recognized by activator proteins. Within exons, these activators are most commonly members of the SR protein family. The silencer elements are bound by repressor proteins. Within exons, these repressors tend to be members of the </a:t>
            </a:r>
            <a:r>
              <a:rPr lang="en-US" altLang="en-US" dirty="0" err="1" smtClean="0">
                <a:latin typeface="Arial" charset="0"/>
              </a:rPr>
              <a:t>hnRNP</a:t>
            </a:r>
            <a:r>
              <a:rPr lang="en-US" altLang="en-US" dirty="0" smtClean="0">
                <a:latin typeface="Arial" charset="0"/>
              </a:rPr>
              <a:t> protein family. Regardless of their binding location, activators tend to enhance the binding of </a:t>
            </a:r>
            <a:r>
              <a:rPr lang="en-US" altLang="en-US" dirty="0" err="1" smtClean="0">
                <a:latin typeface="Arial" charset="0"/>
              </a:rPr>
              <a:t>spliceosomal</a:t>
            </a:r>
            <a:r>
              <a:rPr lang="en-US" altLang="en-US" dirty="0" smtClean="0">
                <a:latin typeface="Arial" charset="0"/>
              </a:rPr>
              <a:t> components to the regulated splice site while repressors tend to inhibit binding or function of the </a:t>
            </a:r>
            <a:r>
              <a:rPr lang="en-US" altLang="en-US" dirty="0" err="1" smtClean="0">
                <a:latin typeface="Arial" charset="0"/>
              </a:rPr>
              <a:t>spliceosomal</a:t>
            </a:r>
            <a:r>
              <a:rPr lang="en-US" altLang="en-US" dirty="0" smtClean="0">
                <a:latin typeface="Arial" charset="0"/>
              </a:rPr>
              <a:t> components.</a:t>
            </a:r>
          </a:p>
          <a:p>
            <a:endParaRPr lang="hr-HR" altLang="en-US" dirty="0" smtClean="0">
              <a:latin typeface="Arial"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A0FD75B-2796-4214-86FB-B3087444D458}" type="slidenum">
              <a:rPr lang="hr-HR" altLang="en-US" smtClean="0"/>
              <a:pPr eaLnBrk="1" hangingPunct="1">
                <a:spcBef>
                  <a:spcPct val="0"/>
                </a:spcBef>
              </a:pPr>
              <a:t>60</a:t>
            </a:fld>
            <a:endParaRPr lang="hr-HR"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RNA editing</a:t>
            </a:r>
            <a:r>
              <a:rPr lang="en-US" dirty="0" smtClean="0"/>
              <a:t> is a molecular process through which some cells can make discrete changes to specific </a:t>
            </a:r>
            <a:r>
              <a:rPr lang="en-US" dirty="0" smtClean="0">
                <a:hlinkClick r:id="rId3" tooltip="Nucleotide sequences"/>
              </a:rPr>
              <a:t>nucleotide sequences</a:t>
            </a:r>
            <a:r>
              <a:rPr lang="en-US" dirty="0" smtClean="0"/>
              <a:t> within an </a:t>
            </a:r>
            <a:r>
              <a:rPr lang="en-US" dirty="0" smtClean="0">
                <a:hlinkClick r:id="rId4" tooltip="RNA"/>
              </a:rPr>
              <a:t>RNA</a:t>
            </a:r>
            <a:r>
              <a:rPr lang="en-US" dirty="0" smtClean="0"/>
              <a:t> molecule after it has been generated by </a:t>
            </a:r>
            <a:r>
              <a:rPr lang="en-US" dirty="0" smtClean="0">
                <a:hlinkClick r:id="rId5" tooltip="RNA polymerase"/>
              </a:rPr>
              <a:t>RNA polymerase</a:t>
            </a:r>
            <a:r>
              <a:rPr lang="en-US" dirty="0" smtClean="0"/>
              <a:t>. RNA editing may include the insertion, deletion, and base substitution of nucleotides within the RNA molecule. RNA editing is relatively rare, with common forms of RNA processing (e.g. </a:t>
            </a:r>
            <a:r>
              <a:rPr lang="en-US" dirty="0" smtClean="0">
                <a:hlinkClick r:id="rId6" tooltip="RNA splicing"/>
              </a:rPr>
              <a:t>splicing</a:t>
            </a:r>
            <a:r>
              <a:rPr lang="en-US" dirty="0" smtClean="0"/>
              <a:t>, 5'-</a:t>
            </a:r>
            <a:r>
              <a:rPr lang="en-US" dirty="0" smtClean="0">
                <a:hlinkClick r:id="rId7" tooltip="Capping enzyme"/>
              </a:rPr>
              <a:t>capping</a:t>
            </a:r>
            <a:r>
              <a:rPr lang="en-US" dirty="0" smtClean="0"/>
              <a:t>, and 3'-</a:t>
            </a:r>
            <a:r>
              <a:rPr lang="en-US" dirty="0" smtClean="0">
                <a:hlinkClick r:id="rId8" tooltip="Polyadenylation"/>
              </a:rPr>
              <a:t>polyadenylation</a:t>
            </a:r>
            <a:r>
              <a:rPr lang="en-US" dirty="0" smtClean="0"/>
              <a:t>) not usually considered as editing. </a:t>
            </a:r>
            <a:endParaRPr lang="hr-HR" dirty="0" smtClean="0"/>
          </a:p>
          <a:p>
            <a:r>
              <a:rPr lang="en-US" dirty="0" smtClean="0"/>
              <a:t>RNA editing has been observed in some </a:t>
            </a:r>
            <a:r>
              <a:rPr lang="en-US" dirty="0" err="1" smtClean="0">
                <a:hlinkClick r:id="rId9" tooltip="TRNA"/>
              </a:rPr>
              <a:t>tRNA</a:t>
            </a:r>
            <a:r>
              <a:rPr lang="en-US" dirty="0" smtClean="0"/>
              <a:t>, </a:t>
            </a:r>
            <a:r>
              <a:rPr lang="en-US" dirty="0" err="1" smtClean="0">
                <a:hlinkClick r:id="rId10" tooltip="RRNA"/>
              </a:rPr>
              <a:t>rRNA</a:t>
            </a:r>
            <a:r>
              <a:rPr lang="en-US" dirty="0" smtClean="0"/>
              <a:t>, </a:t>
            </a:r>
            <a:r>
              <a:rPr lang="en-US" dirty="0" smtClean="0">
                <a:hlinkClick r:id="rId11" tooltip="MRNA"/>
              </a:rPr>
              <a:t>mRNA</a:t>
            </a:r>
            <a:r>
              <a:rPr lang="en-US" dirty="0" smtClean="0"/>
              <a:t>, or </a:t>
            </a:r>
            <a:r>
              <a:rPr lang="en-US" dirty="0" smtClean="0">
                <a:hlinkClick r:id="rId12" tooltip="MicroRNA"/>
              </a:rPr>
              <a:t>miRNA</a:t>
            </a:r>
            <a:r>
              <a:rPr lang="en-US" dirty="0" smtClean="0"/>
              <a:t> molecules of </a:t>
            </a:r>
            <a:r>
              <a:rPr lang="en-US" dirty="0" smtClean="0">
                <a:hlinkClick r:id="rId13" tooltip="Eukaryotes"/>
              </a:rPr>
              <a:t>eukaryotes</a:t>
            </a:r>
            <a:r>
              <a:rPr lang="en-US" dirty="0" smtClean="0"/>
              <a:t> and their </a:t>
            </a:r>
            <a:r>
              <a:rPr lang="en-US" dirty="0" smtClean="0">
                <a:hlinkClick r:id="rId14" tooltip="Viruses"/>
              </a:rPr>
              <a:t>viruses</a:t>
            </a:r>
            <a:r>
              <a:rPr lang="en-US" dirty="0" smtClean="0"/>
              <a:t>, </a:t>
            </a:r>
            <a:r>
              <a:rPr lang="en-US" dirty="0" smtClean="0">
                <a:hlinkClick r:id="rId15" tooltip="Archaea"/>
              </a:rPr>
              <a:t>archaea</a:t>
            </a:r>
            <a:r>
              <a:rPr lang="en-US" dirty="0" smtClean="0"/>
              <a:t>, and </a:t>
            </a:r>
            <a:r>
              <a:rPr lang="en-US" dirty="0" smtClean="0">
                <a:hlinkClick r:id="rId16" tooltip="Prokaryotes"/>
              </a:rPr>
              <a:t>prokaryotes</a:t>
            </a:r>
            <a:r>
              <a:rPr lang="en-US" dirty="0" smtClean="0"/>
              <a:t>.</a:t>
            </a:r>
            <a:r>
              <a:rPr lang="en-US" baseline="30000" dirty="0" smtClean="0">
                <a:hlinkClick r:id="rId17"/>
              </a:rPr>
              <a:t>[1]</a:t>
            </a:r>
            <a:r>
              <a:rPr lang="en-US" dirty="0" smtClean="0"/>
              <a:t> RNA editing occurs in the cell nucleus and cytosol, as well as within </a:t>
            </a:r>
            <a:r>
              <a:rPr lang="en-US" dirty="0" smtClean="0">
                <a:hlinkClick r:id="rId18" tooltip="Mitochondria"/>
              </a:rPr>
              <a:t>mitochondria</a:t>
            </a:r>
            <a:r>
              <a:rPr lang="en-US" dirty="0" smtClean="0"/>
              <a:t> and </a:t>
            </a:r>
            <a:r>
              <a:rPr lang="en-US" dirty="0" smtClean="0">
                <a:hlinkClick r:id="rId19" tooltip="Plastids"/>
              </a:rPr>
              <a:t>plastids</a:t>
            </a:r>
            <a:r>
              <a:rPr lang="en-US" dirty="0" smtClean="0"/>
              <a:t>. In vertebrates, editing is rare and usually consists of a small number of changes to the sequence of the affected molecules. In other organisms, extensive editing (</a:t>
            </a:r>
            <a:r>
              <a:rPr lang="en-US" i="1" dirty="0" smtClean="0"/>
              <a:t>pan-editing</a:t>
            </a:r>
            <a:r>
              <a:rPr lang="en-US" dirty="0" smtClean="0"/>
              <a:t>) can occur; in some cases the majority of nucleotides in an mRNA sequence may result from editing. </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61</a:t>
            </a:fld>
            <a:endParaRPr lang="en-US"/>
          </a:p>
        </p:txBody>
      </p:sp>
    </p:spTree>
    <p:extLst>
      <p:ext uri="{BB962C8B-B14F-4D97-AF65-F5344CB8AC3E}">
        <p14:creationId xmlns:p14="http://schemas.microsoft.com/office/powerpoint/2010/main" val="376951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editiranjem se mijenja sekvenca ionskog kanala reguliranog transmiterom u</a:t>
            </a:r>
            <a:r>
              <a:rPr lang="hr-HR" baseline="0" dirty="0" smtClean="0"/>
              <a:t> mozgu, zbog čega se mijenja </a:t>
            </a:r>
            <a:r>
              <a:rPr lang="hr-HR" baseline="0" dirty="0" err="1" smtClean="0"/>
              <a:t>permeabilnost</a:t>
            </a:r>
            <a:r>
              <a:rPr lang="hr-HR" baseline="0" dirty="0" smtClean="0"/>
              <a:t> za </a:t>
            </a:r>
            <a:r>
              <a:rPr lang="hr-HR" baseline="0" dirty="0" err="1" smtClean="0"/>
              <a:t>Ca</a:t>
            </a:r>
            <a:r>
              <a:rPr lang="hr-HR" baseline="0" dirty="0" smtClean="0"/>
              <a:t>, </a:t>
            </a:r>
            <a:r>
              <a:rPr lang="hr-HR" baseline="0" dirty="0" err="1" smtClean="0"/>
              <a:t>mutantni</a:t>
            </a:r>
            <a:r>
              <a:rPr lang="hr-HR" baseline="0" dirty="0" smtClean="0"/>
              <a:t> miševi imaju epileptičke napade i rano umiru</a:t>
            </a:r>
          </a:p>
          <a:p>
            <a:r>
              <a:rPr lang="hr-HR" baseline="0" dirty="0" err="1" smtClean="0"/>
              <a:t>pan</a:t>
            </a:r>
            <a:r>
              <a:rPr lang="hr-HR" baseline="0" dirty="0" smtClean="0"/>
              <a:t> editiranje kod </a:t>
            </a:r>
            <a:r>
              <a:rPr lang="hr-HR" baseline="0" dirty="0" err="1" smtClean="0"/>
              <a:t>tripanosoma</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63</a:t>
            </a:fld>
            <a:endParaRPr lang="en-US"/>
          </a:p>
        </p:txBody>
      </p:sp>
    </p:spTree>
    <p:extLst>
      <p:ext uri="{BB962C8B-B14F-4D97-AF65-F5344CB8AC3E}">
        <p14:creationId xmlns:p14="http://schemas.microsoft.com/office/powerpoint/2010/main" val="111609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Pan-editing starts with the base-pairing of the unedited primary transcript with a </a:t>
            </a:r>
            <a:r>
              <a:rPr lang="en-US" sz="1200" u="sng" kern="1200" dirty="0" smtClean="0">
                <a:solidFill>
                  <a:schemeClr val="tx1"/>
                </a:solidFill>
                <a:effectLst/>
                <a:latin typeface="+mn-lt"/>
                <a:ea typeface="+mn-ea"/>
                <a:cs typeface="+mn-cs"/>
                <a:hlinkClick r:id="rId3" tooltip="Guide RNA"/>
              </a:rPr>
              <a:t>guide RNA</a:t>
            </a:r>
            <a:r>
              <a:rPr lang="en-US" sz="1200" kern="1200" dirty="0" smtClean="0">
                <a:solidFill>
                  <a:schemeClr val="tx1"/>
                </a:solidFill>
                <a:effectLst/>
                <a:latin typeface="+mn-lt"/>
                <a:ea typeface="+mn-ea"/>
                <a:cs typeface="+mn-cs"/>
              </a:rPr>
              <a:t> (gRNA), which contains complementary sequences to the regions around the insertion/deletion points. The newly formed double-stranded region is then enveloped by an </a:t>
            </a:r>
            <a:r>
              <a:rPr lang="en-US" sz="1200" kern="1200" dirty="0" err="1" smtClean="0">
                <a:solidFill>
                  <a:schemeClr val="tx1"/>
                </a:solidFill>
                <a:effectLst/>
                <a:latin typeface="+mn-lt"/>
                <a:ea typeface="+mn-ea"/>
                <a:cs typeface="+mn-cs"/>
              </a:rPr>
              <a:t>editosome</a:t>
            </a:r>
            <a:r>
              <a:rPr lang="en-US" sz="1200" kern="1200" dirty="0" smtClean="0">
                <a:solidFill>
                  <a:schemeClr val="tx1"/>
                </a:solidFill>
                <a:effectLst/>
                <a:latin typeface="+mn-lt"/>
                <a:ea typeface="+mn-ea"/>
                <a:cs typeface="+mn-cs"/>
              </a:rPr>
              <a:t>, a large multi-protein complex that catalyzes the editing.</a:t>
            </a:r>
            <a:r>
              <a:rPr lang="en-US" sz="1200" u="sng" kern="1200" baseline="30000" dirty="0" smtClean="0">
                <a:solidFill>
                  <a:schemeClr val="tx1"/>
                </a:solidFill>
                <a:effectLst/>
                <a:latin typeface="+mn-lt"/>
                <a:ea typeface="+mn-ea"/>
                <a:cs typeface="+mn-cs"/>
                <a:hlinkClick r:id="rId4"/>
              </a:rPr>
              <a:t>[4]</a:t>
            </a:r>
            <a:r>
              <a:rPr lang="en-US" sz="1200" u="sng" kern="1200" baseline="30000" dirty="0" smtClean="0">
                <a:solidFill>
                  <a:schemeClr val="tx1"/>
                </a:solidFill>
                <a:effectLst/>
                <a:latin typeface="+mn-lt"/>
                <a:ea typeface="+mn-ea"/>
                <a:cs typeface="+mn-cs"/>
                <a:hlinkClick r:id="rId5"/>
              </a:rPr>
              <a:t>[5]</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editosome</a:t>
            </a:r>
            <a:r>
              <a:rPr lang="en-US" sz="1200" kern="1200" dirty="0" smtClean="0">
                <a:solidFill>
                  <a:schemeClr val="tx1"/>
                </a:solidFill>
                <a:effectLst/>
                <a:latin typeface="+mn-lt"/>
                <a:ea typeface="+mn-ea"/>
                <a:cs typeface="+mn-cs"/>
              </a:rPr>
              <a:t> opens the transcript at the first mismatched nucleotide and starts inserting uridines. The inserted uridines will base-pair with the guide RNA, and insertion will continue as long as A or G is present in the guide RNA and will stop when a C or U is encountered.</a:t>
            </a:r>
            <a:r>
              <a:rPr lang="en-US" sz="1200" u="sng" kern="1200" baseline="30000" dirty="0" smtClean="0">
                <a:solidFill>
                  <a:schemeClr val="tx1"/>
                </a:solidFill>
                <a:effectLst/>
                <a:latin typeface="+mn-lt"/>
                <a:ea typeface="+mn-ea"/>
                <a:cs typeface="+mn-cs"/>
                <a:hlinkClick r:id="rId6"/>
              </a:rPr>
              <a:t>[6]</a:t>
            </a:r>
            <a:r>
              <a:rPr lang="en-US" sz="1200" u="sng" kern="1200" baseline="30000" dirty="0" smtClean="0">
                <a:solidFill>
                  <a:schemeClr val="tx1"/>
                </a:solidFill>
                <a:effectLst/>
                <a:latin typeface="+mn-lt"/>
                <a:ea typeface="+mn-ea"/>
                <a:cs typeface="+mn-cs"/>
                <a:hlinkClick r:id="rId7"/>
              </a:rPr>
              <a:t>[7]</a:t>
            </a:r>
            <a:r>
              <a:rPr lang="en-US" sz="1200" kern="1200" dirty="0" smtClean="0">
                <a:solidFill>
                  <a:schemeClr val="tx1"/>
                </a:solidFill>
                <a:effectLst/>
                <a:latin typeface="+mn-lt"/>
                <a:ea typeface="+mn-ea"/>
                <a:cs typeface="+mn-cs"/>
              </a:rPr>
              <a:t> The inserted nucleotides cause a </a:t>
            </a:r>
            <a:r>
              <a:rPr lang="en-US" sz="1200" u="sng" kern="1200" dirty="0" smtClean="0">
                <a:solidFill>
                  <a:schemeClr val="tx1"/>
                </a:solidFill>
                <a:effectLst/>
                <a:latin typeface="+mn-lt"/>
                <a:ea typeface="+mn-ea"/>
                <a:cs typeface="+mn-cs"/>
                <a:hlinkClick r:id="rId8" tooltip="Frameshift"/>
              </a:rPr>
              <a:t>frameshift</a:t>
            </a:r>
            <a:r>
              <a:rPr lang="en-US" sz="1200" kern="1200" dirty="0" smtClean="0">
                <a:solidFill>
                  <a:schemeClr val="tx1"/>
                </a:solidFill>
                <a:effectLst/>
                <a:latin typeface="+mn-lt"/>
                <a:ea typeface="+mn-ea"/>
                <a:cs typeface="+mn-cs"/>
              </a:rPr>
              <a:t>, and result in a translated protein that differs from its gene. </a:t>
            </a:r>
          </a:p>
          <a:p>
            <a:r>
              <a:rPr lang="en-US" sz="1200" kern="1200" dirty="0" smtClean="0">
                <a:solidFill>
                  <a:schemeClr val="tx1"/>
                </a:solidFill>
                <a:effectLst/>
                <a:latin typeface="+mn-lt"/>
                <a:ea typeface="+mn-ea"/>
                <a:cs typeface="+mn-cs"/>
              </a:rPr>
              <a:t>The mechanism of the </a:t>
            </a:r>
            <a:r>
              <a:rPr lang="en-US" sz="1200" u="sng" kern="1200" dirty="0" err="1" smtClean="0">
                <a:solidFill>
                  <a:schemeClr val="tx1"/>
                </a:solidFill>
                <a:effectLst/>
                <a:latin typeface="+mn-lt"/>
                <a:ea typeface="+mn-ea"/>
                <a:cs typeface="+mn-cs"/>
                <a:hlinkClick r:id="rId9" tooltip="Editosome"/>
              </a:rPr>
              <a:t>editosome</a:t>
            </a:r>
            <a:r>
              <a:rPr lang="en-US" sz="1200" kern="1200" dirty="0" smtClean="0">
                <a:solidFill>
                  <a:schemeClr val="tx1"/>
                </a:solidFill>
                <a:effectLst/>
                <a:latin typeface="+mn-lt"/>
                <a:ea typeface="+mn-ea"/>
                <a:cs typeface="+mn-cs"/>
              </a:rPr>
              <a:t> involves an </a:t>
            </a:r>
            <a:r>
              <a:rPr lang="en-US" sz="1200" u="sng" kern="1200" dirty="0" err="1" smtClean="0">
                <a:solidFill>
                  <a:schemeClr val="tx1"/>
                </a:solidFill>
                <a:effectLst/>
                <a:latin typeface="+mn-lt"/>
                <a:ea typeface="+mn-ea"/>
                <a:cs typeface="+mn-cs"/>
                <a:hlinkClick r:id="rId10" tooltip="Endonuclease"/>
              </a:rPr>
              <a:t>endonucleolytic</a:t>
            </a:r>
            <a:r>
              <a:rPr lang="en-US" sz="1200" kern="1200" dirty="0" smtClean="0">
                <a:solidFill>
                  <a:schemeClr val="tx1"/>
                </a:solidFill>
                <a:effectLst/>
                <a:latin typeface="+mn-lt"/>
                <a:ea typeface="+mn-ea"/>
                <a:cs typeface="+mn-cs"/>
              </a:rPr>
              <a:t> cut at the mismatch point between the guide RNA and the unedited transcript. The next step is catalyzed by one of the enzymes in the complex, a terminal U-transferase, which adds Us from UTP at the 3' end of the mRNA.</a:t>
            </a:r>
            <a:r>
              <a:rPr lang="en-US" sz="1200" u="sng" kern="1200" baseline="30000" dirty="0" smtClean="0">
                <a:solidFill>
                  <a:schemeClr val="tx1"/>
                </a:solidFill>
                <a:effectLst/>
                <a:latin typeface="+mn-lt"/>
                <a:ea typeface="+mn-ea"/>
                <a:cs typeface="+mn-cs"/>
                <a:hlinkClick r:id="rId11"/>
              </a:rPr>
              <a:t>[8]</a:t>
            </a:r>
            <a:r>
              <a:rPr lang="en-US" sz="1200" kern="1200" dirty="0" smtClean="0">
                <a:solidFill>
                  <a:schemeClr val="tx1"/>
                </a:solidFill>
                <a:effectLst/>
                <a:latin typeface="+mn-lt"/>
                <a:ea typeface="+mn-ea"/>
                <a:cs typeface="+mn-cs"/>
              </a:rPr>
              <a:t> The opened ends are held in place by other proteins in the complex. Another enzyme, a U-specific exoribonuclease, removes the unpaired Us. After editing has made mRNA complementary to gRNA, an RNA ligase rejoins the ends of the edited mRNA transcript.</a:t>
            </a:r>
            <a:r>
              <a:rPr lang="en-US" sz="1200" u="sng" kern="1200" baseline="30000" dirty="0" smtClean="0">
                <a:solidFill>
                  <a:schemeClr val="tx1"/>
                </a:solidFill>
                <a:effectLst/>
                <a:latin typeface="+mn-lt"/>
                <a:ea typeface="+mn-ea"/>
                <a:cs typeface="+mn-cs"/>
                <a:hlinkClick r:id="rId12"/>
              </a:rPr>
              <a:t>[9]</a:t>
            </a:r>
            <a:r>
              <a:rPr lang="en-US" sz="1200" u="sng" kern="1200" baseline="30000" dirty="0" smtClean="0">
                <a:solidFill>
                  <a:schemeClr val="tx1"/>
                </a:solidFill>
                <a:effectLst/>
                <a:latin typeface="+mn-lt"/>
                <a:ea typeface="+mn-ea"/>
                <a:cs typeface="+mn-cs"/>
                <a:hlinkClick r:id="rId13"/>
              </a:rPr>
              <a:t>[10]</a:t>
            </a:r>
            <a:r>
              <a:rPr lang="en-US" sz="1200" kern="1200" dirty="0" smtClean="0">
                <a:solidFill>
                  <a:schemeClr val="tx1"/>
                </a:solidFill>
                <a:effectLst/>
                <a:latin typeface="+mn-lt"/>
                <a:ea typeface="+mn-ea"/>
                <a:cs typeface="+mn-cs"/>
              </a:rPr>
              <a:t> As a consequence, the </a:t>
            </a:r>
            <a:r>
              <a:rPr lang="en-US" sz="1200" kern="1200" dirty="0" err="1" smtClean="0">
                <a:solidFill>
                  <a:schemeClr val="tx1"/>
                </a:solidFill>
                <a:effectLst/>
                <a:latin typeface="+mn-lt"/>
                <a:ea typeface="+mn-ea"/>
                <a:cs typeface="+mn-cs"/>
              </a:rPr>
              <a:t>editosome</a:t>
            </a:r>
            <a:r>
              <a:rPr lang="en-US" sz="1200" kern="1200" dirty="0" smtClean="0">
                <a:solidFill>
                  <a:schemeClr val="tx1"/>
                </a:solidFill>
                <a:effectLst/>
                <a:latin typeface="+mn-lt"/>
                <a:ea typeface="+mn-ea"/>
                <a:cs typeface="+mn-cs"/>
              </a:rPr>
              <a:t> can edit only in a 3' to 5' direction along the primary RNA transcript. The complex can act on only a single guide RNA at a time. Therefore, a RN</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67</a:t>
            </a:fld>
            <a:endParaRPr lang="en-US"/>
          </a:p>
        </p:txBody>
      </p:sp>
    </p:spTree>
    <p:extLst>
      <p:ext uri="{BB962C8B-B14F-4D97-AF65-F5344CB8AC3E}">
        <p14:creationId xmlns:p14="http://schemas.microsoft.com/office/powerpoint/2010/main" val="306142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CFB352A-E9E4-4A0E-9C6F-B2538D625871}" type="slidenum">
              <a:rPr lang="hr-HR" altLang="en-US" smtClean="0"/>
              <a:pPr eaLnBrk="1" hangingPunct="1">
                <a:spcBef>
                  <a:spcPct val="0"/>
                </a:spcBef>
              </a:pPr>
              <a:t>10</a:t>
            </a:fld>
            <a:endParaRPr lang="hr-HR"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latin typeface="Arial" charset="0"/>
              </a:rPr>
              <a:t>beta list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5606E34-FF83-442B-A6E9-E7B8F1838D47}" type="slidenum">
              <a:rPr lang="hr-HR" altLang="en-US" smtClean="0"/>
              <a:pPr eaLnBrk="1" hangingPunct="1">
                <a:spcBef>
                  <a:spcPct val="0"/>
                </a:spcBef>
              </a:pPr>
              <a:t>68</a:t>
            </a:fld>
            <a:endParaRPr lang="hr-HR" alt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pPr eaLnBrk="1" hangingPunct="1"/>
            <a:r>
              <a:rPr lang="hr-HR" altLang="en-US" smtClean="0"/>
              <a:t>hnRNP – konc. u jezgri, vežu introne, dodatna kontrola spliceinga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Subcellular mRNA Localization in Animal Cells and Why It Matters</a:t>
            </a:r>
          </a:p>
          <a:p>
            <a:r>
              <a:rPr lang="en-US" dirty="0" smtClean="0"/>
              <a:t>Christine E. Holt</a:t>
            </a:r>
            <a:r>
              <a:rPr lang="en-US" baseline="30000" dirty="0" smtClean="0">
                <a:hlinkClick r:id="rId3"/>
              </a:rPr>
              <a:t>1</a:t>
            </a:r>
            <a:r>
              <a:rPr lang="en-US" dirty="0" smtClean="0"/>
              <a:t>, </a:t>
            </a:r>
          </a:p>
          <a:p>
            <a:r>
              <a:rPr lang="en-US" dirty="0" smtClean="0"/>
              <a:t>Simon L. Bullock</a:t>
            </a:r>
            <a:r>
              <a:rPr lang="en-US" baseline="30000" dirty="0" smtClean="0">
                <a:hlinkClick r:id="rId4"/>
              </a:rPr>
              <a:t>2</a:t>
            </a:r>
            <a:r>
              <a:rPr lang="en-US" dirty="0" smtClean="0"/>
              <a:t>,</a:t>
            </a:r>
            <a:r>
              <a:rPr lang="en-US" dirty="0" smtClean="0">
                <a:hlinkClick r:id="rId5"/>
              </a:rPr>
              <a:t>*</a:t>
            </a:r>
            <a:endParaRPr lang="en-US" dirty="0" smtClean="0"/>
          </a:p>
          <a:p>
            <a:r>
              <a:rPr lang="en-US" dirty="0" smtClean="0"/>
              <a:t>See all authors and affiliations </a:t>
            </a:r>
          </a:p>
          <a:p>
            <a:r>
              <a:rPr lang="en-US" i="1" dirty="0" smtClean="0"/>
              <a:t>Science </a:t>
            </a:r>
            <a:r>
              <a:rPr lang="en-US" dirty="0" smtClean="0"/>
              <a:t> 27 Nov 200</a:t>
            </a:r>
          </a:p>
          <a:p>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70</a:t>
            </a:fld>
            <a:endParaRPr lang="en-US"/>
          </a:p>
        </p:txBody>
      </p:sp>
    </p:spTree>
    <p:extLst>
      <p:ext uri="{BB962C8B-B14F-4D97-AF65-F5344CB8AC3E}">
        <p14:creationId xmlns:p14="http://schemas.microsoft.com/office/powerpoint/2010/main" val="3089765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72</a:t>
            </a:fld>
            <a:endParaRPr lang="en-US"/>
          </a:p>
        </p:txBody>
      </p:sp>
    </p:spTree>
    <p:extLst>
      <p:ext uri="{BB962C8B-B14F-4D97-AF65-F5344CB8AC3E}">
        <p14:creationId xmlns:p14="http://schemas.microsoft.com/office/powerpoint/2010/main" val="731560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ransport</a:t>
            </a:r>
            <a:r>
              <a:rPr lang="en-US" dirty="0" smtClean="0"/>
              <a:t> and translation repression of ASH1 mRNA in S. cerevisiae. ASH1 mRNA is synthesized in the nucleus of the mother cell. The She2p protein is loaded onto ASH1 mRNA in the nucleus. Once in the cytoplasm, the ASH1-She2p complex binds to She3p which associates with Myo4p to form the transport machinery called the “</a:t>
            </a:r>
            <a:r>
              <a:rPr lang="en-US" dirty="0" err="1" smtClean="0"/>
              <a:t>locasome</a:t>
            </a:r>
            <a:r>
              <a:rPr lang="en-US" dirty="0" smtClean="0"/>
              <a:t>”. The translation repressors Puf6p and Khd1p and Pabp1 (which is needed for localization) are thought to be also loaded onto ASH1 mRNA before nuclear export. From Vasquez-</a:t>
            </a:r>
            <a:r>
              <a:rPr lang="en-US" dirty="0" err="1" smtClean="0"/>
              <a:t>Pianzola</a:t>
            </a:r>
            <a:r>
              <a:rPr lang="en-US" dirty="0" smtClean="0"/>
              <a:t> and Suter, 2012.</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73</a:t>
            </a:fld>
            <a:endParaRPr lang="en-US"/>
          </a:p>
        </p:txBody>
      </p:sp>
    </p:spTree>
    <p:extLst>
      <p:ext uri="{BB962C8B-B14F-4D97-AF65-F5344CB8AC3E}">
        <p14:creationId xmlns:p14="http://schemas.microsoft.com/office/powerpoint/2010/main" val="1999588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mRNA processing bodies, known as P-bodies, are cytoplasmic ribonucleoprotein granules in which proteins involved in mRNA decay, silencing and translational repression accumulate with mRNAs that are destined for degradation or translational repression</a:t>
            </a:r>
            <a:r>
              <a:rPr lang="en-US" altLang="en-US" baseline="30000" smtClean="0">
                <a:latin typeface="Arial" charset="0"/>
                <a:hlinkClick r:id="rId3"/>
              </a:rPr>
              <a:t>50</a:t>
            </a:r>
            <a:r>
              <a:rPr lang="en-US" altLang="en-US" smtClean="0">
                <a:latin typeface="Arial" charset="0"/>
              </a:rPr>
              <a:t>. P-body components include decapping protein 2 (DCP2), decapping activators such as DCP1, enhancer of decapping 4 (EDC4) and DEAD box protein 6 (DDX6; also known as RCK), 5′-to-3′ exoribonuclease 1 (XRN1) and Argonaute and GW182 proteins. The role of P-bodies is not completely understood but it has been shown that silencing and mRNA degradation can occur in their absence</a:t>
            </a:r>
            <a:r>
              <a:rPr lang="en-US" altLang="en-US" baseline="30000" smtClean="0">
                <a:latin typeface="Arial" charset="0"/>
                <a:hlinkClick r:id="rId4"/>
              </a:rPr>
              <a:t>22, </a:t>
            </a:r>
            <a:r>
              <a:rPr lang="en-US" altLang="en-US" baseline="30000" smtClean="0">
                <a:latin typeface="Arial" charset="0"/>
                <a:hlinkClick r:id="rId3"/>
              </a:rPr>
              <a:t>50, </a:t>
            </a:r>
            <a:r>
              <a:rPr lang="en-US" altLang="en-US" baseline="30000" smtClean="0">
                <a:latin typeface="Arial" charset="0"/>
                <a:hlinkClick r:id="rId5"/>
              </a:rPr>
              <a:t>51</a:t>
            </a:r>
            <a:r>
              <a:rPr lang="en-US" altLang="en-US" smtClean="0">
                <a:latin typeface="Arial" charset="0"/>
              </a:rPr>
              <a:t>. Furthermore, a Drosophila melanogaster GW182 mutant that does not localize to P-bodies can rescue silencing in cells depleted of endogenous GW182 (Ref. </a:t>
            </a:r>
            <a:r>
              <a:rPr lang="en-US" altLang="en-US" smtClean="0">
                <a:latin typeface="Arial" charset="0"/>
                <a:hlinkClick r:id="rId6"/>
              </a:rPr>
              <a:t>20</a:t>
            </a:r>
            <a:r>
              <a:rPr lang="en-US" altLang="en-US" smtClean="0">
                <a:latin typeface="Arial" charset="0"/>
              </a:rPr>
              <a:t>). This, together with the observation that the silencing domains of GW182 proteins do not localize to P-bodies, indicates that the silencing activity of these proteins is independent of P-body localization</a:t>
            </a:r>
            <a:r>
              <a:rPr lang="en-US" altLang="en-US" baseline="30000" smtClean="0">
                <a:latin typeface="Arial" charset="0"/>
                <a:hlinkClick r:id="rId6"/>
              </a:rPr>
              <a:t>20, </a:t>
            </a:r>
            <a:r>
              <a:rPr lang="en-US" altLang="en-US" baseline="30000" smtClean="0">
                <a:latin typeface="Arial" charset="0"/>
                <a:hlinkClick r:id="rId7"/>
              </a:rPr>
              <a:t>26</a:t>
            </a:r>
            <a:r>
              <a:rPr lang="en-US" altLang="en-US" smtClean="0">
                <a:latin typeface="Arial" charset="0"/>
              </a:rPr>
              <a:t>. The image shows P-bodies (yellow) in HeLa cells expressing green fluorescent protein (GFP) fused to DCP1. Cells were stained with antibodies cross-reacting with EDC4 and a human nuclear antigen</a:t>
            </a:r>
            <a:r>
              <a:rPr lang="en-US" altLang="en-US" baseline="30000" smtClean="0">
                <a:latin typeface="Arial" charset="0"/>
                <a:hlinkClick r:id="rId7"/>
              </a:rPr>
              <a:t>26</a:t>
            </a:r>
            <a:r>
              <a:rPr lang="en-US" altLang="en-US" smtClean="0">
                <a:latin typeface="Arial" charset="0"/>
              </a:rPr>
              <a:t> (red). Image courtesy of D. Lazzareti, Max Planck Institute for Developmental Biology, Tübingen, Germany</a:t>
            </a: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E33D93-4252-46BA-A652-227CD50521B3}" type="slidenum">
              <a:rPr lang="en-US" altLang="en-US" smtClean="0"/>
              <a:pPr eaLnBrk="1" hangingPunct="1">
                <a:spcBef>
                  <a:spcPct val="0"/>
                </a:spcBef>
              </a:pPr>
              <a:t>75</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b="1" dirty="0" smtClean="0"/>
              <a:t>Significance of the discovery of </a:t>
            </a:r>
            <a:r>
              <a:rPr lang="en-US" b="1" dirty="0" err="1" smtClean="0"/>
              <a:t>RNAi</a:t>
            </a:r>
            <a:endParaRPr lang="en-US" b="1" dirty="0" smtClean="0"/>
          </a:p>
          <a:p>
            <a:pPr>
              <a:defRPr/>
            </a:pPr>
            <a:r>
              <a:rPr lang="en-US" dirty="0" smtClean="0"/>
              <a:t>It was evident from the very beginning that the significance of the discovery of </a:t>
            </a:r>
            <a:r>
              <a:rPr lang="en-US" dirty="0" err="1" smtClean="0"/>
              <a:t>RNAi</a:t>
            </a:r>
            <a:r>
              <a:rPr lang="en-US" dirty="0" smtClean="0"/>
              <a:t> would be exceptional. The far-reaching consequences of the discovery can be summed up as follows (Fig. 4):</a:t>
            </a:r>
          </a:p>
          <a:p>
            <a:pPr>
              <a:defRPr/>
            </a:pPr>
            <a:r>
              <a:rPr lang="en-US" u="sng" dirty="0" smtClean="0"/>
              <a:t>1. </a:t>
            </a:r>
            <a:r>
              <a:rPr lang="en-US" u="sng" dirty="0" err="1" smtClean="0"/>
              <a:t>RNAi</a:t>
            </a:r>
            <a:r>
              <a:rPr lang="en-US" u="sng" dirty="0" smtClean="0"/>
              <a:t> protects against viral infections</a:t>
            </a:r>
            <a:r>
              <a:rPr lang="en-US" dirty="0" smtClean="0"/>
              <a:t>: The finding of Fire and Mello that cells can process injected </a:t>
            </a:r>
            <a:r>
              <a:rPr lang="en-US" dirty="0" err="1" smtClean="0"/>
              <a:t>dsRNA</a:t>
            </a:r>
            <a:r>
              <a:rPr lang="en-US" dirty="0" smtClean="0"/>
              <a:t> and eliminate homologous single-stranded RNA suggested that </a:t>
            </a:r>
            <a:r>
              <a:rPr lang="en-US" dirty="0" err="1" smtClean="0"/>
              <a:t>RNAi</a:t>
            </a:r>
            <a:r>
              <a:rPr lang="en-US" dirty="0" smtClean="0"/>
              <a:t> could constitute a </a:t>
            </a:r>
            <a:r>
              <a:rPr lang="en-US" dirty="0" err="1" smtClean="0"/>
              <a:t>defence</a:t>
            </a:r>
            <a:r>
              <a:rPr lang="en-US" dirty="0" smtClean="0"/>
              <a:t> mechanism against viral attacks. It had earlier been shown that plant cells have an efficient </a:t>
            </a:r>
            <a:r>
              <a:rPr lang="en-US" dirty="0" err="1" smtClean="0"/>
              <a:t>defence</a:t>
            </a:r>
            <a:r>
              <a:rPr lang="en-US" dirty="0" smtClean="0"/>
              <a:t> against viruses based on the PTGS phenomenon</a:t>
            </a:r>
            <a:r>
              <a:rPr lang="en-US" baseline="30000" dirty="0" smtClean="0"/>
              <a:t>40,41</a:t>
            </a:r>
            <a:r>
              <a:rPr lang="en-US" dirty="0" smtClean="0"/>
              <a:t>. When it became apparent that PTGS is the plant equivalent to </a:t>
            </a:r>
            <a:r>
              <a:rPr lang="en-US" dirty="0" err="1" smtClean="0"/>
              <a:t>RNAi</a:t>
            </a:r>
            <a:r>
              <a:rPr lang="en-US" dirty="0" smtClean="0"/>
              <a:t>, this early work in plants supported the proposition that </a:t>
            </a:r>
            <a:r>
              <a:rPr lang="en-US" dirty="0" err="1" smtClean="0"/>
              <a:t>RNAi</a:t>
            </a:r>
            <a:r>
              <a:rPr lang="en-US" dirty="0" smtClean="0"/>
              <a:t> is involved in protecting cells from viral attacks. Today, we know that this anti-viral mechanism is at work in plants, worms and flies, whereas it is still unclear how relevant it is for vertebrates, including man.</a:t>
            </a:r>
          </a:p>
          <a:p>
            <a:pPr>
              <a:defRPr/>
            </a:pPr>
            <a:r>
              <a:rPr lang="en-US" u="sng" dirty="0" smtClean="0"/>
              <a:t>2. </a:t>
            </a:r>
            <a:r>
              <a:rPr lang="en-US" u="sng" dirty="0" err="1" smtClean="0"/>
              <a:t>RNAi</a:t>
            </a:r>
            <a:r>
              <a:rPr lang="en-US" u="sng" dirty="0" smtClean="0"/>
              <a:t> secures genome stability by keeping mobile elements silent</a:t>
            </a:r>
            <a:r>
              <a:rPr lang="en-US" dirty="0" smtClean="0"/>
              <a:t>: It was proposed early on that </a:t>
            </a:r>
            <a:r>
              <a:rPr lang="en-US" dirty="0" err="1" smtClean="0"/>
              <a:t>RNAi</a:t>
            </a:r>
            <a:r>
              <a:rPr lang="en-US" dirty="0" smtClean="0"/>
              <a:t>/PTGS in </a:t>
            </a:r>
            <a:r>
              <a:rPr lang="en-US" i="1" dirty="0" smtClean="0"/>
              <a:t>C. </a:t>
            </a:r>
            <a:r>
              <a:rPr lang="en-US" i="1" dirty="0" err="1" smtClean="0"/>
              <a:t>elegans</a:t>
            </a:r>
            <a:r>
              <a:rPr lang="en-US" dirty="0" smtClean="0"/>
              <a:t> and plants could block the action of </a:t>
            </a:r>
            <a:r>
              <a:rPr lang="en-US" dirty="0" err="1" smtClean="0"/>
              <a:t>transposons</a:t>
            </a:r>
            <a:r>
              <a:rPr lang="en-US" dirty="0" smtClean="0"/>
              <a:t> (mobile elements in the genome). Subsequently, it could be shown that when components of the </a:t>
            </a:r>
            <a:r>
              <a:rPr lang="en-US" dirty="0" err="1" smtClean="0"/>
              <a:t>RNAi</a:t>
            </a:r>
            <a:r>
              <a:rPr lang="en-US" dirty="0" smtClean="0"/>
              <a:t> machinery are mutated in </a:t>
            </a:r>
            <a:r>
              <a:rPr lang="en-US" i="1" dirty="0" smtClean="0"/>
              <a:t>C. </a:t>
            </a:r>
            <a:r>
              <a:rPr lang="en-US" i="1" dirty="0" err="1" smtClean="0"/>
              <a:t>elegans</a:t>
            </a:r>
            <a:r>
              <a:rPr lang="en-US" i="1" dirty="0" smtClean="0"/>
              <a:t>, </a:t>
            </a:r>
            <a:r>
              <a:rPr lang="en-US" dirty="0" err="1" smtClean="0"/>
              <a:t>transposons</a:t>
            </a:r>
            <a:r>
              <a:rPr lang="en-US" dirty="0" smtClean="0"/>
              <a:t> are activated and the mobile elements cause disturbances in the function of the genome</a:t>
            </a:r>
            <a:r>
              <a:rPr lang="en-US" baseline="30000" dirty="0" smtClean="0"/>
              <a:t>42,43</a:t>
            </a:r>
            <a:r>
              <a:rPr lang="en-US" dirty="0" smtClean="0"/>
              <a:t>. It has been proposed that in </a:t>
            </a:r>
            <a:r>
              <a:rPr lang="en-US" dirty="0" err="1" smtClean="0"/>
              <a:t>transposon</a:t>
            </a:r>
            <a:r>
              <a:rPr lang="en-US" dirty="0" smtClean="0"/>
              <a:t>-containing regions of the genome both DNA strands are transcribed, </a:t>
            </a:r>
            <a:r>
              <a:rPr lang="en-US" dirty="0" err="1" smtClean="0"/>
              <a:t>dsRNA</a:t>
            </a:r>
            <a:r>
              <a:rPr lang="en-US" dirty="0" smtClean="0"/>
              <a:t> is formed, and the </a:t>
            </a:r>
            <a:r>
              <a:rPr lang="en-US" dirty="0" err="1" smtClean="0"/>
              <a:t>RNAi</a:t>
            </a:r>
            <a:r>
              <a:rPr lang="en-US" dirty="0" smtClean="0"/>
              <a:t> process eliminates these undesirable products. As short </a:t>
            </a:r>
            <a:r>
              <a:rPr lang="en-US" dirty="0" err="1" smtClean="0"/>
              <a:t>dsRNAs</a:t>
            </a:r>
            <a:r>
              <a:rPr lang="en-US" dirty="0" smtClean="0"/>
              <a:t> can also operate directly on chromatin and suppress transcription (see below), this would be another mode to keep </a:t>
            </a:r>
            <a:r>
              <a:rPr lang="en-US" dirty="0" err="1" smtClean="0"/>
              <a:t>transposons</a:t>
            </a:r>
            <a:r>
              <a:rPr lang="en-US" dirty="0" smtClean="0"/>
              <a:t> inactive (see below under 4). Even if the mechanisms are not yet fully revealed, it is clear that if the </a:t>
            </a:r>
            <a:r>
              <a:rPr lang="en-US" dirty="0" err="1" smtClean="0"/>
              <a:t>RNAi</a:t>
            </a:r>
            <a:r>
              <a:rPr lang="en-US" dirty="0" smtClean="0"/>
              <a:t> machinery is not efficient, the </a:t>
            </a:r>
            <a:r>
              <a:rPr lang="en-US" dirty="0" err="1" smtClean="0"/>
              <a:t>transposons</a:t>
            </a:r>
            <a:r>
              <a:rPr lang="en-US" dirty="0" smtClean="0"/>
              <a:t> are not kept under control and can start to jump and cause deleterious effects in the genome. </a:t>
            </a:r>
          </a:p>
          <a:p>
            <a:pPr>
              <a:defRPr/>
            </a:pPr>
            <a:r>
              <a:rPr lang="en-US" dirty="0" smtClean="0"/>
              <a:t>It has been argued that RNA silencing could represent an "immune </a:t>
            </a:r>
            <a:r>
              <a:rPr lang="en-US" dirty="0" err="1" smtClean="0"/>
              <a:t>defence</a:t>
            </a:r>
            <a:r>
              <a:rPr lang="en-US" dirty="0" smtClean="0"/>
              <a:t>" of the genome</a:t>
            </a:r>
            <a:r>
              <a:rPr lang="en-US" baseline="30000" dirty="0" smtClean="0"/>
              <a:t>44</a:t>
            </a:r>
            <a:r>
              <a:rPr lang="en-US" dirty="0" smtClean="0"/>
              <a:t>. Close to 50% of our genome consists of viral and </a:t>
            </a:r>
            <a:r>
              <a:rPr lang="en-US" dirty="0" err="1" smtClean="0"/>
              <a:t>transposon</a:t>
            </a:r>
            <a:r>
              <a:rPr lang="en-US" dirty="0" smtClean="0"/>
              <a:t> elements that have invaded the genome in the course of evolution. The </a:t>
            </a:r>
            <a:r>
              <a:rPr lang="en-US" dirty="0" err="1" smtClean="0"/>
              <a:t>RNAi</a:t>
            </a:r>
            <a:r>
              <a:rPr lang="en-US" dirty="0" smtClean="0"/>
              <a:t> machinery can recognize invading double-stranded viral RNA (or the double-stranded </a:t>
            </a:r>
            <a:r>
              <a:rPr lang="en-US" dirty="0" err="1" smtClean="0"/>
              <a:t>replicative</a:t>
            </a:r>
            <a:r>
              <a:rPr lang="en-US" dirty="0" smtClean="0"/>
              <a:t> form of the viral RNA) and suppress the infection by degradation of the RNA. The </a:t>
            </a:r>
            <a:r>
              <a:rPr lang="en-US" dirty="0" err="1" smtClean="0"/>
              <a:t>RNAi</a:t>
            </a:r>
            <a:r>
              <a:rPr lang="en-US" dirty="0" smtClean="0"/>
              <a:t> system thus shares important features with the vertebrate immune system: it recognizes the invading parasite (</a:t>
            </a:r>
            <a:r>
              <a:rPr lang="en-US" dirty="0" err="1" smtClean="0"/>
              <a:t>dsRNA</a:t>
            </a:r>
            <a:r>
              <a:rPr lang="en-US" dirty="0" smtClean="0"/>
              <a:t>), raises an initial response and subsequently amplifies the response to eliminate the foreign element. </a:t>
            </a:r>
          </a:p>
          <a:p>
            <a:pPr>
              <a:defRPr/>
            </a:pPr>
            <a:r>
              <a:rPr lang="en-US" u="sng" dirty="0" smtClean="0"/>
              <a:t>3. </a:t>
            </a:r>
            <a:r>
              <a:rPr lang="en-US" u="sng" dirty="0" err="1" smtClean="0"/>
              <a:t>RNAi</a:t>
            </a:r>
            <a:r>
              <a:rPr lang="en-US" u="sng" dirty="0" smtClean="0"/>
              <a:t>-like mechanisms repress protein synthesis and regulate the development of organisms</a:t>
            </a:r>
            <a:r>
              <a:rPr lang="en-US" dirty="0" smtClean="0"/>
              <a:t>: Soon after the discovery that short RNA is the </a:t>
            </a:r>
            <a:r>
              <a:rPr lang="en-US" dirty="0" err="1" smtClean="0"/>
              <a:t>effector</a:t>
            </a:r>
            <a:r>
              <a:rPr lang="en-US" dirty="0" smtClean="0"/>
              <a:t> of </a:t>
            </a:r>
            <a:r>
              <a:rPr lang="en-US" dirty="0" err="1" smtClean="0"/>
              <a:t>RNAi</a:t>
            </a:r>
            <a:r>
              <a:rPr lang="en-US" dirty="0" smtClean="0"/>
              <a:t>, it was shown that there is a class of endogenous RNA molecules of the same size in worms, flies, mice and humans; this small RNA was called </a:t>
            </a:r>
            <a:r>
              <a:rPr lang="en-US" dirty="0" err="1" smtClean="0"/>
              <a:t>microRNA</a:t>
            </a:r>
            <a:r>
              <a:rPr lang="en-US" dirty="0" smtClean="0"/>
              <a:t> (</a:t>
            </a:r>
            <a:r>
              <a:rPr lang="en-US" dirty="0" err="1" smtClean="0"/>
              <a:t>miRNA</a:t>
            </a:r>
            <a:r>
              <a:rPr lang="en-US" dirty="0" smtClean="0"/>
              <a:t>)</a:t>
            </a:r>
            <a:r>
              <a:rPr lang="en-US" baseline="30000" dirty="0" smtClean="0"/>
              <a:t>8-10</a:t>
            </a:r>
            <a:r>
              <a:rPr lang="en-US" dirty="0" smtClean="0"/>
              <a:t>. Plants also contain this class of endogenous RNA</a:t>
            </a:r>
            <a:r>
              <a:rPr lang="en-US" baseline="30000" dirty="0" smtClean="0"/>
              <a:t>45</a:t>
            </a:r>
            <a:r>
              <a:rPr lang="en-US" dirty="0" smtClean="0"/>
              <a:t>. The revelation of </a:t>
            </a:r>
            <a:r>
              <a:rPr lang="en-US" dirty="0" err="1" smtClean="0"/>
              <a:t>miRNA</a:t>
            </a:r>
            <a:r>
              <a:rPr lang="en-US" dirty="0" smtClean="0"/>
              <a:t> led to intense research on the nature of these RNA molecules. The </a:t>
            </a:r>
            <a:r>
              <a:rPr lang="en-US" i="1" dirty="0" smtClean="0"/>
              <a:t>C. </a:t>
            </a:r>
            <a:r>
              <a:rPr lang="en-US" i="1" dirty="0" err="1" smtClean="0"/>
              <a:t>elegans</a:t>
            </a:r>
            <a:r>
              <a:rPr lang="en-US" dirty="0" smtClean="0"/>
              <a:t> </a:t>
            </a:r>
            <a:r>
              <a:rPr lang="en-US" i="1" dirty="0" smtClean="0"/>
              <a:t>lin-4</a:t>
            </a:r>
            <a:r>
              <a:rPr lang="en-US" dirty="0" smtClean="0"/>
              <a:t> (ref. 5) and </a:t>
            </a:r>
            <a:r>
              <a:rPr lang="en-US" i="1" dirty="0" smtClean="0"/>
              <a:t>let-7</a:t>
            </a:r>
            <a:r>
              <a:rPr lang="en-US" dirty="0" smtClean="0"/>
              <a:t> (ref. 7) RNAs were regarded as prototypes, and examples of similar cases were soon revealed in several organisms</a:t>
            </a:r>
            <a:r>
              <a:rPr lang="en-US" baseline="30000" dirty="0" smtClean="0"/>
              <a:t>46</a:t>
            </a:r>
            <a:r>
              <a:rPr lang="en-US" dirty="0" smtClean="0"/>
              <a:t>. The small </a:t>
            </a:r>
            <a:r>
              <a:rPr lang="en-US" dirty="0" err="1" smtClean="0"/>
              <a:t>miRNAs</a:t>
            </a:r>
            <a:r>
              <a:rPr lang="en-US" dirty="0" smtClean="0"/>
              <a:t> are processed from larger hairpin-like precursors by an </a:t>
            </a:r>
            <a:r>
              <a:rPr lang="en-US" dirty="0" err="1" smtClean="0"/>
              <a:t>RNAi</a:t>
            </a:r>
            <a:r>
              <a:rPr lang="en-US" dirty="0" smtClean="0"/>
              <a:t>-like machinery</a:t>
            </a:r>
            <a:r>
              <a:rPr lang="en-US" baseline="30000" dirty="0" smtClean="0"/>
              <a:t>47,48</a:t>
            </a:r>
            <a:r>
              <a:rPr lang="en-US" dirty="0" smtClean="0"/>
              <a:t> (Fig. 4). The </a:t>
            </a:r>
            <a:r>
              <a:rPr lang="en-US" dirty="0" err="1" smtClean="0"/>
              <a:t>miRNAs</a:t>
            </a:r>
            <a:r>
              <a:rPr lang="en-US" dirty="0" smtClean="0"/>
              <a:t> can regulate gene expression by base-pairing to mRNA, which results in either degradation of the mRNA or suppression of translation. Today, it is estimated that there are about 500 </a:t>
            </a:r>
            <a:r>
              <a:rPr lang="en-US" dirty="0" err="1" smtClean="0"/>
              <a:t>miRNAs</a:t>
            </a:r>
            <a:r>
              <a:rPr lang="en-US" dirty="0" smtClean="0"/>
              <a:t> in mammalian cells, and that about 30% of all genes are regulated by </a:t>
            </a:r>
            <a:r>
              <a:rPr lang="en-US" dirty="0" err="1" smtClean="0"/>
              <a:t>miRNAs</a:t>
            </a:r>
            <a:r>
              <a:rPr lang="en-US" dirty="0" smtClean="0"/>
              <a:t>. It is known that </a:t>
            </a:r>
            <a:r>
              <a:rPr lang="en-US" dirty="0" err="1" smtClean="0"/>
              <a:t>miRNAs</a:t>
            </a:r>
            <a:r>
              <a:rPr lang="en-US" dirty="0" smtClean="0"/>
              <a:t> play an important role during development in plants, </a:t>
            </a:r>
            <a:r>
              <a:rPr lang="en-US" i="1" dirty="0" smtClean="0"/>
              <a:t>C. </a:t>
            </a:r>
            <a:r>
              <a:rPr lang="en-US" i="1" dirty="0" err="1" smtClean="0"/>
              <a:t>elegans</a:t>
            </a:r>
            <a:r>
              <a:rPr lang="en-US" dirty="0" smtClean="0"/>
              <a:t> and mammals. Thus, the </a:t>
            </a:r>
            <a:r>
              <a:rPr lang="en-US" dirty="0" err="1" smtClean="0"/>
              <a:t>miRNA</a:t>
            </a:r>
            <a:r>
              <a:rPr lang="en-US" dirty="0" smtClean="0"/>
              <a:t>-dependent control of gene expression represents a new major principle of gene regulation. However, the full significance of small regulatory RNAs is probably still not apparent.</a:t>
            </a:r>
          </a:p>
          <a:p>
            <a:pPr>
              <a:defRPr/>
            </a:pPr>
            <a:r>
              <a:rPr lang="en-US" u="sng" dirty="0" smtClean="0"/>
              <a:t>4. </a:t>
            </a:r>
            <a:r>
              <a:rPr lang="en-US" u="sng" dirty="0" err="1" smtClean="0"/>
              <a:t>RNAi</a:t>
            </a:r>
            <a:r>
              <a:rPr lang="en-US" u="sng" dirty="0" smtClean="0"/>
              <a:t>-like mechanisms keep chromatin condensed and suppress transcription</a:t>
            </a:r>
            <a:r>
              <a:rPr lang="en-US" dirty="0" smtClean="0"/>
              <a:t>: It was known from work in plants that gene silencing could take place at the transcriptional level (TGS). After the discovery of </a:t>
            </a:r>
            <a:r>
              <a:rPr lang="en-US" dirty="0" err="1" smtClean="0"/>
              <a:t>RNAi</a:t>
            </a:r>
            <a:r>
              <a:rPr lang="en-US" dirty="0" smtClean="0"/>
              <a:t>, it was soon shown that TGS in plants operates via </a:t>
            </a:r>
            <a:r>
              <a:rPr lang="en-US" dirty="0" err="1" smtClean="0"/>
              <a:t>RNAi</a:t>
            </a:r>
            <a:r>
              <a:rPr lang="en-US" dirty="0" smtClean="0"/>
              <a:t>-like mechanisms</a:t>
            </a:r>
            <a:r>
              <a:rPr lang="en-US" baseline="30000" dirty="0" smtClean="0"/>
              <a:t>49,50</a:t>
            </a:r>
            <a:r>
              <a:rPr lang="en-US" dirty="0" smtClean="0"/>
              <a:t>. In the fission yeast </a:t>
            </a:r>
            <a:r>
              <a:rPr lang="en-US" i="1" dirty="0" err="1" smtClean="0"/>
              <a:t>Schizosaccharomyces</a:t>
            </a:r>
            <a:r>
              <a:rPr lang="en-US" i="1" dirty="0" smtClean="0"/>
              <a:t> pombe</a:t>
            </a:r>
            <a:r>
              <a:rPr lang="en-US" baseline="30000" dirty="0" smtClean="0"/>
              <a:t>51,52</a:t>
            </a:r>
            <a:r>
              <a:rPr lang="en-US" dirty="0" smtClean="0"/>
              <a:t>, and later on in </a:t>
            </a:r>
            <a:r>
              <a:rPr lang="en-US" i="1" dirty="0" smtClean="0"/>
              <a:t>Drosophila</a:t>
            </a:r>
            <a:r>
              <a:rPr lang="en-US" dirty="0" smtClean="0"/>
              <a:t> and vertebrates, it was found that similar processes keep heterochromatic regions condensed and </a:t>
            </a:r>
            <a:r>
              <a:rPr lang="en-US" dirty="0" err="1" smtClean="0"/>
              <a:t>transcriptionally</a:t>
            </a:r>
            <a:r>
              <a:rPr lang="en-US" dirty="0" smtClean="0"/>
              <a:t> suppressed. In addition, the </a:t>
            </a:r>
            <a:r>
              <a:rPr lang="en-US" dirty="0" err="1" smtClean="0"/>
              <a:t>RNAi</a:t>
            </a:r>
            <a:r>
              <a:rPr lang="en-US" dirty="0" smtClean="0"/>
              <a:t>-like machinery regulates the activity of genes in the immediate vicinity of the condensed blocks of chromatin. The phenomenon is still not understood at the molecular level although </a:t>
            </a:r>
            <a:r>
              <a:rPr lang="en-US" dirty="0" err="1" smtClean="0"/>
              <a:t>histone</a:t>
            </a:r>
            <a:r>
              <a:rPr lang="en-US" dirty="0" smtClean="0"/>
              <a:t> modifications, binding of specific chromatin condensing proteins (HP1), and DNA </a:t>
            </a:r>
            <a:r>
              <a:rPr lang="en-US" dirty="0" err="1" smtClean="0"/>
              <a:t>methylation</a:t>
            </a:r>
            <a:r>
              <a:rPr lang="en-US" dirty="0" smtClean="0"/>
              <a:t> all play important roles</a:t>
            </a:r>
            <a:r>
              <a:rPr lang="en-US" baseline="30000" dirty="0" smtClean="0"/>
              <a:t>46</a:t>
            </a:r>
            <a:r>
              <a:rPr lang="en-US" dirty="0" smtClean="0"/>
              <a:t>. It is, however, evident that this action on chromatin is most important for proper functioning of the genome and for maintenance of genome integrity.</a:t>
            </a:r>
          </a:p>
          <a:p>
            <a:pPr>
              <a:defRPr/>
            </a:pPr>
            <a:r>
              <a:rPr lang="en-US" u="sng" dirty="0" smtClean="0"/>
              <a:t>5. </a:t>
            </a:r>
            <a:r>
              <a:rPr lang="en-US" u="sng" dirty="0" err="1" smtClean="0"/>
              <a:t>RNAi</a:t>
            </a:r>
            <a:r>
              <a:rPr lang="en-US" u="sng" dirty="0" smtClean="0"/>
              <a:t> offers a new experimental tool to repress genes specifically</a:t>
            </a:r>
            <a:r>
              <a:rPr lang="en-US" dirty="0" smtClean="0"/>
              <a:t>. The targeted action of </a:t>
            </a:r>
            <a:r>
              <a:rPr lang="en-US" dirty="0" err="1" smtClean="0"/>
              <a:t>RNAi</a:t>
            </a:r>
            <a:r>
              <a:rPr lang="en-US" dirty="0" smtClean="0"/>
              <a:t> immediately suggested that this phenomenon could be utilized as a general method to suppress specific genes and look for the resulting phenotypic effect. It was also soon evident that this could be accomplished in such an efficient manner that essentially any gene in an organism could be studied functionally. After the initial work in </a:t>
            </a:r>
            <a:r>
              <a:rPr lang="en-US" i="1" dirty="0" smtClean="0"/>
              <a:t>C. </a:t>
            </a:r>
            <a:r>
              <a:rPr lang="en-US" i="1" dirty="0" err="1" smtClean="0"/>
              <a:t>elegans</a:t>
            </a:r>
            <a:r>
              <a:rPr lang="en-US" i="1" dirty="0" smtClean="0"/>
              <a:t>,</a:t>
            </a:r>
            <a:r>
              <a:rPr lang="en-US" dirty="0" smtClean="0"/>
              <a:t> this technical approach could be applied to cells from almost all organisms, including mammalian cells. This targeted gene silencing by </a:t>
            </a:r>
            <a:r>
              <a:rPr lang="en-US" dirty="0" err="1" smtClean="0"/>
              <a:t>RNAi</a:t>
            </a:r>
            <a:r>
              <a:rPr lang="en-US" dirty="0" smtClean="0"/>
              <a:t> has already had a tremendous impact in studies of the function of individual genes. It is now exploited not only in cultured cells but also in transgenic organisms. DNA constructs are introduced into the organisms under appropriate promoter control, and </a:t>
            </a:r>
            <a:r>
              <a:rPr lang="en-US" dirty="0" err="1" smtClean="0"/>
              <a:t>dsRNA</a:t>
            </a:r>
            <a:r>
              <a:rPr lang="en-US" dirty="0" smtClean="0"/>
              <a:t> hairpin structures are produced and further processed to achieve specific effects on gene regulation.</a:t>
            </a:r>
          </a:p>
          <a:p>
            <a:pPr>
              <a:defRPr/>
            </a:pPr>
            <a:r>
              <a:rPr lang="en-US" u="sng" dirty="0" smtClean="0"/>
              <a:t>6. </a:t>
            </a:r>
            <a:r>
              <a:rPr lang="en-US" u="sng" dirty="0" err="1" smtClean="0"/>
              <a:t>RNAi</a:t>
            </a:r>
            <a:r>
              <a:rPr lang="en-US" u="sng" dirty="0" smtClean="0"/>
              <a:t> might be a useful approach in future gene therapy</a:t>
            </a:r>
            <a:r>
              <a:rPr lang="en-US" dirty="0" smtClean="0"/>
              <a:t>. The possibility to achieve </a:t>
            </a:r>
            <a:r>
              <a:rPr lang="en-US" dirty="0" err="1" smtClean="0"/>
              <a:t>RNAi</a:t>
            </a:r>
            <a:r>
              <a:rPr lang="en-US" dirty="0" smtClean="0"/>
              <a:t>-governed gene regulation in transgenic organisms has stimulated many explorations of whether this would be a useful option for medical therapy</a:t>
            </a:r>
            <a:r>
              <a:rPr lang="en-US" baseline="30000" dirty="0" smtClean="0"/>
              <a:t>53,54</a:t>
            </a:r>
            <a:r>
              <a:rPr lang="en-US" dirty="0" smtClean="0"/>
              <a:t>. Promising results have been reported in several animal models</a:t>
            </a:r>
            <a:r>
              <a:rPr lang="en-US" baseline="30000" dirty="0" smtClean="0"/>
              <a:t>55-58</a:t>
            </a:r>
            <a:r>
              <a:rPr lang="en-US" dirty="0" smtClean="0"/>
              <a:t> and even in recent clinical trials, but it is too early to predict the outcome of these challenging efforts.</a:t>
            </a:r>
          </a:p>
          <a:p>
            <a:pPr>
              <a:defRPr/>
            </a:pPr>
            <a:r>
              <a:rPr lang="en-US" dirty="0" smtClean="0"/>
              <a:t>Figure 4. Cellular processes dependent on the </a:t>
            </a:r>
            <a:r>
              <a:rPr lang="en-US" dirty="0" err="1" smtClean="0"/>
              <a:t>RNAi</a:t>
            </a:r>
            <a:r>
              <a:rPr lang="en-US" dirty="0" smtClean="0"/>
              <a:t> machinery. The Dicer and RISC complexes play a central role in the destruction of invading viral RNA (1), the elimination of transcripts from mobile elements (</a:t>
            </a:r>
            <a:r>
              <a:rPr lang="en-US" dirty="0" err="1" smtClean="0"/>
              <a:t>transposons</a:t>
            </a:r>
            <a:r>
              <a:rPr lang="en-US" dirty="0" smtClean="0"/>
              <a:t>) and repetitive DNA (2), the block of protein synthesis brought about by small RNAs generated within the cell (3), and the </a:t>
            </a:r>
            <a:r>
              <a:rPr lang="en-US" dirty="0" err="1" smtClean="0"/>
              <a:t>RNAi</a:t>
            </a:r>
            <a:r>
              <a:rPr lang="en-US" dirty="0" smtClean="0"/>
              <a:t>-mediated suppression of transcription (4). The machinery is also utilized when </a:t>
            </a:r>
            <a:r>
              <a:rPr lang="en-US" dirty="0" err="1" smtClean="0"/>
              <a:t>siRNA</a:t>
            </a:r>
            <a:r>
              <a:rPr lang="en-US" dirty="0" smtClean="0"/>
              <a:t> is introduced into the cell experimentally to inhibit the activity of specific genes (5). The figure is schematic, and the Dicer and RISC complexes can vary dependent on cellular process. </a:t>
            </a:r>
            <a:endParaRPr lang="hr-HR" dirty="0"/>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24C6A00-4A5B-4A22-9460-0CD28049A1C8}" type="slidenum">
              <a:rPr lang="hr-HR" altLang="en-US" smtClean="0"/>
              <a:pPr eaLnBrk="1" hangingPunct="1">
                <a:spcBef>
                  <a:spcPct val="0"/>
                </a:spcBef>
              </a:pPr>
              <a:t>76</a:t>
            </a:fld>
            <a:endParaRPr lang="hr-HR"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charset="0"/>
              </a:rPr>
              <a:t>Figure 1 - The 'linear' canonical pathway of microRNA processing.</a:t>
            </a:r>
          </a:p>
          <a:p>
            <a:r>
              <a:rPr lang="en-US" altLang="en-US" smtClean="0">
                <a:latin typeface="Arial" charset="0"/>
              </a:rPr>
              <a:t>The miRNA processing pathway has long been viewed as linear and universal to all mammalian miRNAs. This canonical maturation includes the production of the primary miRNA transcript (pri-miRNA) by RNA polymerase II or III and cleavage of the pri-miRNA by the microprocessor complex Drosha–DGCR8 (Pasha) in the nucleus. The resulting precursor hairpin, the pre-miRNA, is exported from the nucleus by Exportin-5–Ran-GTP. In the cytoplasm, the RNase Dicer in complex with the double-stranded RNA-binding protein TRBP cleaves the pre-miRNA hairpin to its mature length. The functional strand of the mature miRNA is loaded together with Argonaute (Ago2) proteins into the RNA-induced silencing complex (RISC), where it guides RISC to silence target mRNAs through mRNA cleavage, translational repression or deadenylation, whereas the passenger strand (black) is degraded. In this review we discuss the many branches, crossroads and detours in miRNA processing that lead to the conclusion that many different ways exist to generate a mature miRNA.</a:t>
            </a:r>
            <a:endParaRPr lang="hr-HR" altLang="en-US" smtClean="0">
              <a:latin typeface="Arial" charset="0"/>
            </a:endParaRPr>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00C1C10-EE01-4749-BD97-A5F1149003D8}" type="slidenum">
              <a:rPr lang="hr-HR" altLang="en-US" smtClean="0"/>
              <a:pPr eaLnBrk="1" hangingPunct="1">
                <a:spcBef>
                  <a:spcPct val="0"/>
                </a:spcBef>
              </a:pPr>
              <a:t>78</a:t>
            </a:fld>
            <a:endParaRPr lang="hr-HR"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Illustrative mechanisms by which long </a:t>
            </a:r>
            <a:r>
              <a:rPr lang="en-US" dirty="0" err="1" smtClean="0"/>
              <a:t>ncRNAs</a:t>
            </a:r>
            <a:r>
              <a:rPr lang="en-US" dirty="0" smtClean="0"/>
              <a:t> regulate local protein-coding gene expression at the level of chromatin </a:t>
            </a:r>
            <a:r>
              <a:rPr lang="en-US" dirty="0" err="1" smtClean="0"/>
              <a:t>remodelling</a:t>
            </a:r>
            <a:r>
              <a:rPr lang="en-US" dirty="0" smtClean="0"/>
              <a:t>, transcriptional control and post-transcriptional processing. a | </a:t>
            </a:r>
            <a:r>
              <a:rPr lang="en-US" dirty="0" err="1" smtClean="0"/>
              <a:t>ncRNAs</a:t>
            </a:r>
            <a:r>
              <a:rPr lang="en-US" dirty="0" smtClean="0"/>
              <a:t> can recruit chromatin modifying complexes to specific genomic loci to impart their catalytic activity. In this case, the </a:t>
            </a:r>
            <a:r>
              <a:rPr lang="en-US" dirty="0" err="1" smtClean="0"/>
              <a:t>ncRNAs</a:t>
            </a:r>
            <a:r>
              <a:rPr lang="en-US" dirty="0" smtClean="0"/>
              <a:t> HOTAIR</a:t>
            </a:r>
            <a:r>
              <a:rPr lang="en-US" baseline="30000" dirty="0" smtClean="0">
                <a:hlinkClick r:id="rId3"/>
              </a:rPr>
              <a:t>21</a:t>
            </a:r>
            <a:r>
              <a:rPr lang="en-US" dirty="0" smtClean="0"/>
              <a:t>, </a:t>
            </a:r>
            <a:r>
              <a:rPr lang="en-US" dirty="0" err="1" smtClean="0"/>
              <a:t>Xist</a:t>
            </a:r>
            <a:r>
              <a:rPr lang="en-US" dirty="0" smtClean="0"/>
              <a:t> and </a:t>
            </a:r>
            <a:r>
              <a:rPr lang="en-US" dirty="0" err="1" smtClean="0"/>
              <a:t>RepA</a:t>
            </a:r>
            <a:r>
              <a:rPr lang="en-US" dirty="0" smtClean="0"/>
              <a:t> (the small internal non-coding transcript from the </a:t>
            </a:r>
            <a:r>
              <a:rPr lang="en-US" dirty="0" err="1" smtClean="0"/>
              <a:t>Xist</a:t>
            </a:r>
            <a:r>
              <a:rPr lang="en-US" dirty="0" smtClean="0"/>
              <a:t> locus)</a:t>
            </a:r>
            <a:r>
              <a:rPr lang="en-US" baseline="30000" dirty="0" smtClean="0">
                <a:hlinkClick r:id="rId4"/>
              </a:rPr>
              <a:t>25</a:t>
            </a:r>
            <a:r>
              <a:rPr lang="en-US" dirty="0" smtClean="0"/>
              <a:t>, or Kcnqot1 (Ref. </a:t>
            </a:r>
            <a:r>
              <a:rPr lang="en-US" dirty="0" smtClean="0">
                <a:hlinkClick r:id="rId5"/>
              </a:rPr>
              <a:t>24</a:t>
            </a:r>
            <a:r>
              <a:rPr lang="en-US" dirty="0" smtClean="0"/>
              <a:t>) recruit the </a:t>
            </a:r>
            <a:r>
              <a:rPr lang="en-US" dirty="0" err="1" smtClean="0"/>
              <a:t>Polycomb</a:t>
            </a:r>
            <a:r>
              <a:rPr lang="en-US" dirty="0" smtClean="0"/>
              <a:t> complex to the </a:t>
            </a:r>
            <a:r>
              <a:rPr lang="en-US" dirty="0" err="1" smtClean="0"/>
              <a:t>HoxD</a:t>
            </a:r>
            <a:r>
              <a:rPr lang="en-US" dirty="0" smtClean="0"/>
              <a:t> locus, the X chromosome, or the Kcnq1 domain, respectively, where they </a:t>
            </a:r>
            <a:r>
              <a:rPr lang="en-US" dirty="0" err="1" smtClean="0"/>
              <a:t>trimethylate</a:t>
            </a:r>
            <a:r>
              <a:rPr lang="en-US" dirty="0" smtClean="0"/>
              <a:t> lysine 27 residues (me3K27) of </a:t>
            </a:r>
            <a:r>
              <a:rPr lang="en-US" dirty="0" err="1" smtClean="0"/>
              <a:t>histone</a:t>
            </a:r>
            <a:r>
              <a:rPr lang="en-US" dirty="0" smtClean="0"/>
              <a:t> H3 to induce heterochromatin formation and repress gene expression. b | </a:t>
            </a:r>
            <a:r>
              <a:rPr lang="en-US" dirty="0" err="1" smtClean="0"/>
              <a:t>ncRNAs</a:t>
            </a:r>
            <a:r>
              <a:rPr lang="en-US" dirty="0" smtClean="0"/>
              <a:t> can regulate the transcriptional process through a range of mechanisms. </a:t>
            </a:r>
            <a:r>
              <a:rPr lang="en-US" dirty="0" err="1" smtClean="0"/>
              <a:t>ncRNAs</a:t>
            </a:r>
            <a:r>
              <a:rPr lang="en-US" dirty="0" smtClean="0"/>
              <a:t> tethered to the </a:t>
            </a:r>
            <a:r>
              <a:rPr lang="en-US" dirty="0" err="1" smtClean="0"/>
              <a:t>cyclin</a:t>
            </a:r>
            <a:r>
              <a:rPr lang="en-US" dirty="0" smtClean="0"/>
              <a:t> D1 gene recruit the RNA binding protein TLS to modulate the </a:t>
            </a:r>
            <a:r>
              <a:rPr lang="en-US" dirty="0" err="1" smtClean="0"/>
              <a:t>histone</a:t>
            </a:r>
            <a:r>
              <a:rPr lang="en-US" dirty="0" smtClean="0"/>
              <a:t> </a:t>
            </a:r>
            <a:r>
              <a:rPr lang="en-US" dirty="0" err="1" smtClean="0"/>
              <a:t>acetyltransferase</a:t>
            </a:r>
            <a:r>
              <a:rPr lang="en-US" dirty="0" smtClean="0"/>
              <a:t> activity of CREB binding protein (CBP) and p300 to repress gene transcription</a:t>
            </a:r>
            <a:r>
              <a:rPr lang="en-US" baseline="30000" dirty="0" smtClean="0">
                <a:hlinkClick r:id="rId6"/>
              </a:rPr>
              <a:t>29</a:t>
            </a:r>
            <a:r>
              <a:rPr lang="en-US" dirty="0" smtClean="0"/>
              <a:t>. c | An </a:t>
            </a:r>
            <a:r>
              <a:rPr lang="en-US" dirty="0" err="1" smtClean="0"/>
              <a:t>ultraconserved</a:t>
            </a:r>
            <a:r>
              <a:rPr lang="en-US" dirty="0" smtClean="0"/>
              <a:t> enhancer is transcribed as a long </a:t>
            </a:r>
            <a:r>
              <a:rPr lang="en-US" dirty="0" err="1" smtClean="0"/>
              <a:t>ncRNA</a:t>
            </a:r>
            <a:r>
              <a:rPr lang="en-US" dirty="0" smtClean="0"/>
              <a:t>, Evf2, which subsequently acts as a co-activator to the transcription factor DLX2, to regulate the Dlx6 gene transcription</a:t>
            </a:r>
            <a:r>
              <a:rPr lang="en-US" baseline="30000" dirty="0" smtClean="0">
                <a:hlinkClick r:id="rId7"/>
              </a:rPr>
              <a:t>30</a:t>
            </a:r>
            <a:r>
              <a:rPr lang="en-US" dirty="0" smtClean="0"/>
              <a:t>. d | A </a:t>
            </a:r>
            <a:r>
              <a:rPr lang="en-US" dirty="0" err="1" smtClean="0"/>
              <a:t>ncRNA</a:t>
            </a:r>
            <a:r>
              <a:rPr lang="en-US" dirty="0" smtClean="0"/>
              <a:t> transcribed from the DHFR minor promoter in humans can form a triplex at the major promoter to occlude the binding of the general transcription factor TFIID, and thereby silence DHFR gene expression</a:t>
            </a:r>
            <a:r>
              <a:rPr lang="en-US" baseline="30000" dirty="0" smtClean="0">
                <a:hlinkClick r:id="rId8"/>
              </a:rPr>
              <a:t>31</a:t>
            </a:r>
            <a:r>
              <a:rPr lang="en-US" dirty="0" smtClean="0"/>
              <a:t>. e | An antisense </a:t>
            </a:r>
            <a:r>
              <a:rPr lang="en-US" dirty="0" err="1" smtClean="0"/>
              <a:t>ncRNA</a:t>
            </a:r>
            <a:r>
              <a:rPr lang="en-US" dirty="0" smtClean="0"/>
              <a:t> can mask the 5' splice site of the zinc finger </a:t>
            </a:r>
            <a:r>
              <a:rPr lang="en-US" dirty="0" err="1" smtClean="0"/>
              <a:t>homeobox</a:t>
            </a:r>
            <a:r>
              <a:rPr lang="en-US" dirty="0" smtClean="0"/>
              <a:t> mRNA Zeb2 from the </a:t>
            </a:r>
            <a:r>
              <a:rPr lang="en-US" dirty="0" err="1" smtClean="0"/>
              <a:t>spliceosome</a:t>
            </a:r>
            <a:r>
              <a:rPr lang="en-US" dirty="0" smtClean="0"/>
              <a:t>, resulting in </a:t>
            </a:r>
            <a:r>
              <a:rPr lang="en-US" dirty="0" err="1" smtClean="0"/>
              <a:t>intron</a:t>
            </a:r>
            <a:r>
              <a:rPr lang="en-US" dirty="0" smtClean="0"/>
              <a:t> retention. The translation machinery can then recognize and bind an internal ribosome entry site (IRE) in the retained </a:t>
            </a:r>
            <a:r>
              <a:rPr lang="en-US" dirty="0" err="1" smtClean="0"/>
              <a:t>intron</a:t>
            </a:r>
            <a:r>
              <a:rPr lang="en-US" dirty="0" smtClean="0"/>
              <a:t>, resulting in efficient Zeb2 translation and expression</a:t>
            </a:r>
            <a:r>
              <a:rPr lang="en-US" baseline="30000" dirty="0" smtClean="0">
                <a:hlinkClick r:id="rId9"/>
              </a:rPr>
              <a:t>35</a:t>
            </a:r>
            <a:r>
              <a:rPr lang="en-US" dirty="0" smtClean="0"/>
              <a:t>.</a:t>
            </a:r>
          </a:p>
          <a:p>
            <a:pPr>
              <a:defRPr/>
            </a:pPr>
            <a:r>
              <a:rPr lang="en-US" dirty="0" smtClean="0">
                <a:hlinkClick r:id="rId10"/>
              </a:rPr>
              <a:t>Long non-coding RNAs: insights into functions</a:t>
            </a:r>
            <a:endParaRPr lang="en-US" dirty="0" smtClean="0"/>
          </a:p>
          <a:p>
            <a:pPr>
              <a:defRPr/>
            </a:pPr>
            <a:r>
              <a:rPr lang="en-US" dirty="0" smtClean="0"/>
              <a:t>Tim R. Mercer, Marcel E. Dinger &amp; John S. </a:t>
            </a:r>
            <a:r>
              <a:rPr lang="en-US" dirty="0" err="1" smtClean="0"/>
              <a:t>Mattick</a:t>
            </a:r>
            <a:endParaRPr lang="en-US" dirty="0" smtClean="0"/>
          </a:p>
          <a:p>
            <a:pPr>
              <a:defRPr/>
            </a:pPr>
            <a:r>
              <a:rPr lang="en-US" dirty="0" smtClean="0"/>
              <a:t>Nature Reviews Genetics 10, 155-159 (March 2009)</a:t>
            </a:r>
          </a:p>
          <a:p>
            <a:pPr>
              <a:defRPr/>
            </a:pPr>
            <a:endParaRPr lang="hr-HR" dirty="0"/>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5529140-2BC5-49A8-B6AD-DE0CF16F848F}" type="slidenum">
              <a:rPr lang="hr-HR" altLang="en-US" smtClean="0"/>
              <a:pPr eaLnBrk="1" hangingPunct="1">
                <a:spcBef>
                  <a:spcPct val="0"/>
                </a:spcBef>
              </a:pPr>
              <a:t>83</a:t>
            </a:fld>
            <a:endParaRPr lang="hr-HR"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Topologically associating domains" (TADs) are a way of understanding the organization of mammalian </a:t>
            </a:r>
            <a:r>
              <a:rPr lang="en-US" altLang="en-US" smtClean="0">
                <a:latin typeface="Arial" charset="0"/>
                <a:hlinkClick r:id="rId3" tooltip="Genome"/>
              </a:rPr>
              <a:t>genomes</a:t>
            </a:r>
            <a:r>
              <a:rPr lang="en-US" altLang="en-US" smtClean="0">
                <a:latin typeface="Arial" charset="0"/>
              </a:rPr>
              <a:t> as being split up into "chromosome neighborhoods" within which most enhancer-promoter contact occurs. They can range in size from thousands to millions of </a:t>
            </a:r>
            <a:r>
              <a:rPr lang="en-US" altLang="en-US" smtClean="0">
                <a:latin typeface="Arial" charset="0"/>
                <a:hlinkClick r:id="rId4" tooltip="DNA"/>
              </a:rPr>
              <a:t>DNA</a:t>
            </a:r>
            <a:r>
              <a:rPr lang="en-US" altLang="en-US" smtClean="0">
                <a:latin typeface="Arial" charset="0"/>
              </a:rPr>
              <a:t> bases. TADs are separated from each other by boundary regions enriched for </a:t>
            </a:r>
            <a:r>
              <a:rPr lang="en-US" altLang="en-US" smtClean="0">
                <a:latin typeface="Arial" charset="0"/>
                <a:hlinkClick r:id="rId5" tooltip="Transfer RNA"/>
              </a:rPr>
              <a:t>transfer RNA</a:t>
            </a:r>
            <a:r>
              <a:rPr lang="en-US" altLang="en-US" smtClean="0">
                <a:latin typeface="Arial" charset="0"/>
              </a:rPr>
              <a:t> genes and for binding of the transcription factor </a:t>
            </a:r>
            <a:r>
              <a:rPr lang="en-US" altLang="en-US" smtClean="0">
                <a:latin typeface="Arial" charset="0"/>
                <a:hlinkClick r:id="rId6" tooltip="CTCF"/>
              </a:rPr>
              <a:t>CTCF</a:t>
            </a:r>
            <a:r>
              <a:rPr lang="en-US" altLang="en-US" smtClean="0">
                <a:latin typeface="Arial" charset="0"/>
              </a:rPr>
              <a:t>.</a:t>
            </a:r>
            <a:r>
              <a:rPr lang="en-US" altLang="en-US" baseline="30000" smtClean="0">
                <a:latin typeface="Arial" charset="0"/>
                <a:hlinkClick r:id="rId7"/>
              </a:rPr>
              <a:t>[1]</a:t>
            </a:r>
            <a:endParaRPr lang="en-US" altLang="en-US" smtClean="0">
              <a:latin typeface="Arial" charset="0"/>
            </a:endParaRPr>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8D5BB2-1EA2-4804-94A6-BA0BB00BDFDB}" type="slidenum">
              <a:rPr lang="hr-HR" altLang="en-US" smtClean="0"/>
              <a:pPr eaLnBrk="1" hangingPunct="1">
                <a:spcBef>
                  <a:spcPct val="0"/>
                </a:spcBef>
              </a:pPr>
              <a:t>85</a:t>
            </a:fld>
            <a:endParaRPr lang="hr-HR"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smtClean="0">
                <a:latin typeface="Arial" charset="0"/>
              </a:rPr>
              <a:t>Figure 2 Schematic three-dimensional picture of transcription.</a:t>
            </a:r>
          </a:p>
          <a:p>
            <a:pPr eaLnBrk="1" hangingPunct="1">
              <a:spcBef>
                <a:spcPct val="0"/>
              </a:spcBef>
            </a:pPr>
            <a:r>
              <a:rPr lang="en-US" altLang="en-US" dirty="0" smtClean="0">
                <a:latin typeface="Arial" charset="0"/>
              </a:rPr>
              <a:t>At the steady state, the DNA loop in the gene transforms its shape and an RNAPII molecule becomes able to jump frequently (with probability p) from the end of the gene (or an exon) to the beginning of the next gene (next exon), as red arrow. The introns are denoted by the red bars, the exons are in yellow, and the highly enriched CTCF binding sites are denoted by the green rings. The blue sphere on the gene indicates the leading RNAPII in the distribution.</a:t>
            </a:r>
          </a:p>
          <a:p>
            <a:endParaRPr lang="en-US" altLang="en-US" dirty="0" smtClean="0">
              <a:latin typeface="Arial" charset="0"/>
            </a:endParaRPr>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70E329-319E-4F9C-8841-AEF5E10904BE}" type="slidenum">
              <a:rPr lang="hr-HR" altLang="en-US" smtClean="0"/>
              <a:pPr eaLnBrk="1" hangingPunct="1">
                <a:spcBef>
                  <a:spcPct val="0"/>
                </a:spcBef>
              </a:pPr>
              <a:t>87</a:t>
            </a:fld>
            <a:endParaRPr lang="hr-HR"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latin typeface="Arial" charset="0"/>
              </a:rPr>
              <a:t>DRB, analog ATP inhibira DSiF DRB sensitivity inducing factor.</a:t>
            </a:r>
          </a:p>
          <a:p>
            <a:r>
              <a:rPr lang="hr-HR" altLang="en-US" smtClean="0">
                <a:latin typeface="Arial" charset="0"/>
              </a:rPr>
              <a:t>polII završava o.5 do 2 kb iza poli A.</a:t>
            </a:r>
          </a:p>
          <a:p>
            <a:r>
              <a:rPr lang="hr-HR" altLang="en-US" smtClean="0">
                <a:latin typeface="Arial" charset="0"/>
              </a:rPr>
              <a:t>Myc povećava generalnu proizvodnju RNA i proteina i uzrokuje rast.</a:t>
            </a:r>
          </a:p>
          <a:p>
            <a:endParaRPr lang="hr-HR" altLang="en-US" smtClean="0">
              <a:latin typeface="Arial" charset="0"/>
            </a:endParaRPr>
          </a:p>
          <a:p>
            <a:r>
              <a:rPr lang="hr-HR" altLang="en-US" smtClean="0">
                <a:latin typeface="Arial" charset="0"/>
              </a:rPr>
              <a:t>Myc: „program” matičnih st. ili diferencijacija</a:t>
            </a:r>
            <a:endParaRPr lang="en-US" altLang="en-US" smtClean="0">
              <a:latin typeface="Arial" charset="0"/>
            </a:endParaRPr>
          </a:p>
          <a:p>
            <a:endParaRPr lang="en-US" altLang="en-US" smtClean="0">
              <a:latin typeface="Arial"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C66CA69-F75D-494C-84FA-E95BC3AD1FF4}" type="slidenum">
              <a:rPr lang="hr-HR" altLang="en-US" smtClean="0"/>
              <a:pPr eaLnBrk="1" hangingPunct="1">
                <a:spcBef>
                  <a:spcPct val="0"/>
                </a:spcBef>
              </a:pPr>
              <a:t>11</a:t>
            </a:fld>
            <a:endParaRPr lang="hr-HR"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smtClean="0"/>
              <a:t>Kishi</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88</a:t>
            </a:fld>
            <a:endParaRPr lang="en-US"/>
          </a:p>
        </p:txBody>
      </p:sp>
    </p:spTree>
    <p:extLst>
      <p:ext uri="{BB962C8B-B14F-4D97-AF65-F5344CB8AC3E}">
        <p14:creationId xmlns:p14="http://schemas.microsoft.com/office/powerpoint/2010/main" val="3376853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83397A-977A-4576-BAB9-0AC340E1D8D8}" type="slidenum">
              <a:rPr lang="hr-HR" altLang="en-US" smtClean="0"/>
              <a:pPr eaLnBrk="1" hangingPunct="1">
                <a:spcBef>
                  <a:spcPct val="0"/>
                </a:spcBef>
              </a:pPr>
              <a:t>89</a:t>
            </a:fld>
            <a:endParaRPr lang="hr-HR" alt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hr-HR" altLang="en-US" smtClean="0"/>
              <a:t>-razni geni u raznim stanicama – struktura kromatina različita</a:t>
            </a:r>
          </a:p>
          <a:p>
            <a:pPr eaLnBrk="1" hangingPunct="1"/>
            <a:r>
              <a:rPr lang="hr-HR" altLang="en-US" smtClean="0"/>
              <a:t>kromatin u petljama od 50 do 100 kb DNA</a:t>
            </a:r>
          </a:p>
          <a:p>
            <a:r>
              <a:rPr lang="en-US" altLang="en-US" b="1" smtClean="0"/>
              <a:t>Figure 1. </a:t>
            </a:r>
            <a:r>
              <a:rPr lang="en-US" altLang="en-US" smtClean="0"/>
              <a:t>Chromosome territories and looping out of multigene</a:t>
            </a:r>
          </a:p>
          <a:p>
            <a:r>
              <a:rPr lang="en-US" altLang="en-US" smtClean="0"/>
              <a:t>clusters. (</a:t>
            </a:r>
            <a:r>
              <a:rPr lang="en-US" altLang="en-US" i="1" smtClean="0"/>
              <a:t>A</a:t>
            </a:r>
            <a:r>
              <a:rPr lang="en-US" altLang="en-US" smtClean="0"/>
              <a:t>) Schematic structure of chromosome territories</a:t>
            </a:r>
          </a:p>
          <a:p>
            <a:r>
              <a:rPr lang="en-US" altLang="en-US" smtClean="0"/>
              <a:t>and interchromatin space. Chromosomes occupy discrete</a:t>
            </a:r>
          </a:p>
          <a:p>
            <a:r>
              <a:rPr lang="en-US" altLang="en-US" smtClean="0"/>
              <a:t>territories in the nucleus, whereby “decondensed” chromatin</a:t>
            </a:r>
          </a:p>
          <a:p>
            <a:r>
              <a:rPr lang="en-US" altLang="en-US" smtClean="0"/>
              <a:t>loops form the borders of territories, but also intermingle with</a:t>
            </a:r>
          </a:p>
          <a:p>
            <a:r>
              <a:rPr lang="en-US" altLang="en-US" smtClean="0"/>
              <a:t>neighboring chromosome territories. (</a:t>
            </a:r>
            <a:r>
              <a:rPr lang="en-US" altLang="en-US" i="1" smtClean="0"/>
              <a:t>B</a:t>
            </a:r>
            <a:r>
              <a:rPr lang="en-US" altLang="en-US" smtClean="0"/>
              <a:t>) Schematic structure of</a:t>
            </a:r>
          </a:p>
          <a:p>
            <a:r>
              <a:rPr lang="en-US" altLang="en-US" smtClean="0"/>
              <a:t>a transcriptionally active multigene cluster that loops out of the</a:t>
            </a:r>
          </a:p>
          <a:p>
            <a:r>
              <a:rPr lang="en-US" altLang="en-US" smtClean="0"/>
              <a:t>chromosome territory.</a:t>
            </a:r>
            <a:endParaRPr lang="hr-HR"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p:spPr>
        <p:txBody>
          <a:bodyPr/>
          <a:lstStyle/>
          <a:p>
            <a:r>
              <a:rPr lang="en-US" altLang="en-US" smtClean="0"/>
              <a:t>Structural and functional hallmarks of the nuclear periphery in yeast and metazoans. The membrane bilayer of the nucleus</a:t>
            </a:r>
          </a:p>
          <a:p>
            <a:r>
              <a:rPr lang="en-US" altLang="en-US" smtClean="0"/>
              <a:t>is perforated by nuclear pores, which consist of an</a:t>
            </a:r>
            <a:r>
              <a:rPr lang="hr-HR" altLang="en-US" smtClean="0"/>
              <a:t> </a:t>
            </a:r>
            <a:r>
              <a:rPr lang="en-US" altLang="en-US" smtClean="0"/>
              <a:t>∼30-subunit-containing nuclear pore complex (NPC). (Left) In yeast, the Nup1 and</a:t>
            </a:r>
          </a:p>
          <a:p>
            <a:r>
              <a:rPr lang="en-US" altLang="en-US" smtClean="0"/>
              <a:t>Nup2 components of the nuclear pore complex have been found to interact with components of the SAGA coactivator complex via</a:t>
            </a:r>
          </a:p>
          <a:p>
            <a:r>
              <a:rPr lang="en-US" altLang="en-US" smtClean="0"/>
              <a:t>Sus1, which is also a component of the TREX complex, involved in mRNA export. The nuclear periphery, excluding the pores, is also</a:t>
            </a:r>
          </a:p>
          <a:p>
            <a:r>
              <a:rPr lang="en-US" altLang="en-US" smtClean="0"/>
              <a:t>implicated in gene silencing, whereby the yeast Sir4 protein is tethered to the periphery via the enhancer of silent chromatin (Esc1)</a:t>
            </a:r>
          </a:p>
          <a:p>
            <a:r>
              <a:rPr lang="en-US" altLang="en-US" smtClean="0"/>
              <a:t>or Ku protein. (Right) In metazoans, the inner nuclear membrane is associated with lamins and lamin-associated proteins. The lamin</a:t>
            </a:r>
          </a:p>
          <a:p>
            <a:r>
              <a:rPr lang="en-US" altLang="en-US" smtClean="0"/>
              <a:t>B receptor (LBR) has been implicated in heterochromatin regulation via interaction with HP1, which binds to histone H3K9 trimethyl</a:t>
            </a:r>
          </a:p>
          <a:p>
            <a:r>
              <a:rPr lang="en-US" altLang="en-US" smtClean="0"/>
              <a:t>marks. Emerin and Man1 recruit, via their LEM domain, the barrier to autointegration factor (BAF), which associates with transcrip-</a:t>
            </a:r>
          </a:p>
          <a:p>
            <a:r>
              <a:rPr lang="en-US" altLang="en-US" smtClean="0"/>
              <a:t>tion repressors such as Crx1. In addition they bind and inhibit the function of the signaling effectors Smad and</a:t>
            </a:r>
            <a:r>
              <a:rPr lang="hr-HR" altLang="en-US" smtClean="0"/>
              <a:t> </a:t>
            </a:r>
          </a:p>
          <a:p>
            <a:r>
              <a:rPr lang="en-US" altLang="en-US" smtClean="0"/>
              <a:t>-catenin. The</a:t>
            </a:r>
            <a:r>
              <a:rPr lang="hr-HR" altLang="en-US" smtClean="0"/>
              <a:t> </a:t>
            </a:r>
            <a:r>
              <a:rPr lang="en-US" altLang="en-US" smtClean="0"/>
              <a:t>SUN–Nesprin complex, which is formed by an interaction of the KASH domain of Nesprin with SUN proteins, links the perinuclear</a:t>
            </a:r>
            <a:r>
              <a:rPr lang="hr-HR" altLang="en-US" smtClean="0"/>
              <a:t> </a:t>
            </a:r>
            <a:r>
              <a:rPr lang="en-US" altLang="en-US" smtClean="0"/>
              <a:t>skeleton with the cytoplasmic filament system. (IF) Intermediate filament.</a:t>
            </a:r>
          </a:p>
        </p:txBody>
      </p:sp>
      <p:sp>
        <p:nvSpPr>
          <p:cNvPr id="13824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2A6F4A-EE51-4110-9E73-F91F8D268689}" type="slidenum">
              <a:rPr lang="hr-HR" altLang="en-US" smtClean="0"/>
              <a:pPr eaLnBrk="1" hangingPunct="1">
                <a:spcBef>
                  <a:spcPct val="0"/>
                </a:spcBef>
              </a:pPr>
              <a:t>90</a:t>
            </a:fld>
            <a:endParaRPr lang="hr-HR"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Dynamic Compartmentalization of Chromosomal</a:t>
            </a:r>
          </a:p>
          <a:p>
            <a:r>
              <a:rPr lang="en-US" sz="1200" b="0" i="0" u="none" strike="noStrike" kern="1200" baseline="0" dirty="0" smtClean="0">
                <a:solidFill>
                  <a:schemeClr val="tx1"/>
                </a:solidFill>
                <a:latin typeface="+mn-lt"/>
                <a:ea typeface="+mn-ea"/>
                <a:cs typeface="+mn-cs"/>
              </a:rPr>
              <a:t>Domains</a:t>
            </a:r>
          </a:p>
          <a:p>
            <a:r>
              <a:rPr lang="en-US" sz="1200" b="0" i="0" u="none" strike="noStrike" kern="1200" baseline="0" dirty="0" smtClean="0">
                <a:solidFill>
                  <a:schemeClr val="tx1"/>
                </a:solidFill>
                <a:latin typeface="+mn-lt"/>
                <a:ea typeface="+mn-ea"/>
                <a:cs typeface="+mn-cs"/>
              </a:rPr>
              <a:t>(A) Besides anchoring of LADs (green) to the NL, other regions (blue) may be</a:t>
            </a:r>
          </a:p>
          <a:p>
            <a:r>
              <a:rPr lang="en-US" sz="1200" b="0" i="0" u="none" strike="noStrike" kern="1200" baseline="0" dirty="0" smtClean="0">
                <a:solidFill>
                  <a:schemeClr val="tx1"/>
                </a:solidFill>
                <a:latin typeface="+mn-lt"/>
                <a:ea typeface="+mn-ea"/>
                <a:cs typeface="+mn-cs"/>
              </a:rPr>
              <a:t>tethered to nuclear structures that are permissive for transcription (orange),</a:t>
            </a:r>
          </a:p>
          <a:p>
            <a:r>
              <a:rPr lang="en-US" sz="1200" b="0" i="0" u="none" strike="noStrike" kern="1200" baseline="0" dirty="0" smtClean="0">
                <a:solidFill>
                  <a:schemeClr val="tx1"/>
                </a:solidFill>
                <a:latin typeface="+mn-lt"/>
                <a:ea typeface="+mn-ea"/>
                <a:cs typeface="+mn-cs"/>
              </a:rPr>
              <a:t>such as transcription factories (</a:t>
            </a:r>
            <a:r>
              <a:rPr lang="en-US" sz="1200" b="0" i="0" u="none" strike="noStrike" kern="1200" baseline="0" dirty="0" err="1" smtClean="0">
                <a:solidFill>
                  <a:schemeClr val="tx1"/>
                </a:solidFill>
                <a:latin typeface="+mn-lt"/>
                <a:ea typeface="+mn-ea"/>
                <a:cs typeface="+mn-cs"/>
              </a:rPr>
              <a:t>tf</a:t>
            </a:r>
            <a:r>
              <a:rPr lang="en-US" sz="1200" b="0" i="0" u="none" strike="noStrike" kern="1200" baseline="0" dirty="0" smtClean="0">
                <a:solidFill>
                  <a:schemeClr val="tx1"/>
                </a:solidFill>
                <a:latin typeface="+mn-lt"/>
                <a:ea typeface="+mn-ea"/>
                <a:cs typeface="+mn-cs"/>
              </a:rPr>
              <a:t>) or splicing factor speckles (speckles).</a:t>
            </a:r>
          </a:p>
          <a:p>
            <a:r>
              <a:rPr lang="en-US" sz="1200" b="0" i="0" u="none" strike="noStrike" kern="1200" baseline="0" dirty="0" smtClean="0">
                <a:solidFill>
                  <a:schemeClr val="tx1"/>
                </a:solidFill>
                <a:latin typeface="+mn-lt"/>
                <a:ea typeface="+mn-ea"/>
                <a:cs typeface="+mn-cs"/>
              </a:rPr>
              <a:t>(B) Some LADs (semi-transparent green) contact the NL erratically (i.e., in a</a:t>
            </a:r>
          </a:p>
          <a:p>
            <a:r>
              <a:rPr lang="en-US" sz="1200" b="0" i="0" u="none" strike="noStrike" kern="1200" baseline="0" dirty="0" smtClean="0">
                <a:solidFill>
                  <a:schemeClr val="tx1"/>
                </a:solidFill>
                <a:latin typeface="+mn-lt"/>
                <a:ea typeface="+mn-ea"/>
                <a:cs typeface="+mn-cs"/>
              </a:rPr>
              <a:t>subset of cells) and may become transcriptionally active when associated with</a:t>
            </a:r>
          </a:p>
          <a:p>
            <a:r>
              <a:rPr lang="en-US" sz="1200" b="0" i="0" u="none" strike="noStrike" kern="1200" baseline="0" dirty="0" smtClean="0">
                <a:solidFill>
                  <a:schemeClr val="tx1"/>
                </a:solidFill>
                <a:latin typeface="+mn-lt"/>
                <a:ea typeface="+mn-ea"/>
                <a:cs typeface="+mn-cs"/>
              </a:rPr>
              <a:t>a permissive compartment (semi-transparent blue).</a:t>
            </a:r>
          </a:p>
          <a:p>
            <a:r>
              <a:rPr lang="en-US" sz="1200" b="0" i="0" u="none" strike="noStrike" kern="1200" baseline="0" dirty="0" smtClean="0">
                <a:solidFill>
                  <a:schemeClr val="tx1"/>
                </a:solidFill>
                <a:latin typeface="+mn-lt"/>
                <a:ea typeface="+mn-ea"/>
                <a:cs typeface="+mn-cs"/>
              </a:rPr>
              <a:t>(C) Some LADs are apparently stochastically distributed between the NL,</a:t>
            </a:r>
          </a:p>
          <a:p>
            <a:r>
              <a:rPr lang="en-US" sz="1200" b="0" i="0" u="none" strike="noStrike" kern="1200" baseline="0" dirty="0" smtClean="0">
                <a:solidFill>
                  <a:schemeClr val="tx1"/>
                </a:solidFill>
                <a:latin typeface="+mn-lt"/>
                <a:ea typeface="+mn-ea"/>
                <a:cs typeface="+mn-cs"/>
              </a:rPr>
              <a:t>nucleoli, and </a:t>
            </a:r>
            <a:r>
              <a:rPr lang="en-US" sz="1200" b="0" i="0" u="none" strike="noStrike" kern="1200" baseline="0" dirty="0" err="1" smtClean="0">
                <a:solidFill>
                  <a:schemeClr val="tx1"/>
                </a:solidFill>
                <a:latin typeface="+mn-lt"/>
                <a:ea typeface="+mn-ea"/>
                <a:cs typeface="+mn-cs"/>
              </a:rPr>
              <a:t>pericentromeric</a:t>
            </a:r>
            <a:r>
              <a:rPr lang="en-US" sz="1200" b="0" i="0" u="none" strike="noStrike" kern="1200" baseline="0" dirty="0" smtClean="0">
                <a:solidFill>
                  <a:schemeClr val="tx1"/>
                </a:solidFill>
                <a:latin typeface="+mn-lt"/>
                <a:ea typeface="+mn-ea"/>
                <a:cs typeface="+mn-cs"/>
              </a:rPr>
              <a:t> heterochromatin (</a:t>
            </a:r>
            <a:r>
              <a:rPr lang="en-US" sz="1200" b="0" i="0" u="none" strike="noStrike" kern="1200" baseline="0" dirty="0" err="1" smtClean="0">
                <a:solidFill>
                  <a:schemeClr val="tx1"/>
                </a:solidFill>
                <a:latin typeface="+mn-lt"/>
                <a:ea typeface="+mn-ea"/>
                <a:cs typeface="+mn-cs"/>
              </a:rPr>
              <a:t>ph</a:t>
            </a:r>
            <a:r>
              <a:rPr lang="en-US" sz="1200" b="0" i="0" u="none" strike="noStrike" kern="1200" baseline="0" dirty="0" smtClean="0">
                <a:solidFill>
                  <a:schemeClr val="tx1"/>
                </a:solidFill>
                <a:latin typeface="+mn-lt"/>
                <a:ea typeface="+mn-ea"/>
                <a:cs typeface="+mn-cs"/>
              </a:rPr>
              <a:t>), which are all repressive</a:t>
            </a:r>
          </a:p>
          <a:p>
            <a:r>
              <a:rPr lang="en-US" sz="1200" b="0" i="0" u="none" strike="noStrike" kern="1200" baseline="0" dirty="0" smtClean="0">
                <a:solidFill>
                  <a:schemeClr val="tx1"/>
                </a:solidFill>
                <a:latin typeface="+mn-lt"/>
                <a:ea typeface="+mn-ea"/>
                <a:cs typeface="+mn-cs"/>
              </a:rPr>
              <a:t>environments.</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91</a:t>
            </a:fld>
            <a:endParaRPr lang="en-US"/>
          </a:p>
        </p:txBody>
      </p:sp>
    </p:spTree>
    <p:extLst>
      <p:ext uri="{BB962C8B-B14F-4D97-AF65-F5344CB8AC3E}">
        <p14:creationId xmlns:p14="http://schemas.microsoft.com/office/powerpoint/2010/main" val="2137622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https://www.slideshare.net/julururadhika/molecularbiologyofthecellalberts6thed-65418285</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93</a:t>
            </a:fld>
            <a:endParaRPr lang="en-US"/>
          </a:p>
        </p:txBody>
      </p:sp>
    </p:spTree>
    <p:extLst>
      <p:ext uri="{BB962C8B-B14F-4D97-AF65-F5344CB8AC3E}">
        <p14:creationId xmlns:p14="http://schemas.microsoft.com/office/powerpoint/2010/main" val="1102914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kod osoba s nasljednim anemijama (nekim – srpastom) – ekspresija fetalnog</a:t>
            </a:r>
            <a:r>
              <a:rPr lang="hr-HR" baseline="0" dirty="0" smtClean="0"/>
              <a:t> hemoglobina bi smanjila simptome</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95</a:t>
            </a:fld>
            <a:endParaRPr lang="en-US"/>
          </a:p>
        </p:txBody>
      </p:sp>
    </p:spTree>
    <p:extLst>
      <p:ext uri="{BB962C8B-B14F-4D97-AF65-F5344CB8AC3E}">
        <p14:creationId xmlns:p14="http://schemas.microsoft.com/office/powerpoint/2010/main" val="2690808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genetics, a </a:t>
            </a:r>
            <a:r>
              <a:rPr lang="en-US" b="1" dirty="0" smtClean="0"/>
              <a:t>super-enhancer</a:t>
            </a:r>
            <a:r>
              <a:rPr lang="en-US" dirty="0" smtClean="0"/>
              <a:t> is a region of the mammalian genome comprising multiple </a:t>
            </a:r>
            <a:r>
              <a:rPr lang="en-US" dirty="0" smtClean="0">
                <a:hlinkClick r:id="rId3" tooltip="Enhancer (genetics)"/>
              </a:rPr>
              <a:t>enhancers</a:t>
            </a:r>
            <a:r>
              <a:rPr lang="en-US" dirty="0" smtClean="0"/>
              <a:t> that is collectively bound by an array of </a:t>
            </a:r>
            <a:r>
              <a:rPr lang="en-US" dirty="0" smtClean="0">
                <a:hlinkClick r:id="rId4" tooltip="Transcription factor"/>
              </a:rPr>
              <a:t>transcription factor</a:t>
            </a:r>
            <a:r>
              <a:rPr lang="en-US" dirty="0" smtClean="0"/>
              <a:t> proteins to drive </a:t>
            </a:r>
            <a:r>
              <a:rPr lang="en-US" dirty="0" smtClean="0">
                <a:hlinkClick r:id="rId5" tooltip="Transcription (genetics)"/>
              </a:rPr>
              <a:t>transcription</a:t>
            </a:r>
            <a:r>
              <a:rPr lang="en-US" dirty="0" smtClean="0"/>
              <a:t> of genes involved in cell identity.</a:t>
            </a:r>
            <a:r>
              <a:rPr lang="en-US" baseline="30000" dirty="0" smtClean="0">
                <a:hlinkClick r:id="rId6"/>
              </a:rPr>
              <a:t>[1]</a:t>
            </a:r>
            <a:r>
              <a:rPr lang="en-US" baseline="30000" dirty="0" smtClean="0">
                <a:hlinkClick r:id="rId7"/>
              </a:rPr>
              <a:t>[2]</a:t>
            </a:r>
            <a:r>
              <a:rPr lang="en-US" baseline="30000" dirty="0" smtClean="0">
                <a:hlinkClick r:id="rId8"/>
              </a:rPr>
              <a:t>[3]</a:t>
            </a:r>
            <a:r>
              <a:rPr lang="en-US" dirty="0" smtClean="0"/>
              <a:t> Because super-enhancers are frequently identified near genes important for controlling and defining cell identity, they may thus be used to quickly identify key nodes regulating cell identity</a:t>
            </a:r>
            <a:endParaRPr lang="hr-HR" dirty="0" smtClean="0"/>
          </a:p>
          <a:p>
            <a:r>
              <a:rPr lang="en-US" dirty="0" smtClean="0"/>
              <a:t>The </a:t>
            </a:r>
            <a:r>
              <a:rPr lang="en-US" dirty="0" smtClean="0">
                <a:hlinkClick r:id="rId9" tooltip="Transcriptional regulation"/>
              </a:rPr>
              <a:t>regulation of transcription</a:t>
            </a:r>
            <a:r>
              <a:rPr lang="en-US" dirty="0" smtClean="0"/>
              <a:t> by enhancers has been studied since the 1980s.</a:t>
            </a:r>
            <a:r>
              <a:rPr lang="en-US" baseline="30000" dirty="0" smtClean="0">
                <a:hlinkClick r:id="rId10"/>
              </a:rPr>
              <a:t>[10]</a:t>
            </a:r>
            <a:r>
              <a:rPr lang="en-US" baseline="30000" dirty="0" smtClean="0">
                <a:hlinkClick r:id="rId11"/>
              </a:rPr>
              <a:t>[11]</a:t>
            </a:r>
            <a:r>
              <a:rPr lang="en-US" baseline="30000" dirty="0" smtClean="0">
                <a:hlinkClick r:id="rId12"/>
              </a:rPr>
              <a:t>[12]</a:t>
            </a:r>
            <a:r>
              <a:rPr lang="en-US" baseline="30000" dirty="0" smtClean="0">
                <a:hlinkClick r:id="rId13"/>
              </a:rPr>
              <a:t>[13]</a:t>
            </a:r>
            <a:r>
              <a:rPr lang="en-US" baseline="30000" dirty="0" smtClean="0">
                <a:hlinkClick r:id="rId14"/>
              </a:rPr>
              <a:t>[14]</a:t>
            </a:r>
            <a:r>
              <a:rPr lang="en-US" dirty="0" smtClean="0"/>
              <a:t> Large or multi-component transcription regulators with a range of mechanistic properties, including </a:t>
            </a:r>
            <a:r>
              <a:rPr lang="en-US" dirty="0" smtClean="0">
                <a:hlinkClick r:id="rId15" tooltip="Locus control region"/>
              </a:rPr>
              <a:t>locus control regions</a:t>
            </a:r>
            <a:r>
              <a:rPr lang="en-US" dirty="0" smtClean="0"/>
              <a:t>, clustered open regulatory elements, and transcription initiation platforms, were observed shortly thereafter.</a:t>
            </a:r>
            <a:r>
              <a:rPr lang="en-US" baseline="30000" dirty="0" smtClean="0">
                <a:hlinkClick r:id="rId16"/>
              </a:rPr>
              <a:t>[15]</a:t>
            </a:r>
            <a:r>
              <a:rPr lang="en-US" baseline="30000" dirty="0" smtClean="0">
                <a:hlinkClick r:id="rId17"/>
              </a:rPr>
              <a:t>[16]</a:t>
            </a:r>
            <a:r>
              <a:rPr lang="en-US" baseline="30000" dirty="0" smtClean="0">
                <a:hlinkClick r:id="rId18"/>
              </a:rPr>
              <a:t>[17]</a:t>
            </a:r>
            <a:r>
              <a:rPr lang="en-US" baseline="30000" dirty="0" smtClean="0">
                <a:hlinkClick r:id="rId19"/>
              </a:rPr>
              <a:t>[18]</a:t>
            </a:r>
            <a:r>
              <a:rPr lang="en-US" dirty="0" smtClean="0"/>
              <a:t> More recent research has suggested that these different categories of regulatory elements may represent subtypes of super-enhancer.</a:t>
            </a:r>
            <a:r>
              <a:rPr lang="en-US" baseline="30000" dirty="0" smtClean="0">
                <a:hlinkClick r:id="rId8"/>
              </a:rPr>
              <a:t>[3]</a:t>
            </a:r>
            <a:r>
              <a:rPr lang="en-US" baseline="30000" dirty="0" smtClean="0">
                <a:hlinkClick r:id="rId20"/>
              </a:rPr>
              <a:t>[19]</a:t>
            </a:r>
            <a:r>
              <a:rPr lang="en-US" dirty="0" smtClean="0"/>
              <a:t> </a:t>
            </a:r>
          </a:p>
          <a:p>
            <a:r>
              <a:rPr lang="en-US" dirty="0" smtClean="0"/>
              <a:t>In 2013, two labs identified large enhancers near several genes especially important for establishing cell identities. While </a:t>
            </a:r>
            <a:r>
              <a:rPr lang="en-US" dirty="0" smtClean="0">
                <a:hlinkClick r:id="rId21" tooltip="Richard A. Young"/>
              </a:rPr>
              <a:t>Richard A. Young</a:t>
            </a:r>
            <a:r>
              <a:rPr lang="en-US" dirty="0" smtClean="0"/>
              <a:t> and colleagues identified super-enhancers, </a:t>
            </a:r>
            <a:r>
              <a:rPr lang="en-US" dirty="0" smtClean="0">
                <a:hlinkClick r:id="rId22" tooltip="Francis Collins"/>
              </a:rPr>
              <a:t>Francis Collins</a:t>
            </a:r>
            <a:r>
              <a:rPr lang="en-US" dirty="0" smtClean="0"/>
              <a:t> and colleagues identified stretch enhancers.</a:t>
            </a:r>
            <a:r>
              <a:rPr lang="en-US" baseline="30000" dirty="0" smtClean="0">
                <a:hlinkClick r:id="rId6"/>
              </a:rPr>
              <a:t>[1]</a:t>
            </a:r>
            <a:r>
              <a:rPr lang="en-US" baseline="30000" dirty="0" smtClean="0">
                <a:hlinkClick r:id="rId7"/>
              </a:rPr>
              <a:t>[2]</a:t>
            </a:r>
            <a:r>
              <a:rPr lang="en-US" dirty="0" smtClean="0"/>
              <a:t> Both super-enhancers and stretch enhancers are clusters of enhancers that control cell-specific genes and may be largely synonymous.</a:t>
            </a:r>
            <a:r>
              <a:rPr lang="en-US" baseline="30000" dirty="0" smtClean="0">
                <a:hlinkClick r:id="rId7"/>
              </a:rPr>
              <a:t>[2]</a:t>
            </a:r>
            <a:r>
              <a:rPr lang="en-US" baseline="30000" dirty="0" smtClean="0">
                <a:hlinkClick r:id="rId23"/>
              </a:rPr>
              <a:t>[20]</a:t>
            </a:r>
            <a:r>
              <a:rPr lang="en-US" dirty="0" smtClean="0"/>
              <a:t> </a:t>
            </a:r>
          </a:p>
          <a:p>
            <a:r>
              <a:rPr lang="en-US" dirty="0" smtClean="0"/>
              <a:t>As currently defined, the term “super-enhancer” was introduced by Young’s lab to describe regions identified in mouse </a:t>
            </a:r>
            <a:r>
              <a:rPr lang="en-US" dirty="0" smtClean="0">
                <a:hlinkClick r:id="rId24" tooltip="Embryonic stem cell"/>
              </a:rPr>
              <a:t>embryonic stem cells</a:t>
            </a:r>
            <a:r>
              <a:rPr lang="en-US" dirty="0" smtClean="0"/>
              <a:t> (ESCs).</a:t>
            </a:r>
            <a:r>
              <a:rPr lang="en-US" baseline="30000" dirty="0" smtClean="0">
                <a:hlinkClick r:id="rId6"/>
              </a:rPr>
              <a:t>[1]</a:t>
            </a:r>
            <a:r>
              <a:rPr lang="en-US" dirty="0" smtClean="0"/>
              <a:t> These particularly large, potent enhancer regions were found to control the genes that establish the embryonic stem cell identity, including </a:t>
            </a:r>
            <a:r>
              <a:rPr lang="en-US" dirty="0" smtClean="0">
                <a:hlinkClick r:id="rId25" tooltip="Oct-4"/>
              </a:rPr>
              <a:t>Oct-4</a:t>
            </a:r>
            <a:r>
              <a:rPr lang="en-US" dirty="0" smtClean="0"/>
              <a:t>, </a:t>
            </a:r>
            <a:r>
              <a:rPr lang="en-US" dirty="0" smtClean="0">
                <a:hlinkClick r:id="rId26" tooltip="Sox2"/>
              </a:rPr>
              <a:t>Sox2</a:t>
            </a:r>
            <a:r>
              <a:rPr lang="en-US" dirty="0" smtClean="0"/>
              <a:t>, </a:t>
            </a:r>
            <a:r>
              <a:rPr lang="en-US" dirty="0" err="1" smtClean="0">
                <a:hlinkClick r:id="rId27" tooltip="Homeobox protein NANOG"/>
              </a:rPr>
              <a:t>Nanog</a:t>
            </a:r>
            <a:r>
              <a:rPr lang="en-US" dirty="0" smtClean="0"/>
              <a:t>, </a:t>
            </a:r>
            <a:r>
              <a:rPr lang="en-US" dirty="0" smtClean="0">
                <a:hlinkClick r:id="rId28" tooltip="Klf4"/>
              </a:rPr>
              <a:t>Klf4</a:t>
            </a:r>
            <a:r>
              <a:rPr lang="en-US" dirty="0" smtClean="0"/>
              <a:t>, and </a:t>
            </a:r>
            <a:r>
              <a:rPr lang="en-US" dirty="0" err="1" smtClean="0">
                <a:hlinkClick r:id="rId29" tooltip="Estrogen-related receptor beta"/>
              </a:rPr>
              <a:t>Esrrb</a:t>
            </a:r>
            <a:r>
              <a:rPr lang="en-US" dirty="0" smtClean="0"/>
              <a:t>. Perturbation of the super-enhancers associated with these genes showed a range of effects on their target genes’ expression.</a:t>
            </a:r>
            <a:r>
              <a:rPr lang="en-US" baseline="30000" dirty="0" smtClean="0">
                <a:hlinkClick r:id="rId23"/>
              </a:rPr>
              <a:t>[20]</a:t>
            </a:r>
            <a:r>
              <a:rPr lang="en-US" dirty="0" smtClean="0"/>
              <a:t> Super-enhancers have been since identified near cell identity-regulators in a range of mouse and human tissues.</a:t>
            </a:r>
            <a:r>
              <a:rPr lang="en-US" baseline="30000" dirty="0" smtClean="0">
                <a:hlinkClick r:id="rId7"/>
              </a:rPr>
              <a:t>[2]</a:t>
            </a:r>
            <a:r>
              <a:rPr lang="en-US" baseline="30000" dirty="0" smtClean="0">
                <a:hlinkClick r:id="rId8"/>
              </a:rPr>
              <a:t>[3]</a:t>
            </a:r>
            <a:r>
              <a:rPr lang="en-US" baseline="30000" dirty="0" smtClean="0">
                <a:hlinkClick r:id="rId30"/>
              </a:rPr>
              <a:t>[21]</a:t>
            </a:r>
            <a:r>
              <a:rPr lang="en-US" baseline="30000" dirty="0" smtClean="0">
                <a:hlinkClick r:id="rId31"/>
              </a:rPr>
              <a:t>[22]</a:t>
            </a:r>
            <a:r>
              <a:rPr lang="en-US" baseline="30000" dirty="0" smtClean="0">
                <a:hlinkClick r:id="rId32"/>
              </a:rPr>
              <a:t>[23]</a:t>
            </a:r>
            <a:r>
              <a:rPr lang="en-US" baseline="30000" dirty="0" smtClean="0">
                <a:hlinkClick r:id="rId33"/>
              </a:rPr>
              <a:t>[24]</a:t>
            </a:r>
            <a:r>
              <a:rPr lang="en-US" baseline="30000" dirty="0" smtClean="0">
                <a:hlinkClick r:id="rId34"/>
              </a:rPr>
              <a:t>[25]</a:t>
            </a:r>
            <a:r>
              <a:rPr lang="en-US" baseline="30000" dirty="0" smtClean="0">
                <a:hlinkClick r:id="rId35"/>
              </a:rPr>
              <a:t>[26]</a:t>
            </a:r>
            <a:r>
              <a:rPr lang="en-US" baseline="30000" dirty="0" smtClean="0">
                <a:hlinkClick r:id="rId36"/>
              </a:rPr>
              <a:t>[27]</a:t>
            </a:r>
            <a:r>
              <a:rPr lang="en-US" baseline="30000" dirty="0" smtClean="0">
                <a:hlinkClick r:id="rId37"/>
              </a:rPr>
              <a:t>[28]</a:t>
            </a:r>
            <a:r>
              <a:rPr lang="en-US" baseline="30000" dirty="0" smtClean="0">
                <a:hlinkClick r:id="rId38"/>
              </a:rPr>
              <a:t>[29]</a:t>
            </a:r>
            <a:r>
              <a:rPr lang="en-US" baseline="30000" dirty="0" smtClean="0">
                <a:hlinkClick r:id="rId39"/>
              </a:rPr>
              <a:t>[30]</a:t>
            </a:r>
            <a:r>
              <a:rPr lang="en-US" baseline="30000" dirty="0" smtClean="0">
                <a:hlinkClick r:id="rId40"/>
              </a:rPr>
              <a:t>[31]</a:t>
            </a:r>
            <a:r>
              <a:rPr lang="en-US" baseline="30000" dirty="0" smtClean="0">
                <a:hlinkClick r:id="rId41"/>
              </a:rPr>
              <a:t>[32]</a:t>
            </a:r>
            <a:r>
              <a:rPr lang="en-US" baseline="30000" dirty="0" smtClean="0">
                <a:hlinkClick r:id="rId42"/>
              </a:rPr>
              <a:t>[33]</a:t>
            </a:r>
            <a:r>
              <a:rPr lang="en-US" baseline="30000" dirty="0" smtClean="0">
                <a:hlinkClick r:id="rId43"/>
              </a:rPr>
              <a:t>[34]</a:t>
            </a:r>
            <a:r>
              <a:rPr lang="en-US" baseline="30000" dirty="0" smtClean="0">
                <a:hlinkClick r:id="rId44"/>
              </a:rPr>
              <a:t>[35]</a:t>
            </a:r>
            <a:r>
              <a:rPr lang="en-US" baseline="30000" dirty="0" smtClean="0">
                <a:hlinkClick r:id="rId45"/>
              </a:rPr>
              <a:t>[36]</a:t>
            </a:r>
            <a:r>
              <a:rPr lang="en-US" baseline="30000" dirty="0" smtClean="0">
                <a:hlinkClick r:id="rId46"/>
              </a:rPr>
              <a:t>[37]</a:t>
            </a:r>
            <a:r>
              <a:rPr lang="en-US" dirty="0" smtClean="0"/>
              <a:t> </a:t>
            </a:r>
          </a:p>
          <a:p>
            <a:r>
              <a:rPr lang="en-US" b="1" dirty="0" smtClean="0"/>
              <a:t>Function</a:t>
            </a:r>
          </a:p>
          <a:p>
            <a:r>
              <a:rPr lang="en-US" dirty="0" smtClean="0"/>
              <a:t>The enhancers comprising super-enhancers share the functions of enhancers, including binding transcription factor proteins, looping to target genes, and activating transcription.</a:t>
            </a:r>
            <a:r>
              <a:rPr lang="en-US" baseline="30000" dirty="0" smtClean="0">
                <a:hlinkClick r:id="rId6"/>
              </a:rPr>
              <a:t>[1]</a:t>
            </a:r>
            <a:r>
              <a:rPr lang="en-US" baseline="30000" dirty="0" smtClean="0">
                <a:hlinkClick r:id="rId8"/>
              </a:rPr>
              <a:t>[3]</a:t>
            </a:r>
            <a:r>
              <a:rPr lang="en-US" baseline="30000" dirty="0" smtClean="0">
                <a:hlinkClick r:id="rId20"/>
              </a:rPr>
              <a:t>[19]</a:t>
            </a:r>
            <a:r>
              <a:rPr lang="en-US" baseline="30000" dirty="0" smtClean="0">
                <a:hlinkClick r:id="rId23"/>
              </a:rPr>
              <a:t>[20]</a:t>
            </a:r>
            <a:r>
              <a:rPr lang="en-US" dirty="0" smtClean="0"/>
              <a:t> Three notable traits of enhancers comprising super-enhancers are their clustering in genomic proximity, their exceptional signal of transcription-regulating proteins, and their high frequency of physical interaction with each other. Perturbing the DNA of enhancers comprising super-enhancers showed a range of effects on the expression of cell identity genes, suggesting a complex relationship between the constituent enhancers.</a:t>
            </a:r>
            <a:r>
              <a:rPr lang="en-US" baseline="30000" dirty="0" smtClean="0">
                <a:hlinkClick r:id="rId23"/>
              </a:rPr>
              <a:t>[20]</a:t>
            </a:r>
            <a:r>
              <a:rPr lang="en-US" dirty="0" smtClean="0"/>
              <a:t> Super-enhancers separated by tens of </a:t>
            </a:r>
            <a:r>
              <a:rPr lang="en-US" dirty="0" err="1" smtClean="0"/>
              <a:t>megabases</a:t>
            </a:r>
            <a:r>
              <a:rPr lang="en-US" dirty="0" smtClean="0"/>
              <a:t> cluster in three-dimensions inside the nucleus of mouse embryonic stem cells.</a:t>
            </a:r>
            <a:r>
              <a:rPr lang="en-US" baseline="30000" dirty="0" smtClean="0">
                <a:hlinkClick r:id="rId47"/>
              </a:rPr>
              <a:t>[38]</a:t>
            </a:r>
            <a:r>
              <a:rPr lang="en-US" baseline="30000" dirty="0" smtClean="0">
                <a:hlinkClick r:id="rId48"/>
              </a:rPr>
              <a:t>[39]</a:t>
            </a:r>
            <a:r>
              <a:rPr lang="en-US" dirty="0" smtClean="0"/>
              <a:t> </a:t>
            </a:r>
          </a:p>
          <a:p>
            <a:r>
              <a:rPr lang="en-US" dirty="0" smtClean="0"/>
              <a:t>High levels of many transcription factors and co-factors are seen at super-enhancers (e.g., </a:t>
            </a:r>
            <a:r>
              <a:rPr lang="en-US" dirty="0" smtClean="0">
                <a:hlinkClick r:id="rId49" tooltip="Cyclin-dependent kinase 7"/>
              </a:rPr>
              <a:t>CDK7</a:t>
            </a:r>
            <a:r>
              <a:rPr lang="en-US" dirty="0" smtClean="0"/>
              <a:t>, </a:t>
            </a:r>
            <a:r>
              <a:rPr lang="en-US" dirty="0" smtClean="0">
                <a:hlinkClick r:id="rId50" tooltip="BRD4"/>
              </a:rPr>
              <a:t>BRD4</a:t>
            </a:r>
            <a:r>
              <a:rPr lang="en-US" dirty="0" smtClean="0"/>
              <a:t>, and </a:t>
            </a:r>
            <a:r>
              <a:rPr lang="en-US" dirty="0" smtClean="0">
                <a:hlinkClick r:id="rId51" tooltip="Mediator (coactivator)"/>
              </a:rPr>
              <a:t>Mediator</a:t>
            </a:r>
            <a:r>
              <a:rPr lang="en-US" dirty="0" smtClean="0"/>
              <a:t>).</a:t>
            </a:r>
            <a:r>
              <a:rPr lang="en-US" baseline="30000" dirty="0" smtClean="0">
                <a:hlinkClick r:id="rId6"/>
              </a:rPr>
              <a:t>[1]</a:t>
            </a:r>
            <a:r>
              <a:rPr lang="en-US" baseline="30000" dirty="0" smtClean="0">
                <a:hlinkClick r:id="rId8"/>
              </a:rPr>
              <a:t>[3]</a:t>
            </a:r>
            <a:r>
              <a:rPr lang="en-US" baseline="30000" dirty="0" smtClean="0">
                <a:hlinkClick r:id="rId52"/>
              </a:rPr>
              <a:t>[5]</a:t>
            </a:r>
            <a:r>
              <a:rPr lang="en-US" baseline="30000" dirty="0" smtClean="0">
                <a:hlinkClick r:id="rId53"/>
              </a:rPr>
              <a:t>[6]</a:t>
            </a:r>
            <a:r>
              <a:rPr lang="en-US" baseline="30000" dirty="0" smtClean="0">
                <a:hlinkClick r:id="rId54"/>
              </a:rPr>
              <a:t>[8]</a:t>
            </a:r>
            <a:r>
              <a:rPr lang="en-US" baseline="30000" dirty="0" smtClean="0">
                <a:hlinkClick r:id="rId55"/>
              </a:rPr>
              <a:t>[9]</a:t>
            </a:r>
            <a:r>
              <a:rPr lang="en-US" baseline="30000" dirty="0" smtClean="0">
                <a:hlinkClick r:id="rId20"/>
              </a:rPr>
              <a:t>[19]</a:t>
            </a:r>
            <a:r>
              <a:rPr lang="en-US" dirty="0" smtClean="0"/>
              <a:t> This high concentration of transcription-regulating proteins suggests why their target genes tend to be more highly expressed than other classes of genes. However, housekeeping genes tend to be more highly expressed than super-enhancer—associated genes.</a:t>
            </a:r>
            <a:r>
              <a:rPr lang="en-US" baseline="30000" dirty="0" smtClean="0">
                <a:hlinkClick r:id="rId6"/>
              </a:rPr>
              <a:t>[1]</a:t>
            </a:r>
            <a:r>
              <a:rPr lang="en-US" dirty="0" smtClean="0"/>
              <a:t> </a:t>
            </a:r>
          </a:p>
          <a:p>
            <a:r>
              <a:rPr lang="en-US" dirty="0" smtClean="0"/>
              <a:t>Super-enhancers may have evolved at key cell identity genes to render the transcription of these genes responsive to an array of external cues.</a:t>
            </a:r>
            <a:r>
              <a:rPr lang="en-US" baseline="30000" dirty="0" smtClean="0">
                <a:hlinkClick r:id="rId23"/>
              </a:rPr>
              <a:t>[20]</a:t>
            </a:r>
            <a:r>
              <a:rPr lang="en-US" dirty="0" smtClean="0"/>
              <a:t> The enhancers comprising a super-enhancer can each be responsive to different signals, which allows the transcription of a single gene to be regulated by multiple signaling pathways.</a:t>
            </a:r>
            <a:r>
              <a:rPr lang="en-US" baseline="30000" dirty="0" smtClean="0">
                <a:hlinkClick r:id="rId23"/>
              </a:rPr>
              <a:t>[20]</a:t>
            </a:r>
            <a:r>
              <a:rPr lang="en-US" dirty="0" smtClean="0"/>
              <a:t> Pathways seen to regulate their target genes using super-enhancers include </a:t>
            </a:r>
            <a:r>
              <a:rPr lang="en-US" dirty="0" err="1" smtClean="0">
                <a:hlinkClick r:id="rId56" tooltip="Wnt signaling pathway"/>
              </a:rPr>
              <a:t>Wnt</a:t>
            </a:r>
            <a:r>
              <a:rPr lang="en-US" dirty="0" smtClean="0"/>
              <a:t>, </a:t>
            </a:r>
            <a:r>
              <a:rPr lang="en-US" dirty="0" err="1" smtClean="0">
                <a:hlinkClick r:id="rId57" tooltip="TGF beta signaling pathway"/>
              </a:rPr>
              <a:t>TGFb</a:t>
            </a:r>
            <a:r>
              <a:rPr lang="en-US" dirty="0" smtClean="0"/>
              <a:t>, </a:t>
            </a:r>
            <a:r>
              <a:rPr lang="en-US" dirty="0" smtClean="0">
                <a:hlinkClick r:id="rId58" tooltip="Leukemia inhibitory factor"/>
              </a:rPr>
              <a:t>LIF</a:t>
            </a:r>
            <a:r>
              <a:rPr lang="en-US" dirty="0" smtClean="0"/>
              <a:t>, </a:t>
            </a:r>
            <a:r>
              <a:rPr lang="en-US" dirty="0" smtClean="0">
                <a:hlinkClick r:id="rId59" tooltip="Brain-derived neurotrophic factor"/>
              </a:rPr>
              <a:t>BDNF</a:t>
            </a:r>
            <a:r>
              <a:rPr lang="en-US" dirty="0" smtClean="0"/>
              <a:t>, and </a:t>
            </a:r>
            <a:r>
              <a:rPr lang="en-US" dirty="0" smtClean="0">
                <a:hlinkClick r:id="rId60" tooltip="Notch signaling pathway"/>
              </a:rPr>
              <a:t>NOTCH</a:t>
            </a:r>
            <a:r>
              <a:rPr lang="en-US" dirty="0" smtClean="0"/>
              <a:t>.</a:t>
            </a:r>
            <a:r>
              <a:rPr lang="en-US" baseline="30000" dirty="0" smtClean="0">
                <a:hlinkClick r:id="rId23"/>
              </a:rPr>
              <a:t>[20]</a:t>
            </a:r>
            <a:r>
              <a:rPr lang="en-US" baseline="30000" dirty="0" smtClean="0">
                <a:hlinkClick r:id="rId61"/>
              </a:rPr>
              <a:t>[40]</a:t>
            </a:r>
            <a:r>
              <a:rPr lang="en-US" baseline="30000" dirty="0" smtClean="0">
                <a:hlinkClick r:id="rId62"/>
              </a:rPr>
              <a:t>[41]</a:t>
            </a:r>
            <a:r>
              <a:rPr lang="en-US" baseline="30000" dirty="0" smtClean="0">
                <a:hlinkClick r:id="rId63"/>
              </a:rPr>
              <a:t>[42]</a:t>
            </a:r>
            <a:r>
              <a:rPr lang="en-US" baseline="30000" dirty="0" smtClean="0">
                <a:hlinkClick r:id="rId64"/>
              </a:rPr>
              <a:t>[43]</a:t>
            </a:r>
            <a:r>
              <a:rPr lang="en-US" dirty="0" smtClean="0"/>
              <a:t> The constituent enhancers of super-enhancers physically interact with each other and their target genes.</a:t>
            </a:r>
            <a:r>
              <a:rPr lang="en-US" baseline="30000" dirty="0" smtClean="0">
                <a:hlinkClick r:id="rId65"/>
              </a:rPr>
              <a:t>[7]</a:t>
            </a:r>
            <a:r>
              <a:rPr lang="en-US" baseline="30000" dirty="0" smtClean="0">
                <a:hlinkClick r:id="rId31"/>
              </a:rPr>
              <a:t>[22]</a:t>
            </a:r>
            <a:r>
              <a:rPr lang="en-US" baseline="30000" dirty="0" smtClean="0">
                <a:hlinkClick r:id="rId66"/>
              </a:rPr>
              <a:t>[44]</a:t>
            </a:r>
            <a:r>
              <a:rPr lang="en-US" dirty="0" smtClean="0"/>
              <a:t> Super-enhancers that control the expression of major cell surface receptors with a crucial role in the function of a given cell lineage have also been defined. This is notably the case for B-lymphocytes, the survival, the activation and the differentiation of which rely on the expression of membrane-form </a:t>
            </a:r>
            <a:r>
              <a:rPr lang="en-US" dirty="0" smtClean="0">
                <a:hlinkClick r:id="rId67" tooltip="Immunoglobulins"/>
              </a:rPr>
              <a:t>immunoglobulins</a:t>
            </a:r>
            <a:r>
              <a:rPr lang="en-US" dirty="0" smtClean="0"/>
              <a:t> (Ig). The Ig heavy chain locus super-enhancer is a very large (25kb) cis-regulatory region, including multiple enhancers and controlling several major modifications of the locus (notably </a:t>
            </a:r>
            <a:r>
              <a:rPr lang="en-US" dirty="0" smtClean="0">
                <a:hlinkClick r:id="rId68" tooltip="Somatic hypermutation"/>
              </a:rPr>
              <a:t>somatic </a:t>
            </a:r>
            <a:r>
              <a:rPr lang="en-US" dirty="0" err="1" smtClean="0">
                <a:hlinkClick r:id="rId68" tooltip="Somatic hypermutation"/>
              </a:rPr>
              <a:t>hypermutation</a:t>
            </a:r>
            <a:r>
              <a:rPr lang="en-US" dirty="0" smtClean="0"/>
              <a:t>, </a:t>
            </a:r>
            <a:r>
              <a:rPr lang="en-US" dirty="0" smtClean="0">
                <a:hlinkClick r:id="rId69" tooltip="Class switching"/>
              </a:rPr>
              <a:t>class-switch recombination</a:t>
            </a:r>
            <a:r>
              <a:rPr lang="en-US" dirty="0" smtClean="0"/>
              <a:t> and locus suicide recombination). </a:t>
            </a:r>
          </a:p>
          <a:p>
            <a:r>
              <a:rPr lang="en-US" b="1" dirty="0" smtClean="0"/>
              <a:t>Relevance to Disease</a:t>
            </a:r>
          </a:p>
          <a:p>
            <a:r>
              <a:rPr lang="en-US" dirty="0" smtClean="0"/>
              <a:t>Mutations in super-enhancers have been noted in various diseases, including cancers, type 1 diabetes, Alzheimer’s disease, lupus, rheumatoid arthritis, multiple sclerosis, systemic scleroderma, primary biliary cirrhosis, Crohn’s disease, Graves disease, vitiligo, and atrial fibrillation.</a:t>
            </a:r>
            <a:r>
              <a:rPr lang="en-US" baseline="30000" dirty="0" smtClean="0">
                <a:hlinkClick r:id="rId7"/>
              </a:rPr>
              <a:t>[2]</a:t>
            </a:r>
            <a:r>
              <a:rPr lang="en-US" baseline="30000" dirty="0" smtClean="0">
                <a:hlinkClick r:id="rId8"/>
              </a:rPr>
              <a:t>[3]</a:t>
            </a:r>
            <a:r>
              <a:rPr lang="en-US" baseline="30000" dirty="0" smtClean="0">
                <a:hlinkClick r:id="rId53"/>
              </a:rPr>
              <a:t>[6]</a:t>
            </a:r>
            <a:r>
              <a:rPr lang="en-US" baseline="30000" dirty="0" smtClean="0">
                <a:hlinkClick r:id="rId34"/>
              </a:rPr>
              <a:t>[25]</a:t>
            </a:r>
            <a:r>
              <a:rPr lang="en-US" baseline="30000" dirty="0" smtClean="0">
                <a:hlinkClick r:id="rId41"/>
              </a:rPr>
              <a:t>[32]</a:t>
            </a:r>
            <a:r>
              <a:rPr lang="en-US" baseline="30000" dirty="0" smtClean="0">
                <a:hlinkClick r:id="rId44"/>
              </a:rPr>
              <a:t>[35]</a:t>
            </a:r>
            <a:r>
              <a:rPr lang="en-US" baseline="30000" dirty="0" smtClean="0">
                <a:hlinkClick r:id="rId70"/>
              </a:rPr>
              <a:t>[45]</a:t>
            </a:r>
            <a:r>
              <a:rPr lang="en-US" baseline="30000" dirty="0" smtClean="0">
                <a:hlinkClick r:id="rId71"/>
              </a:rPr>
              <a:t>[46]</a:t>
            </a:r>
            <a:r>
              <a:rPr lang="en-US" baseline="30000" dirty="0" smtClean="0">
                <a:hlinkClick r:id="rId72"/>
              </a:rPr>
              <a:t>[47]</a:t>
            </a:r>
            <a:r>
              <a:rPr lang="en-US" baseline="30000" dirty="0" smtClean="0">
                <a:hlinkClick r:id="rId73"/>
              </a:rPr>
              <a:t>[48]</a:t>
            </a:r>
            <a:r>
              <a:rPr lang="en-US" baseline="30000" dirty="0" smtClean="0">
                <a:hlinkClick r:id="rId74"/>
              </a:rPr>
              <a:t>[49]</a:t>
            </a:r>
            <a:r>
              <a:rPr lang="en-US" dirty="0" smtClean="0"/>
              <a:t> A similar enrichment in disease-associated sequence variation has also been observed for stretch enhancers.</a:t>
            </a:r>
            <a:r>
              <a:rPr lang="en-US" baseline="30000" dirty="0" smtClean="0">
                <a:hlinkClick r:id="rId7"/>
              </a:rPr>
              <a:t>[2]</a:t>
            </a:r>
            <a:r>
              <a:rPr lang="en-US" dirty="0" smtClean="0"/>
              <a:t> </a:t>
            </a:r>
          </a:p>
          <a:p>
            <a:r>
              <a:rPr lang="en-US" dirty="0" smtClean="0"/>
              <a:t>Super-enhancers may play important roles in the </a:t>
            </a:r>
            <a:r>
              <a:rPr lang="en-US" dirty="0" err="1" smtClean="0"/>
              <a:t>misregulation</a:t>
            </a:r>
            <a:r>
              <a:rPr lang="en-US" dirty="0" smtClean="0"/>
              <a:t> of gene expression in cancer. During tumor development, tumor cells acquire super-enhancers at key oncogenes, which drive higher levels of transcription of these genes than in healthy cells.</a:t>
            </a:r>
            <a:r>
              <a:rPr lang="en-US" baseline="30000" dirty="0" smtClean="0">
                <a:hlinkClick r:id="rId8"/>
              </a:rPr>
              <a:t>[3]</a:t>
            </a:r>
            <a:r>
              <a:rPr lang="en-US" baseline="30000" dirty="0" smtClean="0">
                <a:hlinkClick r:id="rId52"/>
              </a:rPr>
              <a:t>[5]</a:t>
            </a:r>
            <a:r>
              <a:rPr lang="en-US" baseline="30000" dirty="0" smtClean="0">
                <a:hlinkClick r:id="rId66"/>
              </a:rPr>
              <a:t>[44]</a:t>
            </a:r>
            <a:r>
              <a:rPr lang="en-US" baseline="30000" dirty="0" smtClean="0">
                <a:hlinkClick r:id="rId70"/>
              </a:rPr>
              <a:t>[45]</a:t>
            </a:r>
            <a:r>
              <a:rPr lang="en-US" baseline="30000" dirty="0" smtClean="0">
                <a:hlinkClick r:id="rId75"/>
              </a:rPr>
              <a:t>[50]</a:t>
            </a:r>
            <a:r>
              <a:rPr lang="en-US" baseline="30000" dirty="0" smtClean="0">
                <a:hlinkClick r:id="rId76"/>
              </a:rPr>
              <a:t>[51]</a:t>
            </a:r>
            <a:r>
              <a:rPr lang="en-US" baseline="30000" dirty="0" smtClean="0">
                <a:hlinkClick r:id="rId77"/>
              </a:rPr>
              <a:t>[52]</a:t>
            </a:r>
            <a:r>
              <a:rPr lang="en-US" baseline="30000" dirty="0" smtClean="0">
                <a:hlinkClick r:id="rId78"/>
              </a:rPr>
              <a:t>[53]</a:t>
            </a:r>
            <a:r>
              <a:rPr lang="en-US" baseline="30000" dirty="0" smtClean="0">
                <a:hlinkClick r:id="rId79"/>
              </a:rPr>
              <a:t>[54]</a:t>
            </a:r>
            <a:r>
              <a:rPr lang="en-US" baseline="30000" dirty="0" smtClean="0">
                <a:hlinkClick r:id="rId80"/>
              </a:rPr>
              <a:t>[55]</a:t>
            </a:r>
            <a:r>
              <a:rPr lang="en-US" baseline="30000" dirty="0" smtClean="0">
                <a:hlinkClick r:id="rId81"/>
              </a:rPr>
              <a:t>[56]</a:t>
            </a:r>
            <a:r>
              <a:rPr lang="en-US" baseline="30000" dirty="0" smtClean="0">
                <a:hlinkClick r:id="rId82"/>
              </a:rPr>
              <a:t>[57]</a:t>
            </a:r>
            <a:r>
              <a:rPr lang="en-US" baseline="30000" dirty="0" smtClean="0">
                <a:hlinkClick r:id="rId83"/>
              </a:rPr>
              <a:t>[58]</a:t>
            </a:r>
            <a:r>
              <a:rPr lang="en-US" baseline="30000" dirty="0" smtClean="0">
                <a:hlinkClick r:id="rId84"/>
              </a:rPr>
              <a:t>[59]</a:t>
            </a:r>
            <a:r>
              <a:rPr lang="en-US" dirty="0" smtClean="0"/>
              <a:t> Altered super-enhancer function is also induced by mutations of chromatin regulators.</a:t>
            </a:r>
            <a:r>
              <a:rPr lang="en-US" baseline="30000" dirty="0" smtClean="0">
                <a:hlinkClick r:id="rId85"/>
              </a:rPr>
              <a:t>[60]</a:t>
            </a:r>
            <a:r>
              <a:rPr lang="en-US" dirty="0" smtClean="0"/>
              <a:t> Acquired super-enhancers may thus be </a:t>
            </a:r>
            <a:r>
              <a:rPr lang="en-US" dirty="0" smtClean="0">
                <a:hlinkClick r:id="rId86" tooltip="Biomarker"/>
              </a:rPr>
              <a:t>biomarkers</a:t>
            </a:r>
            <a:r>
              <a:rPr lang="en-US" dirty="0" smtClean="0"/>
              <a:t> that could be useful for diagnosis and therapeutic intervention.</a:t>
            </a:r>
            <a:r>
              <a:rPr lang="en-US" baseline="30000" dirty="0" smtClean="0">
                <a:hlinkClick r:id="rId23"/>
              </a:rPr>
              <a:t>[20]</a:t>
            </a:r>
            <a:r>
              <a:rPr lang="en-US" dirty="0" smtClean="0"/>
              <a:t> </a:t>
            </a:r>
          </a:p>
          <a:p>
            <a:r>
              <a:rPr lang="en-US" dirty="0" smtClean="0"/>
              <a:t>Proteins enriched at super-enhancers include the targets of small molecules that target transcription-regulating proteins and have been deployed against cancers.</a:t>
            </a:r>
            <a:r>
              <a:rPr lang="en-US" baseline="30000" dirty="0" smtClean="0">
                <a:hlinkClick r:id="rId52"/>
              </a:rPr>
              <a:t>[5]</a:t>
            </a:r>
            <a:r>
              <a:rPr lang="en-US" baseline="30000" dirty="0" smtClean="0">
                <a:hlinkClick r:id="rId53"/>
              </a:rPr>
              <a:t>[6]</a:t>
            </a:r>
            <a:r>
              <a:rPr lang="en-US" baseline="30000" dirty="0" smtClean="0">
                <a:hlinkClick r:id="rId34"/>
              </a:rPr>
              <a:t>[25]</a:t>
            </a:r>
            <a:r>
              <a:rPr lang="en-US" baseline="30000" dirty="0" smtClean="0">
                <a:hlinkClick r:id="rId87"/>
              </a:rPr>
              <a:t>[61]</a:t>
            </a:r>
            <a:r>
              <a:rPr lang="en-US" dirty="0" smtClean="0"/>
              <a:t> For instance, super-enhancers rely on exceptional amounts of CDK7, and, in cancer, multiple papers report the loss of expression of their target genes when cells are treated with the CDK7 inhibitor THZ1.</a:t>
            </a:r>
            <a:r>
              <a:rPr lang="en-US" baseline="30000" dirty="0" smtClean="0">
                <a:hlinkClick r:id="rId52"/>
              </a:rPr>
              <a:t>[5]</a:t>
            </a:r>
            <a:r>
              <a:rPr lang="en-US" baseline="30000" dirty="0" smtClean="0">
                <a:hlinkClick r:id="rId54"/>
              </a:rPr>
              <a:t>[8]</a:t>
            </a:r>
            <a:r>
              <a:rPr lang="en-US" baseline="30000" dirty="0" smtClean="0">
                <a:hlinkClick r:id="rId55"/>
              </a:rPr>
              <a:t>[9]</a:t>
            </a:r>
            <a:r>
              <a:rPr lang="en-US" baseline="30000" dirty="0" smtClean="0">
                <a:hlinkClick r:id="rId88"/>
              </a:rPr>
              <a:t>[62]</a:t>
            </a:r>
            <a:r>
              <a:rPr lang="en-US" dirty="0" smtClean="0"/>
              <a:t> Similarly, super-enhancers are enriched in the target of the JQ1 small molecule, BRD4, so treatment with </a:t>
            </a:r>
            <a:r>
              <a:rPr lang="en-US" dirty="0" smtClean="0">
                <a:hlinkClick r:id="rId89" tooltip="JQ1"/>
              </a:rPr>
              <a:t>JQ1</a:t>
            </a:r>
            <a:r>
              <a:rPr lang="en-US" dirty="0" smtClean="0"/>
              <a:t> causes exceptional losses in expression for super-enhancer—associated genes.</a:t>
            </a:r>
            <a:r>
              <a:rPr lang="en-US" baseline="30000" dirty="0" smtClean="0">
                <a:hlinkClick r:id="rId53"/>
              </a:rPr>
              <a:t>[6]</a:t>
            </a:r>
            <a:r>
              <a:rPr lang="en-US" dirty="0" smtClean="0"/>
              <a:t> </a:t>
            </a:r>
          </a:p>
          <a:p>
            <a:r>
              <a:rPr lang="en-US" b="1" dirty="0" smtClean="0"/>
              <a:t>Identification</a:t>
            </a:r>
          </a:p>
          <a:p>
            <a:r>
              <a:rPr lang="en-US" dirty="0" smtClean="0"/>
              <a:t>Super-enhancers have been most commonly identified by locating genomic regions that are highly enriched in </a:t>
            </a:r>
            <a:r>
              <a:rPr lang="en-US" dirty="0" err="1" smtClean="0">
                <a:hlinkClick r:id="rId90" tooltip="ChIP-sequencing"/>
              </a:rPr>
              <a:t>ChIP-Seq</a:t>
            </a:r>
            <a:r>
              <a:rPr lang="en-US" dirty="0" smtClean="0"/>
              <a:t> signal. </a:t>
            </a:r>
            <a:r>
              <a:rPr lang="en-US" dirty="0" err="1" smtClean="0"/>
              <a:t>ChIP-Seq</a:t>
            </a:r>
            <a:r>
              <a:rPr lang="en-US" dirty="0" smtClean="0"/>
              <a:t> experiments targeting master transcription factors and co-factors like Mediator or BRD4 have been used, but the most frequently used is </a:t>
            </a:r>
            <a:r>
              <a:rPr lang="en-US" dirty="0" smtClean="0">
                <a:hlinkClick r:id="rId91" tooltip="H3K27ac"/>
              </a:rPr>
              <a:t>H3K27ac</a:t>
            </a:r>
            <a:r>
              <a:rPr lang="en-US" dirty="0" smtClean="0"/>
              <a:t>-marked </a:t>
            </a:r>
            <a:r>
              <a:rPr lang="en-US" dirty="0" smtClean="0">
                <a:hlinkClick r:id="rId92" tooltip="Nucleosome"/>
              </a:rPr>
              <a:t>nucleosomes</a:t>
            </a:r>
            <a:r>
              <a:rPr lang="en-US" dirty="0" smtClean="0"/>
              <a:t>.</a:t>
            </a:r>
            <a:r>
              <a:rPr lang="en-US" baseline="30000" dirty="0" smtClean="0">
                <a:hlinkClick r:id="rId6"/>
              </a:rPr>
              <a:t>[1]</a:t>
            </a:r>
            <a:r>
              <a:rPr lang="en-US" baseline="30000" dirty="0" smtClean="0">
                <a:hlinkClick r:id="rId8"/>
              </a:rPr>
              <a:t>[3]</a:t>
            </a:r>
            <a:r>
              <a:rPr lang="en-US" baseline="30000" dirty="0" smtClean="0">
                <a:hlinkClick r:id="rId53"/>
              </a:rPr>
              <a:t>[6]</a:t>
            </a:r>
            <a:r>
              <a:rPr lang="en-US" baseline="30000" dirty="0" smtClean="0">
                <a:hlinkClick r:id="rId93"/>
              </a:rPr>
              <a:t>[63]</a:t>
            </a:r>
            <a:r>
              <a:rPr lang="en-US" baseline="30000" dirty="0" smtClean="0">
                <a:hlinkClick r:id="rId94"/>
              </a:rPr>
              <a:t>[64]</a:t>
            </a:r>
            <a:r>
              <a:rPr lang="en-US" baseline="30000" dirty="0" smtClean="0">
                <a:hlinkClick r:id="rId95"/>
              </a:rPr>
              <a:t>[65]</a:t>
            </a:r>
            <a:r>
              <a:rPr lang="en-US" dirty="0" smtClean="0"/>
              <a:t> The program “ROSE” (Rank Ordering of Super-Enhancers) is commonly used to identify super-enhancers from </a:t>
            </a:r>
            <a:r>
              <a:rPr lang="en-US" dirty="0" err="1" smtClean="0"/>
              <a:t>ChIP-Seq</a:t>
            </a:r>
            <a:r>
              <a:rPr lang="en-US" dirty="0" smtClean="0"/>
              <a:t> data. This program stitches together previously identified enhancer regions and ranks these stitched enhancers by their </a:t>
            </a:r>
            <a:r>
              <a:rPr lang="en-US" dirty="0" err="1" smtClean="0"/>
              <a:t>ChIP-Seq</a:t>
            </a:r>
            <a:r>
              <a:rPr lang="en-US" dirty="0" smtClean="0"/>
              <a:t> signal.</a:t>
            </a:r>
            <a:r>
              <a:rPr lang="en-US" baseline="30000" dirty="0" smtClean="0">
                <a:hlinkClick r:id="rId6"/>
              </a:rPr>
              <a:t>[1]</a:t>
            </a:r>
            <a:r>
              <a:rPr lang="en-US" dirty="0" smtClean="0"/>
              <a:t> The stitching distance selected to combine multiple individual enhancers into larger domains can vary. Because some markers of enhancer activity also are enriched in </a:t>
            </a:r>
            <a:r>
              <a:rPr lang="en-US" dirty="0" smtClean="0">
                <a:hlinkClick r:id="rId96" tooltip="Promoter (genetics)"/>
              </a:rPr>
              <a:t>promoters</a:t>
            </a:r>
            <a:r>
              <a:rPr lang="en-US" dirty="0" smtClean="0"/>
              <a:t>, regions within promoters of genes can be disregarded. ROSE separates super-enhancers from typical enhancers by their exceptional enrichment in a mark of enhancer activity. </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97</a:t>
            </a:fld>
            <a:endParaRPr lang="en-US"/>
          </a:p>
        </p:txBody>
      </p:sp>
    </p:spTree>
    <p:extLst>
      <p:ext uri="{BB962C8B-B14F-4D97-AF65-F5344CB8AC3E}">
        <p14:creationId xmlns:p14="http://schemas.microsoft.com/office/powerpoint/2010/main" val="18736865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A thread is a way to follow a specific scientific theme that brings together relevant sections extracted from the co-published ENCODE papers</a:t>
            </a:r>
          </a:p>
          <a:p>
            <a:r>
              <a:rPr lang="en-US" altLang="en-US" b="1" smtClean="0">
                <a:latin typeface="Arial" charset="0"/>
              </a:rPr>
              <a:t>10 Characterization of network topology </a:t>
            </a:r>
          </a:p>
          <a:p>
            <a:r>
              <a:rPr lang="en-US" altLang="en-US" smtClean="0">
                <a:latin typeface="Arial" charset="0"/>
              </a:rPr>
              <a:t>ENCODE data analysis helps to describe the various types of regulatory “wiring” implicit in the genome</a:t>
            </a:r>
          </a:p>
          <a:p>
            <a:r>
              <a:rPr lang="en-US" altLang="en-US" b="1" smtClean="0">
                <a:latin typeface="Arial" charset="0"/>
                <a:hlinkClick r:id="rId3"/>
              </a:rPr>
              <a:t>Architecture of the human regulatory network derived from ENCODE data</a:t>
            </a:r>
            <a:endParaRPr lang="en-US" altLang="en-US" b="1" smtClean="0">
              <a:latin typeface="Arial" charset="0"/>
            </a:endParaRPr>
          </a:p>
          <a:p>
            <a:pPr lvl="1"/>
            <a:r>
              <a:rPr lang="en-US" altLang="en-US" smtClean="0">
                <a:latin typeface="Arial" charset="0"/>
              </a:rPr>
              <a:t>Gerstein,Kundaje,Hariharan,Landtand Yan</a:t>
            </a:r>
            <a:r>
              <a:rPr lang="en-US" altLang="en-US" i="1" smtClean="0">
                <a:latin typeface="Arial" charset="0"/>
              </a:rPr>
              <a:t>et al.</a:t>
            </a:r>
            <a:endParaRPr lang="en-US" altLang="en-US" smtClean="0">
              <a:latin typeface="Arial" charset="0"/>
            </a:endParaRPr>
          </a:p>
          <a:p>
            <a:r>
              <a:rPr lang="en-US" altLang="en-US" smtClean="0">
                <a:latin typeface="Arial" charset="0"/>
              </a:rPr>
              <a:t>doi: 10.1038/nature11245 </a:t>
            </a:r>
          </a:p>
          <a:p>
            <a:endParaRPr lang="en-US" altLang="en-US" smtClean="0">
              <a:latin typeface="Arial" charset="0"/>
            </a:endParaRPr>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1BA1A1B-125B-44FD-BC3A-5B1C0DE28812}" type="slidenum">
              <a:rPr lang="hr-HR" altLang="en-US" smtClean="0">
                <a:latin typeface="Times New Roman" pitchFamily="18" charset="0"/>
              </a:rPr>
              <a:pPr eaLnBrk="1" hangingPunct="1">
                <a:spcBef>
                  <a:spcPct val="0"/>
                </a:spcBef>
              </a:pPr>
              <a:t>99</a:t>
            </a:fld>
            <a:endParaRPr lang="hr-HR" altLang="en-US"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Figure 2. Cell-specific vs. shared regulatory interactions in TF networks of 41 diverse cell types</a:t>
            </a:r>
          </a:p>
          <a:p>
            <a:r>
              <a:rPr lang="en-US" altLang="en-US" smtClean="0"/>
              <a:t>Shown for each of 41 cell types are schematics of cell type-specific vs. non-specific (black)</a:t>
            </a:r>
          </a:p>
          <a:p>
            <a:r>
              <a:rPr lang="en-US" altLang="en-US" smtClean="0"/>
              <a:t>regulatory interactions between 475 TFs. Each half of each circular plot is divided into 475</a:t>
            </a:r>
          </a:p>
          <a:p>
            <a:r>
              <a:rPr lang="en-US" altLang="en-US" smtClean="0"/>
              <a:t>points (not visible at this scale), one for each transcription factor. Lines connecting the left</a:t>
            </a:r>
          </a:p>
          <a:p>
            <a:r>
              <a:rPr lang="en-US" altLang="en-US" smtClean="0"/>
              <a:t>and right half-circles represent regulatory interactions between each factor and any other</a:t>
            </a:r>
          </a:p>
          <a:p>
            <a:r>
              <a:rPr lang="en-US" altLang="en-US" smtClean="0"/>
              <a:t>factors with which it interacts in the given cell type. Yellow lines represent TF-to-TF</a:t>
            </a:r>
          </a:p>
          <a:p>
            <a:r>
              <a:rPr lang="en-US" altLang="en-US" smtClean="0"/>
              <a:t>connections that are specific to the indicated cell type. Black lines represent TF-to-TF</a:t>
            </a:r>
          </a:p>
          <a:p>
            <a:r>
              <a:rPr lang="en-US" altLang="en-US" smtClean="0"/>
              <a:t>connections that are seen in two or more cell types. The order of TFs along each halfcircular</a:t>
            </a:r>
          </a:p>
          <a:p>
            <a:r>
              <a:rPr lang="en-US" altLang="en-US" smtClean="0"/>
              <a:t>axis is shown in Supplementary Table 1, and represents a sorted list (descending</a:t>
            </a:r>
          </a:p>
          <a:p>
            <a:r>
              <a:rPr lang="en-US" altLang="en-US" smtClean="0"/>
              <a:t>order) of their degree (i.e., number of connections to other TFs) in the ES cell network, from</a:t>
            </a:r>
          </a:p>
          <a:p>
            <a:r>
              <a:rPr lang="fr-FR" altLang="en-US" smtClean="0"/>
              <a:t>Neph et al. Page 18</a:t>
            </a:r>
          </a:p>
          <a:p>
            <a:r>
              <a:rPr lang="en-US" altLang="en-US" smtClean="0"/>
              <a:t>Cell. Author manuscript; available in PMC 2013 September 14.</a:t>
            </a:r>
          </a:p>
          <a:p>
            <a:r>
              <a:rPr lang="en-US" altLang="en-US" smtClean="0"/>
              <a:t>NIH-PA Author Manuscript NIH-PA Author Manuscript NIH-PA Author Manuscript</a:t>
            </a:r>
          </a:p>
          <a:p>
            <a:r>
              <a:rPr lang="en-US" altLang="en-US" smtClean="0"/>
              <a:t>highest degree on top (SP1) to lowest degree on bottom (ZNF354C). Cell-types are grouped</a:t>
            </a:r>
          </a:p>
          <a:p>
            <a:r>
              <a:rPr lang="en-US" altLang="en-US" smtClean="0"/>
              <a:t>based on their developmental and functional properties. Insert on bottom right shows a</a:t>
            </a:r>
          </a:p>
          <a:p>
            <a:r>
              <a:rPr lang="en-US" altLang="en-US" smtClean="0"/>
              <a:t>detailed view of the human ES cell network, and highlights the interactions of four</a:t>
            </a:r>
          </a:p>
          <a:p>
            <a:r>
              <a:rPr lang="en-US" altLang="en-US" smtClean="0"/>
              <a:t>pluripotent (KLF4, NANOG, POU5F1, SOX2) and four constitutive factors (SP1, CTCF,</a:t>
            </a:r>
          </a:p>
          <a:p>
            <a:r>
              <a:rPr lang="en-US" altLang="en-US" smtClean="0"/>
              <a:t>NFYA, MAX) with purple and green edges, respectively.</a:t>
            </a:r>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4909040-CA8E-4D77-B059-D88C7BAD24AA}" type="slidenum">
              <a:rPr lang="hr-HR" altLang="en-US" smtClean="0"/>
              <a:pPr eaLnBrk="1" hangingPunct="1">
                <a:spcBef>
                  <a:spcPct val="0"/>
                </a:spcBef>
              </a:pPr>
              <a:t>100</a:t>
            </a:fld>
            <a:endParaRPr lang="hr-HR"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Figure 2. Distinct levels of chromatin organization, characteristics of the active and inactive chromatin domains, and epigenetic control of gene expression in</a:t>
            </a:r>
          </a:p>
          <a:p>
            <a:r>
              <a:rPr lang="en-US" altLang="en-US" smtClean="0">
                <a:latin typeface="Arial" charset="0"/>
              </a:rPr>
              <a:t>the epidermal differentiation complex locus. (a) Levels of chromatin folding and size of the corresponding chromatin domains of the interphase chromosome.</a:t>
            </a:r>
          </a:p>
          <a:p>
            <a:r>
              <a:rPr lang="en-US" altLang="en-US" smtClean="0">
                <a:latin typeface="Arial" charset="0"/>
              </a:rPr>
              <a:t>The lowest unit of chromatin organization is the nucleosome, in which DNA form 1 and 3/4 loops around the histone octamer core. Nucleosomes are connected</a:t>
            </a:r>
          </a:p>
          <a:p>
            <a:r>
              <a:rPr lang="en-US" altLang="en-US" smtClean="0">
                <a:latin typeface="Arial" charset="0"/>
              </a:rPr>
              <a:t>by linker DNA and form the ‘‘beads on the string’’ structures, which are folded into 30nm fiber followed by further folding into higher-order loop structures</a:t>
            </a:r>
          </a:p>
          <a:p>
            <a:r>
              <a:rPr lang="en-US" altLang="en-US" smtClean="0">
                <a:latin typeface="Arial" charset="0"/>
              </a:rPr>
              <a:t>(modified from Felsenfeld and Groudine (2003)). (b) Distribution of different epigenetic marks among the distinct regions of actively transcribed, paused, and</a:t>
            </a:r>
          </a:p>
          <a:p>
            <a:r>
              <a:rPr lang="en-US" altLang="en-US" smtClean="0">
                <a:latin typeface="Arial" charset="0"/>
              </a:rPr>
              <a:t>inactive genes. Actively transcribed genes are characterized by high levels of polymerase II occupancy, low levels of DNA methylation, and high levels of</a:t>
            </a:r>
          </a:p>
          <a:p>
            <a:r>
              <a:rPr lang="en-US" altLang="en-US" smtClean="0">
                <a:latin typeface="Arial" charset="0"/>
              </a:rPr>
              <a:t>H3K4me3 and H3K9acetyl/H3K18acetyl at the transcription start site, as well as by high levels of H3K79me2/3 and H3K36me3 at the gene body region. Genes</a:t>
            </a:r>
          </a:p>
          <a:p>
            <a:r>
              <a:rPr lang="en-US" altLang="en-US" smtClean="0">
                <a:latin typeface="Arial" charset="0"/>
              </a:rPr>
              <a:t>with paused transcription show high levels of polymerase II occupancy, low levels of DNA methylation, and high levels of H3K4me3 and H3K27me2/3 at the</a:t>
            </a:r>
          </a:p>
          <a:p>
            <a:r>
              <a:rPr lang="en-US" altLang="en-US" smtClean="0">
                <a:latin typeface="Arial" charset="0"/>
              </a:rPr>
              <a:t>transcription start site. Inactive genes show lack of polymerase II, and high levels of DNA methylation and H3K9me2/3 at the transcription start site (modified</a:t>
            </a:r>
          </a:p>
          <a:p>
            <a:r>
              <a:rPr lang="en-US" altLang="en-US" smtClean="0">
                <a:latin typeface="Arial" charset="0"/>
              </a:rPr>
              <a:t>from Wang et al. (2009)). (c) Epigenetic control of expression of terminal differentiation-associated genes in the epidermal differentiation complex locus</a:t>
            </a:r>
          </a:p>
          <a:p>
            <a:r>
              <a:rPr lang="en-US" altLang="en-US" smtClean="0">
                <a:latin typeface="Arial" charset="0"/>
              </a:rPr>
              <a:t>occupying about 3Mb in mouse chromosome 3. Scheme of the locus shows chromosomal localization of the distinct genes and gene families. Genes activated</a:t>
            </a:r>
          </a:p>
          <a:p>
            <a:r>
              <a:rPr lang="en-US" altLang="en-US" smtClean="0">
                <a:latin typeface="Arial" charset="0"/>
              </a:rPr>
              <a:t>during terminal keratinocyte differentiation constitute a central domain of the locus. Active transcription in the central domain is maintained by coordinated</a:t>
            </a:r>
          </a:p>
          <a:p>
            <a:r>
              <a:rPr lang="en-US" altLang="en-US" smtClean="0">
                <a:latin typeface="Arial" charset="0"/>
              </a:rPr>
              <a:t>involvement of the regulators of local chromatin structure (ATP-dependent chromatin remodelers Brg1 and MI-2b, histone demethylase JMJD3) and genome</a:t>
            </a:r>
          </a:p>
          <a:p>
            <a:r>
              <a:rPr lang="en-US" altLang="en-US" smtClean="0">
                <a:latin typeface="Arial" charset="0"/>
              </a:rPr>
              <a:t>organizer Satb1 that support formation of specific higher-order chromatin folding in this region. Inhibition of transcription is associated with the presence of</a:t>
            </a:r>
          </a:p>
          <a:p>
            <a:r>
              <a:rPr lang="en-US" altLang="en-US" smtClean="0">
                <a:latin typeface="Arial" charset="0"/>
              </a:rPr>
              <a:t>DNA methyltransferase 1, HDAC1/2, and components of the polycomb complexes Cbx4, Ezh1/2 and Bmi1, which promote formation of the repressive</a:t>
            </a:r>
          </a:p>
          <a:p>
            <a:r>
              <a:rPr lang="en-US" altLang="en-US" smtClean="0">
                <a:latin typeface="Arial" charset="0"/>
              </a:rPr>
              <a:t>chromatin structure, as well as with lack of specific three-dimensional (3D) organization of the locus.</a:t>
            </a:r>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C65340F-D932-4191-82BA-AD6C0F86DE88}" type="slidenum">
              <a:rPr lang="hr-HR" altLang="en-US" smtClean="0"/>
              <a:pPr eaLnBrk="1" hangingPunct="1">
                <a:spcBef>
                  <a:spcPct val="0"/>
                </a:spcBef>
              </a:pPr>
              <a:t>102</a:t>
            </a:fld>
            <a:endParaRPr lang="hr-HR"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25D733D-A29A-4075-9263-E0E6BB294DAB}" type="slidenum">
              <a:rPr lang="hr-HR" altLang="en-US" smtClean="0"/>
              <a:pPr eaLnBrk="1" hangingPunct="1">
                <a:spcBef>
                  <a:spcPct val="0"/>
                </a:spcBef>
              </a:pPr>
              <a:t>12</a:t>
            </a:fld>
            <a:endParaRPr lang="hr-HR" alt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latin typeface="Arial" charset="0"/>
              </a:rPr>
              <a:t>manipulacije domenama tehnikama rekombinantne DNA, twohibrid sistem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FISH analysis of medulloblastoma and PNET cell lines. FISH analysis shows the interphase nucleus for a cell line with no c-</a:t>
            </a:r>
            <a:r>
              <a:rPr lang="en-US" altLang="en-US" i="1" smtClean="0">
                <a:latin typeface="Arial" charset="0"/>
              </a:rPr>
              <a:t>myc</a:t>
            </a:r>
            <a:r>
              <a:rPr lang="en-US" altLang="en-US" smtClean="0">
                <a:latin typeface="Arial" charset="0"/>
              </a:rPr>
              <a:t> genomic amplification, MHH-Med-4 (</a:t>
            </a:r>
            <a:r>
              <a:rPr lang="en-US" altLang="en-US" i="1" smtClean="0">
                <a:latin typeface="Arial" charset="0"/>
              </a:rPr>
              <a:t>A</a:t>
            </a:r>
            <a:r>
              <a:rPr lang="en-US" altLang="en-US" smtClean="0">
                <a:latin typeface="Arial" charset="0"/>
              </a:rPr>
              <a:t>) and for a cell line, SK-PN-DW, with c-</a:t>
            </a:r>
            <a:r>
              <a:rPr lang="en-US" altLang="en-US" i="1" smtClean="0">
                <a:latin typeface="Arial" charset="0"/>
              </a:rPr>
              <a:t>myc</a:t>
            </a:r>
            <a:r>
              <a:rPr lang="en-US" altLang="en-US" smtClean="0">
                <a:latin typeface="Arial" charset="0"/>
              </a:rPr>
              <a:t> genomic amplification (</a:t>
            </a:r>
            <a:r>
              <a:rPr lang="en-US" altLang="en-US" i="1" smtClean="0">
                <a:latin typeface="Arial" charset="0"/>
              </a:rPr>
              <a:t>B</a:t>
            </a:r>
            <a:r>
              <a:rPr lang="en-US" altLang="en-US" smtClean="0">
                <a:latin typeface="Arial" charset="0"/>
              </a:rPr>
              <a:t>). The c-</a:t>
            </a:r>
            <a:r>
              <a:rPr lang="en-US" altLang="en-US" i="1" smtClean="0">
                <a:latin typeface="Arial" charset="0"/>
              </a:rPr>
              <a:t>myc</a:t>
            </a:r>
            <a:r>
              <a:rPr lang="en-US" altLang="en-US" smtClean="0">
                <a:latin typeface="Arial" charset="0"/>
              </a:rPr>
              <a:t> probe is </a:t>
            </a:r>
            <a:r>
              <a:rPr lang="en-US" altLang="en-US" i="1" smtClean="0">
                <a:latin typeface="Arial" charset="0"/>
              </a:rPr>
              <a:t>red</a:t>
            </a:r>
            <a:r>
              <a:rPr lang="en-US" altLang="en-US" smtClean="0">
                <a:latin typeface="Arial" charset="0"/>
              </a:rPr>
              <a:t>, and the CEP-11 probe is </a:t>
            </a:r>
            <a:r>
              <a:rPr lang="en-US" altLang="en-US" i="1" smtClean="0">
                <a:latin typeface="Arial" charset="0"/>
              </a:rPr>
              <a:t>green</a:t>
            </a:r>
            <a:endParaRPr lang="en-US" altLang="en-US" smtClean="0">
              <a:latin typeface="Arial" charset="0"/>
            </a:endParaRP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8C8829E-D2DE-4106-9EDA-04F8B0A0E085}" type="slidenum">
              <a:rPr lang="hr-HR" altLang="en-US" smtClean="0"/>
              <a:pPr eaLnBrk="1" hangingPunct="1">
                <a:spcBef>
                  <a:spcPct val="0"/>
                </a:spcBef>
              </a:pPr>
              <a:t>106</a:t>
            </a:fld>
            <a:endParaRPr lang="hr-HR"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263029B-9AF3-4802-AFA8-5AC6928F5A9E}" type="slidenum">
              <a:rPr lang="hr-HR" altLang="en-US" smtClean="0"/>
              <a:pPr eaLnBrk="1" hangingPunct="1">
                <a:spcBef>
                  <a:spcPct val="0"/>
                </a:spcBef>
              </a:pPr>
              <a:t>107</a:t>
            </a:fld>
            <a:endParaRPr lang="hr-HR" alt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latin typeface="Arial" charset="0"/>
              </a:rPr>
              <a:t>Activity of two proto-oncogene products, c-Fos and c-Myc, following serum stimulation of quiescent 3T3 cells.</a:t>
            </a:r>
            <a:r>
              <a:rPr lang="hr-HR" altLang="en-US" smtClean="0">
                <a:latin typeface="Arial" charset="0"/>
              </a:rPr>
              <a:t> Serum contains factors like platelet-derived growth factor (PDGF) that stimulate the growth of quiescent cells. One of the earliest effects of growth factors is to induce transcription of c-</a:t>
            </a:r>
            <a:r>
              <a:rPr lang="hr-HR" altLang="en-US" i="1" smtClean="0">
                <a:latin typeface="Arial" charset="0"/>
              </a:rPr>
              <a:t>fos</a:t>
            </a:r>
            <a:r>
              <a:rPr lang="hr-HR" altLang="en-US" smtClean="0">
                <a:latin typeface="Arial" charset="0"/>
              </a:rPr>
              <a:t> and c-</a:t>
            </a:r>
            <a:r>
              <a:rPr lang="hr-HR" altLang="en-US" i="1" smtClean="0">
                <a:latin typeface="Arial" charset="0"/>
              </a:rPr>
              <a:t>myc.</a:t>
            </a:r>
            <a:r>
              <a:rPr lang="hr-HR" altLang="en-US" smtClean="0">
                <a:latin typeface="Arial" charset="0"/>
              </a:rPr>
              <a:t> [See M. E. Greenberg and E. B. Ziff, 1984, </a:t>
            </a:r>
            <a:r>
              <a:rPr lang="hr-HR" altLang="en-US" i="1" smtClean="0">
                <a:latin typeface="Arial" charset="0"/>
              </a:rPr>
              <a:t>Nature</a:t>
            </a:r>
            <a:r>
              <a:rPr lang="hr-HR" altLang="en-US" smtClean="0">
                <a:latin typeface="Arial" charset="0"/>
              </a:rPr>
              <a:t> </a:t>
            </a:r>
            <a:r>
              <a:rPr lang="hr-HR" altLang="en-US" b="1" smtClean="0">
                <a:latin typeface="Arial" charset="0"/>
              </a:rPr>
              <a:t>311:</a:t>
            </a:r>
            <a:r>
              <a:rPr lang="hr-HR" altLang="en-US" smtClean="0">
                <a:latin typeface="Arial" charset="0"/>
              </a:rPr>
              <a:t>433.]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EA6C609-35DA-4170-8646-6A11BB0DE947}" type="slidenum">
              <a:rPr lang="hr-HR" altLang="en-US" smtClean="0"/>
              <a:pPr eaLnBrk="1" hangingPunct="1">
                <a:spcBef>
                  <a:spcPct val="0"/>
                </a:spcBef>
              </a:pPr>
              <a:t>108</a:t>
            </a:fld>
            <a:endParaRPr lang="hr-HR" alt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latin typeface="Arial" charset="0"/>
              </a:rPr>
              <a:t>SWI/SNF</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460C8C9-D30A-4320-BA5A-A0AB21732A30}" type="slidenum">
              <a:rPr lang="hr-HR" altLang="en-US" smtClean="0"/>
              <a:pPr eaLnBrk="1" hangingPunct="1">
                <a:spcBef>
                  <a:spcPct val="0"/>
                </a:spcBef>
              </a:pPr>
              <a:t>113</a:t>
            </a:fld>
            <a:endParaRPr lang="hr-HR" alt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latin typeface="Arial" charset="0"/>
              </a:rPr>
              <a:t>Myc- ARF up- Mdm down – p53 – apoptoza</a:t>
            </a:r>
          </a:p>
          <a:p>
            <a:pPr eaLnBrk="1" hangingPunct="1"/>
            <a:r>
              <a:rPr lang="hr-HR" altLang="en-US" smtClean="0">
                <a:latin typeface="Arial" charset="0"/>
              </a:rPr>
              <a:t>interferencija s RNA polimerazama</a:t>
            </a:r>
          </a:p>
          <a:p>
            <a:pPr eaLnBrk="1" hangingPunct="1"/>
            <a:r>
              <a:rPr lang="hr-HR" altLang="en-US" smtClean="0">
                <a:latin typeface="Arial" charset="0"/>
              </a:rPr>
              <a:t>acetilacija – deacetilacija</a:t>
            </a:r>
          </a:p>
          <a:p>
            <a:pPr eaLnBrk="1" hangingPunct="1"/>
            <a:r>
              <a:rPr lang="hr-HR" altLang="en-US" smtClean="0">
                <a:latin typeface="Arial" charset="0"/>
              </a:rPr>
              <a:t>hTERT imortalizacija</a:t>
            </a:r>
          </a:p>
          <a:p>
            <a:pPr eaLnBrk="1" hangingPunct="1"/>
            <a:r>
              <a:rPr lang="hr-HR" altLang="en-US" smtClean="0">
                <a:latin typeface="Arial" charset="0"/>
              </a:rPr>
              <a:t>kontrolne točke</a:t>
            </a:r>
          </a:p>
          <a:p>
            <a:pPr eaLnBrk="1" hangingPunct="1"/>
            <a:endParaRPr lang="hr-HR" altLang="en-US"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2BC7DF-29D5-4FB2-93D4-1453B5691EDA}" type="slidenum">
              <a:rPr lang="hr-HR" altLang="en-US" smtClean="0"/>
              <a:pPr eaLnBrk="1" hangingPunct="1">
                <a:spcBef>
                  <a:spcPct val="0"/>
                </a:spcBef>
              </a:pPr>
              <a:t>115</a:t>
            </a:fld>
            <a:endParaRPr lang="hr-HR" alt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latin typeface="Arial" charset="0"/>
              </a:rPr>
              <a:t>Mechanisms controlling S-phase initiation in animal cells.</a:t>
            </a:r>
            <a:r>
              <a:rPr lang="hr-HR" altLang="en-US" smtClean="0">
                <a:latin typeface="Arial" charset="0"/>
              </a:rPr>
              <a:t> G1-Cdk activity (cyclin D-Cdk4) initiates Rb phosphorylation. This inactivates Rb, freeing E2F to activate the transcription of S-phase genes, including the genes for a G1/S-cyclin (cyclin E) and S-cyclin (cyclin A). The resulting appearance of G1/S-Cdk and S-Cdk activities further enhances Rb phosphorylation, forming a positive feedback loop. E2F acts back to stimulate the transcription of its own gene, forming another positive feedback loop.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latin typeface="Arial" charset="0"/>
              </a:rPr>
              <a:t>Sam Myc nije dovoljan za tumorigenezu</a:t>
            </a:r>
            <a:endParaRPr lang="en-US" altLang="en-US" smtClean="0">
              <a:latin typeface="Arial" charset="0"/>
            </a:endParaRPr>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8B2646A-49E4-4F63-B1CC-8D7E3FFE0033}" type="slidenum">
              <a:rPr lang="hr-HR" altLang="en-US" smtClean="0"/>
              <a:pPr eaLnBrk="1" hangingPunct="1">
                <a:spcBef>
                  <a:spcPct val="0"/>
                </a:spcBef>
              </a:pPr>
              <a:t>118</a:t>
            </a:fld>
            <a:endParaRPr lang="hr-HR"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Simplified model of the mechanisms that can help determine the choice of response to p53</a:t>
            </a:r>
          </a:p>
          <a:p>
            <a:r>
              <a:rPr lang="en-US" altLang="en-US" b="1" smtClean="0">
                <a:latin typeface="Arial" charset="0"/>
              </a:rPr>
              <a:t>A</a:t>
            </a:r>
            <a:r>
              <a:rPr lang="en-US" altLang="en-US" smtClean="0">
                <a:latin typeface="Arial" charset="0"/>
              </a:rPr>
              <a:t>: Activation of p53 in normal cells results in selective ex pression of a group of p53 target genes that mediate cell cycle arrest, but not the apoptotic targets. The expression of p21</a:t>
            </a:r>
            <a:r>
              <a:rPr lang="en-US" altLang="en-US" baseline="30000" smtClean="0">
                <a:latin typeface="Arial" charset="0"/>
              </a:rPr>
              <a:t>CIP1</a:t>
            </a:r>
            <a:r>
              <a:rPr lang="en-US" altLang="en-US" smtClean="0">
                <a:latin typeface="Arial" charset="0"/>
              </a:rPr>
              <a:t>—the principal mediator of cell cycle arrest—depends on the activity of both p53 and Miz-1.</a:t>
            </a:r>
          </a:p>
          <a:p>
            <a:r>
              <a:rPr lang="en-US" altLang="en-US" b="1" smtClean="0">
                <a:latin typeface="Arial" charset="0"/>
              </a:rPr>
              <a:t>B</a:t>
            </a:r>
            <a:r>
              <a:rPr lang="en-US" altLang="en-US" smtClean="0">
                <a:latin typeface="Arial" charset="0"/>
              </a:rPr>
              <a:t>: In response to some oncogenic changes, modification or coactivator binding to p53 (mod) allows for the activation of apoptotic targets, like PUMA. However, the expression of p53-inducible genes like p21</a:t>
            </a:r>
            <a:r>
              <a:rPr lang="en-US" altLang="en-US" baseline="30000" smtClean="0">
                <a:latin typeface="Arial" charset="0"/>
              </a:rPr>
              <a:t>CIP1</a:t>
            </a:r>
            <a:r>
              <a:rPr lang="en-US" altLang="en-US" smtClean="0">
                <a:latin typeface="Arial" charset="0"/>
              </a:rPr>
              <a:t> can block implementation of the apoptotic response.</a:t>
            </a:r>
          </a:p>
          <a:p>
            <a:r>
              <a:rPr lang="en-US" altLang="en-US" b="1" smtClean="0">
                <a:latin typeface="Arial" charset="0"/>
              </a:rPr>
              <a:t>C</a:t>
            </a:r>
            <a:r>
              <a:rPr lang="en-US" altLang="en-US" smtClean="0">
                <a:latin typeface="Arial" charset="0"/>
              </a:rPr>
              <a:t>: A further signal, such as deregulated Myc, is required for the inhibition of p21</a:t>
            </a:r>
            <a:r>
              <a:rPr lang="en-US" altLang="en-US" baseline="30000" smtClean="0">
                <a:latin typeface="Arial" charset="0"/>
              </a:rPr>
              <a:t>CIP1</a:t>
            </a:r>
            <a:r>
              <a:rPr lang="en-US" altLang="en-US" smtClean="0">
                <a:latin typeface="Arial" charset="0"/>
              </a:rPr>
              <a:t> expression by the Miz/Myc complex and induction of apoptosis.</a:t>
            </a:r>
          </a:p>
          <a:p>
            <a:endParaRPr lang="en-US" altLang="en-US" smtClean="0">
              <a:latin typeface="Arial" charset="0"/>
            </a:endParaRP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CDEBEC-300B-43D9-AB09-098F0E8B96D6}" type="slidenum">
              <a:rPr lang="hr-HR" altLang="en-US" smtClean="0">
                <a:latin typeface="Times New Roman" pitchFamily="18" charset="0"/>
              </a:rPr>
              <a:pPr eaLnBrk="1" hangingPunct="1">
                <a:spcBef>
                  <a:spcPct val="0"/>
                </a:spcBef>
              </a:pPr>
              <a:t>121</a:t>
            </a:fld>
            <a:endParaRPr lang="hr-HR" altLang="en-US" smtClean="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077749A-C38A-4673-BAF7-C4698AC5A9A8}" type="slidenum">
              <a:rPr lang="hr-HR" altLang="en-US" smtClean="0"/>
              <a:pPr eaLnBrk="1" hangingPunct="1">
                <a:spcBef>
                  <a:spcPct val="0"/>
                </a:spcBef>
              </a:pPr>
              <a:t>122</a:t>
            </a:fld>
            <a:endParaRPr lang="hr-HR" alt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latin typeface="Arial" charset="0"/>
              </a:rPr>
              <a:t>Cell-cycle arrest or apoptosis induced by excessive stimulation of mitogenic pathways.</a:t>
            </a:r>
            <a:r>
              <a:rPr lang="hr-HR" altLang="en-US" smtClean="0">
                <a:latin typeface="Arial" charset="0"/>
              </a:rPr>
              <a:t> Abnormally high levels of Myc cause the activation of p19ARF, which binds and inhibits Mdm2 and thereby causes increased p53 levels (see </a:t>
            </a:r>
            <a:r>
              <a:rPr lang="hr-HR" altLang="en-US" u="sng" smtClean="0">
                <a:latin typeface="Arial" charset="0"/>
                <a:hlinkClick r:id="rId3"/>
              </a:rPr>
              <a:t>Figure 17-33</a:t>
            </a:r>
            <a:r>
              <a:rPr lang="hr-HR" altLang="en-US" smtClean="0">
                <a:latin typeface="Arial" charset="0"/>
              </a:rPr>
              <a:t>). Depending on the cell type and extracellular conditions, p53 then causes either cell-cycle arrest or apoptosis.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Figure 2. Distinct levels of chromatin organization, characteristics of the active and inactive chromatin domains, and epigenetic control of gene expression in</a:t>
            </a:r>
          </a:p>
          <a:p>
            <a:r>
              <a:rPr lang="en-US" altLang="en-US" smtClean="0">
                <a:latin typeface="Arial" charset="0"/>
              </a:rPr>
              <a:t>the epidermal differentiation complex locus. (a) Levels of chromatin folding and size of the corresponding chromatin domains of the interphase chromosome.</a:t>
            </a:r>
          </a:p>
          <a:p>
            <a:r>
              <a:rPr lang="en-US" altLang="en-US" smtClean="0">
                <a:latin typeface="Arial" charset="0"/>
              </a:rPr>
              <a:t>The lowest unit of chromatin organization is the nucleosome, in which DNA form 1 and 3/4 loops around the histone octamer core. Nucleosomes are connected</a:t>
            </a:r>
          </a:p>
          <a:p>
            <a:r>
              <a:rPr lang="en-US" altLang="en-US" smtClean="0">
                <a:latin typeface="Arial" charset="0"/>
              </a:rPr>
              <a:t>by linker DNA and form the ‘‘beads on the string’’ structures, which are folded into 30nm fiber followed by further folding into higher-order loop structures</a:t>
            </a:r>
          </a:p>
          <a:p>
            <a:r>
              <a:rPr lang="en-US" altLang="en-US" smtClean="0">
                <a:latin typeface="Arial" charset="0"/>
              </a:rPr>
              <a:t>(modified from Felsenfeld and Groudine (2003)). (b) Distribution of different epigenetic marks among the distinct regions of actively transcribed, paused, and</a:t>
            </a:r>
          </a:p>
          <a:p>
            <a:r>
              <a:rPr lang="en-US" altLang="en-US" smtClean="0">
                <a:latin typeface="Arial" charset="0"/>
              </a:rPr>
              <a:t>inactive genes. Actively transcribed genes are characterized by high levels of polymerase II occupancy, low levels of DNA methylation, and high levels of</a:t>
            </a:r>
          </a:p>
          <a:p>
            <a:r>
              <a:rPr lang="en-US" altLang="en-US" smtClean="0">
                <a:latin typeface="Arial" charset="0"/>
              </a:rPr>
              <a:t>H3K4me3 and H3K9acetyl/H3K18acetyl at the transcription start site, as well as by high levels of H3K79me2/3 and H3K36me3 at the gene body region. Genes</a:t>
            </a:r>
          </a:p>
          <a:p>
            <a:r>
              <a:rPr lang="en-US" altLang="en-US" smtClean="0">
                <a:latin typeface="Arial" charset="0"/>
              </a:rPr>
              <a:t>with paused transcription show high levels of polymerase II occupancy, low levels of DNA methylation, and high levels of H3K4me3 and H3K27me2/3 at the</a:t>
            </a:r>
          </a:p>
          <a:p>
            <a:r>
              <a:rPr lang="en-US" altLang="en-US" smtClean="0">
                <a:latin typeface="Arial" charset="0"/>
              </a:rPr>
              <a:t>transcription start site. Inactive genes show lack of polymerase II, and high levels of DNA methylation and H3K9me2/3 at the transcription start site (modified</a:t>
            </a:r>
          </a:p>
          <a:p>
            <a:r>
              <a:rPr lang="en-US" altLang="en-US" smtClean="0">
                <a:latin typeface="Arial" charset="0"/>
              </a:rPr>
              <a:t>from Wang et al. (2009)). (c) Epigenetic control of expression of terminal differentiation-associated genes in the epidermal differentiation complex locus</a:t>
            </a:r>
          </a:p>
          <a:p>
            <a:r>
              <a:rPr lang="en-US" altLang="en-US" smtClean="0">
                <a:latin typeface="Arial" charset="0"/>
              </a:rPr>
              <a:t>occupying about 3Mb in mouse chromosome 3. Scheme of the locus shows chromosomal localization of the distinct genes and gene families. Genes activated</a:t>
            </a:r>
          </a:p>
          <a:p>
            <a:r>
              <a:rPr lang="en-US" altLang="en-US" smtClean="0">
                <a:latin typeface="Arial" charset="0"/>
              </a:rPr>
              <a:t>during terminal keratinocyte differentiation constitute a central domain of the locus. Active transcription in the central domain is maintained by coordinated</a:t>
            </a:r>
          </a:p>
          <a:p>
            <a:r>
              <a:rPr lang="en-US" altLang="en-US" smtClean="0">
                <a:latin typeface="Arial" charset="0"/>
              </a:rPr>
              <a:t>involvement of the regulators of local chromatin structure (ATP-dependent chromatin remodelers Brg1 and MI-2b, histone demethylase JMJD3) and genome</a:t>
            </a:r>
          </a:p>
          <a:p>
            <a:r>
              <a:rPr lang="en-US" altLang="en-US" smtClean="0">
                <a:latin typeface="Arial" charset="0"/>
              </a:rPr>
              <a:t>organizer Satb1 that support formation of specific higher-order chromatin folding in this region. Inhibition of transcription is associated with the presence of</a:t>
            </a:r>
          </a:p>
          <a:p>
            <a:r>
              <a:rPr lang="en-US" altLang="en-US" smtClean="0">
                <a:latin typeface="Arial" charset="0"/>
              </a:rPr>
              <a:t>DNA methyltransferase 1, HDAC1/2, and components of the polycomb complexes Cbx4, Ezh1/2 and Bmi1, which promote formation of the repressive</a:t>
            </a:r>
          </a:p>
          <a:p>
            <a:r>
              <a:rPr lang="en-US" altLang="en-US" smtClean="0">
                <a:latin typeface="Arial" charset="0"/>
              </a:rPr>
              <a:t>chromatin structure, as well as with lack of specific three-dimensional (3D) organization of the locus.</a:t>
            </a:r>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C65340F-D932-4191-82BA-AD6C0F86DE88}" type="slidenum">
              <a:rPr lang="hr-HR" altLang="en-US" smtClean="0"/>
              <a:pPr eaLnBrk="1" hangingPunct="1">
                <a:spcBef>
                  <a:spcPct val="0"/>
                </a:spcBef>
              </a:pPr>
              <a:t>123</a:t>
            </a:fld>
            <a:endParaRPr lang="hr-HR"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charset="0"/>
              </a:rPr>
              <a:t>Dimerization of transcription factors allows combinatorial control. (a)  In this hypothetical example, transcription factors A, B and C can each form homodimers and heterodimers.  This permits the three factors to bind to six different DNA sequences (1-6) and creating six combinations of activation domains.  Note that each binding site is divided into two half-sites, and that a single heterodimeric factor contains the activation domains of each of its constituent monomers.  (b) When an inhibitory factor (green) is expressed that interacts only with factor A, binding to sites 1, 4 and 5 is inhibited, but binding to sites 2, 3 and 6 is unaffected</a:t>
            </a:r>
            <a:endParaRPr lang="en-US" altLang="en-US" smtClean="0">
              <a:latin typeface="Arial"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4D386B-C12D-47E5-A4D9-76B6AAC68058}" type="slidenum">
              <a:rPr lang="hr-HR" altLang="en-US" smtClean="0"/>
              <a:pPr eaLnBrk="1" hangingPunct="1">
                <a:spcBef>
                  <a:spcPct val="0"/>
                </a:spcBef>
              </a:pPr>
              <a:t>15</a:t>
            </a:fld>
            <a:endParaRPr lang="hr-HR"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latin typeface="Arial" charset="0"/>
              </a:rPr>
              <a:t>kooperacija: pojedinačno se vežu preslabo</a:t>
            </a:r>
            <a:endParaRPr lang="en-US" altLang="en-US" smtClean="0">
              <a:latin typeface="Arial" charset="0"/>
            </a:endParaRP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CA93846-98B9-4755-9D09-3FAAF81014B9}" type="slidenum">
              <a:rPr lang="hr-HR" altLang="en-US" smtClean="0"/>
              <a:pPr eaLnBrk="1" hangingPunct="1">
                <a:spcBef>
                  <a:spcPct val="0"/>
                </a:spcBef>
              </a:pPr>
              <a:t>18</a:t>
            </a:fld>
            <a:endParaRPr lang="hr-HR"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5. Regulatory Crosstalk between Enhancers</a:t>
            </a:r>
          </a:p>
          <a:p>
            <a:r>
              <a:rPr lang="en-US" sz="1200" b="0" i="0" u="none" strike="noStrike" kern="1200" baseline="0" dirty="0" smtClean="0">
                <a:solidFill>
                  <a:schemeClr val="tx1"/>
                </a:solidFill>
                <a:latin typeface="+mn-lt"/>
                <a:ea typeface="+mn-ea"/>
                <a:cs typeface="+mn-cs"/>
              </a:rPr>
              <a:t>Operating within the Same Cis-</a:t>
            </a:r>
          </a:p>
          <a:p>
            <a:r>
              <a:rPr lang="en-US" sz="1200" b="0" i="0" u="none" strike="noStrike" kern="1200" baseline="0" dirty="0" smtClean="0">
                <a:solidFill>
                  <a:schemeClr val="tx1"/>
                </a:solidFill>
                <a:latin typeface="+mn-lt"/>
                <a:ea typeface="+mn-ea"/>
                <a:cs typeface="+mn-cs"/>
              </a:rPr>
              <a:t>Regulatory Landscape</a:t>
            </a:r>
          </a:p>
          <a:p>
            <a:r>
              <a:rPr lang="en-US" sz="1200" b="0" i="0" u="none" strike="noStrike" kern="1200" baseline="0" dirty="0" smtClean="0">
                <a:solidFill>
                  <a:schemeClr val="tx1"/>
                </a:solidFill>
                <a:latin typeface="+mn-lt"/>
                <a:ea typeface="+mn-ea"/>
                <a:cs typeface="+mn-cs"/>
              </a:rPr>
              <a:t>(A–E) Potential modes of enhancer relationships</a:t>
            </a:r>
          </a:p>
          <a:p>
            <a:r>
              <a:rPr lang="en-US" sz="1200" b="0" i="0" u="none" strike="noStrike" kern="1200" baseline="0" dirty="0" smtClean="0">
                <a:solidFill>
                  <a:schemeClr val="tx1"/>
                </a:solidFill>
                <a:latin typeface="+mn-lt"/>
                <a:ea typeface="+mn-ea"/>
                <a:cs typeface="+mn-cs"/>
              </a:rPr>
              <a:t>and their effect on transcriptional output under</a:t>
            </a:r>
          </a:p>
          <a:p>
            <a:r>
              <a:rPr lang="en-US" sz="1200" b="0" i="0" u="none" strike="noStrike" kern="1200" baseline="0" dirty="0" smtClean="0">
                <a:solidFill>
                  <a:schemeClr val="tx1"/>
                </a:solidFill>
                <a:latin typeface="+mn-lt"/>
                <a:ea typeface="+mn-ea"/>
                <a:cs typeface="+mn-cs"/>
              </a:rPr>
              <a:t>wild-type or mutant conditions.</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19</a:t>
            </a:fld>
            <a:endParaRPr lang="en-US"/>
          </a:p>
        </p:txBody>
      </p:sp>
    </p:spTree>
    <p:extLst>
      <p:ext uri="{BB962C8B-B14F-4D97-AF65-F5344CB8AC3E}">
        <p14:creationId xmlns:p14="http://schemas.microsoft.com/office/powerpoint/2010/main" val="3528869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Nucleosome Eviction, Enhancer Grammar, and Models of Enhancer Architecture</a:t>
            </a:r>
          </a:p>
          <a:p>
            <a:r>
              <a:rPr lang="en-US" sz="1200" b="0" i="0" u="none" strike="noStrike" kern="1200" baseline="0" dirty="0" smtClean="0">
                <a:solidFill>
                  <a:schemeClr val="tx1"/>
                </a:solidFill>
                <a:latin typeface="+mn-lt"/>
                <a:ea typeface="+mn-ea"/>
                <a:cs typeface="+mn-cs"/>
              </a:rPr>
              <a:t>(A) TF mechanisms for overcoming the energetic barrier to </a:t>
            </a:r>
            <a:r>
              <a:rPr lang="en-US" sz="1200" b="0" i="0" u="none" strike="noStrike" kern="1200" baseline="0" dirty="0" err="1" smtClean="0">
                <a:solidFill>
                  <a:schemeClr val="tx1"/>
                </a:solidFill>
                <a:latin typeface="+mn-lt"/>
                <a:ea typeface="+mn-ea"/>
                <a:cs typeface="+mn-cs"/>
              </a:rPr>
              <a:t>nucleosomal</a:t>
            </a:r>
            <a:r>
              <a:rPr lang="en-US" sz="1200" b="0" i="0" u="none" strike="noStrike" kern="1200" baseline="0" dirty="0" smtClean="0">
                <a:solidFill>
                  <a:schemeClr val="tx1"/>
                </a:solidFill>
                <a:latin typeface="+mn-lt"/>
                <a:ea typeface="+mn-ea"/>
                <a:cs typeface="+mn-cs"/>
              </a:rPr>
              <a:t> eviction and underlying motif requirements.</a:t>
            </a:r>
          </a:p>
          <a:p>
            <a:r>
              <a:rPr lang="en-US" sz="1200" b="0" i="0" u="none" strike="noStrike" kern="1200" baseline="0" dirty="0" smtClean="0">
                <a:solidFill>
                  <a:schemeClr val="tx1"/>
                </a:solidFill>
                <a:latin typeface="+mn-lt"/>
                <a:ea typeface="+mn-ea"/>
                <a:cs typeface="+mn-cs"/>
              </a:rPr>
              <a:t>(B) Parameters of motif grammar at enhancers.</a:t>
            </a:r>
          </a:p>
          <a:p>
            <a:r>
              <a:rPr lang="en-US" sz="1200" b="0" i="0" u="none" strike="noStrike" kern="1200" baseline="0" dirty="0" smtClean="0">
                <a:solidFill>
                  <a:schemeClr val="tx1"/>
                </a:solidFill>
                <a:latin typeface="+mn-lt"/>
                <a:ea typeface="+mn-ea"/>
                <a:cs typeface="+mn-cs"/>
              </a:rPr>
              <a:t>(C) Models of enhancer architecture and their primary mechanism of TF binding, flexibility of motif organization, and selective constraint across evolution.</a:t>
            </a:r>
          </a:p>
          <a:p>
            <a:r>
              <a:rPr lang="en-US" sz="1200" b="0" i="0" u="none" strike="noStrike" kern="1200" baseline="0" dirty="0" smtClean="0">
                <a:solidFill>
                  <a:schemeClr val="tx1"/>
                </a:solidFill>
                <a:latin typeface="+mn-lt"/>
                <a:ea typeface="+mn-ea"/>
                <a:cs typeface="+mn-cs"/>
              </a:rPr>
              <a:t>(D) Coactivator binding and chromatin signatures at active enhancers. Presence of cell-type-specific and broadly expressed TFs, RNA Polymerase II (RNAPII)</a:t>
            </a:r>
          </a:p>
          <a:p>
            <a:r>
              <a:rPr lang="en-US" sz="1200" b="0" i="0" u="none" strike="noStrike" kern="1200" baseline="0" dirty="0" smtClean="0">
                <a:solidFill>
                  <a:schemeClr val="tx1"/>
                </a:solidFill>
                <a:latin typeface="+mn-lt"/>
                <a:ea typeface="+mn-ea"/>
                <a:cs typeface="+mn-cs"/>
              </a:rPr>
              <a:t>and associated enhancer RNAs (</a:t>
            </a:r>
            <a:r>
              <a:rPr lang="en-US" sz="1200" b="0" i="0" u="none" strike="noStrike" kern="1200" baseline="0" dirty="0" err="1" smtClean="0">
                <a:solidFill>
                  <a:schemeClr val="tx1"/>
                </a:solidFill>
                <a:latin typeface="+mn-lt"/>
                <a:ea typeface="+mn-ea"/>
                <a:cs typeface="+mn-cs"/>
              </a:rPr>
              <a:t>eRNAs</a:t>
            </a:r>
            <a:r>
              <a:rPr lang="en-US" sz="1200" b="0" i="0" u="none" strike="noStrike" kern="1200" baseline="0" dirty="0" smtClean="0">
                <a:solidFill>
                  <a:schemeClr val="tx1"/>
                </a:solidFill>
                <a:latin typeface="+mn-lt"/>
                <a:ea typeface="+mn-ea"/>
                <a:cs typeface="+mn-cs"/>
              </a:rPr>
              <a:t>), coactivator complexes such as Mediator (Med), nucleosome remodeling complexes (NRCs), histone acetyltransferases</a:t>
            </a:r>
          </a:p>
          <a:p>
            <a:r>
              <a:rPr lang="en-US" sz="1200" b="0" i="0" u="none" strike="noStrike" kern="1200" baseline="0" dirty="0" smtClean="0">
                <a:solidFill>
                  <a:schemeClr val="tx1"/>
                </a:solidFill>
                <a:latin typeface="+mn-lt"/>
                <a:ea typeface="+mn-ea"/>
                <a:cs typeface="+mn-cs"/>
              </a:rPr>
              <a:t>(CBP/p300), and methyltransferases (MLL3/4) at tissue-specific enhancer elements is schematically depicted for a midbrain (top) or limb (bottom) specific</a:t>
            </a:r>
          </a:p>
          <a:p>
            <a:r>
              <a:rPr lang="en-US" sz="1200" b="0" i="0" u="none" strike="noStrike" kern="1200" baseline="0" dirty="0" smtClean="0">
                <a:solidFill>
                  <a:schemeClr val="tx1"/>
                </a:solidFill>
                <a:latin typeface="+mn-lt"/>
                <a:ea typeface="+mn-ea"/>
                <a:cs typeface="+mn-cs"/>
              </a:rPr>
              <a:t>enhancer. Select modifications of neighboring nucleosomes associated with active enhancer states are highlighted. An overlapping set of protein complexes and</a:t>
            </a:r>
          </a:p>
          <a:p>
            <a:r>
              <a:rPr lang="en-US" sz="1200" b="0" i="0" u="none" strike="noStrike" kern="1200" baseline="0" dirty="0" smtClean="0">
                <a:solidFill>
                  <a:schemeClr val="tx1"/>
                </a:solidFill>
                <a:latin typeface="+mn-lt"/>
                <a:ea typeface="+mn-ea"/>
                <a:cs typeface="+mn-cs"/>
              </a:rPr>
              <a:t>modifications is also present at promoters, with the distinction that enhancers have a high ratio of H3K4me1 to H3K4me3, while the reverse is true at promoters.</a:t>
            </a:r>
          </a:p>
          <a:p>
            <a:r>
              <a:rPr lang="en-US" sz="1200" b="0" i="0" u="none" strike="noStrike" kern="1200" baseline="0" dirty="0" smtClean="0">
                <a:solidFill>
                  <a:schemeClr val="tx1"/>
                </a:solidFill>
                <a:latin typeface="+mn-lt"/>
                <a:ea typeface="+mn-ea"/>
                <a:cs typeface="+mn-cs"/>
              </a:rPr>
              <a:t>Both active enhancers and promoters are characterized by DNA </a:t>
            </a:r>
            <a:r>
              <a:rPr lang="en-US" sz="1200" b="0" i="0" u="none" strike="noStrike" kern="1200" baseline="0" dirty="0" err="1" smtClean="0">
                <a:solidFill>
                  <a:schemeClr val="tx1"/>
                </a:solidFill>
                <a:latin typeface="+mn-lt"/>
                <a:ea typeface="+mn-ea"/>
                <a:cs typeface="+mn-cs"/>
              </a:rPr>
              <a:t>hypomethylation</a:t>
            </a:r>
            <a:r>
              <a:rPr lang="en-US" sz="1200" b="0" i="0" u="none" strike="noStrike" kern="1200" baseline="0" dirty="0" smtClean="0">
                <a:solidFill>
                  <a:schemeClr val="tx1"/>
                </a:solidFill>
                <a:latin typeface="+mn-lt"/>
                <a:ea typeface="+mn-ea"/>
                <a:cs typeface="+mn-cs"/>
              </a:rPr>
              <a:t>, with the methylation status of enhancers being more dynamic and tracking</a:t>
            </a:r>
          </a:p>
          <a:p>
            <a:r>
              <a:rPr lang="en-US" sz="1200" b="0" i="0" u="none" strike="noStrike" kern="1200" baseline="0" dirty="0" smtClean="0">
                <a:solidFill>
                  <a:schemeClr val="tx1"/>
                </a:solidFill>
                <a:latin typeface="+mn-lt"/>
                <a:ea typeface="+mn-ea"/>
                <a:cs typeface="+mn-cs"/>
              </a:rPr>
              <a:t>with their cell-type specificity.</a:t>
            </a:r>
          </a:p>
          <a:p>
            <a:r>
              <a:rPr lang="en-US" sz="1200" b="0" i="0" u="none" strike="noStrike" kern="1200" baseline="0" dirty="0" smtClean="0">
                <a:solidFill>
                  <a:schemeClr val="tx1"/>
                </a:solidFill>
                <a:latin typeface="+mn-lt"/>
                <a:ea typeface="+mn-ea"/>
                <a:cs typeface="+mn-cs"/>
              </a:rPr>
              <a:t>1172 Cell</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20</a:t>
            </a:fld>
            <a:endParaRPr lang="en-US"/>
          </a:p>
        </p:txBody>
      </p:sp>
    </p:spTree>
    <p:extLst>
      <p:ext uri="{BB962C8B-B14F-4D97-AF65-F5344CB8AC3E}">
        <p14:creationId xmlns:p14="http://schemas.microsoft.com/office/powerpoint/2010/main" val="212025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Kliknite da biste uredili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1.2.2024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1.2.2024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1.2.2024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idx="1"/>
          </p:nvPr>
        </p:nvSpPr>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1.2.2024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Kliknite da biste uredili stilove teksta matrice</a:t>
            </a:r>
          </a:p>
        </p:txBody>
      </p:sp>
      <p:sp>
        <p:nvSpPr>
          <p:cNvPr id="4" name="Rezervirano mjesto datuma 3"/>
          <p:cNvSpPr>
            <a:spLocks noGrp="1"/>
          </p:cNvSpPr>
          <p:nvPr>
            <p:ph type="dt" sz="half" idx="10"/>
          </p:nvPr>
        </p:nvSpPr>
        <p:spPr/>
        <p:txBody>
          <a:bodyPr/>
          <a:lstStyle/>
          <a:p>
            <a:fld id="{71377C3D-7BB2-4D23-9D10-616807B37D36}" type="datetimeFigureOut">
              <a:rPr lang="sr-Latn-CS" smtClean="0"/>
              <a:t>1.2.2024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71377C3D-7BB2-4D23-9D10-616807B37D36}" type="datetimeFigureOut">
              <a:rPr lang="sr-Latn-CS" smtClean="0"/>
              <a:t>1.2.2024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71377C3D-7BB2-4D23-9D10-616807B37D36}" type="datetimeFigureOut">
              <a:rPr lang="sr-Latn-CS" smtClean="0"/>
              <a:t>1.2.2024</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datuma 2"/>
          <p:cNvSpPr>
            <a:spLocks noGrp="1"/>
          </p:cNvSpPr>
          <p:nvPr>
            <p:ph type="dt" sz="half" idx="10"/>
          </p:nvPr>
        </p:nvSpPr>
        <p:spPr/>
        <p:txBody>
          <a:bodyPr/>
          <a:lstStyle/>
          <a:p>
            <a:fld id="{71377C3D-7BB2-4D23-9D10-616807B37D36}" type="datetimeFigureOut">
              <a:rPr lang="sr-Latn-CS" smtClean="0"/>
              <a:t>1.2.2024</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71377C3D-7BB2-4D23-9D10-616807B37D36}" type="datetimeFigureOut">
              <a:rPr lang="sr-Latn-CS" smtClean="0"/>
              <a:t>1.2.2024</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Kliknite da biste uredili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71377C3D-7BB2-4D23-9D10-616807B37D36}" type="datetimeFigureOut">
              <a:rPr lang="sr-Latn-CS" smtClean="0"/>
              <a:t>1.2.2024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Kliknite da biste uredili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71377C3D-7BB2-4D23-9D10-616807B37D36}" type="datetimeFigureOut">
              <a:rPr lang="sr-Latn-CS" smtClean="0"/>
              <a:t>1.2.2024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77C3D-7BB2-4D23-9D10-616807B37D36}" type="datetimeFigureOut">
              <a:rPr lang="sr-Latn-CS" smtClean="0"/>
              <a:t>1.2.2024</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03A18-1BE2-487D-92D8-585057AF460F}" type="slidenum">
              <a:rPr lang="hr-HR" smtClean="0"/>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0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hyperlink" Target="https://vimeo.com/8112662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sciencedirect.com/science/article/pii/S0959437X11000694#gr2"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en.wikipedia.org/wiki/File:Insertion.PN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journal.hep.com.cn/fib/EN/article/showTenYearVolumnDetail.do?nian=2010" TargetMode="External"/><Relationship Id="rId5" Type="http://schemas.openxmlformats.org/officeDocument/2006/relationships/hyperlink" Target="http://journal.hep.com.cn/fib" TargetMode="External"/><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9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1095375" y="11445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400"/>
          </a:p>
        </p:txBody>
      </p:sp>
      <p:sp>
        <p:nvSpPr>
          <p:cNvPr id="2051" name="Text Box 5"/>
          <p:cNvSpPr txBox="1">
            <a:spLocks noChangeArrowheads="1"/>
          </p:cNvSpPr>
          <p:nvPr/>
        </p:nvSpPr>
        <p:spPr bwMode="auto">
          <a:xfrm>
            <a:off x="2627313" y="2781300"/>
            <a:ext cx="387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400"/>
              <a:t>Regulacija ekspresije gena</a:t>
            </a:r>
          </a:p>
        </p:txBody>
      </p:sp>
    </p:spTree>
    <p:extLst>
      <p:ext uri="{BB962C8B-B14F-4D97-AF65-F5344CB8AC3E}">
        <p14:creationId xmlns:p14="http://schemas.microsoft.com/office/powerpoint/2010/main" val="2665396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ch6f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836613"/>
            <a:ext cx="66770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6"/>
          <p:cNvSpPr txBox="1">
            <a:spLocks noChangeArrowheads="1"/>
          </p:cNvSpPr>
          <p:nvPr/>
        </p:nvSpPr>
        <p:spPr bwMode="auto">
          <a:xfrm>
            <a:off x="755650" y="6021388"/>
            <a:ext cx="7399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Osnovni tipovi transkripcijskih faktora:</a:t>
            </a:r>
          </a:p>
          <a:p>
            <a:pPr eaLnBrk="1" hangingPunct="1">
              <a:spcBef>
                <a:spcPct val="0"/>
              </a:spcBef>
              <a:buFontTx/>
              <a:buNone/>
            </a:pPr>
            <a:r>
              <a:rPr lang="hr-HR" altLang="en-US" sz="2000">
                <a:solidFill>
                  <a:schemeClr val="accent2"/>
                </a:solidFill>
              </a:rPr>
              <a:t>interakcije proteinskih domena s velikim žlijebom DNA zavojnice</a:t>
            </a:r>
          </a:p>
        </p:txBody>
      </p:sp>
      <p:sp>
        <p:nvSpPr>
          <p:cNvPr id="26628" name="Text Box 7"/>
          <p:cNvSpPr txBox="1">
            <a:spLocks noChangeArrowheads="1"/>
          </p:cNvSpPr>
          <p:nvPr/>
        </p:nvSpPr>
        <p:spPr bwMode="auto">
          <a:xfrm>
            <a:off x="1116013" y="404813"/>
            <a:ext cx="1981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25000"/>
              </a:spcBef>
              <a:buFontTx/>
              <a:buNone/>
            </a:pPr>
            <a:r>
              <a:rPr lang="hr-HR" altLang="en-US" sz="2000"/>
              <a:t>“cinkovi prsti”</a:t>
            </a:r>
          </a:p>
        </p:txBody>
      </p:sp>
      <p:sp>
        <p:nvSpPr>
          <p:cNvPr id="26629" name="Text Box 8"/>
          <p:cNvSpPr txBox="1">
            <a:spLocks noChangeArrowheads="1"/>
          </p:cNvSpPr>
          <p:nvPr/>
        </p:nvSpPr>
        <p:spPr bwMode="auto">
          <a:xfrm>
            <a:off x="4932363" y="307975"/>
            <a:ext cx="3106737"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uzvojnica-okret-uzvojnica </a:t>
            </a:r>
          </a:p>
          <a:p>
            <a:pPr eaLnBrk="1" hangingPunct="1">
              <a:spcBef>
                <a:spcPct val="0"/>
              </a:spcBef>
              <a:buFontTx/>
              <a:buNone/>
            </a:pPr>
            <a:r>
              <a:rPr lang="hr-HR" altLang="en-US" sz="2000"/>
              <a:t>(helix-turn-helix)</a:t>
            </a:r>
          </a:p>
        </p:txBody>
      </p:sp>
      <p:sp>
        <p:nvSpPr>
          <p:cNvPr id="26630" name="Text Box 9"/>
          <p:cNvSpPr txBox="1">
            <a:spLocks noChangeArrowheads="1"/>
          </p:cNvSpPr>
          <p:nvPr/>
        </p:nvSpPr>
        <p:spPr bwMode="auto">
          <a:xfrm>
            <a:off x="1116013" y="5229225"/>
            <a:ext cx="62484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25000"/>
              </a:spcBef>
              <a:buFontTx/>
              <a:buNone/>
            </a:pPr>
            <a:r>
              <a:rPr lang="hr-HR" altLang="en-US" sz="2000"/>
              <a:t>leucinski zatvarač</a:t>
            </a:r>
          </a:p>
          <a:p>
            <a:pPr eaLnBrk="1" hangingPunct="1">
              <a:spcBef>
                <a:spcPct val="50000"/>
              </a:spcBef>
              <a:buFontTx/>
              <a:buNone/>
            </a:pPr>
            <a:endParaRPr lang="hr-HR" altLang="en-US" sz="2400"/>
          </a:p>
        </p:txBody>
      </p:sp>
      <p:sp>
        <p:nvSpPr>
          <p:cNvPr id="26631" name="Text Box 10"/>
          <p:cNvSpPr txBox="1">
            <a:spLocks noChangeArrowheads="1"/>
          </p:cNvSpPr>
          <p:nvPr/>
        </p:nvSpPr>
        <p:spPr bwMode="auto">
          <a:xfrm>
            <a:off x="5127625" y="5295900"/>
            <a:ext cx="3163888"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uzvojnica-omča-uzvojnica </a:t>
            </a:r>
          </a:p>
          <a:p>
            <a:pPr eaLnBrk="1" hangingPunct="1">
              <a:spcBef>
                <a:spcPct val="0"/>
              </a:spcBef>
              <a:buFontTx/>
              <a:buNone/>
            </a:pPr>
            <a:r>
              <a:rPr lang="hr-HR" altLang="en-US" sz="2000"/>
              <a:t>(helix-loop-helix)</a:t>
            </a:r>
          </a:p>
        </p:txBody>
      </p:sp>
    </p:spTree>
    <p:extLst>
      <p:ext uri="{BB962C8B-B14F-4D97-AF65-F5344CB8AC3E}">
        <p14:creationId xmlns:p14="http://schemas.microsoft.com/office/powerpoint/2010/main" val="33935801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22238"/>
            <a:ext cx="3949700" cy="630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67" name="TextBox 6"/>
          <p:cNvSpPr txBox="1">
            <a:spLocks noChangeArrowheads="1"/>
          </p:cNvSpPr>
          <p:nvPr/>
        </p:nvSpPr>
        <p:spPr bwMode="auto">
          <a:xfrm>
            <a:off x="6948488" y="6426200"/>
            <a:ext cx="1855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Neph et al. Cell 2012</a:t>
            </a:r>
            <a:endParaRPr lang="en-US" altLang="en-US" sz="1400">
              <a:latin typeface="Arial" charset="0"/>
            </a:endParaRPr>
          </a:p>
        </p:txBody>
      </p:sp>
      <p:sp>
        <p:nvSpPr>
          <p:cNvPr id="139268" name="TextBox 7"/>
          <p:cNvSpPr txBox="1">
            <a:spLocks noChangeArrowheads="1"/>
          </p:cNvSpPr>
          <p:nvPr/>
        </p:nvSpPr>
        <p:spPr bwMode="auto">
          <a:xfrm>
            <a:off x="3992563" y="549275"/>
            <a:ext cx="489743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Interakcije između ~500 transkripcijskih faktora u 41 tipu stanica</a:t>
            </a:r>
          </a:p>
          <a:p>
            <a:pPr eaLnBrk="1" hangingPunct="1">
              <a:spcBef>
                <a:spcPct val="0"/>
              </a:spcBef>
              <a:buFontTx/>
              <a:buNone/>
            </a:pPr>
            <a:endParaRPr lang="hr-HR" altLang="en-US" sz="2000">
              <a:latin typeface="Arial" charset="0"/>
              <a:cs typeface="Arial" charset="0"/>
            </a:endParaRPr>
          </a:p>
          <a:p>
            <a:pPr eaLnBrk="1" hangingPunct="1">
              <a:spcBef>
                <a:spcPct val="0"/>
              </a:spcBef>
              <a:buFontTx/>
              <a:buNone/>
            </a:pPr>
            <a:r>
              <a:rPr lang="hr-HR" altLang="en-US" sz="2000">
                <a:latin typeface="Arial" charset="0"/>
                <a:cs typeface="Arial" charset="0"/>
              </a:rPr>
              <a:t>„programi” od niza signalnih „krugova” sastavljenih od signalnih puteva međusobno povezanih povratnim vezama</a:t>
            </a:r>
          </a:p>
          <a:p>
            <a:pPr eaLnBrk="1" hangingPunct="1">
              <a:spcBef>
                <a:spcPct val="0"/>
              </a:spcBef>
              <a:buFontTx/>
              <a:buNone/>
            </a:pPr>
            <a:r>
              <a:rPr lang="hr-HR" altLang="en-US" sz="2000">
                <a:latin typeface="Arial" charset="0"/>
                <a:cs typeface="Arial" charset="0"/>
              </a:rPr>
              <a:t>sličnost stanica sličnog tipa tkiva</a:t>
            </a:r>
          </a:p>
          <a:p>
            <a:pPr eaLnBrk="1" hangingPunct="1">
              <a:spcBef>
                <a:spcPct val="0"/>
              </a:spcBef>
              <a:buFontTx/>
              <a:buNone/>
            </a:pPr>
            <a:endParaRPr lang="hr-HR" altLang="en-US" sz="2000">
              <a:latin typeface="Arial" charset="0"/>
              <a:cs typeface="Arial" charset="0"/>
            </a:endParaRPr>
          </a:p>
          <a:p>
            <a:pPr eaLnBrk="1" hangingPunct="1">
              <a:spcBef>
                <a:spcPct val="0"/>
              </a:spcBef>
              <a:buFontTx/>
              <a:buNone/>
            </a:pPr>
            <a:r>
              <a:rPr lang="hr-HR" altLang="en-US" sz="2000">
                <a:latin typeface="Arial" charset="0"/>
                <a:cs typeface="Arial" charset="0"/>
              </a:rPr>
              <a:t>40 % genoma „nosi regulacijski potencijal”</a:t>
            </a:r>
          </a:p>
          <a:p>
            <a:pPr eaLnBrk="1" hangingPunct="1">
              <a:spcBef>
                <a:spcPct val="0"/>
              </a:spcBef>
              <a:buFontTx/>
              <a:buNone/>
            </a:pPr>
            <a:r>
              <a:rPr lang="hr-HR" altLang="en-US" sz="2000">
                <a:latin typeface="Arial" charset="0"/>
                <a:cs typeface="Arial" charset="0"/>
              </a:rPr>
              <a:t>-porast složenosti regulacijskih regija</a:t>
            </a:r>
          </a:p>
          <a:p>
            <a:pPr eaLnBrk="1" hangingPunct="1">
              <a:spcBef>
                <a:spcPct val="0"/>
              </a:spcBef>
              <a:buFontTx/>
              <a:buNone/>
            </a:pPr>
            <a:r>
              <a:rPr lang="hr-HR" altLang="en-US" sz="2000">
                <a:latin typeface="Arial" charset="0"/>
                <a:cs typeface="Arial" charset="0"/>
              </a:rPr>
              <a:t>udaljene kontrolne sekvence</a:t>
            </a:r>
          </a:p>
          <a:p>
            <a:pPr eaLnBrk="1" hangingPunct="1">
              <a:spcBef>
                <a:spcPct val="0"/>
              </a:spcBef>
              <a:buFontTx/>
              <a:buNone/>
            </a:pPr>
            <a:r>
              <a:rPr lang="hr-HR" altLang="en-US" sz="2000">
                <a:latin typeface="Arial" charset="0"/>
                <a:cs typeface="Arial" charset="0"/>
              </a:rPr>
              <a:t>proteini dobivaju nove funkcije</a:t>
            </a:r>
          </a:p>
          <a:p>
            <a:pPr eaLnBrk="1" hangingPunct="1">
              <a:spcBef>
                <a:spcPct val="0"/>
              </a:spcBef>
              <a:buFontTx/>
              <a:buNone/>
            </a:pPr>
            <a:endParaRPr lang="en-US" altLang="en-US" sz="2000">
              <a:latin typeface="Arial" charset="0"/>
            </a:endParaRPr>
          </a:p>
        </p:txBody>
      </p:sp>
    </p:spTree>
    <p:extLst>
      <p:ext uri="{BB962C8B-B14F-4D97-AF65-F5344CB8AC3E}">
        <p14:creationId xmlns:p14="http://schemas.microsoft.com/office/powerpoint/2010/main" val="20999287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780201"/>
            <a:ext cx="4901621" cy="444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51720" y="5866362"/>
            <a:ext cx="5723042" cy="707886"/>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Promjene strukture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u procesu starenja</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897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Box 1"/>
          <p:cNvSpPr txBox="1">
            <a:spLocks noChangeArrowheads="1"/>
          </p:cNvSpPr>
          <p:nvPr/>
        </p:nvSpPr>
        <p:spPr bwMode="auto">
          <a:xfrm>
            <a:off x="1331913" y="5870575"/>
            <a:ext cx="6373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Razine organizacije </a:t>
            </a:r>
            <a:r>
              <a:rPr lang="hr-HR" altLang="en-US" sz="2000" dirty="0" err="1"/>
              <a:t>kromatina</a:t>
            </a:r>
            <a:r>
              <a:rPr lang="hr-HR" altLang="en-US" sz="2000" dirty="0"/>
              <a:t> i </a:t>
            </a:r>
            <a:r>
              <a:rPr lang="hr-HR" altLang="en-US" sz="2000" dirty="0" smtClean="0"/>
              <a:t>epigenetska </a:t>
            </a:r>
            <a:r>
              <a:rPr lang="hr-HR" altLang="en-US" sz="2000" dirty="0"/>
              <a:t>regulacija</a:t>
            </a:r>
            <a:endParaRPr lang="en-US" altLang="en-US" sz="2000" dirty="0"/>
          </a:p>
        </p:txBody>
      </p:sp>
      <p:sp>
        <p:nvSpPr>
          <p:cNvPr id="129027" name="TextBox 2"/>
          <p:cNvSpPr txBox="1">
            <a:spLocks noChangeArrowheads="1"/>
          </p:cNvSpPr>
          <p:nvPr/>
        </p:nvSpPr>
        <p:spPr bwMode="auto">
          <a:xfrm>
            <a:off x="4140200" y="6303963"/>
            <a:ext cx="48736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t>VABotchkarev</a:t>
            </a:r>
            <a:r>
              <a:rPr lang="hr-HR" altLang="en-US" sz="1400"/>
              <a:t> </a:t>
            </a:r>
            <a:r>
              <a:rPr lang="en-US" altLang="en-US" sz="1400"/>
              <a:t>et al.</a:t>
            </a:r>
          </a:p>
          <a:p>
            <a:pPr eaLnBrk="1" hangingPunct="1">
              <a:spcBef>
                <a:spcPct val="0"/>
              </a:spcBef>
              <a:buFontTx/>
              <a:buNone/>
            </a:pPr>
            <a:r>
              <a:rPr lang="en-US" altLang="en-US" sz="1400"/>
              <a:t>Epigenetic Regulation of Gene Expression in Keratinocytes</a:t>
            </a:r>
          </a:p>
          <a:p>
            <a:pPr eaLnBrk="1" hangingPunct="1">
              <a:spcBef>
                <a:spcPct val="0"/>
              </a:spcBef>
              <a:buFontTx/>
              <a:buNone/>
            </a:pPr>
            <a:endParaRPr lang="en-US" altLang="en-US" sz="2400"/>
          </a:p>
        </p:txBody>
      </p:sp>
      <p:pic>
        <p:nvPicPr>
          <p:cNvPr id="129028" name="Picture 6" descr="Slikovni rezultat za chromatin orga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765175"/>
            <a:ext cx="68961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745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2916238" y="2852738"/>
            <a:ext cx="2862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r-HR" altLang="en-US" sz="2400"/>
              <a:t>c-Myc</a:t>
            </a:r>
          </a:p>
          <a:p>
            <a:pPr algn="ctr" eaLnBrk="1" hangingPunct="1">
              <a:spcBef>
                <a:spcPct val="0"/>
              </a:spcBef>
              <a:buFontTx/>
              <a:buNone/>
            </a:pPr>
            <a:r>
              <a:rPr lang="hr-HR" altLang="en-US" sz="2400"/>
              <a:t>transkripcijski faktor</a:t>
            </a:r>
          </a:p>
        </p:txBody>
      </p:sp>
    </p:spTree>
    <p:extLst>
      <p:ext uri="{BB962C8B-B14F-4D97-AF65-F5344CB8AC3E}">
        <p14:creationId xmlns:p14="http://schemas.microsoft.com/office/powerpoint/2010/main" val="17405187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s://encrypted-tbn0.gstatic.com/images?q=tbn:ANd9GcToOLUHV3nD0ld7DuJxiiGH13_j6ySSRNHYkryOaiZdEfPDvp8Cw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404813"/>
            <a:ext cx="333375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1"/>
          <p:cNvSpPr txBox="1">
            <a:spLocks noChangeArrowheads="1"/>
          </p:cNvSpPr>
          <p:nvPr/>
        </p:nvSpPr>
        <p:spPr bwMode="auto">
          <a:xfrm>
            <a:off x="212725" y="3716338"/>
            <a:ext cx="88503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cs typeface="Arial" charset="0"/>
              </a:rPr>
              <a:t>c-Myc</a:t>
            </a:r>
          </a:p>
          <a:p>
            <a:pPr eaLnBrk="1" hangingPunct="1">
              <a:spcBef>
                <a:spcPct val="0"/>
              </a:spcBef>
              <a:buFontTx/>
              <a:buNone/>
            </a:pPr>
            <a:r>
              <a:rPr lang="hr-HR" altLang="en-US" sz="2000">
                <a:cs typeface="Arial" charset="0"/>
              </a:rPr>
              <a:t>-transkripcijski regulator; bazični-heliks-petlja-heliks-Leu zatvarač (bHLH-LZ)</a:t>
            </a:r>
          </a:p>
          <a:p>
            <a:pPr eaLnBrk="1" hangingPunct="1">
              <a:spcBef>
                <a:spcPct val="0"/>
              </a:spcBef>
              <a:buFontTx/>
              <a:buNone/>
            </a:pPr>
            <a:r>
              <a:rPr lang="hr-HR" altLang="en-US" sz="2000">
                <a:cs typeface="Arial" charset="0"/>
              </a:rPr>
              <a:t> </a:t>
            </a:r>
          </a:p>
          <a:p>
            <a:pPr eaLnBrk="1" hangingPunct="1">
              <a:spcBef>
                <a:spcPct val="0"/>
              </a:spcBef>
              <a:buFontTx/>
              <a:buNone/>
            </a:pPr>
            <a:r>
              <a:rPr lang="hr-HR" altLang="en-US" sz="2000">
                <a:cs typeface="Arial" charset="0"/>
              </a:rPr>
              <a:t>-uloga u proliferaciji, rastu, apoptozi, transformaciji i diferencijaciji</a:t>
            </a:r>
          </a:p>
          <a:p>
            <a:pPr eaLnBrk="1" hangingPunct="1">
              <a:spcBef>
                <a:spcPct val="0"/>
              </a:spcBef>
              <a:buFontTx/>
              <a:buNone/>
            </a:pPr>
            <a:r>
              <a:rPr lang="hr-HR" altLang="en-US" sz="2000">
                <a:cs typeface="Arial" charset="0"/>
              </a:rPr>
              <a:t>- N-myc L-myc c-myc – dijelom slične funkcije</a:t>
            </a:r>
          </a:p>
          <a:p>
            <a:pPr eaLnBrk="1" hangingPunct="1">
              <a:spcBef>
                <a:spcPct val="0"/>
              </a:spcBef>
              <a:buFontTx/>
              <a:buChar char="-"/>
            </a:pPr>
            <a:r>
              <a:rPr lang="hr-HR" altLang="en-US" sz="2000">
                <a:cs typeface="Arial" charset="0"/>
              </a:rPr>
              <a:t>prepoznaje tzv. E box na promotoru </a:t>
            </a:r>
          </a:p>
          <a:p>
            <a:pPr eaLnBrk="1" hangingPunct="1">
              <a:spcBef>
                <a:spcPct val="0"/>
              </a:spcBef>
              <a:buFontTx/>
              <a:buChar char="-"/>
            </a:pPr>
            <a:r>
              <a:rPr lang="hr-HR" altLang="en-US" sz="2000">
                <a:cs typeface="Arial" charset="0"/>
              </a:rPr>
              <a:t>djeluje kao dimer s Max proteinima u transkripciji</a:t>
            </a:r>
          </a:p>
          <a:p>
            <a:pPr eaLnBrk="1" hangingPunct="1">
              <a:spcBef>
                <a:spcPct val="0"/>
              </a:spcBef>
              <a:buFontTx/>
              <a:buChar char="-"/>
            </a:pPr>
            <a:r>
              <a:rPr lang="hr-HR" altLang="en-US" sz="2000">
                <a:cs typeface="Arial" charset="0"/>
              </a:rPr>
              <a:t>interferira s drugim TF (vezanjem za polimerazu, moguće)</a:t>
            </a:r>
          </a:p>
          <a:p>
            <a:pPr eaLnBrk="1" hangingPunct="1">
              <a:spcBef>
                <a:spcPct val="0"/>
              </a:spcBef>
              <a:buFontTx/>
              <a:buNone/>
            </a:pPr>
            <a:endParaRPr lang="en-US" altLang="en-US" sz="2400"/>
          </a:p>
        </p:txBody>
      </p:sp>
    </p:spTree>
    <p:extLst>
      <p:ext uri="{BB962C8B-B14F-4D97-AF65-F5344CB8AC3E}">
        <p14:creationId xmlns:p14="http://schemas.microsoft.com/office/powerpoint/2010/main" val="28352192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h24f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484313"/>
            <a:ext cx="56324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684213" y="4483100"/>
            <a:ext cx="72580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Povećanje ekspresije c-Myc kod leukemija:</a:t>
            </a:r>
          </a:p>
          <a:p>
            <a:pPr eaLnBrk="1" hangingPunct="1">
              <a:spcBef>
                <a:spcPct val="0"/>
              </a:spcBef>
              <a:buFontTx/>
              <a:buNone/>
            </a:pPr>
            <a:r>
              <a:rPr lang="hr-HR" altLang="en-US" sz="2000"/>
              <a:t>translokacijom c-Myc s 8 dolazi na kromosom 2,14 ili 22</a:t>
            </a:r>
          </a:p>
          <a:p>
            <a:pPr eaLnBrk="1" hangingPunct="1">
              <a:spcBef>
                <a:spcPct val="0"/>
              </a:spcBef>
              <a:buFontTx/>
              <a:buNone/>
            </a:pPr>
            <a:r>
              <a:rPr lang="hr-HR" altLang="en-US" sz="2000"/>
              <a:t>gdje su vrlo aktivne regije sinteze teških lanaca imunoglobulina</a:t>
            </a:r>
          </a:p>
        </p:txBody>
      </p:sp>
    </p:spTree>
    <p:extLst>
      <p:ext uri="{BB962C8B-B14F-4D97-AF65-F5344CB8AC3E}">
        <p14:creationId xmlns:p14="http://schemas.microsoft.com/office/powerpoint/2010/main" val="22879786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h23f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6250"/>
            <a:ext cx="83978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225425" y="3573463"/>
            <a:ext cx="8858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Višestruke kopije gena Myc u stanici – double minute chromosomes (DM) (A)</a:t>
            </a:r>
          </a:p>
          <a:p>
            <a:pPr eaLnBrk="1" hangingPunct="1">
              <a:spcBef>
                <a:spcPct val="0"/>
              </a:spcBef>
              <a:buFontTx/>
              <a:buNone/>
            </a:pPr>
            <a:r>
              <a:rPr lang="hr-HR" altLang="en-US" sz="2000"/>
              <a:t>ili ugrađene u kromosom kao homogeno obojene regije (HSR) (B)</a:t>
            </a:r>
          </a:p>
        </p:txBody>
      </p:sp>
      <p:pic>
        <p:nvPicPr>
          <p:cNvPr id="106500" name="Picture 2" descr="Fi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4557713"/>
            <a:ext cx="41910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Box 1"/>
          <p:cNvSpPr txBox="1">
            <a:spLocks noChangeArrowheads="1"/>
          </p:cNvSpPr>
          <p:nvPr/>
        </p:nvSpPr>
        <p:spPr bwMode="auto">
          <a:xfrm>
            <a:off x="4787900" y="5959475"/>
            <a:ext cx="3775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FISH u stanicama meduloblastoma</a:t>
            </a:r>
          </a:p>
          <a:p>
            <a:pPr eaLnBrk="1" hangingPunct="1">
              <a:spcBef>
                <a:spcPct val="0"/>
              </a:spcBef>
              <a:buFontTx/>
              <a:buNone/>
            </a:pPr>
            <a:r>
              <a:rPr lang="hr-HR" altLang="en-US" sz="1400"/>
              <a:t>(Siu et al. 2003)</a:t>
            </a:r>
            <a:endParaRPr lang="en-US" altLang="en-US" sz="1400"/>
          </a:p>
        </p:txBody>
      </p:sp>
    </p:spTree>
    <p:extLst>
      <p:ext uri="{BB962C8B-B14F-4D97-AF65-F5344CB8AC3E}">
        <p14:creationId xmlns:p14="http://schemas.microsoft.com/office/powerpoint/2010/main" val="31209715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h24f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412875"/>
            <a:ext cx="4854575"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3"/>
          <p:cNvSpPr txBox="1">
            <a:spLocks noChangeArrowheads="1"/>
          </p:cNvSpPr>
          <p:nvPr/>
        </p:nvSpPr>
        <p:spPr bwMode="auto">
          <a:xfrm>
            <a:off x="684213" y="4941888"/>
            <a:ext cx="83820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Dodatak seruma potiče stanični ciklus:</a:t>
            </a:r>
          </a:p>
          <a:p>
            <a:pPr eaLnBrk="1" hangingPunct="1">
              <a:spcBef>
                <a:spcPct val="0"/>
              </a:spcBef>
              <a:buFontTx/>
              <a:buNone/>
            </a:pPr>
            <a:r>
              <a:rPr lang="hr-HR" altLang="en-US" sz="2000"/>
              <a:t>PDGF stimulira rast mirujućih stanica indukcijom transkripcije</a:t>
            </a:r>
          </a:p>
          <a:p>
            <a:pPr eaLnBrk="1" hangingPunct="1">
              <a:spcBef>
                <a:spcPct val="0"/>
              </a:spcBef>
              <a:buFontTx/>
              <a:buNone/>
            </a:pPr>
            <a:r>
              <a:rPr lang="hr-HR" altLang="en-US" sz="2000"/>
              <a:t>transkripcijskih faktora c-Fos i c-Myc (za 1 sat)</a:t>
            </a:r>
          </a:p>
          <a:p>
            <a:pPr eaLnBrk="1" hangingPunct="1">
              <a:spcBef>
                <a:spcPct val="0"/>
              </a:spcBef>
              <a:buFontTx/>
              <a:buNone/>
            </a:pPr>
            <a:r>
              <a:rPr lang="hr-HR" altLang="en-US" sz="2000"/>
              <a:t>c-Fos i c-Myc su vrlo nestabilni u normalnoj stanici, c-Myc u maloj količini</a:t>
            </a:r>
          </a:p>
          <a:p>
            <a:pPr eaLnBrk="1" hangingPunct="1">
              <a:spcBef>
                <a:spcPct val="0"/>
              </a:spcBef>
              <a:buFontTx/>
              <a:buNone/>
            </a:pPr>
            <a:r>
              <a:rPr lang="hr-HR" altLang="en-US" sz="2000"/>
              <a:t>tijekom cijelog ciklusa (</a:t>
            </a:r>
            <a:r>
              <a:rPr lang="hr-HR" altLang="en-US" sz="1400"/>
              <a:t>M. E. Greenberg and E. B. Ziff, 1984, </a:t>
            </a:r>
            <a:r>
              <a:rPr lang="hr-HR" altLang="en-US" sz="1400" i="1"/>
              <a:t>Nature</a:t>
            </a:r>
            <a:r>
              <a:rPr lang="hr-HR" altLang="en-US" sz="1400"/>
              <a:t> 311</a:t>
            </a:r>
            <a:r>
              <a:rPr lang="hr-HR" altLang="en-US" sz="1400" b="1"/>
              <a:t>:</a:t>
            </a:r>
            <a:r>
              <a:rPr lang="hr-HR" altLang="en-US" sz="1400"/>
              <a:t>433)</a:t>
            </a:r>
          </a:p>
          <a:p>
            <a:pPr eaLnBrk="1" hangingPunct="1">
              <a:spcBef>
                <a:spcPct val="0"/>
              </a:spcBef>
              <a:buFontTx/>
              <a:buNone/>
            </a:pPr>
            <a:endParaRPr lang="hr-HR" altLang="en-US" sz="1400"/>
          </a:p>
          <a:p>
            <a:pPr eaLnBrk="1" hangingPunct="1">
              <a:spcBef>
                <a:spcPct val="0"/>
              </a:spcBef>
              <a:buFontTx/>
              <a:buNone/>
            </a:pPr>
            <a:endParaRPr lang="hr-HR" altLang="en-US" sz="1400"/>
          </a:p>
          <a:p>
            <a:pPr eaLnBrk="1" hangingPunct="1">
              <a:spcBef>
                <a:spcPct val="0"/>
              </a:spcBef>
              <a:buFontTx/>
              <a:buNone/>
            </a:pPr>
            <a:endParaRPr lang="hr-HR" altLang="en-US" sz="2000"/>
          </a:p>
          <a:p>
            <a:pPr eaLnBrk="1" hangingPunct="1">
              <a:spcBef>
                <a:spcPct val="0"/>
              </a:spcBef>
              <a:buFontTx/>
              <a:buNone/>
            </a:pPr>
            <a:endParaRPr lang="hr-HR" altLang="en-US" sz="2000"/>
          </a:p>
          <a:p>
            <a:pPr eaLnBrk="1" hangingPunct="1">
              <a:spcBef>
                <a:spcPct val="0"/>
              </a:spcBef>
              <a:buFontTx/>
              <a:buNone/>
            </a:pPr>
            <a:endParaRPr lang="hr-HR" altLang="en-US" sz="2000"/>
          </a:p>
        </p:txBody>
      </p:sp>
    </p:spTree>
    <p:extLst>
      <p:ext uri="{BB962C8B-B14F-4D97-AF65-F5344CB8AC3E}">
        <p14:creationId xmlns:p14="http://schemas.microsoft.com/office/powerpoint/2010/main" val="29673048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333375" y="836613"/>
            <a:ext cx="857885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hr-HR" altLang="en-US" sz="2000"/>
              <a:t>- geni ovisni o Myc uključeni u biogenezu ribosoma, metabolizam, stanični</a:t>
            </a:r>
          </a:p>
          <a:p>
            <a:pPr eaLnBrk="1" hangingPunct="1">
              <a:buFontTx/>
              <a:buNone/>
            </a:pPr>
            <a:r>
              <a:rPr lang="hr-HR" altLang="en-US" sz="2000"/>
              <a:t>  ciklus...- bazični stanični procesi – još nepoznata točna regulacija</a:t>
            </a:r>
          </a:p>
          <a:p>
            <a:pPr eaLnBrk="1" hangingPunct="1">
              <a:buFontTx/>
              <a:buNone/>
            </a:pPr>
            <a:endParaRPr lang="hr-HR" altLang="en-US" sz="2000"/>
          </a:p>
          <a:p>
            <a:pPr eaLnBrk="1" hangingPunct="1">
              <a:buFontTx/>
              <a:buNone/>
            </a:pPr>
            <a:r>
              <a:rPr lang="hr-HR" altLang="en-US" sz="2000"/>
              <a:t>-direktna uloga u represiji gena ovisnih o transkripciji s promotora INR i</a:t>
            </a:r>
          </a:p>
          <a:p>
            <a:pPr eaLnBrk="1" hangingPunct="1">
              <a:buFontTx/>
              <a:buNone/>
            </a:pPr>
            <a:r>
              <a:rPr lang="hr-HR" altLang="en-US" sz="2000"/>
              <a:t>  ovisnim o TFII-I</a:t>
            </a:r>
          </a:p>
          <a:p>
            <a:pPr eaLnBrk="1" hangingPunct="1">
              <a:buFontTx/>
              <a:buNone/>
            </a:pPr>
            <a:endParaRPr lang="hr-HR" altLang="en-US" sz="2000"/>
          </a:p>
          <a:p>
            <a:pPr eaLnBrk="1" hangingPunct="1">
              <a:buFontTx/>
              <a:buNone/>
            </a:pPr>
            <a:r>
              <a:rPr lang="hr-HR" altLang="en-US" sz="2000"/>
              <a:t>-regulacija strukture kromatina preko procesa acetilacije (HAT) i </a:t>
            </a:r>
          </a:p>
          <a:p>
            <a:pPr eaLnBrk="1" hangingPunct="1">
              <a:buFontTx/>
              <a:buNone/>
            </a:pPr>
            <a:r>
              <a:rPr lang="hr-HR" altLang="en-US" sz="2000"/>
              <a:t>faktora remodeliranja kromatina ovisnih o ATP</a:t>
            </a:r>
          </a:p>
          <a:p>
            <a:pPr eaLnBrk="1" hangingPunct="1">
              <a:buFontTx/>
              <a:buNone/>
            </a:pPr>
            <a:endParaRPr lang="hr-HR" altLang="en-US" sz="2000"/>
          </a:p>
          <a:p>
            <a:pPr eaLnBrk="1" hangingPunct="1">
              <a:buFontTx/>
              <a:buNone/>
            </a:pPr>
            <a:r>
              <a:rPr lang="hr-HR" altLang="en-US" sz="2000"/>
              <a:t>-potiče transkripciju telomeraze</a:t>
            </a:r>
          </a:p>
          <a:p>
            <a:pPr eaLnBrk="1" hangingPunct="1">
              <a:buFontTx/>
              <a:buNone/>
            </a:pPr>
            <a:endParaRPr lang="hr-HR" altLang="en-US" sz="2000"/>
          </a:p>
          <a:p>
            <a:pPr eaLnBrk="1" hangingPunct="1">
              <a:buFontTx/>
              <a:buNone/>
            </a:pPr>
            <a:r>
              <a:rPr lang="hr-HR" altLang="en-US" sz="2000"/>
              <a:t>-potiče prvu fazu diferencijacije, ali mu je smanjena ekspresija</a:t>
            </a:r>
          </a:p>
          <a:p>
            <a:pPr eaLnBrk="1" hangingPunct="1">
              <a:buFontTx/>
              <a:buNone/>
            </a:pPr>
            <a:r>
              <a:rPr lang="hr-HR" altLang="en-US" sz="2000"/>
              <a:t>kod terminalne diferencijacije</a:t>
            </a:r>
          </a:p>
          <a:p>
            <a:pPr eaLnBrk="1" hangingPunct="1">
              <a:buFontTx/>
              <a:buNone/>
            </a:pPr>
            <a:endParaRPr lang="hr-HR" altLang="en-US" sz="2000"/>
          </a:p>
          <a:p>
            <a:pPr eaLnBrk="1" hangingPunct="1">
              <a:buFontTx/>
              <a:buNone/>
            </a:pPr>
            <a:r>
              <a:rPr lang="hr-HR" altLang="en-US" sz="2000"/>
              <a:t>-čini stanice osjetljivim na induktore apoptoze</a:t>
            </a:r>
          </a:p>
          <a:p>
            <a:pPr eaLnBrk="1" hangingPunct="1">
              <a:buFontTx/>
              <a:buNone/>
            </a:pPr>
            <a:endParaRPr lang="hr-HR" altLang="en-US" sz="2000"/>
          </a:p>
        </p:txBody>
      </p:sp>
    </p:spTree>
    <p:extLst>
      <p:ext uri="{BB962C8B-B14F-4D97-AF65-F5344CB8AC3E}">
        <p14:creationId xmlns:p14="http://schemas.microsoft.com/office/powerpoint/2010/main" val="38992491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042988" y="4365625"/>
            <a:ext cx="73485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-pozitivni regulatori c-myc transkripcije:</a:t>
            </a:r>
          </a:p>
          <a:p>
            <a:pPr eaLnBrk="1" hangingPunct="1">
              <a:spcBef>
                <a:spcPct val="0"/>
              </a:spcBef>
              <a:buFontTx/>
              <a:buNone/>
            </a:pPr>
            <a:r>
              <a:rPr lang="hr-HR" altLang="en-US" sz="2000"/>
              <a:t>PDGF; CSF, EGF, IL7, IL2, antigeni, mitogeni</a:t>
            </a:r>
          </a:p>
          <a:p>
            <a:pPr eaLnBrk="1" hangingPunct="1">
              <a:spcBef>
                <a:spcPct val="0"/>
              </a:spcBef>
              <a:buFontTx/>
              <a:buNone/>
            </a:pPr>
            <a:r>
              <a:rPr lang="hr-HR" altLang="en-US" sz="2000"/>
              <a:t>-negativni regulatori: cAMP, TGF beta, IFN gama, p21, inhibitori</a:t>
            </a:r>
          </a:p>
          <a:p>
            <a:pPr eaLnBrk="1" hangingPunct="1">
              <a:spcBef>
                <a:spcPct val="0"/>
              </a:spcBef>
              <a:buFontTx/>
              <a:buNone/>
            </a:pPr>
            <a:r>
              <a:rPr lang="hr-HR" altLang="en-US" sz="2000"/>
              <a:t>proliferacije</a:t>
            </a:r>
          </a:p>
        </p:txBody>
      </p:sp>
      <p:pic>
        <p:nvPicPr>
          <p:cNvPr id="109571" name="Picture 3"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836613"/>
            <a:ext cx="61436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p:cNvSpPr txBox="1">
            <a:spLocks noChangeArrowheads="1"/>
          </p:cNvSpPr>
          <p:nvPr/>
        </p:nvSpPr>
        <p:spPr bwMode="auto">
          <a:xfrm>
            <a:off x="6443663" y="6092825"/>
            <a:ext cx="1512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latin typeface="Times New Roman" pitchFamily="18" charset="0"/>
              </a:rPr>
              <a:t>Nasi et al. 2001.</a:t>
            </a:r>
          </a:p>
        </p:txBody>
      </p:sp>
    </p:spTree>
    <p:extLst>
      <p:ext uri="{BB962C8B-B14F-4D97-AF65-F5344CB8AC3E}">
        <p14:creationId xmlns:p14="http://schemas.microsoft.com/office/powerpoint/2010/main" val="4276775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upload.wikimedia.org/wikipedia/en/thumb/3/3c/RNA_polymerase_II_elongation_control.jpg/300px-RNA_polymerase_II_elongation_contr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33375"/>
            <a:ext cx="401002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
          <p:cNvSpPr txBox="1">
            <a:spLocks noChangeArrowheads="1"/>
          </p:cNvSpPr>
          <p:nvPr/>
        </p:nvSpPr>
        <p:spPr bwMode="auto">
          <a:xfrm>
            <a:off x="285750" y="3141663"/>
            <a:ext cx="8678863"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Na većini promotora Pol II pauzira nakon transkripcije 20-50 nt jer se veže „negativni elongacijski faktor NELF”</a:t>
            </a:r>
          </a:p>
          <a:p>
            <a:pPr eaLnBrk="1" hangingPunct="1">
              <a:spcBef>
                <a:spcPct val="0"/>
              </a:spcBef>
              <a:buFontTx/>
              <a:buNone/>
            </a:pPr>
            <a:r>
              <a:rPr lang="hr-HR" altLang="en-US" sz="2000"/>
              <a:t>Vezanje dodatnih faktora, elongacijskog faktora DSIF i fosforilacija Pol II pomoću CDK9-ciklin T (P-TEFb) omogućava elongaciju</a:t>
            </a:r>
          </a:p>
          <a:p>
            <a:pPr eaLnBrk="1" hangingPunct="1">
              <a:spcBef>
                <a:spcPct val="0"/>
              </a:spcBef>
              <a:buFontTx/>
              <a:buNone/>
            </a:pPr>
            <a:endParaRPr lang="hr-HR" altLang="en-US" sz="2000"/>
          </a:p>
          <a:p>
            <a:pPr eaLnBrk="1" hangingPunct="1">
              <a:spcBef>
                <a:spcPct val="0"/>
              </a:spcBef>
              <a:buFontTx/>
              <a:buNone/>
            </a:pPr>
            <a:r>
              <a:rPr lang="hr-HR" altLang="en-US" sz="2000"/>
              <a:t>Regulacija elongacije kao dodatni faktor regulacije inicijacije </a:t>
            </a:r>
          </a:p>
          <a:p>
            <a:pPr eaLnBrk="1" hangingPunct="1">
              <a:spcBef>
                <a:spcPct val="0"/>
              </a:spcBef>
              <a:buFontTx/>
              <a:buNone/>
            </a:pPr>
            <a:r>
              <a:rPr lang="hr-HR" altLang="en-US" sz="2000"/>
              <a:t>-virusi mogu svojim faktorima „preusmjeravati” elongaciju (tat)</a:t>
            </a:r>
          </a:p>
          <a:p>
            <a:pPr eaLnBrk="1" hangingPunct="1">
              <a:spcBef>
                <a:spcPct val="0"/>
              </a:spcBef>
              <a:buFontTx/>
              <a:buNone/>
            </a:pPr>
            <a:endParaRPr lang="hr-HR" altLang="en-US" sz="2000"/>
          </a:p>
          <a:p>
            <a:pPr eaLnBrk="1" hangingPunct="1">
              <a:spcBef>
                <a:spcPct val="0"/>
              </a:spcBef>
              <a:buFontTx/>
              <a:buNone/>
            </a:pPr>
            <a:r>
              <a:rPr lang="hr-HR" altLang="en-US" sz="2000"/>
              <a:t>-dodatni proteini na mjestu transkripcije: hsp70</a:t>
            </a:r>
          </a:p>
          <a:p>
            <a:pPr eaLnBrk="1" hangingPunct="1">
              <a:spcBef>
                <a:spcPct val="0"/>
              </a:spcBef>
              <a:buFontTx/>
              <a:buNone/>
            </a:pPr>
            <a:r>
              <a:rPr lang="hr-HR" altLang="en-US" sz="2000"/>
              <a:t>Omogućuje se ponovno vezanje druge RNA Pol II – mnogo inicijacija/min</a:t>
            </a:r>
          </a:p>
        </p:txBody>
      </p:sp>
    </p:spTree>
    <p:extLst>
      <p:ext uri="{BB962C8B-B14F-4D97-AF65-F5344CB8AC3E}">
        <p14:creationId xmlns:p14="http://schemas.microsoft.com/office/powerpoint/2010/main" val="31510271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descr="Slikovni rezultat za c MY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838" y="1552575"/>
            <a:ext cx="67437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Box 2"/>
          <p:cNvSpPr txBox="1">
            <a:spLocks noChangeArrowheads="1"/>
          </p:cNvSpPr>
          <p:nvPr/>
        </p:nvSpPr>
        <p:spPr bwMode="auto">
          <a:xfrm>
            <a:off x="971550" y="5965825"/>
            <a:ext cx="702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Regulacija stabilnosti c-Myc u ovisnosti o mjestu fosforilacije</a:t>
            </a:r>
            <a:endParaRPr lang="en-US" altLang="en-US" sz="2000"/>
          </a:p>
        </p:txBody>
      </p:sp>
      <p:sp>
        <p:nvSpPr>
          <p:cNvPr id="110596" name="TextBox 1"/>
          <p:cNvSpPr txBox="1">
            <a:spLocks noChangeArrowheads="1"/>
          </p:cNvSpPr>
          <p:nvPr/>
        </p:nvSpPr>
        <p:spPr bwMode="auto">
          <a:xfrm>
            <a:off x="304800" y="3481388"/>
            <a:ext cx="161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200"/>
              <a:t>O acetil - glikozilacija</a:t>
            </a:r>
            <a:endParaRPr lang="en-US" altLang="en-US" sz="1200"/>
          </a:p>
        </p:txBody>
      </p:sp>
    </p:spTree>
    <p:extLst>
      <p:ext uri="{BB962C8B-B14F-4D97-AF65-F5344CB8AC3E}">
        <p14:creationId xmlns:p14="http://schemas.microsoft.com/office/powerpoint/2010/main" val="12651562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908050"/>
            <a:ext cx="6684963"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1"/>
          <p:cNvSpPr txBox="1">
            <a:spLocks noChangeArrowheads="1"/>
          </p:cNvSpPr>
          <p:nvPr/>
        </p:nvSpPr>
        <p:spPr bwMode="auto">
          <a:xfrm>
            <a:off x="7019925" y="6237288"/>
            <a:ext cx="1468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400"/>
              <a:t>Dang, Cell 2012</a:t>
            </a:r>
            <a:endParaRPr lang="en-US" altLang="en-US" sz="1400"/>
          </a:p>
        </p:txBody>
      </p:sp>
      <p:sp>
        <p:nvSpPr>
          <p:cNvPr id="111620" name="TextBox 2"/>
          <p:cNvSpPr txBox="1">
            <a:spLocks noChangeArrowheads="1"/>
          </p:cNvSpPr>
          <p:nvPr/>
        </p:nvSpPr>
        <p:spPr bwMode="auto">
          <a:xfrm>
            <a:off x="900113" y="5770563"/>
            <a:ext cx="3589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Myc regulira rast i proliferaciju</a:t>
            </a:r>
            <a:endParaRPr lang="en-US" altLang="en-US" sz="2000"/>
          </a:p>
        </p:txBody>
      </p:sp>
    </p:spTree>
    <p:extLst>
      <p:ext uri="{BB962C8B-B14F-4D97-AF65-F5344CB8AC3E}">
        <p14:creationId xmlns:p14="http://schemas.microsoft.com/office/powerpoint/2010/main" val="232021100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h17f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8913"/>
            <a:ext cx="3811587"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5076825" y="765175"/>
            <a:ext cx="3744913"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en-US" sz="2000"/>
              <a:t>c-Myc u regulaciji rasta</a:t>
            </a:r>
          </a:p>
          <a:p>
            <a:pPr eaLnBrk="1" hangingPunct="1">
              <a:spcBef>
                <a:spcPct val="30000"/>
              </a:spcBef>
              <a:buFontTx/>
              <a:buNone/>
            </a:pPr>
            <a:r>
              <a:rPr lang="hr-HR" altLang="en-US" sz="2000"/>
              <a:t>-mitogeni aktiviraju kaskadu preko Ras i MAP kinaza</a:t>
            </a:r>
          </a:p>
          <a:p>
            <a:pPr eaLnBrk="1" hangingPunct="1">
              <a:spcBef>
                <a:spcPct val="30000"/>
              </a:spcBef>
              <a:buFontTx/>
              <a:buNone/>
            </a:pPr>
            <a:r>
              <a:rPr lang="hr-HR" altLang="en-US" sz="2000"/>
              <a:t>-transkripcija Myc gena</a:t>
            </a:r>
          </a:p>
          <a:p>
            <a:pPr eaLnBrk="1" hangingPunct="1">
              <a:spcBef>
                <a:spcPct val="50000"/>
              </a:spcBef>
              <a:buFontTx/>
              <a:buNone/>
            </a:pPr>
            <a:r>
              <a:rPr lang="hr-HR" altLang="en-US" sz="2000"/>
              <a:t>-kao dimer s Max stimulira transkripciju ciklina D i SCF ubikvitin ligaze koja degradira p27 CDKI</a:t>
            </a:r>
          </a:p>
          <a:p>
            <a:pPr eaLnBrk="1" hangingPunct="1">
              <a:spcBef>
                <a:spcPct val="50000"/>
              </a:spcBef>
              <a:buFontTx/>
              <a:buNone/>
            </a:pPr>
            <a:r>
              <a:rPr lang="hr-HR" altLang="en-US" sz="2000"/>
              <a:t>-povećanje aktivnosti cdk4/ciklinD i cdk2/ciklin E</a:t>
            </a:r>
          </a:p>
          <a:p>
            <a:pPr eaLnBrk="1" hangingPunct="1">
              <a:spcBef>
                <a:spcPct val="50000"/>
              </a:spcBef>
              <a:buFontTx/>
              <a:buNone/>
            </a:pPr>
            <a:r>
              <a:rPr lang="hr-HR" altLang="en-US" sz="2000"/>
              <a:t>-fosforilacija Rb i E2F aktivnost</a:t>
            </a:r>
          </a:p>
          <a:p>
            <a:pPr eaLnBrk="1" hangingPunct="1">
              <a:spcBef>
                <a:spcPct val="50000"/>
              </a:spcBef>
              <a:buFontTx/>
              <a:buNone/>
            </a:pPr>
            <a:r>
              <a:rPr lang="hr-HR" altLang="en-US" sz="2000"/>
              <a:t>-Myc direktno poveća E2F sintezu</a:t>
            </a:r>
          </a:p>
          <a:p>
            <a:pPr eaLnBrk="1" hangingPunct="1">
              <a:spcBef>
                <a:spcPct val="50000"/>
              </a:spcBef>
              <a:buFontTx/>
              <a:buNone/>
            </a:pPr>
            <a:r>
              <a:rPr lang="hr-HR" altLang="en-US" sz="2000"/>
              <a:t>-ulaz u S fazu</a:t>
            </a:r>
          </a:p>
        </p:txBody>
      </p:sp>
    </p:spTree>
    <p:extLst>
      <p:ext uri="{BB962C8B-B14F-4D97-AF65-F5344CB8AC3E}">
        <p14:creationId xmlns:p14="http://schemas.microsoft.com/office/powerpoint/2010/main" val="153286400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b16_0653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08050"/>
            <a:ext cx="604837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3"/>
          <p:cNvSpPr txBox="1">
            <a:spLocks noChangeArrowheads="1"/>
          </p:cNvSpPr>
          <p:nvPr/>
        </p:nvSpPr>
        <p:spPr bwMode="auto">
          <a:xfrm>
            <a:off x="569913" y="5783263"/>
            <a:ext cx="5540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Djelovanje c-Myc</a:t>
            </a:r>
          </a:p>
          <a:p>
            <a:pPr eaLnBrk="1" hangingPunct="1">
              <a:spcBef>
                <a:spcPct val="0"/>
              </a:spcBef>
              <a:buFontTx/>
              <a:buNone/>
            </a:pPr>
            <a:r>
              <a:rPr lang="hr-HR" altLang="en-US" sz="2000"/>
              <a:t>-regrutacija remodelatora i modifikatora histona</a:t>
            </a:r>
          </a:p>
        </p:txBody>
      </p:sp>
      <p:sp>
        <p:nvSpPr>
          <p:cNvPr id="113668" name="Text Box 4"/>
          <p:cNvSpPr txBox="1">
            <a:spLocks noChangeArrowheads="1"/>
          </p:cNvSpPr>
          <p:nvPr/>
        </p:nvSpPr>
        <p:spPr bwMode="auto">
          <a:xfrm>
            <a:off x="6927850" y="1190625"/>
            <a:ext cx="19939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proliferacija</a:t>
            </a:r>
          </a:p>
          <a:p>
            <a:pPr eaLnBrk="1" hangingPunct="1">
              <a:spcBef>
                <a:spcPct val="0"/>
              </a:spcBef>
              <a:buFontTx/>
              <a:buNone/>
            </a:pPr>
            <a:r>
              <a:rPr lang="hr-HR" altLang="en-US" sz="2000"/>
              <a:t>skraćenje G1</a:t>
            </a:r>
          </a:p>
          <a:p>
            <a:pPr eaLnBrk="1" hangingPunct="1">
              <a:spcBef>
                <a:spcPct val="0"/>
              </a:spcBef>
              <a:buFontTx/>
              <a:buNone/>
            </a:pPr>
            <a:r>
              <a:rPr lang="hr-HR" altLang="en-US" sz="2000"/>
              <a:t>povećanje rasta</a:t>
            </a:r>
          </a:p>
          <a:p>
            <a:pPr eaLnBrk="1" hangingPunct="1">
              <a:spcBef>
                <a:spcPct val="0"/>
              </a:spcBef>
              <a:buFontTx/>
              <a:buNone/>
            </a:pPr>
            <a:r>
              <a:rPr lang="hr-HR" altLang="en-US" sz="2000"/>
              <a:t>apoptoza</a:t>
            </a:r>
          </a:p>
          <a:p>
            <a:pPr eaLnBrk="1" hangingPunct="1">
              <a:spcBef>
                <a:spcPct val="0"/>
              </a:spcBef>
              <a:buFontTx/>
              <a:buNone/>
            </a:pPr>
            <a:r>
              <a:rPr lang="hr-HR" altLang="en-US" sz="2000"/>
              <a:t>Imortalizacija</a:t>
            </a:r>
          </a:p>
          <a:p>
            <a:pPr eaLnBrk="1" hangingPunct="1">
              <a:spcBef>
                <a:spcPct val="0"/>
              </a:spcBef>
              <a:buFontTx/>
              <a:buNone/>
            </a:pPr>
            <a:r>
              <a:rPr lang="hr-HR" altLang="en-US" sz="2000"/>
              <a:t>(hTert)</a:t>
            </a:r>
          </a:p>
          <a:p>
            <a:pPr eaLnBrk="1" hangingPunct="1">
              <a:spcBef>
                <a:spcPct val="0"/>
              </a:spcBef>
              <a:buFontTx/>
              <a:buNone/>
            </a:pPr>
            <a:endParaRPr lang="hr-HR" altLang="en-US" sz="2000"/>
          </a:p>
        </p:txBody>
      </p:sp>
      <p:sp>
        <p:nvSpPr>
          <p:cNvPr id="113669" name="Text Box 5"/>
          <p:cNvSpPr txBox="1">
            <a:spLocks noChangeArrowheads="1"/>
          </p:cNvSpPr>
          <p:nvPr/>
        </p:nvSpPr>
        <p:spPr bwMode="auto">
          <a:xfrm>
            <a:off x="7019925" y="4076700"/>
            <a:ext cx="1919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produženje G1 </a:t>
            </a:r>
          </a:p>
          <a:p>
            <a:pPr eaLnBrk="1" hangingPunct="1">
              <a:spcBef>
                <a:spcPct val="0"/>
              </a:spcBef>
              <a:buFontTx/>
              <a:buNone/>
            </a:pPr>
            <a:r>
              <a:rPr lang="hr-HR" altLang="en-US" sz="2000"/>
              <a:t>zastoj rasta</a:t>
            </a:r>
          </a:p>
          <a:p>
            <a:pPr eaLnBrk="1" hangingPunct="1">
              <a:spcBef>
                <a:spcPct val="0"/>
              </a:spcBef>
              <a:buFontTx/>
              <a:buNone/>
            </a:pPr>
            <a:r>
              <a:rPr lang="hr-HR" altLang="en-US" sz="2000"/>
              <a:t>diferencijacija</a:t>
            </a:r>
          </a:p>
        </p:txBody>
      </p:sp>
      <p:sp>
        <p:nvSpPr>
          <p:cNvPr id="113670" name="Text Box 7"/>
          <p:cNvSpPr txBox="1">
            <a:spLocks noChangeArrowheads="1"/>
          </p:cNvSpPr>
          <p:nvPr/>
        </p:nvSpPr>
        <p:spPr bwMode="auto">
          <a:xfrm>
            <a:off x="5919788" y="5680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400"/>
          </a:p>
        </p:txBody>
      </p:sp>
    </p:spTree>
    <p:extLst>
      <p:ext uri="{BB962C8B-B14F-4D97-AF65-F5344CB8AC3E}">
        <p14:creationId xmlns:p14="http://schemas.microsoft.com/office/powerpoint/2010/main" val="232158176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011238"/>
            <a:ext cx="55245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7"/>
          <p:cNvSpPr txBox="1">
            <a:spLocks noChangeArrowheads="1"/>
          </p:cNvSpPr>
          <p:nvPr/>
        </p:nvSpPr>
        <p:spPr bwMode="auto">
          <a:xfrm>
            <a:off x="250825" y="5373688"/>
            <a:ext cx="87042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Hipoteza o kombinaciji djelovanja histonskih acetilaza</a:t>
            </a:r>
          </a:p>
          <a:p>
            <a:pPr eaLnBrk="1" hangingPunct="1">
              <a:spcBef>
                <a:spcPct val="0"/>
              </a:spcBef>
              <a:buFontTx/>
              <a:buNone/>
            </a:pPr>
            <a:r>
              <a:rPr lang="hr-HR" altLang="en-US" sz="2000"/>
              <a:t>i remodelirajućeg faktora SWI/SNF sa kofaktorima u transkripciji reguliranoj</a:t>
            </a:r>
          </a:p>
          <a:p>
            <a:pPr eaLnBrk="1" hangingPunct="1">
              <a:spcBef>
                <a:spcPct val="0"/>
              </a:spcBef>
              <a:buFontTx/>
              <a:buNone/>
            </a:pPr>
            <a:r>
              <a:rPr lang="hr-HR" altLang="en-US" sz="2000"/>
              <a:t>Myc-om </a:t>
            </a:r>
            <a:r>
              <a:rPr lang="hr-HR" altLang="en-US" sz="1600"/>
              <a:t>(Amati, 2001) –</a:t>
            </a:r>
          </a:p>
          <a:p>
            <a:pPr eaLnBrk="1" hangingPunct="1">
              <a:spcBef>
                <a:spcPct val="0"/>
              </a:spcBef>
              <a:buFontTx/>
              <a:buNone/>
            </a:pPr>
            <a:endParaRPr lang="hr-HR" altLang="en-US" sz="1600"/>
          </a:p>
        </p:txBody>
      </p:sp>
      <p:sp>
        <p:nvSpPr>
          <p:cNvPr id="114692" name="Text Box 8"/>
          <p:cNvSpPr txBox="1">
            <a:spLocks noChangeArrowheads="1"/>
          </p:cNvSpPr>
          <p:nvPr/>
        </p:nvSpPr>
        <p:spPr bwMode="auto">
          <a:xfrm>
            <a:off x="6203950" y="2492375"/>
            <a:ext cx="2940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-regrutacija remodelirajućih</a:t>
            </a:r>
          </a:p>
          <a:p>
            <a:pPr eaLnBrk="1" hangingPunct="1">
              <a:spcBef>
                <a:spcPct val="0"/>
              </a:spcBef>
              <a:buFontTx/>
              <a:buNone/>
            </a:pPr>
            <a:r>
              <a:rPr lang="hr-HR" altLang="en-US" sz="1800"/>
              <a:t>faktora + specifični</a:t>
            </a:r>
          </a:p>
          <a:p>
            <a:pPr eaLnBrk="1" hangingPunct="1">
              <a:spcBef>
                <a:spcPct val="0"/>
              </a:spcBef>
              <a:buFontTx/>
              <a:buNone/>
            </a:pPr>
            <a:r>
              <a:rPr lang="hr-HR" altLang="en-US" sz="1800"/>
              <a:t>kofaktori</a:t>
            </a:r>
          </a:p>
        </p:txBody>
      </p:sp>
    </p:spTree>
    <p:extLst>
      <p:ext uri="{BB962C8B-B14F-4D97-AF65-F5344CB8AC3E}">
        <p14:creationId xmlns:p14="http://schemas.microsoft.com/office/powerpoint/2010/main" val="349168367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4" name="Picture 2" descr="ch17f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125538"/>
            <a:ext cx="6480175"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1166813" y="5394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400">
              <a:latin typeface="Times New Roman" pitchFamily="18" charset="0"/>
            </a:endParaRPr>
          </a:p>
        </p:txBody>
      </p:sp>
      <p:sp>
        <p:nvSpPr>
          <p:cNvPr id="115716" name="Text Box 4"/>
          <p:cNvSpPr txBox="1">
            <a:spLocks noChangeArrowheads="1"/>
          </p:cNvSpPr>
          <p:nvPr/>
        </p:nvSpPr>
        <p:spPr bwMode="auto">
          <a:xfrm>
            <a:off x="395288" y="4652963"/>
            <a:ext cx="841533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Mehanizmi kontrole ulaza u S fazu:</a:t>
            </a:r>
          </a:p>
          <a:p>
            <a:pPr eaLnBrk="1" hangingPunct="1">
              <a:spcBef>
                <a:spcPct val="0"/>
              </a:spcBef>
              <a:buFontTx/>
              <a:buNone/>
            </a:pPr>
            <a:r>
              <a:rPr lang="hr-HR" altLang="en-US" sz="2000"/>
              <a:t>Cdk4/ciklin D inicira Rb fosforilaciju, inaktivira Rb i omogućuje E2F da </a:t>
            </a:r>
          </a:p>
          <a:p>
            <a:pPr eaLnBrk="1" hangingPunct="1">
              <a:spcBef>
                <a:spcPct val="0"/>
              </a:spcBef>
              <a:buFontTx/>
              <a:buNone/>
            </a:pPr>
            <a:r>
              <a:rPr lang="hr-HR" altLang="en-US" sz="2000"/>
              <a:t>aktivira transkripciju gena S faze, uključujući ciklin E i ciklin A. Kompleksi </a:t>
            </a:r>
          </a:p>
          <a:p>
            <a:pPr eaLnBrk="1" hangingPunct="1">
              <a:spcBef>
                <a:spcPct val="0"/>
              </a:spcBef>
              <a:buFontTx/>
              <a:buNone/>
            </a:pPr>
            <a:r>
              <a:rPr lang="hr-HR" altLang="en-US" sz="2000"/>
              <a:t>ciklina A i E s kinazama dodatno povećavaju fosforilaciju Rb </a:t>
            </a:r>
          </a:p>
          <a:p>
            <a:pPr eaLnBrk="1" hangingPunct="1">
              <a:spcBef>
                <a:spcPct val="0"/>
              </a:spcBef>
              <a:buFontTx/>
              <a:buNone/>
            </a:pPr>
            <a:r>
              <a:rPr lang="hr-HR" altLang="en-US" sz="2000"/>
              <a:t>(pozitivna sprega). E2F stimulira i vlastitu transkripciju.</a:t>
            </a:r>
          </a:p>
        </p:txBody>
      </p:sp>
    </p:spTree>
    <p:extLst>
      <p:ext uri="{BB962C8B-B14F-4D97-AF65-F5344CB8AC3E}">
        <p14:creationId xmlns:p14="http://schemas.microsoft.com/office/powerpoint/2010/main" val="3834440501"/>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47228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1"/>
          <p:cNvSpPr txBox="1">
            <a:spLocks noChangeArrowheads="1"/>
          </p:cNvSpPr>
          <p:nvPr/>
        </p:nvSpPr>
        <p:spPr bwMode="auto">
          <a:xfrm>
            <a:off x="1979613" y="5549900"/>
            <a:ext cx="494506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c Myc povećava transkripcijsku elongaciju</a:t>
            </a:r>
          </a:p>
          <a:p>
            <a:pPr eaLnBrk="1" hangingPunct="1">
              <a:spcBef>
                <a:spcPct val="0"/>
              </a:spcBef>
              <a:buFontTx/>
              <a:buNone/>
            </a:pPr>
            <a:r>
              <a:rPr lang="hr-HR" altLang="en-US" sz="2000"/>
              <a:t>i dovodi do transkripcijske amplifikacije</a:t>
            </a:r>
          </a:p>
          <a:p>
            <a:pPr eaLnBrk="1" hangingPunct="1">
              <a:spcBef>
                <a:spcPct val="0"/>
              </a:spcBef>
              <a:buFontTx/>
              <a:buNone/>
            </a:pPr>
            <a:r>
              <a:rPr lang="hr-HR" altLang="en-US" sz="2000"/>
              <a:t>(svih gena ovisnih o Myc)</a:t>
            </a:r>
            <a:endParaRPr lang="en-US" altLang="en-US" sz="2000"/>
          </a:p>
        </p:txBody>
      </p:sp>
      <p:pic>
        <p:nvPicPr>
          <p:cNvPr id="116740" name="Picture 4" descr="Slikovni rezultat za c MYC ampl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1196975"/>
            <a:ext cx="3571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19145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An external file that holds a picture, illustration, etc.&#10;Object name is nihms364872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196975"/>
            <a:ext cx="545941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Box 1"/>
          <p:cNvSpPr txBox="1">
            <a:spLocks noChangeArrowheads="1"/>
          </p:cNvSpPr>
          <p:nvPr/>
        </p:nvSpPr>
        <p:spPr bwMode="auto">
          <a:xfrm>
            <a:off x="684213" y="5157788"/>
            <a:ext cx="8459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miRNA su posrednici u djelovanju Myc na niz signalnih puteva uključenih u metabolizam, preživljenje, EMT, angiogenezu…</a:t>
            </a:r>
            <a:endParaRPr lang="en-US" altLang="en-US" sz="2000"/>
          </a:p>
        </p:txBody>
      </p:sp>
    </p:spTree>
    <p:extLst>
      <p:ext uri="{BB962C8B-B14F-4D97-AF65-F5344CB8AC3E}">
        <p14:creationId xmlns:p14="http://schemas.microsoft.com/office/powerpoint/2010/main" val="403210808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An external file that holds a picture, illustration, etc.&#10;Object name is nihms364872f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171450"/>
            <a:ext cx="44719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1"/>
          <p:cNvSpPr txBox="1">
            <a:spLocks noChangeArrowheads="1"/>
          </p:cNvSpPr>
          <p:nvPr/>
        </p:nvSpPr>
        <p:spPr bwMode="auto">
          <a:xfrm>
            <a:off x="323850" y="3195638"/>
            <a:ext cx="8640763"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velik broj gena s „E box” sekvencom u promotoru su vezani za održanje homeostaze i rast</a:t>
            </a:r>
          </a:p>
          <a:p>
            <a:pPr eaLnBrk="1" hangingPunct="1">
              <a:spcBef>
                <a:spcPct val="0"/>
              </a:spcBef>
              <a:buFontTx/>
              <a:buNone/>
            </a:pPr>
            <a:r>
              <a:rPr lang="hr-HR" altLang="en-US" sz="2000"/>
              <a:t>Myc je jedan od 4 osnovna faktora kod matičnih stanica</a:t>
            </a:r>
          </a:p>
          <a:p>
            <a:pPr eaLnBrk="1" hangingPunct="1">
              <a:spcBef>
                <a:spcPct val="0"/>
              </a:spcBef>
              <a:buFontTx/>
              <a:buNone/>
            </a:pPr>
            <a:r>
              <a:rPr lang="hr-HR" altLang="en-US" sz="2000"/>
              <a:t>3-5000 mjesta vezanja Myc; </a:t>
            </a:r>
          </a:p>
          <a:p>
            <a:pPr eaLnBrk="1" hangingPunct="1">
              <a:spcBef>
                <a:spcPct val="0"/>
              </a:spcBef>
              <a:buFontTx/>
              <a:buNone/>
            </a:pPr>
            <a:r>
              <a:rPr lang="hr-HR" altLang="en-US" sz="2000"/>
              <a:t>50 gena „Myc core signature” u tumorskim stanicama</a:t>
            </a:r>
          </a:p>
          <a:p>
            <a:pPr eaLnBrk="1" hangingPunct="1">
              <a:spcBef>
                <a:spcPct val="0"/>
              </a:spcBef>
              <a:buFontTx/>
              <a:buNone/>
            </a:pPr>
            <a:r>
              <a:rPr lang="hr-HR" altLang="en-US" sz="2000"/>
              <a:t>Myc bi bio regulator akumulacije biomase (geni za ribosomsku biogenezu) ovisno o uvjetima (kod normalnih stanica); </a:t>
            </a:r>
          </a:p>
          <a:p>
            <a:pPr eaLnBrk="1" hangingPunct="1">
              <a:spcBef>
                <a:spcPct val="0"/>
              </a:spcBef>
              <a:buFontTx/>
              <a:buNone/>
            </a:pPr>
            <a:r>
              <a:rPr lang="hr-HR" altLang="en-US" sz="2000">
                <a:solidFill>
                  <a:schemeClr val="accent2"/>
                </a:solidFill>
              </a:rPr>
              <a:t>regulator ravnoteže „potrebe za gorivom” i njihovog „izvora”</a:t>
            </a:r>
            <a:r>
              <a:rPr lang="hr-HR" altLang="en-US" sz="2000"/>
              <a:t>: povećava razinu transkripcije – ali samo već aktivnog seta gena</a:t>
            </a:r>
          </a:p>
          <a:p>
            <a:pPr eaLnBrk="1" hangingPunct="1">
              <a:spcBef>
                <a:spcPct val="0"/>
              </a:spcBef>
              <a:buFontTx/>
              <a:buNone/>
            </a:pPr>
            <a:r>
              <a:rPr lang="hr-HR" altLang="en-US" sz="2000"/>
              <a:t>neke tumorske su stanice „Myc addicted”, idu u apoptozu ako bi se dokinuo Myc</a:t>
            </a:r>
          </a:p>
          <a:p>
            <a:pPr eaLnBrk="1" hangingPunct="1">
              <a:spcBef>
                <a:spcPct val="0"/>
              </a:spcBef>
              <a:buFontTx/>
              <a:buNone/>
            </a:pPr>
            <a:r>
              <a:rPr lang="hr-HR" altLang="en-US" sz="2000"/>
              <a:t>70% tumora poremećen Myc</a:t>
            </a:r>
          </a:p>
          <a:p>
            <a:pPr eaLnBrk="1" hangingPunct="1">
              <a:spcBef>
                <a:spcPct val="0"/>
              </a:spcBef>
              <a:buFontTx/>
              <a:buNone/>
            </a:pPr>
            <a:endParaRPr lang="en-US" altLang="en-US" sz="2000"/>
          </a:p>
        </p:txBody>
      </p:sp>
    </p:spTree>
    <p:extLst>
      <p:ext uri="{BB962C8B-B14F-4D97-AF65-F5344CB8AC3E}">
        <p14:creationId xmlns:p14="http://schemas.microsoft.com/office/powerpoint/2010/main" val="26835062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836613"/>
            <a:ext cx="480377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5"/>
          <p:cNvSpPr txBox="1">
            <a:spLocks noChangeArrowheads="1"/>
          </p:cNvSpPr>
          <p:nvPr/>
        </p:nvSpPr>
        <p:spPr bwMode="auto">
          <a:xfrm>
            <a:off x="395288" y="4437063"/>
            <a:ext cx="76565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Povezanost c-Myc s procesima diferencijacije (keratinocita):</a:t>
            </a:r>
          </a:p>
          <a:p>
            <a:pPr eaLnBrk="1" hangingPunct="1">
              <a:spcBef>
                <a:spcPct val="0"/>
              </a:spcBef>
              <a:buFontTx/>
              <a:buNone/>
            </a:pPr>
            <a:r>
              <a:rPr lang="hr-HR" altLang="en-US" sz="2000"/>
              <a:t>Myc inducira povećanje proliferacije nakon koje slijedi</a:t>
            </a:r>
          </a:p>
          <a:p>
            <a:pPr eaLnBrk="1" hangingPunct="1">
              <a:spcBef>
                <a:spcPct val="0"/>
              </a:spcBef>
              <a:buFontTx/>
              <a:buNone/>
            </a:pPr>
            <a:r>
              <a:rPr lang="hr-HR" altLang="en-US" sz="2000"/>
              <a:t>usmjeravanje prema diferencijaciji, ali i dokidanje signala Myc</a:t>
            </a:r>
          </a:p>
          <a:p>
            <a:pPr eaLnBrk="1" hangingPunct="1">
              <a:spcBef>
                <a:spcPct val="0"/>
              </a:spcBef>
              <a:buFontTx/>
              <a:buNone/>
            </a:pPr>
            <a:r>
              <a:rPr lang="hr-HR" altLang="en-US" sz="2000"/>
              <a:t>održanje visoke razine Myc vodi inicijaciji terminalne diferencijacije</a:t>
            </a:r>
          </a:p>
          <a:p>
            <a:pPr eaLnBrk="1" hangingPunct="1">
              <a:spcBef>
                <a:spcPct val="0"/>
              </a:spcBef>
              <a:buFontTx/>
              <a:buNone/>
            </a:pPr>
            <a:r>
              <a:rPr lang="hr-HR" altLang="en-US" sz="1600"/>
              <a:t>(Nature, 2008)</a:t>
            </a:r>
          </a:p>
          <a:p>
            <a:pPr eaLnBrk="1" hangingPunct="1">
              <a:spcBef>
                <a:spcPct val="0"/>
              </a:spcBef>
              <a:buFontTx/>
              <a:buNone/>
            </a:pPr>
            <a:r>
              <a:rPr lang="hr-HR" altLang="en-US" sz="1600"/>
              <a:t>-Myc djeluje represivno na neke gene, ne preko E boxa</a:t>
            </a:r>
          </a:p>
        </p:txBody>
      </p:sp>
    </p:spTree>
    <p:extLst>
      <p:ext uri="{BB962C8B-B14F-4D97-AF65-F5344CB8AC3E}">
        <p14:creationId xmlns:p14="http://schemas.microsoft.com/office/powerpoint/2010/main" val="35048295"/>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h6f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196975"/>
            <a:ext cx="43815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900113" y="4005263"/>
            <a:ext cx="61944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25000"/>
              </a:spcBef>
              <a:buFontTx/>
              <a:buNone/>
            </a:pPr>
            <a:r>
              <a:rPr lang="hr-HR" altLang="en-US" sz="2000"/>
              <a:t>Struktura transkripcijskog aktivatora:</a:t>
            </a:r>
          </a:p>
          <a:p>
            <a:pPr eaLnBrk="1" hangingPunct="1">
              <a:spcBef>
                <a:spcPct val="25000"/>
              </a:spcBef>
              <a:buFontTx/>
              <a:buNone/>
            </a:pPr>
            <a:endParaRPr lang="hr-HR" altLang="en-US" sz="2000"/>
          </a:p>
          <a:p>
            <a:pPr eaLnBrk="1" hangingPunct="1">
              <a:spcBef>
                <a:spcPct val="25000"/>
              </a:spcBef>
              <a:buFontTx/>
              <a:buNone/>
            </a:pPr>
            <a:r>
              <a:rPr lang="hr-HR" altLang="en-US" sz="2000" b="1"/>
              <a:t>domena koja veže DNA </a:t>
            </a:r>
            <a:r>
              <a:rPr lang="hr-HR" altLang="en-US" sz="2000"/>
              <a:t>(specifična sekvenca)</a:t>
            </a:r>
            <a:endParaRPr lang="hr-HR" altLang="en-US" sz="2000" b="1"/>
          </a:p>
          <a:p>
            <a:pPr eaLnBrk="1" hangingPunct="1">
              <a:spcBef>
                <a:spcPct val="25000"/>
              </a:spcBef>
              <a:buFontTx/>
              <a:buNone/>
            </a:pPr>
            <a:r>
              <a:rPr lang="hr-HR" altLang="en-US" sz="2000" b="1"/>
              <a:t>aktivacijska domena</a:t>
            </a:r>
            <a:r>
              <a:rPr lang="hr-HR" altLang="en-US" sz="2000"/>
              <a:t> koja reagira s komponentama </a:t>
            </a:r>
          </a:p>
          <a:p>
            <a:pPr eaLnBrk="1" hangingPunct="1">
              <a:spcBef>
                <a:spcPct val="25000"/>
              </a:spcBef>
              <a:buFontTx/>
              <a:buNone/>
            </a:pPr>
            <a:r>
              <a:rPr lang="hr-HR" altLang="en-US" sz="2000"/>
              <a:t>transkripcijskog aparata</a:t>
            </a:r>
          </a:p>
          <a:p>
            <a:pPr eaLnBrk="1" hangingPunct="1">
              <a:spcBef>
                <a:spcPct val="25000"/>
              </a:spcBef>
              <a:buFontTx/>
              <a:buNone/>
            </a:pPr>
            <a:r>
              <a:rPr lang="hr-HR" altLang="en-US" sz="2000"/>
              <a:t>domena za interakcije protein-protein</a:t>
            </a:r>
          </a:p>
        </p:txBody>
      </p:sp>
    </p:spTree>
    <p:extLst>
      <p:ext uri="{BB962C8B-B14F-4D97-AF65-F5344CB8AC3E}">
        <p14:creationId xmlns:p14="http://schemas.microsoft.com/office/powerpoint/2010/main" val="198074630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kovni rezultat za c-myc bcl6 regu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123950"/>
            <a:ext cx="59070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1"/>
          <p:cNvSpPr txBox="1">
            <a:spLocks noChangeArrowheads="1"/>
          </p:cNvSpPr>
          <p:nvPr/>
        </p:nvSpPr>
        <p:spPr bwMode="auto">
          <a:xfrm>
            <a:off x="107950" y="4724400"/>
            <a:ext cx="88201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c Myc je dio složenog programa u diferencijaciji tkiva:</a:t>
            </a:r>
          </a:p>
          <a:p>
            <a:pPr eaLnBrk="1" hangingPunct="1">
              <a:spcBef>
                <a:spcPct val="0"/>
              </a:spcBef>
              <a:buFontTx/>
              <a:buNone/>
            </a:pPr>
            <a:r>
              <a:rPr lang="hr-HR" altLang="en-US" sz="2000"/>
              <a:t>u hematopoetskom sustavu, u limfnom čvoru, nalazi se u svijetloj zoni gdje nema proliferacije; dok BCL6 ga utišava u tamnoj zoni gdje stanice proliferiraju. Većina putova koja vodi proliferaciji može biti regulirana i s cMyc i s BCL6. Kod limfoma često dolazi do poremećaja cMyc regulacije.</a:t>
            </a:r>
            <a:endParaRPr lang="en-US" altLang="en-US" sz="2000"/>
          </a:p>
        </p:txBody>
      </p:sp>
    </p:spTree>
    <p:extLst>
      <p:ext uri="{BB962C8B-B14F-4D97-AF65-F5344CB8AC3E}">
        <p14:creationId xmlns:p14="http://schemas.microsoft.com/office/powerpoint/2010/main" val="131643472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679450"/>
            <a:ext cx="5195888" cy="396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59" name="TextBox 1"/>
          <p:cNvSpPr txBox="1">
            <a:spLocks noChangeArrowheads="1"/>
          </p:cNvSpPr>
          <p:nvPr/>
        </p:nvSpPr>
        <p:spPr bwMode="auto">
          <a:xfrm>
            <a:off x="179388" y="5184775"/>
            <a:ext cx="8820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cs typeface="Arial" charset="0"/>
              </a:rPr>
              <a:t>Odluka o arestu ili apoptozi ovisi o staničnom kontekstu: ekspresija p21 ovisi u normalnim uvjetima i uvjetima onkogenih promjena (modificirani p53) vodi arestu</a:t>
            </a:r>
          </a:p>
          <a:p>
            <a:pPr eaLnBrk="1" hangingPunct="1">
              <a:spcBef>
                <a:spcPct val="0"/>
              </a:spcBef>
              <a:buFontTx/>
              <a:buNone/>
            </a:pPr>
            <a:r>
              <a:rPr lang="hr-HR" altLang="en-US" sz="2000">
                <a:cs typeface="Arial" charset="0"/>
              </a:rPr>
              <a:t>uz deregulirani Myc vodi apoptozi</a:t>
            </a:r>
          </a:p>
        </p:txBody>
      </p:sp>
    </p:spTree>
    <p:extLst>
      <p:ext uri="{BB962C8B-B14F-4D97-AF65-F5344CB8AC3E}">
        <p14:creationId xmlns:p14="http://schemas.microsoft.com/office/powerpoint/2010/main" val="2280825199"/>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h17f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363" y="549275"/>
            <a:ext cx="49974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3"/>
          <p:cNvSpPr txBox="1">
            <a:spLocks noChangeArrowheads="1"/>
          </p:cNvSpPr>
          <p:nvPr/>
        </p:nvSpPr>
        <p:spPr bwMode="auto">
          <a:xfrm>
            <a:off x="395288" y="4437063"/>
            <a:ext cx="8051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Normalna stanica se zaustavlja ili ide u apoptozu kod</a:t>
            </a:r>
          </a:p>
          <a:p>
            <a:pPr eaLnBrk="1" hangingPunct="1">
              <a:spcBef>
                <a:spcPct val="0"/>
              </a:spcBef>
              <a:buFontTx/>
              <a:buNone/>
            </a:pPr>
            <a:r>
              <a:rPr lang="hr-HR" altLang="en-US" sz="2000"/>
              <a:t>povećane produkcije cMyc</a:t>
            </a:r>
          </a:p>
          <a:p>
            <a:pPr eaLnBrk="1" hangingPunct="1">
              <a:spcBef>
                <a:spcPct val="0"/>
              </a:spcBef>
              <a:buFontTx/>
              <a:buNone/>
            </a:pPr>
            <a:endParaRPr lang="hr-HR" altLang="en-US" sz="2000"/>
          </a:p>
          <a:p>
            <a:pPr eaLnBrk="1" hangingPunct="1">
              <a:spcBef>
                <a:spcPct val="0"/>
              </a:spcBef>
              <a:buFontTx/>
              <a:buNone/>
            </a:pPr>
            <a:r>
              <a:rPr lang="hr-HR" altLang="en-US" sz="2000"/>
              <a:t>-kompeticija transkripcijskih faktora kod regulacije p21/p53</a:t>
            </a:r>
          </a:p>
          <a:p>
            <a:pPr eaLnBrk="1" hangingPunct="1">
              <a:spcBef>
                <a:spcPct val="0"/>
              </a:spcBef>
              <a:buFontTx/>
              <a:buNone/>
            </a:pPr>
            <a:r>
              <a:rPr lang="hr-HR" altLang="en-US" sz="2000"/>
              <a:t>-relativni odnosi p19/ARF, cMyc, p53, Mdm2 odlučuju o diferencijaciji,</a:t>
            </a:r>
          </a:p>
          <a:p>
            <a:pPr eaLnBrk="1" hangingPunct="1">
              <a:spcBef>
                <a:spcPct val="0"/>
              </a:spcBef>
              <a:buFontTx/>
              <a:buNone/>
            </a:pPr>
            <a:r>
              <a:rPr lang="hr-HR" altLang="en-US" sz="2000"/>
              <a:t>apoptozi ili proliferaciji</a:t>
            </a:r>
          </a:p>
        </p:txBody>
      </p:sp>
    </p:spTree>
    <p:extLst>
      <p:ext uri="{BB962C8B-B14F-4D97-AF65-F5344CB8AC3E}">
        <p14:creationId xmlns:p14="http://schemas.microsoft.com/office/powerpoint/2010/main" val="8671605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Box 1"/>
          <p:cNvSpPr txBox="1">
            <a:spLocks noChangeArrowheads="1"/>
          </p:cNvSpPr>
          <p:nvPr/>
        </p:nvSpPr>
        <p:spPr bwMode="auto">
          <a:xfrm>
            <a:off x="1331913" y="5870575"/>
            <a:ext cx="6430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Razine organizacije kromatina i epigenetička regulacija</a:t>
            </a:r>
            <a:endParaRPr lang="en-US" altLang="en-US" sz="2000"/>
          </a:p>
        </p:txBody>
      </p:sp>
      <p:sp>
        <p:nvSpPr>
          <p:cNvPr id="129027" name="TextBox 2"/>
          <p:cNvSpPr txBox="1">
            <a:spLocks noChangeArrowheads="1"/>
          </p:cNvSpPr>
          <p:nvPr/>
        </p:nvSpPr>
        <p:spPr bwMode="auto">
          <a:xfrm>
            <a:off x="4140200" y="6303963"/>
            <a:ext cx="48736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t>VABotchkarev</a:t>
            </a:r>
            <a:r>
              <a:rPr lang="hr-HR" altLang="en-US" sz="1400"/>
              <a:t> </a:t>
            </a:r>
            <a:r>
              <a:rPr lang="en-US" altLang="en-US" sz="1400"/>
              <a:t>et al.</a:t>
            </a:r>
          </a:p>
          <a:p>
            <a:pPr eaLnBrk="1" hangingPunct="1">
              <a:spcBef>
                <a:spcPct val="0"/>
              </a:spcBef>
              <a:buFontTx/>
              <a:buNone/>
            </a:pPr>
            <a:r>
              <a:rPr lang="en-US" altLang="en-US" sz="1400"/>
              <a:t>Epigenetic Regulation of Gene Expression in Keratinocytes</a:t>
            </a:r>
          </a:p>
          <a:p>
            <a:pPr eaLnBrk="1" hangingPunct="1">
              <a:spcBef>
                <a:spcPct val="0"/>
              </a:spcBef>
              <a:buFontTx/>
              <a:buNone/>
            </a:pPr>
            <a:endParaRPr lang="en-US" altLang="en-US" sz="2400"/>
          </a:p>
        </p:txBody>
      </p:sp>
      <p:pic>
        <p:nvPicPr>
          <p:cNvPr id="129028" name="Picture 6" descr="Slikovni rezultat za chromatin orga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765175"/>
            <a:ext cx="68961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96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An external file that holds a picture, illustration, etc., usually as some form of binary object. The name of referred object is ch7f49.jp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050"/>
            <a:ext cx="3844925"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6"/>
          <p:cNvSpPr txBox="1">
            <a:spLocks noChangeArrowheads="1"/>
          </p:cNvSpPr>
          <p:nvPr/>
        </p:nvSpPr>
        <p:spPr bwMode="auto">
          <a:xfrm>
            <a:off x="4727575" y="6165850"/>
            <a:ext cx="3827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Djelovanje represorskih proteina</a:t>
            </a:r>
          </a:p>
        </p:txBody>
      </p:sp>
      <p:sp>
        <p:nvSpPr>
          <p:cNvPr id="39940" name="TextBox 1"/>
          <p:cNvSpPr txBox="1">
            <a:spLocks noChangeArrowheads="1"/>
          </p:cNvSpPr>
          <p:nvPr/>
        </p:nvSpPr>
        <p:spPr bwMode="auto">
          <a:xfrm>
            <a:off x="3995738" y="1379538"/>
            <a:ext cx="50434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maskiranje aktivacijskog mjesta aktivatora</a:t>
            </a:r>
          </a:p>
          <a:p>
            <a:pPr eaLnBrk="1" hangingPunct="1">
              <a:spcBef>
                <a:spcPct val="0"/>
              </a:spcBef>
              <a:buFontTx/>
              <a:buNone/>
            </a:pPr>
            <a:r>
              <a:rPr lang="hr-HR" altLang="en-US" sz="2000"/>
              <a:t>(interakcija s aktivatorom)</a:t>
            </a:r>
          </a:p>
          <a:p>
            <a:pPr eaLnBrk="1" hangingPunct="1">
              <a:spcBef>
                <a:spcPct val="0"/>
              </a:spcBef>
              <a:buFontTx/>
              <a:buNone/>
            </a:pPr>
            <a:endParaRPr lang="en-US" altLang="en-US" sz="2400"/>
          </a:p>
        </p:txBody>
      </p:sp>
      <p:sp>
        <p:nvSpPr>
          <p:cNvPr id="39941" name="TextBox 2"/>
          <p:cNvSpPr txBox="1">
            <a:spLocks noChangeArrowheads="1"/>
          </p:cNvSpPr>
          <p:nvPr/>
        </p:nvSpPr>
        <p:spPr bwMode="auto">
          <a:xfrm>
            <a:off x="4140200" y="303213"/>
            <a:ext cx="4311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represor se natječe s aktivatorom za</a:t>
            </a:r>
          </a:p>
          <a:p>
            <a:pPr eaLnBrk="1" hangingPunct="1">
              <a:spcBef>
                <a:spcPct val="0"/>
              </a:spcBef>
              <a:buFontTx/>
              <a:buNone/>
            </a:pPr>
            <a:r>
              <a:rPr lang="hr-HR" altLang="en-US" sz="2000"/>
              <a:t>vezanje za DNA</a:t>
            </a:r>
          </a:p>
          <a:p>
            <a:pPr eaLnBrk="1" hangingPunct="1">
              <a:spcBef>
                <a:spcPct val="0"/>
              </a:spcBef>
              <a:buFontTx/>
              <a:buNone/>
            </a:pPr>
            <a:endParaRPr lang="en-US" altLang="en-US" sz="2400"/>
          </a:p>
        </p:txBody>
      </p:sp>
      <p:sp>
        <p:nvSpPr>
          <p:cNvPr id="39942" name="TextBox 3"/>
          <p:cNvSpPr txBox="1">
            <a:spLocks noChangeArrowheads="1"/>
          </p:cNvSpPr>
          <p:nvPr/>
        </p:nvSpPr>
        <p:spPr bwMode="auto">
          <a:xfrm>
            <a:off x="4037013" y="2349500"/>
            <a:ext cx="45180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represor se veže za DNA i sprječava</a:t>
            </a:r>
          </a:p>
          <a:p>
            <a:pPr eaLnBrk="1" hangingPunct="1">
              <a:spcBef>
                <a:spcPct val="0"/>
              </a:spcBef>
              <a:buFontTx/>
              <a:buNone/>
            </a:pPr>
            <a:r>
              <a:rPr lang="hr-HR" altLang="en-US" sz="2000"/>
              <a:t>transkripciju proteinskim interakcijama</a:t>
            </a:r>
          </a:p>
          <a:p>
            <a:pPr eaLnBrk="1" hangingPunct="1">
              <a:spcBef>
                <a:spcPct val="0"/>
              </a:spcBef>
              <a:buFontTx/>
              <a:buNone/>
            </a:pPr>
            <a:r>
              <a:rPr lang="hr-HR" altLang="en-US" sz="2000"/>
              <a:t>-s općim TF</a:t>
            </a:r>
          </a:p>
          <a:p>
            <a:pPr eaLnBrk="1" hangingPunct="1">
              <a:spcBef>
                <a:spcPct val="0"/>
              </a:spcBef>
              <a:buFontTx/>
              <a:buNone/>
            </a:pPr>
            <a:r>
              <a:rPr lang="hr-HR" altLang="en-US" sz="2000"/>
              <a:t>-sa specifičnim TF</a:t>
            </a:r>
          </a:p>
          <a:p>
            <a:pPr eaLnBrk="1" hangingPunct="1">
              <a:spcBef>
                <a:spcPct val="0"/>
              </a:spcBef>
              <a:buFontTx/>
              <a:buNone/>
            </a:pPr>
            <a:endParaRPr lang="en-US" altLang="en-US" sz="2000"/>
          </a:p>
        </p:txBody>
      </p:sp>
      <p:sp>
        <p:nvSpPr>
          <p:cNvPr id="39943" name="TextBox 4"/>
          <p:cNvSpPr txBox="1">
            <a:spLocks noChangeArrowheads="1"/>
          </p:cNvSpPr>
          <p:nvPr/>
        </p:nvSpPr>
        <p:spPr bwMode="auto">
          <a:xfrm>
            <a:off x="4060825" y="3976688"/>
            <a:ext cx="49784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Char char="-"/>
            </a:pPr>
            <a:r>
              <a:rPr lang="hr-HR" altLang="en-US" sz="2000"/>
              <a:t>promjena strukture kromatina: regrutacija remodelirajućih</a:t>
            </a:r>
          </a:p>
          <a:p>
            <a:pPr eaLnBrk="1" hangingPunct="1">
              <a:spcBef>
                <a:spcPct val="0"/>
              </a:spcBef>
              <a:buFontTx/>
              <a:buNone/>
            </a:pPr>
            <a:r>
              <a:rPr lang="hr-HR" altLang="en-US" sz="2000"/>
              <a:t>                                                           deacetilirajućih proteina</a:t>
            </a:r>
          </a:p>
          <a:p>
            <a:pPr eaLnBrk="1" hangingPunct="1">
              <a:spcBef>
                <a:spcPct val="0"/>
              </a:spcBef>
              <a:buFontTx/>
              <a:buNone/>
            </a:pPr>
            <a:endParaRPr lang="en-US" altLang="en-US" sz="2400"/>
          </a:p>
        </p:txBody>
      </p:sp>
    </p:spTree>
    <p:extLst>
      <p:ext uri="{BB962C8B-B14F-4D97-AF65-F5344CB8AC3E}">
        <p14:creationId xmlns:p14="http://schemas.microsoft.com/office/powerpoint/2010/main" val="23645090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ch7f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557338"/>
            <a:ext cx="5156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6"/>
          <p:cNvSpPr txBox="1">
            <a:spLocks noChangeArrowheads="1"/>
          </p:cNvSpPr>
          <p:nvPr/>
        </p:nvSpPr>
        <p:spPr bwMode="auto">
          <a:xfrm>
            <a:off x="1455738" y="5367338"/>
            <a:ext cx="5956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Inhibicijsko djelovanje heterodimera:</a:t>
            </a:r>
          </a:p>
          <a:p>
            <a:pPr eaLnBrk="1" hangingPunct="1">
              <a:spcBef>
                <a:spcPct val="0"/>
              </a:spcBef>
              <a:buFontTx/>
              <a:buNone/>
            </a:pPr>
            <a:r>
              <a:rPr lang="hr-HR" altLang="en-US" sz="2000"/>
              <a:t>jednom monomeru nedostaje DNA-vežuća domena</a:t>
            </a:r>
          </a:p>
        </p:txBody>
      </p:sp>
    </p:spTree>
    <p:extLst>
      <p:ext uri="{BB962C8B-B14F-4D97-AF65-F5344CB8AC3E}">
        <p14:creationId xmlns:p14="http://schemas.microsoft.com/office/powerpoint/2010/main" val="3819891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zoology.ubc.ca/%7Ebio463/images/dimeriz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513" y="173038"/>
            <a:ext cx="4475162"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172450" y="908050"/>
            <a:ext cx="2303463" cy="2233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88" name="TextBox 5"/>
          <p:cNvSpPr txBox="1">
            <a:spLocks noChangeArrowheads="1"/>
          </p:cNvSpPr>
          <p:nvPr/>
        </p:nvSpPr>
        <p:spPr bwMode="auto">
          <a:xfrm>
            <a:off x="3086100" y="5670550"/>
            <a:ext cx="3630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Kombinatorika dimerizacije TF</a:t>
            </a:r>
            <a:endParaRPr lang="en-US" altLang="en-US" sz="2000"/>
          </a:p>
        </p:txBody>
      </p:sp>
      <p:sp>
        <p:nvSpPr>
          <p:cNvPr id="41989" name="TextBox 6"/>
          <p:cNvSpPr txBox="1">
            <a:spLocks noChangeArrowheads="1"/>
          </p:cNvSpPr>
          <p:nvPr/>
        </p:nvSpPr>
        <p:spPr bwMode="auto">
          <a:xfrm>
            <a:off x="749300" y="6275388"/>
            <a:ext cx="285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 +alternativno prekrajanje</a:t>
            </a:r>
            <a:endParaRPr lang="en-US" altLang="en-US" sz="1800"/>
          </a:p>
        </p:txBody>
      </p:sp>
      <p:sp>
        <p:nvSpPr>
          <p:cNvPr id="41990" name="TextBox 7"/>
          <p:cNvSpPr txBox="1">
            <a:spLocks noChangeArrowheads="1"/>
          </p:cNvSpPr>
          <p:nvPr/>
        </p:nvSpPr>
        <p:spPr bwMode="auto">
          <a:xfrm>
            <a:off x="7789863" y="6275388"/>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Lodish</a:t>
            </a:r>
            <a:endParaRPr lang="en-US" altLang="en-US" sz="1800"/>
          </a:p>
        </p:txBody>
      </p:sp>
    </p:spTree>
    <p:extLst>
      <p:ext uri="{BB962C8B-B14F-4D97-AF65-F5344CB8AC3E}">
        <p14:creationId xmlns:p14="http://schemas.microsoft.com/office/powerpoint/2010/main" val="7541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40839" y="2492896"/>
            <a:ext cx="6769079" cy="5292588"/>
            <a:chOff x="1043608" y="692696"/>
            <a:chExt cx="7344816" cy="5832648"/>
          </a:xfrm>
        </p:grpSpPr>
        <p:grpSp>
          <p:nvGrpSpPr>
            <p:cNvPr id="3" name="Group 1"/>
            <p:cNvGrpSpPr>
              <a:grpSpLocks/>
            </p:cNvGrpSpPr>
            <p:nvPr/>
          </p:nvGrpSpPr>
          <p:grpSpPr bwMode="auto">
            <a:xfrm>
              <a:off x="1366838" y="981075"/>
              <a:ext cx="6923087" cy="5203825"/>
              <a:chOff x="1331640" y="-819472"/>
              <a:chExt cx="6923658" cy="5203702"/>
            </a:xfrm>
          </p:grpSpPr>
          <p:pic>
            <p:nvPicPr>
              <p:cNvPr id="4" name="Picture 5" descr="Slikovni rezultat za transcriptional synergy 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819472"/>
                <a:ext cx="6915150" cy="519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352848" y="3072955"/>
                <a:ext cx="6902450" cy="1311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Transkripcijska sinergija</a:t>
                </a:r>
              </a:p>
              <a:p>
                <a:pPr eaLnBrk="1" hangingPunct="1">
                  <a:spcBef>
                    <a:spcPct val="0"/>
                  </a:spcBef>
                  <a:buFontTx/>
                  <a:buNone/>
                </a:pPr>
                <a:endParaRPr lang="hr-HR" altLang="en-US" sz="2000" dirty="0"/>
              </a:p>
              <a:p>
                <a:pPr eaLnBrk="1" hangingPunct="1">
                  <a:spcBef>
                    <a:spcPct val="0"/>
                  </a:spcBef>
                  <a:buFontTx/>
                  <a:buNone/>
                </a:pPr>
                <a:r>
                  <a:rPr lang="hr-HR" altLang="en-US" sz="2000" dirty="0"/>
                  <a:t>višestruko povećanje transkripcije vezanjem većeg broja TF</a:t>
                </a:r>
              </a:p>
              <a:p>
                <a:pPr eaLnBrk="1" hangingPunct="1">
                  <a:spcBef>
                    <a:spcPct val="0"/>
                  </a:spcBef>
                  <a:buFontTx/>
                  <a:buNone/>
                </a:pPr>
                <a:r>
                  <a:rPr lang="hr-HR" altLang="en-US" sz="2000" dirty="0"/>
                  <a:t>veće od aditivnog učinka (zbroja pojedinačnih povećanja)</a:t>
                </a:r>
              </a:p>
            </p:txBody>
          </p:sp>
        </p:grpSp>
        <p:sp>
          <p:nvSpPr>
            <p:cNvPr id="6" name="Rectangle 5"/>
            <p:cNvSpPr/>
            <p:nvPr/>
          </p:nvSpPr>
          <p:spPr>
            <a:xfrm>
              <a:off x="1043608" y="692696"/>
              <a:ext cx="6624736"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66838" y="4873594"/>
              <a:ext cx="7021586" cy="165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539552" y="667237"/>
            <a:ext cx="4633000" cy="2554545"/>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promotori i pojačivači:</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slične strukture</a:t>
            </a:r>
          </a:p>
          <a:p>
            <a:r>
              <a:rPr lang="hr-HR" sz="2000" dirty="0" smtClean="0">
                <a:latin typeface="Arial" panose="020B0604020202020204" pitchFamily="34" charset="0"/>
                <a:cs typeface="Arial" panose="020B0604020202020204" pitchFamily="34" charset="0"/>
              </a:rPr>
              <a:t>pojačivači mogu biti u obje orijentacije, </a:t>
            </a:r>
          </a:p>
          <a:p>
            <a:r>
              <a:rPr lang="hr-HR" sz="2000" dirty="0" smtClean="0">
                <a:latin typeface="Arial" panose="020B0604020202020204" pitchFamily="34" charset="0"/>
                <a:cs typeface="Arial" panose="020B0604020202020204" pitchFamily="34" charset="0"/>
              </a:rPr>
              <a:t>različito lokalizirani (i u </a:t>
            </a:r>
            <a:r>
              <a:rPr lang="hr-HR" sz="2000" dirty="0" err="1" smtClean="0">
                <a:latin typeface="Arial" panose="020B0604020202020204" pitchFamily="34" charset="0"/>
                <a:cs typeface="Arial" panose="020B0604020202020204" pitchFamily="34" charset="0"/>
              </a:rPr>
              <a:t>intronima</a:t>
            </a:r>
            <a:r>
              <a:rPr lang="hr-HR" sz="2000" dirty="0" smtClean="0">
                <a:latin typeface="Arial" panose="020B0604020202020204" pitchFamily="34" charset="0"/>
                <a:cs typeface="Arial" panose="020B0604020202020204" pitchFamily="34" charset="0"/>
              </a:rPr>
              <a:t>….)</a:t>
            </a:r>
          </a:p>
          <a:p>
            <a:r>
              <a:rPr lang="hr-HR" sz="2000" dirty="0" smtClean="0">
                <a:latin typeface="Arial" panose="020B0604020202020204" pitchFamily="34" charset="0"/>
                <a:cs typeface="Arial" panose="020B0604020202020204" pitchFamily="34" charset="0"/>
              </a:rPr>
              <a:t>udaljeni od promotora</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često djeluju kao skupina</a:t>
            </a:r>
            <a:endParaRPr lang="en-US" sz="2000" dirty="0">
              <a:latin typeface="Arial" panose="020B0604020202020204" pitchFamily="34" charset="0"/>
              <a:cs typeface="Arial" panose="020B0604020202020204" pitchFamily="34" charset="0"/>
            </a:endParaRPr>
          </a:p>
        </p:txBody>
      </p:sp>
      <p:pic>
        <p:nvPicPr>
          <p:cNvPr id="9" name="Picture 5" descr="ch6f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302" y="1057946"/>
            <a:ext cx="3333552" cy="177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53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20713"/>
            <a:ext cx="85725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p:cNvSpPr txBox="1">
            <a:spLocks noChangeArrowheads="1"/>
          </p:cNvSpPr>
          <p:nvPr/>
        </p:nvSpPr>
        <p:spPr bwMode="auto">
          <a:xfrm>
            <a:off x="320675" y="4508500"/>
            <a:ext cx="75596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Prikaz kompjutorske analize promotora: samo mali broj od hipotetskih sekvenci veže transkripcijske faktore </a:t>
            </a:r>
            <a:r>
              <a:rPr lang="hr-HR" altLang="en-US" sz="2000" i="1" dirty="0" err="1"/>
              <a:t>in</a:t>
            </a:r>
            <a:r>
              <a:rPr lang="hr-HR" altLang="en-US" sz="2000" i="1" dirty="0"/>
              <a:t> vivo </a:t>
            </a:r>
          </a:p>
          <a:p>
            <a:pPr eaLnBrk="1" hangingPunct="1">
              <a:spcBef>
                <a:spcPct val="0"/>
              </a:spcBef>
              <a:buFontTx/>
              <a:buNone/>
            </a:pPr>
            <a:endParaRPr lang="hr-HR" altLang="en-US" sz="2000" i="1" dirty="0"/>
          </a:p>
          <a:p>
            <a:pPr eaLnBrk="1" hangingPunct="1">
              <a:spcBef>
                <a:spcPct val="0"/>
              </a:spcBef>
              <a:buFontTx/>
              <a:buNone/>
            </a:pPr>
            <a:r>
              <a:rPr lang="hr-HR" altLang="en-US" sz="2000" i="1" dirty="0"/>
              <a:t>-</a:t>
            </a:r>
            <a:r>
              <a:rPr lang="hr-HR" altLang="en-US" sz="2000" dirty="0"/>
              <a:t>analiza svih staničnih promotora koji imaju specifične </a:t>
            </a:r>
            <a:r>
              <a:rPr lang="hr-HR" altLang="en-US" sz="2000" dirty="0" err="1"/>
              <a:t>histonske</a:t>
            </a:r>
            <a:r>
              <a:rPr lang="hr-HR" altLang="en-US" sz="2000" dirty="0"/>
              <a:t> modifikacije – </a:t>
            </a:r>
            <a:r>
              <a:rPr lang="hr-HR" altLang="en-US" sz="2000" dirty="0" smtClean="0"/>
              <a:t>detekcija </a:t>
            </a:r>
            <a:r>
              <a:rPr lang="hr-HR" altLang="en-US" sz="2000" dirty="0"/>
              <a:t>aktivnih mjesta promotora</a:t>
            </a:r>
          </a:p>
          <a:p>
            <a:pPr eaLnBrk="1" hangingPunct="1">
              <a:spcBef>
                <a:spcPct val="0"/>
              </a:spcBef>
              <a:buFontTx/>
              <a:buNone/>
            </a:pPr>
            <a:endParaRPr lang="hr-HR" altLang="en-US" sz="2000" i="1" dirty="0"/>
          </a:p>
        </p:txBody>
      </p:sp>
    </p:spTree>
    <p:extLst>
      <p:ext uri="{BB962C8B-B14F-4D97-AF65-F5344CB8AC3E}">
        <p14:creationId xmlns:p14="http://schemas.microsoft.com/office/powerpoint/2010/main" val="3158656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www.embl.fr/research/unit/panne/panne_2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557338"/>
            <a:ext cx="4638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1"/>
          <p:cNvSpPr txBox="1">
            <a:spLocks noChangeArrowheads="1"/>
          </p:cNvSpPr>
          <p:nvPr/>
        </p:nvSpPr>
        <p:spPr bwMode="auto">
          <a:xfrm>
            <a:off x="468313" y="1557338"/>
            <a:ext cx="3167062"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-~2000 TF</a:t>
            </a:r>
          </a:p>
          <a:p>
            <a:pPr eaLnBrk="1" hangingPunct="1">
              <a:spcBef>
                <a:spcPct val="0"/>
              </a:spcBef>
              <a:buFontTx/>
              <a:buNone/>
            </a:pPr>
            <a:endParaRPr lang="hr-HR" altLang="en-US" sz="2000"/>
          </a:p>
          <a:p>
            <a:pPr eaLnBrk="1" hangingPunct="1">
              <a:spcBef>
                <a:spcPct val="0"/>
              </a:spcBef>
              <a:buFontTx/>
              <a:buNone/>
            </a:pPr>
            <a:r>
              <a:rPr lang="hr-HR" altLang="en-US" sz="2000"/>
              <a:t>-kooperacija dvaju TF</a:t>
            </a:r>
          </a:p>
          <a:p>
            <a:pPr eaLnBrk="1" hangingPunct="1">
              <a:spcBef>
                <a:spcPct val="0"/>
              </a:spcBef>
              <a:buFontTx/>
              <a:buNone/>
            </a:pPr>
            <a:r>
              <a:rPr lang="hr-HR" altLang="en-US" sz="2000"/>
              <a:t>(npr. NFAT i AP-1)</a:t>
            </a:r>
          </a:p>
          <a:p>
            <a:pPr eaLnBrk="1" hangingPunct="1">
              <a:spcBef>
                <a:spcPct val="0"/>
              </a:spcBef>
              <a:buFontTx/>
              <a:buNone/>
            </a:pPr>
            <a:r>
              <a:rPr lang="hr-HR" altLang="en-US" sz="2000"/>
              <a:t>-vezna mjesta na točnoj </a:t>
            </a:r>
          </a:p>
          <a:p>
            <a:pPr eaLnBrk="1" hangingPunct="1">
              <a:spcBef>
                <a:spcPct val="0"/>
              </a:spcBef>
              <a:buFontTx/>
              <a:buNone/>
            </a:pPr>
            <a:r>
              <a:rPr lang="hr-HR" altLang="en-US" sz="2000"/>
              <a:t>udaljenosti, susjedna</a:t>
            </a:r>
          </a:p>
          <a:p>
            <a:pPr eaLnBrk="1" hangingPunct="1">
              <a:spcBef>
                <a:spcPct val="0"/>
              </a:spcBef>
              <a:buFontTx/>
              <a:buNone/>
            </a:pPr>
            <a:endParaRPr lang="hr-HR" altLang="en-US" sz="2000"/>
          </a:p>
          <a:p>
            <a:pPr eaLnBrk="1" hangingPunct="1">
              <a:spcBef>
                <a:spcPct val="0"/>
              </a:spcBef>
              <a:buFontTx/>
              <a:buNone/>
            </a:pPr>
            <a:r>
              <a:rPr lang="hr-HR" altLang="en-US" sz="2000"/>
              <a:t>-enhanceosome</a:t>
            </a:r>
          </a:p>
          <a:p>
            <a:pPr eaLnBrk="1" hangingPunct="1">
              <a:spcBef>
                <a:spcPct val="0"/>
              </a:spcBef>
              <a:buFontTx/>
              <a:buNone/>
            </a:pPr>
            <a:r>
              <a:rPr lang="hr-HR" altLang="en-US" sz="2000"/>
              <a:t>multiproteinski sklop od više TF </a:t>
            </a:r>
          </a:p>
          <a:p>
            <a:pPr eaLnBrk="1" hangingPunct="1">
              <a:spcBef>
                <a:spcPct val="0"/>
              </a:spcBef>
              <a:buFontTx/>
              <a:buNone/>
            </a:pPr>
            <a:endParaRPr lang="hr-HR" altLang="en-US" sz="2000"/>
          </a:p>
          <a:p>
            <a:pPr eaLnBrk="1" hangingPunct="1">
              <a:spcBef>
                <a:spcPct val="0"/>
              </a:spcBef>
              <a:buFontTx/>
              <a:buNone/>
            </a:pPr>
            <a:r>
              <a:rPr lang="hr-HR" altLang="en-US" sz="2000"/>
              <a:t>-fleksibilne udaljenosti:</a:t>
            </a:r>
          </a:p>
          <a:p>
            <a:pPr eaLnBrk="1" hangingPunct="1">
              <a:spcBef>
                <a:spcPct val="0"/>
              </a:spcBef>
              <a:buFontTx/>
              <a:buNone/>
            </a:pPr>
            <a:r>
              <a:rPr lang="hr-HR" altLang="en-US" sz="2000"/>
              <a:t>mogućnost prilagodbe i</a:t>
            </a:r>
          </a:p>
          <a:p>
            <a:pPr eaLnBrk="1" hangingPunct="1">
              <a:spcBef>
                <a:spcPct val="0"/>
              </a:spcBef>
              <a:buFontTx/>
              <a:buNone/>
            </a:pPr>
            <a:r>
              <a:rPr lang="hr-HR" altLang="en-US" sz="2000"/>
              <a:t>evolucije</a:t>
            </a:r>
            <a:endParaRPr lang="en-US" altLang="en-US" sz="2000"/>
          </a:p>
        </p:txBody>
      </p:sp>
      <p:sp>
        <p:nvSpPr>
          <p:cNvPr id="45060" name="TextBox 2"/>
          <p:cNvSpPr txBox="1">
            <a:spLocks noChangeArrowheads="1"/>
          </p:cNvSpPr>
          <p:nvPr/>
        </p:nvSpPr>
        <p:spPr bwMode="auto">
          <a:xfrm>
            <a:off x="3276600" y="5329238"/>
            <a:ext cx="5759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i="1"/>
              <a:t>Enhanceosom</a:t>
            </a:r>
            <a:r>
              <a:rPr lang="hr-HR" altLang="en-US" sz="2000"/>
              <a:t>e na pojačivaču za beta interferon: 2 Jun/ATF2, p50/RelA, IRF3, IRF 7 (monomeri) </a:t>
            </a:r>
            <a:r>
              <a:rPr lang="hr-HR" altLang="en-US" sz="1400"/>
              <a:t>(Penne i sur. Cell 2007)</a:t>
            </a:r>
            <a:endParaRPr lang="en-US" altLang="en-US" sz="1400"/>
          </a:p>
        </p:txBody>
      </p:sp>
      <p:sp>
        <p:nvSpPr>
          <p:cNvPr id="45061" name="TextBox 3"/>
          <p:cNvSpPr txBox="1">
            <a:spLocks noChangeArrowheads="1"/>
          </p:cNvSpPr>
          <p:nvPr/>
        </p:nvSpPr>
        <p:spPr bwMode="auto">
          <a:xfrm>
            <a:off x="468313" y="620713"/>
            <a:ext cx="842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Interakcije transkripcijskih faktora povećavaju mogućnosti kontrole gena </a:t>
            </a:r>
            <a:endParaRPr lang="en-US" altLang="en-US" sz="2000"/>
          </a:p>
        </p:txBody>
      </p:sp>
    </p:spTree>
    <p:extLst>
      <p:ext uri="{BB962C8B-B14F-4D97-AF65-F5344CB8AC3E}">
        <p14:creationId xmlns:p14="http://schemas.microsoft.com/office/powerpoint/2010/main" val="4105727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001"/>
            <a:ext cx="5082307" cy="675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48211" y="6021288"/>
            <a:ext cx="2856423" cy="369332"/>
          </a:xfrm>
          <a:prstGeom prst="rect">
            <a:avLst/>
          </a:prstGeom>
          <a:noFill/>
        </p:spPr>
        <p:txBody>
          <a:bodyPr wrap="none" rtlCol="0">
            <a:spAutoFit/>
          </a:bodyPr>
          <a:lstStyle/>
          <a:p>
            <a:r>
              <a:rPr lang="hr-HR" dirty="0" smtClean="0"/>
              <a:t>Načini „suradnje” pojačivača</a:t>
            </a:r>
            <a:endParaRPr lang="en-US" dirty="0"/>
          </a:p>
        </p:txBody>
      </p:sp>
    </p:spTree>
    <p:extLst>
      <p:ext uri="{BB962C8B-B14F-4D97-AF65-F5344CB8AC3E}">
        <p14:creationId xmlns:p14="http://schemas.microsoft.com/office/powerpoint/2010/main" val="4047050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12.1. Two ways in which genome activity is regul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84313"/>
            <a:ext cx="4364038"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2"/>
          <p:cNvSpPr txBox="1">
            <a:spLocks noChangeArrowheads="1"/>
          </p:cNvSpPr>
          <p:nvPr/>
        </p:nvSpPr>
        <p:spPr bwMode="auto">
          <a:xfrm>
            <a:off x="5076825" y="1412875"/>
            <a:ext cx="3887788"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-trajna ekspresija “održavajućih”</a:t>
            </a:r>
          </a:p>
          <a:p>
            <a:pPr eaLnBrk="1" hangingPunct="1">
              <a:spcBef>
                <a:spcPct val="0"/>
              </a:spcBef>
              <a:buFontTx/>
              <a:buNone/>
            </a:pPr>
            <a:r>
              <a:rPr lang="hr-HR" altLang="en-US" sz="2000"/>
              <a:t>“housekeeping” gena nužnih za</a:t>
            </a:r>
          </a:p>
          <a:p>
            <a:pPr eaLnBrk="1" hangingPunct="1">
              <a:spcBef>
                <a:spcPct val="0"/>
              </a:spcBef>
              <a:buFontTx/>
              <a:buNone/>
            </a:pPr>
            <a:r>
              <a:rPr lang="hr-HR" altLang="en-US" sz="2000"/>
              <a:t>sve osnovne funkcije stanice</a:t>
            </a:r>
          </a:p>
          <a:p>
            <a:pPr eaLnBrk="1" hangingPunct="1">
              <a:spcBef>
                <a:spcPct val="0"/>
              </a:spcBef>
              <a:buFontTx/>
              <a:buNone/>
            </a:pPr>
            <a:endParaRPr lang="hr-HR" altLang="en-US" sz="2000"/>
          </a:p>
          <a:p>
            <a:pPr eaLnBrk="1" hangingPunct="1">
              <a:spcBef>
                <a:spcPct val="0"/>
              </a:spcBef>
              <a:buFontTx/>
              <a:buNone/>
            </a:pPr>
            <a:r>
              <a:rPr lang="hr-HR" altLang="en-US" sz="2000"/>
              <a:t>-mehanizmi odgovora stanice na “podražaje” ovisno o njihovoj funkciji:</a:t>
            </a:r>
          </a:p>
          <a:p>
            <a:pPr eaLnBrk="1" hangingPunct="1">
              <a:spcBef>
                <a:spcPct val="0"/>
              </a:spcBef>
              <a:buFontTx/>
              <a:buNone/>
            </a:pPr>
            <a:r>
              <a:rPr lang="hr-HR" altLang="en-US" sz="2000"/>
              <a:t>trenutni, rani i kasni</a:t>
            </a:r>
          </a:p>
          <a:p>
            <a:pPr eaLnBrk="1" hangingPunct="1">
              <a:spcBef>
                <a:spcPct val="0"/>
              </a:spcBef>
              <a:buFontTx/>
              <a:buNone/>
            </a:pPr>
            <a:r>
              <a:rPr lang="hr-HR" altLang="en-US" sz="2000"/>
              <a:t>-ekstracelularni signali</a:t>
            </a:r>
          </a:p>
          <a:p>
            <a:pPr eaLnBrk="1" hangingPunct="1">
              <a:spcBef>
                <a:spcPct val="0"/>
              </a:spcBef>
              <a:buFontTx/>
              <a:buNone/>
            </a:pPr>
            <a:r>
              <a:rPr lang="hr-HR" altLang="en-US" sz="2000"/>
              <a:t>-mehanizmi odgovora stres i oštećenje</a:t>
            </a:r>
          </a:p>
          <a:p>
            <a:pPr eaLnBrk="1" hangingPunct="1">
              <a:spcBef>
                <a:spcPct val="0"/>
              </a:spcBef>
              <a:buFontTx/>
              <a:buNone/>
            </a:pPr>
            <a:endParaRPr lang="hr-HR" altLang="en-US" sz="2000"/>
          </a:p>
          <a:p>
            <a:pPr eaLnBrk="1" hangingPunct="1">
              <a:spcBef>
                <a:spcPct val="0"/>
              </a:spcBef>
              <a:buFontTx/>
              <a:buNone/>
            </a:pPr>
            <a:r>
              <a:rPr lang="hr-HR" altLang="en-US" sz="2000"/>
              <a:t>-mehanizmi diferencijacije (tijekom embrionalnog razvoja i nastanak diferenciranih stanica u odraslom organizmu)</a:t>
            </a:r>
          </a:p>
          <a:p>
            <a:pPr eaLnBrk="1" hangingPunct="1">
              <a:spcBef>
                <a:spcPct val="0"/>
              </a:spcBef>
              <a:buFontTx/>
              <a:buNone/>
            </a:pPr>
            <a:r>
              <a:rPr lang="hr-HR" altLang="en-US" sz="2000"/>
              <a:t>„programi”</a:t>
            </a:r>
          </a:p>
          <a:p>
            <a:pPr eaLnBrk="1" hangingPunct="1">
              <a:spcBef>
                <a:spcPct val="0"/>
              </a:spcBef>
              <a:buFontTx/>
              <a:buNone/>
            </a:pPr>
            <a:endParaRPr lang="hr-HR" altLang="en-US" sz="2400"/>
          </a:p>
        </p:txBody>
      </p:sp>
      <p:sp>
        <p:nvSpPr>
          <p:cNvPr id="3076" name="TextBox 4"/>
          <p:cNvSpPr txBox="1">
            <a:spLocks noChangeArrowheads="1"/>
          </p:cNvSpPr>
          <p:nvPr/>
        </p:nvSpPr>
        <p:spPr bwMode="auto">
          <a:xfrm>
            <a:off x="250825" y="404813"/>
            <a:ext cx="88931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-ponašanje stanice određuje </a:t>
            </a:r>
            <a:r>
              <a:rPr lang="hr-HR" altLang="en-US" sz="2000">
                <a:solidFill>
                  <a:srgbClr val="8585E0"/>
                </a:solidFill>
              </a:rPr>
              <a:t>ekspresija seta gena </a:t>
            </a:r>
            <a:r>
              <a:rPr lang="hr-HR" altLang="en-US" sz="2000"/>
              <a:t>u određenom vremenu</a:t>
            </a:r>
          </a:p>
          <a:p>
            <a:pPr eaLnBrk="1" hangingPunct="1">
              <a:spcBef>
                <a:spcPct val="0"/>
              </a:spcBef>
              <a:buFontTx/>
              <a:buNone/>
            </a:pPr>
            <a:endParaRPr lang="hr-HR" altLang="en-US" sz="2400"/>
          </a:p>
        </p:txBody>
      </p:sp>
      <p:sp>
        <p:nvSpPr>
          <p:cNvPr id="6" name="TextBox 5"/>
          <p:cNvSpPr txBox="1"/>
          <p:nvPr/>
        </p:nvSpPr>
        <p:spPr>
          <a:xfrm>
            <a:off x="468313" y="1196975"/>
            <a:ext cx="1800225" cy="708025"/>
          </a:xfrm>
          <a:prstGeom prst="rect">
            <a:avLst/>
          </a:prstGeom>
          <a:solidFill>
            <a:schemeClr val="bg1"/>
          </a:solidFill>
        </p:spPr>
        <p:txBody>
          <a:bodyPr>
            <a:spAutoFit/>
          </a:bodyPr>
          <a:lstStyle/>
          <a:p>
            <a:pPr>
              <a:defRPr/>
            </a:pPr>
            <a:endParaRPr lang="hr-HR" dirty="0"/>
          </a:p>
          <a:p>
            <a:pPr>
              <a:defRPr/>
            </a:pPr>
            <a:r>
              <a:rPr lang="hr-HR" sz="1600" dirty="0"/>
              <a:t>kratkotrajna</a:t>
            </a:r>
          </a:p>
        </p:txBody>
      </p:sp>
      <p:sp>
        <p:nvSpPr>
          <p:cNvPr id="7" name="TextBox 6"/>
          <p:cNvSpPr txBox="1"/>
          <p:nvPr/>
        </p:nvSpPr>
        <p:spPr>
          <a:xfrm>
            <a:off x="3708400" y="1412875"/>
            <a:ext cx="1295400" cy="523875"/>
          </a:xfrm>
          <a:prstGeom prst="rect">
            <a:avLst/>
          </a:prstGeom>
          <a:solidFill>
            <a:schemeClr val="bg1"/>
          </a:solidFill>
        </p:spPr>
        <p:txBody>
          <a:bodyPr>
            <a:spAutoFit/>
          </a:bodyPr>
          <a:lstStyle/>
          <a:p>
            <a:pPr>
              <a:defRPr/>
            </a:pPr>
            <a:r>
              <a:rPr lang="hr-HR" sz="1400" dirty="0"/>
              <a:t>trajna ili polutrajna</a:t>
            </a:r>
          </a:p>
        </p:txBody>
      </p:sp>
    </p:spTree>
    <p:extLst>
      <p:ext uri="{BB962C8B-B14F-4D97-AF65-F5344CB8AC3E}">
        <p14:creationId xmlns:p14="http://schemas.microsoft.com/office/powerpoint/2010/main" val="3020206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 y="0"/>
            <a:ext cx="6111577" cy="675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31615" y="364014"/>
            <a:ext cx="2832873" cy="4801314"/>
          </a:xfrm>
          <a:prstGeom prst="rect">
            <a:avLst/>
          </a:prstGeom>
          <a:noFill/>
        </p:spPr>
        <p:txBody>
          <a:bodyPr wrap="square" rtlCol="0">
            <a:spAutoFit/>
          </a:bodyPr>
          <a:lstStyle/>
          <a:p>
            <a:r>
              <a:rPr lang="hr-HR" dirty="0" smtClean="0"/>
              <a:t>utjecaj motiva, afiniteta,</a:t>
            </a:r>
          </a:p>
          <a:p>
            <a:r>
              <a:rPr lang="hr-HR" dirty="0" smtClean="0"/>
              <a:t>broja , udaljenosti, orijentacije</a:t>
            </a:r>
          </a:p>
          <a:p>
            <a:endParaRPr lang="hr-HR" dirty="0" smtClean="0"/>
          </a:p>
          <a:p>
            <a:r>
              <a:rPr lang="hr-HR" dirty="0" smtClean="0"/>
              <a:t>mogućnosti kooperacije TF:</a:t>
            </a:r>
          </a:p>
          <a:p>
            <a:r>
              <a:rPr lang="hr-HR" dirty="0" smtClean="0"/>
              <a:t>strogi raspored i udaljenosti</a:t>
            </a:r>
          </a:p>
          <a:p>
            <a:endParaRPr lang="hr-HR" dirty="0"/>
          </a:p>
          <a:p>
            <a:r>
              <a:rPr lang="hr-HR" dirty="0" smtClean="0"/>
              <a:t>relaksirani oblik kod indirektne kooperacije</a:t>
            </a:r>
          </a:p>
          <a:p>
            <a:endParaRPr lang="hr-HR" dirty="0" smtClean="0"/>
          </a:p>
          <a:p>
            <a:r>
              <a:rPr lang="hr-HR" dirty="0" smtClean="0"/>
              <a:t>mogućnost djelovanja </a:t>
            </a:r>
            <a:r>
              <a:rPr lang="hr-HR" dirty="0" err="1" smtClean="0"/>
              <a:t>koaktivatora</a:t>
            </a:r>
            <a:r>
              <a:rPr lang="hr-HR" dirty="0" smtClean="0"/>
              <a:t> koji ne moraju imati svoju sekvencu za vezanje</a:t>
            </a:r>
          </a:p>
          <a:p>
            <a:endParaRPr lang="hr-HR" dirty="0"/>
          </a:p>
          <a:p>
            <a:r>
              <a:rPr lang="hr-HR" dirty="0" smtClean="0"/>
              <a:t>utjecaj strukture DNA</a:t>
            </a:r>
            <a:endParaRPr lang="hr-HR" dirty="0"/>
          </a:p>
          <a:p>
            <a:endParaRPr lang="en-US" dirty="0"/>
          </a:p>
        </p:txBody>
      </p:sp>
    </p:spTree>
    <p:extLst>
      <p:ext uri="{BB962C8B-B14F-4D97-AF65-F5344CB8AC3E}">
        <p14:creationId xmlns:p14="http://schemas.microsoft.com/office/powerpoint/2010/main" val="16939489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likovni rezultat za nucleosome transcription factor bre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08050"/>
            <a:ext cx="7545387"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1"/>
          <p:cNvSpPr txBox="1">
            <a:spLocks noChangeArrowheads="1"/>
          </p:cNvSpPr>
          <p:nvPr/>
        </p:nvSpPr>
        <p:spPr bwMode="auto">
          <a:xfrm>
            <a:off x="250825" y="4894263"/>
            <a:ext cx="8280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Nukleosomi utječu na vezanje transkripcijskih faktora:</a:t>
            </a:r>
          </a:p>
          <a:p>
            <a:pPr eaLnBrk="1" hangingPunct="1">
              <a:spcBef>
                <a:spcPct val="0"/>
              </a:spcBef>
              <a:buFontTx/>
              <a:buNone/>
            </a:pPr>
            <a:r>
              <a:rPr lang="hr-HR" altLang="en-US" sz="2000"/>
              <a:t>vezanje u području nukleosoma je slabije, moguće je sekvenca okrenuta prema histonu; postoji „disanje” – spontana promjena vezanja koju može iskoristiti TF – „</a:t>
            </a:r>
            <a:r>
              <a:rPr lang="hr-HR" altLang="en-US" sz="2000">
                <a:solidFill>
                  <a:schemeClr val="accent2"/>
                </a:solidFill>
              </a:rPr>
              <a:t>pionirski</a:t>
            </a:r>
            <a:r>
              <a:rPr lang="hr-HR" altLang="en-US" sz="2000"/>
              <a:t> TF”</a:t>
            </a:r>
          </a:p>
          <a:p>
            <a:pPr eaLnBrk="1" hangingPunct="1">
              <a:spcBef>
                <a:spcPct val="0"/>
              </a:spcBef>
              <a:buFontTx/>
              <a:buNone/>
            </a:pPr>
            <a:r>
              <a:rPr lang="hr-HR" altLang="en-US" sz="2000"/>
              <a:t>nakon nastanka „olabavljene” strukture, ostali se lakše  vežu</a:t>
            </a:r>
            <a:endParaRPr lang="en-US" altLang="en-US" sz="2000"/>
          </a:p>
        </p:txBody>
      </p:sp>
      <p:sp>
        <p:nvSpPr>
          <p:cNvPr id="44036" name="TextBox 2"/>
          <p:cNvSpPr txBox="1">
            <a:spLocks noChangeArrowheads="1"/>
          </p:cNvSpPr>
          <p:nvPr/>
        </p:nvSpPr>
        <p:spPr bwMode="auto">
          <a:xfrm>
            <a:off x="7956550" y="6386513"/>
            <a:ext cx="1030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200"/>
              <a:t>Alberts, 6 iz.</a:t>
            </a:r>
            <a:endParaRPr lang="en-US" altLang="en-US" sz="1200"/>
          </a:p>
        </p:txBody>
      </p:sp>
    </p:spTree>
    <p:extLst>
      <p:ext uri="{BB962C8B-B14F-4D97-AF65-F5344CB8AC3E}">
        <p14:creationId xmlns:p14="http://schemas.microsoft.com/office/powerpoint/2010/main" val="529993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ucleos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836712"/>
            <a:ext cx="3448178" cy="3357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2160" y="5589240"/>
            <a:ext cx="2742802" cy="646331"/>
          </a:xfrm>
          <a:prstGeom prst="rect">
            <a:avLst/>
          </a:prstGeom>
          <a:noFill/>
        </p:spPr>
        <p:txBody>
          <a:bodyPr wrap="none" rtlCol="0">
            <a:spAutoFit/>
          </a:bodyPr>
          <a:lstStyle/>
          <a:p>
            <a:r>
              <a:rPr lang="hr-HR" dirty="0" err="1" smtClean="0"/>
              <a:t>Suto</a:t>
            </a:r>
            <a:r>
              <a:rPr lang="hr-HR" dirty="0" smtClean="0"/>
              <a:t> i sur. J. Mol. Biol. 2003</a:t>
            </a:r>
          </a:p>
          <a:p>
            <a:r>
              <a:rPr lang="hr-HR" dirty="0" err="1" smtClean="0"/>
              <a:t>Bednar</a:t>
            </a:r>
            <a:r>
              <a:rPr lang="hr-HR" dirty="0" smtClean="0"/>
              <a:t> i sur. Mol. </a:t>
            </a:r>
            <a:r>
              <a:rPr lang="hr-HR" dirty="0" err="1" smtClean="0"/>
              <a:t>Cell</a:t>
            </a:r>
            <a:r>
              <a:rPr lang="hr-HR" dirty="0" smtClean="0"/>
              <a:t> 2017</a:t>
            </a:r>
            <a:endParaRPr lang="en-US" dirty="0"/>
          </a:p>
        </p:txBody>
      </p:sp>
      <p:pic>
        <p:nvPicPr>
          <p:cNvPr id="1028" name="Picture 4" descr="Figure thumbnail f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7" y="622273"/>
            <a:ext cx="3571875" cy="3571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576" y="5085184"/>
            <a:ext cx="3604192" cy="1477328"/>
          </a:xfrm>
          <a:prstGeom prst="rect">
            <a:avLst/>
          </a:prstGeom>
          <a:noFill/>
        </p:spPr>
        <p:txBody>
          <a:bodyPr wrap="none" rtlCol="0">
            <a:spAutoFit/>
          </a:bodyPr>
          <a:lstStyle/>
          <a:p>
            <a:r>
              <a:rPr lang="hr-HR" dirty="0" smtClean="0"/>
              <a:t>Struktura </a:t>
            </a:r>
            <a:r>
              <a:rPr lang="hr-HR" dirty="0" err="1" smtClean="0"/>
              <a:t>nukleosoma</a:t>
            </a:r>
            <a:r>
              <a:rPr lang="hr-HR" dirty="0" smtClean="0"/>
              <a:t>:</a:t>
            </a:r>
          </a:p>
          <a:p>
            <a:r>
              <a:rPr lang="hr-HR" dirty="0" err="1" smtClean="0"/>
              <a:t>oktamer</a:t>
            </a:r>
            <a:endParaRPr lang="hr-HR" dirty="0" smtClean="0"/>
          </a:p>
          <a:p>
            <a:r>
              <a:rPr lang="hr-HR" dirty="0" smtClean="0"/>
              <a:t>specifične interakcije s DNA</a:t>
            </a:r>
          </a:p>
          <a:p>
            <a:r>
              <a:rPr lang="hr-HR" dirty="0" smtClean="0"/>
              <a:t>nekad DNA vrlo precizno lokalizirana</a:t>
            </a:r>
          </a:p>
          <a:p>
            <a:r>
              <a:rPr lang="hr-HR" dirty="0" smtClean="0"/>
              <a:t>varijante </a:t>
            </a:r>
            <a:r>
              <a:rPr lang="hr-HR" dirty="0" err="1" smtClean="0"/>
              <a:t>histona</a:t>
            </a:r>
            <a:endParaRPr lang="en-US" dirty="0"/>
          </a:p>
        </p:txBody>
      </p:sp>
    </p:spTree>
    <p:extLst>
      <p:ext uri="{BB962C8B-B14F-4D97-AF65-F5344CB8AC3E}">
        <p14:creationId xmlns:p14="http://schemas.microsoft.com/office/powerpoint/2010/main" val="722167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ibs.fr/IMG/jpg/chrom_hexamer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052736"/>
            <a:ext cx="6212849" cy="3541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67744" y="5151023"/>
            <a:ext cx="5123518" cy="400110"/>
          </a:xfrm>
          <a:prstGeom prst="rect">
            <a:avLst/>
          </a:prstGeom>
          <a:noFill/>
        </p:spPr>
        <p:txBody>
          <a:bodyPr wrap="none" rtlCol="0">
            <a:spAutoFit/>
          </a:bodyPr>
          <a:lstStyle/>
          <a:p>
            <a:r>
              <a:rPr lang="hr-HR" dirty="0" smtClean="0"/>
              <a:t>„</a:t>
            </a:r>
            <a:r>
              <a:rPr lang="hr-HR" sz="2000" dirty="0" smtClean="0">
                <a:latin typeface="Arial" panose="020B0604020202020204" pitchFamily="34" charset="0"/>
                <a:cs typeface="Arial" panose="020B0604020202020204" pitchFamily="34" charset="0"/>
              </a:rPr>
              <a:t>cik-cak” model 30 nm </a:t>
            </a:r>
            <a:r>
              <a:rPr lang="hr-HR" sz="2000" dirty="0" err="1" smtClean="0">
                <a:latin typeface="Arial" panose="020B0604020202020204" pitchFamily="34" charset="0"/>
                <a:cs typeface="Arial" panose="020B0604020202020204" pitchFamily="34" charset="0"/>
              </a:rPr>
              <a:t>kromatinskog</a:t>
            </a:r>
            <a:r>
              <a:rPr lang="hr-HR" sz="2000" dirty="0" smtClean="0">
                <a:latin typeface="Arial" panose="020B0604020202020204" pitchFamily="34" charset="0"/>
                <a:cs typeface="Arial" panose="020B0604020202020204" pitchFamily="34" charset="0"/>
              </a:rPr>
              <a:t> vlakna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6668707" y="6436599"/>
            <a:ext cx="2475293" cy="369332"/>
          </a:xfrm>
          <a:prstGeom prst="rect">
            <a:avLst/>
          </a:prstGeom>
          <a:noFill/>
        </p:spPr>
        <p:txBody>
          <a:bodyPr wrap="none" rtlCol="0">
            <a:spAutoFit/>
          </a:bodyPr>
          <a:lstStyle/>
          <a:p>
            <a:r>
              <a:rPr lang="hr-HR" dirty="0" err="1" smtClean="0"/>
              <a:t>ibs</a:t>
            </a:r>
            <a:r>
              <a:rPr lang="hr-HR" dirty="0" smtClean="0"/>
              <a:t>, </a:t>
            </a:r>
            <a:r>
              <a:rPr lang="hr-HR" dirty="0" err="1" smtClean="0"/>
              <a:t>Grenoble</a:t>
            </a:r>
            <a:r>
              <a:rPr lang="hr-HR" dirty="0" smtClean="0"/>
              <a:t>, Francuska</a:t>
            </a:r>
            <a:endParaRPr lang="en-US" dirty="0"/>
          </a:p>
        </p:txBody>
      </p:sp>
    </p:spTree>
    <p:extLst>
      <p:ext uri="{BB962C8B-B14F-4D97-AF65-F5344CB8AC3E}">
        <p14:creationId xmlns:p14="http://schemas.microsoft.com/office/powerpoint/2010/main" val="32834105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rs.els-cdn.com/content/image/1-s2.0-S0962892401020013-g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131" y="1124744"/>
            <a:ext cx="5826993" cy="37688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03648" y="5517232"/>
            <a:ext cx="6785960"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Tipovi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eukromatin</a:t>
            </a:r>
            <a:r>
              <a:rPr lang="hr-HR" sz="2000" dirty="0" smtClean="0">
                <a:latin typeface="Arial" panose="020B0604020202020204" pitchFamily="34" charset="0"/>
                <a:cs typeface="Arial" panose="020B0604020202020204" pitchFamily="34" charset="0"/>
              </a:rPr>
              <a:t> i više oblika </a:t>
            </a:r>
            <a:r>
              <a:rPr lang="hr-HR" sz="2000" dirty="0" err="1" smtClean="0">
                <a:latin typeface="Arial" panose="020B0604020202020204" pitchFamily="34" charset="0"/>
                <a:cs typeface="Arial" panose="020B0604020202020204" pitchFamily="34" charset="0"/>
              </a:rPr>
              <a:t>heterokromatina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7092280" y="6309320"/>
            <a:ext cx="1649362" cy="369332"/>
          </a:xfrm>
          <a:prstGeom prst="rect">
            <a:avLst/>
          </a:prstGeom>
          <a:noFill/>
        </p:spPr>
        <p:txBody>
          <a:bodyPr wrap="none" rtlCol="0">
            <a:spAutoFit/>
          </a:bodyPr>
          <a:lstStyle/>
          <a:p>
            <a:r>
              <a:rPr lang="hr-HR" dirty="0" err="1" smtClean="0"/>
              <a:t>Jenuwein</a:t>
            </a:r>
            <a:r>
              <a:rPr lang="hr-HR" dirty="0" smtClean="0"/>
              <a:t>, 2001</a:t>
            </a:r>
            <a:endParaRPr lang="en-US" dirty="0"/>
          </a:p>
        </p:txBody>
      </p:sp>
    </p:spTree>
    <p:extLst>
      <p:ext uri="{BB962C8B-B14F-4D97-AF65-F5344CB8AC3E}">
        <p14:creationId xmlns:p14="http://schemas.microsoft.com/office/powerpoint/2010/main" val="34802705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67544" y="332656"/>
            <a:ext cx="7776864" cy="2585323"/>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većina TF se lakše veže za golu DNA nego za </a:t>
            </a:r>
            <a:r>
              <a:rPr lang="hr-HR" dirty="0" err="1" smtClean="0">
                <a:latin typeface="Arial" panose="020B0604020202020204" pitchFamily="34" charset="0"/>
                <a:cs typeface="Arial" panose="020B0604020202020204" pitchFamily="34" charset="0"/>
              </a:rPr>
              <a:t>nukleosome</a:t>
            </a:r>
            <a:r>
              <a:rPr lang="hr-HR" dirty="0" smtClean="0">
                <a:latin typeface="Arial" panose="020B0604020202020204" pitchFamily="34" charset="0"/>
                <a:cs typeface="Arial" panose="020B0604020202020204" pitchFamily="34" charset="0"/>
              </a:rPr>
              <a:t>, budući da je moguće vezna domena okrenuta prema unutra ili kod vezanja dolazi do promjene </a:t>
            </a:r>
            <a:r>
              <a:rPr lang="hr-HR" dirty="0" err="1" smtClean="0">
                <a:latin typeface="Arial" panose="020B0604020202020204" pitchFamily="34" charset="0"/>
                <a:cs typeface="Arial" panose="020B0604020202020204" pitchFamily="34" charset="0"/>
              </a:rPr>
              <a:t>konformacije</a:t>
            </a:r>
            <a:r>
              <a:rPr lang="hr-HR" dirty="0" smtClean="0">
                <a:latin typeface="Arial" panose="020B0604020202020204" pitchFamily="34" charset="0"/>
                <a:cs typeface="Arial" panose="020B0604020202020204" pitchFamily="34" charset="0"/>
              </a:rPr>
              <a:t> DNA, što onemogućava čvrsto vezanje DNA za </a:t>
            </a:r>
            <a:r>
              <a:rPr lang="hr-HR" dirty="0" err="1" smtClean="0">
                <a:latin typeface="Arial" panose="020B0604020202020204" pitchFamily="34" charset="0"/>
                <a:cs typeface="Arial" panose="020B0604020202020204" pitchFamily="34" charset="0"/>
              </a:rPr>
              <a:t>nukleosome</a:t>
            </a:r>
            <a:endParaRPr lang="hr-HR" dirty="0" smtClean="0">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ipak DNA „diše”, povremeno se odvaja od </a:t>
            </a:r>
            <a:r>
              <a:rPr lang="hr-HR" dirty="0" err="1" smtClean="0">
                <a:latin typeface="Arial" panose="020B0604020202020204" pitchFamily="34" charset="0"/>
                <a:cs typeface="Arial" panose="020B0604020202020204" pitchFamily="34" charset="0"/>
              </a:rPr>
              <a:t>histona</a:t>
            </a:r>
            <a:r>
              <a:rPr lang="hr-HR" dirty="0" smtClean="0">
                <a:latin typeface="Arial" panose="020B0604020202020204" pitchFamily="34" charset="0"/>
                <a:cs typeface="Arial" panose="020B0604020202020204" pitchFamily="34" charset="0"/>
              </a:rPr>
              <a:t>, i češće na mjestima „izlaska” iz </a:t>
            </a:r>
            <a:r>
              <a:rPr lang="hr-HR" dirty="0" err="1" smtClean="0">
                <a:latin typeface="Arial" panose="020B0604020202020204" pitchFamily="34" charset="0"/>
                <a:cs typeface="Arial" panose="020B0604020202020204" pitchFamily="34" charset="0"/>
              </a:rPr>
              <a:t>nukleosoma</a:t>
            </a:r>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ta pojava pridonosi kooperativnom vezanju TF (prvi olakšava vezanje sljedećeg)</a:t>
            </a:r>
            <a:endParaRPr lang="en-US"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66396"/>
            <a:ext cx="547260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06660" y="4541868"/>
            <a:ext cx="3137340" cy="1477328"/>
          </a:xfrm>
          <a:prstGeom prst="rect">
            <a:avLst/>
          </a:prstGeom>
        </p:spPr>
        <p:txBody>
          <a:bodyPr wrap="square">
            <a:spAutoFit/>
          </a:bodyPr>
          <a:lstStyle/>
          <a:p>
            <a:pPr>
              <a:spcBef>
                <a:spcPct val="0"/>
              </a:spcBef>
            </a:pPr>
            <a:r>
              <a:rPr lang="hr-HR" altLang="en-US" dirty="0">
                <a:latin typeface="Arial" panose="020B0604020202020204" pitchFamily="34" charset="0"/>
                <a:cs typeface="Arial" panose="020B0604020202020204" pitchFamily="34" charset="0"/>
              </a:rPr>
              <a:t>na promotoru su nužni i </a:t>
            </a:r>
            <a:r>
              <a:rPr lang="hr-HR" altLang="en-US" dirty="0">
                <a:solidFill>
                  <a:schemeClr val="accent2"/>
                </a:solidFill>
                <a:latin typeface="Arial" panose="020B0604020202020204" pitchFamily="34" charset="0"/>
                <a:cs typeface="Arial" panose="020B0604020202020204" pitchFamily="34" charset="0"/>
              </a:rPr>
              <a:t>faktori </a:t>
            </a:r>
            <a:r>
              <a:rPr lang="hr-HR" altLang="en-US" dirty="0" err="1">
                <a:solidFill>
                  <a:schemeClr val="accent2"/>
                </a:solidFill>
                <a:latin typeface="Arial" panose="020B0604020202020204" pitchFamily="34" charset="0"/>
                <a:cs typeface="Arial" panose="020B0604020202020204" pitchFamily="34" charset="0"/>
              </a:rPr>
              <a:t>remodeliranja</a:t>
            </a:r>
            <a:r>
              <a:rPr lang="hr-HR" altLang="en-US" dirty="0">
                <a:solidFill>
                  <a:schemeClr val="accent2"/>
                </a:solidFill>
                <a:latin typeface="Arial" panose="020B0604020202020204" pitchFamily="34" charset="0"/>
                <a:cs typeface="Arial" panose="020B0604020202020204" pitchFamily="34" charset="0"/>
              </a:rPr>
              <a:t> </a:t>
            </a:r>
            <a:r>
              <a:rPr lang="hr-HR" altLang="en-US" dirty="0" err="1">
                <a:solidFill>
                  <a:schemeClr val="accent2"/>
                </a:solidFill>
                <a:latin typeface="Arial" panose="020B0604020202020204" pitchFamily="34" charset="0"/>
                <a:cs typeface="Arial" panose="020B0604020202020204" pitchFamily="34" charset="0"/>
              </a:rPr>
              <a:t>kromatina</a:t>
            </a:r>
            <a:r>
              <a:rPr lang="hr-HR" altLang="en-US" dirty="0">
                <a:solidFill>
                  <a:schemeClr val="accent2"/>
                </a:solidFill>
                <a:latin typeface="Arial" panose="020B0604020202020204" pitchFamily="34" charset="0"/>
                <a:cs typeface="Arial" panose="020B0604020202020204" pitchFamily="34" charset="0"/>
              </a:rPr>
              <a:t> koji „oslobađaju”</a:t>
            </a:r>
          </a:p>
          <a:p>
            <a:pPr>
              <a:spcBef>
                <a:spcPct val="0"/>
              </a:spcBef>
            </a:pPr>
            <a:r>
              <a:rPr lang="hr-HR" altLang="en-US" dirty="0">
                <a:solidFill>
                  <a:schemeClr val="accent2"/>
                </a:solidFill>
                <a:latin typeface="Arial" panose="020B0604020202020204" pitchFamily="34" charset="0"/>
                <a:cs typeface="Arial" panose="020B0604020202020204" pitchFamily="34" charset="0"/>
              </a:rPr>
              <a:t>DNA od </a:t>
            </a:r>
            <a:r>
              <a:rPr lang="hr-HR" altLang="en-US" dirty="0" err="1">
                <a:solidFill>
                  <a:schemeClr val="accent2"/>
                </a:solidFill>
                <a:latin typeface="Arial" panose="020B0604020202020204" pitchFamily="34" charset="0"/>
                <a:cs typeface="Arial" panose="020B0604020202020204" pitchFamily="34" charset="0"/>
              </a:rPr>
              <a:t>histona</a:t>
            </a:r>
            <a:r>
              <a:rPr lang="hr-HR" altLang="en-US" dirty="0">
                <a:solidFill>
                  <a:schemeClr val="accent2"/>
                </a:solidFill>
                <a:latin typeface="Arial" panose="020B0604020202020204" pitchFamily="34" charset="0"/>
                <a:cs typeface="Arial" panose="020B0604020202020204" pitchFamily="34" charset="0"/>
              </a:rPr>
              <a:t> i olakšava vezanje TF</a:t>
            </a:r>
          </a:p>
        </p:txBody>
      </p:sp>
    </p:spTree>
    <p:extLst>
      <p:ext uri="{BB962C8B-B14F-4D97-AF65-F5344CB8AC3E}">
        <p14:creationId xmlns:p14="http://schemas.microsoft.com/office/powerpoint/2010/main" val="401662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likovni rezultat za histone modification init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333375"/>
            <a:ext cx="7764462"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2"/>
          <p:cNvSpPr txBox="1">
            <a:spLocks noChangeArrowheads="1"/>
          </p:cNvSpPr>
          <p:nvPr/>
        </p:nvSpPr>
        <p:spPr bwMode="auto">
          <a:xfrm>
            <a:off x="250825" y="5300663"/>
            <a:ext cx="858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Eukariotski transkripcijski aktivatori stvaraju lokalne promjene kromatinske strukture: remodeliranje – klizanje nukleosoma, njihovo uklanjanje, izmjenu histona, modifikacije koje pomažu procese transkripcijske inicijacije i dostupnost i vezanje RNA polimeraze</a:t>
            </a:r>
            <a:endParaRPr lang="en-US" altLang="en-US" sz="2000"/>
          </a:p>
        </p:txBody>
      </p:sp>
    </p:spTree>
    <p:extLst>
      <p:ext uri="{BB962C8B-B14F-4D97-AF65-F5344CB8AC3E}">
        <p14:creationId xmlns:p14="http://schemas.microsoft.com/office/powerpoint/2010/main" val="27477136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l_fi" descr="http://www.cipsm.de/en/publications/researchAreaD/2010/Heterochromatin__dysregulation_in_human_diseases/Schotta_JApplPhysiol_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0"/>
            <a:ext cx="5122317" cy="512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2"/>
          <p:cNvSpPr txBox="1">
            <a:spLocks noChangeArrowheads="1"/>
          </p:cNvSpPr>
          <p:nvPr/>
        </p:nvSpPr>
        <p:spPr bwMode="auto">
          <a:xfrm>
            <a:off x="323850" y="4797152"/>
            <a:ext cx="882015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Epigenetska genska regulacija</a:t>
            </a:r>
          </a:p>
          <a:p>
            <a:pPr eaLnBrk="1" hangingPunct="1">
              <a:spcBef>
                <a:spcPct val="0"/>
              </a:spcBef>
              <a:buFontTx/>
              <a:buNone/>
            </a:pPr>
            <a:r>
              <a:rPr lang="hr-HR" altLang="en-US" sz="2000" dirty="0"/>
              <a:t>neki represori posreduju u promjeni strukture </a:t>
            </a:r>
            <a:r>
              <a:rPr lang="hr-HR" altLang="en-US" sz="2000" dirty="0" err="1"/>
              <a:t>kromatina</a:t>
            </a:r>
            <a:endParaRPr lang="hr-HR" altLang="en-US" sz="2000" dirty="0"/>
          </a:p>
          <a:p>
            <a:pPr eaLnBrk="1" hangingPunct="1">
              <a:buFontTx/>
              <a:buNone/>
            </a:pPr>
            <a:r>
              <a:rPr lang="hr-HR" altLang="en-US" sz="2000" dirty="0"/>
              <a:t>Epigenetsko nasljeđivanje: sposobnost stanice kćeri da zadrži „sjećanje” na uzorak ekspresije prisutan u roditeljskoj stanici</a:t>
            </a:r>
          </a:p>
          <a:p>
            <a:pPr eaLnBrk="1" hangingPunct="1">
              <a:buFontTx/>
              <a:buNone/>
            </a:pPr>
            <a:r>
              <a:rPr lang="hr-HR" altLang="en-US" sz="2000" dirty="0"/>
              <a:t>-</a:t>
            </a:r>
            <a:r>
              <a:rPr lang="hr-HR" altLang="en-US" sz="2000" dirty="0" err="1"/>
              <a:t>epigenetika</a:t>
            </a:r>
            <a:r>
              <a:rPr lang="hr-HR" altLang="en-US" sz="2000" dirty="0"/>
              <a:t> se ne bi odnosila na </a:t>
            </a:r>
            <a:r>
              <a:rPr lang="hr-HR" altLang="en-US" sz="2000" dirty="0" err="1"/>
              <a:t>kromatinske</a:t>
            </a:r>
            <a:r>
              <a:rPr lang="hr-HR" altLang="en-US" sz="2000" dirty="0"/>
              <a:t> modifikacije koje se „brišu” staničnom diobom</a:t>
            </a:r>
            <a:endParaRPr lang="en-US" altLang="en-US" sz="2000" dirty="0"/>
          </a:p>
          <a:p>
            <a:pPr eaLnBrk="1" hangingPunct="1">
              <a:spcBef>
                <a:spcPct val="0"/>
              </a:spcBef>
              <a:buFontTx/>
              <a:buNone/>
            </a:pPr>
            <a:endParaRPr lang="hr-HR" altLang="en-US" sz="2000" dirty="0"/>
          </a:p>
        </p:txBody>
      </p:sp>
    </p:spTree>
    <p:extLst>
      <p:ext uri="{BB962C8B-B14F-4D97-AF65-F5344CB8AC3E}">
        <p14:creationId xmlns:p14="http://schemas.microsoft.com/office/powerpoint/2010/main" val="38374047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250825" y="333375"/>
            <a:ext cx="8148638"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-histoni imaju dvije domene: </a:t>
            </a:r>
          </a:p>
          <a:p>
            <a:pPr eaLnBrk="1" hangingPunct="1">
              <a:spcBef>
                <a:spcPct val="0"/>
              </a:spcBef>
              <a:buFontTx/>
              <a:buNone/>
            </a:pPr>
            <a:endParaRPr lang="hr-HR" altLang="en-US" sz="2000"/>
          </a:p>
          <a:p>
            <a:pPr eaLnBrk="1" hangingPunct="1">
              <a:spcBef>
                <a:spcPct val="0"/>
              </a:spcBef>
              <a:buFontTx/>
              <a:buNone/>
            </a:pPr>
            <a:r>
              <a:rPr lang="hr-HR" altLang="en-US" sz="2000"/>
              <a:t>domena namatanja DNA koja reagira s drugim histonima</a:t>
            </a:r>
          </a:p>
          <a:p>
            <a:pPr eaLnBrk="1" hangingPunct="1">
              <a:spcBef>
                <a:spcPct val="0"/>
              </a:spcBef>
              <a:buFontTx/>
              <a:buNone/>
            </a:pPr>
            <a:r>
              <a:rPr lang="hr-HR" altLang="en-US" sz="2000"/>
              <a:t>domena repa na N kraju koja se pruža izvan nukleosoma</a:t>
            </a:r>
          </a:p>
          <a:p>
            <a:pPr eaLnBrk="1" hangingPunct="1">
              <a:spcBef>
                <a:spcPct val="0"/>
              </a:spcBef>
              <a:buFontTx/>
              <a:buNone/>
            </a:pPr>
            <a:endParaRPr lang="hr-HR" altLang="en-US" sz="2000"/>
          </a:p>
          <a:p>
            <a:pPr eaLnBrk="1" hangingPunct="1">
              <a:spcBef>
                <a:spcPct val="0"/>
              </a:spcBef>
              <a:buFontTx/>
              <a:buNone/>
            </a:pPr>
            <a:r>
              <a:rPr lang="hr-HR" altLang="en-US" sz="2000"/>
              <a:t>repna je domena bogata lizinom i može se acetilirati, time se smanjuje</a:t>
            </a:r>
          </a:p>
          <a:p>
            <a:pPr eaLnBrk="1" hangingPunct="1">
              <a:spcBef>
                <a:spcPct val="0"/>
              </a:spcBef>
              <a:buFontTx/>
              <a:buNone/>
            </a:pPr>
            <a:r>
              <a:rPr lang="hr-HR" altLang="en-US" sz="2000"/>
              <a:t>pozitivni naboj histona, smanjuju se interakcije histona, i olakšava</a:t>
            </a:r>
          </a:p>
          <a:p>
            <a:pPr eaLnBrk="1" hangingPunct="1">
              <a:spcBef>
                <a:spcPct val="0"/>
              </a:spcBef>
              <a:buFontTx/>
              <a:buNone/>
            </a:pPr>
            <a:r>
              <a:rPr lang="hr-HR" altLang="en-US" sz="2000"/>
              <a:t>vezanje TF i transkripcija</a:t>
            </a:r>
          </a:p>
          <a:p>
            <a:pPr eaLnBrk="1" hangingPunct="1">
              <a:spcBef>
                <a:spcPct val="0"/>
              </a:spcBef>
              <a:buFontTx/>
              <a:buNone/>
            </a:pPr>
            <a:endParaRPr lang="hr-HR" altLang="en-US" sz="2000"/>
          </a:p>
          <a:p>
            <a:pPr eaLnBrk="1" hangingPunct="1">
              <a:spcBef>
                <a:spcPct val="0"/>
              </a:spcBef>
              <a:buFontTx/>
              <a:buNone/>
            </a:pPr>
            <a:r>
              <a:rPr lang="hr-HR" altLang="en-US" sz="2000"/>
              <a:t>HAT: histonska acetil transferaza</a:t>
            </a:r>
          </a:p>
          <a:p>
            <a:pPr eaLnBrk="1" hangingPunct="1">
              <a:spcBef>
                <a:spcPct val="0"/>
              </a:spcBef>
              <a:buFontTx/>
              <a:buNone/>
            </a:pPr>
            <a:r>
              <a:rPr lang="hr-HR" altLang="en-US" sz="2000"/>
              <a:t>HDAC: histonska deacetilaza</a:t>
            </a:r>
          </a:p>
        </p:txBody>
      </p:sp>
      <p:pic>
        <p:nvPicPr>
          <p:cNvPr id="54275" name="il_fi" descr="http://ars.els-cdn.com/content/image/1-s2.0-S1740675712000114-g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860800"/>
            <a:ext cx="5013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3"/>
          <p:cNvSpPr txBox="1">
            <a:spLocks noChangeArrowheads="1"/>
          </p:cNvSpPr>
          <p:nvPr/>
        </p:nvSpPr>
        <p:spPr bwMode="auto">
          <a:xfrm>
            <a:off x="5499100" y="4652963"/>
            <a:ext cx="35321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HMT: histonske metil transferaze</a:t>
            </a:r>
          </a:p>
          <a:p>
            <a:pPr eaLnBrk="1" hangingPunct="1">
              <a:spcBef>
                <a:spcPct val="0"/>
              </a:spcBef>
              <a:buFontTx/>
              <a:buNone/>
            </a:pPr>
            <a:r>
              <a:rPr lang="hr-HR" altLang="en-US" sz="1800"/>
              <a:t>KDM: demetilaze</a:t>
            </a:r>
          </a:p>
          <a:p>
            <a:pPr eaLnBrk="1" hangingPunct="1">
              <a:spcBef>
                <a:spcPct val="0"/>
              </a:spcBef>
              <a:buFontTx/>
              <a:buNone/>
            </a:pPr>
            <a:endParaRPr lang="hr-HR" altLang="en-US" sz="2000"/>
          </a:p>
          <a:p>
            <a:pPr eaLnBrk="1" hangingPunct="1">
              <a:spcBef>
                <a:spcPct val="0"/>
              </a:spcBef>
              <a:buFontTx/>
              <a:buNone/>
            </a:pPr>
            <a:r>
              <a:rPr lang="hr-HR" altLang="en-US" sz="2000"/>
              <a:t>-mono, bi, tri metilacija</a:t>
            </a:r>
          </a:p>
        </p:txBody>
      </p:sp>
    </p:spTree>
    <p:extLst>
      <p:ext uri="{BB962C8B-B14F-4D97-AF65-F5344CB8AC3E}">
        <p14:creationId xmlns:p14="http://schemas.microsoft.com/office/powerpoint/2010/main" val="41095252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ch6f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25538"/>
            <a:ext cx="66770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6"/>
          <p:cNvSpPr txBox="1">
            <a:spLocks noChangeArrowheads="1"/>
          </p:cNvSpPr>
          <p:nvPr/>
        </p:nvSpPr>
        <p:spPr bwMode="auto">
          <a:xfrm>
            <a:off x="808038" y="4816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400"/>
          </a:p>
        </p:txBody>
      </p:sp>
      <p:sp>
        <p:nvSpPr>
          <p:cNvPr id="55300" name="Text Box 7"/>
          <p:cNvSpPr txBox="1">
            <a:spLocks noChangeArrowheads="1"/>
          </p:cNvSpPr>
          <p:nvPr/>
        </p:nvSpPr>
        <p:spPr bwMode="auto">
          <a:xfrm>
            <a:off x="971550" y="5373688"/>
            <a:ext cx="7921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Promjena histona acetilacijom – promjena dostupnosti različitih proteina DNA</a:t>
            </a:r>
          </a:p>
        </p:txBody>
      </p:sp>
    </p:spTree>
    <p:extLst>
      <p:ext uri="{BB962C8B-B14F-4D97-AF65-F5344CB8AC3E}">
        <p14:creationId xmlns:p14="http://schemas.microsoft.com/office/powerpoint/2010/main" val="1756715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47663" y="-387424"/>
            <a:ext cx="6535253" cy="4899332"/>
            <a:chOff x="1547664" y="-531440"/>
            <a:chExt cx="6535253" cy="4899332"/>
          </a:xfrm>
        </p:grpSpPr>
        <p:pic>
          <p:nvPicPr>
            <p:cNvPr id="2050" name="Picture 2" descr="Image result for six steps gene ex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31440"/>
              <a:ext cx="6535253" cy="48993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95736" y="2996952"/>
              <a:ext cx="475252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725326" y="3068960"/>
            <a:ext cx="8227592" cy="3477875"/>
          </a:xfrm>
          <a:prstGeom prst="rect">
            <a:avLst/>
          </a:prstGeom>
        </p:spPr>
        <p:txBody>
          <a:bodyPr wrap="square">
            <a:spAutoFit/>
          </a:bodyPr>
          <a:lstStyle/>
          <a:p>
            <a:pPr marL="285750" indent="-285750">
              <a:buFontTx/>
              <a:buChar char="-"/>
            </a:pPr>
            <a:r>
              <a:rPr lang="hr-HR" sz="2000" dirty="0">
                <a:latin typeface="Arial" panose="020B0604020202020204" pitchFamily="34" charset="0"/>
                <a:cs typeface="Arial" panose="020B0604020202020204" pitchFamily="34" charset="0"/>
              </a:rPr>
              <a:t>ista DNA, različiti programi ekspresije</a:t>
            </a:r>
          </a:p>
          <a:p>
            <a:pPr marL="285750" indent="-285750">
              <a:buFontTx/>
              <a:buChar char="-"/>
            </a:pPr>
            <a:r>
              <a:rPr lang="hr-HR" sz="2000" dirty="0">
                <a:latin typeface="Arial" panose="020B0604020202020204" pitchFamily="34" charset="0"/>
                <a:cs typeface="Arial" panose="020B0604020202020204" pitchFamily="34" charset="0"/>
              </a:rPr>
              <a:t>različiti odgovori na iste signale </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a:t>
            </a:r>
            <a:r>
              <a:rPr lang="hr-HR" sz="2000" dirty="0">
                <a:latin typeface="Arial" panose="020B0604020202020204" pitchFamily="34" charset="0"/>
                <a:cs typeface="Arial" panose="020B0604020202020204" pitchFamily="34" charset="0"/>
              </a:rPr>
              <a:t>npr. </a:t>
            </a:r>
            <a:r>
              <a:rPr lang="hr-HR" sz="2000" dirty="0" err="1">
                <a:latin typeface="Arial" panose="020B0604020202020204" pitchFamily="34" charset="0"/>
                <a:cs typeface="Arial" panose="020B0604020202020204" pitchFamily="34" charset="0"/>
              </a:rPr>
              <a:t>glukokortikoidi</a:t>
            </a:r>
            <a:r>
              <a:rPr lang="hr-HR" sz="2000" dirty="0">
                <a:latin typeface="Arial" panose="020B0604020202020204" pitchFamily="34" charset="0"/>
                <a:cs typeface="Arial" panose="020B0604020202020204" pitchFamily="34" charset="0"/>
              </a:rPr>
              <a:t>  djeluju drugačije na stanice </a:t>
            </a:r>
            <a:r>
              <a:rPr lang="hr-HR" sz="2000" dirty="0" err="1">
                <a:latin typeface="Arial" panose="020B0604020202020204" pitchFamily="34" charset="0"/>
                <a:cs typeface="Arial" panose="020B0604020202020204" pitchFamily="34" charset="0"/>
              </a:rPr>
              <a:t>jetre</a:t>
            </a:r>
            <a:r>
              <a:rPr lang="hr-HR" sz="2000" dirty="0">
                <a:latin typeface="Arial" panose="020B0604020202020204" pitchFamily="34" charset="0"/>
                <a:cs typeface="Arial" panose="020B0604020202020204" pitchFamily="34" charset="0"/>
              </a:rPr>
              <a:t> i masne </a:t>
            </a:r>
            <a:r>
              <a:rPr lang="hr-HR" sz="2000" dirty="0" smtClean="0">
                <a:latin typeface="Arial" panose="020B0604020202020204" pitchFamily="34" charset="0"/>
                <a:cs typeface="Arial" panose="020B0604020202020204" pitchFamily="34" charset="0"/>
              </a:rPr>
              <a:t>stanice)</a:t>
            </a:r>
            <a:endParaRPr lang="hr-HR" sz="2000" dirty="0">
              <a:latin typeface="Arial" panose="020B0604020202020204" pitchFamily="34" charset="0"/>
              <a:cs typeface="Arial" panose="020B0604020202020204" pitchFamily="34" charset="0"/>
            </a:endParaRPr>
          </a:p>
          <a:p>
            <a:pPr marL="285750" indent="-285750">
              <a:buFontTx/>
              <a:buChar char="-"/>
            </a:pPr>
            <a:endParaRPr lang="hr-HR" sz="2000" dirty="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Razine kontrole:</a:t>
            </a:r>
          </a:p>
          <a:p>
            <a:r>
              <a:rPr lang="hr-HR" sz="2000" dirty="0">
                <a:latin typeface="Arial" panose="020B0604020202020204" pitchFamily="34" charset="0"/>
                <a:cs typeface="Arial" panose="020B0604020202020204" pitchFamily="34" charset="0"/>
              </a:rPr>
              <a:t>1. transkripcijska kontrola</a:t>
            </a:r>
          </a:p>
          <a:p>
            <a:r>
              <a:rPr lang="hr-HR" sz="2000" dirty="0">
                <a:latin typeface="Arial" panose="020B0604020202020204" pitchFamily="34" charset="0"/>
                <a:cs typeface="Arial" panose="020B0604020202020204" pitchFamily="34" charset="0"/>
              </a:rPr>
              <a:t>2. kontrola editiranja i procesiranja RNA</a:t>
            </a:r>
          </a:p>
          <a:p>
            <a:r>
              <a:rPr lang="hr-HR" sz="2000" dirty="0">
                <a:latin typeface="Arial" panose="020B0604020202020204" pitchFamily="34" charset="0"/>
                <a:cs typeface="Arial" panose="020B0604020202020204" pitchFamily="34" charset="0"/>
              </a:rPr>
              <a:t>3. RNA transport i kontrola lokalizacije</a:t>
            </a:r>
          </a:p>
          <a:p>
            <a:r>
              <a:rPr lang="hr-HR" sz="2000" dirty="0">
                <a:latin typeface="Arial" panose="020B0604020202020204" pitchFamily="34" charset="0"/>
                <a:cs typeface="Arial" panose="020B0604020202020204" pitchFamily="34" charset="0"/>
              </a:rPr>
              <a:t>4. translacijska kontrola</a:t>
            </a:r>
          </a:p>
          <a:p>
            <a:r>
              <a:rPr lang="hr-HR" sz="2000" dirty="0">
                <a:latin typeface="Arial" panose="020B0604020202020204" pitchFamily="34" charset="0"/>
                <a:cs typeface="Arial" panose="020B0604020202020204" pitchFamily="34" charset="0"/>
              </a:rPr>
              <a:t>5. kontrola degradacije </a:t>
            </a:r>
            <a:r>
              <a:rPr lang="hr-HR" sz="2000" dirty="0" err="1">
                <a:latin typeface="Arial" panose="020B0604020202020204" pitchFamily="34" charset="0"/>
                <a:cs typeface="Arial" panose="020B0604020202020204" pitchFamily="34" charset="0"/>
              </a:rPr>
              <a:t>mRNA</a:t>
            </a:r>
            <a:endParaRPr lang="hr-HR" sz="2000" dirty="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6. kontrola aktivnosti proteina</a:t>
            </a:r>
            <a:endParaRPr lang="en-US" sz="2000" dirty="0">
              <a:latin typeface="Arial" panose="020B0604020202020204" pitchFamily="34" charset="0"/>
              <a:cs typeface="Arial" panose="020B0604020202020204" pitchFamily="34" charset="0"/>
            </a:endParaRPr>
          </a:p>
        </p:txBody>
      </p:sp>
      <p:sp>
        <p:nvSpPr>
          <p:cNvPr id="5" name="TextBox 4"/>
          <p:cNvSpPr txBox="1"/>
          <p:nvPr/>
        </p:nvSpPr>
        <p:spPr>
          <a:xfrm>
            <a:off x="7092280" y="6429776"/>
            <a:ext cx="1860638" cy="369332"/>
          </a:xfrm>
          <a:prstGeom prst="rect">
            <a:avLst/>
          </a:prstGeom>
          <a:noFill/>
        </p:spPr>
        <p:txBody>
          <a:bodyPr wrap="none" rtlCol="0">
            <a:spAutoFit/>
          </a:bodyPr>
          <a:lstStyle/>
          <a:p>
            <a:r>
              <a:rPr lang="hr-HR" dirty="0" err="1" smtClean="0"/>
              <a:t>Alberts</a:t>
            </a:r>
            <a:r>
              <a:rPr lang="hr-HR" dirty="0" smtClean="0"/>
              <a:t> i sur. 2016</a:t>
            </a:r>
            <a:endParaRPr lang="en-US" dirty="0"/>
          </a:p>
        </p:txBody>
      </p:sp>
    </p:spTree>
    <p:extLst>
      <p:ext uri="{BB962C8B-B14F-4D97-AF65-F5344CB8AC3E}">
        <p14:creationId xmlns:p14="http://schemas.microsoft.com/office/powerpoint/2010/main" val="1544791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ch4f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88913"/>
            <a:ext cx="481330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5667375" y="4365625"/>
            <a:ext cx="34766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Modifikacije histona:</a:t>
            </a:r>
          </a:p>
          <a:p>
            <a:pPr eaLnBrk="1" hangingPunct="1">
              <a:spcBef>
                <a:spcPct val="0"/>
              </a:spcBef>
              <a:buFontTx/>
              <a:buNone/>
            </a:pPr>
            <a:endParaRPr lang="hr-HR" altLang="en-US" sz="2000"/>
          </a:p>
          <a:p>
            <a:pPr eaLnBrk="1" hangingPunct="1">
              <a:spcBef>
                <a:spcPct val="0"/>
              </a:spcBef>
              <a:buFontTx/>
              <a:buNone/>
            </a:pPr>
            <a:r>
              <a:rPr lang="hr-HR" altLang="en-US" sz="2000">
                <a:solidFill>
                  <a:schemeClr val="accent2"/>
                </a:solidFill>
              </a:rPr>
              <a:t>acetilacija (Lys-K</a:t>
            </a:r>
            <a:r>
              <a:rPr lang="hr-HR" altLang="en-US" sz="2000"/>
              <a:t>) </a:t>
            </a:r>
          </a:p>
          <a:p>
            <a:pPr eaLnBrk="1" hangingPunct="1">
              <a:spcBef>
                <a:spcPct val="0"/>
              </a:spcBef>
              <a:buFontTx/>
              <a:buNone/>
            </a:pPr>
            <a:r>
              <a:rPr lang="hr-HR" altLang="en-US" sz="2000"/>
              <a:t>fosforilacija (Ser-S)</a:t>
            </a:r>
          </a:p>
          <a:p>
            <a:pPr eaLnBrk="1" hangingPunct="1">
              <a:spcBef>
                <a:spcPct val="0"/>
              </a:spcBef>
              <a:buFontTx/>
              <a:buNone/>
            </a:pPr>
            <a:r>
              <a:rPr lang="hr-HR" altLang="en-US" sz="2000">
                <a:solidFill>
                  <a:schemeClr val="accent2"/>
                </a:solidFill>
              </a:rPr>
              <a:t>metilacija (Lys i</a:t>
            </a:r>
            <a:r>
              <a:rPr lang="hr-HR" altLang="en-US" sz="2000"/>
              <a:t> Arg) ubikvitinizacija (Lys)</a:t>
            </a:r>
          </a:p>
        </p:txBody>
      </p:sp>
      <p:sp>
        <p:nvSpPr>
          <p:cNvPr id="56324" name="Text Box 8"/>
          <p:cNvSpPr txBox="1">
            <a:spLocks noChangeArrowheads="1"/>
          </p:cNvSpPr>
          <p:nvPr/>
        </p:nvSpPr>
        <p:spPr bwMode="auto">
          <a:xfrm>
            <a:off x="4572000" y="404813"/>
            <a:ext cx="41925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hr-HR" altLang="en-US" sz="2000">
                <a:cs typeface="Arial" charset="0"/>
              </a:rPr>
              <a:t>Kombinacija specifičnih</a:t>
            </a:r>
          </a:p>
          <a:p>
            <a:pPr eaLnBrk="1" hangingPunct="1"/>
            <a:r>
              <a:rPr lang="hr-HR" altLang="en-US" sz="2000">
                <a:cs typeface="Arial" charset="0"/>
              </a:rPr>
              <a:t>histonskih modifikacija čini</a:t>
            </a:r>
          </a:p>
          <a:p>
            <a:pPr eaLnBrk="1" hangingPunct="1"/>
            <a:r>
              <a:rPr lang="hr-HR" altLang="en-US" sz="2000">
                <a:cs typeface="Arial" charset="0"/>
              </a:rPr>
              <a:t>“</a:t>
            </a:r>
            <a:r>
              <a:rPr lang="hr-HR" altLang="en-US" sz="2000">
                <a:solidFill>
                  <a:schemeClr val="accent2"/>
                </a:solidFill>
                <a:cs typeface="Arial" charset="0"/>
              </a:rPr>
              <a:t>histonski kod</a:t>
            </a:r>
            <a:r>
              <a:rPr lang="hr-HR" altLang="en-US" sz="2000">
                <a:cs typeface="Arial" charset="0"/>
              </a:rPr>
              <a:t>” koji</a:t>
            </a:r>
          </a:p>
          <a:p>
            <a:pPr eaLnBrk="1" hangingPunct="1"/>
            <a:r>
              <a:rPr lang="hr-HR" altLang="en-US" sz="2000">
                <a:cs typeface="Arial" charset="0"/>
              </a:rPr>
              <a:t>regulira gensku ekspresiju </a:t>
            </a:r>
          </a:p>
          <a:p>
            <a:pPr eaLnBrk="1" hangingPunct="1"/>
            <a:r>
              <a:rPr lang="hr-HR" altLang="en-US" sz="2000">
                <a:cs typeface="Arial" charset="0"/>
              </a:rPr>
              <a:t>pridruživanjem drugih regulacijskih </a:t>
            </a:r>
          </a:p>
          <a:p>
            <a:pPr eaLnBrk="1" hangingPunct="1"/>
            <a:r>
              <a:rPr lang="hr-HR" altLang="en-US" sz="2000">
                <a:cs typeface="Arial" charset="0"/>
              </a:rPr>
              <a:t>proteina na kromatinski kalup</a:t>
            </a:r>
          </a:p>
          <a:p>
            <a:pPr eaLnBrk="1" hangingPunct="1"/>
            <a:r>
              <a:rPr lang="hr-HR" altLang="en-US" sz="2000">
                <a:cs typeface="Arial" charset="0"/>
              </a:rPr>
              <a:t>-</a:t>
            </a:r>
            <a:r>
              <a:rPr lang="hr-HR" altLang="en-US" sz="2000">
                <a:solidFill>
                  <a:schemeClr val="accent2"/>
                </a:solidFill>
                <a:cs typeface="Arial" charset="0"/>
              </a:rPr>
              <a:t>specifični proteini prepoznaju kod</a:t>
            </a:r>
          </a:p>
          <a:p>
            <a:pPr eaLnBrk="1" hangingPunct="1"/>
            <a:r>
              <a:rPr lang="hr-HR" altLang="en-US" sz="2000">
                <a:cs typeface="Arial" charset="0"/>
              </a:rPr>
              <a:t>-modifikacije reguliraju jedna drugu</a:t>
            </a:r>
          </a:p>
        </p:txBody>
      </p:sp>
    </p:spTree>
    <p:extLst>
      <p:ext uri="{BB962C8B-B14F-4D97-AF65-F5344CB8AC3E}">
        <p14:creationId xmlns:p14="http://schemas.microsoft.com/office/powerpoint/2010/main" val="1358721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96062"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p:cNvSpPr txBox="1">
            <a:spLocks noChangeArrowheads="1"/>
          </p:cNvSpPr>
          <p:nvPr/>
        </p:nvSpPr>
        <p:spPr bwMode="auto">
          <a:xfrm>
            <a:off x="6840538" y="5240338"/>
            <a:ext cx="2303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cs typeface="Arial" charset="0"/>
              </a:rPr>
              <a:t>Enzimi uključeni u modifikaciju histona</a:t>
            </a:r>
            <a:endParaRPr lang="en-US" altLang="en-US" sz="2000">
              <a:cs typeface="Arial" charset="0"/>
            </a:endParaRPr>
          </a:p>
        </p:txBody>
      </p:sp>
    </p:spTree>
    <p:extLst>
      <p:ext uri="{BB962C8B-B14F-4D97-AF65-F5344CB8AC3E}">
        <p14:creationId xmlns:p14="http://schemas.microsoft.com/office/powerpoint/2010/main" val="290555718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likovni rezultat za histone modification init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4450"/>
            <a:ext cx="3783013"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4037448" y="284418"/>
            <a:ext cx="5005388"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50000"/>
              </a:lnSpc>
              <a:spcBef>
                <a:spcPct val="0"/>
              </a:spcBef>
              <a:buFontTx/>
              <a:buNone/>
            </a:pPr>
            <a:r>
              <a:rPr lang="hr-HR" altLang="en-US" sz="2000" dirty="0"/>
              <a:t>Sukcesivna modifikacija </a:t>
            </a:r>
            <a:r>
              <a:rPr lang="hr-HR" altLang="en-US" sz="2000" dirty="0" err="1"/>
              <a:t>histona</a:t>
            </a:r>
            <a:r>
              <a:rPr lang="hr-HR" altLang="en-US" sz="2000" dirty="0"/>
              <a:t> tijekom transkripcijske inicijacije:</a:t>
            </a:r>
          </a:p>
          <a:p>
            <a:pPr eaLnBrk="1" hangingPunct="1">
              <a:lnSpc>
                <a:spcPct val="150000"/>
              </a:lnSpc>
              <a:spcBef>
                <a:spcPct val="0"/>
              </a:spcBef>
              <a:buFontTx/>
              <a:buNone/>
            </a:pPr>
            <a:r>
              <a:rPr lang="hr-HR" altLang="en-US" sz="2000" dirty="0"/>
              <a:t>-specifičnost svakog promotora</a:t>
            </a:r>
          </a:p>
          <a:p>
            <a:pPr eaLnBrk="1" hangingPunct="1">
              <a:lnSpc>
                <a:spcPct val="150000"/>
              </a:lnSpc>
              <a:spcBef>
                <a:spcPct val="0"/>
              </a:spcBef>
              <a:buFontTx/>
              <a:buNone/>
            </a:pPr>
            <a:r>
              <a:rPr lang="hr-HR" altLang="en-US" sz="2000" dirty="0"/>
              <a:t>-primjer </a:t>
            </a:r>
            <a:r>
              <a:rPr lang="hr-HR" altLang="en-US" sz="2000" dirty="0" err="1"/>
              <a:t>interferonskog</a:t>
            </a:r>
            <a:r>
              <a:rPr lang="hr-HR" altLang="en-US" sz="2000" dirty="0"/>
              <a:t> gena:</a:t>
            </a:r>
          </a:p>
          <a:p>
            <a:pPr eaLnBrk="1" hangingPunct="1">
              <a:lnSpc>
                <a:spcPct val="150000"/>
              </a:lnSpc>
              <a:spcBef>
                <a:spcPct val="0"/>
              </a:spcBef>
              <a:buFontTx/>
              <a:buNone/>
            </a:pPr>
            <a:r>
              <a:rPr lang="hr-HR" altLang="en-US" sz="2000" dirty="0" err="1"/>
              <a:t>acetilacija</a:t>
            </a:r>
            <a:r>
              <a:rPr lang="hr-HR" altLang="en-US" sz="2000" dirty="0"/>
              <a:t> Lys9 H3</a:t>
            </a:r>
          </a:p>
          <a:p>
            <a:pPr eaLnBrk="1" hangingPunct="1">
              <a:lnSpc>
                <a:spcPct val="150000"/>
              </a:lnSpc>
              <a:spcBef>
                <a:spcPct val="0"/>
              </a:spcBef>
              <a:buFontTx/>
              <a:buNone/>
            </a:pPr>
            <a:r>
              <a:rPr lang="hr-HR" altLang="en-US" sz="2000" dirty="0"/>
              <a:t>Lys8 H4</a:t>
            </a:r>
          </a:p>
          <a:p>
            <a:pPr eaLnBrk="1" hangingPunct="1">
              <a:lnSpc>
                <a:spcPct val="150000"/>
              </a:lnSpc>
              <a:spcBef>
                <a:spcPct val="0"/>
              </a:spcBef>
              <a:buFontTx/>
              <a:buNone/>
            </a:pPr>
            <a:r>
              <a:rPr lang="hr-HR" altLang="en-US" sz="2000" dirty="0" err="1"/>
              <a:t>fosforilacija</a:t>
            </a:r>
            <a:r>
              <a:rPr lang="hr-HR" altLang="en-US" sz="2000" dirty="0"/>
              <a:t> </a:t>
            </a:r>
            <a:r>
              <a:rPr lang="hr-HR" altLang="en-US" sz="2000" dirty="0" err="1"/>
              <a:t>Ser</a:t>
            </a:r>
            <a:r>
              <a:rPr lang="hr-HR" altLang="en-US" sz="2000" dirty="0"/>
              <a:t> 10 H3…</a:t>
            </a:r>
          </a:p>
          <a:p>
            <a:pPr eaLnBrk="1" hangingPunct="1">
              <a:lnSpc>
                <a:spcPct val="150000"/>
              </a:lnSpc>
              <a:spcBef>
                <a:spcPct val="0"/>
              </a:spcBef>
              <a:buFontTx/>
              <a:buNone/>
            </a:pPr>
            <a:r>
              <a:rPr lang="hr-HR" altLang="en-US" sz="2000" dirty="0"/>
              <a:t>TFIID i </a:t>
            </a:r>
            <a:r>
              <a:rPr lang="hr-HR" altLang="en-US" sz="2000" dirty="0" err="1"/>
              <a:t>remodelator</a:t>
            </a:r>
            <a:endParaRPr lang="hr-HR" altLang="en-US" sz="2000" dirty="0"/>
          </a:p>
          <a:p>
            <a:pPr eaLnBrk="1" hangingPunct="1">
              <a:lnSpc>
                <a:spcPct val="150000"/>
              </a:lnSpc>
              <a:spcBef>
                <a:spcPct val="0"/>
              </a:spcBef>
              <a:buFontTx/>
              <a:buNone/>
            </a:pPr>
            <a:r>
              <a:rPr lang="hr-HR" altLang="en-US" sz="2000" dirty="0"/>
              <a:t>HAT, </a:t>
            </a:r>
            <a:r>
              <a:rPr lang="hr-HR" altLang="en-US" sz="2000" dirty="0" err="1"/>
              <a:t>histonske</a:t>
            </a:r>
            <a:r>
              <a:rPr lang="hr-HR" altLang="en-US" sz="2000" dirty="0"/>
              <a:t> </a:t>
            </a:r>
            <a:r>
              <a:rPr lang="hr-HR" altLang="en-US" sz="2000" dirty="0" err="1"/>
              <a:t>kinaze</a:t>
            </a:r>
            <a:r>
              <a:rPr lang="hr-HR" altLang="en-US" sz="2000" dirty="0"/>
              <a:t> i </a:t>
            </a:r>
            <a:r>
              <a:rPr lang="hr-HR" altLang="en-US" sz="2000" dirty="0" err="1"/>
              <a:t>kromatinski</a:t>
            </a:r>
            <a:r>
              <a:rPr lang="hr-HR" altLang="en-US" sz="2000" dirty="0"/>
              <a:t> </a:t>
            </a:r>
            <a:r>
              <a:rPr lang="hr-HR" altLang="en-US" sz="2000" dirty="0" err="1"/>
              <a:t>remodelirajući</a:t>
            </a:r>
            <a:r>
              <a:rPr lang="hr-HR" altLang="en-US" sz="2000" dirty="0"/>
              <a:t> kompleks su </a:t>
            </a:r>
            <a:r>
              <a:rPr lang="hr-HR" altLang="en-US" sz="2000" dirty="0" err="1" smtClean="0"/>
              <a:t>kofaktori</a:t>
            </a:r>
            <a:endParaRPr lang="hr-HR" altLang="en-US" sz="2000" dirty="0" smtClean="0"/>
          </a:p>
          <a:p>
            <a:pPr eaLnBrk="1" hangingPunct="1">
              <a:lnSpc>
                <a:spcPct val="150000"/>
              </a:lnSpc>
              <a:spcBef>
                <a:spcPct val="0"/>
              </a:spcBef>
              <a:buFontTx/>
              <a:buNone/>
            </a:pPr>
            <a:endParaRPr lang="hr-HR" altLang="en-US" sz="2000" dirty="0"/>
          </a:p>
          <a:p>
            <a:pPr eaLnBrk="1" hangingPunct="1">
              <a:lnSpc>
                <a:spcPct val="150000"/>
              </a:lnSpc>
              <a:spcBef>
                <a:spcPct val="0"/>
              </a:spcBef>
              <a:buFontTx/>
              <a:buNone/>
            </a:pPr>
            <a:r>
              <a:rPr lang="hr-HR" altLang="en-US" sz="2000" dirty="0" smtClean="0"/>
              <a:t>-nisu sve promjene </a:t>
            </a:r>
            <a:r>
              <a:rPr lang="hr-HR" altLang="en-US" sz="2000" dirty="0" err="1" smtClean="0"/>
              <a:t>histona</a:t>
            </a:r>
            <a:r>
              <a:rPr lang="hr-HR" altLang="en-US" sz="2000" dirty="0" smtClean="0"/>
              <a:t> „nasljedna </a:t>
            </a:r>
            <a:r>
              <a:rPr lang="hr-HR" altLang="en-US" sz="2000" dirty="0" err="1" smtClean="0"/>
              <a:t>epigenetika</a:t>
            </a:r>
            <a:r>
              <a:rPr lang="hr-HR" altLang="en-US" sz="2000" dirty="0" smtClean="0"/>
              <a:t>”, već su dio reguliranog procesa pri transkripciji</a:t>
            </a:r>
            <a:endParaRPr lang="en-US" altLang="en-US" sz="2000" dirty="0"/>
          </a:p>
        </p:txBody>
      </p:sp>
    </p:spTree>
    <p:extLst>
      <p:ext uri="{BB962C8B-B14F-4D97-AF65-F5344CB8AC3E}">
        <p14:creationId xmlns:p14="http://schemas.microsoft.com/office/powerpoint/2010/main" val="16602276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descr="http://www.nature.com/ni/journal/v11/n7/images/ni0710-565-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775" y="1557338"/>
            <a:ext cx="35687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3"/>
          <p:cNvSpPr txBox="1">
            <a:spLocks noChangeArrowheads="1"/>
          </p:cNvSpPr>
          <p:nvPr/>
        </p:nvSpPr>
        <p:spPr bwMode="auto">
          <a:xfrm>
            <a:off x="5508625" y="6296025"/>
            <a:ext cx="374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400"/>
              <a:t>Prinjha et al. Trends in Pharmacol. Sci. 33, 146-153, 2012 </a:t>
            </a:r>
            <a:endParaRPr lang="en-US" altLang="en-US" sz="1400"/>
          </a:p>
        </p:txBody>
      </p:sp>
      <p:sp>
        <p:nvSpPr>
          <p:cNvPr id="59396" name="TextBox 4"/>
          <p:cNvSpPr txBox="1">
            <a:spLocks noChangeArrowheads="1"/>
          </p:cNvSpPr>
          <p:nvPr/>
        </p:nvSpPr>
        <p:spPr bwMode="auto">
          <a:xfrm>
            <a:off x="682625" y="4849813"/>
            <a:ext cx="8080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Histonski kod „čitaju” i prepoznaju transkripcijski faktori i drugi proteini</a:t>
            </a:r>
            <a:endParaRPr lang="en-US" altLang="en-US" sz="2000"/>
          </a:p>
        </p:txBody>
      </p:sp>
    </p:spTree>
    <p:extLst>
      <p:ext uri="{BB962C8B-B14F-4D97-AF65-F5344CB8AC3E}">
        <p14:creationId xmlns:p14="http://schemas.microsoft.com/office/powerpoint/2010/main" val="29924440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ch7f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60350"/>
            <a:ext cx="45085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6"/>
          <p:cNvSpPr txBox="1">
            <a:spLocks noChangeArrowheads="1"/>
          </p:cNvSpPr>
          <p:nvPr/>
        </p:nvSpPr>
        <p:spPr bwMode="auto">
          <a:xfrm>
            <a:off x="323850" y="4221163"/>
            <a:ext cx="92202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Nukleosomni remodelirajući faktori</a:t>
            </a:r>
          </a:p>
          <a:p>
            <a:pPr eaLnBrk="1" hangingPunct="1">
              <a:spcBef>
                <a:spcPct val="0"/>
              </a:spcBef>
              <a:buFontTx/>
              <a:buNone/>
            </a:pPr>
            <a:r>
              <a:rPr lang="hr-HR" altLang="en-US" sz="2000"/>
              <a:t>proteinski kompleksi koji mijenjaju strukturu kromatina bez uklanjanja</a:t>
            </a:r>
          </a:p>
          <a:p>
            <a:pPr eaLnBrk="1" hangingPunct="1">
              <a:spcBef>
                <a:spcPct val="0"/>
              </a:spcBef>
              <a:buFontTx/>
              <a:buNone/>
            </a:pPr>
            <a:r>
              <a:rPr lang="hr-HR" altLang="en-US" sz="2000"/>
              <a:t>ili kovalentne modifikacije histona</a:t>
            </a:r>
          </a:p>
          <a:p>
            <a:pPr eaLnBrk="1" hangingPunct="1">
              <a:spcBef>
                <a:spcPct val="0"/>
              </a:spcBef>
              <a:buFontTx/>
              <a:buNone/>
            </a:pPr>
            <a:r>
              <a:rPr lang="hr-HR" altLang="en-US" sz="2000"/>
              <a:t>-kataliziraju pomicanje histonskih oktamera duž DNA</a:t>
            </a:r>
          </a:p>
          <a:p>
            <a:pPr eaLnBrk="1" hangingPunct="1">
              <a:spcBef>
                <a:spcPct val="0"/>
              </a:spcBef>
              <a:buFontTx/>
              <a:buNone/>
            </a:pPr>
            <a:r>
              <a:rPr lang="hr-HR" altLang="en-US" sz="2000"/>
              <a:t>nukleosomi mijenjaju konformaciju, dolazi do vezanja općih i specifičnih transkripcijskih faktora</a:t>
            </a:r>
          </a:p>
          <a:p>
            <a:pPr eaLnBrk="1" hangingPunct="1">
              <a:spcBef>
                <a:spcPct val="0"/>
              </a:spcBef>
              <a:buFontTx/>
              <a:buNone/>
            </a:pPr>
            <a:r>
              <a:rPr lang="hr-HR" altLang="en-US" sz="2000"/>
              <a:t>-SWI/SNF</a:t>
            </a:r>
          </a:p>
          <a:p>
            <a:pPr eaLnBrk="1" hangingPunct="1">
              <a:spcBef>
                <a:spcPct val="0"/>
              </a:spcBef>
              <a:buFontTx/>
              <a:buNone/>
            </a:pPr>
            <a:r>
              <a:rPr lang="hr-HR" altLang="en-US" sz="2000"/>
              <a:t>-NuRD/Mi-2</a:t>
            </a:r>
          </a:p>
          <a:p>
            <a:pPr eaLnBrk="1" hangingPunct="1">
              <a:spcBef>
                <a:spcPct val="0"/>
              </a:spcBef>
              <a:buFontTx/>
              <a:buNone/>
            </a:pPr>
            <a:endParaRPr lang="hr-HR" altLang="en-US" sz="2000"/>
          </a:p>
          <a:p>
            <a:pPr eaLnBrk="1" hangingPunct="1">
              <a:spcBef>
                <a:spcPct val="0"/>
              </a:spcBef>
              <a:buFontTx/>
              <a:buNone/>
            </a:pPr>
            <a:endParaRPr lang="hr-HR" altLang="en-US" sz="2000"/>
          </a:p>
          <a:p>
            <a:pPr algn="ctr" eaLnBrk="1" hangingPunct="1">
              <a:spcBef>
                <a:spcPct val="0"/>
              </a:spcBef>
              <a:buFontTx/>
              <a:buNone/>
            </a:pPr>
            <a:endParaRPr lang="hr-HR" altLang="en-US" sz="2000"/>
          </a:p>
        </p:txBody>
      </p:sp>
    </p:spTree>
    <p:extLst>
      <p:ext uri="{BB962C8B-B14F-4D97-AF65-F5344CB8AC3E}">
        <p14:creationId xmlns:p14="http://schemas.microsoft.com/office/powerpoint/2010/main" val="34686891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i.vimeocdn.com/video/457189549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357563"/>
            <a:ext cx="404653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1"/>
          <p:cNvSpPr txBox="1">
            <a:spLocks noChangeArrowheads="1"/>
          </p:cNvSpPr>
          <p:nvPr/>
        </p:nvSpPr>
        <p:spPr bwMode="auto">
          <a:xfrm>
            <a:off x="684213" y="5946775"/>
            <a:ext cx="30654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hlinkClick r:id="rId4"/>
              </a:rPr>
              <a:t>https://vimeo.com/81126629</a:t>
            </a:r>
            <a:endParaRPr lang="hr-HR" altLang="en-US" sz="1800"/>
          </a:p>
          <a:p>
            <a:pPr eaLnBrk="1" hangingPunct="1">
              <a:spcBef>
                <a:spcPct val="0"/>
              </a:spcBef>
              <a:buFontTx/>
              <a:buNone/>
            </a:pPr>
            <a:endParaRPr lang="en-US" altLang="en-US" sz="2400"/>
          </a:p>
        </p:txBody>
      </p:sp>
      <p:sp>
        <p:nvSpPr>
          <p:cNvPr id="63492" name="TextBox 2"/>
          <p:cNvSpPr txBox="1">
            <a:spLocks noChangeArrowheads="1"/>
          </p:cNvSpPr>
          <p:nvPr/>
        </p:nvSpPr>
        <p:spPr bwMode="auto">
          <a:xfrm>
            <a:off x="250825" y="206375"/>
            <a:ext cx="428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posrednici: kromatinski remodelatori</a:t>
            </a:r>
          </a:p>
        </p:txBody>
      </p:sp>
      <p:pic>
        <p:nvPicPr>
          <p:cNvPr id="63493" name="Picture 2" descr="Mechanism of SWI/SNF and RSC remode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692150"/>
            <a:ext cx="3890963"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1"/>
          <p:cNvSpPr txBox="1">
            <a:spLocks noChangeArrowheads="1"/>
          </p:cNvSpPr>
          <p:nvPr/>
        </p:nvSpPr>
        <p:spPr bwMode="auto">
          <a:xfrm>
            <a:off x="6084888" y="3268663"/>
            <a:ext cx="2541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t>SNI/SNF remodelator</a:t>
            </a:r>
          </a:p>
          <a:p>
            <a:pPr eaLnBrk="1" hangingPunct="1">
              <a:spcBef>
                <a:spcPct val="0"/>
              </a:spcBef>
              <a:buFontTx/>
              <a:buNone/>
            </a:pPr>
            <a:r>
              <a:rPr lang="hr-HR" altLang="en-US" sz="1600"/>
              <a:t>„model „provlačenja” DNA</a:t>
            </a:r>
            <a:endParaRPr lang="en-US" altLang="en-US" sz="1600"/>
          </a:p>
        </p:txBody>
      </p:sp>
    </p:spTree>
    <p:extLst>
      <p:ext uri="{BB962C8B-B14F-4D97-AF65-F5344CB8AC3E}">
        <p14:creationId xmlns:p14="http://schemas.microsoft.com/office/powerpoint/2010/main" val="1929471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An external file that holds a picture, illustration, etc.&#10;Object name is nihms268375f1.jpg Object name is nihms268375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61722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6093401" y="332656"/>
            <a:ext cx="3228975" cy="7078861"/>
          </a:xfrm>
          <a:prstGeom prst="rect">
            <a:avLst/>
          </a:prstGeom>
          <a:noFill/>
          <a:ln w="9525">
            <a:noFill/>
            <a:miter lim="800000"/>
            <a:headEnd/>
            <a:tailEnd/>
          </a:ln>
        </p:spPr>
        <p:txBody>
          <a:bodyPr>
            <a:spAutoFit/>
          </a:bodyPr>
          <a:lstStyle/>
          <a:p>
            <a:pPr>
              <a:defRPr/>
            </a:pPr>
            <a:r>
              <a:rPr lang="hr-HR" sz="2000" dirty="0">
                <a:solidFill>
                  <a:schemeClr val="accent2">
                    <a:lumMod val="60000"/>
                    <a:lumOff val="40000"/>
                  </a:schemeClr>
                </a:solidFill>
                <a:latin typeface="Arial" panose="020B0604020202020204" pitchFamily="34" charset="0"/>
                <a:cs typeface="Arial" panose="020B0604020202020204" pitchFamily="34" charset="0"/>
              </a:rPr>
              <a:t>Kromatinski </a:t>
            </a:r>
          </a:p>
          <a:p>
            <a:pPr>
              <a:defRPr/>
            </a:pPr>
            <a:r>
              <a:rPr lang="hr-HR" sz="2000" dirty="0" err="1">
                <a:solidFill>
                  <a:schemeClr val="accent2">
                    <a:lumMod val="60000"/>
                    <a:lumOff val="40000"/>
                  </a:schemeClr>
                </a:solidFill>
                <a:latin typeface="Arial" panose="020B0604020202020204" pitchFamily="34" charset="0"/>
                <a:cs typeface="Arial" panose="020B0604020202020204" pitchFamily="34" charset="0"/>
              </a:rPr>
              <a:t>remodelatori</a:t>
            </a:r>
            <a:r>
              <a:rPr lang="hr-HR" sz="2000" dirty="0">
                <a:solidFill>
                  <a:schemeClr val="accent2">
                    <a:lumMod val="60000"/>
                    <a:lumOff val="40000"/>
                  </a:schemeClr>
                </a:solidFill>
                <a:latin typeface="Arial" panose="020B0604020202020204" pitchFamily="34" charset="0"/>
                <a:cs typeface="Arial" panose="020B0604020202020204" pitchFamily="34" charset="0"/>
              </a:rPr>
              <a:t>:</a:t>
            </a:r>
          </a:p>
          <a:p>
            <a:pPr>
              <a:defRPr/>
            </a:pPr>
            <a:endParaRPr lang="hr-HR" sz="2000" dirty="0">
              <a:solidFill>
                <a:schemeClr val="accent2">
                  <a:lumMod val="60000"/>
                  <a:lumOff val="40000"/>
                </a:schemeClr>
              </a:solidFill>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molekularni motori</a:t>
            </a:r>
          </a:p>
          <a:p>
            <a:pPr>
              <a:defRPr/>
            </a:pPr>
            <a:r>
              <a:rPr lang="hr-HR" sz="2000" dirty="0">
                <a:latin typeface="Arial" panose="020B0604020202020204" pitchFamily="34" charset="0"/>
                <a:cs typeface="Arial" panose="020B0604020202020204" pitchFamily="34" charset="0"/>
              </a:rPr>
              <a:t>-ATPaze </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-bromo (kromo) domene</a:t>
            </a:r>
          </a:p>
          <a:p>
            <a:pPr>
              <a:defRPr/>
            </a:pP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histonske</a:t>
            </a:r>
            <a:r>
              <a:rPr lang="hr-HR" sz="2000" dirty="0">
                <a:latin typeface="Arial" panose="020B0604020202020204" pitchFamily="34" charset="0"/>
                <a:cs typeface="Arial" panose="020B0604020202020204" pitchFamily="34" charset="0"/>
              </a:rPr>
              <a:t> modifikacije</a:t>
            </a:r>
          </a:p>
          <a:p>
            <a:pPr>
              <a:defRPr/>
            </a:pPr>
            <a:r>
              <a:rPr lang="hr-HR" sz="2000" dirty="0">
                <a:latin typeface="Arial" panose="020B0604020202020204" pitchFamily="34" charset="0"/>
                <a:cs typeface="Arial" panose="020B0604020202020204" pitchFamily="34" charset="0"/>
              </a:rPr>
              <a:t>-veza sa specifičnim TF</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a:t>
            </a:r>
            <a:r>
              <a:rPr lang="hr-HR" sz="2000" dirty="0">
                <a:solidFill>
                  <a:schemeClr val="accent2"/>
                </a:solidFill>
                <a:latin typeface="Arial" panose="020B0604020202020204" pitchFamily="34" charset="0"/>
                <a:cs typeface="Arial" panose="020B0604020202020204" pitchFamily="34" charset="0"/>
              </a:rPr>
              <a:t>BRG</a:t>
            </a:r>
            <a:r>
              <a:rPr lang="hr-HR" sz="2000" dirty="0">
                <a:latin typeface="Arial" panose="020B0604020202020204" pitchFamily="34" charset="0"/>
                <a:cs typeface="Arial" panose="020B0604020202020204" pitchFamily="34" charset="0"/>
              </a:rPr>
              <a:t>1, BRM: </a:t>
            </a:r>
            <a:r>
              <a:rPr lang="hr-HR" sz="2000" dirty="0">
                <a:solidFill>
                  <a:schemeClr val="accent2"/>
                </a:solidFill>
                <a:latin typeface="Arial" panose="020B0604020202020204" pitchFamily="34" charset="0"/>
                <a:cs typeface="Arial" panose="020B0604020202020204" pitchFamily="34" charset="0"/>
              </a:rPr>
              <a:t>SWI/SNF</a:t>
            </a:r>
          </a:p>
          <a:p>
            <a:pPr>
              <a:defRPr/>
            </a:pPr>
            <a:r>
              <a:rPr lang="hr-HR" sz="2000" dirty="0">
                <a:latin typeface="Arial" panose="020B0604020202020204" pitchFamily="34" charset="0"/>
                <a:cs typeface="Arial" panose="020B0604020202020204" pitchFamily="34" charset="0"/>
              </a:rPr>
              <a:t>BAF: BRG </a:t>
            </a:r>
            <a:r>
              <a:rPr lang="hr-HR" sz="2000" dirty="0" err="1">
                <a:latin typeface="Arial" panose="020B0604020202020204" pitchFamily="34" charset="0"/>
                <a:cs typeface="Arial" panose="020B0604020202020204" pitchFamily="34" charset="0"/>
              </a:rPr>
              <a:t>associated</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factor</a:t>
            </a:r>
            <a:endParaRPr lang="hr-HR" sz="2000" dirty="0">
              <a:latin typeface="Arial" panose="020B0604020202020204" pitchFamily="34" charset="0"/>
              <a:cs typeface="Arial" panose="020B0604020202020204" pitchFamily="34" charset="0"/>
            </a:endParaRP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asocirane: </a:t>
            </a:r>
          </a:p>
          <a:p>
            <a:pPr>
              <a:defRPr/>
            </a:pPr>
            <a:r>
              <a:rPr lang="hr-HR" sz="2000" dirty="0">
                <a:latin typeface="Arial" panose="020B0604020202020204" pitchFamily="34" charset="0"/>
                <a:cs typeface="Arial" panose="020B0604020202020204" pitchFamily="34" charset="0"/>
              </a:rPr>
              <a:t>EZH2: </a:t>
            </a:r>
            <a:r>
              <a:rPr lang="hr-HR" sz="2000" dirty="0" err="1">
                <a:latin typeface="Arial" panose="020B0604020202020204" pitchFamily="34" charset="0"/>
                <a:cs typeface="Arial" panose="020B0604020202020204" pitchFamily="34" charset="0"/>
              </a:rPr>
              <a:t>modifikator</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Pc</a:t>
            </a: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CHD8: </a:t>
            </a:r>
            <a:r>
              <a:rPr lang="hr-HR" sz="2000" dirty="0" err="1">
                <a:latin typeface="Arial" panose="020B0604020202020204" pitchFamily="34" charset="0"/>
                <a:cs typeface="Arial" panose="020B0604020202020204" pitchFamily="34" charset="0"/>
              </a:rPr>
              <a:t>helikazni</a:t>
            </a:r>
            <a:r>
              <a:rPr lang="hr-HR" sz="2000" dirty="0">
                <a:latin typeface="Arial" panose="020B0604020202020204" pitchFamily="34" charset="0"/>
                <a:cs typeface="Arial" panose="020B0604020202020204" pitchFamily="34" charset="0"/>
              </a:rPr>
              <a:t> protein</a:t>
            </a:r>
          </a:p>
          <a:p>
            <a:pPr>
              <a:defRPr/>
            </a:pPr>
            <a:r>
              <a:rPr lang="hr-HR"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kromodomenski</a:t>
            </a: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HDAC8: </a:t>
            </a:r>
            <a:r>
              <a:rPr lang="hr-HR" sz="2000" dirty="0" err="1">
                <a:latin typeface="Arial" panose="020B0604020202020204" pitchFamily="34" charset="0"/>
                <a:cs typeface="Arial" panose="020B0604020202020204" pitchFamily="34" charset="0"/>
              </a:rPr>
              <a:t>histonska</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deacetilaza</a:t>
            </a:r>
            <a:endParaRPr lang="hr-HR" sz="2000" dirty="0">
              <a:latin typeface="Arial" panose="020B0604020202020204" pitchFamily="34" charset="0"/>
              <a:cs typeface="Arial" panose="020B0604020202020204" pitchFamily="34" charset="0"/>
            </a:endParaRPr>
          </a:p>
          <a:p>
            <a:pPr>
              <a:defRPr/>
            </a:pPr>
            <a:endParaRPr lang="hr-HR" dirty="0">
              <a:latin typeface="Arial" panose="020B0604020202020204" pitchFamily="34" charset="0"/>
              <a:cs typeface="Arial" panose="020B0604020202020204" pitchFamily="34" charset="0"/>
            </a:endParaRPr>
          </a:p>
          <a:p>
            <a:pPr>
              <a:defRPr/>
            </a:pPr>
            <a:endParaRPr lang="hr-HR" dirty="0"/>
          </a:p>
          <a:p>
            <a:pPr>
              <a:defRPr/>
            </a:pPr>
            <a:endParaRPr lang="hr-HR" dirty="0"/>
          </a:p>
        </p:txBody>
      </p:sp>
      <p:sp>
        <p:nvSpPr>
          <p:cNvPr id="64516" name="TextBox 1"/>
          <p:cNvSpPr txBox="1">
            <a:spLocks noChangeArrowheads="1"/>
          </p:cNvSpPr>
          <p:nvPr/>
        </p:nvSpPr>
        <p:spPr bwMode="auto">
          <a:xfrm>
            <a:off x="468313" y="6411913"/>
            <a:ext cx="430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princip modularnosti - kombinatorike</a:t>
            </a:r>
            <a:endParaRPr lang="en-US" altLang="en-US" sz="2000"/>
          </a:p>
        </p:txBody>
      </p:sp>
    </p:spTree>
    <p:extLst>
      <p:ext uri="{BB962C8B-B14F-4D97-AF65-F5344CB8AC3E}">
        <p14:creationId xmlns:p14="http://schemas.microsoft.com/office/powerpoint/2010/main" val="5695646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1116013" y="1052513"/>
            <a:ext cx="4398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400"/>
              <a:t>Remodelatori mogu prepoznati</a:t>
            </a:r>
            <a:endParaRPr lang="en-US" altLang="en-US" sz="2400"/>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905125"/>
            <a:ext cx="7035800" cy="370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20713"/>
            <a:ext cx="7326312"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41" name="TextBox 2"/>
          <p:cNvSpPr txBox="1">
            <a:spLocks noChangeArrowheads="1"/>
          </p:cNvSpPr>
          <p:nvPr/>
        </p:nvSpPr>
        <p:spPr bwMode="auto">
          <a:xfrm>
            <a:off x="468313" y="119063"/>
            <a:ext cx="4608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Remodelatori mogu prepoznati:</a:t>
            </a:r>
            <a:endParaRPr lang="en-US" altLang="en-US" sz="1800"/>
          </a:p>
        </p:txBody>
      </p:sp>
      <p:pic>
        <p:nvPicPr>
          <p:cNvPr id="655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6483350"/>
            <a:ext cx="11430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8758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1"/>
          <p:cNvSpPr txBox="1">
            <a:spLocks noChangeArrowheads="1"/>
          </p:cNvSpPr>
          <p:nvPr/>
        </p:nvSpPr>
        <p:spPr bwMode="auto">
          <a:xfrm>
            <a:off x="179388" y="0"/>
            <a:ext cx="8459787" cy="8156575"/>
          </a:xfrm>
          <a:prstGeom prst="rect">
            <a:avLst/>
          </a:prstGeom>
          <a:noFill/>
          <a:ln w="9525">
            <a:noFill/>
            <a:miter lim="800000"/>
            <a:headEnd/>
            <a:tailEnd/>
          </a:ln>
        </p:spPr>
        <p:txBody>
          <a:bodyPr>
            <a:spAutoFit/>
          </a:bodyPr>
          <a:lstStyle/>
          <a:p>
            <a:pPr>
              <a:defRPr/>
            </a:pPr>
            <a:r>
              <a:rPr lang="hr-HR" sz="2000" dirty="0">
                <a:latin typeface="Arial" panose="020B0604020202020204" pitchFamily="34" charset="0"/>
                <a:cs typeface="Arial" panose="020B0604020202020204" pitchFamily="34" charset="0"/>
              </a:rPr>
              <a:t>Princip </a:t>
            </a:r>
            <a:r>
              <a:rPr lang="hr-HR" sz="2000" dirty="0">
                <a:solidFill>
                  <a:schemeClr val="accent2">
                    <a:lumMod val="60000"/>
                    <a:lumOff val="40000"/>
                  </a:schemeClr>
                </a:solidFill>
                <a:latin typeface="Arial" panose="020B0604020202020204" pitchFamily="34" charset="0"/>
                <a:cs typeface="Arial" panose="020B0604020202020204" pitchFamily="34" charset="0"/>
              </a:rPr>
              <a:t>modularnosti</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velik broj kofaktora, </a:t>
            </a:r>
            <a:r>
              <a:rPr lang="hr-HR" sz="2000" dirty="0">
                <a:solidFill>
                  <a:schemeClr val="accent2">
                    <a:lumMod val="60000"/>
                    <a:lumOff val="40000"/>
                  </a:schemeClr>
                </a:solidFill>
                <a:latin typeface="Arial" panose="020B0604020202020204" pitchFamily="34" charset="0"/>
                <a:cs typeface="Arial" panose="020B0604020202020204" pitchFamily="34" charset="0"/>
              </a:rPr>
              <a:t>specifičnost</a:t>
            </a:r>
            <a:r>
              <a:rPr lang="hr-HR" sz="2000" dirty="0">
                <a:latin typeface="Arial" panose="020B0604020202020204" pitchFamily="34" charset="0"/>
                <a:cs typeface="Arial" panose="020B0604020202020204" pitchFamily="34" charset="0"/>
              </a:rPr>
              <a:t> kroz njihove interakcije</a:t>
            </a:r>
          </a:p>
          <a:p>
            <a:pPr>
              <a:defRPr/>
            </a:pPr>
            <a:r>
              <a:rPr lang="hr-HR" sz="2000" dirty="0">
                <a:latin typeface="Arial" panose="020B0604020202020204" pitchFamily="34" charset="0"/>
                <a:cs typeface="Arial" panose="020B0604020202020204" pitchFamily="34" charset="0"/>
              </a:rPr>
              <a:t>osnovni remodelatori nemaju vezanje za specifičnu sekvencu DNA</a:t>
            </a:r>
          </a:p>
          <a:p>
            <a:pPr>
              <a:defRPr/>
            </a:pPr>
            <a:r>
              <a:rPr lang="hr-HR" sz="2000" dirty="0">
                <a:latin typeface="Arial" panose="020B0604020202020204" pitchFamily="34" charset="0"/>
                <a:cs typeface="Arial" panose="020B0604020202020204" pitchFamily="34" charset="0"/>
              </a:rPr>
              <a:t>regrutiranje kroz </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specifične TF, sumoilirane</a:t>
            </a:r>
          </a:p>
          <a:p>
            <a:pPr>
              <a:defRPr/>
            </a:pPr>
            <a:r>
              <a:rPr lang="hr-HR" sz="2000" dirty="0">
                <a:latin typeface="Arial" panose="020B0604020202020204" pitchFamily="34" charset="0"/>
                <a:cs typeface="Arial" panose="020B0604020202020204" pitchFamily="34" charset="0"/>
              </a:rPr>
              <a:t>metiliranu DNA</a:t>
            </a:r>
          </a:p>
          <a:p>
            <a:pPr>
              <a:defRPr/>
            </a:pPr>
            <a:r>
              <a:rPr lang="hr-HR" sz="2000" dirty="0">
                <a:latin typeface="Arial" panose="020B0604020202020204" pitchFamily="34" charset="0"/>
                <a:cs typeface="Arial" panose="020B0604020202020204" pitchFamily="34" charset="0"/>
              </a:rPr>
              <a:t>modificirane histone</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oni mogu regrutirati specifične TF</a:t>
            </a:r>
          </a:p>
          <a:p>
            <a:pPr>
              <a:defRPr/>
            </a:pPr>
            <a:r>
              <a:rPr lang="hr-HR" sz="2000" dirty="0">
                <a:latin typeface="Arial" panose="020B0604020202020204" pitchFamily="34" charset="0"/>
                <a:cs typeface="Arial" panose="020B0604020202020204" pitchFamily="34" charset="0"/>
              </a:rPr>
              <a:t>isti mogu sudjelovati i u aktivaciji i represiji (ovisno je li regrutiraju HAT ili HDAC)</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nuklearni aktin</a:t>
            </a:r>
          </a:p>
          <a:p>
            <a:pPr>
              <a:defRPr/>
            </a:pPr>
            <a:r>
              <a:rPr lang="hr-HR" sz="2000" dirty="0">
                <a:latin typeface="Arial" panose="020B0604020202020204" pitchFamily="34" charset="0"/>
                <a:cs typeface="Arial" panose="020B0604020202020204" pitchFamily="34" charset="0"/>
              </a:rPr>
              <a:t>uloga u inicijaciji i elongaciji pri transkripciji</a:t>
            </a:r>
          </a:p>
          <a:p>
            <a:pPr>
              <a:defRPr/>
            </a:pPr>
            <a:r>
              <a:rPr lang="hr-HR" sz="2000" dirty="0">
                <a:latin typeface="Arial" panose="020B0604020202020204" pitchFamily="34" charset="0"/>
                <a:cs typeface="Arial" panose="020B0604020202020204" pitchFamily="34" charset="0"/>
              </a:rPr>
              <a:t>SNF2: ATP ovisni remodelatori, helikaze</a:t>
            </a:r>
          </a:p>
          <a:p>
            <a:pPr>
              <a:defRPr/>
            </a:pPr>
            <a:r>
              <a:rPr lang="hr-HR" sz="2000" dirty="0">
                <a:solidFill>
                  <a:schemeClr val="accent2"/>
                </a:solidFill>
                <a:latin typeface="Arial" panose="020B0604020202020204" pitchFamily="34" charset="0"/>
                <a:cs typeface="Arial" panose="020B0604020202020204" pitchFamily="34" charset="0"/>
              </a:rPr>
              <a:t>bromodomene</a:t>
            </a:r>
            <a:r>
              <a:rPr lang="hr-HR" sz="2000" dirty="0">
                <a:latin typeface="Arial" panose="020B0604020202020204" pitchFamily="34" charset="0"/>
                <a:cs typeface="Arial" panose="020B0604020202020204" pitchFamily="34" charset="0"/>
              </a:rPr>
              <a:t>: vežu acetilirane lizine na histonima, aktivne regije</a:t>
            </a:r>
          </a:p>
          <a:p>
            <a:pPr>
              <a:defRPr/>
            </a:pPr>
            <a:r>
              <a:rPr lang="hr-HR" sz="2000" dirty="0">
                <a:solidFill>
                  <a:schemeClr val="accent2"/>
                </a:solidFill>
                <a:latin typeface="Arial" panose="020B0604020202020204" pitchFamily="34" charset="0"/>
                <a:cs typeface="Arial" panose="020B0604020202020204" pitchFamily="34" charset="0"/>
              </a:rPr>
              <a:t>kromodomene</a:t>
            </a:r>
            <a:r>
              <a:rPr lang="hr-HR" sz="2000" dirty="0">
                <a:latin typeface="Arial" panose="020B0604020202020204" pitchFamily="34" charset="0"/>
                <a:cs typeface="Arial" panose="020B0604020202020204" pitchFamily="34" charset="0"/>
              </a:rPr>
              <a:t>: vežu metilirane histone, uloga u utišavanju (približavaju nukleosome) – regrutacija HP1 – lokalizacija u jezgri</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raznoliki modelatori u mozgu</a:t>
            </a:r>
          </a:p>
          <a:p>
            <a:pPr>
              <a:defRPr/>
            </a:pPr>
            <a:endParaRPr lang="hr-HR" sz="2000" dirty="0"/>
          </a:p>
          <a:p>
            <a:pPr>
              <a:defRPr/>
            </a:pPr>
            <a:endParaRPr lang="hr-HR" sz="2000" dirty="0"/>
          </a:p>
          <a:p>
            <a:pPr>
              <a:defRPr/>
            </a:pPr>
            <a:endParaRPr lang="hr-HR" sz="2000" dirty="0"/>
          </a:p>
          <a:p>
            <a:pPr>
              <a:defRPr/>
            </a:pPr>
            <a:endParaRPr lang="hr-HR" dirty="0"/>
          </a:p>
        </p:txBody>
      </p:sp>
    </p:spTree>
    <p:extLst>
      <p:ext uri="{BB962C8B-B14F-4D97-AF65-F5344CB8AC3E}">
        <p14:creationId xmlns:p14="http://schemas.microsoft.com/office/powerpoint/2010/main" val="22904269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775" y="-200025"/>
            <a:ext cx="6958013" cy="640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7" name="TextBox 1"/>
          <p:cNvSpPr txBox="1">
            <a:spLocks noChangeArrowheads="1"/>
          </p:cNvSpPr>
          <p:nvPr/>
        </p:nvSpPr>
        <p:spPr bwMode="auto">
          <a:xfrm>
            <a:off x="549275" y="6205538"/>
            <a:ext cx="8594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Kromatinski regulatori imaju veliku ulogu tijekom razvoja živčanog sustava</a:t>
            </a:r>
            <a:endParaRPr lang="en-US" altLang="en-US" sz="2000"/>
          </a:p>
        </p:txBody>
      </p:sp>
    </p:spTree>
    <p:extLst>
      <p:ext uri="{BB962C8B-B14F-4D97-AF65-F5344CB8AC3E}">
        <p14:creationId xmlns:p14="http://schemas.microsoft.com/office/powerpoint/2010/main" val="4071186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9293" y="692696"/>
            <a:ext cx="7920880" cy="4708981"/>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Kontrola transkripcije </a:t>
            </a:r>
          </a:p>
          <a:p>
            <a:endParaRPr lang="hr-HR" sz="2000" dirty="0" smtClean="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vezanjem proteina koji prepoznaju specifične sekvence</a:t>
            </a:r>
          </a:p>
          <a:p>
            <a:pPr marL="285750" indent="-285750">
              <a:buFontTx/>
              <a:buChar char="-"/>
            </a:pPr>
            <a:r>
              <a:rPr lang="hr-HR" sz="2000" dirty="0" smtClean="0">
                <a:latin typeface="Arial" panose="020B0604020202020204" pitchFamily="34" charset="0"/>
                <a:cs typeface="Arial" panose="020B0604020202020204" pitchFamily="34" charset="0"/>
              </a:rPr>
              <a:t>prisutnost sekvence u promotoru</a:t>
            </a:r>
          </a:p>
          <a:p>
            <a:pPr marL="285750" indent="-285750">
              <a:buFontTx/>
              <a:buChar char="-"/>
            </a:pPr>
            <a:r>
              <a:rPr lang="hr-HR" sz="2000" dirty="0" smtClean="0">
                <a:latin typeface="Arial" panose="020B0604020202020204" pitchFamily="34" charset="0"/>
                <a:cs typeface="Arial" panose="020B0604020202020204" pitchFamily="34" charset="0"/>
              </a:rPr>
              <a:t>struktura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„prijemčivost”</a:t>
            </a:r>
          </a:p>
          <a:p>
            <a:pPr marL="285750" indent="-285750">
              <a:buFontTx/>
              <a:buChar char="-"/>
            </a:pPr>
            <a:r>
              <a:rPr lang="hr-HR" sz="2000" dirty="0" smtClean="0">
                <a:latin typeface="Arial" panose="020B0604020202020204" pitchFamily="34" charset="0"/>
                <a:cs typeface="Arial" panose="020B0604020202020204" pitchFamily="34" charset="0"/>
              </a:rPr>
              <a:t>prisutnost transkripcijskog faktora</a:t>
            </a:r>
          </a:p>
          <a:p>
            <a:pPr marL="285750" indent="-285750">
              <a:buFontTx/>
              <a:buChar char="-"/>
            </a:pPr>
            <a:r>
              <a:rPr lang="hr-HR" sz="2000" dirty="0" smtClean="0">
                <a:latin typeface="Arial" panose="020B0604020202020204" pitchFamily="34" charset="0"/>
                <a:cs typeface="Arial" panose="020B0604020202020204" pitchFamily="34" charset="0"/>
              </a:rPr>
              <a:t>aktivnost transkripcijskog faktora</a:t>
            </a:r>
          </a:p>
          <a:p>
            <a:pPr marL="285750" indent="-285750">
              <a:buFontTx/>
              <a:buChar char="-"/>
            </a:pPr>
            <a:endParaRPr lang="hr-HR" sz="2000" dirty="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transkripcijski su regulatori također kontrolirani setom drugih TF </a:t>
            </a:r>
          </a:p>
          <a:p>
            <a:pPr marL="285750" indent="-285750">
              <a:buFontTx/>
              <a:buChar char="-"/>
            </a:pPr>
            <a:r>
              <a:rPr lang="hr-HR" sz="2000" dirty="0" smtClean="0">
                <a:latin typeface="Arial" panose="020B0604020202020204" pitchFamily="34" charset="0"/>
                <a:cs typeface="Arial" panose="020B0604020202020204" pitchFamily="34" charset="0"/>
              </a:rPr>
              <a:t>složeni skup TF, reguliran pozicijom, identitetom i aranžmanom </a:t>
            </a:r>
            <a:r>
              <a:rPr lang="hr-HR" sz="2000" dirty="0" err="1" smtClean="0">
                <a:latin typeface="Arial" panose="020B0604020202020204" pitchFamily="34" charset="0"/>
                <a:cs typeface="Arial" panose="020B0604020202020204" pitchFamily="34" charset="0"/>
              </a:rPr>
              <a:t>cis</a:t>
            </a:r>
            <a:r>
              <a:rPr lang="hr-HR" sz="2000" dirty="0" smtClean="0">
                <a:latin typeface="Arial" panose="020B0604020202020204" pitchFamily="34" charset="0"/>
                <a:cs typeface="Arial" panose="020B0604020202020204" pitchFamily="34" charset="0"/>
              </a:rPr>
              <a:t> sekvenci</a:t>
            </a:r>
          </a:p>
          <a:p>
            <a:pPr marL="285750" indent="-285750">
              <a:buFontTx/>
              <a:buChar char="-"/>
            </a:pPr>
            <a:endParaRPr lang="hr-HR" sz="2000" dirty="0" smtClean="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koordinacija seta </a:t>
            </a:r>
            <a:r>
              <a:rPr lang="hr-HR" sz="2000" dirty="0" err="1" smtClean="0">
                <a:latin typeface="Arial" panose="020B0604020202020204" pitchFamily="34" charset="0"/>
                <a:cs typeface="Arial" panose="020B0604020202020204" pitchFamily="34" charset="0"/>
              </a:rPr>
              <a:t>eksprimiranih</a:t>
            </a:r>
            <a:r>
              <a:rPr lang="hr-HR" sz="2000" dirty="0" smtClean="0">
                <a:latin typeface="Arial" panose="020B0604020202020204" pitchFamily="34" charset="0"/>
                <a:cs typeface="Arial" panose="020B0604020202020204" pitchFamily="34" charset="0"/>
              </a:rPr>
              <a:t> i aktiviranih transkripcijskih faktora i njihovih </a:t>
            </a:r>
            <a:r>
              <a:rPr lang="hr-HR" sz="2000" dirty="0" err="1" smtClean="0">
                <a:latin typeface="Arial" panose="020B0604020202020204" pitchFamily="34" charset="0"/>
                <a:cs typeface="Arial" panose="020B0604020202020204" pitchFamily="34" charset="0"/>
              </a:rPr>
              <a:t>promotorskih</a:t>
            </a:r>
            <a:r>
              <a:rPr lang="hr-HR" sz="2000" dirty="0" smtClean="0">
                <a:latin typeface="Arial" panose="020B0604020202020204" pitchFamily="34" charset="0"/>
                <a:cs typeface="Arial" panose="020B0604020202020204" pitchFamily="34" charset="0"/>
              </a:rPr>
              <a:t> meta – krugovi povratnih veza – čine „programe” specifične za stanični tip</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0326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63" y="-100013"/>
            <a:ext cx="5816600" cy="496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11" name="TextBox 1"/>
          <p:cNvSpPr txBox="1">
            <a:spLocks noChangeArrowheads="1"/>
          </p:cNvSpPr>
          <p:nvPr/>
        </p:nvSpPr>
        <p:spPr bwMode="auto">
          <a:xfrm>
            <a:off x="269875" y="5121275"/>
            <a:ext cx="85677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dirty="0"/>
              <a:t>mutacije </a:t>
            </a:r>
            <a:r>
              <a:rPr lang="hr-HR" altLang="en-US" sz="1800" dirty="0" err="1"/>
              <a:t>remodelatorskih</a:t>
            </a:r>
            <a:r>
              <a:rPr lang="hr-HR" altLang="en-US" sz="1800" dirty="0"/>
              <a:t> </a:t>
            </a:r>
            <a:r>
              <a:rPr lang="hr-HR" altLang="en-US" sz="1800" dirty="0" err="1"/>
              <a:t>podjedinica</a:t>
            </a:r>
            <a:r>
              <a:rPr lang="hr-HR" altLang="en-US" sz="1800" dirty="0"/>
              <a:t> i pridruženih proteina povezane su s nizom psihičkih i neuroloških poremećaja: autizmom, shizofrenijom, mentalnom retardacijom</a:t>
            </a:r>
          </a:p>
          <a:p>
            <a:pPr eaLnBrk="1" hangingPunct="1">
              <a:spcBef>
                <a:spcPct val="0"/>
              </a:spcBef>
              <a:buFontTx/>
              <a:buNone/>
            </a:pPr>
            <a:r>
              <a:rPr lang="hr-HR" altLang="en-US" sz="1800" dirty="0"/>
              <a:t>mikro i </a:t>
            </a:r>
            <a:r>
              <a:rPr lang="hr-HR" altLang="en-US" sz="1800" dirty="0" err="1"/>
              <a:t>makrocefalija</a:t>
            </a:r>
            <a:r>
              <a:rPr lang="hr-HR" altLang="en-US" sz="1800" dirty="0"/>
              <a:t>: veza sustava s regulacijom staničnog ciklusa</a:t>
            </a:r>
          </a:p>
          <a:p>
            <a:pPr eaLnBrk="1" hangingPunct="1">
              <a:spcBef>
                <a:spcPct val="0"/>
              </a:spcBef>
              <a:buFontTx/>
              <a:buNone/>
            </a:pPr>
            <a:r>
              <a:rPr lang="hr-HR" altLang="en-US" sz="1800" dirty="0" err="1"/>
              <a:t>np</a:t>
            </a:r>
            <a:r>
              <a:rPr lang="hr-HR" altLang="en-US" sz="1800" dirty="0"/>
              <a:t>: </a:t>
            </a:r>
            <a:r>
              <a:rPr lang="hr-HR" altLang="en-US" sz="1800" dirty="0" err="1"/>
              <a:t>neuronal</a:t>
            </a:r>
            <a:r>
              <a:rPr lang="hr-HR" altLang="en-US" sz="1800" dirty="0"/>
              <a:t> </a:t>
            </a:r>
            <a:r>
              <a:rPr lang="hr-HR" altLang="en-US" sz="1800" dirty="0" err="1"/>
              <a:t>progenitor</a:t>
            </a:r>
            <a:r>
              <a:rPr lang="hr-HR" altLang="en-US" sz="1800" dirty="0"/>
              <a:t>; n: </a:t>
            </a:r>
            <a:r>
              <a:rPr lang="hr-HR" altLang="en-US" sz="1800" dirty="0" err="1"/>
              <a:t>neuronal</a:t>
            </a:r>
            <a:r>
              <a:rPr lang="hr-HR" altLang="en-US" sz="1800" dirty="0"/>
              <a:t>; REST: diferencijacijski </a:t>
            </a:r>
            <a:r>
              <a:rPr lang="hr-HR" altLang="en-US" sz="1800" dirty="0" err="1"/>
              <a:t>represorski</a:t>
            </a:r>
            <a:r>
              <a:rPr lang="hr-HR" altLang="en-US" sz="1800" dirty="0"/>
              <a:t> transkripcijski faktor u živčanom sustavu</a:t>
            </a:r>
            <a:endParaRPr lang="en-US" altLang="en-US" sz="1800" dirty="0"/>
          </a:p>
        </p:txBody>
      </p:sp>
      <p:sp>
        <p:nvSpPr>
          <p:cNvPr id="68612" name="TextBox 2"/>
          <p:cNvSpPr txBox="1">
            <a:spLocks noChangeArrowheads="1"/>
          </p:cNvSpPr>
          <p:nvPr/>
        </p:nvSpPr>
        <p:spPr bwMode="auto">
          <a:xfrm>
            <a:off x="276225" y="4546600"/>
            <a:ext cx="8567738"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mehanizam prijelaza ekspresije jednog u drugi tip modelatora povezan s regulacijskim krugovima</a:t>
            </a:r>
            <a:endParaRPr lang="en-US" altLang="en-US" sz="1800"/>
          </a:p>
        </p:txBody>
      </p:sp>
    </p:spTree>
    <p:extLst>
      <p:ext uri="{BB962C8B-B14F-4D97-AF65-F5344CB8AC3E}">
        <p14:creationId xmlns:p14="http://schemas.microsoft.com/office/powerpoint/2010/main" val="2599649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1833563" y="-1627188"/>
            <a:ext cx="7632701" cy="4287838"/>
            <a:chOff x="964862" y="1282700"/>
            <a:chExt cx="6785767" cy="3822700"/>
          </a:xfrm>
        </p:grpSpPr>
        <p:pic>
          <p:nvPicPr>
            <p:cNvPr id="72710" name="Picture 2" descr="http://www.nature.com/ng/journal/v43/n3/images_article/ng.765-F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60848"/>
              <a:ext cx="5715000" cy="268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a:xfrm>
              <a:off x="964862" y="1282700"/>
              <a:ext cx="6785767" cy="3822700"/>
            </a:xfrm>
            <a:custGeom>
              <a:avLst/>
              <a:gdLst>
                <a:gd name="connsiteX0" fmla="*/ 203538 w 6785767"/>
                <a:gd name="connsiteY0" fmla="*/ 203200 h 3822700"/>
                <a:gd name="connsiteX1" fmla="*/ 203538 w 6785767"/>
                <a:gd name="connsiteY1" fmla="*/ 203200 h 3822700"/>
                <a:gd name="connsiteX2" fmla="*/ 1067138 w 6785767"/>
                <a:gd name="connsiteY2" fmla="*/ 177800 h 3822700"/>
                <a:gd name="connsiteX3" fmla="*/ 1130638 w 6785767"/>
                <a:gd name="connsiteY3" fmla="*/ 165100 h 3822700"/>
                <a:gd name="connsiteX4" fmla="*/ 1460838 w 6785767"/>
                <a:gd name="connsiteY4" fmla="*/ 139700 h 3822700"/>
                <a:gd name="connsiteX5" fmla="*/ 2260938 w 6785767"/>
                <a:gd name="connsiteY5" fmla="*/ 127000 h 3822700"/>
                <a:gd name="connsiteX6" fmla="*/ 2362538 w 6785767"/>
                <a:gd name="connsiteY6" fmla="*/ 114300 h 3822700"/>
                <a:gd name="connsiteX7" fmla="*/ 2514938 w 6785767"/>
                <a:gd name="connsiteY7" fmla="*/ 101600 h 3822700"/>
                <a:gd name="connsiteX8" fmla="*/ 2591138 w 6785767"/>
                <a:gd name="connsiteY8" fmla="*/ 88900 h 3822700"/>
                <a:gd name="connsiteX9" fmla="*/ 3124538 w 6785767"/>
                <a:gd name="connsiteY9" fmla="*/ 63500 h 3822700"/>
                <a:gd name="connsiteX10" fmla="*/ 3276938 w 6785767"/>
                <a:gd name="connsiteY10" fmla="*/ 50800 h 3822700"/>
                <a:gd name="connsiteX11" fmla="*/ 3492838 w 6785767"/>
                <a:gd name="connsiteY11" fmla="*/ 25400 h 3822700"/>
                <a:gd name="connsiteX12" fmla="*/ 3556338 w 6785767"/>
                <a:gd name="connsiteY12" fmla="*/ 12700 h 3822700"/>
                <a:gd name="connsiteX13" fmla="*/ 3683338 w 6785767"/>
                <a:gd name="connsiteY13" fmla="*/ 0 h 3822700"/>
                <a:gd name="connsiteX14" fmla="*/ 5677238 w 6785767"/>
                <a:gd name="connsiteY14" fmla="*/ 25400 h 3822700"/>
                <a:gd name="connsiteX15" fmla="*/ 5740738 w 6785767"/>
                <a:gd name="connsiteY15" fmla="*/ 38100 h 3822700"/>
                <a:gd name="connsiteX16" fmla="*/ 5931238 w 6785767"/>
                <a:gd name="connsiteY16" fmla="*/ 63500 h 3822700"/>
                <a:gd name="connsiteX17" fmla="*/ 6007438 w 6785767"/>
                <a:gd name="connsiteY17" fmla="*/ 88900 h 3822700"/>
                <a:gd name="connsiteX18" fmla="*/ 6045538 w 6785767"/>
                <a:gd name="connsiteY18" fmla="*/ 101600 h 3822700"/>
                <a:gd name="connsiteX19" fmla="*/ 6096338 w 6785767"/>
                <a:gd name="connsiteY19" fmla="*/ 139700 h 3822700"/>
                <a:gd name="connsiteX20" fmla="*/ 6159838 w 6785767"/>
                <a:gd name="connsiteY20" fmla="*/ 165100 h 3822700"/>
                <a:gd name="connsiteX21" fmla="*/ 6261438 w 6785767"/>
                <a:gd name="connsiteY21" fmla="*/ 228600 h 3822700"/>
                <a:gd name="connsiteX22" fmla="*/ 6299538 w 6785767"/>
                <a:gd name="connsiteY22" fmla="*/ 254000 h 3822700"/>
                <a:gd name="connsiteX23" fmla="*/ 6375738 w 6785767"/>
                <a:gd name="connsiteY23" fmla="*/ 330200 h 3822700"/>
                <a:gd name="connsiteX24" fmla="*/ 6413838 w 6785767"/>
                <a:gd name="connsiteY24" fmla="*/ 368300 h 3822700"/>
                <a:gd name="connsiteX25" fmla="*/ 6451938 w 6785767"/>
                <a:gd name="connsiteY25" fmla="*/ 406400 h 3822700"/>
                <a:gd name="connsiteX26" fmla="*/ 6515438 w 6785767"/>
                <a:gd name="connsiteY26" fmla="*/ 482600 h 3822700"/>
                <a:gd name="connsiteX27" fmla="*/ 6528138 w 6785767"/>
                <a:gd name="connsiteY27" fmla="*/ 520700 h 3822700"/>
                <a:gd name="connsiteX28" fmla="*/ 6578938 w 6785767"/>
                <a:gd name="connsiteY28" fmla="*/ 571500 h 3822700"/>
                <a:gd name="connsiteX29" fmla="*/ 6617038 w 6785767"/>
                <a:gd name="connsiteY29" fmla="*/ 622300 h 3822700"/>
                <a:gd name="connsiteX30" fmla="*/ 6655138 w 6785767"/>
                <a:gd name="connsiteY30" fmla="*/ 685800 h 3822700"/>
                <a:gd name="connsiteX31" fmla="*/ 6680538 w 6785767"/>
                <a:gd name="connsiteY31" fmla="*/ 723900 h 3822700"/>
                <a:gd name="connsiteX32" fmla="*/ 6705938 w 6785767"/>
                <a:gd name="connsiteY32" fmla="*/ 812800 h 3822700"/>
                <a:gd name="connsiteX33" fmla="*/ 6756738 w 6785767"/>
                <a:gd name="connsiteY33" fmla="*/ 914400 h 3822700"/>
                <a:gd name="connsiteX34" fmla="*/ 6782138 w 6785767"/>
                <a:gd name="connsiteY34" fmla="*/ 1003300 h 3822700"/>
                <a:gd name="connsiteX35" fmla="*/ 6744038 w 6785767"/>
                <a:gd name="connsiteY35" fmla="*/ 1244600 h 3822700"/>
                <a:gd name="connsiteX36" fmla="*/ 6705938 w 6785767"/>
                <a:gd name="connsiteY36" fmla="*/ 1257300 h 3822700"/>
                <a:gd name="connsiteX37" fmla="*/ 6591638 w 6785767"/>
                <a:gd name="connsiteY37" fmla="*/ 1358900 h 3822700"/>
                <a:gd name="connsiteX38" fmla="*/ 6553538 w 6785767"/>
                <a:gd name="connsiteY38" fmla="*/ 1371600 h 3822700"/>
                <a:gd name="connsiteX39" fmla="*/ 6502738 w 6785767"/>
                <a:gd name="connsiteY39" fmla="*/ 1397000 h 3822700"/>
                <a:gd name="connsiteX40" fmla="*/ 6426538 w 6785767"/>
                <a:gd name="connsiteY40" fmla="*/ 1422400 h 3822700"/>
                <a:gd name="connsiteX41" fmla="*/ 6350338 w 6785767"/>
                <a:gd name="connsiteY41" fmla="*/ 1473200 h 3822700"/>
                <a:gd name="connsiteX42" fmla="*/ 6312238 w 6785767"/>
                <a:gd name="connsiteY42" fmla="*/ 1498600 h 3822700"/>
                <a:gd name="connsiteX43" fmla="*/ 6236038 w 6785767"/>
                <a:gd name="connsiteY43" fmla="*/ 1524000 h 3822700"/>
                <a:gd name="connsiteX44" fmla="*/ 6197938 w 6785767"/>
                <a:gd name="connsiteY44" fmla="*/ 1536700 h 3822700"/>
                <a:gd name="connsiteX45" fmla="*/ 6121738 w 6785767"/>
                <a:gd name="connsiteY45" fmla="*/ 1574800 h 3822700"/>
                <a:gd name="connsiteX46" fmla="*/ 5778838 w 6785767"/>
                <a:gd name="connsiteY46" fmla="*/ 1600200 h 3822700"/>
                <a:gd name="connsiteX47" fmla="*/ 5740738 w 6785767"/>
                <a:gd name="connsiteY47" fmla="*/ 1612900 h 3822700"/>
                <a:gd name="connsiteX48" fmla="*/ 5562938 w 6785767"/>
                <a:gd name="connsiteY48" fmla="*/ 1638300 h 3822700"/>
                <a:gd name="connsiteX49" fmla="*/ 5486738 w 6785767"/>
                <a:gd name="connsiteY49" fmla="*/ 1676400 h 3822700"/>
                <a:gd name="connsiteX50" fmla="*/ 5461338 w 6785767"/>
                <a:gd name="connsiteY50" fmla="*/ 1714500 h 3822700"/>
                <a:gd name="connsiteX51" fmla="*/ 5423238 w 6785767"/>
                <a:gd name="connsiteY51" fmla="*/ 1727200 h 3822700"/>
                <a:gd name="connsiteX52" fmla="*/ 5347038 w 6785767"/>
                <a:gd name="connsiteY52" fmla="*/ 1765300 h 3822700"/>
                <a:gd name="connsiteX53" fmla="*/ 5321638 w 6785767"/>
                <a:gd name="connsiteY53" fmla="*/ 1803400 h 3822700"/>
                <a:gd name="connsiteX54" fmla="*/ 5283538 w 6785767"/>
                <a:gd name="connsiteY54" fmla="*/ 1816100 h 3822700"/>
                <a:gd name="connsiteX55" fmla="*/ 5245438 w 6785767"/>
                <a:gd name="connsiteY55" fmla="*/ 1841500 h 3822700"/>
                <a:gd name="connsiteX56" fmla="*/ 5207338 w 6785767"/>
                <a:gd name="connsiteY56" fmla="*/ 1917700 h 3822700"/>
                <a:gd name="connsiteX57" fmla="*/ 5169238 w 6785767"/>
                <a:gd name="connsiteY57" fmla="*/ 1943100 h 3822700"/>
                <a:gd name="connsiteX58" fmla="*/ 5156538 w 6785767"/>
                <a:gd name="connsiteY58" fmla="*/ 1981200 h 3822700"/>
                <a:gd name="connsiteX59" fmla="*/ 5143838 w 6785767"/>
                <a:gd name="connsiteY59" fmla="*/ 2095500 h 3822700"/>
                <a:gd name="connsiteX60" fmla="*/ 5118438 w 6785767"/>
                <a:gd name="connsiteY60" fmla="*/ 2133600 h 3822700"/>
                <a:gd name="connsiteX61" fmla="*/ 5042238 w 6785767"/>
                <a:gd name="connsiteY61" fmla="*/ 2171700 h 3822700"/>
                <a:gd name="connsiteX62" fmla="*/ 5016838 w 6785767"/>
                <a:gd name="connsiteY62" fmla="*/ 2209800 h 3822700"/>
                <a:gd name="connsiteX63" fmla="*/ 4940638 w 6785767"/>
                <a:gd name="connsiteY63" fmla="*/ 2235200 h 3822700"/>
                <a:gd name="connsiteX64" fmla="*/ 4902538 w 6785767"/>
                <a:gd name="connsiteY64" fmla="*/ 2247900 h 3822700"/>
                <a:gd name="connsiteX65" fmla="*/ 4750138 w 6785767"/>
                <a:gd name="connsiteY65" fmla="*/ 2273300 h 3822700"/>
                <a:gd name="connsiteX66" fmla="*/ 4559638 w 6785767"/>
                <a:gd name="connsiteY66" fmla="*/ 2311400 h 3822700"/>
                <a:gd name="connsiteX67" fmla="*/ 3899238 w 6785767"/>
                <a:gd name="connsiteY67" fmla="*/ 2298700 h 3822700"/>
                <a:gd name="connsiteX68" fmla="*/ 3518238 w 6785767"/>
                <a:gd name="connsiteY68" fmla="*/ 2286000 h 3822700"/>
                <a:gd name="connsiteX69" fmla="*/ 3442038 w 6785767"/>
                <a:gd name="connsiteY69" fmla="*/ 2273300 h 3822700"/>
                <a:gd name="connsiteX70" fmla="*/ 3315038 w 6785767"/>
                <a:gd name="connsiteY70" fmla="*/ 2247900 h 3822700"/>
                <a:gd name="connsiteX71" fmla="*/ 3086438 w 6785767"/>
                <a:gd name="connsiteY71" fmla="*/ 2260600 h 3822700"/>
                <a:gd name="connsiteX72" fmla="*/ 3048338 w 6785767"/>
                <a:gd name="connsiteY72" fmla="*/ 2273300 h 3822700"/>
                <a:gd name="connsiteX73" fmla="*/ 2934038 w 6785767"/>
                <a:gd name="connsiteY73" fmla="*/ 2298700 h 3822700"/>
                <a:gd name="connsiteX74" fmla="*/ 2895938 w 6785767"/>
                <a:gd name="connsiteY74" fmla="*/ 2324100 h 3822700"/>
                <a:gd name="connsiteX75" fmla="*/ 2857838 w 6785767"/>
                <a:gd name="connsiteY75" fmla="*/ 2336800 h 3822700"/>
                <a:gd name="connsiteX76" fmla="*/ 2819738 w 6785767"/>
                <a:gd name="connsiteY76" fmla="*/ 2362200 h 3822700"/>
                <a:gd name="connsiteX77" fmla="*/ 2781638 w 6785767"/>
                <a:gd name="connsiteY77" fmla="*/ 2374900 h 3822700"/>
                <a:gd name="connsiteX78" fmla="*/ 2705438 w 6785767"/>
                <a:gd name="connsiteY78" fmla="*/ 2413000 h 3822700"/>
                <a:gd name="connsiteX79" fmla="*/ 2667338 w 6785767"/>
                <a:gd name="connsiteY79" fmla="*/ 2451100 h 3822700"/>
                <a:gd name="connsiteX80" fmla="*/ 2629238 w 6785767"/>
                <a:gd name="connsiteY80" fmla="*/ 2463800 h 3822700"/>
                <a:gd name="connsiteX81" fmla="*/ 2616538 w 6785767"/>
                <a:gd name="connsiteY81" fmla="*/ 2501900 h 3822700"/>
                <a:gd name="connsiteX82" fmla="*/ 2603838 w 6785767"/>
                <a:gd name="connsiteY82" fmla="*/ 2565400 h 3822700"/>
                <a:gd name="connsiteX83" fmla="*/ 2578438 w 6785767"/>
                <a:gd name="connsiteY83" fmla="*/ 2641600 h 3822700"/>
                <a:gd name="connsiteX84" fmla="*/ 2565738 w 6785767"/>
                <a:gd name="connsiteY84" fmla="*/ 2679700 h 3822700"/>
                <a:gd name="connsiteX85" fmla="*/ 2514938 w 6785767"/>
                <a:gd name="connsiteY85" fmla="*/ 2755900 h 3822700"/>
                <a:gd name="connsiteX86" fmla="*/ 2489538 w 6785767"/>
                <a:gd name="connsiteY86" fmla="*/ 2794000 h 3822700"/>
                <a:gd name="connsiteX87" fmla="*/ 2476838 w 6785767"/>
                <a:gd name="connsiteY87" fmla="*/ 2832100 h 3822700"/>
                <a:gd name="connsiteX88" fmla="*/ 2464138 w 6785767"/>
                <a:gd name="connsiteY88" fmla="*/ 2946400 h 3822700"/>
                <a:gd name="connsiteX89" fmla="*/ 2438738 w 6785767"/>
                <a:gd name="connsiteY89" fmla="*/ 3022600 h 3822700"/>
                <a:gd name="connsiteX90" fmla="*/ 2426038 w 6785767"/>
                <a:gd name="connsiteY90" fmla="*/ 3073400 h 3822700"/>
                <a:gd name="connsiteX91" fmla="*/ 2413338 w 6785767"/>
                <a:gd name="connsiteY91" fmla="*/ 3162300 h 3822700"/>
                <a:gd name="connsiteX92" fmla="*/ 2400638 w 6785767"/>
                <a:gd name="connsiteY92" fmla="*/ 3213100 h 3822700"/>
                <a:gd name="connsiteX93" fmla="*/ 2387938 w 6785767"/>
                <a:gd name="connsiteY93" fmla="*/ 3276600 h 3822700"/>
                <a:gd name="connsiteX94" fmla="*/ 2349838 w 6785767"/>
                <a:gd name="connsiteY94" fmla="*/ 3390900 h 3822700"/>
                <a:gd name="connsiteX95" fmla="*/ 2311738 w 6785767"/>
                <a:gd name="connsiteY95" fmla="*/ 3467100 h 3822700"/>
                <a:gd name="connsiteX96" fmla="*/ 2248238 w 6785767"/>
                <a:gd name="connsiteY96" fmla="*/ 3581400 h 3822700"/>
                <a:gd name="connsiteX97" fmla="*/ 2172038 w 6785767"/>
                <a:gd name="connsiteY97" fmla="*/ 3632200 h 3822700"/>
                <a:gd name="connsiteX98" fmla="*/ 2095838 w 6785767"/>
                <a:gd name="connsiteY98" fmla="*/ 3657600 h 3822700"/>
                <a:gd name="connsiteX99" fmla="*/ 2057738 w 6785767"/>
                <a:gd name="connsiteY99" fmla="*/ 3683000 h 3822700"/>
                <a:gd name="connsiteX100" fmla="*/ 2006938 w 6785767"/>
                <a:gd name="connsiteY100" fmla="*/ 3695700 h 3822700"/>
                <a:gd name="connsiteX101" fmla="*/ 1968838 w 6785767"/>
                <a:gd name="connsiteY101" fmla="*/ 3708400 h 3822700"/>
                <a:gd name="connsiteX102" fmla="*/ 1918038 w 6785767"/>
                <a:gd name="connsiteY102" fmla="*/ 3721100 h 3822700"/>
                <a:gd name="connsiteX103" fmla="*/ 1879938 w 6785767"/>
                <a:gd name="connsiteY103" fmla="*/ 3733800 h 3822700"/>
                <a:gd name="connsiteX104" fmla="*/ 1803738 w 6785767"/>
                <a:gd name="connsiteY104" fmla="*/ 3771900 h 3822700"/>
                <a:gd name="connsiteX105" fmla="*/ 1740238 w 6785767"/>
                <a:gd name="connsiteY105" fmla="*/ 3784600 h 3822700"/>
                <a:gd name="connsiteX106" fmla="*/ 1702138 w 6785767"/>
                <a:gd name="connsiteY106" fmla="*/ 3797300 h 3822700"/>
                <a:gd name="connsiteX107" fmla="*/ 1638638 w 6785767"/>
                <a:gd name="connsiteY107" fmla="*/ 3810000 h 3822700"/>
                <a:gd name="connsiteX108" fmla="*/ 1587838 w 6785767"/>
                <a:gd name="connsiteY108" fmla="*/ 3822700 h 3822700"/>
                <a:gd name="connsiteX109" fmla="*/ 1384638 w 6785767"/>
                <a:gd name="connsiteY109" fmla="*/ 3810000 h 3822700"/>
                <a:gd name="connsiteX110" fmla="*/ 1168738 w 6785767"/>
                <a:gd name="connsiteY110" fmla="*/ 3771900 h 3822700"/>
                <a:gd name="connsiteX111" fmla="*/ 1016338 w 6785767"/>
                <a:gd name="connsiteY111" fmla="*/ 3746500 h 3822700"/>
                <a:gd name="connsiteX112" fmla="*/ 965538 w 6785767"/>
                <a:gd name="connsiteY112" fmla="*/ 3733800 h 3822700"/>
                <a:gd name="connsiteX113" fmla="*/ 927438 w 6785767"/>
                <a:gd name="connsiteY113" fmla="*/ 3721100 h 3822700"/>
                <a:gd name="connsiteX114" fmla="*/ 825838 w 6785767"/>
                <a:gd name="connsiteY114" fmla="*/ 3695700 h 3822700"/>
                <a:gd name="connsiteX115" fmla="*/ 787738 w 6785767"/>
                <a:gd name="connsiteY115" fmla="*/ 3670300 h 3822700"/>
                <a:gd name="connsiteX116" fmla="*/ 736938 w 6785767"/>
                <a:gd name="connsiteY116" fmla="*/ 3657600 h 3822700"/>
                <a:gd name="connsiteX117" fmla="*/ 660738 w 6785767"/>
                <a:gd name="connsiteY117" fmla="*/ 3581400 h 3822700"/>
                <a:gd name="connsiteX118" fmla="*/ 546438 w 6785767"/>
                <a:gd name="connsiteY118" fmla="*/ 3505200 h 3822700"/>
                <a:gd name="connsiteX119" fmla="*/ 508338 w 6785767"/>
                <a:gd name="connsiteY119" fmla="*/ 3479800 h 3822700"/>
                <a:gd name="connsiteX120" fmla="*/ 432138 w 6785767"/>
                <a:gd name="connsiteY120" fmla="*/ 3403600 h 3822700"/>
                <a:gd name="connsiteX121" fmla="*/ 381338 w 6785767"/>
                <a:gd name="connsiteY121" fmla="*/ 3365500 h 3822700"/>
                <a:gd name="connsiteX122" fmla="*/ 343238 w 6785767"/>
                <a:gd name="connsiteY122" fmla="*/ 3340100 h 3822700"/>
                <a:gd name="connsiteX123" fmla="*/ 267038 w 6785767"/>
                <a:gd name="connsiteY123" fmla="*/ 3276600 h 3822700"/>
                <a:gd name="connsiteX124" fmla="*/ 254338 w 6785767"/>
                <a:gd name="connsiteY124" fmla="*/ 3238500 h 3822700"/>
                <a:gd name="connsiteX125" fmla="*/ 190838 w 6785767"/>
                <a:gd name="connsiteY125" fmla="*/ 3162300 h 3822700"/>
                <a:gd name="connsiteX126" fmla="*/ 178138 w 6785767"/>
                <a:gd name="connsiteY126" fmla="*/ 3124200 h 3822700"/>
                <a:gd name="connsiteX127" fmla="*/ 127338 w 6785767"/>
                <a:gd name="connsiteY127" fmla="*/ 3035300 h 3822700"/>
                <a:gd name="connsiteX128" fmla="*/ 114638 w 6785767"/>
                <a:gd name="connsiteY128" fmla="*/ 2984500 h 3822700"/>
                <a:gd name="connsiteX129" fmla="*/ 51138 w 6785767"/>
                <a:gd name="connsiteY129" fmla="*/ 2870200 h 3822700"/>
                <a:gd name="connsiteX130" fmla="*/ 13038 w 6785767"/>
                <a:gd name="connsiteY130" fmla="*/ 2768600 h 3822700"/>
                <a:gd name="connsiteX131" fmla="*/ 338 w 6785767"/>
                <a:gd name="connsiteY131" fmla="*/ 2705100 h 3822700"/>
                <a:gd name="connsiteX132" fmla="*/ 51138 w 6785767"/>
                <a:gd name="connsiteY132" fmla="*/ 2616200 h 3822700"/>
                <a:gd name="connsiteX133" fmla="*/ 101938 w 6785767"/>
                <a:gd name="connsiteY133" fmla="*/ 2527300 h 3822700"/>
                <a:gd name="connsiteX134" fmla="*/ 114638 w 6785767"/>
                <a:gd name="connsiteY134" fmla="*/ 2476500 h 3822700"/>
                <a:gd name="connsiteX135" fmla="*/ 140038 w 6785767"/>
                <a:gd name="connsiteY135" fmla="*/ 2438400 h 3822700"/>
                <a:gd name="connsiteX136" fmla="*/ 165438 w 6785767"/>
                <a:gd name="connsiteY136" fmla="*/ 2349500 h 3822700"/>
                <a:gd name="connsiteX137" fmla="*/ 190838 w 6785767"/>
                <a:gd name="connsiteY137" fmla="*/ 2311400 h 3822700"/>
                <a:gd name="connsiteX138" fmla="*/ 203538 w 6785767"/>
                <a:gd name="connsiteY138" fmla="*/ 2260600 h 3822700"/>
                <a:gd name="connsiteX139" fmla="*/ 267038 w 6785767"/>
                <a:gd name="connsiteY139" fmla="*/ 2146300 h 3822700"/>
                <a:gd name="connsiteX140" fmla="*/ 279738 w 6785767"/>
                <a:gd name="connsiteY140" fmla="*/ 2108200 h 3822700"/>
                <a:gd name="connsiteX141" fmla="*/ 305138 w 6785767"/>
                <a:gd name="connsiteY141" fmla="*/ 2006600 h 3822700"/>
                <a:gd name="connsiteX142" fmla="*/ 330538 w 6785767"/>
                <a:gd name="connsiteY142" fmla="*/ 1879600 h 3822700"/>
                <a:gd name="connsiteX143" fmla="*/ 343238 w 6785767"/>
                <a:gd name="connsiteY143" fmla="*/ 1727200 h 3822700"/>
                <a:gd name="connsiteX144" fmla="*/ 355938 w 6785767"/>
                <a:gd name="connsiteY144" fmla="*/ 1663700 h 3822700"/>
                <a:gd name="connsiteX145" fmla="*/ 330538 w 6785767"/>
                <a:gd name="connsiteY145" fmla="*/ 1219200 h 3822700"/>
                <a:gd name="connsiteX146" fmla="*/ 305138 w 6785767"/>
                <a:gd name="connsiteY146" fmla="*/ 1104900 h 3822700"/>
                <a:gd name="connsiteX147" fmla="*/ 228938 w 6785767"/>
                <a:gd name="connsiteY147" fmla="*/ 977900 h 3822700"/>
                <a:gd name="connsiteX148" fmla="*/ 165438 w 6785767"/>
                <a:gd name="connsiteY148" fmla="*/ 889000 h 3822700"/>
                <a:gd name="connsiteX149" fmla="*/ 89238 w 6785767"/>
                <a:gd name="connsiteY149" fmla="*/ 812800 h 3822700"/>
                <a:gd name="connsiteX150" fmla="*/ 51138 w 6785767"/>
                <a:gd name="connsiteY150" fmla="*/ 787400 h 3822700"/>
                <a:gd name="connsiteX151" fmla="*/ 25738 w 6785767"/>
                <a:gd name="connsiteY151" fmla="*/ 749300 h 3822700"/>
                <a:gd name="connsiteX152" fmla="*/ 338 w 6785767"/>
                <a:gd name="connsiteY152" fmla="*/ 673100 h 3822700"/>
                <a:gd name="connsiteX153" fmla="*/ 13038 w 6785767"/>
                <a:gd name="connsiteY153" fmla="*/ 469900 h 3822700"/>
                <a:gd name="connsiteX154" fmla="*/ 63838 w 6785767"/>
                <a:gd name="connsiteY154" fmla="*/ 355600 h 3822700"/>
                <a:gd name="connsiteX155" fmla="*/ 101938 w 6785767"/>
                <a:gd name="connsiteY155" fmla="*/ 241300 h 3822700"/>
                <a:gd name="connsiteX156" fmla="*/ 114638 w 6785767"/>
                <a:gd name="connsiteY156" fmla="*/ 203200 h 3822700"/>
                <a:gd name="connsiteX157" fmla="*/ 203538 w 6785767"/>
                <a:gd name="connsiteY157" fmla="*/ 203200 h 382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785767" h="3822700">
                  <a:moveTo>
                    <a:pt x="203538" y="203200"/>
                  </a:moveTo>
                  <a:lnTo>
                    <a:pt x="203538" y="203200"/>
                  </a:lnTo>
                  <a:cubicBezTo>
                    <a:pt x="688758" y="168541"/>
                    <a:pt x="16547" y="213413"/>
                    <a:pt x="1067138" y="177800"/>
                  </a:cubicBezTo>
                  <a:cubicBezTo>
                    <a:pt x="1088711" y="177069"/>
                    <a:pt x="1109242" y="167953"/>
                    <a:pt x="1130638" y="165100"/>
                  </a:cubicBezTo>
                  <a:cubicBezTo>
                    <a:pt x="1212122" y="154235"/>
                    <a:pt x="1395501" y="141354"/>
                    <a:pt x="1460838" y="139700"/>
                  </a:cubicBezTo>
                  <a:lnTo>
                    <a:pt x="2260938" y="127000"/>
                  </a:lnTo>
                  <a:cubicBezTo>
                    <a:pt x="2294805" y="122767"/>
                    <a:pt x="2328577" y="117696"/>
                    <a:pt x="2362538" y="114300"/>
                  </a:cubicBezTo>
                  <a:cubicBezTo>
                    <a:pt x="2413261" y="109228"/>
                    <a:pt x="2464274" y="107229"/>
                    <a:pt x="2514938" y="101600"/>
                  </a:cubicBezTo>
                  <a:cubicBezTo>
                    <a:pt x="2540531" y="98756"/>
                    <a:pt x="2565470" y="90953"/>
                    <a:pt x="2591138" y="88900"/>
                  </a:cubicBezTo>
                  <a:cubicBezTo>
                    <a:pt x="2708380" y="79521"/>
                    <a:pt x="3019840" y="69483"/>
                    <a:pt x="3124538" y="63500"/>
                  </a:cubicBezTo>
                  <a:cubicBezTo>
                    <a:pt x="3175431" y="60592"/>
                    <a:pt x="3226138" y="55033"/>
                    <a:pt x="3276938" y="50800"/>
                  </a:cubicBezTo>
                  <a:cubicBezTo>
                    <a:pt x="3395492" y="21161"/>
                    <a:pt x="3265411" y="50670"/>
                    <a:pt x="3492838" y="25400"/>
                  </a:cubicBezTo>
                  <a:cubicBezTo>
                    <a:pt x="3514292" y="23016"/>
                    <a:pt x="3534942" y="15553"/>
                    <a:pt x="3556338" y="12700"/>
                  </a:cubicBezTo>
                  <a:cubicBezTo>
                    <a:pt x="3598509" y="7077"/>
                    <a:pt x="3641005" y="4233"/>
                    <a:pt x="3683338" y="0"/>
                  </a:cubicBezTo>
                  <a:lnTo>
                    <a:pt x="5677238" y="25400"/>
                  </a:lnTo>
                  <a:cubicBezTo>
                    <a:pt x="5698820" y="25800"/>
                    <a:pt x="5719342" y="35247"/>
                    <a:pt x="5740738" y="38100"/>
                  </a:cubicBezTo>
                  <a:cubicBezTo>
                    <a:pt x="5816525" y="48205"/>
                    <a:pt x="5862902" y="44863"/>
                    <a:pt x="5931238" y="63500"/>
                  </a:cubicBezTo>
                  <a:cubicBezTo>
                    <a:pt x="5957069" y="70545"/>
                    <a:pt x="5982038" y="80433"/>
                    <a:pt x="6007438" y="88900"/>
                  </a:cubicBezTo>
                  <a:lnTo>
                    <a:pt x="6045538" y="101600"/>
                  </a:lnTo>
                  <a:cubicBezTo>
                    <a:pt x="6062471" y="114300"/>
                    <a:pt x="6077835" y="129421"/>
                    <a:pt x="6096338" y="139700"/>
                  </a:cubicBezTo>
                  <a:cubicBezTo>
                    <a:pt x="6116266" y="150771"/>
                    <a:pt x="6139006" y="155841"/>
                    <a:pt x="6159838" y="165100"/>
                  </a:cubicBezTo>
                  <a:cubicBezTo>
                    <a:pt x="6223020" y="193181"/>
                    <a:pt x="6202815" y="186727"/>
                    <a:pt x="6261438" y="228600"/>
                  </a:cubicBezTo>
                  <a:cubicBezTo>
                    <a:pt x="6273858" y="237472"/>
                    <a:pt x="6288130" y="243859"/>
                    <a:pt x="6299538" y="254000"/>
                  </a:cubicBezTo>
                  <a:cubicBezTo>
                    <a:pt x="6326386" y="277865"/>
                    <a:pt x="6350338" y="304800"/>
                    <a:pt x="6375738" y="330200"/>
                  </a:cubicBezTo>
                  <a:lnTo>
                    <a:pt x="6413838" y="368300"/>
                  </a:lnTo>
                  <a:cubicBezTo>
                    <a:pt x="6426538" y="381000"/>
                    <a:pt x="6441975" y="391456"/>
                    <a:pt x="6451938" y="406400"/>
                  </a:cubicBezTo>
                  <a:cubicBezTo>
                    <a:pt x="6487301" y="459444"/>
                    <a:pt x="6466545" y="433707"/>
                    <a:pt x="6515438" y="482600"/>
                  </a:cubicBezTo>
                  <a:cubicBezTo>
                    <a:pt x="6519671" y="495300"/>
                    <a:pt x="6520357" y="509807"/>
                    <a:pt x="6528138" y="520700"/>
                  </a:cubicBezTo>
                  <a:cubicBezTo>
                    <a:pt x="6542057" y="540187"/>
                    <a:pt x="6563169" y="553478"/>
                    <a:pt x="6578938" y="571500"/>
                  </a:cubicBezTo>
                  <a:cubicBezTo>
                    <a:pt x="6592876" y="587430"/>
                    <a:pt x="6605297" y="604688"/>
                    <a:pt x="6617038" y="622300"/>
                  </a:cubicBezTo>
                  <a:cubicBezTo>
                    <a:pt x="6630730" y="642839"/>
                    <a:pt x="6642055" y="664868"/>
                    <a:pt x="6655138" y="685800"/>
                  </a:cubicBezTo>
                  <a:cubicBezTo>
                    <a:pt x="6663228" y="698743"/>
                    <a:pt x="6673712" y="710248"/>
                    <a:pt x="6680538" y="723900"/>
                  </a:cubicBezTo>
                  <a:cubicBezTo>
                    <a:pt x="6702131" y="767086"/>
                    <a:pt x="6685593" y="763971"/>
                    <a:pt x="6705938" y="812800"/>
                  </a:cubicBezTo>
                  <a:cubicBezTo>
                    <a:pt x="6720501" y="847751"/>
                    <a:pt x="6744764" y="878479"/>
                    <a:pt x="6756738" y="914400"/>
                  </a:cubicBezTo>
                  <a:cubicBezTo>
                    <a:pt x="6774958" y="969059"/>
                    <a:pt x="6766191" y="939513"/>
                    <a:pt x="6782138" y="1003300"/>
                  </a:cubicBezTo>
                  <a:cubicBezTo>
                    <a:pt x="6781395" y="1015186"/>
                    <a:pt x="6804180" y="1196487"/>
                    <a:pt x="6744038" y="1244600"/>
                  </a:cubicBezTo>
                  <a:cubicBezTo>
                    <a:pt x="6733585" y="1252963"/>
                    <a:pt x="6718638" y="1253067"/>
                    <a:pt x="6705938" y="1257300"/>
                  </a:cubicBezTo>
                  <a:cubicBezTo>
                    <a:pt x="6672279" y="1290959"/>
                    <a:pt x="6636963" y="1336237"/>
                    <a:pt x="6591638" y="1358900"/>
                  </a:cubicBezTo>
                  <a:cubicBezTo>
                    <a:pt x="6579664" y="1364887"/>
                    <a:pt x="6565843" y="1366327"/>
                    <a:pt x="6553538" y="1371600"/>
                  </a:cubicBezTo>
                  <a:cubicBezTo>
                    <a:pt x="6536137" y="1379058"/>
                    <a:pt x="6520316" y="1389969"/>
                    <a:pt x="6502738" y="1397000"/>
                  </a:cubicBezTo>
                  <a:cubicBezTo>
                    <a:pt x="6477879" y="1406944"/>
                    <a:pt x="6448815" y="1407548"/>
                    <a:pt x="6426538" y="1422400"/>
                  </a:cubicBezTo>
                  <a:lnTo>
                    <a:pt x="6350338" y="1473200"/>
                  </a:lnTo>
                  <a:cubicBezTo>
                    <a:pt x="6337638" y="1481667"/>
                    <a:pt x="6326718" y="1493773"/>
                    <a:pt x="6312238" y="1498600"/>
                  </a:cubicBezTo>
                  <a:lnTo>
                    <a:pt x="6236038" y="1524000"/>
                  </a:lnTo>
                  <a:cubicBezTo>
                    <a:pt x="6223338" y="1528233"/>
                    <a:pt x="6209077" y="1529274"/>
                    <a:pt x="6197938" y="1536700"/>
                  </a:cubicBezTo>
                  <a:cubicBezTo>
                    <a:pt x="6163687" y="1559534"/>
                    <a:pt x="6161173" y="1566037"/>
                    <a:pt x="6121738" y="1574800"/>
                  </a:cubicBezTo>
                  <a:cubicBezTo>
                    <a:pt x="6009927" y="1599647"/>
                    <a:pt x="5890915" y="1594863"/>
                    <a:pt x="5778838" y="1600200"/>
                  </a:cubicBezTo>
                  <a:cubicBezTo>
                    <a:pt x="5766138" y="1604433"/>
                    <a:pt x="5753806" y="1609996"/>
                    <a:pt x="5740738" y="1612900"/>
                  </a:cubicBezTo>
                  <a:cubicBezTo>
                    <a:pt x="5693653" y="1623363"/>
                    <a:pt x="5606879" y="1632807"/>
                    <a:pt x="5562938" y="1638300"/>
                  </a:cubicBezTo>
                  <a:cubicBezTo>
                    <a:pt x="5531950" y="1648629"/>
                    <a:pt x="5511357" y="1651781"/>
                    <a:pt x="5486738" y="1676400"/>
                  </a:cubicBezTo>
                  <a:cubicBezTo>
                    <a:pt x="5475945" y="1687193"/>
                    <a:pt x="5473257" y="1704965"/>
                    <a:pt x="5461338" y="1714500"/>
                  </a:cubicBezTo>
                  <a:cubicBezTo>
                    <a:pt x="5450885" y="1722863"/>
                    <a:pt x="5435212" y="1721213"/>
                    <a:pt x="5423238" y="1727200"/>
                  </a:cubicBezTo>
                  <a:cubicBezTo>
                    <a:pt x="5324761" y="1776439"/>
                    <a:pt x="5442803" y="1733378"/>
                    <a:pt x="5347038" y="1765300"/>
                  </a:cubicBezTo>
                  <a:cubicBezTo>
                    <a:pt x="5338571" y="1778000"/>
                    <a:pt x="5333557" y="1793865"/>
                    <a:pt x="5321638" y="1803400"/>
                  </a:cubicBezTo>
                  <a:cubicBezTo>
                    <a:pt x="5311185" y="1811763"/>
                    <a:pt x="5295512" y="1810113"/>
                    <a:pt x="5283538" y="1816100"/>
                  </a:cubicBezTo>
                  <a:cubicBezTo>
                    <a:pt x="5269886" y="1822926"/>
                    <a:pt x="5258138" y="1833033"/>
                    <a:pt x="5245438" y="1841500"/>
                  </a:cubicBezTo>
                  <a:cubicBezTo>
                    <a:pt x="5235109" y="1872488"/>
                    <a:pt x="5231957" y="1893081"/>
                    <a:pt x="5207338" y="1917700"/>
                  </a:cubicBezTo>
                  <a:cubicBezTo>
                    <a:pt x="5196545" y="1928493"/>
                    <a:pt x="5181938" y="1934633"/>
                    <a:pt x="5169238" y="1943100"/>
                  </a:cubicBezTo>
                  <a:cubicBezTo>
                    <a:pt x="5165005" y="1955800"/>
                    <a:pt x="5158739" y="1967995"/>
                    <a:pt x="5156538" y="1981200"/>
                  </a:cubicBezTo>
                  <a:cubicBezTo>
                    <a:pt x="5150236" y="2019013"/>
                    <a:pt x="5153135" y="2058310"/>
                    <a:pt x="5143838" y="2095500"/>
                  </a:cubicBezTo>
                  <a:cubicBezTo>
                    <a:pt x="5140136" y="2110308"/>
                    <a:pt x="5129231" y="2122807"/>
                    <a:pt x="5118438" y="2133600"/>
                  </a:cubicBezTo>
                  <a:cubicBezTo>
                    <a:pt x="5093819" y="2158219"/>
                    <a:pt x="5073226" y="2161371"/>
                    <a:pt x="5042238" y="2171700"/>
                  </a:cubicBezTo>
                  <a:cubicBezTo>
                    <a:pt x="5033771" y="2184400"/>
                    <a:pt x="5029781" y="2201710"/>
                    <a:pt x="5016838" y="2209800"/>
                  </a:cubicBezTo>
                  <a:cubicBezTo>
                    <a:pt x="4994134" y="2223990"/>
                    <a:pt x="4966038" y="2226733"/>
                    <a:pt x="4940638" y="2235200"/>
                  </a:cubicBezTo>
                  <a:cubicBezTo>
                    <a:pt x="4927938" y="2239433"/>
                    <a:pt x="4915743" y="2245699"/>
                    <a:pt x="4902538" y="2247900"/>
                  </a:cubicBezTo>
                  <a:cubicBezTo>
                    <a:pt x="4851738" y="2256367"/>
                    <a:pt x="4800101" y="2260809"/>
                    <a:pt x="4750138" y="2273300"/>
                  </a:cubicBezTo>
                  <a:cubicBezTo>
                    <a:pt x="4619498" y="2305960"/>
                    <a:pt x="4683096" y="2293763"/>
                    <a:pt x="4559638" y="2311400"/>
                  </a:cubicBezTo>
                  <a:lnTo>
                    <a:pt x="3899238" y="2298700"/>
                  </a:lnTo>
                  <a:cubicBezTo>
                    <a:pt x="3772205" y="2295602"/>
                    <a:pt x="3645113" y="2293049"/>
                    <a:pt x="3518238" y="2286000"/>
                  </a:cubicBezTo>
                  <a:cubicBezTo>
                    <a:pt x="3492527" y="2284572"/>
                    <a:pt x="3467347" y="2278045"/>
                    <a:pt x="3442038" y="2273300"/>
                  </a:cubicBezTo>
                  <a:cubicBezTo>
                    <a:pt x="3399606" y="2265344"/>
                    <a:pt x="3315038" y="2247900"/>
                    <a:pt x="3315038" y="2247900"/>
                  </a:cubicBezTo>
                  <a:cubicBezTo>
                    <a:pt x="3238838" y="2252133"/>
                    <a:pt x="3162412" y="2253364"/>
                    <a:pt x="3086438" y="2260600"/>
                  </a:cubicBezTo>
                  <a:cubicBezTo>
                    <a:pt x="3073111" y="2261869"/>
                    <a:pt x="3061406" y="2270396"/>
                    <a:pt x="3048338" y="2273300"/>
                  </a:cubicBezTo>
                  <a:cubicBezTo>
                    <a:pt x="3013218" y="2281104"/>
                    <a:pt x="2968345" y="2281546"/>
                    <a:pt x="2934038" y="2298700"/>
                  </a:cubicBezTo>
                  <a:cubicBezTo>
                    <a:pt x="2920386" y="2305526"/>
                    <a:pt x="2909590" y="2317274"/>
                    <a:pt x="2895938" y="2324100"/>
                  </a:cubicBezTo>
                  <a:cubicBezTo>
                    <a:pt x="2883964" y="2330087"/>
                    <a:pt x="2869812" y="2330813"/>
                    <a:pt x="2857838" y="2336800"/>
                  </a:cubicBezTo>
                  <a:cubicBezTo>
                    <a:pt x="2844186" y="2343626"/>
                    <a:pt x="2833390" y="2355374"/>
                    <a:pt x="2819738" y="2362200"/>
                  </a:cubicBezTo>
                  <a:cubicBezTo>
                    <a:pt x="2807764" y="2368187"/>
                    <a:pt x="2793612" y="2368913"/>
                    <a:pt x="2781638" y="2374900"/>
                  </a:cubicBezTo>
                  <a:cubicBezTo>
                    <a:pt x="2683161" y="2424139"/>
                    <a:pt x="2801203" y="2381078"/>
                    <a:pt x="2705438" y="2413000"/>
                  </a:cubicBezTo>
                  <a:cubicBezTo>
                    <a:pt x="2692738" y="2425700"/>
                    <a:pt x="2682282" y="2441137"/>
                    <a:pt x="2667338" y="2451100"/>
                  </a:cubicBezTo>
                  <a:cubicBezTo>
                    <a:pt x="2656199" y="2458526"/>
                    <a:pt x="2638704" y="2454334"/>
                    <a:pt x="2629238" y="2463800"/>
                  </a:cubicBezTo>
                  <a:cubicBezTo>
                    <a:pt x="2619772" y="2473266"/>
                    <a:pt x="2619785" y="2488913"/>
                    <a:pt x="2616538" y="2501900"/>
                  </a:cubicBezTo>
                  <a:cubicBezTo>
                    <a:pt x="2611303" y="2522841"/>
                    <a:pt x="2609518" y="2544575"/>
                    <a:pt x="2603838" y="2565400"/>
                  </a:cubicBezTo>
                  <a:cubicBezTo>
                    <a:pt x="2596793" y="2591231"/>
                    <a:pt x="2586905" y="2616200"/>
                    <a:pt x="2578438" y="2641600"/>
                  </a:cubicBezTo>
                  <a:cubicBezTo>
                    <a:pt x="2574205" y="2654300"/>
                    <a:pt x="2573164" y="2668561"/>
                    <a:pt x="2565738" y="2679700"/>
                  </a:cubicBezTo>
                  <a:lnTo>
                    <a:pt x="2514938" y="2755900"/>
                  </a:lnTo>
                  <a:cubicBezTo>
                    <a:pt x="2506471" y="2768600"/>
                    <a:pt x="2494365" y="2779520"/>
                    <a:pt x="2489538" y="2794000"/>
                  </a:cubicBezTo>
                  <a:lnTo>
                    <a:pt x="2476838" y="2832100"/>
                  </a:lnTo>
                  <a:cubicBezTo>
                    <a:pt x="2472605" y="2870200"/>
                    <a:pt x="2471656" y="2908810"/>
                    <a:pt x="2464138" y="2946400"/>
                  </a:cubicBezTo>
                  <a:cubicBezTo>
                    <a:pt x="2458887" y="2972654"/>
                    <a:pt x="2445232" y="2996625"/>
                    <a:pt x="2438738" y="3022600"/>
                  </a:cubicBezTo>
                  <a:cubicBezTo>
                    <a:pt x="2434505" y="3039533"/>
                    <a:pt x="2429160" y="3056227"/>
                    <a:pt x="2426038" y="3073400"/>
                  </a:cubicBezTo>
                  <a:cubicBezTo>
                    <a:pt x="2420683" y="3102851"/>
                    <a:pt x="2418693" y="3132849"/>
                    <a:pt x="2413338" y="3162300"/>
                  </a:cubicBezTo>
                  <a:cubicBezTo>
                    <a:pt x="2410216" y="3179473"/>
                    <a:pt x="2404424" y="3196061"/>
                    <a:pt x="2400638" y="3213100"/>
                  </a:cubicBezTo>
                  <a:cubicBezTo>
                    <a:pt x="2395955" y="3234172"/>
                    <a:pt x="2393618" y="3255775"/>
                    <a:pt x="2387938" y="3276600"/>
                  </a:cubicBezTo>
                  <a:lnTo>
                    <a:pt x="2349838" y="3390900"/>
                  </a:lnTo>
                  <a:cubicBezTo>
                    <a:pt x="2317916" y="3486665"/>
                    <a:pt x="2360977" y="3368623"/>
                    <a:pt x="2311738" y="3467100"/>
                  </a:cubicBezTo>
                  <a:cubicBezTo>
                    <a:pt x="2288578" y="3513420"/>
                    <a:pt x="2308303" y="3541357"/>
                    <a:pt x="2248238" y="3581400"/>
                  </a:cubicBezTo>
                  <a:cubicBezTo>
                    <a:pt x="2222838" y="3598333"/>
                    <a:pt x="2200998" y="3622547"/>
                    <a:pt x="2172038" y="3632200"/>
                  </a:cubicBezTo>
                  <a:cubicBezTo>
                    <a:pt x="2146638" y="3640667"/>
                    <a:pt x="2118115" y="3642748"/>
                    <a:pt x="2095838" y="3657600"/>
                  </a:cubicBezTo>
                  <a:cubicBezTo>
                    <a:pt x="2083138" y="3666067"/>
                    <a:pt x="2071767" y="3676987"/>
                    <a:pt x="2057738" y="3683000"/>
                  </a:cubicBezTo>
                  <a:cubicBezTo>
                    <a:pt x="2041695" y="3689876"/>
                    <a:pt x="2023721" y="3690905"/>
                    <a:pt x="2006938" y="3695700"/>
                  </a:cubicBezTo>
                  <a:cubicBezTo>
                    <a:pt x="1994066" y="3699378"/>
                    <a:pt x="1981710" y="3704722"/>
                    <a:pt x="1968838" y="3708400"/>
                  </a:cubicBezTo>
                  <a:cubicBezTo>
                    <a:pt x="1952055" y="3713195"/>
                    <a:pt x="1934821" y="3716305"/>
                    <a:pt x="1918038" y="3721100"/>
                  </a:cubicBezTo>
                  <a:cubicBezTo>
                    <a:pt x="1905166" y="3724778"/>
                    <a:pt x="1891912" y="3727813"/>
                    <a:pt x="1879938" y="3733800"/>
                  </a:cubicBezTo>
                  <a:cubicBezTo>
                    <a:pt x="1817857" y="3764840"/>
                    <a:pt x="1867582" y="3755939"/>
                    <a:pt x="1803738" y="3771900"/>
                  </a:cubicBezTo>
                  <a:cubicBezTo>
                    <a:pt x="1782797" y="3777135"/>
                    <a:pt x="1761179" y="3779365"/>
                    <a:pt x="1740238" y="3784600"/>
                  </a:cubicBezTo>
                  <a:cubicBezTo>
                    <a:pt x="1727251" y="3787847"/>
                    <a:pt x="1715125" y="3794053"/>
                    <a:pt x="1702138" y="3797300"/>
                  </a:cubicBezTo>
                  <a:cubicBezTo>
                    <a:pt x="1681197" y="3802535"/>
                    <a:pt x="1659710" y="3805317"/>
                    <a:pt x="1638638" y="3810000"/>
                  </a:cubicBezTo>
                  <a:cubicBezTo>
                    <a:pt x="1621599" y="3813786"/>
                    <a:pt x="1604771" y="3818467"/>
                    <a:pt x="1587838" y="3822700"/>
                  </a:cubicBezTo>
                  <a:cubicBezTo>
                    <a:pt x="1520105" y="3818467"/>
                    <a:pt x="1452248" y="3815879"/>
                    <a:pt x="1384638" y="3810000"/>
                  </a:cubicBezTo>
                  <a:cubicBezTo>
                    <a:pt x="1299982" y="3802639"/>
                    <a:pt x="1257333" y="3786666"/>
                    <a:pt x="1168738" y="3771900"/>
                  </a:cubicBezTo>
                  <a:cubicBezTo>
                    <a:pt x="1117938" y="3763433"/>
                    <a:pt x="1066301" y="3758991"/>
                    <a:pt x="1016338" y="3746500"/>
                  </a:cubicBezTo>
                  <a:cubicBezTo>
                    <a:pt x="999405" y="3742267"/>
                    <a:pt x="982321" y="3738595"/>
                    <a:pt x="965538" y="3733800"/>
                  </a:cubicBezTo>
                  <a:cubicBezTo>
                    <a:pt x="952666" y="3730122"/>
                    <a:pt x="940353" y="3724622"/>
                    <a:pt x="927438" y="3721100"/>
                  </a:cubicBezTo>
                  <a:cubicBezTo>
                    <a:pt x="893759" y="3711915"/>
                    <a:pt x="825838" y="3695700"/>
                    <a:pt x="825838" y="3695700"/>
                  </a:cubicBezTo>
                  <a:cubicBezTo>
                    <a:pt x="813138" y="3687233"/>
                    <a:pt x="801767" y="3676313"/>
                    <a:pt x="787738" y="3670300"/>
                  </a:cubicBezTo>
                  <a:cubicBezTo>
                    <a:pt x="771695" y="3663424"/>
                    <a:pt x="751237" y="3667609"/>
                    <a:pt x="736938" y="3657600"/>
                  </a:cubicBezTo>
                  <a:cubicBezTo>
                    <a:pt x="707510" y="3637001"/>
                    <a:pt x="690626" y="3601325"/>
                    <a:pt x="660738" y="3581400"/>
                  </a:cubicBezTo>
                  <a:lnTo>
                    <a:pt x="546438" y="3505200"/>
                  </a:lnTo>
                  <a:cubicBezTo>
                    <a:pt x="533738" y="3496733"/>
                    <a:pt x="519131" y="3490593"/>
                    <a:pt x="508338" y="3479800"/>
                  </a:cubicBezTo>
                  <a:cubicBezTo>
                    <a:pt x="482938" y="3454400"/>
                    <a:pt x="460875" y="3425153"/>
                    <a:pt x="432138" y="3403600"/>
                  </a:cubicBezTo>
                  <a:cubicBezTo>
                    <a:pt x="415205" y="3390900"/>
                    <a:pt x="398562" y="3377803"/>
                    <a:pt x="381338" y="3365500"/>
                  </a:cubicBezTo>
                  <a:cubicBezTo>
                    <a:pt x="368918" y="3356628"/>
                    <a:pt x="354964" y="3349871"/>
                    <a:pt x="343238" y="3340100"/>
                  </a:cubicBezTo>
                  <a:cubicBezTo>
                    <a:pt x="245452" y="3258612"/>
                    <a:pt x="361633" y="3339663"/>
                    <a:pt x="267038" y="3276600"/>
                  </a:cubicBezTo>
                  <a:cubicBezTo>
                    <a:pt x="262805" y="3263900"/>
                    <a:pt x="260325" y="3250474"/>
                    <a:pt x="254338" y="3238500"/>
                  </a:cubicBezTo>
                  <a:cubicBezTo>
                    <a:pt x="236657" y="3203137"/>
                    <a:pt x="218925" y="3190387"/>
                    <a:pt x="190838" y="3162300"/>
                  </a:cubicBezTo>
                  <a:cubicBezTo>
                    <a:pt x="186605" y="3149600"/>
                    <a:pt x="184125" y="3136174"/>
                    <a:pt x="178138" y="3124200"/>
                  </a:cubicBezTo>
                  <a:cubicBezTo>
                    <a:pt x="141292" y="3050507"/>
                    <a:pt x="160736" y="3124361"/>
                    <a:pt x="127338" y="3035300"/>
                  </a:cubicBezTo>
                  <a:cubicBezTo>
                    <a:pt x="121209" y="3018957"/>
                    <a:pt x="121727" y="3000450"/>
                    <a:pt x="114638" y="2984500"/>
                  </a:cubicBezTo>
                  <a:cubicBezTo>
                    <a:pt x="75838" y="2897201"/>
                    <a:pt x="80643" y="2948881"/>
                    <a:pt x="51138" y="2870200"/>
                  </a:cubicBezTo>
                  <a:cubicBezTo>
                    <a:pt x="-737" y="2731866"/>
                    <a:pt x="83755" y="2910034"/>
                    <a:pt x="13038" y="2768600"/>
                  </a:cubicBezTo>
                  <a:cubicBezTo>
                    <a:pt x="8805" y="2747433"/>
                    <a:pt x="-2046" y="2726554"/>
                    <a:pt x="338" y="2705100"/>
                  </a:cubicBezTo>
                  <a:cubicBezTo>
                    <a:pt x="2486" y="2685764"/>
                    <a:pt x="39486" y="2633678"/>
                    <a:pt x="51138" y="2616200"/>
                  </a:cubicBezTo>
                  <a:cubicBezTo>
                    <a:pt x="84534" y="2482614"/>
                    <a:pt x="34682" y="2644998"/>
                    <a:pt x="101938" y="2527300"/>
                  </a:cubicBezTo>
                  <a:cubicBezTo>
                    <a:pt x="110598" y="2512145"/>
                    <a:pt x="107762" y="2492543"/>
                    <a:pt x="114638" y="2476500"/>
                  </a:cubicBezTo>
                  <a:cubicBezTo>
                    <a:pt x="120651" y="2462471"/>
                    <a:pt x="131571" y="2451100"/>
                    <a:pt x="140038" y="2438400"/>
                  </a:cubicBezTo>
                  <a:cubicBezTo>
                    <a:pt x="144107" y="2422124"/>
                    <a:pt x="156328" y="2367720"/>
                    <a:pt x="165438" y="2349500"/>
                  </a:cubicBezTo>
                  <a:cubicBezTo>
                    <a:pt x="172264" y="2335848"/>
                    <a:pt x="182371" y="2324100"/>
                    <a:pt x="190838" y="2311400"/>
                  </a:cubicBezTo>
                  <a:cubicBezTo>
                    <a:pt x="195071" y="2294467"/>
                    <a:pt x="197409" y="2276943"/>
                    <a:pt x="203538" y="2260600"/>
                  </a:cubicBezTo>
                  <a:cubicBezTo>
                    <a:pt x="221884" y="2211677"/>
                    <a:pt x="242788" y="2194800"/>
                    <a:pt x="267038" y="2146300"/>
                  </a:cubicBezTo>
                  <a:cubicBezTo>
                    <a:pt x="273025" y="2134326"/>
                    <a:pt x="276216" y="2121115"/>
                    <a:pt x="279738" y="2108200"/>
                  </a:cubicBezTo>
                  <a:cubicBezTo>
                    <a:pt x="288923" y="2074521"/>
                    <a:pt x="299399" y="2041034"/>
                    <a:pt x="305138" y="2006600"/>
                  </a:cubicBezTo>
                  <a:cubicBezTo>
                    <a:pt x="320707" y="1913183"/>
                    <a:pt x="311593" y="1955382"/>
                    <a:pt x="330538" y="1879600"/>
                  </a:cubicBezTo>
                  <a:cubicBezTo>
                    <a:pt x="334771" y="1828800"/>
                    <a:pt x="337282" y="1777827"/>
                    <a:pt x="343238" y="1727200"/>
                  </a:cubicBezTo>
                  <a:cubicBezTo>
                    <a:pt x="345760" y="1705762"/>
                    <a:pt x="355938" y="1685286"/>
                    <a:pt x="355938" y="1663700"/>
                  </a:cubicBezTo>
                  <a:cubicBezTo>
                    <a:pt x="355938" y="1494523"/>
                    <a:pt x="360584" y="1369432"/>
                    <a:pt x="330538" y="1219200"/>
                  </a:cubicBezTo>
                  <a:cubicBezTo>
                    <a:pt x="322884" y="1180929"/>
                    <a:pt x="316616" y="1142203"/>
                    <a:pt x="305138" y="1104900"/>
                  </a:cubicBezTo>
                  <a:cubicBezTo>
                    <a:pt x="293980" y="1068637"/>
                    <a:pt x="245261" y="1002385"/>
                    <a:pt x="228938" y="977900"/>
                  </a:cubicBezTo>
                  <a:cubicBezTo>
                    <a:pt x="211270" y="951398"/>
                    <a:pt x="185691" y="911504"/>
                    <a:pt x="165438" y="889000"/>
                  </a:cubicBezTo>
                  <a:cubicBezTo>
                    <a:pt x="141408" y="862300"/>
                    <a:pt x="119126" y="832725"/>
                    <a:pt x="89238" y="812800"/>
                  </a:cubicBezTo>
                  <a:lnTo>
                    <a:pt x="51138" y="787400"/>
                  </a:lnTo>
                  <a:cubicBezTo>
                    <a:pt x="42671" y="774700"/>
                    <a:pt x="31937" y="763248"/>
                    <a:pt x="25738" y="749300"/>
                  </a:cubicBezTo>
                  <a:cubicBezTo>
                    <a:pt x="14864" y="724834"/>
                    <a:pt x="338" y="673100"/>
                    <a:pt x="338" y="673100"/>
                  </a:cubicBezTo>
                  <a:cubicBezTo>
                    <a:pt x="4571" y="605367"/>
                    <a:pt x="3868" y="537143"/>
                    <a:pt x="13038" y="469900"/>
                  </a:cubicBezTo>
                  <a:cubicBezTo>
                    <a:pt x="27915" y="360802"/>
                    <a:pt x="32337" y="426477"/>
                    <a:pt x="63838" y="355600"/>
                  </a:cubicBezTo>
                  <a:lnTo>
                    <a:pt x="101938" y="241300"/>
                  </a:lnTo>
                  <a:lnTo>
                    <a:pt x="114638" y="203200"/>
                  </a:lnTo>
                  <a:cubicBezTo>
                    <a:pt x="207729" y="216499"/>
                    <a:pt x="188721" y="203200"/>
                    <a:pt x="203538" y="203200"/>
                  </a:cubicBezTo>
                  <a:close/>
                </a:path>
              </a:pathLst>
            </a:cu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schemeClr val="bg1"/>
                </a:solidFill>
              </a:endParaRPr>
            </a:p>
          </p:txBody>
        </p:sp>
      </p:grpSp>
      <p:sp>
        <p:nvSpPr>
          <p:cNvPr id="72707" name="TextBox 3"/>
          <p:cNvSpPr txBox="1">
            <a:spLocks noChangeArrowheads="1"/>
          </p:cNvSpPr>
          <p:nvPr/>
        </p:nvSpPr>
        <p:spPr bwMode="auto">
          <a:xfrm>
            <a:off x="468313" y="5229225"/>
            <a:ext cx="8177212"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Spontana heterokromatinizacija nakon vezanja prvog</a:t>
            </a:r>
          </a:p>
          <a:p>
            <a:pPr eaLnBrk="1" hangingPunct="1">
              <a:spcBef>
                <a:spcPct val="0"/>
              </a:spcBef>
              <a:buFontTx/>
              <a:buNone/>
            </a:pPr>
            <a:r>
              <a:rPr lang="hr-HR" altLang="en-US" sz="2000"/>
              <a:t>proteina HP1 za metilirani histon, putem domene koja može metilirati susjedni histon</a:t>
            </a:r>
          </a:p>
          <a:p>
            <a:pPr eaLnBrk="1" hangingPunct="1">
              <a:spcBef>
                <a:spcPct val="0"/>
              </a:spcBef>
              <a:buFontTx/>
              <a:buNone/>
            </a:pPr>
            <a:r>
              <a:rPr lang="hr-HR" altLang="en-US" sz="2000"/>
              <a:t>-širenje do graničnih domena - izolatora</a:t>
            </a:r>
            <a:endParaRPr lang="en-US" altLang="en-US" sz="2000"/>
          </a:p>
        </p:txBody>
      </p:sp>
      <p:sp>
        <p:nvSpPr>
          <p:cNvPr id="72708" name="TextBox 2"/>
          <p:cNvSpPr txBox="1">
            <a:spLocks noChangeArrowheads="1"/>
          </p:cNvSpPr>
          <p:nvPr/>
        </p:nvSpPr>
        <p:spPr bwMode="auto">
          <a:xfrm>
            <a:off x="5436096" y="1130301"/>
            <a:ext cx="3492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dirty="0"/>
              <a:t>Suv39h:</a:t>
            </a:r>
          </a:p>
          <a:p>
            <a:pPr eaLnBrk="1" hangingPunct="1">
              <a:spcBef>
                <a:spcPct val="0"/>
              </a:spcBef>
              <a:buFontTx/>
              <a:buNone/>
            </a:pPr>
            <a:r>
              <a:rPr lang="hr-HR" altLang="en-US" sz="1600" dirty="0" err="1"/>
              <a:t>histonska</a:t>
            </a:r>
            <a:r>
              <a:rPr lang="hr-HR" altLang="en-US" sz="1600" dirty="0"/>
              <a:t> metil </a:t>
            </a:r>
            <a:r>
              <a:rPr lang="hr-HR" altLang="en-US" sz="1600" dirty="0" err="1"/>
              <a:t>transferaza</a:t>
            </a:r>
            <a:endParaRPr lang="hr-HR" altLang="en-US" sz="1600" dirty="0"/>
          </a:p>
          <a:p>
            <a:pPr eaLnBrk="1" hangingPunct="1">
              <a:spcBef>
                <a:spcPct val="0"/>
              </a:spcBef>
              <a:buFontTx/>
              <a:buNone/>
            </a:pPr>
            <a:r>
              <a:rPr lang="hr-HR" altLang="en-US" sz="1600" dirty="0"/>
              <a:t>HP1 je privučen </a:t>
            </a:r>
            <a:r>
              <a:rPr lang="hr-HR" altLang="en-US" sz="1600" dirty="0" err="1"/>
              <a:t>metiliranim</a:t>
            </a:r>
            <a:r>
              <a:rPr lang="hr-HR" altLang="en-US" sz="1600" dirty="0"/>
              <a:t> </a:t>
            </a:r>
            <a:r>
              <a:rPr lang="hr-HR" altLang="en-US" sz="1600" dirty="0" err="1"/>
              <a:t>histonom</a:t>
            </a:r>
            <a:r>
              <a:rPr lang="hr-HR" altLang="en-US" sz="1600" dirty="0"/>
              <a:t>,</a:t>
            </a:r>
          </a:p>
          <a:p>
            <a:pPr eaLnBrk="1" hangingPunct="1">
              <a:spcBef>
                <a:spcPct val="0"/>
              </a:spcBef>
              <a:buFontTx/>
              <a:buNone/>
            </a:pPr>
            <a:r>
              <a:rPr lang="hr-HR" altLang="en-US" sz="1600" dirty="0"/>
              <a:t>a zatim regrutira sljedeći HP1 i metil-</a:t>
            </a:r>
            <a:r>
              <a:rPr lang="hr-HR" altLang="en-US" sz="1600" dirty="0" err="1"/>
              <a:t>transferazu</a:t>
            </a:r>
            <a:endParaRPr lang="en-US" altLang="en-US" sz="1600" dirty="0"/>
          </a:p>
        </p:txBody>
      </p:sp>
      <p:pic>
        <p:nvPicPr>
          <p:cNvPr id="72709" name="Picture 7" descr="http://www.nature.com/nsmb/journal/v19/n10/images/nsmb.2401-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700338"/>
            <a:ext cx="3529012"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0831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arrier action  alberts chroma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04664"/>
            <a:ext cx="4225379" cy="47634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3971" y="5445224"/>
            <a:ext cx="8280920" cy="132343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Mehanizmi djelovanja „graničnih proteina”: privlačenje fiksnom mjestu, čvrsto vezanje za grupu </a:t>
            </a:r>
            <a:r>
              <a:rPr lang="hr-HR" sz="2000" dirty="0" err="1" smtClean="0">
                <a:latin typeface="Arial" panose="020B0604020202020204" pitchFamily="34" charset="0"/>
                <a:cs typeface="Arial" panose="020B0604020202020204" pitchFamily="34" charset="0"/>
              </a:rPr>
              <a:t>nukleosoma</a:t>
            </a:r>
            <a:r>
              <a:rPr lang="hr-HR" sz="2000" dirty="0" smtClean="0">
                <a:latin typeface="Arial" panose="020B0604020202020204" pitchFamily="34" charset="0"/>
                <a:cs typeface="Arial" panose="020B0604020202020204" pitchFamily="34" charset="0"/>
              </a:rPr>
              <a:t> i vezanje grupe jako aktivnih enzima koji modificiraju </a:t>
            </a:r>
            <a:r>
              <a:rPr lang="hr-HR" sz="2000" dirty="0" err="1" smtClean="0">
                <a:latin typeface="Arial" panose="020B0604020202020204" pitchFamily="34" charset="0"/>
                <a:cs typeface="Arial" panose="020B0604020202020204" pitchFamily="34" charset="0"/>
              </a:rPr>
              <a:t>histone</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ovi mehanizmi sprječavaju širenje </a:t>
            </a:r>
            <a:r>
              <a:rPr lang="hr-HR" sz="2000" dirty="0" err="1" smtClean="0">
                <a:latin typeface="Arial" panose="020B0604020202020204" pitchFamily="34" charset="0"/>
                <a:cs typeface="Arial" panose="020B0604020202020204" pitchFamily="34" charset="0"/>
              </a:rPr>
              <a:t>heterokromatina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7020272" y="6462309"/>
            <a:ext cx="1860638" cy="369332"/>
          </a:xfrm>
          <a:prstGeom prst="rect">
            <a:avLst/>
          </a:prstGeom>
          <a:noFill/>
        </p:spPr>
        <p:txBody>
          <a:bodyPr wrap="none" rtlCol="0">
            <a:spAutoFit/>
          </a:bodyPr>
          <a:lstStyle/>
          <a:p>
            <a:r>
              <a:rPr lang="hr-HR" dirty="0" err="1" smtClean="0"/>
              <a:t>Alberts</a:t>
            </a:r>
            <a:r>
              <a:rPr lang="hr-HR" dirty="0" smtClean="0"/>
              <a:t> i sur. 2015</a:t>
            </a:r>
            <a:endParaRPr lang="en-US" dirty="0"/>
          </a:p>
        </p:txBody>
      </p:sp>
    </p:spTree>
    <p:extLst>
      <p:ext uri="{BB962C8B-B14F-4D97-AF65-F5344CB8AC3E}">
        <p14:creationId xmlns:p14="http://schemas.microsoft.com/office/powerpoint/2010/main" val="1361614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04664"/>
            <a:ext cx="7013848" cy="5250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7544" y="5795972"/>
            <a:ext cx="8496944" cy="646331"/>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Analiza „tipova </a:t>
            </a:r>
            <a:r>
              <a:rPr lang="hr-HR" dirty="0" err="1" smtClean="0">
                <a:latin typeface="Arial" panose="020B0604020202020204" pitchFamily="34" charset="0"/>
                <a:cs typeface="Arial" panose="020B0604020202020204" pitchFamily="34" charset="0"/>
              </a:rPr>
              <a:t>kromatina</a:t>
            </a:r>
            <a:r>
              <a:rPr lang="hr-HR" dirty="0" smtClean="0">
                <a:latin typeface="Arial" panose="020B0604020202020204" pitchFamily="34" charset="0"/>
                <a:cs typeface="Arial" panose="020B0604020202020204" pitchFamily="34" charset="0"/>
              </a:rPr>
              <a:t>” prema zastupljenosti pojedinih proteina na kromosomu 2L vinske mušice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6409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7652145" cy="4312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31640" y="5733256"/>
            <a:ext cx="5541902" cy="707886"/>
          </a:xfrm>
          <a:prstGeom prst="rect">
            <a:avLst/>
          </a:prstGeom>
          <a:noFill/>
        </p:spPr>
        <p:txBody>
          <a:bodyPr wrap="none" rtlCol="0">
            <a:spAutoFit/>
          </a:bodyPr>
          <a:lstStyle/>
          <a:p>
            <a:r>
              <a:rPr lang="hr-HR" sz="2000" dirty="0" err="1" smtClean="0">
                <a:latin typeface="Arial" panose="020B0604020202020204" pitchFamily="34" charset="0"/>
                <a:cs typeface="Arial" panose="020B0604020202020204" pitchFamily="34" charset="0"/>
              </a:rPr>
              <a:t>Kompartmentalizacija</a:t>
            </a:r>
            <a:r>
              <a:rPr lang="hr-HR" sz="2000" dirty="0" smtClean="0">
                <a:latin typeface="Arial" panose="020B0604020202020204" pitchFamily="34" charset="0"/>
                <a:cs typeface="Arial" panose="020B0604020202020204" pitchFamily="34" charset="0"/>
              </a:rPr>
              <a:t> bez </a:t>
            </a:r>
            <a:r>
              <a:rPr lang="hr-HR" sz="2000" dirty="0" err="1" smtClean="0">
                <a:latin typeface="Arial" panose="020B0604020202020204" pitchFamily="34" charset="0"/>
                <a:cs typeface="Arial" panose="020B0604020202020204" pitchFamily="34" charset="0"/>
              </a:rPr>
              <a:t>jezgrene</a:t>
            </a:r>
            <a:r>
              <a:rPr lang="hr-HR" sz="2000" dirty="0" smtClean="0">
                <a:latin typeface="Arial" panose="020B0604020202020204" pitchFamily="34" charset="0"/>
                <a:cs typeface="Arial" panose="020B0604020202020204" pitchFamily="34" charset="0"/>
              </a:rPr>
              <a:t> membrane,</a:t>
            </a:r>
          </a:p>
          <a:p>
            <a:r>
              <a:rPr lang="hr-HR" sz="2000" dirty="0" smtClean="0">
                <a:latin typeface="Arial" panose="020B0604020202020204" pitchFamily="34" charset="0"/>
                <a:cs typeface="Arial" panose="020B0604020202020204" pitchFamily="34" charset="0"/>
              </a:rPr>
              <a:t>afinitet molekula proteina i RNA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662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centromeric nucleos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92696"/>
            <a:ext cx="7160146" cy="3571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87630" y="6309320"/>
            <a:ext cx="1800200" cy="369332"/>
          </a:xfrm>
          <a:prstGeom prst="rect">
            <a:avLst/>
          </a:prstGeom>
          <a:noFill/>
        </p:spPr>
        <p:txBody>
          <a:bodyPr wrap="square" rtlCol="0">
            <a:spAutoFit/>
          </a:bodyPr>
          <a:lstStyle/>
          <a:p>
            <a:r>
              <a:rPr lang="hr-HR" dirty="0" err="1" smtClean="0"/>
              <a:t>Popsel</a:t>
            </a:r>
            <a:r>
              <a:rPr lang="hr-HR" dirty="0" smtClean="0"/>
              <a:t>, 2015</a:t>
            </a:r>
            <a:endParaRPr lang="en-US" dirty="0"/>
          </a:p>
        </p:txBody>
      </p:sp>
      <p:sp>
        <p:nvSpPr>
          <p:cNvPr id="3" name="TextBox 2"/>
          <p:cNvSpPr txBox="1"/>
          <p:nvPr/>
        </p:nvSpPr>
        <p:spPr>
          <a:xfrm>
            <a:off x="899592" y="4437112"/>
            <a:ext cx="3857594" cy="707886"/>
          </a:xfrm>
          <a:prstGeom prst="rect">
            <a:avLst/>
          </a:prstGeom>
          <a:noFill/>
        </p:spPr>
        <p:txBody>
          <a:bodyPr wrap="none" rtlCol="0">
            <a:spAutoFit/>
          </a:bodyPr>
          <a:lstStyle/>
          <a:p>
            <a:r>
              <a:rPr lang="hr-HR" sz="2000" dirty="0" err="1" smtClean="0">
                <a:latin typeface="Arial" panose="020B0604020202020204" pitchFamily="34" charset="0"/>
                <a:cs typeface="Arial" panose="020B0604020202020204" pitchFamily="34" charset="0"/>
              </a:rPr>
              <a:t>Kinetohora</a:t>
            </a:r>
            <a:r>
              <a:rPr lang="hr-HR" sz="2000" dirty="0" smtClean="0">
                <a:latin typeface="Arial" panose="020B0604020202020204" pitchFamily="34" charset="0"/>
                <a:cs typeface="Arial" panose="020B0604020202020204" pitchFamily="34" charset="0"/>
              </a:rPr>
              <a:t> kvasca: </a:t>
            </a:r>
          </a:p>
          <a:p>
            <a:r>
              <a:rPr lang="hr-HR" sz="2000" dirty="0" err="1" smtClean="0">
                <a:latin typeface="Arial" panose="020B0604020202020204" pitchFamily="34" charset="0"/>
                <a:cs typeface="Arial" panose="020B0604020202020204" pitchFamily="34" charset="0"/>
              </a:rPr>
              <a:t>centromerni</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nukleosom</a:t>
            </a:r>
            <a:r>
              <a:rPr lang="hr-HR" sz="2000" dirty="0" smtClean="0">
                <a:latin typeface="Arial" panose="020B0604020202020204" pitchFamily="34" charset="0"/>
                <a:cs typeface="Arial" panose="020B0604020202020204" pitchFamily="34" charset="0"/>
              </a:rPr>
              <a:t> CENP 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437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4"/>
          <p:cNvSpPr txBox="1">
            <a:spLocks noChangeArrowheads="1"/>
          </p:cNvSpPr>
          <p:nvPr/>
        </p:nvSpPr>
        <p:spPr bwMode="auto">
          <a:xfrm>
            <a:off x="323528" y="116632"/>
            <a:ext cx="8675688" cy="3785652"/>
          </a:xfrm>
          <a:prstGeom prst="rect">
            <a:avLst/>
          </a:prstGeom>
          <a:noFill/>
          <a:ln w="9525">
            <a:noFill/>
            <a:miter lim="800000"/>
            <a:headEnd/>
            <a:tailEnd/>
          </a:ln>
        </p:spPr>
        <p:txBody>
          <a:bodyPr>
            <a:spAutoFit/>
          </a:bodyPr>
          <a:lstStyle/>
          <a:p>
            <a:pPr>
              <a:defRPr/>
            </a:pPr>
            <a:r>
              <a:rPr lang="hr-HR" sz="2000" dirty="0">
                <a:latin typeface="Arial" panose="020B0604020202020204" pitchFamily="34" charset="0"/>
                <a:cs typeface="Arial" panose="020B0604020202020204" pitchFamily="34" charset="0"/>
              </a:rPr>
              <a:t>Metilacija DNA</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citozinski se ostaci metiliraju na položaju 5 u tzv. CpG dinukleotidima</a:t>
            </a:r>
          </a:p>
          <a:p>
            <a:pPr>
              <a:defRPr/>
            </a:pPr>
            <a:r>
              <a:rPr lang="hr-HR" sz="2000" dirty="0">
                <a:latin typeface="Arial" panose="020B0604020202020204" pitchFamily="34" charset="0"/>
                <a:cs typeface="Arial" panose="020B0604020202020204" pitchFamily="34" charset="0"/>
              </a:rPr>
              <a:t>smanjena transkripcijska aktivnost gena koji imaju metilirane CpG na promotoru</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privlači represore i interferira s vezanjem aktivatora</a:t>
            </a:r>
          </a:p>
          <a:p>
            <a:pPr>
              <a:defRPr/>
            </a:pPr>
            <a:r>
              <a:rPr lang="hr-HR" sz="2000" dirty="0">
                <a:latin typeface="Arial" panose="020B0604020202020204" pitchFamily="34" charset="0"/>
                <a:cs typeface="Arial" panose="020B0604020202020204" pitchFamily="34" charset="0"/>
              </a:rPr>
              <a:t>represori privlače HDAC, pa se mijenja i struktura nukleosoma i kromatina</a:t>
            </a:r>
          </a:p>
          <a:p>
            <a:pPr>
              <a:defRPr/>
            </a:pPr>
            <a:r>
              <a:rPr lang="hr-HR" sz="2000" dirty="0">
                <a:latin typeface="Arial" panose="020B0604020202020204" pitchFamily="34" charset="0"/>
                <a:cs typeface="Arial" panose="020B0604020202020204" pitchFamily="34" charset="0"/>
              </a:rPr>
              <a:t>metiliranje stabilizira i održava </a:t>
            </a:r>
            <a:r>
              <a:rPr lang="hr-HR" sz="2000" dirty="0">
                <a:solidFill>
                  <a:schemeClr val="accent2">
                    <a:lumMod val="60000"/>
                    <a:lumOff val="40000"/>
                  </a:schemeClr>
                </a:solidFill>
                <a:latin typeface="Arial" panose="020B0604020202020204" pitchFamily="34" charset="0"/>
                <a:cs typeface="Arial" panose="020B0604020202020204" pitchFamily="34" charset="0"/>
              </a:rPr>
              <a:t>inaktivaciju</a:t>
            </a:r>
            <a:r>
              <a:rPr lang="hr-HR" sz="2000" dirty="0">
                <a:latin typeface="Arial" panose="020B0604020202020204" pitchFamily="34" charset="0"/>
                <a:cs typeface="Arial" panose="020B0604020202020204" pitchFamily="34" charset="0"/>
              </a:rPr>
              <a:t> tijekom </a:t>
            </a:r>
            <a:r>
              <a:rPr lang="hr-HR" sz="2000" dirty="0" smtClean="0">
                <a:latin typeface="Arial" panose="020B0604020202020204" pitchFamily="34" charset="0"/>
                <a:cs typeface="Arial" panose="020B0604020202020204" pitchFamily="34" charset="0"/>
              </a:rPr>
              <a:t>razvoja</a:t>
            </a:r>
          </a:p>
          <a:p>
            <a:pPr>
              <a:defRPr/>
            </a:pPr>
            <a:endParaRPr lang="hr-HR" sz="2000" dirty="0">
              <a:latin typeface="Arial" panose="020B0604020202020204" pitchFamily="34" charset="0"/>
              <a:cs typeface="Arial" panose="020B0604020202020204" pitchFamily="34" charset="0"/>
            </a:endParaRPr>
          </a:p>
          <a:p>
            <a:pPr>
              <a:defRPr/>
            </a:pPr>
            <a:endParaRPr lang="hr-HR" sz="2000" dirty="0"/>
          </a:p>
          <a:p>
            <a:pPr>
              <a:defRPr/>
            </a:pPr>
            <a:endParaRPr lang="hr-HR" sz="2000" dirty="0"/>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429606"/>
            <a:ext cx="518160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84168" y="5805264"/>
            <a:ext cx="2735492" cy="646331"/>
          </a:xfrm>
          <a:prstGeom prst="rect">
            <a:avLst/>
          </a:prstGeom>
          <a:noFill/>
        </p:spPr>
        <p:txBody>
          <a:bodyPr wrap="none" rtlCol="0">
            <a:spAutoFit/>
          </a:bodyPr>
          <a:lstStyle/>
          <a:p>
            <a:r>
              <a:rPr lang="hr-HR" dirty="0" smtClean="0"/>
              <a:t>DNMT3: </a:t>
            </a:r>
            <a:r>
              <a:rPr lang="hr-HR" i="1" dirty="0" smtClean="0"/>
              <a:t>de novo </a:t>
            </a:r>
            <a:r>
              <a:rPr lang="hr-HR" dirty="0" err="1" smtClean="0"/>
              <a:t>metilacija</a:t>
            </a:r>
            <a:endParaRPr lang="hr-HR" dirty="0" smtClean="0"/>
          </a:p>
          <a:p>
            <a:r>
              <a:rPr lang="hr-HR" dirty="0" smtClean="0"/>
              <a:t>DNMT1: </a:t>
            </a:r>
            <a:r>
              <a:rPr lang="hr-HR" dirty="0" err="1" smtClean="0"/>
              <a:t>održavajuća</a:t>
            </a:r>
            <a:endParaRPr lang="en-US" dirty="0"/>
          </a:p>
        </p:txBody>
      </p:sp>
    </p:spTree>
    <p:extLst>
      <p:ext uri="{BB962C8B-B14F-4D97-AF65-F5344CB8AC3E}">
        <p14:creationId xmlns:p14="http://schemas.microsoft.com/office/powerpoint/2010/main" val="21967124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692696"/>
            <a:ext cx="812482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3193" y="5229200"/>
            <a:ext cx="8933856" cy="1323439"/>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Dinamička modifikacija </a:t>
            </a:r>
            <a:r>
              <a:rPr lang="hr-HR" sz="2000" dirty="0" err="1" smtClean="0">
                <a:latin typeface="Arial" panose="020B0604020202020204" pitchFamily="34" charset="0"/>
                <a:cs typeface="Arial" panose="020B0604020202020204" pitchFamily="34" charset="0"/>
              </a:rPr>
              <a:t>citozina</a:t>
            </a:r>
            <a:r>
              <a:rPr lang="hr-HR" sz="2000" dirty="0" smtClean="0">
                <a:latin typeface="Arial" panose="020B0604020202020204" pitchFamily="34" charset="0"/>
                <a:cs typeface="Arial" panose="020B0604020202020204" pitchFamily="34" charset="0"/>
              </a:rPr>
              <a:t>:</a:t>
            </a:r>
          </a:p>
          <a:p>
            <a:r>
              <a:rPr lang="hr-HR" sz="2000" dirty="0" err="1" smtClean="0">
                <a:latin typeface="Arial" panose="020B0604020202020204" pitchFamily="34" charset="0"/>
                <a:cs typeface="Arial" panose="020B0604020202020204" pitchFamily="34" charset="0"/>
              </a:rPr>
              <a:t>metilC</a:t>
            </a:r>
            <a:r>
              <a:rPr lang="hr-HR" sz="2000" dirty="0" smtClean="0">
                <a:latin typeface="Arial" panose="020B0604020202020204" pitchFamily="34" charset="0"/>
                <a:cs typeface="Arial" panose="020B0604020202020204" pitchFamily="34" charset="0"/>
              </a:rPr>
              <a:t> može biti sukcesivno oksidiran u </a:t>
            </a:r>
            <a:r>
              <a:rPr lang="hr-HR" sz="2000" dirty="0" err="1" smtClean="0">
                <a:latin typeface="Arial" panose="020B0604020202020204" pitchFamily="34" charset="0"/>
                <a:cs typeface="Arial" panose="020B0604020202020204" pitchFamily="34" charset="0"/>
              </a:rPr>
              <a:t>hidroksimetilC</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formilC</a:t>
            </a:r>
            <a:r>
              <a:rPr lang="hr-HR" sz="2000" dirty="0" smtClean="0">
                <a:latin typeface="Arial" panose="020B0604020202020204" pitchFamily="34" charset="0"/>
                <a:cs typeface="Arial" panose="020B0604020202020204" pitchFamily="34" charset="0"/>
              </a:rPr>
              <a:t> i </a:t>
            </a:r>
            <a:r>
              <a:rPr lang="hr-HR" sz="2000" dirty="0" err="1" smtClean="0">
                <a:latin typeface="Arial" panose="020B0604020202020204" pitchFamily="34" charset="0"/>
                <a:cs typeface="Arial" panose="020B0604020202020204" pitchFamily="34" charset="0"/>
              </a:rPr>
              <a:t>karbonilC</a:t>
            </a:r>
            <a:r>
              <a:rPr lang="hr-HR" sz="2000" dirty="0" smtClean="0">
                <a:latin typeface="Arial" panose="020B0604020202020204" pitchFamily="34" charset="0"/>
                <a:cs typeface="Arial" panose="020B0604020202020204" pitchFamily="34" charset="0"/>
              </a:rPr>
              <a:t>.</a:t>
            </a:r>
          </a:p>
          <a:p>
            <a:r>
              <a:rPr lang="hr-HR" sz="2000" dirty="0" smtClean="0">
                <a:latin typeface="Arial" panose="020B0604020202020204" pitchFamily="34" charset="0"/>
                <a:cs typeface="Arial" panose="020B0604020202020204" pitchFamily="34" charset="0"/>
              </a:rPr>
              <a:t>5hmC se pasivno „razrjeđuje” replikacijom jer regenerira nemodificirani C</a:t>
            </a:r>
          </a:p>
          <a:p>
            <a:r>
              <a:rPr lang="hr-HR" sz="2000" dirty="0" smtClean="0">
                <a:latin typeface="Arial" panose="020B0604020202020204" pitchFamily="34" charset="0"/>
                <a:cs typeface="Arial" panose="020B0604020202020204" pitchFamily="34" charset="0"/>
              </a:rPr>
              <a:t>5fC i 5caC se izrezuju u procesu BER i ugrađuje se C</a:t>
            </a:r>
            <a:endParaRPr lang="en-US" sz="2000" dirty="0">
              <a:latin typeface="Arial" panose="020B0604020202020204" pitchFamily="34" charset="0"/>
              <a:cs typeface="Arial" panose="020B0604020202020204" pitchFamily="34" charset="0"/>
            </a:endParaRPr>
          </a:p>
        </p:txBody>
      </p:sp>
      <p:sp>
        <p:nvSpPr>
          <p:cNvPr id="6" name="TextBox 5"/>
          <p:cNvSpPr txBox="1"/>
          <p:nvPr/>
        </p:nvSpPr>
        <p:spPr>
          <a:xfrm>
            <a:off x="383193" y="305987"/>
            <a:ext cx="3474477" cy="400110"/>
          </a:xfrm>
          <a:prstGeom prst="rect">
            <a:avLst/>
          </a:prstGeom>
          <a:noFill/>
        </p:spPr>
        <p:txBody>
          <a:bodyPr wrap="none" rtlCol="0">
            <a:spAutoFit/>
          </a:bodyPr>
          <a:lstStyle/>
          <a:p>
            <a:r>
              <a:rPr lang="hr-HR" sz="2000" dirty="0" err="1" smtClean="0">
                <a:solidFill>
                  <a:srgbClr val="0070C0"/>
                </a:solidFill>
                <a:latin typeface="Arial" panose="020B0604020202020204" pitchFamily="34" charset="0"/>
                <a:cs typeface="Arial" panose="020B0604020202020204" pitchFamily="34" charset="0"/>
              </a:rPr>
              <a:t>Tet</a:t>
            </a:r>
            <a:r>
              <a:rPr lang="hr-HR" sz="2000" dirty="0" smtClean="0">
                <a:solidFill>
                  <a:srgbClr val="0070C0"/>
                </a:solidFill>
                <a:latin typeface="Arial" panose="020B0604020202020204" pitchFamily="34" charset="0"/>
                <a:cs typeface="Arial" panose="020B0604020202020204" pitchFamily="34" charset="0"/>
              </a:rPr>
              <a:t> (ten </a:t>
            </a:r>
            <a:r>
              <a:rPr lang="hr-HR" sz="2000" dirty="0" err="1" smtClean="0">
                <a:solidFill>
                  <a:srgbClr val="0070C0"/>
                </a:solidFill>
                <a:latin typeface="Arial" panose="020B0604020202020204" pitchFamily="34" charset="0"/>
                <a:cs typeface="Arial" panose="020B0604020202020204" pitchFamily="34" charset="0"/>
              </a:rPr>
              <a:t>eleven</a:t>
            </a:r>
            <a:r>
              <a:rPr lang="hr-HR" sz="2000" dirty="0" smtClean="0">
                <a:solidFill>
                  <a:srgbClr val="0070C0"/>
                </a:solidFill>
                <a:latin typeface="Arial" panose="020B0604020202020204" pitchFamily="34" charset="0"/>
                <a:cs typeface="Arial" panose="020B0604020202020204" pitchFamily="34" charset="0"/>
              </a:rPr>
              <a:t> </a:t>
            </a:r>
            <a:r>
              <a:rPr lang="hr-HR" sz="2000" dirty="0" err="1" smtClean="0">
                <a:solidFill>
                  <a:srgbClr val="0070C0"/>
                </a:solidFill>
                <a:latin typeface="Arial" panose="020B0604020202020204" pitchFamily="34" charset="0"/>
                <a:cs typeface="Arial" panose="020B0604020202020204" pitchFamily="34" charset="0"/>
              </a:rPr>
              <a:t>translocation</a:t>
            </a:r>
            <a:r>
              <a:rPr lang="hr-HR" sz="2000" dirty="0" smtClean="0">
                <a:solidFill>
                  <a:srgbClr val="0070C0"/>
                </a:solidFill>
                <a:latin typeface="Arial" panose="020B0604020202020204" pitchFamily="34" charset="0"/>
                <a:cs typeface="Arial" panose="020B0604020202020204" pitchFamily="34" charset="0"/>
              </a:rPr>
              <a:t>)</a:t>
            </a:r>
            <a:endParaRPr lang="en-US" sz="2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8633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Image result for idh g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132856"/>
            <a:ext cx="5629275" cy="3819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830615"/>
            <a:ext cx="8496944" cy="707886"/>
          </a:xfrm>
          <a:prstGeom prst="rect">
            <a:avLst/>
          </a:prstGeom>
          <a:noFill/>
        </p:spPr>
        <p:txBody>
          <a:bodyPr wrap="square" rtlCol="0">
            <a:spAutoFit/>
          </a:bodyPr>
          <a:lstStyle/>
          <a:p>
            <a:r>
              <a:rPr lang="hr-HR" sz="2000" dirty="0" err="1" smtClean="0">
                <a:latin typeface="Arial" panose="020B0604020202020204" pitchFamily="34" charset="0"/>
                <a:cs typeface="Arial" panose="020B0604020202020204" pitchFamily="34" charset="0"/>
              </a:rPr>
              <a:t>izocitrat</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dehidrogenaza</a:t>
            </a:r>
            <a:r>
              <a:rPr lang="hr-HR" sz="2000" dirty="0" smtClean="0">
                <a:latin typeface="Arial" panose="020B0604020202020204" pitchFamily="34" charset="0"/>
                <a:cs typeface="Arial" panose="020B0604020202020204" pitchFamily="34" charset="0"/>
              </a:rPr>
              <a:t> – metabolički enzim i </a:t>
            </a:r>
            <a:r>
              <a:rPr lang="hr-HR" sz="2000" dirty="0" err="1" smtClean="0">
                <a:latin typeface="Arial" panose="020B0604020202020204" pitchFamily="34" charset="0"/>
                <a:cs typeface="Arial" panose="020B0604020202020204" pitchFamily="34" charset="0"/>
              </a:rPr>
              <a:t>onkogen</a:t>
            </a:r>
            <a:r>
              <a:rPr lang="hr-HR" sz="2000" dirty="0" smtClean="0">
                <a:latin typeface="Arial" panose="020B0604020202020204" pitchFamily="34" charset="0"/>
                <a:cs typeface="Arial" panose="020B0604020202020204" pitchFamily="34" charset="0"/>
              </a:rPr>
              <a:t> u razvoju glioblastoma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6529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0"/>
            <a:ext cx="6264696" cy="512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1" y="5445224"/>
            <a:ext cx="8712967" cy="132343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Povezanost IDH i procesa </a:t>
            </a:r>
            <a:r>
              <a:rPr lang="hr-HR" sz="2000" dirty="0" err="1" smtClean="0">
                <a:latin typeface="Arial" panose="020B0604020202020204" pitchFamily="34" charset="0"/>
                <a:cs typeface="Arial" panose="020B0604020202020204" pitchFamily="34" charset="0"/>
              </a:rPr>
              <a:t>metilacije</a:t>
            </a:r>
            <a:r>
              <a:rPr lang="hr-HR" sz="2000" dirty="0" smtClean="0">
                <a:latin typeface="Arial" panose="020B0604020202020204" pitchFamily="34" charset="0"/>
                <a:cs typeface="Arial" panose="020B0604020202020204" pitchFamily="34" charset="0"/>
              </a:rPr>
              <a:t> DNA i promjene ekspresije gena</a:t>
            </a:r>
          </a:p>
          <a:p>
            <a:r>
              <a:rPr lang="hr-HR" sz="2000" dirty="0" smtClean="0">
                <a:latin typeface="Arial" panose="020B0604020202020204" pitchFamily="34" charset="0"/>
                <a:cs typeface="Arial" panose="020B0604020202020204" pitchFamily="34" charset="0"/>
              </a:rPr>
              <a:t>-100x porast 2 </a:t>
            </a:r>
            <a:r>
              <a:rPr lang="hr-HR" sz="2000" dirty="0" err="1" smtClean="0">
                <a:latin typeface="Arial" panose="020B0604020202020204" pitchFamily="34" charset="0"/>
                <a:cs typeface="Arial" panose="020B0604020202020204" pitchFamily="34" charset="0"/>
              </a:rPr>
              <a:t>hidroksiglutarata</a:t>
            </a:r>
            <a:r>
              <a:rPr lang="hr-HR" sz="2000" dirty="0" smtClean="0">
                <a:latin typeface="Arial" panose="020B0604020202020204" pitchFamily="34" charset="0"/>
                <a:cs typeface="Arial" panose="020B0604020202020204" pitchFamily="34" charset="0"/>
              </a:rPr>
              <a:t>, malog metabolita: mutanti su poprimili novu funkciju</a:t>
            </a:r>
          </a:p>
          <a:p>
            <a:r>
              <a:rPr lang="hr-HR" sz="2000" dirty="0" smtClean="0">
                <a:latin typeface="Arial" panose="020B0604020202020204" pitchFamily="34" charset="0"/>
                <a:cs typeface="Arial" panose="020B0604020202020204" pitchFamily="34" charset="0"/>
              </a:rPr>
              <a:t>„fenotip </a:t>
            </a:r>
            <a:r>
              <a:rPr lang="hr-HR" sz="2000" dirty="0" err="1" smtClean="0">
                <a:latin typeface="Arial" panose="020B0604020202020204" pitchFamily="34" charset="0"/>
                <a:cs typeface="Arial" panose="020B0604020202020204" pitchFamily="34" charset="0"/>
              </a:rPr>
              <a:t>metilatora</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CpG</a:t>
            </a:r>
            <a:r>
              <a:rPr lang="hr-HR" sz="2000" dirty="0" smtClean="0">
                <a:latin typeface="Arial" panose="020B0604020202020204" pitchFamily="34" charset="0"/>
                <a:cs typeface="Arial" panose="020B0604020202020204" pitchFamily="34" charset="0"/>
              </a:rPr>
              <a:t> otoka” G-CIMP</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452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An external file that holds a picture, illustration, etc., usually as some form of binary object. The name of referred object is ch7f43.jp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3057525"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5"/>
          <p:cNvSpPr txBox="1">
            <a:spLocks noChangeArrowheads="1"/>
          </p:cNvSpPr>
          <p:nvPr/>
        </p:nvSpPr>
        <p:spPr bwMode="auto">
          <a:xfrm>
            <a:off x="4114800" y="2781300"/>
            <a:ext cx="4011613" cy="400050"/>
          </a:xfrm>
          <a:prstGeom prst="rect">
            <a:avLst/>
          </a:prstGeom>
          <a:noFill/>
          <a:ln w="9525">
            <a:noFill/>
            <a:miter lim="800000"/>
            <a:headEnd/>
            <a:tailEnd/>
          </a:ln>
        </p:spPr>
        <p:txBody>
          <a:bodyPr wrap="none">
            <a:spAutoFit/>
          </a:bodyPr>
          <a:lstStyle/>
          <a:p>
            <a:pPr>
              <a:defRPr/>
            </a:pPr>
            <a:r>
              <a:rPr lang="hr-HR" sz="2000" dirty="0"/>
              <a:t>-</a:t>
            </a:r>
            <a:r>
              <a:rPr lang="hr-HR" sz="2000" dirty="0">
                <a:solidFill>
                  <a:schemeClr val="accent2">
                    <a:lumMod val="60000"/>
                    <a:lumOff val="40000"/>
                  </a:schemeClr>
                </a:solidFill>
              </a:rPr>
              <a:t>mediator</a:t>
            </a:r>
            <a:r>
              <a:rPr lang="hr-HR" sz="2000" dirty="0"/>
              <a:t>: veza sa specifičnim TF</a:t>
            </a:r>
          </a:p>
        </p:txBody>
      </p:sp>
      <p:cxnSp>
        <p:nvCxnSpPr>
          <p:cNvPr id="10" name="Straight Arrow Connector 9"/>
          <p:cNvCxnSpPr>
            <a:endCxn id="12294" idx="1"/>
          </p:cNvCxnSpPr>
          <p:nvPr/>
        </p:nvCxnSpPr>
        <p:spPr>
          <a:xfrm>
            <a:off x="2517775" y="2768600"/>
            <a:ext cx="1597025" cy="21272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10245" name="Picture 9" descr="thumbn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321050"/>
            <a:ext cx="30480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1"/>
          <p:cNvSpPr txBox="1">
            <a:spLocks noChangeArrowheads="1"/>
          </p:cNvSpPr>
          <p:nvPr/>
        </p:nvSpPr>
        <p:spPr bwMode="auto">
          <a:xfrm>
            <a:off x="642938" y="5730875"/>
            <a:ext cx="7408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puno podjedinica, pojedine svojstvene vezanju za specifične TF</a:t>
            </a:r>
          </a:p>
          <a:p>
            <a:pPr eaLnBrk="1" hangingPunct="1">
              <a:spcBef>
                <a:spcPct val="0"/>
              </a:spcBef>
              <a:buFontTx/>
              <a:buNone/>
            </a:pPr>
            <a:r>
              <a:rPr lang="hr-HR" altLang="en-US" sz="2000"/>
              <a:t>multiproteinski kompleksi, do 3 MDa (veličina ribosoma)</a:t>
            </a:r>
          </a:p>
          <a:p>
            <a:pPr eaLnBrk="1" hangingPunct="1">
              <a:spcBef>
                <a:spcPct val="0"/>
              </a:spcBef>
              <a:buFontTx/>
              <a:buNone/>
            </a:pPr>
            <a:r>
              <a:rPr lang="hr-HR" altLang="en-US" sz="2000"/>
              <a:t>5 općih faktora, 27 ukupno</a:t>
            </a:r>
            <a:endParaRPr lang="en-US" altLang="en-US" sz="2000"/>
          </a:p>
        </p:txBody>
      </p:sp>
      <p:sp>
        <p:nvSpPr>
          <p:cNvPr id="4" name="TextBox 3"/>
          <p:cNvSpPr txBox="1"/>
          <p:nvPr/>
        </p:nvSpPr>
        <p:spPr>
          <a:xfrm>
            <a:off x="4572000" y="620688"/>
            <a:ext cx="4346062"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Opći i specifični transkripcijski faktori</a:t>
            </a:r>
            <a:endParaRPr lang="en-US" sz="2000" dirty="0">
              <a:latin typeface="Arial" panose="020B0604020202020204" pitchFamily="34" charset="0"/>
              <a:cs typeface="Arial" panose="020B0604020202020204" pitchFamily="34" charset="0"/>
            </a:endParaRPr>
          </a:p>
        </p:txBody>
      </p:sp>
      <p:sp>
        <p:nvSpPr>
          <p:cNvPr id="5" name="TextBox 4"/>
          <p:cNvSpPr txBox="1"/>
          <p:nvPr/>
        </p:nvSpPr>
        <p:spPr>
          <a:xfrm>
            <a:off x="323850" y="5050357"/>
            <a:ext cx="1856342" cy="369332"/>
          </a:xfrm>
          <a:prstGeom prst="rect">
            <a:avLst/>
          </a:prstGeom>
          <a:noFill/>
        </p:spPr>
        <p:txBody>
          <a:bodyPr wrap="none" rtlCol="0">
            <a:spAutoFit/>
          </a:bodyPr>
          <a:lstStyle/>
          <a:p>
            <a:r>
              <a:rPr lang="hr-HR" dirty="0" smtClean="0"/>
              <a:t>TFII D, A, </a:t>
            </a:r>
            <a:r>
              <a:rPr lang="hr-HR" dirty="0" err="1" smtClean="0"/>
              <a:t>B</a:t>
            </a:r>
            <a:r>
              <a:rPr lang="hr-HR" dirty="0" smtClean="0"/>
              <a:t>, </a:t>
            </a:r>
            <a:r>
              <a:rPr lang="hr-HR" dirty="0" err="1" smtClean="0"/>
              <a:t>F</a:t>
            </a:r>
            <a:r>
              <a:rPr lang="hr-HR" dirty="0" smtClean="0"/>
              <a:t>, </a:t>
            </a:r>
            <a:r>
              <a:rPr lang="hr-HR" dirty="0" err="1" smtClean="0"/>
              <a:t>E</a:t>
            </a:r>
            <a:r>
              <a:rPr lang="hr-HR" dirty="0" smtClean="0"/>
              <a:t>, </a:t>
            </a:r>
            <a:r>
              <a:rPr lang="hr-HR" dirty="0" err="1" smtClean="0"/>
              <a:t>H</a:t>
            </a:r>
            <a:endParaRPr lang="en-US" dirty="0"/>
          </a:p>
        </p:txBody>
      </p:sp>
    </p:spTree>
    <p:extLst>
      <p:ext uri="{BB962C8B-B14F-4D97-AF65-F5344CB8AC3E}">
        <p14:creationId xmlns:p14="http://schemas.microsoft.com/office/powerpoint/2010/main" val="953458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924" y="1556792"/>
            <a:ext cx="2680542" cy="3170099"/>
          </a:xfrm>
          <a:prstGeom prst="rect">
            <a:avLst/>
          </a:prstGeom>
          <a:noFill/>
        </p:spPr>
        <p:txBody>
          <a:bodyPr wrap="none">
            <a:spAutoFit/>
          </a:bodyPr>
          <a:lstStyle/>
          <a:p>
            <a:pPr>
              <a:defRPr/>
            </a:pPr>
            <a:r>
              <a:rPr lang="hr-HR" sz="2000" dirty="0">
                <a:latin typeface="Arial" panose="020B0604020202020204" pitchFamily="34" charset="0"/>
                <a:cs typeface="Arial" panose="020B0604020202020204" pitchFamily="34" charset="0"/>
              </a:rPr>
              <a:t>Regulacija </a:t>
            </a:r>
            <a:r>
              <a:rPr lang="hr-HR" sz="2000" dirty="0" err="1" smtClean="0">
                <a:latin typeface="Arial" panose="020B0604020202020204" pitchFamily="34" charset="0"/>
                <a:cs typeface="Arial" panose="020B0604020202020204" pitchFamily="34" charset="0"/>
              </a:rPr>
              <a:t>kromatina</a:t>
            </a:r>
            <a:r>
              <a:rPr lang="hr-HR" sz="2000" dirty="0">
                <a:latin typeface="Arial" panose="020B0604020202020204" pitchFamily="34" charset="0"/>
                <a:cs typeface="Arial" panose="020B0604020202020204" pitchFamily="34" charset="0"/>
              </a:rPr>
              <a:t>:</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histonske modifikacije</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metilacija DNA</a:t>
            </a:r>
          </a:p>
          <a:p>
            <a:pPr>
              <a:defRPr/>
            </a:pPr>
            <a:endParaRPr lang="hr-HR" sz="2000" dirty="0">
              <a:latin typeface="Arial" panose="020B0604020202020204" pitchFamily="34" charset="0"/>
              <a:cs typeface="Arial" panose="020B0604020202020204" pitchFamily="34" charset="0"/>
            </a:endParaRPr>
          </a:p>
          <a:p>
            <a:pPr>
              <a:defRPr/>
            </a:pPr>
            <a:r>
              <a:rPr lang="hr-HR" sz="2000" dirty="0" err="1">
                <a:solidFill>
                  <a:schemeClr val="accent2">
                    <a:lumMod val="60000"/>
                    <a:lumOff val="40000"/>
                  </a:schemeClr>
                </a:solidFill>
                <a:latin typeface="Arial" panose="020B0604020202020204" pitchFamily="34" charset="0"/>
                <a:cs typeface="Arial" panose="020B0604020202020204" pitchFamily="34" charset="0"/>
              </a:rPr>
              <a:t>nekodirajuće</a:t>
            </a:r>
            <a:r>
              <a:rPr lang="hr-HR" sz="2000" dirty="0">
                <a:solidFill>
                  <a:schemeClr val="accent2">
                    <a:lumMod val="60000"/>
                    <a:lumOff val="40000"/>
                  </a:schemeClr>
                </a:solidFill>
                <a:latin typeface="Arial" panose="020B0604020202020204" pitchFamily="34" charset="0"/>
                <a:cs typeface="Arial" panose="020B0604020202020204" pitchFamily="34" charset="0"/>
              </a:rPr>
              <a:t> RNA</a:t>
            </a:r>
          </a:p>
          <a:p>
            <a:pPr>
              <a:defRPr/>
            </a:pPr>
            <a:endParaRPr lang="hr-HR" sz="2000" dirty="0">
              <a:solidFill>
                <a:schemeClr val="accent2">
                  <a:lumMod val="60000"/>
                  <a:lumOff val="40000"/>
                </a:schemeClr>
              </a:solidFill>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specifični proteini</a:t>
            </a:r>
          </a:p>
          <a:p>
            <a:pPr>
              <a:defRPr/>
            </a:pPr>
            <a:endParaRPr lang="hr-HR" sz="2000" dirty="0">
              <a:solidFill>
                <a:schemeClr val="accent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1738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1032553" y="620688"/>
            <a:ext cx="7215437"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err="1"/>
              <a:t>Nekodirajuće</a:t>
            </a:r>
            <a:r>
              <a:rPr lang="hr-HR" altLang="en-US" sz="2000" dirty="0"/>
              <a:t> RNA:</a:t>
            </a:r>
          </a:p>
          <a:p>
            <a:pPr eaLnBrk="1" hangingPunct="1">
              <a:spcBef>
                <a:spcPct val="0"/>
              </a:spcBef>
              <a:buFontTx/>
              <a:buNone/>
            </a:pPr>
            <a:endParaRPr lang="hr-HR" altLang="en-US" sz="2000" dirty="0"/>
          </a:p>
          <a:p>
            <a:pPr eaLnBrk="1" hangingPunct="1">
              <a:spcBef>
                <a:spcPct val="0"/>
              </a:spcBef>
              <a:buFontTx/>
              <a:buNone/>
            </a:pPr>
            <a:r>
              <a:rPr lang="hr-HR" altLang="en-US" sz="2000" dirty="0"/>
              <a:t>duge (veće od 200 nt)</a:t>
            </a:r>
          </a:p>
          <a:p>
            <a:pPr eaLnBrk="1" hangingPunct="1">
              <a:spcBef>
                <a:spcPct val="0"/>
              </a:spcBef>
              <a:buFontTx/>
              <a:buNone/>
            </a:pPr>
            <a:r>
              <a:rPr lang="hr-HR" altLang="en-US" sz="2000" dirty="0"/>
              <a:t>- raznoliki modeli regulacije</a:t>
            </a:r>
          </a:p>
          <a:p>
            <a:pPr eaLnBrk="1" hangingPunct="1">
              <a:spcBef>
                <a:spcPct val="0"/>
              </a:spcBef>
              <a:buFontTx/>
              <a:buNone/>
            </a:pPr>
            <a:endParaRPr lang="hr-HR" altLang="en-US" sz="2000" dirty="0"/>
          </a:p>
          <a:p>
            <a:pPr eaLnBrk="1" hangingPunct="1">
              <a:spcBef>
                <a:spcPct val="0"/>
              </a:spcBef>
              <a:buFontTx/>
              <a:buNone/>
            </a:pPr>
            <a:r>
              <a:rPr lang="hr-HR" altLang="en-US" sz="2000" dirty="0"/>
              <a:t>kratke (manje od 200 nt)</a:t>
            </a:r>
          </a:p>
          <a:p>
            <a:pPr eaLnBrk="1" hangingPunct="1">
              <a:spcBef>
                <a:spcPct val="0"/>
              </a:spcBef>
              <a:buFontTx/>
              <a:buChar char="-"/>
            </a:pPr>
            <a:r>
              <a:rPr lang="hr-HR" altLang="en-US" sz="2000" dirty="0"/>
              <a:t>mikro RNA</a:t>
            </a:r>
          </a:p>
          <a:p>
            <a:pPr eaLnBrk="1" hangingPunct="1">
              <a:spcBef>
                <a:spcPct val="0"/>
              </a:spcBef>
              <a:buFontTx/>
              <a:buChar char="-"/>
            </a:pPr>
            <a:r>
              <a:rPr lang="hr-HR" altLang="en-US" sz="2000" dirty="0"/>
              <a:t>siRNA</a:t>
            </a:r>
          </a:p>
          <a:p>
            <a:pPr eaLnBrk="1" hangingPunct="1">
              <a:spcBef>
                <a:spcPct val="0"/>
              </a:spcBef>
              <a:buFontTx/>
              <a:buChar char="-"/>
            </a:pPr>
            <a:r>
              <a:rPr lang="hr-HR" altLang="en-US" sz="2000" dirty="0" err="1"/>
              <a:t>piwiRNA</a:t>
            </a:r>
            <a:r>
              <a:rPr lang="hr-HR" altLang="en-US" sz="2000" dirty="0"/>
              <a:t> </a:t>
            </a:r>
          </a:p>
          <a:p>
            <a:pPr eaLnBrk="1" hangingPunct="1">
              <a:spcBef>
                <a:spcPct val="0"/>
              </a:spcBef>
              <a:buFontTx/>
              <a:buChar char="-"/>
            </a:pPr>
            <a:endParaRPr lang="hr-HR" altLang="en-US" sz="2000" dirty="0"/>
          </a:p>
          <a:p>
            <a:pPr eaLnBrk="1" hangingPunct="1">
              <a:spcBef>
                <a:spcPct val="0"/>
              </a:spcBef>
              <a:buFontTx/>
              <a:buChar char="-"/>
            </a:pPr>
            <a:r>
              <a:rPr lang="hr-HR" altLang="en-US" sz="2000" dirty="0"/>
              <a:t>uloge u regulaciji transkripcije (</a:t>
            </a:r>
            <a:r>
              <a:rPr lang="hr-HR" altLang="en-US" sz="2000" dirty="0" err="1"/>
              <a:t>heterokromatinizaciji</a:t>
            </a:r>
            <a:r>
              <a:rPr lang="hr-HR" altLang="en-US" sz="2000" dirty="0"/>
              <a:t>:</a:t>
            </a:r>
          </a:p>
          <a:p>
            <a:pPr eaLnBrk="1" hangingPunct="1">
              <a:spcBef>
                <a:spcPct val="0"/>
              </a:spcBef>
              <a:buFontTx/>
              <a:buNone/>
            </a:pPr>
            <a:r>
              <a:rPr lang="hr-HR" altLang="en-US" sz="2000" dirty="0"/>
              <a:t>duge i </a:t>
            </a:r>
            <a:r>
              <a:rPr lang="hr-HR" altLang="en-US" sz="2000" dirty="0" err="1"/>
              <a:t>piwiRNA</a:t>
            </a:r>
            <a:r>
              <a:rPr lang="hr-HR" altLang="en-US" sz="2000" dirty="0"/>
              <a:t>-utišavanje virusnih i </a:t>
            </a:r>
            <a:r>
              <a:rPr lang="hr-HR" altLang="en-US" sz="2000" dirty="0" err="1"/>
              <a:t>transpozonskih</a:t>
            </a:r>
            <a:r>
              <a:rPr lang="hr-HR" altLang="en-US" sz="2000" dirty="0"/>
              <a:t> sekvenci)</a:t>
            </a:r>
          </a:p>
          <a:p>
            <a:pPr eaLnBrk="1" hangingPunct="1">
              <a:spcBef>
                <a:spcPct val="0"/>
              </a:spcBef>
              <a:buFontTx/>
              <a:buNone/>
            </a:pPr>
            <a:endParaRPr lang="hr-HR" altLang="en-US" sz="2000" dirty="0"/>
          </a:p>
          <a:p>
            <a:pPr eaLnBrk="1" hangingPunct="1">
              <a:spcBef>
                <a:spcPct val="0"/>
              </a:spcBef>
              <a:buFontTx/>
              <a:buNone/>
            </a:pPr>
            <a:r>
              <a:rPr lang="hr-HR" altLang="en-US" sz="2000" dirty="0" smtClean="0"/>
              <a:t>- regulacija </a:t>
            </a:r>
            <a:r>
              <a:rPr lang="hr-HR" altLang="en-US" sz="2000" dirty="0"/>
              <a:t>translacije </a:t>
            </a:r>
            <a:endParaRPr lang="hr-HR" altLang="en-US" sz="2000" dirty="0" smtClean="0"/>
          </a:p>
          <a:p>
            <a:pPr eaLnBrk="1" hangingPunct="1">
              <a:spcBef>
                <a:spcPct val="0"/>
              </a:spcBef>
              <a:buFontTx/>
              <a:buNone/>
            </a:pPr>
            <a:r>
              <a:rPr lang="hr-HR" altLang="en-US" sz="2000" dirty="0" smtClean="0"/>
              <a:t>- degradacija </a:t>
            </a:r>
            <a:r>
              <a:rPr lang="hr-HR" altLang="en-US" sz="2000" dirty="0" err="1"/>
              <a:t>mRNA</a:t>
            </a:r>
            <a:endParaRPr lang="hr-HR" altLang="en-US" sz="2000" dirty="0"/>
          </a:p>
          <a:p>
            <a:pPr eaLnBrk="1" hangingPunct="1">
              <a:spcBef>
                <a:spcPct val="0"/>
              </a:spcBef>
              <a:buFontTx/>
              <a:buNone/>
            </a:pPr>
            <a:endParaRPr lang="hr-HR" altLang="en-US" sz="2400" dirty="0"/>
          </a:p>
          <a:p>
            <a:pPr eaLnBrk="1" hangingPunct="1">
              <a:spcBef>
                <a:spcPct val="0"/>
              </a:spcBef>
              <a:buFontTx/>
              <a:buNone/>
            </a:pPr>
            <a:endParaRPr lang="hr-HR" altLang="en-US" sz="2400" dirty="0"/>
          </a:p>
          <a:p>
            <a:pPr eaLnBrk="1" hangingPunct="1">
              <a:spcBef>
                <a:spcPct val="0"/>
              </a:spcBef>
              <a:buFontTx/>
              <a:buNone/>
            </a:pPr>
            <a:endParaRPr lang="hr-HR" altLang="en-US" sz="2400" dirty="0"/>
          </a:p>
        </p:txBody>
      </p:sp>
    </p:spTree>
    <p:extLst>
      <p:ext uri="{BB962C8B-B14F-4D97-AF65-F5344CB8AC3E}">
        <p14:creationId xmlns:p14="http://schemas.microsoft.com/office/powerpoint/2010/main" val="26478507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1258888" y="111125"/>
            <a:ext cx="8493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spcBef>
                <a:spcPct val="20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Arial" charset="0"/>
              </a:defRPr>
            </a:lvl1pPr>
            <a:lvl2pPr marL="742950" indent="-28575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800">
                <a:solidFill>
                  <a:schemeClr val="tx1"/>
                </a:solidFill>
                <a:latin typeface="Arial" charset="0"/>
              </a:defRPr>
            </a:lvl2pPr>
            <a:lvl3pPr marL="1143000" indent="-22860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defRPr>
            </a:lvl3pPr>
            <a:lvl4pPr marL="1600200" indent="-22860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4pPr>
            <a:lvl5pPr marL="2057400" indent="-22860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9pPr>
          </a:lstStyle>
          <a:p>
            <a:pPr algn="ctr" eaLnBrk="1" hangingPunct="1">
              <a:spcBef>
                <a:spcPct val="0"/>
              </a:spcBef>
              <a:buFontTx/>
              <a:buNone/>
            </a:pPr>
            <a:r>
              <a:rPr lang="hr-HR" altLang="en-US" sz="2000">
                <a:solidFill>
                  <a:srgbClr val="000000"/>
                </a:solidFill>
                <a:ea typeface="msgothic" charset="0"/>
                <a:cs typeface="msgothic" charset="0"/>
              </a:rPr>
              <a:t>Mehanizmi regulacije ncRNA</a:t>
            </a:r>
            <a:endParaRPr lang="en-GB" altLang="en-US" sz="2000">
              <a:solidFill>
                <a:srgbClr val="000000"/>
              </a:solidFill>
              <a:ea typeface="msgothic" charset="0"/>
              <a:cs typeface="msgothic" charset="0"/>
            </a:endParaRPr>
          </a:p>
        </p:txBody>
      </p:sp>
      <p:pic>
        <p:nvPicPr>
          <p:cNvPr id="880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6283325"/>
            <a:ext cx="25336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80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131763"/>
            <a:ext cx="3408362" cy="61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8069" name="Text Box 4"/>
          <p:cNvSpPr txBox="1">
            <a:spLocks noChangeArrowheads="1"/>
          </p:cNvSpPr>
          <p:nvPr/>
        </p:nvSpPr>
        <p:spPr bwMode="auto">
          <a:xfrm>
            <a:off x="755650" y="6453188"/>
            <a:ext cx="39195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spcBef>
                <a:spcPct val="20000"/>
              </a:spcBef>
              <a:buChar char="•"/>
              <a:tabLst>
                <a:tab pos="655638" algn="l"/>
                <a:tab pos="1312863" algn="l"/>
                <a:tab pos="1968500" algn="l"/>
                <a:tab pos="2625725" algn="l"/>
                <a:tab pos="3282950" algn="l"/>
              </a:tabLst>
              <a:defRPr sz="3200">
                <a:solidFill>
                  <a:schemeClr val="tx1"/>
                </a:solidFill>
                <a:latin typeface="Arial" charset="0"/>
              </a:defRPr>
            </a:lvl1pPr>
            <a:lvl2pPr marL="742950" indent="-285750" eaLnBrk="0" hangingPunct="0">
              <a:spcBef>
                <a:spcPct val="20000"/>
              </a:spcBef>
              <a:buChar char="–"/>
              <a:tabLst>
                <a:tab pos="655638" algn="l"/>
                <a:tab pos="1312863" algn="l"/>
                <a:tab pos="1968500" algn="l"/>
                <a:tab pos="2625725" algn="l"/>
                <a:tab pos="3282950" algn="l"/>
              </a:tabLst>
              <a:defRPr sz="2800">
                <a:solidFill>
                  <a:schemeClr val="tx1"/>
                </a:solidFill>
                <a:latin typeface="Arial" charset="0"/>
              </a:defRPr>
            </a:lvl2pPr>
            <a:lvl3pPr marL="1143000" indent="-228600" eaLnBrk="0" hangingPunct="0">
              <a:spcBef>
                <a:spcPct val="20000"/>
              </a:spcBef>
              <a:buChar char="•"/>
              <a:tabLst>
                <a:tab pos="655638" algn="l"/>
                <a:tab pos="1312863" algn="l"/>
                <a:tab pos="1968500" algn="l"/>
                <a:tab pos="2625725" algn="l"/>
                <a:tab pos="3282950" algn="l"/>
              </a:tabLst>
              <a:defRPr sz="2400">
                <a:solidFill>
                  <a:schemeClr val="tx1"/>
                </a:solidFill>
                <a:latin typeface="Arial" charset="0"/>
              </a:defRPr>
            </a:lvl3pPr>
            <a:lvl4pPr marL="1600200" indent="-228600" eaLnBrk="0" hangingPunct="0">
              <a:spcBef>
                <a:spcPct val="20000"/>
              </a:spcBef>
              <a:buChar char="–"/>
              <a:tabLst>
                <a:tab pos="655638" algn="l"/>
                <a:tab pos="1312863" algn="l"/>
                <a:tab pos="1968500" algn="l"/>
                <a:tab pos="2625725" algn="l"/>
                <a:tab pos="3282950" algn="l"/>
              </a:tabLst>
              <a:defRPr sz="2000">
                <a:solidFill>
                  <a:schemeClr val="tx1"/>
                </a:solidFill>
                <a:latin typeface="Arial" charset="0"/>
              </a:defRPr>
            </a:lvl4pPr>
            <a:lvl5pPr marL="2057400" indent="-228600" eaLnBrk="0" hangingPunct="0">
              <a:spcBef>
                <a:spcPct val="20000"/>
              </a:spcBef>
              <a:buChar char="»"/>
              <a:tabLst>
                <a:tab pos="655638" algn="l"/>
                <a:tab pos="1312863" algn="l"/>
                <a:tab pos="1968500" algn="l"/>
                <a:tab pos="2625725" algn="l"/>
                <a:tab pos="3282950" algn="l"/>
              </a:tabLst>
              <a:defRPr sz="2000">
                <a:solidFill>
                  <a:schemeClr val="tx1"/>
                </a:solidFill>
                <a:latin typeface="Arial"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Arial"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Arial"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Arial"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Arial" charset="0"/>
              </a:defRPr>
            </a:lvl9pPr>
          </a:lstStyle>
          <a:p>
            <a:pPr eaLnBrk="1" hangingPunct="1">
              <a:spcBef>
                <a:spcPct val="0"/>
              </a:spcBef>
              <a:buFontTx/>
              <a:buNone/>
            </a:pPr>
            <a:r>
              <a:rPr lang="en-GB" altLang="en-US" sz="1100" b="1">
                <a:solidFill>
                  <a:srgbClr val="000000"/>
                </a:solidFill>
                <a:ea typeface="msgothic" charset="0"/>
                <a:cs typeface="msgothic" charset="0"/>
              </a:rPr>
              <a:t>Huarte M , Rinn J L Hum. Mol. Genet. 2010;19:R152-R161</a:t>
            </a:r>
          </a:p>
        </p:txBody>
      </p:sp>
      <p:sp>
        <p:nvSpPr>
          <p:cNvPr id="88070" name="Text Box 5"/>
          <p:cNvSpPr txBox="1">
            <a:spLocks noChangeArrowheads="1"/>
          </p:cNvSpPr>
          <p:nvPr/>
        </p:nvSpPr>
        <p:spPr bwMode="auto">
          <a:xfrm>
            <a:off x="-180975" y="6597650"/>
            <a:ext cx="493077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76200" indent="-76200" eaLnBrk="0" hangingPunct="0">
              <a:spcBef>
                <a:spcPct val="20000"/>
              </a:spcBef>
              <a:buChar char="•"/>
              <a:tabLst>
                <a:tab pos="655638" algn="l"/>
                <a:tab pos="1312863" algn="l"/>
                <a:tab pos="1968500" algn="l"/>
                <a:tab pos="2625725" algn="l"/>
                <a:tab pos="3282950" algn="l"/>
                <a:tab pos="3938588" algn="l"/>
                <a:tab pos="4595813" algn="l"/>
              </a:tabLst>
              <a:defRPr sz="3200">
                <a:solidFill>
                  <a:schemeClr val="tx1"/>
                </a:solidFill>
                <a:latin typeface="Arial" charset="0"/>
              </a:defRPr>
            </a:lvl1pPr>
            <a:lvl2pPr marL="742950" indent="-285750" eaLnBrk="0" hangingPunct="0">
              <a:spcBef>
                <a:spcPct val="20000"/>
              </a:spcBef>
              <a:buChar char="–"/>
              <a:tabLst>
                <a:tab pos="655638" algn="l"/>
                <a:tab pos="1312863" algn="l"/>
                <a:tab pos="1968500" algn="l"/>
                <a:tab pos="2625725" algn="l"/>
                <a:tab pos="3282950" algn="l"/>
                <a:tab pos="3938588" algn="l"/>
                <a:tab pos="4595813" algn="l"/>
              </a:tabLst>
              <a:defRPr sz="2800">
                <a:solidFill>
                  <a:schemeClr val="tx1"/>
                </a:solidFill>
                <a:latin typeface="Arial" charset="0"/>
              </a:defRPr>
            </a:lvl2pPr>
            <a:lvl3pPr marL="1143000" indent="-228600" eaLnBrk="0" hangingPunct="0">
              <a:spcBef>
                <a:spcPct val="20000"/>
              </a:spcBef>
              <a:buChar char="•"/>
              <a:tabLst>
                <a:tab pos="655638" algn="l"/>
                <a:tab pos="1312863" algn="l"/>
                <a:tab pos="1968500" algn="l"/>
                <a:tab pos="2625725" algn="l"/>
                <a:tab pos="3282950" algn="l"/>
                <a:tab pos="3938588" algn="l"/>
                <a:tab pos="4595813" algn="l"/>
              </a:tabLst>
              <a:defRPr sz="2400">
                <a:solidFill>
                  <a:schemeClr val="tx1"/>
                </a:solidFill>
                <a:latin typeface="Arial" charset="0"/>
              </a:defRPr>
            </a:lvl3pPr>
            <a:lvl4pPr marL="1600200" indent="-228600" eaLnBrk="0" hangingPunct="0">
              <a:spcBef>
                <a:spcPct val="20000"/>
              </a:spcBef>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4pPr>
            <a:lvl5pPr marL="2057400" indent="-228600" eaLnBrk="0" hangingPunct="0">
              <a:spcBef>
                <a:spcPct val="20000"/>
              </a:spcBef>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9pPr>
          </a:lstStyle>
          <a:p>
            <a:pPr eaLnBrk="1" hangingPunct="1">
              <a:spcBef>
                <a:spcPct val="0"/>
              </a:spcBef>
              <a:buFontTx/>
              <a:buNone/>
            </a:pPr>
            <a:r>
              <a:rPr lang="en-GB" altLang="en-US" sz="900">
                <a:solidFill>
                  <a:srgbClr val="000000"/>
                </a:solidFill>
                <a:ea typeface="msgothic" charset="0"/>
                <a:cs typeface="msgothic" charset="0"/>
              </a:rPr>
              <a:t>©</a:t>
            </a:r>
          </a:p>
        </p:txBody>
      </p:sp>
      <p:sp>
        <p:nvSpPr>
          <p:cNvPr id="88071" name="TextBox 7"/>
          <p:cNvSpPr txBox="1">
            <a:spLocks noChangeArrowheads="1"/>
          </p:cNvSpPr>
          <p:nvPr/>
        </p:nvSpPr>
        <p:spPr bwMode="auto">
          <a:xfrm>
            <a:off x="4500563" y="1052513"/>
            <a:ext cx="4643437"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err="1"/>
              <a:t>ncRNA</a:t>
            </a:r>
            <a:r>
              <a:rPr lang="hr-HR" altLang="en-US" sz="2000" dirty="0"/>
              <a:t> regrutira proteine koji omogućuju </a:t>
            </a:r>
            <a:r>
              <a:rPr lang="hr-HR" altLang="en-US" sz="2000" dirty="0" err="1"/>
              <a:t>metilaciju</a:t>
            </a:r>
            <a:r>
              <a:rPr lang="hr-HR" altLang="en-US" sz="2000" dirty="0"/>
              <a:t> </a:t>
            </a:r>
            <a:r>
              <a:rPr lang="hr-HR" altLang="en-US" sz="2000" dirty="0" err="1"/>
              <a:t>histona</a:t>
            </a:r>
            <a:r>
              <a:rPr lang="hr-HR" altLang="en-US" sz="2000" dirty="0"/>
              <a:t> i represiju</a:t>
            </a:r>
          </a:p>
          <a:p>
            <a:pPr eaLnBrk="1" hangingPunct="1">
              <a:spcBef>
                <a:spcPct val="0"/>
              </a:spcBef>
              <a:buFontTx/>
              <a:buNone/>
            </a:pPr>
            <a:endParaRPr lang="hr-HR" altLang="en-US" sz="2000" dirty="0"/>
          </a:p>
          <a:p>
            <a:pPr eaLnBrk="1" hangingPunct="1">
              <a:spcBef>
                <a:spcPct val="0"/>
              </a:spcBef>
              <a:buFontTx/>
              <a:buNone/>
            </a:pPr>
            <a:r>
              <a:rPr lang="hr-HR" altLang="en-US" sz="2000" dirty="0" err="1"/>
              <a:t>antisens</a:t>
            </a:r>
            <a:r>
              <a:rPr lang="hr-HR" altLang="en-US" sz="2000" dirty="0"/>
              <a:t> RNA regrutira kompleks proteina i </a:t>
            </a:r>
            <a:r>
              <a:rPr lang="hr-HR" altLang="en-US" sz="2000" dirty="0" err="1"/>
              <a:t>metiltransferaze</a:t>
            </a:r>
            <a:r>
              <a:rPr lang="hr-HR" altLang="en-US" sz="2000" dirty="0"/>
              <a:t> </a:t>
            </a:r>
            <a:r>
              <a:rPr lang="hr-HR" altLang="en-US" sz="2000" dirty="0" err="1"/>
              <a:t>histona</a:t>
            </a:r>
            <a:endParaRPr lang="hr-HR" altLang="en-US" sz="2000" dirty="0"/>
          </a:p>
          <a:p>
            <a:pPr eaLnBrk="1" hangingPunct="1">
              <a:spcBef>
                <a:spcPct val="0"/>
              </a:spcBef>
              <a:buFontTx/>
              <a:buNone/>
            </a:pPr>
            <a:endParaRPr lang="hr-HR" altLang="en-US" sz="2000" dirty="0"/>
          </a:p>
          <a:p>
            <a:pPr eaLnBrk="1" hangingPunct="1">
              <a:spcBef>
                <a:spcPct val="0"/>
              </a:spcBef>
              <a:buFontTx/>
              <a:buNone/>
            </a:pPr>
            <a:r>
              <a:rPr lang="hr-HR" altLang="en-US" sz="2000" dirty="0"/>
              <a:t>prekrivanje mjesta </a:t>
            </a:r>
            <a:r>
              <a:rPr lang="hr-HR" altLang="en-US" sz="2000" dirty="0" err="1"/>
              <a:t>splicinga</a:t>
            </a:r>
            <a:r>
              <a:rPr lang="hr-HR" altLang="en-US" sz="2000" dirty="0"/>
              <a:t> </a:t>
            </a:r>
            <a:r>
              <a:rPr lang="hr-HR" altLang="en-US" sz="2000" dirty="0" err="1"/>
              <a:t>introna</a:t>
            </a:r>
            <a:r>
              <a:rPr lang="hr-HR" altLang="en-US" sz="2000" dirty="0"/>
              <a:t> koji ima sekvencu IRES i tako povećava translaciju</a:t>
            </a:r>
          </a:p>
          <a:p>
            <a:pPr eaLnBrk="1" hangingPunct="1">
              <a:spcBef>
                <a:spcPct val="0"/>
              </a:spcBef>
              <a:buFontTx/>
              <a:buNone/>
            </a:pPr>
            <a:endParaRPr lang="hr-HR" altLang="en-US" sz="2000" dirty="0"/>
          </a:p>
          <a:p>
            <a:pPr eaLnBrk="1" hangingPunct="1">
              <a:spcBef>
                <a:spcPct val="0"/>
              </a:spcBef>
              <a:buFontTx/>
              <a:buNone/>
            </a:pPr>
            <a:r>
              <a:rPr lang="hr-HR" altLang="en-US" sz="2000" dirty="0"/>
              <a:t>represija proteinom je smanjena kad protein veže </a:t>
            </a:r>
            <a:r>
              <a:rPr lang="hr-HR" altLang="en-US" sz="2000" dirty="0" err="1"/>
              <a:t>ncRNA</a:t>
            </a:r>
            <a:r>
              <a:rPr lang="hr-HR" altLang="en-US" sz="2000" dirty="0"/>
              <a:t> i ukloni se s promotora</a:t>
            </a:r>
          </a:p>
          <a:p>
            <a:pPr eaLnBrk="1" hangingPunct="1">
              <a:spcBef>
                <a:spcPct val="0"/>
              </a:spcBef>
              <a:buFontTx/>
              <a:buNone/>
            </a:pPr>
            <a:endParaRPr lang="hr-HR" altLang="en-US" sz="2000" dirty="0"/>
          </a:p>
          <a:p>
            <a:pPr eaLnBrk="1" hangingPunct="1">
              <a:spcBef>
                <a:spcPct val="0"/>
              </a:spcBef>
              <a:buFontTx/>
              <a:buNone/>
            </a:pPr>
            <a:r>
              <a:rPr lang="hr-HR" altLang="en-US" sz="2000" dirty="0">
                <a:solidFill>
                  <a:schemeClr val="accent2"/>
                </a:solidFill>
              </a:rPr>
              <a:t>modularni mehanizam: DNA, RNA, </a:t>
            </a:r>
          </a:p>
          <a:p>
            <a:pPr eaLnBrk="1" hangingPunct="1">
              <a:spcBef>
                <a:spcPct val="0"/>
              </a:spcBef>
              <a:buFontTx/>
              <a:buNone/>
            </a:pPr>
            <a:r>
              <a:rPr lang="hr-HR" altLang="en-US" sz="2000" dirty="0">
                <a:solidFill>
                  <a:schemeClr val="accent2"/>
                </a:solidFill>
              </a:rPr>
              <a:t>proteini</a:t>
            </a:r>
          </a:p>
          <a:p>
            <a:pPr eaLnBrk="1" hangingPunct="1">
              <a:spcBef>
                <a:spcPct val="0"/>
              </a:spcBef>
              <a:buFontTx/>
              <a:buNone/>
            </a:pPr>
            <a:endParaRPr lang="hr-HR" altLang="en-US" sz="2400" dirty="0"/>
          </a:p>
          <a:p>
            <a:pPr eaLnBrk="1" hangingPunct="1">
              <a:spcBef>
                <a:spcPct val="0"/>
              </a:spcBef>
              <a:buFontTx/>
              <a:buNone/>
            </a:pPr>
            <a:endParaRPr lang="hr-HR" altLang="en-US" sz="2400" dirty="0"/>
          </a:p>
          <a:p>
            <a:pPr eaLnBrk="1" hangingPunct="1">
              <a:spcBef>
                <a:spcPct val="0"/>
              </a:spcBef>
              <a:buFontTx/>
              <a:buNone/>
            </a:pPr>
            <a:endParaRPr lang="hr-HR" altLang="en-US" sz="2400" dirty="0"/>
          </a:p>
          <a:p>
            <a:pPr eaLnBrk="1" hangingPunct="1">
              <a:spcBef>
                <a:spcPct val="0"/>
              </a:spcBef>
              <a:buFontTx/>
              <a:buNone/>
            </a:pPr>
            <a:endParaRPr lang="hr-HR" altLang="en-US" sz="2400" dirty="0"/>
          </a:p>
        </p:txBody>
      </p:sp>
    </p:spTree>
    <p:extLst>
      <p:ext uri="{BB962C8B-B14F-4D97-AF65-F5344CB8AC3E}">
        <p14:creationId xmlns:p14="http://schemas.microsoft.com/office/powerpoint/2010/main" val="1260338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04664"/>
            <a:ext cx="8064896" cy="6217087"/>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duge </a:t>
            </a:r>
            <a:r>
              <a:rPr lang="hr-HR" sz="2000" dirty="0" err="1" smtClean="0">
                <a:latin typeface="Arial" panose="020B0604020202020204" pitchFamily="34" charset="0"/>
                <a:cs typeface="Arial" panose="020B0604020202020204" pitchFamily="34" charset="0"/>
              </a:rPr>
              <a:t>nekodirajuće</a:t>
            </a:r>
            <a:r>
              <a:rPr lang="hr-HR" sz="2000" dirty="0" smtClean="0">
                <a:latin typeface="Arial" panose="020B0604020202020204" pitchFamily="34" charset="0"/>
                <a:cs typeface="Arial" panose="020B0604020202020204" pitchFamily="34" charset="0"/>
              </a:rPr>
              <a:t> RNA:</a:t>
            </a:r>
          </a:p>
          <a:p>
            <a:r>
              <a:rPr lang="hr-HR" sz="2000" dirty="0">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cis</a:t>
            </a:r>
            <a:r>
              <a:rPr lang="hr-HR" sz="2000" dirty="0" smtClean="0">
                <a:latin typeface="Arial" panose="020B0604020202020204" pitchFamily="34" charset="0"/>
                <a:cs typeface="Arial" panose="020B0604020202020204" pitchFamily="34" charset="0"/>
              </a:rPr>
              <a:t> i trans</a:t>
            </a:r>
          </a:p>
          <a:p>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a:t>
            </a:r>
            <a:r>
              <a:rPr lang="hr-HR" sz="2000" dirty="0">
                <a:latin typeface="Arial" panose="020B0604020202020204" pitchFamily="34" charset="0"/>
                <a:cs typeface="Arial" panose="020B0604020202020204" pitchFamily="34" charset="0"/>
              </a:rPr>
              <a:t>preko DNA elementa koji ih </a:t>
            </a:r>
            <a:r>
              <a:rPr lang="hr-HR" sz="2000" dirty="0" smtClean="0">
                <a:latin typeface="Arial" panose="020B0604020202020204" pitchFamily="34" charset="0"/>
                <a:cs typeface="Arial" panose="020B0604020202020204" pitchFamily="34" charset="0"/>
              </a:rPr>
              <a:t>kodira (</a:t>
            </a:r>
            <a:r>
              <a:rPr lang="hr-HR" sz="2000" dirty="0" err="1" smtClean="0">
                <a:latin typeface="Arial" panose="020B0604020202020204" pitchFamily="34" charset="0"/>
                <a:cs typeface="Arial" panose="020B0604020202020204" pitchFamily="34" charset="0"/>
              </a:rPr>
              <a:t>antisens</a:t>
            </a:r>
            <a:r>
              <a:rPr lang="hr-HR"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-preko </a:t>
            </a:r>
            <a:r>
              <a:rPr lang="hr-HR" sz="2000" dirty="0">
                <a:latin typeface="Arial" panose="020B0604020202020204" pitchFamily="34" charset="0"/>
                <a:cs typeface="Arial" panose="020B0604020202020204" pitchFamily="34" charset="0"/>
              </a:rPr>
              <a:t>RNA produkta</a:t>
            </a:r>
            <a:endParaRPr lang="en-US"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-preko </a:t>
            </a:r>
            <a:r>
              <a:rPr lang="hr-HR" sz="2000" dirty="0">
                <a:latin typeface="Arial" panose="020B0604020202020204" pitchFamily="34" charset="0"/>
                <a:cs typeface="Arial" panose="020B0604020202020204" pitchFamily="34" charset="0"/>
              </a:rPr>
              <a:t>samog procesa transkripcije RNA ili </a:t>
            </a:r>
            <a:r>
              <a:rPr lang="hr-HR" sz="2000" dirty="0" smtClean="0">
                <a:latin typeface="Arial" panose="020B0604020202020204" pitchFamily="34" charset="0"/>
                <a:cs typeface="Arial" panose="020B0604020202020204" pitchFamily="34" charset="0"/>
              </a:rPr>
              <a:t>procesiranja</a:t>
            </a:r>
          </a:p>
          <a:p>
            <a:endParaRPr lang="hr-HR" sz="2000" dirty="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a:t>
            </a:r>
            <a:r>
              <a:rPr lang="hr-HR" sz="2000" dirty="0" smtClean="0">
                <a:latin typeface="Arial" panose="020B0604020202020204" pitchFamily="34" charset="0"/>
                <a:cs typeface="Arial" panose="020B0604020202020204" pitchFamily="34" charset="0"/>
              </a:rPr>
              <a:t>većina </a:t>
            </a:r>
            <a:r>
              <a:rPr lang="hr-HR" sz="2000" dirty="0" err="1" smtClean="0">
                <a:latin typeface="Arial" panose="020B0604020202020204" pitchFamily="34" charset="0"/>
                <a:cs typeface="Arial" panose="020B0604020202020204" pitchFamily="34" charset="0"/>
              </a:rPr>
              <a:t>cis</a:t>
            </a:r>
            <a:r>
              <a:rPr lang="hr-HR" sz="2000" dirty="0" smtClean="0">
                <a:latin typeface="Arial" panose="020B0604020202020204" pitchFamily="34" charset="0"/>
                <a:cs typeface="Arial" panose="020B0604020202020204" pitchFamily="34" charset="0"/>
              </a:rPr>
              <a:t> </a:t>
            </a:r>
            <a:r>
              <a:rPr lang="hr-HR" sz="2000" dirty="0">
                <a:latin typeface="Arial" panose="020B0604020202020204" pitchFamily="34" charset="0"/>
                <a:cs typeface="Arial" panose="020B0604020202020204" pitchFamily="34" charset="0"/>
              </a:rPr>
              <a:t>djeluje preko vezanja na RNA-</a:t>
            </a:r>
            <a:r>
              <a:rPr lang="hr-HR" sz="2000" dirty="0" err="1">
                <a:latin typeface="Arial" panose="020B0604020202020204" pitchFamily="34" charset="0"/>
                <a:cs typeface="Arial" panose="020B0604020202020204" pitchFamily="34" charset="0"/>
              </a:rPr>
              <a:t>vežuće</a:t>
            </a:r>
            <a:r>
              <a:rPr lang="hr-HR" sz="2000" dirty="0">
                <a:latin typeface="Arial" panose="020B0604020202020204" pitchFamily="34" charset="0"/>
                <a:cs typeface="Arial" panose="020B0604020202020204" pitchFamily="34" charset="0"/>
              </a:rPr>
              <a:t> proteine, kod utišavanja </a:t>
            </a:r>
            <a:r>
              <a:rPr lang="hr-HR" sz="2000" dirty="0">
                <a:solidFill>
                  <a:schemeClr val="accent1"/>
                </a:solidFill>
                <a:latin typeface="Arial" panose="020B0604020202020204" pitchFamily="34" charset="0"/>
                <a:cs typeface="Arial" panose="020B0604020202020204" pitchFamily="34" charset="0"/>
              </a:rPr>
              <a:t>PRC</a:t>
            </a:r>
            <a:r>
              <a:rPr lang="hr-HR" sz="2000" dirty="0">
                <a:latin typeface="Arial" panose="020B0604020202020204" pitchFamily="34" charset="0"/>
                <a:cs typeface="Arial" panose="020B0604020202020204" pitchFamily="34" charset="0"/>
              </a:rPr>
              <a:t>, kod aktiviranja na </a:t>
            </a:r>
            <a:r>
              <a:rPr lang="hr-HR" sz="2000" dirty="0" err="1">
                <a:latin typeface="Arial" panose="020B0604020202020204" pitchFamily="34" charset="0"/>
                <a:cs typeface="Arial" panose="020B0604020202020204" pitchFamily="34" charset="0"/>
              </a:rPr>
              <a:t>aktivirajuće</a:t>
            </a:r>
            <a:r>
              <a:rPr lang="hr-HR" sz="2000" dirty="0">
                <a:latin typeface="Arial" panose="020B0604020202020204" pitchFamily="34" charset="0"/>
                <a:cs typeface="Arial" panose="020B0604020202020204" pitchFamily="34" charset="0"/>
              </a:rPr>
              <a:t> komplekse, proteine uključene u </a:t>
            </a:r>
            <a:r>
              <a:rPr lang="hr-HR" sz="2000" dirty="0" err="1">
                <a:solidFill>
                  <a:schemeClr val="accent1"/>
                </a:solidFill>
                <a:latin typeface="Arial" panose="020B0604020202020204" pitchFamily="34" charset="0"/>
                <a:cs typeface="Arial" panose="020B0604020202020204" pitchFamily="34" charset="0"/>
              </a:rPr>
              <a:t>genomsku</a:t>
            </a:r>
            <a:r>
              <a:rPr lang="hr-HR" sz="2000" dirty="0">
                <a:solidFill>
                  <a:schemeClr val="accent1"/>
                </a:solidFill>
                <a:latin typeface="Arial" panose="020B0604020202020204" pitchFamily="34" charset="0"/>
                <a:cs typeface="Arial" panose="020B0604020202020204" pitchFamily="34" charset="0"/>
              </a:rPr>
              <a:t> topologiju</a:t>
            </a:r>
            <a:r>
              <a:rPr lang="hr-HR" sz="2000" dirty="0">
                <a:latin typeface="Arial" panose="020B0604020202020204" pitchFamily="34" charset="0"/>
                <a:cs typeface="Arial" panose="020B0604020202020204" pitchFamily="34" charset="0"/>
              </a:rPr>
              <a:t>, kao što su </a:t>
            </a:r>
            <a:r>
              <a:rPr lang="hr-HR" sz="2000" dirty="0" err="1">
                <a:latin typeface="Arial" panose="020B0604020202020204" pitchFamily="34" charset="0"/>
                <a:cs typeface="Arial" panose="020B0604020202020204" pitchFamily="34" charset="0"/>
              </a:rPr>
              <a:t>kohezin</a:t>
            </a:r>
            <a:r>
              <a:rPr lang="hr-HR" sz="2000" dirty="0">
                <a:latin typeface="Arial" panose="020B0604020202020204" pitchFamily="34" charset="0"/>
                <a:cs typeface="Arial" panose="020B0604020202020204" pitchFamily="34" charset="0"/>
              </a:rPr>
              <a:t> i CTCF ili dr.</a:t>
            </a:r>
            <a:endParaRPr lang="en-US" sz="2000" dirty="0">
              <a:latin typeface="Arial" panose="020B0604020202020204" pitchFamily="34" charset="0"/>
              <a:cs typeface="Arial" panose="020B0604020202020204" pitchFamily="34" charset="0"/>
            </a:endParaRPr>
          </a:p>
          <a:p>
            <a:endParaRPr lang="hr-HR" sz="2000" dirty="0" smtClean="0">
              <a:latin typeface="Arial" panose="020B0604020202020204" pitchFamily="34" charset="0"/>
              <a:cs typeface="Arial" panose="020B0604020202020204" pitchFamily="34" charset="0"/>
            </a:endParaRPr>
          </a:p>
          <a:p>
            <a:r>
              <a:rPr lang="hr-HR" sz="2000" dirty="0">
                <a:solidFill>
                  <a:schemeClr val="accent1"/>
                </a:solidFill>
                <a:latin typeface="Arial" panose="020B0604020202020204" pitchFamily="34" charset="0"/>
                <a:cs typeface="Arial" panose="020B0604020202020204" pitchFamily="34" charset="0"/>
              </a:rPr>
              <a:t>visoko specifična ekspresija </a:t>
            </a:r>
            <a:r>
              <a:rPr lang="hr-HR" sz="2000" dirty="0" err="1">
                <a:solidFill>
                  <a:schemeClr val="accent1"/>
                </a:solidFill>
                <a:latin typeface="Arial" panose="020B0604020202020204" pitchFamily="34" charset="0"/>
                <a:cs typeface="Arial" panose="020B0604020202020204" pitchFamily="34" charset="0"/>
              </a:rPr>
              <a:t>lncRNA</a:t>
            </a:r>
            <a:r>
              <a:rPr lang="hr-HR" sz="2000" dirty="0">
                <a:solidFill>
                  <a:schemeClr val="accent1"/>
                </a:solidFill>
                <a:latin typeface="Arial" panose="020B0604020202020204" pitchFamily="34" charset="0"/>
                <a:cs typeface="Arial" panose="020B0604020202020204" pitchFamily="34" charset="0"/>
              </a:rPr>
              <a:t> za tip stanice </a:t>
            </a:r>
            <a:r>
              <a:rPr lang="hr-HR" sz="2000" dirty="0">
                <a:latin typeface="Arial" panose="020B0604020202020204" pitchFamily="34" charset="0"/>
                <a:cs typeface="Arial" panose="020B0604020202020204" pitchFamily="34" charset="0"/>
              </a:rPr>
              <a:t>čini mogućim dovođenje </a:t>
            </a:r>
            <a:r>
              <a:rPr lang="hr-HR" sz="2000" dirty="0" err="1">
                <a:latin typeface="Arial" panose="020B0604020202020204" pitchFamily="34" charset="0"/>
                <a:cs typeface="Arial" panose="020B0604020202020204" pitchFamily="34" charset="0"/>
              </a:rPr>
              <a:t>ubikvitarno</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eksprimiranih</a:t>
            </a:r>
            <a:r>
              <a:rPr lang="hr-HR" sz="2000" dirty="0">
                <a:latin typeface="Arial" panose="020B0604020202020204" pitchFamily="34" charset="0"/>
                <a:cs typeface="Arial" panose="020B0604020202020204" pitchFamily="34" charset="0"/>
              </a:rPr>
              <a:t> TF ili </a:t>
            </a:r>
            <a:r>
              <a:rPr lang="hr-HR" sz="2000" dirty="0" err="1">
                <a:latin typeface="Arial" panose="020B0604020202020204" pitchFamily="34" charset="0"/>
                <a:cs typeface="Arial" panose="020B0604020202020204" pitchFamily="34" charset="0"/>
              </a:rPr>
              <a:t>kromatin</a:t>
            </a:r>
            <a:r>
              <a:rPr lang="hr-HR" sz="2000" dirty="0">
                <a:latin typeface="Arial" panose="020B0604020202020204" pitchFamily="34" charset="0"/>
                <a:cs typeface="Arial" panose="020B0604020202020204" pitchFamily="34" charset="0"/>
              </a:rPr>
              <a:t> modificirajućih proteina ili topoloških proteina na specifični </a:t>
            </a:r>
            <a:r>
              <a:rPr lang="hr-HR" sz="2000" dirty="0" err="1" smtClean="0">
                <a:latin typeface="Arial" panose="020B0604020202020204" pitchFamily="34" charset="0"/>
                <a:cs typeface="Arial" panose="020B0604020202020204" pitchFamily="34" charset="0"/>
              </a:rPr>
              <a:t>lokus</a:t>
            </a:r>
            <a:endParaRPr lang="hr-HR" sz="2000" dirty="0" smtClean="0">
              <a:latin typeface="Arial" panose="020B0604020202020204" pitchFamily="34" charset="0"/>
              <a:cs typeface="Arial" panose="020B0604020202020204" pitchFamily="34" charset="0"/>
            </a:endParaRP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vezanje za miRNA - spužve</a:t>
            </a:r>
            <a:endParaRPr lang="en-US" sz="2000" dirty="0">
              <a:latin typeface="Arial" panose="020B0604020202020204" pitchFamily="34" charset="0"/>
              <a:cs typeface="Arial" panose="020B0604020202020204" pitchFamily="34" charset="0"/>
            </a:endParaRPr>
          </a:p>
          <a:p>
            <a:endParaRPr lang="hr-HR" sz="2000" dirty="0" smtClean="0">
              <a:latin typeface="Arial" panose="020B0604020202020204" pitchFamily="34" charset="0"/>
              <a:cs typeface="Arial" panose="020B0604020202020204" pitchFamily="34" charset="0"/>
            </a:endParaRPr>
          </a:p>
          <a:p>
            <a:r>
              <a:rPr lang="hr-HR" sz="2000" dirty="0" err="1">
                <a:latin typeface="Arial" panose="020B0604020202020204" pitchFamily="34" charset="0"/>
                <a:cs typeface="Arial" panose="020B0604020202020204" pitchFamily="34" charset="0"/>
              </a:rPr>
              <a:t>disordered</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regions</a:t>
            </a:r>
            <a:r>
              <a:rPr lang="hr-HR" sz="2000" dirty="0">
                <a:latin typeface="Arial" panose="020B0604020202020204" pitchFamily="34" charset="0"/>
                <a:cs typeface="Arial" panose="020B0604020202020204" pitchFamily="34" charset="0"/>
              </a:rPr>
              <a:t> – različite funkcije</a:t>
            </a:r>
            <a:endParaRPr lang="en-US" sz="2000" dirty="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nekad vezanjem odbijaju proteinsko vezanje</a:t>
            </a:r>
            <a:endParaRPr lang="en-US" sz="2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784922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692696"/>
            <a:ext cx="4998863" cy="575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2340" y="146602"/>
            <a:ext cx="4092787"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Mehanizam djelovanja </a:t>
            </a:r>
            <a:r>
              <a:rPr lang="hr-HR" sz="2000" dirty="0" err="1" smtClean="0">
                <a:latin typeface="Arial" panose="020B0604020202020204" pitchFamily="34" charset="0"/>
                <a:cs typeface="Arial" panose="020B0604020202020204" pitchFamily="34" charset="0"/>
              </a:rPr>
              <a:t>cis</a:t>
            </a: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nc</a:t>
            </a:r>
            <a:r>
              <a:rPr lang="hr-HR" sz="2000" dirty="0" smtClean="0">
                <a:latin typeface="Arial" panose="020B0604020202020204" pitchFamily="34" charset="0"/>
                <a:cs typeface="Arial" panose="020B0604020202020204" pitchFamily="34" charset="0"/>
              </a:rPr>
              <a:t> RNA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6228184" y="1802557"/>
            <a:ext cx="2592056" cy="369332"/>
          </a:xfrm>
          <a:prstGeom prst="rect">
            <a:avLst/>
          </a:prstGeom>
          <a:noFill/>
        </p:spPr>
        <p:txBody>
          <a:bodyPr wrap="none" rtlCol="0">
            <a:spAutoFit/>
          </a:bodyPr>
          <a:lstStyle/>
          <a:p>
            <a:r>
              <a:rPr lang="hr-HR" dirty="0" smtClean="0"/>
              <a:t>PCG: protein </a:t>
            </a:r>
            <a:r>
              <a:rPr lang="hr-HR" dirty="0" err="1" smtClean="0"/>
              <a:t>coding</a:t>
            </a:r>
            <a:r>
              <a:rPr lang="hr-HR" dirty="0" smtClean="0"/>
              <a:t> gene</a:t>
            </a:r>
            <a:endParaRPr lang="en-US" dirty="0"/>
          </a:p>
        </p:txBody>
      </p:sp>
    </p:spTree>
    <p:extLst>
      <p:ext uri="{BB962C8B-B14F-4D97-AF65-F5344CB8AC3E}">
        <p14:creationId xmlns:p14="http://schemas.microsoft.com/office/powerpoint/2010/main" val="32567034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ww.nature.com/nsmb/journal/v20/n8/images_article/nsmb.2619-F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050" y="765175"/>
            <a:ext cx="39020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2"/>
          <p:cNvSpPr txBox="1">
            <a:spLocks noChangeArrowheads="1"/>
          </p:cNvSpPr>
          <p:nvPr/>
        </p:nvSpPr>
        <p:spPr bwMode="auto">
          <a:xfrm>
            <a:off x="458787" y="5157192"/>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cs typeface="Arial" charset="0"/>
              </a:rPr>
              <a:t>Mehanizam </a:t>
            </a:r>
            <a:r>
              <a:rPr lang="hr-HR" altLang="en-US" sz="2000" dirty="0" err="1">
                <a:cs typeface="Arial" charset="0"/>
              </a:rPr>
              <a:t>heterokromatinizacije</a:t>
            </a:r>
            <a:r>
              <a:rPr lang="hr-HR" altLang="en-US" sz="2000" dirty="0">
                <a:cs typeface="Arial" charset="0"/>
              </a:rPr>
              <a:t> „privlačenjem” proteina putem </a:t>
            </a:r>
            <a:r>
              <a:rPr lang="hr-HR" altLang="en-US" sz="2000" dirty="0" err="1" smtClean="0">
                <a:cs typeface="Arial" charset="0"/>
              </a:rPr>
              <a:t>ncRNA</a:t>
            </a:r>
            <a:r>
              <a:rPr lang="hr-HR" altLang="en-US" sz="2000" dirty="0" smtClean="0">
                <a:cs typeface="Arial" charset="0"/>
              </a:rPr>
              <a:t> (a)</a:t>
            </a:r>
          </a:p>
          <a:p>
            <a:pPr eaLnBrk="1" hangingPunct="1">
              <a:spcBef>
                <a:spcPct val="0"/>
              </a:spcBef>
              <a:buFontTx/>
              <a:buNone/>
            </a:pPr>
            <a:r>
              <a:rPr lang="hr-HR" altLang="en-US" sz="2000" dirty="0" smtClean="0">
                <a:cs typeface="Arial" charset="0"/>
              </a:rPr>
              <a:t>- duge </a:t>
            </a:r>
            <a:r>
              <a:rPr lang="hr-HR" altLang="en-US" sz="2000" dirty="0" err="1" smtClean="0">
                <a:cs typeface="Arial" charset="0"/>
              </a:rPr>
              <a:t>ncRNA</a:t>
            </a:r>
            <a:r>
              <a:rPr lang="hr-HR" altLang="en-US" sz="2000" dirty="0" smtClean="0">
                <a:cs typeface="Arial" charset="0"/>
              </a:rPr>
              <a:t> mogu djelovati „</a:t>
            </a:r>
            <a:r>
              <a:rPr lang="hr-HR" altLang="en-US" sz="2000" dirty="0" err="1" smtClean="0">
                <a:cs typeface="Arial" charset="0"/>
              </a:rPr>
              <a:t>cis</a:t>
            </a:r>
            <a:r>
              <a:rPr lang="hr-HR" altLang="en-US" sz="2000" dirty="0" smtClean="0">
                <a:cs typeface="Arial" charset="0"/>
              </a:rPr>
              <a:t>” (na istoj sekvenci) ili „trans” (na nekom drugom dijelu </a:t>
            </a:r>
            <a:r>
              <a:rPr lang="hr-HR" altLang="en-US" sz="2000" dirty="0" err="1" smtClean="0">
                <a:cs typeface="Arial" charset="0"/>
              </a:rPr>
              <a:t>kromatina</a:t>
            </a:r>
            <a:r>
              <a:rPr lang="hr-HR" altLang="en-US" sz="2000" dirty="0" smtClean="0">
                <a:cs typeface="Arial" charset="0"/>
              </a:rPr>
              <a:t>)</a:t>
            </a:r>
            <a:endParaRPr lang="en-US" altLang="en-US" sz="2000" dirty="0">
              <a:cs typeface="Arial" charset="0"/>
            </a:endParaRPr>
          </a:p>
        </p:txBody>
      </p:sp>
    </p:spTree>
    <p:extLst>
      <p:ext uri="{BB962C8B-B14F-4D97-AF65-F5344CB8AC3E}">
        <p14:creationId xmlns:p14="http://schemas.microsoft.com/office/powerpoint/2010/main" val="13191209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250825" y="3789040"/>
            <a:ext cx="856964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000" dirty="0"/>
          </a:p>
          <a:p>
            <a:pPr eaLnBrk="1" hangingPunct="1">
              <a:spcBef>
                <a:spcPct val="0"/>
              </a:spcBef>
              <a:buFontTx/>
              <a:buNone/>
            </a:pPr>
            <a:r>
              <a:rPr lang="hr-HR" altLang="en-US" sz="2000" dirty="0"/>
              <a:t>-transkripcija interferirajućih RNA </a:t>
            </a:r>
          </a:p>
          <a:p>
            <a:pPr eaLnBrk="1" hangingPunct="1">
              <a:spcBef>
                <a:spcPct val="0"/>
              </a:spcBef>
              <a:buFontTx/>
              <a:buNone/>
            </a:pPr>
            <a:r>
              <a:rPr lang="hr-HR" altLang="en-US" sz="2000" dirty="0" smtClean="0"/>
              <a:t>-može izazvati </a:t>
            </a:r>
            <a:r>
              <a:rPr lang="hr-HR" altLang="en-US" sz="2000" dirty="0" err="1"/>
              <a:t>heterokromatinizaciju</a:t>
            </a:r>
            <a:r>
              <a:rPr lang="hr-HR" altLang="en-US" sz="2000" dirty="0"/>
              <a:t> privlačeći proteine koji modificiraju </a:t>
            </a:r>
            <a:r>
              <a:rPr lang="hr-HR" altLang="en-US" sz="2000" dirty="0" err="1"/>
              <a:t>histone</a:t>
            </a:r>
            <a:endParaRPr lang="hr-HR" altLang="en-US" sz="2000" dirty="0"/>
          </a:p>
          <a:p>
            <a:pPr eaLnBrk="1" hangingPunct="1">
              <a:spcBef>
                <a:spcPct val="0"/>
              </a:spcBef>
              <a:buFontTx/>
              <a:buNone/>
            </a:pPr>
            <a:endParaRPr lang="hr-HR" altLang="en-US" sz="2000" dirty="0"/>
          </a:p>
          <a:p>
            <a:pPr eaLnBrk="1" hangingPunct="1">
              <a:spcBef>
                <a:spcPct val="0"/>
              </a:spcBef>
              <a:buFontTx/>
              <a:buNone/>
            </a:pPr>
            <a:r>
              <a:rPr lang="hr-HR" altLang="en-US" sz="2000" dirty="0"/>
              <a:t>-X kromosom je inaktiviran pomoću </a:t>
            </a:r>
            <a:r>
              <a:rPr lang="hr-HR" altLang="en-US" sz="2000" dirty="0" err="1">
                <a:solidFill>
                  <a:srgbClr val="0070C0"/>
                </a:solidFill>
              </a:rPr>
              <a:t>Xist</a:t>
            </a:r>
            <a:r>
              <a:rPr lang="hr-HR" altLang="en-US" sz="2000" dirty="0"/>
              <a:t> RNA (</a:t>
            </a:r>
            <a:r>
              <a:rPr lang="hr-HR" altLang="en-US" sz="2000" dirty="0" err="1"/>
              <a:t>nekodirajuća</a:t>
            </a:r>
            <a:r>
              <a:rPr lang="hr-HR" altLang="en-US" sz="2000" dirty="0"/>
              <a:t> </a:t>
            </a:r>
            <a:r>
              <a:rPr lang="hr-HR" altLang="en-US" sz="2000" dirty="0" err="1"/>
              <a:t>RNA</a:t>
            </a:r>
            <a:r>
              <a:rPr lang="hr-HR" altLang="en-US" sz="2000" dirty="0"/>
              <a:t>)</a:t>
            </a:r>
          </a:p>
          <a:p>
            <a:pPr eaLnBrk="1" hangingPunct="1">
              <a:spcBef>
                <a:spcPct val="0"/>
              </a:spcBef>
              <a:buFontTx/>
              <a:buNone/>
            </a:pPr>
            <a:r>
              <a:rPr lang="hr-HR" altLang="en-US" sz="2000" dirty="0"/>
              <a:t>X </a:t>
            </a:r>
            <a:r>
              <a:rPr lang="hr-HR" altLang="en-US" sz="2000" dirty="0" err="1"/>
              <a:t>inactivation</a:t>
            </a:r>
            <a:r>
              <a:rPr lang="hr-HR" altLang="en-US" sz="2000" dirty="0"/>
              <a:t> </a:t>
            </a:r>
            <a:r>
              <a:rPr lang="hr-HR" altLang="en-US" sz="2000" dirty="0" err="1"/>
              <a:t>specific</a:t>
            </a:r>
            <a:r>
              <a:rPr lang="hr-HR" altLang="en-US" sz="2000" dirty="0"/>
              <a:t> </a:t>
            </a:r>
            <a:r>
              <a:rPr lang="hr-HR" altLang="en-US" sz="2000" dirty="0" err="1"/>
              <a:t>transcript</a:t>
            </a:r>
            <a:r>
              <a:rPr lang="hr-HR" altLang="en-US" sz="2000" dirty="0"/>
              <a:t>; XIC: X </a:t>
            </a:r>
            <a:r>
              <a:rPr lang="hr-HR" altLang="en-US" sz="2000" dirty="0" err="1"/>
              <a:t>inactivation</a:t>
            </a:r>
            <a:r>
              <a:rPr lang="hr-HR" altLang="en-US" sz="2000" dirty="0"/>
              <a:t> </a:t>
            </a:r>
            <a:r>
              <a:rPr lang="hr-HR" altLang="en-US" sz="2000" dirty="0" err="1"/>
              <a:t>center</a:t>
            </a:r>
            <a:r>
              <a:rPr lang="hr-HR" altLang="en-US" sz="2000" dirty="0"/>
              <a:t> </a:t>
            </a:r>
            <a:r>
              <a:rPr lang="hr-HR" altLang="en-US" sz="2000" dirty="0" err="1"/>
              <a:t>locus</a:t>
            </a:r>
            <a:r>
              <a:rPr lang="hr-HR" altLang="en-US" sz="2000" dirty="0"/>
              <a:t>  (100 </a:t>
            </a:r>
            <a:r>
              <a:rPr lang="hr-HR" altLang="en-US" sz="2000" dirty="0" err="1"/>
              <a:t>kb</a:t>
            </a:r>
            <a:r>
              <a:rPr lang="hr-HR" altLang="en-US" sz="2000" dirty="0"/>
              <a:t>)</a:t>
            </a:r>
          </a:p>
          <a:p>
            <a:pPr eaLnBrk="1" hangingPunct="1">
              <a:spcBef>
                <a:spcPct val="0"/>
              </a:spcBef>
              <a:buFontTx/>
              <a:buChar char="-"/>
            </a:pPr>
            <a:r>
              <a:rPr lang="hr-HR" altLang="en-US" sz="2000" dirty="0"/>
              <a:t>“smanjenje </a:t>
            </a:r>
            <a:r>
              <a:rPr lang="hr-HR" altLang="en-US" sz="2000" dirty="0" smtClean="0"/>
              <a:t>doze ”ekspresije</a:t>
            </a:r>
            <a:r>
              <a:rPr lang="hr-HR" altLang="en-US" sz="2000" dirty="0"/>
              <a:t>”</a:t>
            </a:r>
          </a:p>
          <a:p>
            <a:pPr eaLnBrk="1" hangingPunct="1">
              <a:spcBef>
                <a:spcPct val="0"/>
              </a:spcBef>
              <a:buFontTx/>
              <a:buChar char="-"/>
            </a:pPr>
            <a:r>
              <a:rPr lang="hr-HR" altLang="en-US" sz="2000" dirty="0"/>
              <a:t>uključeni specifični </a:t>
            </a:r>
            <a:r>
              <a:rPr lang="hr-HR" altLang="en-US" sz="2000" dirty="0" err="1"/>
              <a:t>histoni</a:t>
            </a:r>
            <a:r>
              <a:rPr lang="hr-HR" altLang="en-US" sz="2000" dirty="0"/>
              <a:t>, DNA </a:t>
            </a:r>
            <a:r>
              <a:rPr lang="hr-HR" altLang="en-US" sz="2000" dirty="0" err="1"/>
              <a:t>metilacija</a:t>
            </a:r>
            <a:r>
              <a:rPr lang="hr-HR" altLang="en-US" sz="2000" dirty="0"/>
              <a:t>, </a:t>
            </a:r>
            <a:r>
              <a:rPr lang="hr-HR" altLang="en-US" sz="2000" dirty="0" err="1"/>
              <a:t>histonske</a:t>
            </a:r>
            <a:r>
              <a:rPr lang="hr-HR" altLang="en-US" sz="2000" dirty="0"/>
              <a:t> modifikacije</a:t>
            </a:r>
          </a:p>
        </p:txBody>
      </p:sp>
      <p:pic>
        <p:nvPicPr>
          <p:cNvPr id="84995" name="Picture 6" descr="ch7f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85502"/>
            <a:ext cx="5399088"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0825" y="548680"/>
            <a:ext cx="2505794" cy="1015663"/>
          </a:xfrm>
          <a:prstGeom prst="rect">
            <a:avLst/>
          </a:prstGeom>
        </p:spPr>
        <p:txBody>
          <a:bodyPr wrap="square">
            <a:spAutoFit/>
          </a:bodyPr>
          <a:lstStyle/>
          <a:p>
            <a:pPr lvl="0">
              <a:spcBef>
                <a:spcPct val="0"/>
              </a:spcBef>
            </a:pPr>
            <a:r>
              <a:rPr lang="hr-HR" altLang="en-US" sz="2000" dirty="0">
                <a:solidFill>
                  <a:prstClr val="black"/>
                </a:solidFill>
                <a:latin typeface="Arial" panose="020B0604020202020204" pitchFamily="34" charset="0"/>
                <a:cs typeface="Arial" panose="020B0604020202020204" pitchFamily="34" charset="0"/>
              </a:rPr>
              <a:t>Regulacija transkripcije </a:t>
            </a:r>
            <a:r>
              <a:rPr lang="hr-HR" altLang="en-US" sz="2000" dirty="0" err="1">
                <a:solidFill>
                  <a:prstClr val="black"/>
                </a:solidFill>
                <a:latin typeface="Arial" panose="020B0604020202020204" pitchFamily="34" charset="0"/>
                <a:cs typeface="Arial" panose="020B0604020202020204" pitchFamily="34" charset="0"/>
              </a:rPr>
              <a:t>nekodirajućom</a:t>
            </a:r>
            <a:r>
              <a:rPr lang="hr-HR" altLang="en-US" sz="2000" dirty="0">
                <a:solidFill>
                  <a:prstClr val="black"/>
                </a:solidFill>
                <a:latin typeface="Arial" panose="020B0604020202020204" pitchFamily="34" charset="0"/>
                <a:cs typeface="Arial" panose="020B0604020202020204" pitchFamily="34" charset="0"/>
              </a:rPr>
              <a:t> RNA</a:t>
            </a:r>
          </a:p>
        </p:txBody>
      </p:sp>
    </p:spTree>
    <p:extLst>
      <p:ext uri="{BB962C8B-B14F-4D97-AF65-F5344CB8AC3E}">
        <p14:creationId xmlns:p14="http://schemas.microsoft.com/office/powerpoint/2010/main" val="37880555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image.slidesharecdn.com/part06-nonmendelian-inheritance-epigenetic-inheritance-etc-i4383/95/part06-nonmendelian-inheritance-epigenetic-inheritance-etc-i-40-728.jpg?cb=12801454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609790"/>
            <a:ext cx="5091377" cy="381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1"/>
          <p:cNvSpPr txBox="1">
            <a:spLocks noChangeArrowheads="1"/>
          </p:cNvSpPr>
          <p:nvPr/>
        </p:nvSpPr>
        <p:spPr bwMode="auto">
          <a:xfrm>
            <a:off x="395288" y="4367213"/>
            <a:ext cx="849788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err="1"/>
              <a:t>Xist</a:t>
            </a:r>
            <a:r>
              <a:rPr lang="hr-HR" altLang="en-US" sz="2000" dirty="0"/>
              <a:t> se prepisuje s inače </a:t>
            </a:r>
            <a:r>
              <a:rPr lang="hr-HR" altLang="en-US" sz="2000" dirty="0" err="1"/>
              <a:t>inaktivnog</a:t>
            </a:r>
            <a:r>
              <a:rPr lang="hr-HR" altLang="en-US" sz="2000" dirty="0"/>
              <a:t> X kromosoma i prekriva cijeli kromosom</a:t>
            </a:r>
          </a:p>
          <a:p>
            <a:pPr eaLnBrk="1" hangingPunct="1">
              <a:spcBef>
                <a:spcPct val="0"/>
              </a:spcBef>
              <a:buFontTx/>
              <a:buNone/>
            </a:pPr>
            <a:r>
              <a:rPr lang="hr-HR" altLang="en-US" sz="2000" dirty="0"/>
              <a:t>Interakcije regrutiraju </a:t>
            </a:r>
            <a:r>
              <a:rPr lang="hr-HR" altLang="en-US" sz="2000" dirty="0" err="1"/>
              <a:t>polikomb</a:t>
            </a:r>
            <a:r>
              <a:rPr lang="hr-HR" altLang="en-US" sz="2000" dirty="0"/>
              <a:t> PRC2 i H3Lys27 </a:t>
            </a:r>
            <a:r>
              <a:rPr lang="hr-HR" altLang="en-US" sz="2000" dirty="0" err="1"/>
              <a:t>metilaze</a:t>
            </a:r>
            <a:r>
              <a:rPr lang="hr-HR" altLang="en-US" sz="2000" dirty="0"/>
              <a:t> i vode represiji</a:t>
            </a:r>
          </a:p>
          <a:p>
            <a:pPr eaLnBrk="1" hangingPunct="1">
              <a:spcBef>
                <a:spcPct val="0"/>
              </a:spcBef>
              <a:buFontTx/>
              <a:buNone/>
            </a:pPr>
            <a:r>
              <a:rPr lang="hr-HR" altLang="en-US" sz="2000" dirty="0"/>
              <a:t>-transkripcija </a:t>
            </a:r>
            <a:r>
              <a:rPr lang="hr-HR" altLang="en-US" sz="2000" dirty="0" err="1"/>
              <a:t>Tsix</a:t>
            </a:r>
            <a:r>
              <a:rPr lang="hr-HR" altLang="en-US" sz="2000" dirty="0"/>
              <a:t> onemogućava prijepis </a:t>
            </a:r>
            <a:r>
              <a:rPr lang="hr-HR" altLang="en-US" sz="2000" dirty="0" err="1"/>
              <a:t>Xist</a:t>
            </a:r>
            <a:r>
              <a:rPr lang="hr-HR" altLang="en-US" sz="2000" dirty="0"/>
              <a:t>, a kasnije se </a:t>
            </a:r>
            <a:r>
              <a:rPr lang="hr-HR" altLang="en-US" sz="2000" dirty="0" err="1"/>
              <a:t>TsiX</a:t>
            </a:r>
            <a:r>
              <a:rPr lang="hr-HR" altLang="en-US" sz="2000" dirty="0"/>
              <a:t> prepisuje samo s aktivnog </a:t>
            </a:r>
            <a:r>
              <a:rPr lang="hr-HR" altLang="en-US" sz="2000" dirty="0" smtClean="0"/>
              <a:t>X</a:t>
            </a:r>
          </a:p>
          <a:p>
            <a:pPr eaLnBrk="1" hangingPunct="1">
              <a:spcBef>
                <a:spcPct val="0"/>
              </a:spcBef>
              <a:buFontTx/>
              <a:buNone/>
            </a:pPr>
            <a:r>
              <a:rPr lang="en-US" altLang="en-US" sz="2000"/>
              <a:t>https://</a:t>
            </a:r>
            <a:r>
              <a:rPr lang="en-US" altLang="en-US" sz="2000" smtClean="0"/>
              <a:t>www.youtube.com/watch?v=O3YLgn7tNTE</a:t>
            </a:r>
            <a:endParaRPr lang="hr-HR" altLang="en-US" sz="2000" smtClean="0"/>
          </a:p>
          <a:p>
            <a:pPr eaLnBrk="1" hangingPunct="1">
              <a:spcBef>
                <a:spcPct val="0"/>
              </a:spcBef>
              <a:buFontTx/>
              <a:buNone/>
            </a:pPr>
            <a:endParaRPr lang="en-US" altLang="en-US" sz="2000"/>
          </a:p>
        </p:txBody>
      </p:sp>
    </p:spTree>
    <p:extLst>
      <p:ext uri="{BB962C8B-B14F-4D97-AF65-F5344CB8AC3E}">
        <p14:creationId xmlns:p14="http://schemas.microsoft.com/office/powerpoint/2010/main" val="19428172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lecular.biology.of.the.cell.alberts.6th.ed"/>
          <p:cNvPicPr>
            <a:picLocks noChangeAspect="1" noChangeArrowheads="1"/>
          </p:cNvPicPr>
          <p:nvPr/>
        </p:nvPicPr>
        <p:blipFill rotWithShape="1">
          <a:blip r:embed="rId2">
            <a:extLst>
              <a:ext uri="{28A0092B-C50C-407E-A947-70E740481C1C}">
                <a14:useLocalDpi xmlns:a14="http://schemas.microsoft.com/office/drawing/2010/main" val="0"/>
              </a:ext>
            </a:extLst>
          </a:blip>
          <a:srcRect l="9962" t="6588" r="5898" b="78099"/>
          <a:stretch/>
        </p:blipFill>
        <p:spPr bwMode="auto">
          <a:xfrm>
            <a:off x="344069" y="345677"/>
            <a:ext cx="903985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924944"/>
            <a:ext cx="56705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4119" y="4293096"/>
            <a:ext cx="8489687" cy="2246769"/>
          </a:xfrm>
          <a:prstGeom prst="rect">
            <a:avLst/>
          </a:prstGeom>
          <a:noFill/>
        </p:spPr>
        <p:txBody>
          <a:bodyPr wrap="square" rtlCol="0">
            <a:spAutoFit/>
          </a:bodyPr>
          <a:lstStyle/>
          <a:p>
            <a:r>
              <a:rPr lang="hr-HR" sz="2000" dirty="0" err="1" smtClean="0">
                <a:latin typeface="Arial" panose="020B0604020202020204" pitchFamily="34" charset="0"/>
                <a:cs typeface="Arial" panose="020B0604020202020204" pitchFamily="34" charset="0"/>
              </a:rPr>
              <a:t>Insulatori</a:t>
            </a:r>
            <a:r>
              <a:rPr lang="hr-HR" sz="2000" dirty="0" smtClean="0">
                <a:latin typeface="Arial" panose="020B0604020202020204" pitchFamily="34" charset="0"/>
                <a:cs typeface="Arial" panose="020B0604020202020204" pitchFamily="34" charset="0"/>
              </a:rPr>
              <a:t> – izolatori između dijelova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različite strukture izoliraju </a:t>
            </a:r>
            <a:r>
              <a:rPr lang="hr-HR" sz="2000" dirty="0" err="1" smtClean="0">
                <a:latin typeface="Arial" panose="020B0604020202020204" pitchFamily="34" charset="0"/>
                <a:cs typeface="Arial" panose="020B0604020202020204" pitchFamily="34" charset="0"/>
              </a:rPr>
              <a:t>kromatinske</a:t>
            </a:r>
            <a:r>
              <a:rPr lang="hr-HR" sz="2000" dirty="0" smtClean="0">
                <a:latin typeface="Arial" panose="020B0604020202020204" pitchFamily="34" charset="0"/>
                <a:cs typeface="Arial" panose="020B0604020202020204" pitchFamily="34" charset="0"/>
              </a:rPr>
              <a:t> regije od aktivacije pojačivačima ili utišavanja </a:t>
            </a:r>
            <a:r>
              <a:rPr lang="hr-HR" sz="2000" dirty="0" err="1" smtClean="0">
                <a:latin typeface="Arial" panose="020B0604020202020204" pitchFamily="34" charset="0"/>
                <a:cs typeface="Arial" panose="020B0604020202020204" pitchFamily="34" charset="0"/>
              </a:rPr>
              <a:t>heterokromatinizacijom</a:t>
            </a:r>
            <a:endParaRPr lang="hr-HR" sz="2000" dirty="0" smtClean="0">
              <a:latin typeface="Arial" panose="020B0604020202020204" pitchFamily="34" charset="0"/>
              <a:cs typeface="Arial" panose="020B0604020202020204" pitchFamily="34" charset="0"/>
            </a:endParaRPr>
          </a:p>
          <a:p>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kromosom vinske mušice: gore obojen </a:t>
            </a:r>
            <a:r>
              <a:rPr lang="hr-HR" sz="2000" dirty="0" err="1" smtClean="0">
                <a:latin typeface="Arial" panose="020B0604020202020204" pitchFamily="34" charset="0"/>
                <a:cs typeface="Arial" panose="020B0604020202020204" pitchFamily="34" charset="0"/>
              </a:rPr>
              <a:t>propidij</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iodidom</a:t>
            </a:r>
            <a:r>
              <a:rPr lang="hr-HR" sz="2000" dirty="0" smtClean="0">
                <a:latin typeface="Arial" panose="020B0604020202020204" pitchFamily="34" charset="0"/>
                <a:cs typeface="Arial" panose="020B0604020202020204" pitchFamily="34" charset="0"/>
              </a:rPr>
              <a:t> (kao tamne i svijetle vrpce – tamne/između vrpci – odgovaraju zelenim </a:t>
            </a:r>
            <a:r>
              <a:rPr lang="hr-HR" sz="2000" dirty="0" err="1" smtClean="0">
                <a:latin typeface="Arial" panose="020B0604020202020204" pitchFamily="34" charset="0"/>
                <a:cs typeface="Arial" panose="020B0604020202020204" pitchFamily="34" charset="0"/>
              </a:rPr>
              <a:t>insulatorima</a:t>
            </a:r>
            <a:r>
              <a:rPr lang="hr-HR" sz="2000" dirty="0" smtClean="0">
                <a:latin typeface="Arial" panose="020B0604020202020204" pitchFamily="34" charset="0"/>
                <a:cs typeface="Arial" panose="020B0604020202020204" pitchFamily="34" charset="0"/>
              </a:rPr>
              <a:t> (detekcija antitijelima) koji odjeljuju </a:t>
            </a:r>
            <a:r>
              <a:rPr lang="hr-HR" sz="2000" dirty="0" err="1" smtClean="0">
                <a:latin typeface="Arial" panose="020B0604020202020204" pitchFamily="34" charset="0"/>
                <a:cs typeface="Arial" panose="020B0604020202020204" pitchFamily="34" charset="0"/>
              </a:rPr>
              <a:t>kromatinske</a:t>
            </a:r>
            <a:r>
              <a:rPr lang="hr-HR" sz="2000" dirty="0" smtClean="0">
                <a:latin typeface="Arial" panose="020B0604020202020204" pitchFamily="34" charset="0"/>
                <a:cs typeface="Arial" panose="020B0604020202020204" pitchFamily="34" charset="0"/>
              </a:rPr>
              <a:t> domene</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683568" y="2456892"/>
            <a:ext cx="799288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4857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lecular.biology.of.the.cell.alberts.6th.ed"/>
          <p:cNvPicPr>
            <a:picLocks noChangeAspect="1" noChangeArrowheads="1"/>
          </p:cNvPicPr>
          <p:nvPr/>
        </p:nvPicPr>
        <p:blipFill rotWithShape="1">
          <a:blip r:embed="rId2">
            <a:extLst>
              <a:ext uri="{28A0092B-C50C-407E-A947-70E740481C1C}">
                <a14:useLocalDpi xmlns:a14="http://schemas.microsoft.com/office/drawing/2010/main" val="0"/>
              </a:ext>
            </a:extLst>
          </a:blip>
          <a:srcRect l="5272" t="5756" r="-1254" b="58539"/>
          <a:stretch/>
        </p:blipFill>
        <p:spPr bwMode="auto">
          <a:xfrm>
            <a:off x="452682" y="404664"/>
            <a:ext cx="8491294"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5" y="4725144"/>
            <a:ext cx="6768752" cy="1631216"/>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Model djelovanja duge </a:t>
            </a:r>
            <a:r>
              <a:rPr lang="hr-HR" sz="2000" dirty="0" err="1" smtClean="0">
                <a:latin typeface="Arial" panose="020B0604020202020204" pitchFamily="34" charset="0"/>
                <a:cs typeface="Arial" panose="020B0604020202020204" pitchFamily="34" charset="0"/>
              </a:rPr>
              <a:t>lcRNA</a:t>
            </a:r>
            <a:r>
              <a:rPr lang="hr-HR" sz="2000" dirty="0" smtClean="0">
                <a:latin typeface="Arial" panose="020B0604020202020204" pitchFamily="34" charset="0"/>
                <a:cs typeface="Arial" panose="020B0604020202020204" pitchFamily="34" charset="0"/>
              </a:rPr>
              <a:t> u nastanku „</a:t>
            </a:r>
            <a:r>
              <a:rPr lang="hr-HR" sz="2000" dirty="0" err="1" smtClean="0">
                <a:latin typeface="Arial" panose="020B0604020202020204" pitchFamily="34" charset="0"/>
                <a:cs typeface="Arial" panose="020B0604020202020204" pitchFamily="34" charset="0"/>
              </a:rPr>
              <a:t>imprintinga</a:t>
            </a:r>
            <a:r>
              <a:rPr lang="hr-HR" sz="2000" dirty="0" smtClean="0">
                <a:latin typeface="Arial" panose="020B0604020202020204" pitchFamily="34" charset="0"/>
                <a:cs typeface="Arial" panose="020B0604020202020204" pitchFamily="34" charset="0"/>
              </a:rPr>
              <a:t>”, gena koji su različito regulirani ovisno o tome potječu li s majčinog ili očevog kromosoma</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H19</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686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likovni rezultat za transcription activator promoter albe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87" y="332656"/>
            <a:ext cx="65214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7544" y="5446261"/>
            <a:ext cx="8424936" cy="1015663"/>
          </a:xfrm>
          <a:prstGeom prst="rect">
            <a:avLst/>
          </a:prstGeom>
          <a:noFill/>
        </p:spPr>
        <p:txBody>
          <a:bodyPr wrap="square" rtlCol="0">
            <a:spAutoFit/>
          </a:bodyPr>
          <a:lstStyle/>
          <a:p>
            <a:pPr marL="285750" indent="-285750">
              <a:buFontTx/>
              <a:buChar char="-"/>
            </a:pPr>
            <a:r>
              <a:rPr lang="hr-HR" sz="2000" dirty="0" smtClean="0">
                <a:latin typeface="Arial" panose="020B0604020202020204" pitchFamily="34" charset="0"/>
                <a:cs typeface="Arial" panose="020B0604020202020204" pitchFamily="34" charset="0"/>
              </a:rPr>
              <a:t>„TATA” promotor</a:t>
            </a:r>
          </a:p>
          <a:p>
            <a:pPr marL="285750" indent="-285750">
              <a:buFontTx/>
              <a:buChar char="-"/>
            </a:pP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CpG</a:t>
            </a:r>
            <a:r>
              <a:rPr lang="hr-HR" sz="2000" dirty="0" smtClean="0">
                <a:latin typeface="Arial" panose="020B0604020202020204" pitchFamily="34" charset="0"/>
                <a:cs typeface="Arial" panose="020B0604020202020204" pitchFamily="34" charset="0"/>
              </a:rPr>
              <a:t> „otoci” – različite strukture promotora različitih skupina gena ili više promotora istog gena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2150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Full-size image (48 K)">
            <a:hlinkClick r:id="rId3" tooltip="&quot;Full-size image (48 K)&quo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2852936"/>
            <a:ext cx="48863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2"/>
          <p:cNvSpPr txBox="1">
            <a:spLocks noChangeArrowheads="1"/>
          </p:cNvSpPr>
          <p:nvPr/>
        </p:nvSpPr>
        <p:spPr bwMode="auto">
          <a:xfrm>
            <a:off x="533400" y="404812"/>
            <a:ext cx="7921625"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Regulacija na razini RNA:</a:t>
            </a:r>
          </a:p>
          <a:p>
            <a:pPr eaLnBrk="1" hangingPunct="1">
              <a:spcBef>
                <a:spcPct val="0"/>
              </a:spcBef>
              <a:buFontTx/>
              <a:buNone/>
            </a:pPr>
            <a:endParaRPr lang="hr-HR" altLang="en-US" sz="2000" dirty="0"/>
          </a:p>
          <a:p>
            <a:pPr eaLnBrk="1" hangingPunct="1">
              <a:spcBef>
                <a:spcPct val="0"/>
              </a:spcBef>
              <a:buFontTx/>
              <a:buNone/>
            </a:pPr>
            <a:r>
              <a:rPr lang="hr-HR" altLang="en-US" sz="2000" dirty="0"/>
              <a:t>regulacija 5’ kape</a:t>
            </a:r>
          </a:p>
          <a:p>
            <a:pPr eaLnBrk="1" hangingPunct="1">
              <a:spcBef>
                <a:spcPct val="0"/>
              </a:spcBef>
              <a:buFontTx/>
              <a:buNone/>
            </a:pPr>
            <a:r>
              <a:rPr lang="hr-HR" altLang="en-US" sz="2000" dirty="0"/>
              <a:t>poliA – vremena </a:t>
            </a:r>
            <a:r>
              <a:rPr lang="hr-HR" altLang="en-US" sz="2000" dirty="0" err="1" smtClean="0"/>
              <a:t>poluživota</a:t>
            </a:r>
            <a:endParaRPr lang="hr-HR" altLang="en-US" sz="2000" dirty="0" smtClean="0"/>
          </a:p>
          <a:p>
            <a:pPr eaLnBrk="1" hangingPunct="1">
              <a:spcBef>
                <a:spcPct val="0"/>
              </a:spcBef>
              <a:buFontTx/>
              <a:buNone/>
            </a:pPr>
            <a:r>
              <a:rPr lang="hr-HR" altLang="en-US" sz="2000" dirty="0" smtClean="0"/>
              <a:t>lokalizacije</a:t>
            </a:r>
            <a:endParaRPr lang="hr-HR" altLang="en-US" sz="2000" dirty="0"/>
          </a:p>
          <a:p>
            <a:pPr eaLnBrk="1" hangingPunct="1">
              <a:spcBef>
                <a:spcPct val="0"/>
              </a:spcBef>
              <a:buFontTx/>
              <a:buNone/>
            </a:pPr>
            <a:r>
              <a:rPr lang="hr-HR" altLang="en-US" sz="2000" dirty="0" smtClean="0"/>
              <a:t>editiranja</a:t>
            </a:r>
            <a:r>
              <a:rPr lang="hr-HR" altLang="en-US" sz="2000" dirty="0"/>
              <a:t>: specifični “</a:t>
            </a:r>
            <a:r>
              <a:rPr lang="hr-HR" altLang="en-US" sz="2000" dirty="0" err="1"/>
              <a:t>splicing</a:t>
            </a:r>
            <a:r>
              <a:rPr lang="hr-HR" altLang="en-US" sz="2000" dirty="0"/>
              <a:t>” faktori, </a:t>
            </a:r>
            <a:r>
              <a:rPr lang="hr-HR" altLang="en-US" sz="2000" dirty="0" err="1"/>
              <a:t>utišavači</a:t>
            </a:r>
            <a:r>
              <a:rPr lang="hr-HR" altLang="en-US" sz="2000" dirty="0"/>
              <a:t> i pojačivači </a:t>
            </a:r>
            <a:r>
              <a:rPr lang="hr-HR" altLang="en-US" sz="2000" dirty="0" err="1"/>
              <a:t>introna</a:t>
            </a:r>
            <a:r>
              <a:rPr lang="hr-HR" altLang="en-US" sz="2000" dirty="0"/>
              <a:t> i </a:t>
            </a:r>
            <a:r>
              <a:rPr lang="hr-HR" altLang="en-US" sz="2000" dirty="0" err="1"/>
              <a:t>eksona</a:t>
            </a:r>
            <a:endParaRPr lang="hr-HR" altLang="en-US" sz="2000" dirty="0"/>
          </a:p>
          <a:p>
            <a:pPr eaLnBrk="1" hangingPunct="1">
              <a:spcBef>
                <a:spcPct val="0"/>
              </a:spcBef>
              <a:buFontTx/>
              <a:buNone/>
            </a:pPr>
            <a:endParaRPr lang="hr-HR" altLang="en-US" sz="2400" dirty="0"/>
          </a:p>
        </p:txBody>
      </p:sp>
      <p:sp>
        <p:nvSpPr>
          <p:cNvPr id="96260" name="TextBox 1"/>
          <p:cNvSpPr txBox="1">
            <a:spLocks noChangeArrowheads="1"/>
          </p:cNvSpPr>
          <p:nvPr/>
        </p:nvSpPr>
        <p:spPr bwMode="auto">
          <a:xfrm>
            <a:off x="179388" y="5802313"/>
            <a:ext cx="7691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iako je oko 20000 gena, smatra se da nastaje oko 60000 različitih</a:t>
            </a:r>
          </a:p>
          <a:p>
            <a:pPr eaLnBrk="1" hangingPunct="1">
              <a:spcBef>
                <a:spcPct val="0"/>
              </a:spcBef>
              <a:buFontTx/>
              <a:buNone/>
            </a:pPr>
            <a:r>
              <a:rPr lang="hr-HR" altLang="en-US" sz="2000" dirty="0"/>
              <a:t>RNA: miRNA, </a:t>
            </a:r>
            <a:r>
              <a:rPr lang="hr-HR" altLang="en-US" sz="2000" dirty="0" err="1"/>
              <a:t>lncRNA</a:t>
            </a:r>
            <a:r>
              <a:rPr lang="hr-HR" altLang="en-US" sz="2000" dirty="0"/>
              <a:t>, alternativne </a:t>
            </a:r>
            <a:r>
              <a:rPr lang="hr-HR" altLang="en-US" sz="2000" dirty="0" err="1"/>
              <a:t>mRNA</a:t>
            </a:r>
            <a:endParaRPr lang="en-US" altLang="en-US" sz="2000" dirty="0"/>
          </a:p>
        </p:txBody>
      </p:sp>
    </p:spTree>
    <p:extLst>
      <p:ext uri="{BB962C8B-B14F-4D97-AF65-F5344CB8AC3E}">
        <p14:creationId xmlns:p14="http://schemas.microsoft.com/office/powerpoint/2010/main" val="18669197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653136"/>
            <a:ext cx="8640960" cy="1631216"/>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Regulacija mjesta prekrajanja RNA i dodatka poliA određuje hoće li u </a:t>
            </a:r>
            <a:r>
              <a:rPr lang="hr-HR" sz="2000" dirty="0" err="1" smtClean="0">
                <a:latin typeface="Arial" panose="020B0604020202020204" pitchFamily="34" charset="0"/>
                <a:cs typeface="Arial" panose="020B0604020202020204" pitchFamily="34" charset="0"/>
              </a:rPr>
              <a:t>limfocitima</a:t>
            </a:r>
            <a:r>
              <a:rPr lang="hr-HR" sz="2000" dirty="0" smtClean="0">
                <a:latin typeface="Arial" panose="020B0604020202020204" pitchFamily="34" charset="0"/>
                <a:cs typeface="Arial" panose="020B0604020202020204" pitchFamily="34" charset="0"/>
              </a:rPr>
              <a:t> B nastala antitijela biti vezana za membranu ili topiva</a:t>
            </a:r>
          </a:p>
          <a:p>
            <a:r>
              <a:rPr lang="hr-HR" sz="2000" dirty="0" smtClean="0">
                <a:latin typeface="Arial" panose="020B0604020202020204" pitchFamily="34" charset="0"/>
                <a:cs typeface="Arial" panose="020B0604020202020204" pitchFamily="34" charset="0"/>
              </a:rPr>
              <a:t>Nakon stimulacije antigenom RNA se drugačije editira, poliA nastaje </a:t>
            </a:r>
            <a:r>
              <a:rPr lang="hr-HR" sz="2000" dirty="0" err="1" smtClean="0">
                <a:latin typeface="Arial" panose="020B0604020202020204" pitchFamily="34" charset="0"/>
                <a:cs typeface="Arial" panose="020B0604020202020204" pitchFamily="34" charset="0"/>
              </a:rPr>
              <a:t>uzvodnije</a:t>
            </a:r>
            <a:r>
              <a:rPr lang="hr-HR" sz="2000" dirty="0" smtClean="0">
                <a:latin typeface="Arial" panose="020B0604020202020204" pitchFamily="34" charset="0"/>
                <a:cs typeface="Arial" panose="020B0604020202020204" pitchFamily="34" charset="0"/>
              </a:rPr>
              <a:t>, a dio sekvence iz </a:t>
            </a:r>
            <a:r>
              <a:rPr lang="hr-HR" sz="2000" dirty="0" err="1" smtClean="0">
                <a:latin typeface="Arial" panose="020B0604020202020204" pitchFamily="34" charset="0"/>
                <a:cs typeface="Arial" panose="020B0604020202020204" pitchFamily="34" charset="0"/>
              </a:rPr>
              <a:t>introna</a:t>
            </a:r>
            <a:r>
              <a:rPr lang="hr-HR" sz="2000" dirty="0" smtClean="0">
                <a:latin typeface="Arial" panose="020B0604020202020204" pitchFamily="34" charset="0"/>
                <a:cs typeface="Arial" panose="020B0604020202020204" pitchFamily="34" charset="0"/>
              </a:rPr>
              <a:t> sada čini </a:t>
            </a:r>
            <a:r>
              <a:rPr lang="hr-HR" sz="2000" dirty="0" err="1" smtClean="0">
                <a:latin typeface="Arial" panose="020B0604020202020204" pitchFamily="34" charset="0"/>
                <a:cs typeface="Arial" panose="020B0604020202020204" pitchFamily="34" charset="0"/>
              </a:rPr>
              <a:t>hidrofilni</a:t>
            </a:r>
            <a:r>
              <a:rPr lang="hr-HR" sz="2000" dirty="0" smtClean="0">
                <a:latin typeface="Arial" panose="020B0604020202020204" pitchFamily="34" charset="0"/>
                <a:cs typeface="Arial" panose="020B0604020202020204" pitchFamily="34" charset="0"/>
              </a:rPr>
              <a:t> kraj molekule i antitijelo je topivo</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971600" y="548680"/>
            <a:ext cx="184731" cy="369332"/>
          </a:xfrm>
          <a:prstGeom prst="rect">
            <a:avLst/>
          </a:prstGeom>
          <a:noFill/>
        </p:spPr>
        <p:txBody>
          <a:bodyPr wrap="none" rtlCol="0">
            <a:spAutoFit/>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32656"/>
            <a:ext cx="6799465"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1347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88640"/>
            <a:ext cx="4967993"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16016" y="5229200"/>
            <a:ext cx="4163679" cy="707886"/>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Primjeri alternativnog izrezivanja tijekom razvoja živčanog sustava </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6446103" y="6488668"/>
            <a:ext cx="2454583" cy="369332"/>
          </a:xfrm>
          <a:prstGeom prst="rect">
            <a:avLst/>
          </a:prstGeom>
          <a:noFill/>
        </p:spPr>
        <p:txBody>
          <a:bodyPr wrap="none" rtlCol="0">
            <a:spAutoFit/>
          </a:bodyPr>
          <a:lstStyle/>
          <a:p>
            <a:r>
              <a:rPr lang="hr-HR" dirty="0" err="1" smtClean="0"/>
              <a:t>Gallego</a:t>
            </a:r>
            <a:r>
              <a:rPr lang="hr-HR" dirty="0" smtClean="0"/>
              <a:t>-</a:t>
            </a:r>
            <a:r>
              <a:rPr lang="hr-HR" dirty="0" err="1" smtClean="0"/>
              <a:t>Paez</a:t>
            </a:r>
            <a:r>
              <a:rPr lang="hr-HR" dirty="0" smtClean="0"/>
              <a:t> i sur. 2017.</a:t>
            </a:r>
            <a:endParaRPr lang="en-US" dirty="0"/>
          </a:p>
        </p:txBody>
      </p:sp>
    </p:spTree>
    <p:extLst>
      <p:ext uri="{BB962C8B-B14F-4D97-AF65-F5344CB8AC3E}">
        <p14:creationId xmlns:p14="http://schemas.microsoft.com/office/powerpoint/2010/main" val="3004866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135" y="4365104"/>
            <a:ext cx="8496944" cy="224676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Enzim ADAR omogućava promjenu </a:t>
            </a:r>
            <a:r>
              <a:rPr lang="hr-HR" sz="2000" dirty="0" smtClean="0">
                <a:solidFill>
                  <a:schemeClr val="tx2"/>
                </a:solidFill>
                <a:latin typeface="Arial" panose="020B0604020202020204" pitchFamily="34" charset="0"/>
                <a:cs typeface="Arial" panose="020B0604020202020204" pitchFamily="34" charset="0"/>
              </a:rPr>
              <a:t>A u I </a:t>
            </a:r>
            <a:r>
              <a:rPr lang="hr-HR" sz="2000" dirty="0" smtClean="0">
                <a:latin typeface="Arial" panose="020B0604020202020204" pitchFamily="34" charset="0"/>
                <a:cs typeface="Arial" panose="020B0604020202020204" pitchFamily="34" charset="0"/>
              </a:rPr>
              <a:t>kod RNA</a:t>
            </a:r>
          </a:p>
          <a:p>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Sekvenca komplementarna sekvenci koja se editira prisutna je u </a:t>
            </a:r>
            <a:r>
              <a:rPr lang="hr-HR" sz="2000" dirty="0" err="1" smtClean="0">
                <a:latin typeface="Arial" panose="020B0604020202020204" pitchFamily="34" charset="0"/>
                <a:cs typeface="Arial" panose="020B0604020202020204" pitchFamily="34" charset="0"/>
              </a:rPr>
              <a:t>intronu</a:t>
            </a:r>
            <a:r>
              <a:rPr lang="hr-HR" sz="2000" dirty="0" smtClean="0">
                <a:latin typeface="Arial" panose="020B0604020202020204" pitchFamily="34" charset="0"/>
                <a:cs typeface="Arial" panose="020B0604020202020204" pitchFamily="34" charset="0"/>
              </a:rPr>
              <a:t> i nastaje </a:t>
            </a:r>
            <a:r>
              <a:rPr lang="hr-HR" sz="2000" dirty="0" err="1" smtClean="0">
                <a:latin typeface="Arial" panose="020B0604020202020204" pitchFamily="34" charset="0"/>
                <a:cs typeface="Arial" panose="020B0604020202020204" pitchFamily="34" charset="0"/>
              </a:rPr>
              <a:t>dvolančana</a:t>
            </a:r>
            <a:r>
              <a:rPr lang="hr-HR" sz="2000" dirty="0" smtClean="0">
                <a:latin typeface="Arial" panose="020B0604020202020204" pitchFamily="34" charset="0"/>
                <a:cs typeface="Arial" panose="020B0604020202020204" pitchFamily="34" charset="0"/>
              </a:rPr>
              <a:t> petlja koja privlači enzim ADAR</a:t>
            </a:r>
          </a:p>
          <a:p>
            <a:r>
              <a:rPr lang="hr-HR" sz="2000" dirty="0" smtClean="0">
                <a:latin typeface="Arial" panose="020B0604020202020204" pitchFamily="34" charset="0"/>
                <a:cs typeface="Arial" panose="020B0604020202020204" pitchFamily="34" charset="0"/>
              </a:rPr>
              <a:t>Editiranje može biti u </a:t>
            </a:r>
            <a:r>
              <a:rPr lang="hr-HR" sz="2000" dirty="0" err="1" smtClean="0">
                <a:latin typeface="Arial" panose="020B0604020202020204" pitchFamily="34" charset="0"/>
                <a:cs typeface="Arial" panose="020B0604020202020204" pitchFamily="34" charset="0"/>
              </a:rPr>
              <a:t>egzonu</a:t>
            </a:r>
            <a:r>
              <a:rPr lang="hr-HR" sz="2000" dirty="0" smtClean="0">
                <a:latin typeface="Arial" panose="020B0604020202020204" pitchFamily="34" charset="0"/>
                <a:cs typeface="Arial" panose="020B0604020202020204" pitchFamily="34" charset="0"/>
              </a:rPr>
              <a:t> ili </a:t>
            </a:r>
            <a:r>
              <a:rPr lang="hr-HR" sz="2000" dirty="0" err="1" smtClean="0">
                <a:latin typeface="Arial" panose="020B0604020202020204" pitchFamily="34" charset="0"/>
                <a:cs typeface="Arial" panose="020B0604020202020204" pitchFamily="34" charset="0"/>
              </a:rPr>
              <a:t>intronu</a:t>
            </a:r>
            <a:r>
              <a:rPr lang="hr-HR" sz="2000" dirty="0" smtClean="0">
                <a:latin typeface="Arial" panose="020B0604020202020204" pitchFamily="34" charset="0"/>
                <a:cs typeface="Arial" panose="020B0604020202020204" pitchFamily="34" charset="0"/>
              </a:rPr>
              <a:t>, na </a:t>
            </a:r>
            <a:r>
              <a:rPr lang="hr-HR" sz="2000" dirty="0" err="1" smtClean="0">
                <a:latin typeface="Arial" panose="020B0604020202020204" pitchFamily="34" charset="0"/>
                <a:cs typeface="Arial" panose="020B0604020202020204" pitchFamily="34" charset="0"/>
              </a:rPr>
              <a:t>pre</a:t>
            </a: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u jezgri</a:t>
            </a:r>
          </a:p>
          <a:p>
            <a:r>
              <a:rPr lang="hr-HR" sz="2000" dirty="0" smtClean="0">
                <a:latin typeface="Arial" panose="020B0604020202020204" pitchFamily="34" charset="0"/>
                <a:cs typeface="Arial" panose="020B0604020202020204" pitchFamily="34" charset="0"/>
              </a:rPr>
              <a:t>postoje dva enzima ADAR, jedan u mozgu, potreban za normalan razvoj, a drugi u </a:t>
            </a:r>
            <a:r>
              <a:rPr lang="hr-HR" sz="2000" dirty="0" err="1" smtClean="0">
                <a:latin typeface="Arial" panose="020B0604020202020204" pitchFamily="34" charset="0"/>
                <a:cs typeface="Arial" panose="020B0604020202020204" pitchFamily="34" charset="0"/>
              </a:rPr>
              <a:t>jetri</a:t>
            </a:r>
            <a:r>
              <a:rPr lang="hr-HR" sz="2000" dirty="0" smtClean="0">
                <a:latin typeface="Arial" panose="020B0604020202020204" pitchFamily="34" charset="0"/>
                <a:cs typeface="Arial" panose="020B0604020202020204" pitchFamily="34" charset="0"/>
              </a:rPr>
              <a:t>, za nastanak normalnih eritrocita</a:t>
            </a:r>
            <a:endParaRPr lang="en-US" sz="20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16" y="673070"/>
            <a:ext cx="4030191" cy="3312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923928" y="667135"/>
            <a:ext cx="4964151" cy="2246769"/>
          </a:xfrm>
          <a:prstGeom prst="rect">
            <a:avLst/>
          </a:prstGeom>
        </p:spPr>
        <p:txBody>
          <a:bodyPr wrap="square">
            <a:spAutoFit/>
          </a:bodyPr>
          <a:lstStyle/>
          <a:p>
            <a:r>
              <a:rPr lang="hr-HR" sz="2000" dirty="0">
                <a:latin typeface="Arial" panose="020B0604020202020204" pitchFamily="34" charset="0"/>
                <a:cs typeface="Arial" panose="020B0604020202020204" pitchFamily="34" charset="0"/>
              </a:rPr>
              <a:t>Editiranje: nastanak diskretnih promjena </a:t>
            </a:r>
            <a:r>
              <a:rPr lang="hr-HR" sz="2000" dirty="0" err="1">
                <a:latin typeface="Arial" panose="020B0604020202020204" pitchFamily="34" charset="0"/>
                <a:cs typeface="Arial" panose="020B0604020202020204" pitchFamily="34" charset="0"/>
              </a:rPr>
              <a:t>nukleotidne</a:t>
            </a:r>
            <a:r>
              <a:rPr lang="hr-HR" sz="2000" dirty="0">
                <a:latin typeface="Arial" panose="020B0604020202020204" pitchFamily="34" charset="0"/>
                <a:cs typeface="Arial" panose="020B0604020202020204" pitchFamily="34" charset="0"/>
              </a:rPr>
              <a:t> sekvence u RNA nakon što je nastala RNA </a:t>
            </a:r>
            <a:r>
              <a:rPr lang="hr-HR" sz="2000" dirty="0" err="1">
                <a:latin typeface="Arial" panose="020B0604020202020204" pitchFamily="34" charset="0"/>
                <a:cs typeface="Arial" panose="020B0604020202020204" pitchFamily="34" charset="0"/>
              </a:rPr>
              <a:t>polimerazom</a:t>
            </a:r>
            <a:r>
              <a:rPr lang="hr-HR" sz="2000" dirty="0">
                <a:latin typeface="Arial" panose="020B0604020202020204" pitchFamily="34" charset="0"/>
                <a:cs typeface="Arial" panose="020B0604020202020204" pitchFamily="34" charset="0"/>
              </a:rPr>
              <a:t>. </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Uključuje </a:t>
            </a:r>
            <a:r>
              <a:rPr lang="hr-HR" sz="2000" dirty="0" err="1" smtClean="0">
                <a:latin typeface="Arial" panose="020B0604020202020204" pitchFamily="34" charset="0"/>
                <a:cs typeface="Arial" panose="020B0604020202020204" pitchFamily="34" charset="0"/>
              </a:rPr>
              <a:t>insercije</a:t>
            </a:r>
            <a:r>
              <a:rPr lang="hr-HR" sz="2000" dirty="0" smtClean="0">
                <a:latin typeface="Arial" panose="020B0604020202020204" pitchFamily="34" charset="0"/>
                <a:cs typeface="Arial" panose="020B0604020202020204" pitchFamily="34" charset="0"/>
              </a:rPr>
              <a:t> (bez predloška), </a:t>
            </a:r>
            <a:r>
              <a:rPr lang="hr-HR" sz="2000" dirty="0" err="1">
                <a:latin typeface="Arial" panose="020B0604020202020204" pitchFamily="34" charset="0"/>
                <a:cs typeface="Arial" panose="020B0604020202020204" pitchFamily="34" charset="0"/>
              </a:rPr>
              <a:t>delecije</a:t>
            </a:r>
            <a:r>
              <a:rPr lang="hr-HR" sz="2000" dirty="0">
                <a:latin typeface="Arial" panose="020B0604020202020204" pitchFamily="34" charset="0"/>
                <a:cs typeface="Arial" panose="020B0604020202020204" pitchFamily="34" charset="0"/>
              </a:rPr>
              <a:t>, zamjenu </a:t>
            </a:r>
            <a:r>
              <a:rPr lang="hr-HR" sz="2000" dirty="0" smtClean="0">
                <a:latin typeface="Arial" panose="020B0604020202020204" pitchFamily="34" charset="0"/>
                <a:cs typeface="Arial" panose="020B0604020202020204" pitchFamily="34" charset="0"/>
              </a:rPr>
              <a:t>baza </a:t>
            </a:r>
          </a:p>
          <a:p>
            <a:r>
              <a:rPr lang="hr-HR" sz="2000" dirty="0" smtClean="0">
                <a:latin typeface="Arial" panose="020B0604020202020204" pitchFamily="34" charset="0"/>
                <a:cs typeface="Arial" panose="020B0604020202020204" pitchFamily="34" charset="0"/>
              </a:rPr>
              <a:t>Rijedak </a:t>
            </a:r>
            <a:r>
              <a:rPr lang="hr-HR" sz="2000" dirty="0">
                <a:latin typeface="Arial" panose="020B0604020202020204" pitchFamily="34" charset="0"/>
                <a:cs typeface="Arial" panose="020B0604020202020204" pitchFamily="34" charset="0"/>
              </a:rPr>
              <a:t>je proces</a:t>
            </a:r>
            <a:r>
              <a:rPr lang="hr-HR" sz="2000" dirty="0" smtClean="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96414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Image result for adar editing albert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56" y="-338662"/>
            <a:ext cx="8606409" cy="64548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429" y="5589240"/>
            <a:ext cx="8748464" cy="1015663"/>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Editiranje: nastanak diskretnih promjena </a:t>
            </a:r>
            <a:r>
              <a:rPr lang="hr-HR" sz="2000" dirty="0" err="1" smtClean="0">
                <a:latin typeface="Arial" panose="020B0604020202020204" pitchFamily="34" charset="0"/>
                <a:cs typeface="Arial" panose="020B0604020202020204" pitchFamily="34" charset="0"/>
              </a:rPr>
              <a:t>nukleotidne</a:t>
            </a:r>
            <a:r>
              <a:rPr lang="hr-HR" sz="2000" dirty="0" smtClean="0">
                <a:latin typeface="Arial" panose="020B0604020202020204" pitchFamily="34" charset="0"/>
                <a:cs typeface="Arial" panose="020B0604020202020204" pitchFamily="34" charset="0"/>
              </a:rPr>
              <a:t> sekvence u RNA nakon što je nastala RNA </a:t>
            </a:r>
            <a:r>
              <a:rPr lang="hr-HR" sz="2000" dirty="0" err="1" smtClean="0">
                <a:latin typeface="Arial" panose="020B0604020202020204" pitchFamily="34" charset="0"/>
                <a:cs typeface="Arial" panose="020B0604020202020204" pitchFamily="34" charset="0"/>
              </a:rPr>
              <a:t>polimerazom</a:t>
            </a:r>
            <a:r>
              <a:rPr lang="hr-HR" sz="2000" dirty="0" smtClean="0">
                <a:latin typeface="Arial" panose="020B0604020202020204" pitchFamily="34" charset="0"/>
                <a:cs typeface="Arial" panose="020B0604020202020204" pitchFamily="34" charset="0"/>
              </a:rPr>
              <a:t>. Uključuje </a:t>
            </a:r>
            <a:r>
              <a:rPr lang="hr-HR" sz="2000" dirty="0" err="1" smtClean="0">
                <a:latin typeface="Arial" panose="020B0604020202020204" pitchFamily="34" charset="0"/>
                <a:cs typeface="Arial" panose="020B0604020202020204" pitchFamily="34" charset="0"/>
              </a:rPr>
              <a:t>insercije</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delecije</a:t>
            </a:r>
            <a:r>
              <a:rPr lang="hr-HR" sz="2000" dirty="0" smtClean="0">
                <a:latin typeface="Arial" panose="020B0604020202020204" pitchFamily="34" charset="0"/>
                <a:cs typeface="Arial" panose="020B0604020202020204" pitchFamily="34" charset="0"/>
              </a:rPr>
              <a:t>, zamjenu baza. Rijedak je proces.</a:t>
            </a:r>
            <a:endParaRPr lang="en-US" sz="2000" dirty="0">
              <a:latin typeface="Arial" panose="020B0604020202020204" pitchFamily="34" charset="0"/>
              <a:cs typeface="Arial" panose="020B0604020202020204" pitchFamily="34" charset="0"/>
            </a:endParaRPr>
          </a:p>
        </p:txBody>
      </p:sp>
      <p:sp>
        <p:nvSpPr>
          <p:cNvPr id="2" name="Rectangle 1"/>
          <p:cNvSpPr/>
          <p:nvPr/>
        </p:nvSpPr>
        <p:spPr>
          <a:xfrm>
            <a:off x="2987824" y="260648"/>
            <a:ext cx="352839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123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1257300"/>
            <a:ext cx="48101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9807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lecular.biology.of.the.cell.alberts.6th.ed"/>
          <p:cNvPicPr>
            <a:picLocks noChangeAspect="1" noChangeArrowheads="1"/>
          </p:cNvPicPr>
          <p:nvPr/>
        </p:nvPicPr>
        <p:blipFill rotWithShape="1">
          <a:blip r:embed="rId2">
            <a:extLst>
              <a:ext uri="{28A0092B-C50C-407E-A947-70E740481C1C}">
                <a14:useLocalDpi xmlns:a14="http://schemas.microsoft.com/office/drawing/2010/main" val="0"/>
              </a:ext>
            </a:extLst>
          </a:blip>
          <a:srcRect l="7940" t="6635" r="31596" b="68960"/>
          <a:stretch/>
        </p:blipFill>
        <p:spPr bwMode="auto">
          <a:xfrm>
            <a:off x="1259632" y="692696"/>
            <a:ext cx="7336421" cy="3816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8936" y="5013176"/>
            <a:ext cx="7704856" cy="1015663"/>
          </a:xfrm>
          <a:prstGeom prst="rect">
            <a:avLst/>
          </a:prstGeom>
          <a:noFill/>
        </p:spPr>
        <p:txBody>
          <a:bodyPr wrap="square" rtlCol="0">
            <a:spAutoFit/>
          </a:bodyPr>
          <a:lstStyle/>
          <a:p>
            <a:r>
              <a:rPr lang="hr-HR" sz="2000" dirty="0" err="1" smtClean="0">
                <a:latin typeface="Arial" panose="020B0604020202020204" pitchFamily="34" charset="0"/>
                <a:cs typeface="Arial" panose="020B0604020202020204" pitchFamily="34" charset="0"/>
              </a:rPr>
              <a:t>Deaminacija</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citozina</a:t>
            </a:r>
            <a:r>
              <a:rPr lang="hr-HR" sz="2000" dirty="0" smtClean="0">
                <a:latin typeface="Arial" panose="020B0604020202020204" pitchFamily="34" charset="0"/>
                <a:cs typeface="Arial" panose="020B0604020202020204" pitchFamily="34" charset="0"/>
              </a:rPr>
              <a:t> proizvodi </a:t>
            </a:r>
            <a:r>
              <a:rPr lang="hr-HR" sz="2000" dirty="0" err="1" smtClean="0">
                <a:latin typeface="Arial" panose="020B0604020202020204" pitchFamily="34" charset="0"/>
                <a:cs typeface="Arial" panose="020B0604020202020204" pitchFamily="34" charset="0"/>
              </a:rPr>
              <a:t>uracil</a:t>
            </a:r>
            <a:r>
              <a:rPr lang="hr-HR" sz="2000" dirty="0">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a:t>
            </a:r>
            <a:r>
              <a:rPr lang="hr-HR" sz="2000" dirty="0" smtClean="0">
                <a:solidFill>
                  <a:schemeClr val="tx2"/>
                </a:solidFill>
                <a:latin typeface="Arial" panose="020B0604020202020204" pitchFamily="34" charset="0"/>
                <a:cs typeface="Arial" panose="020B0604020202020204" pitchFamily="34" charset="0"/>
              </a:rPr>
              <a:t>C u U</a:t>
            </a:r>
            <a:r>
              <a:rPr lang="hr-HR" sz="2000" dirty="0" smtClean="0">
                <a:latin typeface="Arial" panose="020B0604020202020204" pitchFamily="34" charset="0"/>
                <a:cs typeface="Arial" panose="020B0604020202020204" pitchFamily="34" charset="0"/>
              </a:rPr>
              <a:t>): zbog preuranjenog STOP </a:t>
            </a:r>
            <a:r>
              <a:rPr lang="hr-HR" sz="2000" dirty="0" err="1" smtClean="0">
                <a:latin typeface="Arial" panose="020B0604020202020204" pitchFamily="34" charset="0"/>
                <a:cs typeface="Arial" panose="020B0604020202020204" pitchFamily="34" charset="0"/>
              </a:rPr>
              <a:t>kodona</a:t>
            </a:r>
            <a:r>
              <a:rPr lang="hr-HR" sz="2000" dirty="0" smtClean="0">
                <a:latin typeface="Arial" panose="020B0604020202020204" pitchFamily="34" charset="0"/>
                <a:cs typeface="Arial" panose="020B0604020202020204" pitchFamily="34" charset="0"/>
              </a:rPr>
              <a:t> u crijevu nastaje kraći oblik </a:t>
            </a:r>
            <a:r>
              <a:rPr lang="hr-HR" sz="2000" dirty="0" err="1" smtClean="0">
                <a:latin typeface="Arial" panose="020B0604020202020204" pitchFamily="34" charset="0"/>
                <a:cs typeface="Arial" panose="020B0604020202020204" pitchFamily="34" charset="0"/>
              </a:rPr>
              <a:t>apolipoproteina</a:t>
            </a:r>
            <a:r>
              <a:rPr lang="hr-HR" sz="2000" dirty="0" smtClean="0">
                <a:latin typeface="Arial" panose="020B0604020202020204" pitchFamily="34" charset="0"/>
                <a:cs typeface="Arial" panose="020B0604020202020204" pitchFamily="34" charset="0"/>
              </a:rPr>
              <a:t> B nego u </a:t>
            </a:r>
            <a:r>
              <a:rPr lang="hr-HR" sz="2000" dirty="0" err="1" smtClean="0">
                <a:latin typeface="Arial" panose="020B0604020202020204" pitchFamily="34" charset="0"/>
                <a:cs typeface="Arial" panose="020B0604020202020204" pitchFamily="34" charset="0"/>
              </a:rPr>
              <a:t>jetri</a:t>
            </a:r>
            <a:r>
              <a:rPr lang="hr-HR" sz="2000" dirty="0" smtClean="0">
                <a:latin typeface="Arial" panose="020B0604020202020204" pitchFamily="34" charset="0"/>
                <a:cs typeface="Arial" panose="020B0604020202020204" pitchFamily="34" charset="0"/>
              </a:rPr>
              <a:t>; svaka </a:t>
            </a:r>
            <a:r>
              <a:rPr lang="hr-HR" sz="2000" dirty="0" err="1" smtClean="0">
                <a:latin typeface="Arial" panose="020B0604020202020204" pitchFamily="34" charset="0"/>
                <a:cs typeface="Arial" panose="020B0604020202020204" pitchFamily="34" charset="0"/>
              </a:rPr>
              <a:t>izoforma</a:t>
            </a:r>
            <a:r>
              <a:rPr lang="hr-HR" sz="2000" dirty="0" smtClean="0">
                <a:latin typeface="Arial" panose="020B0604020202020204" pitchFamily="34" charset="0"/>
                <a:cs typeface="Arial" panose="020B0604020202020204" pitchFamily="34" charset="0"/>
              </a:rPr>
              <a:t> ima svoja svojstva i ulogu</a:t>
            </a:r>
            <a:endParaRPr lang="en-US" sz="20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29728"/>
            <a:ext cx="6624736" cy="439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5291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thumb/5/52/Insertion.PNG/300px-Insertion.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124744"/>
            <a:ext cx="5760640" cy="3471639"/>
          </a:xfrm>
          <a:prstGeom prst="rect">
            <a:avLst/>
          </a:prstGeom>
          <a:noFill/>
          <a:ln>
            <a:noFill/>
          </a:ln>
        </p:spPr>
      </p:pic>
      <p:sp>
        <p:nvSpPr>
          <p:cNvPr id="3" name="TextBox 2"/>
          <p:cNvSpPr txBox="1"/>
          <p:nvPr/>
        </p:nvSpPr>
        <p:spPr>
          <a:xfrm>
            <a:off x="1115616" y="4869160"/>
            <a:ext cx="7073027" cy="707886"/>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Dodavanje i </a:t>
            </a:r>
            <a:r>
              <a:rPr lang="hr-HR" sz="2000" dirty="0" err="1" smtClean="0">
                <a:latin typeface="Arial" panose="020B0604020202020204" pitchFamily="34" charset="0"/>
                <a:cs typeface="Arial" panose="020B0604020202020204" pitchFamily="34" charset="0"/>
              </a:rPr>
              <a:t>delecija</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uracila</a:t>
            </a:r>
            <a:r>
              <a:rPr lang="hr-HR" sz="2000" dirty="0" smtClean="0">
                <a:latin typeface="Arial" panose="020B0604020202020204" pitchFamily="34" charset="0"/>
                <a:cs typeface="Arial" panose="020B0604020202020204" pitchFamily="34" charset="0"/>
              </a:rPr>
              <a:t> u DNA mitohondrija </a:t>
            </a:r>
            <a:r>
              <a:rPr lang="hr-HR" sz="2000" dirty="0" err="1" smtClean="0">
                <a:latin typeface="Arial" panose="020B0604020202020204" pitchFamily="34" charset="0"/>
                <a:cs typeface="Arial" panose="020B0604020202020204" pitchFamily="34" charset="0"/>
              </a:rPr>
              <a:t>tripanosome</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kako može obuhvaćati veću regiju naziva se i </a:t>
            </a:r>
            <a:r>
              <a:rPr lang="hr-HR" sz="2000" dirty="0" err="1" smtClean="0">
                <a:latin typeface="Arial" panose="020B0604020202020204" pitchFamily="34" charset="0"/>
                <a:cs typeface="Arial" panose="020B0604020202020204" pitchFamily="34" charset="0"/>
              </a:rPr>
              <a:t>paneditiranje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042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ch6f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81075"/>
            <a:ext cx="78549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6"/>
          <p:cNvSpPr txBox="1">
            <a:spLocks noChangeArrowheads="1"/>
          </p:cNvSpPr>
          <p:nvPr/>
        </p:nvSpPr>
        <p:spPr bwMode="auto">
          <a:xfrm>
            <a:off x="381000" y="4360863"/>
            <a:ext cx="8088313"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Transport mRNA iz jezgre</a:t>
            </a:r>
          </a:p>
          <a:p>
            <a:pPr eaLnBrk="1" hangingPunct="1">
              <a:spcBef>
                <a:spcPct val="0"/>
              </a:spcBef>
              <a:buFontTx/>
              <a:buNone/>
            </a:pPr>
            <a:r>
              <a:rPr lang="hr-HR" altLang="en-US" sz="2000"/>
              <a:t>-mRNA i premRNA se vežu za proteine (eksportni faktori i transporteri) </a:t>
            </a:r>
          </a:p>
          <a:p>
            <a:pPr eaLnBrk="1" hangingPunct="1">
              <a:spcBef>
                <a:spcPct val="0"/>
              </a:spcBef>
              <a:buFontTx/>
              <a:buNone/>
            </a:pPr>
            <a:r>
              <a:rPr lang="hr-HR" altLang="en-US" sz="2000"/>
              <a:t>-hnRNP proteini (heterogeni jezgreni ribonukleoprotein) – vežu introne</a:t>
            </a:r>
          </a:p>
          <a:p>
            <a:pPr eaLnBrk="1" hangingPunct="1">
              <a:spcBef>
                <a:spcPct val="0"/>
              </a:spcBef>
              <a:buFontTx/>
              <a:buNone/>
            </a:pPr>
            <a:endParaRPr lang="hr-HR" altLang="en-US" sz="2000"/>
          </a:p>
          <a:p>
            <a:pPr eaLnBrk="1" hangingPunct="1">
              <a:spcBef>
                <a:spcPct val="0"/>
              </a:spcBef>
              <a:buFontTx/>
              <a:buNone/>
            </a:pPr>
            <a:r>
              <a:rPr lang="hr-HR" altLang="en-US" sz="2000"/>
              <a:t>-vezanje i oslobađanje određenih proteina dodatno omogućava kontrolu procesa izrezivanja introna</a:t>
            </a:r>
          </a:p>
          <a:p>
            <a:pPr eaLnBrk="1" hangingPunct="1">
              <a:spcBef>
                <a:spcPct val="0"/>
              </a:spcBef>
              <a:buFontTx/>
              <a:buNone/>
            </a:pPr>
            <a:r>
              <a:rPr lang="hr-HR" altLang="en-US" sz="2000"/>
              <a:t>-eksosomi: mjesta razgradnje introna u jezgri, RNA egzonukleaza</a:t>
            </a:r>
          </a:p>
        </p:txBody>
      </p:sp>
      <p:sp>
        <p:nvSpPr>
          <p:cNvPr id="51204" name="Text Box 7"/>
          <p:cNvSpPr txBox="1">
            <a:spLocks noChangeArrowheads="1"/>
          </p:cNvSpPr>
          <p:nvPr/>
        </p:nvSpPr>
        <p:spPr bwMode="auto">
          <a:xfrm>
            <a:off x="5272088" y="3640138"/>
            <a:ext cx="3571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proteini: stabilnost i translacija</a:t>
            </a:r>
          </a:p>
          <a:p>
            <a:pPr eaLnBrk="1" hangingPunct="1">
              <a:spcBef>
                <a:spcPct val="0"/>
              </a:spcBef>
              <a:buFontTx/>
              <a:buNone/>
            </a:pPr>
            <a:r>
              <a:rPr lang="hr-HR" altLang="en-US" sz="2000"/>
              <a:t>u citosolu</a:t>
            </a:r>
          </a:p>
        </p:txBody>
      </p:sp>
      <p:sp>
        <p:nvSpPr>
          <p:cNvPr id="51205" name="TextBox 1"/>
          <p:cNvSpPr txBox="1">
            <a:spLocks noChangeArrowheads="1"/>
          </p:cNvSpPr>
          <p:nvPr/>
        </p:nvSpPr>
        <p:spPr bwMode="auto">
          <a:xfrm>
            <a:off x="323850" y="180975"/>
            <a:ext cx="1012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hnRNP</a:t>
            </a:r>
            <a:endParaRPr lang="en-US" altLang="en-US" sz="2000"/>
          </a:p>
        </p:txBody>
      </p:sp>
      <p:sp>
        <p:nvSpPr>
          <p:cNvPr id="51206" name="TextBox 2"/>
          <p:cNvSpPr txBox="1">
            <a:spLocks noChangeArrowheads="1"/>
          </p:cNvSpPr>
          <p:nvPr/>
        </p:nvSpPr>
        <p:spPr bwMode="auto">
          <a:xfrm>
            <a:off x="4475163" y="0"/>
            <a:ext cx="46783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Dp5: „dočekuje pri izlasku iz pore, disocijacija jezgrenih faktora”, modifikacija</a:t>
            </a:r>
            <a:endParaRPr lang="en-US" altLang="en-US" sz="2000"/>
          </a:p>
        </p:txBody>
      </p:sp>
      <p:sp>
        <p:nvSpPr>
          <p:cNvPr id="51207" name="TextBox 1"/>
          <p:cNvSpPr txBox="1">
            <a:spLocks noChangeArrowheads="1"/>
          </p:cNvSpPr>
          <p:nvPr/>
        </p:nvSpPr>
        <p:spPr bwMode="auto">
          <a:xfrm>
            <a:off x="338138" y="692150"/>
            <a:ext cx="308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hr-HR" altLang="en-US">
                <a:solidFill>
                  <a:schemeClr val="accent2"/>
                </a:solidFill>
              </a:rPr>
              <a:t>remodeliranje mRNP</a:t>
            </a:r>
            <a:endParaRPr lang="en-US" altLang="en-US"/>
          </a:p>
        </p:txBody>
      </p:sp>
    </p:spTree>
    <p:extLst>
      <p:ext uri="{BB962C8B-B14F-4D97-AF65-F5344CB8AC3E}">
        <p14:creationId xmlns:p14="http://schemas.microsoft.com/office/powerpoint/2010/main" val="33964263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2" t="48975" r="34953"/>
          <a:stretch/>
        </p:blipFill>
        <p:spPr bwMode="auto">
          <a:xfrm>
            <a:off x="1475656" y="804774"/>
            <a:ext cx="5797649" cy="50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404664"/>
            <a:ext cx="4966424"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Regulacija transkripcije lokalizacijom RNA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225358" y="5373216"/>
            <a:ext cx="8739130" cy="132343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U ranoj fazi infekcije HIV-om samo se prepisuju mali regulacijski geni, budući da samo posve prekrojena RNA može izići iz jezgre, a u kasnoj svi, budući da nisu više zadržani u jezgri. Izlaze duge neizrezane virusne RNA, uz pomoć </a:t>
            </a:r>
            <a:r>
              <a:rPr lang="hr-HR" sz="2000" dirty="0" err="1" smtClean="0">
                <a:latin typeface="Arial" panose="020B0604020202020204" pitchFamily="34" charset="0"/>
                <a:cs typeface="Arial" panose="020B0604020202020204" pitchFamily="34" charset="0"/>
              </a:rPr>
              <a:t>Rev</a:t>
            </a:r>
            <a:r>
              <a:rPr lang="hr-HR" sz="2000" dirty="0" smtClean="0">
                <a:latin typeface="Arial" panose="020B0604020202020204" pitchFamily="34" charset="0"/>
                <a:cs typeface="Arial" panose="020B0604020202020204" pitchFamily="34" charset="0"/>
              </a:rPr>
              <a:t>, ranih regulatornih proteina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37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inor gro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816" y="188640"/>
            <a:ext cx="4947629"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7106" y="5143544"/>
            <a:ext cx="7560840" cy="132343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svaka kombinacija parova baza može se „pročitati” jer u velikom žlijebu ima drugačiju strukturu: </a:t>
            </a:r>
            <a:r>
              <a:rPr lang="hr-HR" sz="2000" dirty="0" err="1" smtClean="0">
                <a:latin typeface="Arial" panose="020B0604020202020204" pitchFamily="34" charset="0"/>
                <a:cs typeface="Arial" panose="020B0604020202020204" pitchFamily="34" charset="0"/>
              </a:rPr>
              <a:t>donora</a:t>
            </a:r>
            <a:r>
              <a:rPr lang="hr-HR" sz="2000" dirty="0" smtClean="0">
                <a:latin typeface="Arial" panose="020B0604020202020204" pitchFamily="34" charset="0"/>
                <a:cs typeface="Arial" panose="020B0604020202020204" pitchFamily="34" charset="0"/>
              </a:rPr>
              <a:t> i </a:t>
            </a:r>
            <a:r>
              <a:rPr lang="hr-HR" sz="2000" dirty="0" err="1" smtClean="0">
                <a:latin typeface="Arial" panose="020B0604020202020204" pitchFamily="34" charset="0"/>
                <a:cs typeface="Arial" panose="020B0604020202020204" pitchFamily="34" charset="0"/>
              </a:rPr>
              <a:t>akceptora</a:t>
            </a:r>
            <a:r>
              <a:rPr lang="hr-HR" sz="2000" dirty="0" smtClean="0">
                <a:latin typeface="Arial" panose="020B0604020202020204" pitchFamily="34" charset="0"/>
                <a:cs typeface="Arial" panose="020B0604020202020204" pitchFamily="34" charset="0"/>
              </a:rPr>
              <a:t> vodika, metilnih skupina itd.</a:t>
            </a:r>
          </a:p>
          <a:p>
            <a:r>
              <a:rPr lang="hr-HR" sz="2000" dirty="0" smtClean="0">
                <a:latin typeface="Arial" panose="020B0604020202020204" pitchFamily="34" charset="0"/>
                <a:cs typeface="Arial" panose="020B0604020202020204" pitchFamily="34" charset="0"/>
              </a:rPr>
              <a:t>manje su razlike, ali postoje, u manjem žlijebu</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10894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yeast asymmetric division mR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76" y="471767"/>
            <a:ext cx="6712496" cy="5702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271712"/>
            <a:ext cx="3313728"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Regulacija lokalizacije RNA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6367132" y="6429129"/>
            <a:ext cx="2754280" cy="369332"/>
          </a:xfrm>
          <a:prstGeom prst="rect">
            <a:avLst/>
          </a:prstGeom>
          <a:noFill/>
        </p:spPr>
        <p:txBody>
          <a:bodyPr wrap="none" rtlCol="0">
            <a:spAutoFit/>
          </a:bodyPr>
          <a:lstStyle/>
          <a:p>
            <a:r>
              <a:rPr lang="hr-HR" dirty="0" err="1" smtClean="0"/>
              <a:t>Holt</a:t>
            </a:r>
            <a:r>
              <a:rPr lang="hr-HR" dirty="0" smtClean="0"/>
              <a:t> i Bullock, </a:t>
            </a:r>
            <a:r>
              <a:rPr lang="hr-HR" dirty="0" err="1" smtClean="0"/>
              <a:t>Science</a:t>
            </a:r>
            <a:r>
              <a:rPr lang="hr-HR" dirty="0" smtClean="0"/>
              <a:t> 2009</a:t>
            </a:r>
            <a:endParaRPr lang="en-US" dirty="0"/>
          </a:p>
        </p:txBody>
      </p:sp>
    </p:spTree>
    <p:extLst>
      <p:ext uri="{BB962C8B-B14F-4D97-AF65-F5344CB8AC3E}">
        <p14:creationId xmlns:p14="http://schemas.microsoft.com/office/powerpoint/2010/main" val="6643371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Molecular.biology.of.the.cell.alberts.6th.ed"/>
          <p:cNvPicPr>
            <a:picLocks noChangeAspect="1" noChangeArrowheads="1"/>
          </p:cNvPicPr>
          <p:nvPr/>
        </p:nvPicPr>
        <p:blipFill rotWithShape="1">
          <a:blip r:embed="rId2">
            <a:extLst>
              <a:ext uri="{28A0092B-C50C-407E-A947-70E740481C1C}">
                <a14:useLocalDpi xmlns:a14="http://schemas.microsoft.com/office/drawing/2010/main" val="0"/>
              </a:ext>
            </a:extLst>
          </a:blip>
          <a:srcRect t="62062" r="31190" b="4343"/>
          <a:stretch/>
        </p:blipFill>
        <p:spPr bwMode="auto">
          <a:xfrm>
            <a:off x="1115616" y="476672"/>
            <a:ext cx="6138561" cy="3960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7" y="4509120"/>
            <a:ext cx="8748464" cy="1938992"/>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Mehanizmi lokalizacije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a:t>
            </a:r>
          </a:p>
          <a:p>
            <a:r>
              <a:rPr lang="hr-HR" sz="2000" dirty="0" smtClean="0">
                <a:latin typeface="Arial" panose="020B0604020202020204" pitchFamily="34" charset="0"/>
                <a:cs typeface="Arial" panose="020B0604020202020204" pitchFamily="34" charset="0"/>
              </a:rPr>
              <a:t>neke molekule iz jezgre putuju </a:t>
            </a:r>
            <a:r>
              <a:rPr lang="hr-HR" sz="2000" dirty="0" err="1" smtClean="0">
                <a:latin typeface="Arial" panose="020B0604020202020204" pitchFamily="34" charset="0"/>
                <a:cs typeface="Arial" panose="020B0604020202020204" pitchFamily="34" charset="0"/>
              </a:rPr>
              <a:t>citoskeletnim</a:t>
            </a:r>
            <a:r>
              <a:rPr lang="hr-HR" sz="2000" dirty="0" smtClean="0">
                <a:latin typeface="Arial" panose="020B0604020202020204" pitchFamily="34" charset="0"/>
                <a:cs typeface="Arial" panose="020B0604020202020204" pitchFamily="34" charset="0"/>
              </a:rPr>
              <a:t> motorima, a na cilju se zadržava sidrenim proteinima</a:t>
            </a:r>
          </a:p>
          <a:p>
            <a:r>
              <a:rPr lang="hr-HR" sz="2000" dirty="0" smtClean="0">
                <a:latin typeface="Arial" panose="020B0604020202020204" pitchFamily="34" charset="0"/>
                <a:cs typeface="Arial" panose="020B0604020202020204" pitchFamily="34" charset="0"/>
              </a:rPr>
              <a:t>druge </a:t>
            </a:r>
            <a:r>
              <a:rPr lang="hr-HR" sz="2000" dirty="0" err="1" smtClean="0">
                <a:latin typeface="Arial" panose="020B0604020202020204" pitchFamily="34" charset="0"/>
                <a:cs typeface="Arial" panose="020B0604020202020204" pitchFamily="34" charset="0"/>
              </a:rPr>
              <a:t>difundiraju</a:t>
            </a:r>
            <a:r>
              <a:rPr lang="hr-HR" sz="2000" dirty="0" smtClean="0">
                <a:latin typeface="Arial" panose="020B0604020202020204" pitchFamily="34" charset="0"/>
                <a:cs typeface="Arial" panose="020B0604020202020204" pitchFamily="34" charset="0"/>
              </a:rPr>
              <a:t> u citoplazmu gdje ih „uhvate” sidreni proteini i lokaliziraju</a:t>
            </a:r>
          </a:p>
          <a:p>
            <a:r>
              <a:rPr lang="hr-HR" sz="2000" dirty="0" smtClean="0">
                <a:latin typeface="Arial" panose="020B0604020202020204" pitchFamily="34" charset="0"/>
                <a:cs typeface="Arial" panose="020B0604020202020204" pitchFamily="34" charset="0"/>
              </a:rPr>
              <a:t>treće će se degradirati ako nisu „uhvaćene” sidrenim proteinima</a:t>
            </a:r>
          </a:p>
          <a:p>
            <a:r>
              <a:rPr lang="hr-HR" sz="2000" dirty="0" smtClean="0">
                <a:latin typeface="Arial" panose="020B0604020202020204" pitchFamily="34" charset="0"/>
                <a:cs typeface="Arial" panose="020B0604020202020204" pitchFamily="34" charset="0"/>
              </a:rPr>
              <a:t>svaki mehanizam zahtijeva specifične signale na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obično na 3’UTR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5076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ja\Desktop\Screenshot_2020-02-04 Molecular Biology of the Cell(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695" y="1196752"/>
            <a:ext cx="3465736" cy="32516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0784" y="5157192"/>
            <a:ext cx="8668014" cy="1015663"/>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Lokalizacija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proteina </a:t>
            </a:r>
            <a:r>
              <a:rPr lang="hr-HR" sz="2000" dirty="0" err="1" smtClean="0">
                <a:latin typeface="Arial" panose="020B0604020202020204" pitchFamily="34" charset="0"/>
                <a:cs typeface="Arial" panose="020B0604020202020204" pitchFamily="34" charset="0"/>
              </a:rPr>
              <a:t>Hairy</a:t>
            </a:r>
            <a:r>
              <a:rPr lang="hr-HR" sz="2000" dirty="0" smtClean="0">
                <a:latin typeface="Arial" panose="020B0604020202020204" pitchFamily="34" charset="0"/>
                <a:cs typeface="Arial" panose="020B0604020202020204" pitchFamily="34" charset="0"/>
              </a:rPr>
              <a:t> vinske mušice:</a:t>
            </a:r>
          </a:p>
          <a:p>
            <a:r>
              <a:rPr lang="hr-HR" sz="2000" dirty="0" smtClean="0">
                <a:latin typeface="Arial" panose="020B0604020202020204" pitchFamily="34" charset="0"/>
                <a:cs typeface="Arial" panose="020B0604020202020204" pitchFamily="34" charset="0"/>
              </a:rPr>
              <a:t>zeleno: nelokalizirana RNA varijante s </a:t>
            </a:r>
            <a:r>
              <a:rPr lang="hr-HR" sz="2000" dirty="0" err="1" smtClean="0">
                <a:latin typeface="Arial" panose="020B0604020202020204" pitchFamily="34" charset="0"/>
                <a:cs typeface="Arial" panose="020B0604020202020204" pitchFamily="34" charset="0"/>
              </a:rPr>
              <a:t>delecijom</a:t>
            </a:r>
            <a:r>
              <a:rPr lang="hr-HR" sz="2000" dirty="0" smtClean="0">
                <a:latin typeface="Arial" panose="020B0604020202020204" pitchFamily="34" charset="0"/>
                <a:cs typeface="Arial" panose="020B0604020202020204" pitchFamily="34" charset="0"/>
              </a:rPr>
              <a:t> 3’UTR dijela</a:t>
            </a:r>
          </a:p>
          <a:p>
            <a:r>
              <a:rPr lang="hr-HR" sz="2000" dirty="0" smtClean="0">
                <a:latin typeface="Arial" panose="020B0604020202020204" pitchFamily="34" charset="0"/>
                <a:cs typeface="Arial" panose="020B0604020202020204" pitchFamily="34" charset="0"/>
              </a:rPr>
              <a:t>crveno: cjelovita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s 3’UTR lokalizira na </a:t>
            </a:r>
            <a:r>
              <a:rPr lang="hr-HR" sz="2000" dirty="0" err="1" smtClean="0">
                <a:latin typeface="Arial" panose="020B0604020202020204" pitchFamily="34" charset="0"/>
                <a:cs typeface="Arial" panose="020B0604020202020204" pitchFamily="34" charset="0"/>
              </a:rPr>
              <a:t>apikalnoj</a:t>
            </a:r>
            <a:r>
              <a:rPr lang="hr-HR" sz="2000" dirty="0" smtClean="0">
                <a:latin typeface="Arial" panose="020B0604020202020204" pitchFamily="34" charset="0"/>
                <a:cs typeface="Arial" panose="020B0604020202020204" pitchFamily="34" charset="0"/>
              </a:rPr>
              <a:t> strani jezgre (plavo)</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5208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indawi.com/journals/cfg/2012/287852.fi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80" y="395322"/>
            <a:ext cx="6181851" cy="4090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5786148"/>
            <a:ext cx="5955989"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Kod kvasca se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ASH1 prenosi u stanicu kćer</a:t>
            </a:r>
            <a:endParaRPr lang="en-US" sz="20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7" t="9336" r="70493" b="584"/>
          <a:stretch/>
        </p:blipFill>
        <p:spPr bwMode="auto">
          <a:xfrm>
            <a:off x="6496232" y="622501"/>
            <a:ext cx="2358372" cy="428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6756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207" y="332656"/>
            <a:ext cx="8671281" cy="224676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Mehanizmi na razini translacije:</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stabilnost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određena poliA krajem i „kapom”</a:t>
            </a:r>
          </a:p>
          <a:p>
            <a:r>
              <a:rPr lang="hr-HR" sz="2000" dirty="0" smtClean="0">
                <a:latin typeface="Arial" panose="020B0604020202020204" pitchFamily="34" charset="0"/>
                <a:cs typeface="Arial" panose="020B0604020202020204" pitchFamily="34" charset="0"/>
              </a:rPr>
              <a:t>regulacija translacije  mehanizmima nastanka „ukosnica” koje zaustavljaju  proces</a:t>
            </a:r>
          </a:p>
          <a:p>
            <a:r>
              <a:rPr lang="hr-HR" sz="2000" dirty="0" smtClean="0">
                <a:latin typeface="Arial" panose="020B0604020202020204" pitchFamily="34" charset="0"/>
                <a:cs typeface="Arial" panose="020B0604020202020204" pitchFamily="34" charset="0"/>
              </a:rPr>
              <a:t>mehanizmi povećanja razine translacije (IRES)</a:t>
            </a:r>
          </a:p>
          <a:p>
            <a:r>
              <a:rPr lang="hr-HR" sz="2000" dirty="0" smtClean="0">
                <a:latin typeface="Arial" panose="020B0604020202020204" pitchFamily="34" charset="0"/>
                <a:cs typeface="Arial" panose="020B0604020202020204" pitchFamily="34" charset="0"/>
              </a:rPr>
              <a:t>degradacija RNA u P tjelešcima</a:t>
            </a:r>
            <a:endParaRPr lang="en-US" sz="2000" dirty="0">
              <a:latin typeface="Arial" panose="020B0604020202020204" pitchFamily="34" charset="0"/>
              <a:cs typeface="Arial" panose="020B0604020202020204" pitchFamily="34" charset="0"/>
            </a:endParaRPr>
          </a:p>
        </p:txBody>
      </p:sp>
      <p:pic>
        <p:nvPicPr>
          <p:cNvPr id="87042" name="Picture 2" descr="Molecular.biology.of.the.cell.alberts.6th.ed"/>
          <p:cNvPicPr>
            <a:picLocks noChangeAspect="1" noChangeArrowheads="1"/>
          </p:cNvPicPr>
          <p:nvPr/>
        </p:nvPicPr>
        <p:blipFill rotWithShape="1">
          <a:blip r:embed="rId2">
            <a:extLst>
              <a:ext uri="{28A0092B-C50C-407E-A947-70E740481C1C}">
                <a14:useLocalDpi xmlns:a14="http://schemas.microsoft.com/office/drawing/2010/main" val="0"/>
              </a:ext>
            </a:extLst>
          </a:blip>
          <a:srcRect l="6890" t="43710" r="3850" b="18640"/>
          <a:stretch/>
        </p:blipFill>
        <p:spPr bwMode="auto">
          <a:xfrm>
            <a:off x="1331640" y="2636912"/>
            <a:ext cx="6523717" cy="35754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7624" y="6302795"/>
            <a:ext cx="6478248" cy="369332"/>
          </a:xfrm>
          <a:prstGeom prst="rect">
            <a:avLst/>
          </a:prstGeom>
          <a:noFill/>
        </p:spPr>
        <p:txBody>
          <a:bodyPr wrap="none" rtlCol="0">
            <a:spAutoFit/>
          </a:bodyPr>
          <a:lstStyle/>
          <a:p>
            <a:r>
              <a:rPr lang="hr-HR" dirty="0" smtClean="0"/>
              <a:t>nekoliko mehanizma bakterija, od kojih neki postoje i kod </a:t>
            </a:r>
            <a:r>
              <a:rPr lang="hr-HR" dirty="0" err="1" smtClean="0"/>
              <a:t>eukariota</a:t>
            </a:r>
            <a:endParaRPr lang="en-US" dirty="0"/>
          </a:p>
        </p:txBody>
      </p:sp>
    </p:spTree>
    <p:extLst>
      <p:ext uri="{BB962C8B-B14F-4D97-AF65-F5344CB8AC3E}">
        <p14:creationId xmlns:p14="http://schemas.microsoft.com/office/powerpoint/2010/main" val="34094614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Role of GW182 proteins and PABPC1 in the miRNA pathway: a sense of déjà&#10;      v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96925"/>
            <a:ext cx="28575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1"/>
          <p:cNvSpPr txBox="1">
            <a:spLocks noChangeArrowheads="1"/>
          </p:cNvSpPr>
          <p:nvPr/>
        </p:nvSpPr>
        <p:spPr bwMode="auto">
          <a:xfrm>
            <a:off x="251520" y="4540250"/>
            <a:ext cx="820826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cs typeface="Arial" charset="0"/>
              </a:rPr>
              <a:t>Tjelešca P (žuto): regije citoplazme gdje se procesira RNA, mjesta degradacije RNA bez </a:t>
            </a:r>
            <a:r>
              <a:rPr lang="hr-HR" altLang="en-US" sz="2000" dirty="0" err="1">
                <a:cs typeface="Arial" charset="0"/>
              </a:rPr>
              <a:t>ribosoma</a:t>
            </a:r>
            <a:r>
              <a:rPr lang="hr-HR" altLang="en-US" sz="2000" dirty="0">
                <a:cs typeface="Arial" charset="0"/>
              </a:rPr>
              <a:t> ili translacijskih faktora</a:t>
            </a:r>
          </a:p>
          <a:p>
            <a:pPr eaLnBrk="1" hangingPunct="1">
              <a:spcBef>
                <a:spcPct val="0"/>
              </a:spcBef>
              <a:buFontTx/>
              <a:buNone/>
            </a:pPr>
            <a:r>
              <a:rPr lang="hr-HR" altLang="en-US" sz="2000" dirty="0">
                <a:cs typeface="Arial" charset="0"/>
              </a:rPr>
              <a:t>-mjesta degradacije RNA, guste regije citoplazme s enzimima za </a:t>
            </a:r>
          </a:p>
          <a:p>
            <a:pPr eaLnBrk="1" hangingPunct="1">
              <a:spcBef>
                <a:spcPct val="0"/>
              </a:spcBef>
              <a:buFontTx/>
              <a:buNone/>
            </a:pPr>
            <a:r>
              <a:rPr lang="hr-HR" altLang="en-US" sz="2000" dirty="0">
                <a:cs typeface="Arial" charset="0"/>
              </a:rPr>
              <a:t>„</a:t>
            </a:r>
            <a:r>
              <a:rPr lang="hr-HR" altLang="en-US" sz="2000" dirty="0" err="1">
                <a:cs typeface="Arial" charset="0"/>
              </a:rPr>
              <a:t>decapping</a:t>
            </a:r>
            <a:r>
              <a:rPr lang="hr-HR" altLang="en-US" sz="2000" dirty="0">
                <a:cs typeface="Arial" charset="0"/>
              </a:rPr>
              <a:t>”, </a:t>
            </a:r>
            <a:r>
              <a:rPr lang="hr-HR" altLang="en-US" sz="2000" dirty="0" err="1">
                <a:cs typeface="Arial" charset="0"/>
              </a:rPr>
              <a:t>egzonukleazama</a:t>
            </a:r>
            <a:r>
              <a:rPr lang="hr-HR" altLang="en-US" sz="2000" dirty="0">
                <a:cs typeface="Arial" charset="0"/>
              </a:rPr>
              <a:t>, sadrže </a:t>
            </a:r>
            <a:r>
              <a:rPr lang="hr-HR" altLang="en-US" sz="2000" dirty="0" err="1">
                <a:cs typeface="Arial" charset="0"/>
              </a:rPr>
              <a:t>mRNP</a:t>
            </a:r>
            <a:endParaRPr lang="hr-HR" altLang="en-US" sz="2000" dirty="0">
              <a:cs typeface="Arial" charset="0"/>
            </a:endParaRPr>
          </a:p>
          <a:p>
            <a:pPr eaLnBrk="1" hangingPunct="1">
              <a:spcBef>
                <a:spcPct val="0"/>
              </a:spcBef>
              <a:buFontTx/>
              <a:buNone/>
            </a:pPr>
            <a:r>
              <a:rPr lang="hr-HR" altLang="en-US" sz="2000" dirty="0">
                <a:cs typeface="Arial" charset="0"/>
              </a:rPr>
              <a:t>„spora” degradacija </a:t>
            </a:r>
            <a:r>
              <a:rPr lang="hr-HR" altLang="en-US" sz="2000" dirty="0" err="1">
                <a:cs typeface="Arial" charset="0"/>
              </a:rPr>
              <a:t>mRNA</a:t>
            </a:r>
            <a:r>
              <a:rPr lang="hr-HR" altLang="en-US" sz="2000" dirty="0">
                <a:cs typeface="Arial" charset="0"/>
              </a:rPr>
              <a:t> koje se ne mogu zbog miRNA </a:t>
            </a:r>
            <a:r>
              <a:rPr lang="hr-HR" altLang="en-US" sz="2000" dirty="0" smtClean="0">
                <a:cs typeface="Arial" charset="0"/>
              </a:rPr>
              <a:t>translatirati</a:t>
            </a:r>
          </a:p>
          <a:p>
            <a:pPr eaLnBrk="1" hangingPunct="1">
              <a:spcBef>
                <a:spcPct val="0"/>
              </a:spcBef>
              <a:buFontTx/>
              <a:buNone/>
            </a:pPr>
            <a:r>
              <a:rPr lang="hr-HR" altLang="en-US" sz="2000" dirty="0" smtClean="0">
                <a:cs typeface="Arial" charset="0"/>
              </a:rPr>
              <a:t>-stresna tjelešca s cjelovitim </a:t>
            </a:r>
            <a:r>
              <a:rPr lang="hr-HR" altLang="en-US" sz="2000" dirty="0" err="1" smtClean="0">
                <a:cs typeface="Arial" charset="0"/>
              </a:rPr>
              <a:t>mRNA</a:t>
            </a:r>
            <a:r>
              <a:rPr lang="hr-HR" altLang="en-US" sz="2000" dirty="0" smtClean="0">
                <a:cs typeface="Arial" charset="0"/>
              </a:rPr>
              <a:t> iz tjelešaca P u stanju stresa kad nema nove sinteze RNA</a:t>
            </a:r>
            <a:endParaRPr lang="en-US" altLang="en-US" sz="2000" dirty="0">
              <a:cs typeface="Arial" charset="0"/>
            </a:endParaRPr>
          </a:p>
        </p:txBody>
      </p:sp>
      <p:pic>
        <p:nvPicPr>
          <p:cNvPr id="95236" name="Picture 4" descr="http://journal.hep.com.cn/fib/fileup/1674-7984/FIGURE/1674-7984-5-3-219/hcm00001467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260647"/>
            <a:ext cx="37814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2"/>
          <p:cNvSpPr txBox="1">
            <a:spLocks noChangeArrowheads="1"/>
          </p:cNvSpPr>
          <p:nvPr/>
        </p:nvSpPr>
        <p:spPr bwMode="auto">
          <a:xfrm>
            <a:off x="7446575" y="3957281"/>
            <a:ext cx="1524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dirty="0">
                <a:hlinkClick r:id="rId5"/>
              </a:rPr>
              <a:t>Front </a:t>
            </a:r>
            <a:r>
              <a:rPr lang="en-US" altLang="en-US" sz="1200" dirty="0" err="1">
                <a:hlinkClick r:id="rId5"/>
              </a:rPr>
              <a:t>Biol</a:t>
            </a:r>
            <a:r>
              <a:rPr lang="en-US" altLang="en-US" sz="1200" dirty="0"/>
              <a:t>    </a:t>
            </a:r>
            <a:r>
              <a:rPr lang="en-US" altLang="en-US" sz="1200" dirty="0" smtClean="0">
                <a:hlinkClick r:id="rId6"/>
              </a:rPr>
              <a:t>2</a:t>
            </a:r>
            <a:r>
              <a:rPr lang="hr-HR" altLang="en-US" sz="1200" dirty="0" smtClean="0">
                <a:hlinkClick r:id="rId6"/>
              </a:rPr>
              <a:t>0</a:t>
            </a:r>
            <a:r>
              <a:rPr lang="en-US" altLang="en-US" sz="1200" dirty="0" smtClean="0">
                <a:hlinkClick r:id="rId6"/>
              </a:rPr>
              <a:t>10</a:t>
            </a:r>
            <a:r>
              <a:rPr lang="en-US" altLang="en-US" sz="2400" dirty="0"/>
              <a:t>, </a:t>
            </a:r>
          </a:p>
        </p:txBody>
      </p:sp>
    </p:spTree>
    <p:extLst>
      <p:ext uri="{BB962C8B-B14F-4D97-AF65-F5344CB8AC3E}">
        <p14:creationId xmlns:p14="http://schemas.microsoft.com/office/powerpoint/2010/main" val="3239027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nobelprize.org/nobel_prizes/medicine/laureates/2006/fig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30" y="374650"/>
            <a:ext cx="5249626"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2"/>
          <p:cNvSpPr txBox="1">
            <a:spLocks noChangeArrowheads="1"/>
          </p:cNvSpPr>
          <p:nvPr/>
        </p:nvSpPr>
        <p:spPr bwMode="auto">
          <a:xfrm>
            <a:off x="2555875" y="5805488"/>
            <a:ext cx="2425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Uloga malih ncRNA</a:t>
            </a:r>
          </a:p>
        </p:txBody>
      </p:sp>
      <p:sp>
        <p:nvSpPr>
          <p:cNvPr id="2" name="TextBox 1"/>
          <p:cNvSpPr txBox="1"/>
          <p:nvPr/>
        </p:nvSpPr>
        <p:spPr>
          <a:xfrm>
            <a:off x="5651500" y="620713"/>
            <a:ext cx="3390900" cy="5293757"/>
          </a:xfrm>
          <a:prstGeom prst="rect">
            <a:avLst/>
          </a:prstGeom>
          <a:noFill/>
        </p:spPr>
        <p:txBody>
          <a:bodyPr>
            <a:spAutoFit/>
          </a:bodyPr>
          <a:lstStyle/>
          <a:p>
            <a:pPr>
              <a:defRPr/>
            </a:pPr>
            <a:r>
              <a:rPr lang="hr-HR" sz="2000" dirty="0">
                <a:latin typeface="Arial" panose="020B0604020202020204" pitchFamily="34" charset="0"/>
                <a:cs typeface="Arial" panose="020B0604020202020204" pitchFamily="34" charset="0"/>
              </a:rPr>
              <a:t>zaštita od virusnih RNA</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stišavanje mobilnih </a:t>
            </a:r>
            <a:r>
              <a:rPr lang="hr-HR" sz="2000" dirty="0" err="1">
                <a:latin typeface="Arial" panose="020B0604020202020204" pitchFamily="34" charset="0"/>
                <a:cs typeface="Arial" panose="020B0604020202020204" pitchFamily="34" charset="0"/>
              </a:rPr>
              <a:t>transpozona</a:t>
            </a:r>
            <a:endParaRPr lang="hr-HR" sz="2000" dirty="0">
              <a:latin typeface="Arial" panose="020B0604020202020204" pitchFamily="34" charset="0"/>
              <a:cs typeface="Arial" panose="020B0604020202020204" pitchFamily="34" charset="0"/>
            </a:endParaRP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regulacija proteinske sinteze i </a:t>
            </a:r>
            <a:r>
              <a:rPr lang="hr-HR" sz="2000" dirty="0" smtClean="0">
                <a:latin typeface="Arial" panose="020B0604020202020204" pitchFamily="34" charset="0"/>
                <a:cs typeface="Arial" panose="020B0604020202020204" pitchFamily="34" charset="0"/>
              </a:rPr>
              <a:t>razvoja organizma</a:t>
            </a:r>
          </a:p>
          <a:p>
            <a:pPr>
              <a:defRPr/>
            </a:pPr>
            <a:r>
              <a:rPr lang="hr-HR" sz="2000" dirty="0" smtClean="0">
                <a:latin typeface="Arial" panose="020B0604020202020204" pitchFamily="34" charset="0"/>
                <a:cs typeface="Arial" panose="020B0604020202020204" pitchFamily="34" charset="0"/>
              </a:rPr>
              <a:t>-degradacija RNA</a:t>
            </a:r>
          </a:p>
          <a:p>
            <a:pPr>
              <a:defRPr/>
            </a:pPr>
            <a:r>
              <a:rPr lang="hr-HR" sz="2000" dirty="0" smtClean="0">
                <a:latin typeface="Arial" panose="020B0604020202020204" pitchFamily="34" charset="0"/>
                <a:cs typeface="Arial" panose="020B0604020202020204" pitchFamily="34" charset="0"/>
              </a:rPr>
              <a:t>-smanjenje translacije</a:t>
            </a:r>
            <a:endParaRPr lang="hr-HR" sz="2000" dirty="0">
              <a:latin typeface="Arial" panose="020B0604020202020204" pitchFamily="34" charset="0"/>
              <a:cs typeface="Arial" panose="020B0604020202020204" pitchFamily="34" charset="0"/>
            </a:endParaRP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kondenzacija </a:t>
            </a:r>
            <a:r>
              <a:rPr lang="hr-HR" sz="2000" dirty="0" err="1">
                <a:latin typeface="Arial" panose="020B0604020202020204" pitchFamily="34" charset="0"/>
                <a:cs typeface="Arial" panose="020B0604020202020204" pitchFamily="34" charset="0"/>
              </a:rPr>
              <a:t>kromatina</a:t>
            </a:r>
            <a:r>
              <a:rPr lang="hr-HR" sz="2000" dirty="0">
                <a:latin typeface="Arial" panose="020B0604020202020204" pitchFamily="34" charset="0"/>
                <a:cs typeface="Arial" panose="020B0604020202020204" pitchFamily="34" charset="0"/>
              </a:rPr>
              <a:t> i supresija transkripcije</a:t>
            </a:r>
          </a:p>
          <a:p>
            <a:pPr>
              <a:defRPr/>
            </a:pPr>
            <a:endParaRPr lang="hr-HR" sz="2000" dirty="0">
              <a:latin typeface="Arial" panose="020B0604020202020204" pitchFamily="34" charset="0"/>
              <a:cs typeface="Arial" panose="020B0604020202020204" pitchFamily="34" charset="0"/>
            </a:endParaRPr>
          </a:p>
          <a:p>
            <a:pPr marL="342900" indent="-342900">
              <a:buFontTx/>
              <a:buChar char="-"/>
              <a:defRPr/>
            </a:pPr>
            <a:r>
              <a:rPr lang="hr-HR" sz="2000" dirty="0">
                <a:latin typeface="Arial" panose="020B0604020202020204" pitchFamily="34" charset="0"/>
                <a:cs typeface="Arial" panose="020B0604020202020204" pitchFamily="34" charset="0"/>
              </a:rPr>
              <a:t>eksperimentalno stišavanje transkripcije</a:t>
            </a:r>
          </a:p>
          <a:p>
            <a:pPr marL="342900" indent="-342900">
              <a:buFontTx/>
              <a:buChar char="-"/>
              <a:defRPr/>
            </a:pPr>
            <a:r>
              <a:rPr lang="hr-HR" sz="2000" dirty="0" smtClean="0">
                <a:latin typeface="Arial" panose="020B0604020202020204" pitchFamily="34" charset="0"/>
                <a:cs typeface="Arial" panose="020B0604020202020204" pitchFamily="34" charset="0"/>
              </a:rPr>
              <a:t>moguća </a:t>
            </a:r>
            <a:r>
              <a:rPr lang="hr-HR" sz="2000" dirty="0">
                <a:latin typeface="Arial" panose="020B0604020202020204" pitchFamily="34" charset="0"/>
                <a:cs typeface="Arial" panose="020B0604020202020204" pitchFamily="34" charset="0"/>
              </a:rPr>
              <a:t>genska terapija</a:t>
            </a:r>
          </a:p>
          <a:p>
            <a:pPr>
              <a:defRPr/>
            </a:pPr>
            <a:endParaRPr lang="en-US" dirty="0"/>
          </a:p>
        </p:txBody>
      </p:sp>
    </p:spTree>
    <p:extLst>
      <p:ext uri="{BB962C8B-B14F-4D97-AF65-F5344CB8AC3E}">
        <p14:creationId xmlns:p14="http://schemas.microsoft.com/office/powerpoint/2010/main" val="35453596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2702" y="4869160"/>
            <a:ext cx="8451785" cy="1015663"/>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Male </a:t>
            </a:r>
            <a:r>
              <a:rPr lang="hr-HR" sz="2000" dirty="0" err="1" smtClean="0">
                <a:latin typeface="Arial" panose="020B0604020202020204" pitchFamily="34" charset="0"/>
                <a:cs typeface="Arial" panose="020B0604020202020204" pitchFamily="34" charset="0"/>
              </a:rPr>
              <a:t>ncRNA</a:t>
            </a:r>
            <a:r>
              <a:rPr lang="hr-HR" sz="2000" dirty="0" smtClean="0">
                <a:latin typeface="Arial" panose="020B0604020202020204" pitchFamily="34" charset="0"/>
                <a:cs typeface="Arial" panose="020B0604020202020204" pitchFamily="34" charset="0"/>
              </a:rPr>
              <a:t> uglavnom djeluju na razini translacije, tako da uzrokuju degradaciju ili inhibiciju translacije, a mogu na razini DNA uzrokovati nastanak </a:t>
            </a:r>
            <a:r>
              <a:rPr lang="hr-HR" sz="2000" dirty="0" err="1" smtClean="0">
                <a:latin typeface="Arial" panose="020B0604020202020204" pitchFamily="34" charset="0"/>
                <a:cs typeface="Arial" panose="020B0604020202020204" pitchFamily="34" charset="0"/>
              </a:rPr>
              <a:t>heterokromatina</a:t>
            </a:r>
            <a:endParaRPr lang="en-US" sz="20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303" y="1052736"/>
            <a:ext cx="7392582" cy="359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2766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49" y="549274"/>
            <a:ext cx="575945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2"/>
          <p:cNvSpPr txBox="1">
            <a:spLocks noChangeArrowheads="1"/>
          </p:cNvSpPr>
          <p:nvPr/>
        </p:nvSpPr>
        <p:spPr bwMode="auto">
          <a:xfrm>
            <a:off x="5867400" y="1628775"/>
            <a:ext cx="327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Nastanak i djelovanje miRNA u eukariotskoj stanici</a:t>
            </a:r>
          </a:p>
        </p:txBody>
      </p:sp>
      <p:sp>
        <p:nvSpPr>
          <p:cNvPr id="92164" name="TextBox 3"/>
          <p:cNvSpPr txBox="1">
            <a:spLocks noChangeArrowheads="1"/>
          </p:cNvSpPr>
          <p:nvPr/>
        </p:nvSpPr>
        <p:spPr bwMode="auto">
          <a:xfrm>
            <a:off x="6227763" y="3933825"/>
            <a:ext cx="25209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40 % genoma se  prepisuje</a:t>
            </a:r>
          </a:p>
        </p:txBody>
      </p:sp>
      <p:sp>
        <p:nvSpPr>
          <p:cNvPr id="92165" name="TextBox 1"/>
          <p:cNvSpPr txBox="1">
            <a:spLocks noChangeArrowheads="1"/>
          </p:cNvSpPr>
          <p:nvPr/>
        </p:nvSpPr>
        <p:spPr bwMode="auto">
          <a:xfrm>
            <a:off x="6516688" y="5373688"/>
            <a:ext cx="24669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RISC: RNA-induced</a:t>
            </a:r>
          </a:p>
          <a:p>
            <a:pPr eaLnBrk="1" hangingPunct="1">
              <a:spcBef>
                <a:spcPct val="0"/>
              </a:spcBef>
              <a:buFontTx/>
              <a:buNone/>
            </a:pPr>
            <a:r>
              <a:rPr lang="hr-HR" altLang="en-US" sz="2000"/>
              <a:t>silencing comlex</a:t>
            </a:r>
          </a:p>
          <a:p>
            <a:pPr eaLnBrk="1" hangingPunct="1">
              <a:spcBef>
                <a:spcPct val="0"/>
              </a:spcBef>
              <a:buFontTx/>
              <a:buNone/>
            </a:pPr>
            <a:r>
              <a:rPr lang="hr-HR" altLang="en-US" sz="2000"/>
              <a:t> </a:t>
            </a:r>
            <a:endParaRPr lang="en-US" altLang="en-US" sz="2000"/>
          </a:p>
        </p:txBody>
      </p:sp>
      <p:sp>
        <p:nvSpPr>
          <p:cNvPr id="2" name="TextBox 1"/>
          <p:cNvSpPr txBox="1"/>
          <p:nvPr/>
        </p:nvSpPr>
        <p:spPr>
          <a:xfrm>
            <a:off x="1115616" y="5022440"/>
            <a:ext cx="1055161" cy="369332"/>
          </a:xfrm>
          <a:prstGeom prst="rect">
            <a:avLst/>
          </a:prstGeom>
          <a:noFill/>
        </p:spPr>
        <p:txBody>
          <a:bodyPr wrap="none" rtlCol="0">
            <a:spAutoFit/>
          </a:bodyPr>
          <a:lstStyle/>
          <a:p>
            <a:r>
              <a:rPr lang="hr-HR" dirty="0" smtClean="0"/>
              <a:t>Argonaut</a:t>
            </a:r>
            <a:endParaRPr lang="en-US" dirty="0"/>
          </a:p>
        </p:txBody>
      </p:sp>
    </p:spTree>
    <p:extLst>
      <p:ext uri="{BB962C8B-B14F-4D97-AF65-F5344CB8AC3E}">
        <p14:creationId xmlns:p14="http://schemas.microsoft.com/office/powerpoint/2010/main" val="11294761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250825" y="404813"/>
            <a:ext cx="88931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r-HR" altLang="en-US" sz="2000" dirty="0" smtClean="0">
                <a:cs typeface="Arial" charset="0"/>
              </a:rPr>
              <a:t>siRNA: oko 20 nt duga komplementarna </a:t>
            </a:r>
            <a:r>
              <a:rPr lang="hr-HR" altLang="en-US" sz="2000" dirty="0" err="1" smtClean="0">
                <a:cs typeface="Arial" charset="0"/>
              </a:rPr>
              <a:t>mRNA</a:t>
            </a:r>
            <a:endParaRPr lang="hr-HR" altLang="en-US" sz="2000" dirty="0" smtClean="0">
              <a:cs typeface="Arial" charset="0"/>
            </a:endParaRPr>
          </a:p>
          <a:p>
            <a:pPr eaLnBrk="1" hangingPunct="1">
              <a:spcBef>
                <a:spcPct val="0"/>
              </a:spcBef>
              <a:buFontTx/>
              <a:buNone/>
              <a:defRPr/>
            </a:pPr>
            <a:r>
              <a:rPr lang="hr-HR" altLang="en-US" sz="2000" dirty="0" smtClean="0">
                <a:cs typeface="Arial" charset="0"/>
              </a:rPr>
              <a:t>-u citoplazmi nastaje kompleks s proteinom Argonaut i </a:t>
            </a:r>
            <a:r>
              <a:rPr lang="hr-HR" altLang="en-US" sz="2000" dirty="0" err="1" smtClean="0">
                <a:cs typeface="Arial" charset="0"/>
              </a:rPr>
              <a:t>mRNA</a:t>
            </a:r>
            <a:r>
              <a:rPr lang="hr-HR" altLang="en-US" sz="2000" dirty="0" smtClean="0">
                <a:cs typeface="Arial" charset="0"/>
              </a:rPr>
              <a:t> se pocijepa</a:t>
            </a:r>
          </a:p>
          <a:p>
            <a:pPr eaLnBrk="1" hangingPunct="1">
              <a:spcBef>
                <a:spcPct val="0"/>
              </a:spcBef>
              <a:buFontTx/>
              <a:buNone/>
              <a:defRPr/>
            </a:pPr>
            <a:r>
              <a:rPr lang="hr-HR" altLang="en-US" sz="2000" dirty="0" smtClean="0">
                <a:cs typeface="Arial" charset="0"/>
              </a:rPr>
              <a:t>-mehanizmi obrane od virusa – </a:t>
            </a:r>
            <a:r>
              <a:rPr lang="hr-HR" altLang="en-US" sz="2000" dirty="0" smtClean="0">
                <a:solidFill>
                  <a:schemeClr val="accent2"/>
                </a:solidFill>
                <a:cs typeface="Arial" charset="0"/>
              </a:rPr>
              <a:t>cijepanje sekvence</a:t>
            </a:r>
          </a:p>
          <a:p>
            <a:pPr eaLnBrk="1" hangingPunct="1">
              <a:spcBef>
                <a:spcPct val="0"/>
              </a:spcBef>
              <a:buFontTx/>
              <a:buNone/>
              <a:defRPr/>
            </a:pPr>
            <a:endParaRPr lang="hr-HR" altLang="en-US" sz="2000" dirty="0" smtClean="0">
              <a:cs typeface="Arial" charset="0"/>
            </a:endParaRPr>
          </a:p>
          <a:p>
            <a:pPr eaLnBrk="1" hangingPunct="1">
              <a:spcBef>
                <a:spcPct val="0"/>
              </a:spcBef>
              <a:buFontTx/>
              <a:buNone/>
              <a:defRPr/>
            </a:pPr>
            <a:r>
              <a:rPr lang="hr-HR" altLang="en-US" sz="2000" dirty="0" smtClean="0">
                <a:cs typeface="Arial" charset="0"/>
              </a:rPr>
              <a:t>biljke i kvasci: siRNA repetitivnih sekvenci, </a:t>
            </a:r>
          </a:p>
          <a:p>
            <a:pPr eaLnBrk="1" hangingPunct="1">
              <a:spcBef>
                <a:spcPct val="0"/>
              </a:spcBef>
              <a:buFontTx/>
              <a:buNone/>
              <a:defRPr/>
            </a:pPr>
            <a:r>
              <a:rPr lang="hr-HR" altLang="en-US" sz="2000" dirty="0" smtClean="0">
                <a:cs typeface="Arial" charset="0"/>
              </a:rPr>
              <a:t>nastaje RITS: </a:t>
            </a:r>
            <a:r>
              <a:rPr lang="hr-HR" altLang="en-US" sz="2000" i="1" dirty="0" smtClean="0">
                <a:cs typeface="Arial" charset="0"/>
              </a:rPr>
              <a:t>RNA  </a:t>
            </a:r>
            <a:r>
              <a:rPr lang="hr-HR" altLang="en-US" sz="2000" i="1" dirty="0" err="1" smtClean="0">
                <a:cs typeface="Arial" charset="0"/>
              </a:rPr>
              <a:t>induced</a:t>
            </a:r>
            <a:r>
              <a:rPr lang="hr-HR" altLang="en-US" sz="2000" i="1" dirty="0" smtClean="0">
                <a:cs typeface="Arial" charset="0"/>
              </a:rPr>
              <a:t> </a:t>
            </a:r>
            <a:r>
              <a:rPr lang="hr-HR" altLang="en-US" sz="2000" i="1" dirty="0" err="1" smtClean="0">
                <a:cs typeface="Arial" charset="0"/>
              </a:rPr>
              <a:t>transcriptional</a:t>
            </a:r>
            <a:r>
              <a:rPr lang="hr-HR" altLang="en-US" sz="2000" i="1" dirty="0" smtClean="0">
                <a:cs typeface="Arial" charset="0"/>
              </a:rPr>
              <a:t> </a:t>
            </a:r>
            <a:r>
              <a:rPr lang="hr-HR" altLang="en-US" sz="2000" i="1" dirty="0" err="1" smtClean="0">
                <a:cs typeface="Arial" charset="0"/>
              </a:rPr>
              <a:t>silencing</a:t>
            </a:r>
            <a:r>
              <a:rPr lang="hr-HR" altLang="en-US" sz="2000" i="1" dirty="0" smtClean="0">
                <a:cs typeface="Arial" charset="0"/>
              </a:rPr>
              <a:t> </a:t>
            </a:r>
            <a:r>
              <a:rPr lang="hr-HR" altLang="en-US" sz="2000" dirty="0" smtClean="0">
                <a:cs typeface="Arial" charset="0"/>
              </a:rPr>
              <a:t>uz Argonaut</a:t>
            </a:r>
          </a:p>
          <a:p>
            <a:pPr eaLnBrk="1" hangingPunct="1">
              <a:spcBef>
                <a:spcPct val="0"/>
              </a:spcBef>
              <a:buFontTx/>
              <a:buNone/>
              <a:defRPr/>
            </a:pPr>
            <a:r>
              <a:rPr lang="hr-HR" altLang="en-US" sz="2000" dirty="0" smtClean="0">
                <a:cs typeface="Arial" charset="0"/>
              </a:rPr>
              <a:t>udružuje se s </a:t>
            </a:r>
            <a:r>
              <a:rPr lang="hr-HR" altLang="en-US" sz="2000" dirty="0" err="1" smtClean="0">
                <a:cs typeface="Arial" charset="0"/>
              </a:rPr>
              <a:t>centromernom</a:t>
            </a:r>
            <a:r>
              <a:rPr lang="hr-HR" altLang="en-US" sz="2000" dirty="0" smtClean="0">
                <a:cs typeface="Arial" charset="0"/>
              </a:rPr>
              <a:t> regijom, regrutira proteine s </a:t>
            </a:r>
            <a:r>
              <a:rPr lang="hr-HR" altLang="en-US" sz="2000" dirty="0" err="1" smtClean="0">
                <a:cs typeface="Arial" charset="0"/>
              </a:rPr>
              <a:t>kromodomenom</a:t>
            </a:r>
            <a:r>
              <a:rPr lang="hr-HR" altLang="en-US" sz="2000" dirty="0" smtClean="0">
                <a:cs typeface="Arial" charset="0"/>
              </a:rPr>
              <a:t> koje se vežu za </a:t>
            </a:r>
            <a:r>
              <a:rPr lang="hr-HR" altLang="en-US" sz="2000" dirty="0" err="1" smtClean="0">
                <a:cs typeface="Arial" charset="0"/>
              </a:rPr>
              <a:t>metilirane</a:t>
            </a:r>
            <a:r>
              <a:rPr lang="hr-HR" altLang="en-US" sz="2000" dirty="0" smtClean="0">
                <a:cs typeface="Arial" charset="0"/>
              </a:rPr>
              <a:t> </a:t>
            </a:r>
            <a:r>
              <a:rPr lang="hr-HR" altLang="en-US" sz="2000" dirty="0" err="1" smtClean="0">
                <a:cs typeface="Arial" charset="0"/>
              </a:rPr>
              <a:t>histone</a:t>
            </a:r>
            <a:r>
              <a:rPr lang="hr-HR" altLang="en-US" sz="2000" dirty="0" smtClean="0">
                <a:cs typeface="Arial" charset="0"/>
              </a:rPr>
              <a:t> – </a:t>
            </a:r>
            <a:r>
              <a:rPr lang="hr-HR" altLang="en-US" sz="2000" dirty="0" smtClean="0">
                <a:solidFill>
                  <a:schemeClr val="accent2"/>
                </a:solidFill>
                <a:cs typeface="Arial" charset="0"/>
              </a:rPr>
              <a:t>kondenzacija </a:t>
            </a:r>
            <a:r>
              <a:rPr lang="hr-HR" altLang="en-US" sz="2000" dirty="0" err="1" smtClean="0">
                <a:solidFill>
                  <a:schemeClr val="accent2"/>
                </a:solidFill>
                <a:cs typeface="Arial" charset="0"/>
              </a:rPr>
              <a:t>centromernog</a:t>
            </a:r>
            <a:r>
              <a:rPr lang="hr-HR" altLang="en-US" sz="2000" dirty="0" smtClean="0">
                <a:solidFill>
                  <a:schemeClr val="accent2"/>
                </a:solidFill>
                <a:cs typeface="Arial" charset="0"/>
              </a:rPr>
              <a:t> </a:t>
            </a:r>
            <a:r>
              <a:rPr lang="hr-HR" altLang="en-US" sz="2000" dirty="0" err="1" smtClean="0">
                <a:solidFill>
                  <a:schemeClr val="accent2"/>
                </a:solidFill>
                <a:cs typeface="Arial" charset="0"/>
              </a:rPr>
              <a:t>heterokromatina</a:t>
            </a:r>
            <a:endParaRPr lang="hr-HR" altLang="en-US" sz="2000" dirty="0" smtClean="0">
              <a:solidFill>
                <a:schemeClr val="accent2"/>
              </a:solidFill>
              <a:cs typeface="Arial" charset="0"/>
            </a:endParaRPr>
          </a:p>
          <a:p>
            <a:pPr eaLnBrk="1" hangingPunct="1">
              <a:spcBef>
                <a:spcPct val="0"/>
              </a:spcBef>
              <a:buFontTx/>
              <a:buNone/>
              <a:defRPr/>
            </a:pPr>
            <a:endParaRPr lang="hr-HR" altLang="en-US" sz="2000" dirty="0" smtClean="0">
              <a:cs typeface="Arial" charset="0"/>
            </a:endParaRPr>
          </a:p>
          <a:p>
            <a:pPr eaLnBrk="1" hangingPunct="1">
              <a:spcBef>
                <a:spcPct val="0"/>
              </a:spcBef>
              <a:buFontTx/>
              <a:buNone/>
              <a:defRPr/>
            </a:pPr>
            <a:r>
              <a:rPr lang="hr-HR" altLang="en-US" sz="2000" dirty="0" smtClean="0">
                <a:cs typeface="Arial" charset="0"/>
              </a:rPr>
              <a:t>miRNA: 20tak nt duge RNA koje nisu posve komplementarne</a:t>
            </a:r>
          </a:p>
          <a:p>
            <a:pPr eaLnBrk="1" hangingPunct="1">
              <a:spcBef>
                <a:spcPct val="0"/>
              </a:spcBef>
              <a:buFontTx/>
              <a:buNone/>
              <a:defRPr/>
            </a:pPr>
            <a:r>
              <a:rPr lang="hr-HR" altLang="en-US" sz="2000" dirty="0" smtClean="0">
                <a:solidFill>
                  <a:schemeClr val="accent2"/>
                </a:solidFill>
                <a:cs typeface="Arial" charset="0"/>
              </a:rPr>
              <a:t>inhibiraju translaciju </a:t>
            </a:r>
            <a:r>
              <a:rPr lang="hr-HR" altLang="en-US" sz="2000" dirty="0" smtClean="0">
                <a:cs typeface="Arial" charset="0"/>
              </a:rPr>
              <a:t>ciljne </a:t>
            </a:r>
            <a:r>
              <a:rPr lang="hr-HR" altLang="en-US" sz="2000" dirty="0" err="1" smtClean="0">
                <a:cs typeface="Arial" charset="0"/>
              </a:rPr>
              <a:t>mRNA</a:t>
            </a:r>
            <a:endParaRPr lang="hr-HR" altLang="en-US" sz="2000" dirty="0" smtClean="0">
              <a:cs typeface="Arial" charset="0"/>
            </a:endParaRPr>
          </a:p>
          <a:p>
            <a:pPr eaLnBrk="1" hangingPunct="1">
              <a:spcBef>
                <a:spcPct val="0"/>
              </a:spcBef>
              <a:buFontTx/>
              <a:buNone/>
              <a:defRPr/>
            </a:pPr>
            <a:r>
              <a:rPr lang="hr-HR" altLang="en-US" sz="2000" dirty="0" smtClean="0">
                <a:cs typeface="Arial" charset="0"/>
              </a:rPr>
              <a:t>moguća kombinacija miRNA, vežu se za 5’ </a:t>
            </a:r>
            <a:r>
              <a:rPr lang="hr-HR" altLang="en-US" sz="2000" dirty="0" err="1" smtClean="0">
                <a:cs typeface="Arial" charset="0"/>
              </a:rPr>
              <a:t>netranslantirane</a:t>
            </a:r>
            <a:r>
              <a:rPr lang="hr-HR" altLang="en-US" sz="2000" dirty="0" smtClean="0">
                <a:cs typeface="Arial" charset="0"/>
              </a:rPr>
              <a:t> dijelove </a:t>
            </a:r>
            <a:r>
              <a:rPr lang="hr-HR" altLang="en-US" sz="2000" dirty="0" err="1" smtClean="0">
                <a:cs typeface="Arial" charset="0"/>
              </a:rPr>
              <a:t>mRNA</a:t>
            </a:r>
            <a:endParaRPr lang="hr-HR" altLang="en-US" sz="2000" dirty="0" smtClean="0">
              <a:cs typeface="Arial" charset="0"/>
            </a:endParaRPr>
          </a:p>
          <a:p>
            <a:pPr eaLnBrk="1" hangingPunct="1">
              <a:spcBef>
                <a:spcPct val="0"/>
              </a:spcBef>
              <a:buFontTx/>
              <a:buNone/>
              <a:defRPr/>
            </a:pPr>
            <a:r>
              <a:rPr lang="hr-HR" altLang="en-US" sz="2000" dirty="0" smtClean="0">
                <a:cs typeface="Arial" charset="0"/>
              </a:rPr>
              <a:t>RISC: RNA </a:t>
            </a:r>
            <a:r>
              <a:rPr lang="hr-HR" altLang="en-US" sz="2000" dirty="0" err="1" smtClean="0">
                <a:cs typeface="Arial" charset="0"/>
              </a:rPr>
              <a:t>induced</a:t>
            </a:r>
            <a:r>
              <a:rPr lang="hr-HR" altLang="en-US" sz="2000" dirty="0" smtClean="0">
                <a:cs typeface="Arial" charset="0"/>
              </a:rPr>
              <a:t> </a:t>
            </a:r>
            <a:r>
              <a:rPr lang="hr-HR" altLang="en-US" sz="2000" dirty="0" err="1" smtClean="0">
                <a:cs typeface="Arial" charset="0"/>
              </a:rPr>
              <a:t>silencing</a:t>
            </a:r>
            <a:r>
              <a:rPr lang="hr-HR" altLang="en-US" sz="2000" dirty="0" smtClean="0">
                <a:cs typeface="Arial" charset="0"/>
              </a:rPr>
              <a:t> </a:t>
            </a:r>
            <a:r>
              <a:rPr lang="hr-HR" altLang="en-US" sz="2000" dirty="0" err="1" smtClean="0">
                <a:cs typeface="Arial" charset="0"/>
              </a:rPr>
              <a:t>complex</a:t>
            </a:r>
            <a:endParaRPr lang="hr-HR" altLang="en-US" sz="2000" dirty="0" smtClean="0">
              <a:cs typeface="Arial" charset="0"/>
            </a:endParaRPr>
          </a:p>
          <a:p>
            <a:pPr eaLnBrk="1" hangingPunct="1">
              <a:spcBef>
                <a:spcPct val="0"/>
              </a:spcBef>
              <a:buFontTx/>
              <a:buNone/>
              <a:defRPr/>
            </a:pPr>
            <a:r>
              <a:rPr lang="hr-HR" altLang="en-US" sz="2000" dirty="0" smtClean="0">
                <a:cs typeface="Arial" charset="0"/>
              </a:rPr>
              <a:t>oko 2000 u stanici</a:t>
            </a:r>
          </a:p>
          <a:p>
            <a:pPr marL="342900" indent="-342900" eaLnBrk="1" hangingPunct="1">
              <a:spcBef>
                <a:spcPct val="0"/>
              </a:spcBef>
              <a:buFontTx/>
              <a:buChar char="-"/>
              <a:defRPr/>
            </a:pPr>
            <a:r>
              <a:rPr lang="hr-HR" altLang="en-US" sz="2000" dirty="0" smtClean="0">
                <a:cs typeface="Arial" charset="0"/>
              </a:rPr>
              <a:t>jedna miRNA može vezati niz gena, a svaki gen niz miRNA – regulacija ?</a:t>
            </a:r>
          </a:p>
          <a:p>
            <a:pPr marL="342900" indent="-342900" eaLnBrk="1" hangingPunct="1">
              <a:spcBef>
                <a:spcPct val="0"/>
              </a:spcBef>
              <a:buFontTx/>
              <a:buChar char="-"/>
              <a:defRPr/>
            </a:pPr>
            <a:r>
              <a:rPr lang="hr-HR" altLang="en-US" sz="2000" dirty="0" smtClean="0">
                <a:cs typeface="Arial" charset="0"/>
              </a:rPr>
              <a:t>miRNA imaju svoje promotore i regulacijske krugove sa signalnim molekulama</a:t>
            </a:r>
          </a:p>
          <a:p>
            <a:pPr marL="342900" indent="-342900" eaLnBrk="1" hangingPunct="1">
              <a:spcBef>
                <a:spcPct val="0"/>
              </a:spcBef>
              <a:buFontTx/>
              <a:buChar char="-"/>
              <a:defRPr/>
            </a:pPr>
            <a:endParaRPr lang="hr-HR" altLang="en-US" sz="2000" dirty="0" smtClean="0">
              <a:cs typeface="Arial" charset="0"/>
            </a:endParaRPr>
          </a:p>
          <a:p>
            <a:pPr eaLnBrk="1" hangingPunct="1">
              <a:spcBef>
                <a:spcPct val="0"/>
              </a:spcBef>
              <a:buFontTx/>
              <a:buNone/>
              <a:defRPr/>
            </a:pPr>
            <a:endParaRPr lang="en-US" altLang="en-US" sz="2400" dirty="0" smtClean="0"/>
          </a:p>
        </p:txBody>
      </p:sp>
    </p:spTree>
    <p:extLst>
      <p:ext uri="{BB962C8B-B14F-4D97-AF65-F5344CB8AC3E}">
        <p14:creationId xmlns:p14="http://schemas.microsoft.com/office/powerpoint/2010/main" val="635509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07704" y="620688"/>
            <a:ext cx="6076950" cy="4922516"/>
            <a:chOff x="1691680" y="836712"/>
            <a:chExt cx="6076950" cy="4922516"/>
          </a:xfrm>
        </p:grpSpPr>
        <p:pic>
          <p:nvPicPr>
            <p:cNvPr id="4098" name="Picture 2" descr="Image result for binding dna groove albe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36712"/>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79949" y="2446860"/>
              <a:ext cx="3024336" cy="3312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755576" y="5776755"/>
            <a:ext cx="5400837" cy="707886"/>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kontakt jednog proteina (aminokiseline) i baze</a:t>
            </a:r>
          </a:p>
          <a:p>
            <a:r>
              <a:rPr lang="hr-HR" sz="2000" dirty="0" smtClean="0">
                <a:latin typeface="Arial" panose="020B0604020202020204" pitchFamily="34" charset="0"/>
                <a:cs typeface="Arial" panose="020B0604020202020204" pitchFamily="34" charset="0"/>
              </a:rPr>
              <a:t>svaki TF ostvaruje 10-20 kontakata s DNA</a:t>
            </a:r>
            <a:endParaRPr lang="en-US" sz="20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973" y="2243525"/>
            <a:ext cx="207327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9160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descr="data:image/jpeg;base64,/9j/4AAQSkZJRgABAQAAAQABAAD/2wCEAAkGBxQTEhUUEhQVFhUXFx0UGBcXGBQVGBYXFxQXFxUVFxcYHSggGBolHBQUITEhJSkrLi4uFx8zODMsNygtLisBCgoKDg0OGhAQGywkHyQsLCwsLCwsLCwsLCwsLCwsLCwsLCwsLCwsLCwsLCwsLCwsLCwsLCwsLCwsLCwsLCwsLP/AABEIAPQAzgMBIgACEQEDEQH/xAAcAAABBAMBAAAAAAAAAAAAAAAGAAQFBwECAwj/xABMEAABAwIEAwQGBAoIBAcBAAABAgMRAAQFEiExBkFRBxMiYRQycYGR0lKhscEVFyM0VXSUs9HwJDNic4KSsuElQkVyNVNUY4Sj8Rb/xAAZAQADAQEBAAAAAAAAAAAAAAABAgMEAAX/xAAtEQACAgEEAgEBBgcAAAAAAAAAAQIRAwQSITFBUWETBSIycZGxFBUjQoHR8f/aAAwDAQACEQMRAD8ACuGcCZXYqbX3PpN2la7cKnvgGD+RDXhIAdcQ+2ZI9Ub0BV0D6pScypTGUyZTBkZTy110rnXHFxdmTDbdkHAkBxZVmVzUEqISPIQNq58UY622CokyNkz6yvZTPBbwgIabBDQQIOkmRPLnz99RvEPDbild4pUga5ddt/uqiVE4K3Z34O4nWtZ7wiZkeQ6edHGH9pTTDhSqSBueVUM7cEkkeHyGgHwp0z37/gTmXA2HIeZrtxXaixuN2G8ZfD9q8A6EhBbcMAgagpiYOp05+VcmOyhOUZ7g5uYSkQPiaCcFduWXYaBzJ1KdIIB6+0cquLhriBVwUpWw62SCSpQGUEee+tFRT5ozTUorhgd+KcqnLcjylH8FUL8TcEXdlKnEZ2v/ADW/EnXbNzT7xXoW3tNZArbFUjulggEFJBB2IjUGa5xRFZpx75KHfssNcDvdqUnKe9BBVo2gKSpvxyCVFqUnrctjkoDkq1w9CFw4HNCZUXM/qvBvu8qUjMSGFEKBy5iCd6FrlIC1AbBRA9k6VyqRuQd9jS8t84TytHz8G6si5ebWhyFCE2rTwlruwkqbYWXPSAfGSFq8JEEqiZAqtex9rPeup+laXCfi1FFScJQhtLalLUhIEJWtakjLtCSYEeVSyNIvhRBIxdxayBJRmgGTqJ3oxwO6hQ3nzJqAU8zsmPdUvh6kggipPo0sJlvk6yfia5PqJTEn4mmqXqSnqQUa2qClW6viakElX0j8TXBog1IMNTXMDY3czQNT8TTqzk6SfrpwLWa2baUk6fZQoSxKW73ZDc95KYn/AL05pnllmuxbvAYKJJHeTAJQlThhEJUMxSkwNde6V1Ey2FWZUoKVsNam7m5Skb0ypLknJu+AWw559tWZ9K4hWZAyqhWZPdhBTqRlzyT0HnRAh3MZG0Vs1fA8qdICTyrRiyRRjz4ck/PB4krbc8h9la10YWAoEzAMmND7jVCwV4DjbiPE4FLI0GuWNNBEQaNLDEVPp8aI8pnT21C8EYMzdZllySFRC+R5QnXU1Z1rgKEpkwABqY191VQLi0AV92Yd4e9Z1nXuzIST5EaioO44dNmD31pcpKtNipIHOFo0j66sHE+0lFol9plGZaG5S6dWw4dmldVQUmJ61UWP8a3l2sLdeUCkQA2VIHtgHehdA3t8RLJ4WwpsNJW2EwRppr7DOs0QYfaOlzWMtUWeJ7vSbhwx/a+3rRPgHaZcMiHx3qdYIISuY0mPONYo70Z5wydl5d8EiJ25VXPaTxulttTDRBdWIMa5Adyeh8qCeJO0F+4kNHukbaElZEczy91BhNBy9Ahgbdz/AEMUqVZUIO8+YmD561M1h52MLCb9ZOwtXyfYG5NbM3D+IOLLaihgGOhP+9LsSSDiKgdQbZ4EdZRRXjD1vYjN6mcwEiTJA5DlU8hfC6IuxwANDVUmnzJAOlQVld3Fyc8ZUT8RyqTMpGtJT8mhtk2h8Vo5dUKXePoQYza0yXxKFerU2jtoaM4klJ1OlEFniaCJCgapm8xs1th3ERB3ijs4FkkX3aX6OtSyFtnWapzDMcmNaJ7DFz1obSbiWCrEcqcqfjtTJdxNRFrfhVPUqqbTCh8w9Uow/pUE2qnZegChQGeRq6MNFSglIknQAak+6tWkZiAI1IGug1PM1c/APCXoTRuXkBVwZCeeQTy8zEz516BjnKkMeHey53vEuKzMxBEKCiCR/wAp0IjzHvq47XA2zqtSlQmMpV4QeZ6n3k0P4Virqz4kxRbYIzjxaTTVRGGOUn9443eAWz9ubctJLZ0ISAI/te3zqnu07shbtbc3VkpRQ0kd62s5lETBdSr3yREQCR0q+GVIHhSR7KHe064CcMugSBnaU2J5lQgD66HZWlBWeRaVE/D3CpuHkNSQVSSYkJAEzEj+TV5YDwzbWjYQ00iY1WUgrUepUdfdXJWI868cnmcCsV6wTaJ5IT/lH8K5HCGubaPelNNsF+u/R5UpVdHatwxbC0W+22lDrZScyAE5wpQSoKA0O4M76VTAE0rVFsc1NWWD2Gj/AIkf1d3/AE0Z8S8KN3DyHXFL/J7IEZTBnpQz2GYY4L8OlJCC06iToZyA7bx51YfGjTyWHCwJciE84JMTU5WWxyT6A/FcVaYBSCMw0yjU+Uiou6uSptSoOxNdsA4SLSe8uJU8sSoEzlnWNedP7lCPVEUIpdFnLiyobgHMZnfnWiVkVPcVWBbVMaTv16UP1SiMnUrRuXCa1BrFKuFbb7JTCsRUkxNHuE3kga1WtmmVCKPMGQQBSNF4O1yGtjcUS2L0ihCyoiw1cRU5xC2TqDW1ydBWGx0rZ1Miopci2eT6vPhrHu8s2FEFIyZdSDPd+AmehKaoyrR4Qu2zZshR1SlacsjQBxSiY31zCty7MsiRxfjruVZUD31JcN8dOL3PMQCD4p3g8o++hTF+Im0MqLbYKttU6SedCNpxVcIXmCxv6sJj2bSKpuQyXB6Pt8STHeEmd4qJ4x4ntlsFF16hOxkGRqCmNZoC4f42RckNujIs6DXQnyNd+KOHluQtKiSnUAjP7gJ3opJiuN8Mk+EE2jbxcaDwUUkAOCAASCSARPIb1YVusKTIrzQq7ubdZUUuocJjMqRI6RtPnPOj/gPjSFBp7MlxWgzZoVHt2Jn6q5UKse1dFxs1l1FbWSwQNadEUBJR4IO8wgOpKXAFJUIKSAQQeRB3qqu07s6atmVXdt4MhBcbmUwpQTmROo1UJG0HSIq7niY86p/tyxp1LTduEkIcOZa+RyEEN/EhX+EVz65Iw4mkiH7DcQccxNKFKOXunCE8gco/jV3Yna1Q/YIf+Kj+5c+wV6MfbChUmm+TbHbB0ikuOMfLbwtrcZn1f5Ug9fOmthhS0jM6qVnU9KszEMEaStTiW0BavWXlGY++qyxviAOOli1lxQ9ZQmE++lXwaE7VG+K2SHkFCoP3edAd3wo6k+HWj20w9SUyoknnWF3CUmDV47WRkqK0Vgbw/wCWknBHiYy1ZLjqTWrZRTOCJbmDGC8PlOqt6KrKzin1s0DtUizbVGSVl4yNLVipmybriwxUlbNxU5ukPY/YXFdyuaZZ62DlZjmjyvUzwu+UPZipKUAePMQJHQdT7KhqVbCDVqi12Gra6SUpKVhQ1A3Ht6Gmdv2WKUsFCypvpsr4igXA8XXbOBxHI7TE+VWOntnU3bhLFslLxOqlHMkJ8tiSdKZCpyXyar7KUpWD3qwneIEj2GiLFeJLZiELdTmAiCdfaRQPc9rt8rYMj/AT9pqBxDjF95YW6i3WR9JltXukiY99FNIFyfaLbwplu7AcRkcSDvoqD9xqcVhiEwS2iesCqmwftRdt2g2i1t0iZ/JjuwfPKOfnUzh3bBmMXFuAPpIM/EGKZSQjc14LSw5UqgaRzqcLoG9AeC8e2b6SUqCIGubwxO0k6Vtj/GLLLZWXEnSRBEq6ADnNHshLN4Dly5THlVT9tfELBt/RhlW6pSVciW8pnP5SJT7FGq/xztBuniQhRaROmX1o81fwoTWskkkkk7k6k+00rkvBSGKTacuA87FH8mIKX9G2eV/lRP3V6CwLFUvNpWkyFCZrzv2Rfnj36ncfujRPwJxT6OrIs/kyf8p6+yqYUnFpkdZkeOUZIuvErMOIUmSMwIkbiRyoBtuDWbNJDaZUSSVqjMdZgkctasHDbxLiAQQQdiKjuJsPW6ytLKghZGijUJxcXRvwZVOKaKrx+8CUnKdZj37VA21ospzOUXt8GdykF5xTqgJMk5SeZy0I8TX5Wss28EjcjUD29KCdcI00pdDS9uwNE6mo9tShKlGKk7fDu7TmcOsfXQ/itx3qsqDp5R/JqilfBNwH9jxC8F6QUfzzo8wXH23R4TJH871Vt+6Gm8gPiI18q54XiKrdOZO6th7KlN30Oorovdl4U4FxQNgPEqXGgpagk7annRA1fA6zWZsbbRNJfroHqiU3I61k3PnS2dQIN8bONts+lOttuXDfeoKLK1W20grWhBc0zqktkkJGgI9Y6Ac/GhfdLX9mY+Womx4oW2hoFllbjAKWHlhZW0CpSgAAoIXlUtSk50mCekAQFbDMGv40L7pa/szHy1n8aF90tf2Zj5aCaVccG340L7pa/szHy0vxoX3S1/ZmPloLbXBBHIzrtp1p3il2l1ecICVEeID1SeoHKh5Fbd1QUfjQvulr+zMfLWfxoX3S1/ZmPloOt2s6gnMlM81GEj2nlXKiMG340b6Ii2jePRmN+vq0k9p19O1r77a3+WgmlXHFyoxbES4U5rdKElaCtdmwMy0JdPhSkKOQ9ydVZdCCJkCojiHja8t8pQq3WlSlpBNmwjVBAIEiTopJmANdJqtvSF/SVtl3PqjYezyrVbhMSSYECSTA6Dy1NccW12fceXdw+6lYYhNq+4MrDKTmQ0SmSE6ieXOnGI8SXSC+23cNKet2kvrSqxtkIUgpbUvu1hSiSkOpMFIkA+wiHZN+dP8A6lcfujXTEOLQ6FlNu2h15tLLjgLhUpACBlAUopTPdomBOkczSSlRLJKhwjtaxROiXGgPJhofYKcHtdxQbvNnyDLX2xUKOFLlIKlsOAbzlMQNzPStmuFHlx3aSud8vKeRJ2qby2QeoiSVz2vYkQPG15yy0fupmntUvxsbcey3Y+Wm/EWBJaCY32UOihvUThnDNxcqKbZouFIk6pSBrGqlEDntNNHIvJXFnjJE8rtWxA7m3P8A8dj5ayx2m4gpQSkW5JMAC2Y1P+WneE9jt+8fEWWtNlLzH2eAEfXQO+y7bPlKgW3WlQQd0qSadST6Kb7/AA9hxi/HGKW6gH27dJIkTbW/y0wPahfdLb9mt/lqE4h4kdvMnfRKBEjnULRQMTm4/wBTssLCe0O+ecDf9HHhWrw2jCz4G1LISmBKjlgCRqRRG1xFiSUrU46w2lIBSPRWlKyqD2UnIkpmWhoknQnbSabSogyNCNZrc3CvpK3nc7nc+2iULDxftMxFl1TedkgQQTbMJJCkhSTlExIUDEz1g6Uz/G1iP0mP2dn5aBVKJJJMk6knUk9TWK6ji137Nh1tgKaSjInLIEZq2vOF7ZwACKWAcC4o5kD6A02rWVqBUkeaRJB8jHnFWfg3BNrbBJdKn1/2oy775RWDlM8+OBuVJlK4z2eOxNskuEDMQkToKFWOHblebKys5EqWrSAEoBK9TpIAOm9ewrZaEgBCQkcgkAAfCuoZQUqTlBSqcw5HMIVI860Y5+LNccWWCpu/zPFDLKlqCUJKlHYJBJPPQCtEiTXoa57GEtOKfsLtbLwUpTYKUqSgKSQUamdiROu+1UBf2TjLimnUlDiDlUk7g9DVk7HTbdHAit0MqIkDSnNg8UhQyJUlYhWZImAQZQrdBkDUewyNKfXbAQgONGWlaRIUppUnwOQBqQkkGNR01AVy9CSm06RD90YJgwCATGgJmATyJg/A1l3LPhmPPeee1WLhmH2do0F3zL7qnUpcKG0qLbaTOVSzITmgnnImorivhpsXLfoAUtp1pL6RB8AV1Kthpzo35JrUJvlNfPgDFnUwIHTePKsUWW+H2jRCnw4+mB3i2FJLbaiTpMSogR5Uu0Xh5mzebFusqQ42HACZKZ216Gih1mTko0+Rz2UfnT/6lc/uTUFwzaLuLphlAlS3Ep9gkZlHyAk+6pzsp/On/wBSuf3Jqb7NbIWzRulf1rgKUf2ETqfaY+FTzOolXHdwXzeFCEgFQAOmtMLe3ZQPWQByjTfyFVxdYwtwwVGBy++u7V8Y3NZ0mL/L4y7J/HcGsnnQpxOYAyUgkBR84+6K3u30gJS1CG0iA2kBKR7hQw5fRTZ/FfOqKDZSOihAsPBcSQNzrVU9vmBZH27tI0dTkXA0zJHhPtjT3CpfCcSlwCasy+wdq+syy+nMCnTyPIg9aaC2S/MnnxuNTXa8ezyJSogfwUsXqmXB6iiBPP6NO76xTClFImPjTvJTIS1UYtL2ClKlSqhqFSpUq449SOY2Vn1qc21z51XmDYwXWm3YjMNR0I0MeUg1LsYpB3rGolsLjRYdtdaVzuLg8iRQ9ZYhNdlX1PFGjamd04kttwKkmhjtE7Pm8SULmzU2i4Md4hZyhzYZpAMKAHTWKlbhciox9a06g1ZITLiU18la4nwBfh7u0tZG0DIHVKShKtPE5qZgknYbRUrgvCdraHNdPd8qQru0ylsqTqM3NcH2DyqfvH1HdRNQmIpnlTKBlWnpU2TtveKuHpQpXdk+NtUFMRACfoiANBTu+xPPdejPBssrRCUISEhOXZCuagR9lQWBukaCEzU4bBtEuFfjjcanypqGnp4NdEHccLFh9x8sEMKT3aLdpKlKdJ1zLEQhI6mg7G8Cu7m4JUEJWvRplTrYXkGiUIE6wBHKasvu03Fj/Su+cUQoZUlWZUKOXQGdRGlV4vCFtNNF4It8j+dBdWkOhuQr1BKid9IoM853Cbbkr6HHZ/hT1tePofbU2r0G5MK5juTqOtP0r7tptI2CEgfAVKYbxYnEMSdKUkNN2NylM6KUC14lHpMDSmmLhC221tDwZAB5QIqOXtGvTZJXHeqbGjV3Xb0+h9x+DrWjlzSpHqxRO3F/NRj97Ucq7pm5c61aKA0T9jiJCgQat7hPjBOQJc+POqCYuNaKMMxIJTrRcbJZMalEKu0ThD0t30m0dSVH1kKMajmk/dQ9hHDbuvpPsCZB086jb3igpV4SRWLTH3HVaKI99c8SfJ4k9JOtqfBKYjwQ2swBljcjkKd4VwPZCA4hxR6lce+BAqRwhK1RmWKlLloASPqoONGTJ9XGq3MDuLOzZKEF20UdNch1HsB3B9tVmtJBgiCNIr0LgD+clpUEKG0gnQb+VUnxnbd3evJ6K05aESK5M0aHPOUnCTviy+X7C3aaDbYQlIEBIIP+5PnQ2/afRI9k1TKr51UqLqyepWqdeW9b2+LPo9R1Y95P21NYq6NUI5Y9NF12T60Eb1Jm6zCRM1T+G8e3TR8eV0dFiD7lJj65otsO1C2071hxP/blUPrINHa0aVqJR/Ev0DdJURsa5O2yzyqBb7V7BI/qrknyDYHxK6a3fbQ0P6qyKh1cdy/UlJpluG/i76iycVYE8qY4pZqCdEzUKjtoVMmxaI6BxQPxymui+2olQ/oDWXmC4on45fuprkK80n/b+3+x7hdsZCig5ecaQanb9DXcKUnNIHIE6+6tsL4nYxBk+ghCLgz/AEd5QSVQNQhQmTGo+6tre7OFWri3lpcdErU3IEAmQhIVrGu/Oim2LLVRr5N2bx1rDwsrbC+7zFLnq6j1TGu3Q1WLljb3yGIC7d11ZaQkKK2CqYCkhXiSCRU3xrjrmRDq2mbuydhacyS2tsq1CFKREeRjX7RdriO1S+0+WHh3UKbYzp7pKhqDmy5onWh4MHM/vpO/j9v+k32X4Q4xirtu+nKpNs+kjkQUbg8wZ3qcxLAe6SUsnw7x0qJ4L4mcvMUeuXAARZPwkbBKWiQJ5nfWpzh7GkvAcwRJPTypJhy5Jw2Sl35AfErJQOoqMVNWVjtkCqEJkdYoav8AAVbgUi47PT0+sjNAsquBbnrP1VO/gkzqDTi1wFathNVTRoeVECxaKO1SKrZQTtFFlpw06B6nw1rd7AHNiIpkxZZ4pFWXYOc1McO2alCZ08qKF8DEnMElXkdBXdnh0txlBRRMc9TAksGslfSqcuUwnU1EN2qkkAL6T/MVMeghP9avQCeR89aDPK1WRPyb8J2OVxbxMACNdpIif96pbjS+D16+sGQVwD1CdPuov4w4+GRdta6JjKViBz1A67b1WtLFUV0OCUW8kuPQqVKlTHpCpUqypMVxxilSpVxwq3dbymJn/cU8wUMlyH82Ugxl5K5T5UrmzAbDmYmVEbbRtSOXNE3kSlTGtu6pCkrQopUkgpUkwpKhqCI1BHWie641Vc5TfMtvuIjK8AEOQJISsAZVpk7EDnvNCdZFOGUIy7C/HOMEu2ymEpWe8cDi1LIkBGiUJCQABp9dClw9mM7cgOg5CuVKhQMeKMOg07Kvzl/9Suf3JoewPGV26wUk5eY6iiHsq/On/wBSuf3JoLrmrGlBSVMuXB+LG3QCSPf9dF1q6ysTKY9orzclRGxI9ldkXzgEBxYH/caTYYf4KUXcJHoTEn7JswooJ9oqNf4xsLdM5ErPQHeqKXcLO6lH3muZM712xDrT5X+KZbOIdsY2ZtER1Uo/YBTfB+04OOhL7LaEqMZwdEk81Ty85qraVPRR6WDXn87ZbXE3ah3YLdolBM+uQFADy5E0INcf3eaVKSoc0wAD5aUKUqIIaTElTV/LLETx82sDOghXsEcjOh9ojyFQ3EfFa3U5G/CkyCQdSNoI5UKUqFHR0eKMtwqVKlRNRez1hZobStdhYgqbDgQEXJMGYBUPCDp1qMFxZkaYXZ+8O/NRW+vM0lB74ZWw3CXYbMTBLeXXfUTQ5c2kGqJIk2yMdxG1Sf8Awqy+DvzVujEbM/8AS7L4O/NXHEWQOVRqSKO1CNyXkljiNp+i7L4O/NWPwnafouy+DvzUN3uJBBygZldP41i2tXXTKzA6DajtQ0VNq2wi/DFn+jLL4O/NS/DdpEfgyzjePyvzU0ZwkcxTlOFjlQ2oPPs2Ri9mf+mWP/2/NWfwrafouy+DvzU3dwcHemycMyTlmOn8OldtQHu8MI1sNZiE4VYLHJQKwFepKk51gqR+UR4gI8Q1rgtdulKirC7BMJDkHvSVIKgkKSUqKYkjcieU1FOYo9lylagJJ6HUJEezwJ02kTXJ2/cUnKVHLCU5eUNiED3SfietdtJ/UfsLeC8Qt1POBGH2rR9HeJKO8kgNmUGVbHY0zwH0e4dbR+BmAhRjPlVEAkEz3hPI8q27L2wq+giQWXQR1BTBFWLgPDzNsJS213vjlxKEpUQtwrgnfp8KlkkomrTweRW2c08CYZzsWPgr+NOW+zzCyNLJj4H+NSK3acWdzFZ90jXPDxaRXPHGBWVkpvJhtqpKwdVBeihGmiuhoW9MtP0XZ/B35qsHtctCptl0BZCSUkjVCQYiehJG/wDtVXkVrgk0jz5yaY+9NtP0XZ/B35qXp1p+i7P4O/NUfFKKbaie+Xsf+nWn6Ls/g781L060/Rdn8HfmpgETsKXdHeD8DXbUdvkStm/aOLCBhliCZ1IejQExoqSTEADckDnXfuGYn8E2XLmqdQkgQXJCiHEHKRPiGlQbThSQpJgjY04OJulSVFZOXLAO0oCQkkcz4E6neBXbUdvfsfXK7ZCQVYZY6qUgph6UqRGYHWD6w2Jpv+ELT9F2Xwd+amT9ytYAUonLMTrEkk/Ekn31wIrtqBvl7LMXUZftSKm+4rk7azRLADiLuXRW3Wht97KoxrO1WPieDhY2obc4dCTtRoW0D2FYV4sytSdaKLa3AFZZtstbuLijRzlZ2AFZBpiq5rl6dQoKJFxQps4RTZVzNN/SK4NCvkc+m/spiakO8Bputqdq4ScL5QTdlf5+P7pz/SKtG4diqw7LkxiA/unP9NHmLvwDWbN2ej9mR3JnK5xCDvWGsVHWg6+vzmOtNjemN6nR6/3fRZdvj6IKVwpJEEHYg7iq54pwJLKu8ZVmZUdOZQd8qvuNQmJ4ypIOtC11xU94khRg6U8HtMWp02KavpkziF8hpOZZ9g5nyFC17xM6r+rhA+J+JqKurgrMqJJ864VVzs8r6ai/Y6XiLp3cX/mNbM4o8kyl1Y/xGmdbo+NLY6VhLYcUrOjxz/2iBPx3oibIUnMkyDVdBFEnD9+W4SYhWvUkSR7tQdKaMzp4NyvyEUViK6rTzGx2rWKqYXwXClqkWaTTlOQKQ0ke7bCoq9sxRE43TG6bpkyckBt3aRUZcNGiu7ZqGumKoiVgvdg1FuKPWiG8aqAvk66UxSMje1dJ0p73dMrGn4NIyxyXpWLR/wAaZ6j7a53K6YIuQlY18/5+qlY8VaLM4Fte7xTL/wC0s/FIok4mEAkULcCXve4j3kz+Qc19iKe49ih1FQyLk1/Z3Ck/kFbx7xU176dq4X7nOmVre5TrU6PRbFiaZBoOu0QTRhf3QIJEbUH3q9TRM+b8DsZmsUqVOeUKsg1ilXHHRK6d2jkEUxTXRCqHXJfHP2WLha87IPSu2WojhO5lBT0+/wD/ACpqKvHoxZ41NlrM08bVUY25NOEvRShQ9cVTK4VWqrimdxcUUjpcjS41OlRd2mnzjoJ3rg4mapZLYDN6g60JYtcZVef2UdYozpAoRusGK1a7U6aDGPIyw98k9am206U3YsclbvPBIpGXRyvE6H4UOXTZU4gCZJy+7nUw5chRgVpbMguFfTQfeaAZS2RDns2GW7Pkw79SKf45bKC8yeRqN4D/ADhz9We/dmi5mzztJVvOtQymr7MfcQBxCwJBPXWha8tCDVt3eGSIih+94fmpWeu4MrJ8ECJqJuEmrLuOFfKojEOGinlRIZsW9UAkUoqZvMOKeVMFt0bMEtK15GlKt1itKYzNUKsg1isgTtXAQX8FjRZ91EsVHcOWXdsidFHU1KRVYrgz5pXIMLLEZG9PhcUH2iVtmFA1MNXOlEsSbl1FROJYlFavvq32HWobEX5BooWXBucbE13bxkHnQx3es1ktDzSeo2+FEmpp9hUq7ChTO5cFQbJdGxSoeRg/A1u4HVf8pA8yKFlOPZxxC7ioQqcdVCQaljYpmXFj2J8X+1O2rsNiGkAH6StT7RyFcH6sIjVGD90kKX6x2H30mkQIFdHXVLMqJJ8zNICuM88jm+Qn4BTL7gH/AKd792asjhRKVWrXPwwZ3nmPdQD2Yfno/unP9NWRashvNl2JzR0J3j36++o5fRu0UW02hveWkEgUyVYzyqXcTNbW7etQPZWZxicLHAEZSt31QJjrFA3FThzAFtATEeGd/fVvojLHKgvtMabSwk5RnUuARpEAyYquOmzys2pySt3RXQ4bS+0Vo1I3HSq/xfCVIJgaUcTXN1oKEEVR4zofaHFTX+SrnG65LRVhvcPNKM6itP8A+YZ55vspfpsWWXC/IAMsKUYSJNFvD/DmUhbo15CiK1w1pseBAB6nU05p1H2ZZ5V1E0isxWaVOZx5a4o4oCYPuqSYfPQfClSoFoyYzxG7UdNKgnnCTrSpUxKT5OQFYUKVKgKc1CtCKVKuOMRSIpUq4BlIrokVilXBCzs6VluyRuGXT8EVZFqsk+6aVKo5T0tD0zuRWUDWlSrOei+iZt/VqluJsTcffWXFTlUUpHJIB2ApUqvg6PHzkRSJpUquZjIrNKlXAFWDWaVccYJrFZpVxx//2Q=="/>
          <p:cNvSpPr>
            <a:spLocks noChangeAspect="1" noChangeArrowheads="1"/>
          </p:cNvSpPr>
          <p:nvPr/>
        </p:nvSpPr>
        <p:spPr bwMode="auto">
          <a:xfrm>
            <a:off x="155575" y="-1790700"/>
            <a:ext cx="31718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400"/>
          </a:p>
        </p:txBody>
      </p:sp>
      <p:pic>
        <p:nvPicPr>
          <p:cNvPr id="94211" name="Picture 4" descr="Fig.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1557338"/>
            <a:ext cx="3543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03350" y="1196975"/>
            <a:ext cx="3816350" cy="172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1258888" y="4292600"/>
            <a:ext cx="3816350" cy="172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4214" name="Group 3"/>
          <p:cNvGrpSpPr>
            <a:grpSpLocks/>
          </p:cNvGrpSpPr>
          <p:nvPr/>
        </p:nvGrpSpPr>
        <p:grpSpPr bwMode="auto">
          <a:xfrm>
            <a:off x="1171575" y="-531813"/>
            <a:ext cx="5651500" cy="6499226"/>
            <a:chOff x="1375849" y="1215225"/>
            <a:chExt cx="3825750" cy="4824536"/>
          </a:xfrm>
        </p:grpSpPr>
        <p:pic>
          <p:nvPicPr>
            <p:cNvPr id="94216" name="Picture 4" descr="Fig.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277" y="1575265"/>
              <a:ext cx="3543300" cy="419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385521" y="1215225"/>
              <a:ext cx="3816078" cy="172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375849" y="4310988"/>
              <a:ext cx="3816078" cy="172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4215" name="TextBox 8"/>
          <p:cNvSpPr txBox="1">
            <a:spLocks noChangeArrowheads="1"/>
          </p:cNvSpPr>
          <p:nvPr/>
        </p:nvSpPr>
        <p:spPr bwMode="auto">
          <a:xfrm>
            <a:off x="1042988" y="4373563"/>
            <a:ext cx="7780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Funkcija miRNA u razvoju udova: C: normalni, D knockout za Dicer</a:t>
            </a:r>
          </a:p>
          <a:p>
            <a:pPr eaLnBrk="1" hangingPunct="1">
              <a:spcBef>
                <a:spcPct val="0"/>
              </a:spcBef>
              <a:buFontTx/>
              <a:buNone/>
            </a:pPr>
            <a:r>
              <a:rPr lang="hr-HR" altLang="en-US" sz="2000"/>
              <a:t>13 dana stari mišji embriji</a:t>
            </a:r>
          </a:p>
          <a:p>
            <a:pPr eaLnBrk="1" hangingPunct="1">
              <a:spcBef>
                <a:spcPct val="0"/>
              </a:spcBef>
              <a:buFontTx/>
              <a:buNone/>
            </a:pPr>
            <a:r>
              <a:rPr lang="hr-HR" altLang="en-US" sz="1400"/>
              <a:t>(Harfe, 2005)</a:t>
            </a:r>
            <a:endParaRPr lang="en-US" altLang="en-US" sz="1400"/>
          </a:p>
        </p:txBody>
      </p:sp>
    </p:spTree>
    <p:extLst>
      <p:ext uri="{BB962C8B-B14F-4D97-AF65-F5344CB8AC3E}">
        <p14:creationId xmlns:p14="http://schemas.microsoft.com/office/powerpoint/2010/main" val="24305677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71800" y="640842"/>
            <a:ext cx="6768752" cy="4536504"/>
            <a:chOff x="1979712" y="1484784"/>
            <a:chExt cx="6768752" cy="4536504"/>
          </a:xfrm>
        </p:grpSpPr>
        <p:pic>
          <p:nvPicPr>
            <p:cNvPr id="1026" name="Picture 2" descr="Image result for mir 200 zeb e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988840"/>
              <a:ext cx="6400800" cy="3124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08104" y="1484784"/>
              <a:ext cx="3240360" cy="45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435968" y="5177346"/>
            <a:ext cx="8308504" cy="984885"/>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miR-200 i miR-34 sudjeluju u regulacijskim krugovima transkripcijskih faktora ZEB i SNAIL, odgovornih za epitelno-</a:t>
            </a:r>
            <a:r>
              <a:rPr lang="hr-HR" sz="2000" dirty="0" err="1" smtClean="0">
                <a:latin typeface="Arial" panose="020B0604020202020204" pitchFamily="34" charset="0"/>
                <a:cs typeface="Arial" panose="020B0604020202020204" pitchFamily="34" charset="0"/>
              </a:rPr>
              <a:t>mezenhimsku</a:t>
            </a:r>
            <a:r>
              <a:rPr lang="hr-HR" sz="2000" dirty="0" smtClean="0">
                <a:latin typeface="Arial" panose="020B0604020202020204" pitchFamily="34" charset="0"/>
                <a:cs typeface="Arial" panose="020B0604020202020204" pitchFamily="34" charset="0"/>
              </a:rPr>
              <a:t> tranziciju</a:t>
            </a:r>
          </a:p>
          <a:p>
            <a:r>
              <a:rPr lang="hr-HR" dirty="0" smtClean="0"/>
              <a:t> </a:t>
            </a:r>
            <a:endParaRPr lang="en-US" dirty="0"/>
          </a:p>
        </p:txBody>
      </p:sp>
      <p:sp>
        <p:nvSpPr>
          <p:cNvPr id="5" name="Rectangle 4"/>
          <p:cNvSpPr/>
          <p:nvPr/>
        </p:nvSpPr>
        <p:spPr>
          <a:xfrm>
            <a:off x="2483768" y="836712"/>
            <a:ext cx="9361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9656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let-7 C. elega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let-7 C. elega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095" y="658728"/>
            <a:ext cx="4818723" cy="3346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0375" y="4365104"/>
            <a:ext cx="7928049" cy="1938992"/>
          </a:xfrm>
          <a:prstGeom prst="rect">
            <a:avLst/>
          </a:prstGeom>
          <a:noFill/>
        </p:spPr>
        <p:txBody>
          <a:bodyPr wrap="square" rtlCol="0">
            <a:spAutoFit/>
          </a:bodyPr>
          <a:lstStyle/>
          <a:p>
            <a:r>
              <a:rPr lang="hr-HR" sz="2000" dirty="0" err="1" smtClean="0">
                <a:latin typeface="Arial" panose="020B0604020202020204" pitchFamily="34" charset="0"/>
                <a:cs typeface="Arial" panose="020B0604020202020204" pitchFamily="34" charset="0"/>
              </a:rPr>
              <a:t>MikroRNA</a:t>
            </a:r>
            <a:r>
              <a:rPr lang="hr-HR" sz="2000" dirty="0" smtClean="0">
                <a:latin typeface="Arial" panose="020B0604020202020204" pitchFamily="34" charset="0"/>
                <a:cs typeface="Arial" panose="020B0604020202020204" pitchFamily="34" charset="0"/>
              </a:rPr>
              <a:t> kod C. </a:t>
            </a:r>
            <a:r>
              <a:rPr lang="hr-HR" sz="2000" dirty="0" err="1" smtClean="0">
                <a:latin typeface="Arial" panose="020B0604020202020204" pitchFamily="34" charset="0"/>
                <a:cs typeface="Arial" panose="020B0604020202020204" pitchFamily="34" charset="0"/>
              </a:rPr>
              <a:t>elegans</a:t>
            </a:r>
            <a:r>
              <a:rPr lang="hr-HR" sz="2000" dirty="0" smtClean="0">
                <a:latin typeface="Arial" panose="020B0604020202020204" pitchFamily="34" charset="0"/>
                <a:cs typeface="Arial" panose="020B0604020202020204" pitchFamily="34" charset="0"/>
              </a:rPr>
              <a:t> reguliraju razvojne faze, 4 stadija ličinke i presvlačenje u odraslu jedinku, ravnopravno s genima za </a:t>
            </a:r>
            <a:r>
              <a:rPr lang="hr-HR" sz="2000" dirty="0" err="1" smtClean="0">
                <a:latin typeface="Arial" panose="020B0604020202020204" pitchFamily="34" charset="0"/>
                <a:cs typeface="Arial" panose="020B0604020202020204" pitchFamily="34" charset="0"/>
              </a:rPr>
              <a:t>heterokrone</a:t>
            </a:r>
            <a:r>
              <a:rPr lang="hr-HR" sz="2000" dirty="0" smtClean="0">
                <a:latin typeface="Arial" panose="020B0604020202020204" pitchFamily="34" charset="0"/>
                <a:cs typeface="Arial" panose="020B0604020202020204" pitchFamily="34" charset="0"/>
              </a:rPr>
              <a:t> proteine</a:t>
            </a:r>
          </a:p>
          <a:p>
            <a:r>
              <a:rPr lang="hr-HR" sz="2000" dirty="0" smtClean="0">
                <a:latin typeface="Arial" panose="020B0604020202020204" pitchFamily="34" charset="0"/>
                <a:cs typeface="Arial" panose="020B0604020202020204" pitchFamily="34" charset="0"/>
              </a:rPr>
              <a:t>kod poremećaja (</a:t>
            </a:r>
            <a:r>
              <a:rPr lang="hr-HR" sz="2000" dirty="0" err="1" smtClean="0">
                <a:latin typeface="Arial" panose="020B0604020202020204" pitchFamily="34" charset="0"/>
                <a:cs typeface="Arial" panose="020B0604020202020204" pitchFamily="34" charset="0"/>
              </a:rPr>
              <a:t>heterokronih</a:t>
            </a:r>
            <a:r>
              <a:rPr lang="hr-HR" sz="2000" dirty="0" smtClean="0">
                <a:latin typeface="Arial" panose="020B0604020202020204" pitchFamily="34" charset="0"/>
                <a:cs typeface="Arial" panose="020B0604020202020204" pitchFamily="34" charset="0"/>
              </a:rPr>
              <a:t> mutacija) C. </a:t>
            </a:r>
            <a:r>
              <a:rPr lang="hr-HR" sz="2000" dirty="0" err="1" smtClean="0">
                <a:latin typeface="Arial" panose="020B0604020202020204" pitchFamily="34" charset="0"/>
                <a:cs typeface="Arial" panose="020B0604020202020204" pitchFamily="34" charset="0"/>
              </a:rPr>
              <a:t>elegans</a:t>
            </a:r>
            <a:r>
              <a:rPr lang="hr-HR" sz="2000" dirty="0" smtClean="0">
                <a:latin typeface="Arial" panose="020B0604020202020204" pitchFamily="34" charset="0"/>
                <a:cs typeface="Arial" panose="020B0604020202020204" pitchFamily="34" charset="0"/>
              </a:rPr>
              <a:t> ima više presvlačenja npr. u stadiju 4 larve </a:t>
            </a:r>
          </a:p>
          <a:p>
            <a:r>
              <a:rPr lang="hr-HR" sz="2000" dirty="0" smtClean="0">
                <a:latin typeface="Arial" panose="020B0604020202020204" pitchFamily="34" charset="0"/>
                <a:cs typeface="Arial" panose="020B0604020202020204" pitchFamily="34" charset="0"/>
              </a:rPr>
              <a:t>-kaskada događaja</a:t>
            </a:r>
            <a:endParaRPr lang="en-US" sz="2000" dirty="0">
              <a:latin typeface="Arial" panose="020B0604020202020204" pitchFamily="34" charset="0"/>
              <a:cs typeface="Arial" panose="020B0604020202020204" pitchFamily="34" charset="0"/>
            </a:endParaRPr>
          </a:p>
        </p:txBody>
      </p:sp>
      <p:sp>
        <p:nvSpPr>
          <p:cNvPr id="5" name="Rectangle 4"/>
          <p:cNvSpPr/>
          <p:nvPr/>
        </p:nvSpPr>
        <p:spPr>
          <a:xfrm>
            <a:off x="4247964" y="312738"/>
            <a:ext cx="1656184" cy="3692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836712"/>
            <a:ext cx="3923191" cy="186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6444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2" descr="Long non-coding RNAs: insights into fun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620713"/>
            <a:ext cx="75723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2"/>
          <p:cNvSpPr txBox="1">
            <a:spLocks noChangeArrowheads="1"/>
          </p:cNvSpPr>
          <p:nvPr/>
        </p:nvSpPr>
        <p:spPr bwMode="auto">
          <a:xfrm>
            <a:off x="2339975" y="115888"/>
            <a:ext cx="34804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solidFill>
                  <a:srgbClr val="000000"/>
                </a:solidFill>
                <a:ea typeface="msgothic" charset="0"/>
                <a:cs typeface="msgothic" charset="0"/>
              </a:rPr>
              <a:t>Mehanizmi regulacije </a:t>
            </a:r>
            <a:r>
              <a:rPr lang="hr-HR" altLang="en-US" sz="2000" dirty="0" err="1">
                <a:solidFill>
                  <a:srgbClr val="000000"/>
                </a:solidFill>
                <a:ea typeface="msgothic" charset="0"/>
                <a:cs typeface="msgothic" charset="0"/>
              </a:rPr>
              <a:t>ncRNA</a:t>
            </a:r>
            <a:endParaRPr lang="en-GB" altLang="en-US" sz="2000" dirty="0">
              <a:solidFill>
                <a:srgbClr val="000000"/>
              </a:solidFill>
              <a:ea typeface="msgothic" charset="0"/>
              <a:cs typeface="msgothic" charset="0"/>
            </a:endParaRPr>
          </a:p>
          <a:p>
            <a:pPr eaLnBrk="1" hangingPunct="1">
              <a:spcBef>
                <a:spcPct val="0"/>
              </a:spcBef>
              <a:buFontTx/>
              <a:buNone/>
            </a:pPr>
            <a:endParaRPr lang="hr-HR" altLang="en-US" sz="2400" dirty="0"/>
          </a:p>
        </p:txBody>
      </p:sp>
      <p:sp>
        <p:nvSpPr>
          <p:cNvPr id="89092" name="TextBox 3"/>
          <p:cNvSpPr txBox="1">
            <a:spLocks noChangeArrowheads="1"/>
          </p:cNvSpPr>
          <p:nvPr/>
        </p:nvSpPr>
        <p:spPr bwMode="auto">
          <a:xfrm>
            <a:off x="179388" y="3933825"/>
            <a:ext cx="878522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a:t>
            </a:r>
            <a:r>
              <a:rPr lang="hr-HR" altLang="en-US" sz="2000" dirty="0" err="1"/>
              <a:t>ncRNA</a:t>
            </a:r>
            <a:r>
              <a:rPr lang="hr-HR" altLang="en-US" sz="2000" dirty="0"/>
              <a:t> regrutira proteine koji omogućuju </a:t>
            </a:r>
            <a:r>
              <a:rPr lang="hr-HR" altLang="en-US" sz="2000" dirty="0" err="1"/>
              <a:t>metilaciju</a:t>
            </a:r>
            <a:r>
              <a:rPr lang="hr-HR" altLang="en-US" sz="2000" dirty="0"/>
              <a:t> </a:t>
            </a:r>
            <a:r>
              <a:rPr lang="hr-HR" altLang="en-US" sz="2000" dirty="0" err="1"/>
              <a:t>histona</a:t>
            </a:r>
            <a:r>
              <a:rPr lang="hr-HR" altLang="en-US" sz="2000" dirty="0"/>
              <a:t> i represiju</a:t>
            </a:r>
          </a:p>
          <a:p>
            <a:pPr eaLnBrk="1" hangingPunct="1">
              <a:spcBef>
                <a:spcPct val="0"/>
              </a:spcBef>
              <a:buFontTx/>
              <a:buNone/>
            </a:pPr>
            <a:r>
              <a:rPr lang="hr-HR" altLang="en-US" sz="2000" dirty="0"/>
              <a:t>-interferencija</a:t>
            </a:r>
          </a:p>
          <a:p>
            <a:pPr eaLnBrk="1" hangingPunct="1">
              <a:spcBef>
                <a:spcPct val="0"/>
              </a:spcBef>
              <a:buFontTx/>
              <a:buNone/>
            </a:pPr>
            <a:r>
              <a:rPr lang="hr-HR" altLang="en-US" sz="2000" dirty="0"/>
              <a:t>-prekrivanje mjesta </a:t>
            </a:r>
            <a:r>
              <a:rPr lang="hr-HR" altLang="en-US" sz="2000" dirty="0" err="1"/>
              <a:t>splicinga</a:t>
            </a:r>
            <a:r>
              <a:rPr lang="hr-HR" altLang="en-US" sz="2000" dirty="0"/>
              <a:t> </a:t>
            </a:r>
            <a:r>
              <a:rPr lang="hr-HR" altLang="en-US" sz="2000" dirty="0" err="1"/>
              <a:t>introna</a:t>
            </a:r>
            <a:r>
              <a:rPr lang="hr-HR" altLang="en-US" sz="2000" dirty="0"/>
              <a:t> koji ima sekvencu IRES i tako    povećava translaciju</a:t>
            </a:r>
          </a:p>
          <a:p>
            <a:pPr eaLnBrk="1" hangingPunct="1">
              <a:spcBef>
                <a:spcPct val="0"/>
              </a:spcBef>
              <a:buFontTx/>
              <a:buNone/>
            </a:pPr>
            <a:r>
              <a:rPr lang="hr-HR" altLang="en-US" sz="2000" dirty="0"/>
              <a:t>-represija proteinom je smanjena kad protein veže </a:t>
            </a:r>
            <a:r>
              <a:rPr lang="hr-HR" altLang="en-US" sz="2000" dirty="0" err="1"/>
              <a:t>ncRNA</a:t>
            </a:r>
            <a:r>
              <a:rPr lang="hr-HR" altLang="en-US" sz="2000" dirty="0"/>
              <a:t> i ukloni se s promotora</a:t>
            </a:r>
          </a:p>
          <a:p>
            <a:pPr eaLnBrk="1" hangingPunct="1">
              <a:spcBef>
                <a:spcPct val="0"/>
              </a:spcBef>
              <a:buFontTx/>
              <a:buNone/>
            </a:pPr>
            <a:r>
              <a:rPr lang="hr-HR" altLang="en-US" sz="2000" dirty="0">
                <a:solidFill>
                  <a:schemeClr val="accent2"/>
                </a:solidFill>
              </a:rPr>
              <a:t>modularni mehanizam: DNA, RNA, proteini</a:t>
            </a:r>
          </a:p>
          <a:p>
            <a:pPr eaLnBrk="1" hangingPunct="1">
              <a:spcBef>
                <a:spcPct val="0"/>
              </a:spcBef>
              <a:buFontTx/>
              <a:buNone/>
            </a:pPr>
            <a:r>
              <a:rPr lang="hr-HR" altLang="en-US" sz="2000" dirty="0" err="1">
                <a:solidFill>
                  <a:schemeClr val="accent2"/>
                </a:solidFill>
              </a:rPr>
              <a:t>lncRNA</a:t>
            </a:r>
            <a:r>
              <a:rPr lang="hr-HR" altLang="en-US" sz="2000" dirty="0">
                <a:solidFill>
                  <a:schemeClr val="accent2"/>
                </a:solidFill>
              </a:rPr>
              <a:t>: visoka specifičnost za određeni gen i specifičan način djelovanja</a:t>
            </a:r>
          </a:p>
          <a:p>
            <a:pPr eaLnBrk="1" hangingPunct="1">
              <a:spcBef>
                <a:spcPct val="0"/>
              </a:spcBef>
              <a:buFontTx/>
              <a:buNone/>
            </a:pPr>
            <a:r>
              <a:rPr lang="hr-HR" altLang="en-US" sz="2000" dirty="0">
                <a:solidFill>
                  <a:schemeClr val="accent2"/>
                </a:solidFill>
              </a:rPr>
              <a:t>-</a:t>
            </a:r>
            <a:r>
              <a:rPr lang="hr-HR" altLang="en-US" sz="2000" dirty="0" smtClean="0">
                <a:solidFill>
                  <a:schemeClr val="accent2"/>
                </a:solidFill>
              </a:rPr>
              <a:t>mogućnost promjena </a:t>
            </a:r>
            <a:r>
              <a:rPr lang="hr-HR" altLang="en-US" sz="2000" dirty="0" err="1" smtClean="0">
                <a:solidFill>
                  <a:schemeClr val="accent2"/>
                </a:solidFill>
              </a:rPr>
              <a:t>konformacije</a:t>
            </a:r>
            <a:r>
              <a:rPr lang="hr-HR" altLang="en-US" sz="2000" dirty="0" smtClean="0">
                <a:solidFill>
                  <a:schemeClr val="accent2"/>
                </a:solidFill>
              </a:rPr>
              <a:t> i prilagodbe oblika</a:t>
            </a:r>
            <a:endParaRPr lang="hr-HR" altLang="en-US" sz="2000" dirty="0">
              <a:solidFill>
                <a:schemeClr val="accent2"/>
              </a:solidFill>
            </a:endParaRPr>
          </a:p>
          <a:p>
            <a:pPr eaLnBrk="1" hangingPunct="1">
              <a:spcBef>
                <a:spcPct val="0"/>
              </a:spcBef>
              <a:buFontTx/>
              <a:buNone/>
            </a:pPr>
            <a:endParaRPr lang="hr-HR" altLang="en-US" sz="2400" dirty="0"/>
          </a:p>
        </p:txBody>
      </p:sp>
      <p:sp>
        <p:nvSpPr>
          <p:cNvPr id="2" name="TextBox 1"/>
          <p:cNvSpPr txBox="1"/>
          <p:nvPr/>
        </p:nvSpPr>
        <p:spPr>
          <a:xfrm>
            <a:off x="4605139" y="527051"/>
            <a:ext cx="865493" cy="307777"/>
          </a:xfrm>
          <a:prstGeom prst="rect">
            <a:avLst/>
          </a:prstGeom>
          <a:noFill/>
        </p:spPr>
        <p:txBody>
          <a:bodyPr wrap="none" rtlCol="0">
            <a:spAutoFit/>
          </a:bodyPr>
          <a:lstStyle/>
          <a:p>
            <a:r>
              <a:rPr lang="hr-HR" sz="1400" dirty="0" err="1" smtClean="0"/>
              <a:t>cis</a:t>
            </a:r>
            <a:r>
              <a:rPr lang="hr-HR" sz="1400" dirty="0" smtClean="0"/>
              <a:t> i trans</a:t>
            </a:r>
            <a:endParaRPr lang="en-US" sz="1400" dirty="0"/>
          </a:p>
        </p:txBody>
      </p:sp>
    </p:spTree>
    <p:extLst>
      <p:ext uri="{BB962C8B-B14F-4D97-AF65-F5344CB8AC3E}">
        <p14:creationId xmlns:p14="http://schemas.microsoft.com/office/powerpoint/2010/main" val="108099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l_fi" descr="http://ars.els-cdn.com/content/image/1-s2.0-S0962892403002228-gr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25538"/>
            <a:ext cx="4683125"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l_fi" descr="http://ars.els-cdn.com/content/image/1-s2.0-S0952791512000052-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05038"/>
            <a:ext cx="2693988"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3"/>
          <p:cNvSpPr txBox="1">
            <a:spLocks noChangeArrowheads="1"/>
          </p:cNvSpPr>
          <p:nvPr/>
        </p:nvSpPr>
        <p:spPr bwMode="auto">
          <a:xfrm>
            <a:off x="1042988" y="4581525"/>
            <a:ext cx="4475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Jezgrena organizacija kromatina</a:t>
            </a:r>
          </a:p>
          <a:p>
            <a:pPr eaLnBrk="1" hangingPunct="1">
              <a:spcBef>
                <a:spcPct val="0"/>
              </a:spcBef>
              <a:buFontTx/>
              <a:buNone/>
            </a:pPr>
            <a:r>
              <a:rPr lang="hr-HR" altLang="en-US" sz="2000"/>
              <a:t>-lokalizacija u jezgri također regulira</a:t>
            </a:r>
          </a:p>
          <a:p>
            <a:pPr eaLnBrk="1" hangingPunct="1">
              <a:spcBef>
                <a:spcPct val="0"/>
              </a:spcBef>
              <a:buFontTx/>
              <a:buNone/>
            </a:pPr>
            <a:r>
              <a:rPr lang="hr-HR" altLang="en-US" sz="2000"/>
              <a:t>transkripciju kroz regulaciju kromatina</a:t>
            </a:r>
          </a:p>
        </p:txBody>
      </p:sp>
      <p:sp>
        <p:nvSpPr>
          <p:cNvPr id="50181" name="TextBox 2"/>
          <p:cNvSpPr txBox="1">
            <a:spLocks noChangeArrowheads="1"/>
          </p:cNvSpPr>
          <p:nvPr/>
        </p:nvSpPr>
        <p:spPr bwMode="auto">
          <a:xfrm>
            <a:off x="3203575" y="765175"/>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400"/>
              <a:t>petlje kromatina</a:t>
            </a:r>
            <a:endParaRPr lang="en-US" altLang="en-US" sz="1400"/>
          </a:p>
        </p:txBody>
      </p:sp>
      <p:sp>
        <p:nvSpPr>
          <p:cNvPr id="2" name="TextBox 1"/>
          <p:cNvSpPr txBox="1"/>
          <p:nvPr/>
        </p:nvSpPr>
        <p:spPr>
          <a:xfrm>
            <a:off x="323528" y="235200"/>
            <a:ext cx="7455887"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Regulacija lokalizacijom u jezgri i trodimenzionalnom strukturom</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375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www.mdpi.com/genes/genes-06-00790/article_deploy/html/images/genes-06-00790-g004-10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04813"/>
            <a:ext cx="466725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2"/>
          <p:cNvSpPr txBox="1">
            <a:spLocks noChangeArrowheads="1"/>
          </p:cNvSpPr>
          <p:nvPr/>
        </p:nvSpPr>
        <p:spPr bwMode="auto">
          <a:xfrm>
            <a:off x="5710238" y="2657475"/>
            <a:ext cx="3276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3D arhitektura genoma regulirana</a:t>
            </a:r>
          </a:p>
          <a:p>
            <a:pPr eaLnBrk="1" hangingPunct="1">
              <a:spcBef>
                <a:spcPct val="0"/>
              </a:spcBef>
              <a:buFontTx/>
              <a:buNone/>
            </a:pPr>
            <a:r>
              <a:rPr lang="hr-HR" altLang="en-US" sz="2000"/>
              <a:t>„programima” diferencijacije</a:t>
            </a:r>
            <a:endParaRPr lang="en-US" altLang="en-US" sz="2000"/>
          </a:p>
        </p:txBody>
      </p:sp>
      <p:sp>
        <p:nvSpPr>
          <p:cNvPr id="100356" name="TextBox 1"/>
          <p:cNvSpPr txBox="1">
            <a:spLocks noChangeArrowheads="1"/>
          </p:cNvSpPr>
          <p:nvPr/>
        </p:nvSpPr>
        <p:spPr bwMode="auto">
          <a:xfrm>
            <a:off x="4859338" y="404813"/>
            <a:ext cx="43926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TAD:</a:t>
            </a:r>
          </a:p>
          <a:p>
            <a:pPr eaLnBrk="1" hangingPunct="1">
              <a:spcBef>
                <a:spcPct val="0"/>
              </a:spcBef>
              <a:buFontTx/>
              <a:buNone/>
            </a:pPr>
            <a:r>
              <a:rPr lang="hr-HR" altLang="en-US" sz="1800"/>
              <a:t>topologically associating domains </a:t>
            </a:r>
          </a:p>
          <a:p>
            <a:pPr eaLnBrk="1" hangingPunct="1">
              <a:spcBef>
                <a:spcPct val="0"/>
              </a:spcBef>
              <a:buFontTx/>
              <a:buNone/>
            </a:pPr>
            <a:r>
              <a:rPr lang="hr-HR" altLang="en-US" sz="1800"/>
              <a:t>„organizacijske jedinice” okružene „granicama” obogaćenim sekvencama CTCF</a:t>
            </a:r>
            <a:endParaRPr lang="en-US" altLang="en-US" sz="1800"/>
          </a:p>
        </p:txBody>
      </p:sp>
      <p:sp>
        <p:nvSpPr>
          <p:cNvPr id="100357" name="TextBox 1"/>
          <p:cNvSpPr txBox="1">
            <a:spLocks noChangeArrowheads="1"/>
          </p:cNvSpPr>
          <p:nvPr/>
        </p:nvSpPr>
        <p:spPr bwMode="auto">
          <a:xfrm>
            <a:off x="5710238" y="4437063"/>
            <a:ext cx="35417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 jedan gen može imati različite pojačivače aktivne kod različitih tipova stanica i ovisnim o drugačijim TF,</a:t>
            </a:r>
          </a:p>
          <a:p>
            <a:pPr eaLnBrk="1" hangingPunct="1">
              <a:spcBef>
                <a:spcPct val="0"/>
              </a:spcBef>
              <a:buFontTx/>
              <a:buNone/>
            </a:pPr>
            <a:r>
              <a:rPr lang="hr-HR" altLang="en-US" sz="2000"/>
              <a:t>reguliranim strukturom kromatina</a:t>
            </a:r>
            <a:endParaRPr lang="en-US" altLang="en-US" sz="2000"/>
          </a:p>
        </p:txBody>
      </p:sp>
    </p:spTree>
    <p:extLst>
      <p:ext uri="{BB962C8B-B14F-4D97-AF65-F5344CB8AC3E}">
        <p14:creationId xmlns:p14="http://schemas.microsoft.com/office/powerpoint/2010/main" val="33428868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www.frontiersin.org/files/Articles/423605/fnins-12-00874-HTML/image_m/fnins-12-00874-g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32656"/>
            <a:ext cx="6342931" cy="60357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16216" y="6368361"/>
            <a:ext cx="2257413" cy="369332"/>
          </a:xfrm>
          <a:prstGeom prst="rect">
            <a:avLst/>
          </a:prstGeom>
          <a:noFill/>
        </p:spPr>
        <p:txBody>
          <a:bodyPr wrap="none" rtlCol="0">
            <a:spAutoFit/>
          </a:bodyPr>
          <a:lstStyle/>
          <a:p>
            <a:r>
              <a:rPr lang="en-US" dirty="0"/>
              <a:t>Front. </a:t>
            </a:r>
            <a:r>
              <a:rPr lang="en-US" dirty="0" err="1"/>
              <a:t>Neurosci</a:t>
            </a:r>
            <a:r>
              <a:rPr lang="en-US" dirty="0"/>
              <a:t>., </a:t>
            </a:r>
            <a:r>
              <a:rPr lang="en-US" dirty="0" smtClean="0"/>
              <a:t>2018</a:t>
            </a:r>
            <a:endParaRPr lang="en-US" dirty="0"/>
          </a:p>
        </p:txBody>
      </p:sp>
      <p:sp>
        <p:nvSpPr>
          <p:cNvPr id="3" name="TextBox 2"/>
          <p:cNvSpPr txBox="1"/>
          <p:nvPr/>
        </p:nvSpPr>
        <p:spPr>
          <a:xfrm>
            <a:off x="5886377" y="5301208"/>
            <a:ext cx="3257623" cy="923330"/>
          </a:xfrm>
          <a:prstGeom prst="rect">
            <a:avLst/>
          </a:prstGeom>
          <a:noFill/>
        </p:spPr>
        <p:txBody>
          <a:bodyPr wrap="none" rtlCol="0">
            <a:spAutoFit/>
          </a:bodyPr>
          <a:lstStyle/>
          <a:p>
            <a:r>
              <a:rPr lang="hr-HR" dirty="0" smtClean="0"/>
              <a:t>TAD: relativno stabilne strukture </a:t>
            </a:r>
          </a:p>
          <a:p>
            <a:r>
              <a:rPr lang="hr-HR" dirty="0" smtClean="0"/>
              <a:t>strukture dijelova kromosoma</a:t>
            </a:r>
          </a:p>
          <a:p>
            <a:r>
              <a:rPr lang="hr-HR" dirty="0" smtClean="0"/>
              <a:t>gube se u mitozi </a:t>
            </a:r>
            <a:endParaRPr lang="en-US" dirty="0"/>
          </a:p>
        </p:txBody>
      </p:sp>
    </p:spTree>
    <p:extLst>
      <p:ext uri="{BB962C8B-B14F-4D97-AF65-F5344CB8AC3E}">
        <p14:creationId xmlns:p14="http://schemas.microsoft.com/office/powerpoint/2010/main" val="15648497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lsbm.org/ihara-lab/PR201208/PRE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763"/>
            <a:ext cx="3856038"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2"/>
          <p:cNvSpPr txBox="1">
            <a:spLocks noChangeArrowheads="1"/>
          </p:cNvSpPr>
          <p:nvPr/>
        </p:nvSpPr>
        <p:spPr bwMode="auto">
          <a:xfrm>
            <a:off x="4276725" y="2909888"/>
            <a:ext cx="220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izolator - insulator</a:t>
            </a:r>
            <a:endParaRPr lang="en-US" altLang="en-US" sz="2000"/>
          </a:p>
        </p:txBody>
      </p:sp>
      <p:cxnSp>
        <p:nvCxnSpPr>
          <p:cNvPr id="5" name="Straight Arrow Connector 4"/>
          <p:cNvCxnSpPr/>
          <p:nvPr/>
        </p:nvCxnSpPr>
        <p:spPr>
          <a:xfrm flipH="1" flipV="1">
            <a:off x="3132138" y="2708275"/>
            <a:ext cx="936625" cy="21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333" name="TextBox 1"/>
          <p:cNvSpPr txBox="1">
            <a:spLocks noChangeArrowheads="1"/>
          </p:cNvSpPr>
          <p:nvPr/>
        </p:nvSpPr>
        <p:spPr bwMode="auto">
          <a:xfrm>
            <a:off x="127000" y="3716338"/>
            <a:ext cx="85693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Struktura DNA s petljama nastalim vezanjem kompleksa izolatora: regulacija transkripcije u ovisnosti o „staničnom porijeklu, razvoju – konfiguraciji kromatinskih regija koje bi bile dostupne transkripcijskim faktorima”</a:t>
            </a:r>
          </a:p>
          <a:p>
            <a:pPr>
              <a:buFontTx/>
              <a:buNone/>
            </a:pPr>
            <a:r>
              <a:rPr lang="hr-HR" altLang="en-US" sz="2000"/>
              <a:t>-ne fizička „granica” već olakšava nastanak petlji regulacijskih sekvenci  i promotora</a:t>
            </a:r>
          </a:p>
          <a:p>
            <a:pPr>
              <a:buFontTx/>
              <a:buNone/>
            </a:pPr>
            <a:r>
              <a:rPr lang="hr-HR" altLang="en-US" sz="2000"/>
              <a:t>-koregulacija gena</a:t>
            </a:r>
          </a:p>
          <a:p>
            <a:pPr>
              <a:buFontTx/>
              <a:buNone/>
            </a:pPr>
            <a:r>
              <a:rPr lang="hr-HR" altLang="en-US" sz="2000"/>
              <a:t>-”superenhanceri” – regulacija razvojnih „programa”: udruženi jaki razvojni pojačivači koji upravljaju cijelim regijama kromatina (čine ih aktivnim)</a:t>
            </a:r>
            <a:endParaRPr lang="en-US" altLang="en-US" sz="2000"/>
          </a:p>
          <a:p>
            <a:endParaRPr lang="en-US" altLang="en-US" sz="2000"/>
          </a:p>
          <a:p>
            <a:pPr eaLnBrk="1" hangingPunct="1">
              <a:spcBef>
                <a:spcPct val="0"/>
              </a:spcBef>
              <a:buFontTx/>
              <a:buNone/>
            </a:pPr>
            <a:endParaRPr lang="hr-HR" altLang="en-US" sz="2000"/>
          </a:p>
          <a:p>
            <a:pPr eaLnBrk="1" hangingPunct="1">
              <a:spcBef>
                <a:spcPct val="0"/>
              </a:spcBef>
              <a:buFontTx/>
              <a:buNone/>
            </a:pPr>
            <a:endParaRPr lang="en-US" altLang="en-US" sz="2000"/>
          </a:p>
        </p:txBody>
      </p:sp>
      <p:sp>
        <p:nvSpPr>
          <p:cNvPr id="4" name="TextBox 3"/>
          <p:cNvSpPr txBox="1"/>
          <p:nvPr/>
        </p:nvSpPr>
        <p:spPr>
          <a:xfrm>
            <a:off x="4716016" y="548680"/>
            <a:ext cx="4030341" cy="2031325"/>
          </a:xfrm>
          <a:prstGeom prst="rect">
            <a:avLst/>
          </a:prstGeom>
          <a:noFill/>
        </p:spPr>
        <p:txBody>
          <a:bodyPr>
            <a:spAutoFit/>
          </a:bodyPr>
          <a:lstStyle/>
          <a:p>
            <a:pPr marL="0" lvl="7" fontAlgn="base">
              <a:spcBef>
                <a:spcPct val="0"/>
              </a:spcBef>
              <a:spcAft>
                <a:spcPct val="0"/>
              </a:spcAft>
              <a:defRPr/>
            </a:pPr>
            <a:r>
              <a:rPr lang="hr-HR" sz="1800" dirty="0"/>
              <a:t>CTCF je faktor koji se veže za sekvencu CCCTC i blokira vezu pojačivač-promotor i sprječava širenje </a:t>
            </a:r>
            <a:r>
              <a:rPr lang="hr-HR" sz="1800" dirty="0" err="1"/>
              <a:t>heterokromatina</a:t>
            </a:r>
            <a:r>
              <a:rPr lang="hr-HR" sz="1800" dirty="0"/>
              <a:t>, utjecaj pojačivača ili povećava djelovanje </a:t>
            </a:r>
            <a:r>
              <a:rPr lang="hr-HR" sz="1800" dirty="0" smtClean="0"/>
              <a:t>pojačivača</a:t>
            </a:r>
          </a:p>
          <a:p>
            <a:pPr marL="0" lvl="7" fontAlgn="base">
              <a:spcBef>
                <a:spcPct val="0"/>
              </a:spcBef>
              <a:spcAft>
                <a:spcPct val="0"/>
              </a:spcAft>
              <a:defRPr/>
            </a:pPr>
            <a:r>
              <a:rPr lang="hr-HR" dirty="0" smtClean="0"/>
              <a:t>-</a:t>
            </a:r>
            <a:r>
              <a:rPr lang="hr-HR" dirty="0" err="1" smtClean="0"/>
              <a:t>kohezini</a:t>
            </a:r>
            <a:endParaRPr lang="hr-HR" sz="1800" dirty="0"/>
          </a:p>
          <a:p>
            <a:pPr>
              <a:defRPr/>
            </a:pPr>
            <a:endParaRPr lang="en-US" dirty="0"/>
          </a:p>
        </p:txBody>
      </p:sp>
    </p:spTree>
    <p:extLst>
      <p:ext uri="{BB962C8B-B14F-4D97-AF65-F5344CB8AC3E}">
        <p14:creationId xmlns:p14="http://schemas.microsoft.com/office/powerpoint/2010/main" val="9596025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mage result for aggregation factor chromosome transcription alber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900" y="260648"/>
            <a:ext cx="12656776" cy="5595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88224" y="6346194"/>
            <a:ext cx="2257413" cy="646331"/>
          </a:xfrm>
          <a:prstGeom prst="rect">
            <a:avLst/>
          </a:prstGeom>
          <a:noFill/>
        </p:spPr>
        <p:txBody>
          <a:bodyPr wrap="none" rtlCol="0">
            <a:spAutoFit/>
          </a:bodyPr>
          <a:lstStyle/>
          <a:p>
            <a:r>
              <a:rPr lang="en-US" dirty="0"/>
              <a:t>Front. </a:t>
            </a:r>
            <a:r>
              <a:rPr lang="en-US" dirty="0" err="1"/>
              <a:t>Neurosci</a:t>
            </a:r>
            <a:r>
              <a:rPr lang="en-US" dirty="0"/>
              <a:t>., 2018</a:t>
            </a:r>
          </a:p>
          <a:p>
            <a:endParaRPr lang="en-US" dirty="0"/>
          </a:p>
        </p:txBody>
      </p:sp>
      <p:sp>
        <p:nvSpPr>
          <p:cNvPr id="3" name="Rectangle 2"/>
          <p:cNvSpPr/>
          <p:nvPr/>
        </p:nvSpPr>
        <p:spPr>
          <a:xfrm>
            <a:off x="7308304" y="10019"/>
            <a:ext cx="5904656" cy="424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3568" y="5957235"/>
            <a:ext cx="6284093"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Promjene 3D strukture tijekom razvoja i diferencijacije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050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427038" y="4508500"/>
            <a:ext cx="85217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Pojedini kromosomi zauzimaju određena mjesta unutar jezgre stanica sisavaca uz “kanale”  gdje bi se odvijalo procesiranje RNA</a:t>
            </a:r>
          </a:p>
          <a:p>
            <a:pPr eaLnBrk="1" hangingPunct="1">
              <a:spcBef>
                <a:spcPct val="0"/>
              </a:spcBef>
              <a:buFontTx/>
              <a:buNone/>
            </a:pPr>
            <a:endParaRPr lang="hr-HR" altLang="en-US" sz="2000" dirty="0"/>
          </a:p>
          <a:p>
            <a:pPr eaLnBrk="1" hangingPunct="1">
              <a:spcBef>
                <a:spcPct val="0"/>
              </a:spcBef>
              <a:buFontTx/>
              <a:buNone/>
            </a:pPr>
            <a:r>
              <a:rPr lang="hr-HR" altLang="en-US" sz="2000" dirty="0">
                <a:solidFill>
                  <a:schemeClr val="accent2"/>
                </a:solidFill>
              </a:rPr>
              <a:t>dinamične regije</a:t>
            </a:r>
          </a:p>
          <a:p>
            <a:pPr eaLnBrk="1" hangingPunct="1">
              <a:spcBef>
                <a:spcPct val="0"/>
              </a:spcBef>
              <a:buFontTx/>
              <a:buNone/>
            </a:pPr>
            <a:endParaRPr lang="hr-HR" altLang="en-US" sz="2000" dirty="0">
              <a:solidFill>
                <a:schemeClr val="accent2"/>
              </a:solidFill>
            </a:endParaRPr>
          </a:p>
          <a:p>
            <a:pPr eaLnBrk="1" hangingPunct="1">
              <a:spcBef>
                <a:spcPct val="0"/>
              </a:spcBef>
              <a:buFontTx/>
              <a:buNone/>
            </a:pPr>
            <a:r>
              <a:rPr lang="hr-HR" altLang="en-US" sz="2000" dirty="0"/>
              <a:t>-”transkripcijske tvornice</a:t>
            </a:r>
            <a:r>
              <a:rPr lang="hr-HR" altLang="en-US" sz="2000" dirty="0" smtClean="0"/>
              <a:t>”</a:t>
            </a:r>
            <a:endParaRPr lang="hr-HR" altLang="en-US" sz="2000" dirty="0"/>
          </a:p>
        </p:txBody>
      </p:sp>
      <p:pic>
        <p:nvPicPr>
          <p:cNvPr id="56323" name="Picture 6" descr="ch8f1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715963"/>
            <a:ext cx="298767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52413"/>
            <a:ext cx="3552825" cy="396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996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cis-regulatory sequences transcription dimer"/>
          <p:cNvSpPr>
            <a:spLocks noChangeAspect="1" noChangeArrowheads="1"/>
          </p:cNvSpPr>
          <p:nvPr/>
        </p:nvSpPr>
        <p:spPr bwMode="auto">
          <a:xfrm>
            <a:off x="155575" y="-822325"/>
            <a:ext cx="2657475" cy="1724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cis-regulatory sequences transcription dimer"/>
          <p:cNvSpPr>
            <a:spLocks noChangeAspect="1" noChangeArrowheads="1"/>
          </p:cNvSpPr>
          <p:nvPr/>
        </p:nvSpPr>
        <p:spPr bwMode="auto">
          <a:xfrm>
            <a:off x="307975" y="-669925"/>
            <a:ext cx="2657475" cy="1724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703051" y="5711405"/>
            <a:ext cx="8199873" cy="677108"/>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-kooperativno vezanje, različit afinitet prema različitim „varijantama” TF</a:t>
            </a:r>
          </a:p>
          <a:p>
            <a:endParaRPr lang="en-US" dirty="0"/>
          </a:p>
        </p:txBody>
      </p:sp>
      <p:grpSp>
        <p:nvGrpSpPr>
          <p:cNvPr id="6" name="Group 5"/>
          <p:cNvGrpSpPr/>
          <p:nvPr/>
        </p:nvGrpSpPr>
        <p:grpSpPr>
          <a:xfrm>
            <a:off x="971600" y="466529"/>
            <a:ext cx="7704856" cy="4896544"/>
            <a:chOff x="395536" y="404664"/>
            <a:chExt cx="8424936" cy="5699316"/>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1"/>
              <a:ext cx="8378924" cy="5627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339752" y="404664"/>
              <a:ext cx="6480720"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60491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genesdev.cshlp.org/content/21/23/3027/F3.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476672"/>
            <a:ext cx="728345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p:cNvSpPr txBox="1">
            <a:spLocks noChangeArrowheads="1"/>
          </p:cNvSpPr>
          <p:nvPr/>
        </p:nvSpPr>
        <p:spPr bwMode="auto">
          <a:xfrm>
            <a:off x="467544" y="3861048"/>
            <a:ext cx="895624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Regulacija genske ekspresije pomoću proteina </a:t>
            </a:r>
            <a:r>
              <a:rPr lang="hr-HR" altLang="en-US" sz="2000" dirty="0" smtClean="0"/>
              <a:t>jezgre</a:t>
            </a:r>
          </a:p>
          <a:p>
            <a:pPr eaLnBrk="1" hangingPunct="1">
              <a:spcBef>
                <a:spcPct val="0"/>
              </a:spcBef>
              <a:buFontTx/>
              <a:buNone/>
            </a:pPr>
            <a:r>
              <a:rPr lang="hr-HR" altLang="en-US" sz="2000" dirty="0"/>
              <a:t>Transkripcijski neaktivni dijelovi </a:t>
            </a:r>
            <a:r>
              <a:rPr lang="hr-HR" altLang="en-US" sz="2000" dirty="0" err="1"/>
              <a:t>interfaznih</a:t>
            </a:r>
            <a:r>
              <a:rPr lang="hr-HR" altLang="en-US" sz="2000" dirty="0"/>
              <a:t> kromosoma su često</a:t>
            </a:r>
          </a:p>
          <a:p>
            <a:pPr eaLnBrk="1" hangingPunct="1">
              <a:spcBef>
                <a:spcPct val="0"/>
              </a:spcBef>
              <a:buFontTx/>
              <a:buNone/>
            </a:pPr>
            <a:r>
              <a:rPr lang="hr-HR" altLang="en-US" sz="2000" dirty="0"/>
              <a:t>periferno i povezani s </a:t>
            </a:r>
            <a:r>
              <a:rPr lang="hr-HR" altLang="en-US" sz="2000" dirty="0" err="1"/>
              <a:t>jezgrenom</a:t>
            </a:r>
            <a:r>
              <a:rPr lang="hr-HR" altLang="en-US" sz="2000" dirty="0"/>
              <a:t> ovojnicom</a:t>
            </a:r>
            <a:r>
              <a:rPr lang="hr-HR" altLang="en-US" sz="2000" dirty="0" smtClean="0"/>
              <a:t>.</a:t>
            </a:r>
          </a:p>
          <a:p>
            <a:pPr eaLnBrk="1" hangingPunct="1">
              <a:spcBef>
                <a:spcPct val="0"/>
              </a:spcBef>
              <a:buFontTx/>
              <a:buNone/>
            </a:pPr>
            <a:r>
              <a:rPr lang="hr-HR" altLang="en-US" sz="2000" dirty="0" smtClean="0"/>
              <a:t>-HP1</a:t>
            </a:r>
            <a:endParaRPr lang="hr-HR" altLang="en-US" sz="2000" dirty="0"/>
          </a:p>
          <a:p>
            <a:pPr eaLnBrk="1" hangingPunct="1">
              <a:spcBef>
                <a:spcPct val="0"/>
              </a:spcBef>
              <a:buFontTx/>
              <a:buNone/>
            </a:pPr>
            <a:endParaRPr lang="hr-HR" altLang="en-US" sz="2000" dirty="0"/>
          </a:p>
          <a:p>
            <a:pPr eaLnBrk="1" hangingPunct="1">
              <a:spcBef>
                <a:spcPct val="0"/>
              </a:spcBef>
              <a:buFontTx/>
              <a:buNone/>
            </a:pPr>
            <a:r>
              <a:rPr lang="hr-HR" altLang="en-US" sz="2000" dirty="0"/>
              <a:t>Aktivacijom gena kromosomska se regija premješta prema središtu</a:t>
            </a:r>
          </a:p>
          <a:p>
            <a:pPr eaLnBrk="1" hangingPunct="1">
              <a:spcBef>
                <a:spcPct val="0"/>
              </a:spcBef>
              <a:buFontTx/>
              <a:buNone/>
            </a:pPr>
            <a:r>
              <a:rPr lang="hr-HR" altLang="en-US" sz="2000" dirty="0"/>
              <a:t>jezgre gdje su koncentrirane komponente potrebne za sintezu </a:t>
            </a:r>
            <a:r>
              <a:rPr lang="hr-HR" altLang="en-US" sz="2000" dirty="0" err="1"/>
              <a:t>mRNA</a:t>
            </a:r>
            <a:endParaRPr lang="hr-HR" altLang="en-US" sz="2000" dirty="0"/>
          </a:p>
          <a:p>
            <a:pPr eaLnBrk="1" hangingPunct="1">
              <a:spcBef>
                <a:spcPct val="0"/>
              </a:spcBef>
              <a:buFontTx/>
              <a:buNone/>
            </a:pPr>
            <a:endParaRPr lang="hr-HR" altLang="en-US" sz="2000" dirty="0"/>
          </a:p>
          <a:p>
            <a:pPr eaLnBrk="1" hangingPunct="1">
              <a:spcBef>
                <a:spcPct val="0"/>
              </a:spcBef>
              <a:buFontTx/>
              <a:buNone/>
            </a:pPr>
            <a:r>
              <a:rPr lang="hr-HR" altLang="en-US" sz="2000" dirty="0"/>
              <a:t>Jezgra je zato dobro organizirana u </a:t>
            </a:r>
            <a:r>
              <a:rPr lang="hr-HR" altLang="en-US" sz="2000" dirty="0" err="1"/>
              <a:t>subdomene</a:t>
            </a:r>
            <a:endParaRPr lang="hr-HR" altLang="en-US" sz="2000" dirty="0"/>
          </a:p>
          <a:p>
            <a:pPr eaLnBrk="1" hangingPunct="1">
              <a:spcBef>
                <a:spcPct val="0"/>
              </a:spcBef>
              <a:buFontTx/>
              <a:buNone/>
            </a:pPr>
            <a:endParaRPr lang="en-US" altLang="en-US" sz="2000" dirty="0"/>
          </a:p>
        </p:txBody>
      </p:sp>
      <p:sp>
        <p:nvSpPr>
          <p:cNvPr id="57348" name="TextBox 2"/>
          <p:cNvSpPr txBox="1">
            <a:spLocks noChangeArrowheads="1"/>
          </p:cNvSpPr>
          <p:nvPr/>
        </p:nvSpPr>
        <p:spPr bwMode="auto">
          <a:xfrm>
            <a:off x="6395927" y="6316868"/>
            <a:ext cx="28031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a:t>GENES &amp; DEVELOPMENT 21:3027–3043 © 2007</a:t>
            </a:r>
          </a:p>
        </p:txBody>
      </p:sp>
    </p:spTree>
    <p:extLst>
      <p:ext uri="{BB962C8B-B14F-4D97-AF65-F5344CB8AC3E}">
        <p14:creationId xmlns:p14="http://schemas.microsoft.com/office/powerpoint/2010/main" val="1358833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60648"/>
            <a:ext cx="3312368" cy="634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55976" y="3645023"/>
            <a:ext cx="4644008" cy="3139321"/>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Dinamična regulacija razine transkripcije vezanjem uz </a:t>
            </a:r>
            <a:r>
              <a:rPr lang="hr-HR" dirty="0" err="1" smtClean="0">
                <a:latin typeface="Arial" panose="020B0604020202020204" pitchFamily="34" charset="0"/>
                <a:cs typeface="Arial" panose="020B0604020202020204" pitchFamily="34" charset="0"/>
              </a:rPr>
              <a:t>jezgrenu</a:t>
            </a:r>
            <a:r>
              <a:rPr lang="hr-HR" dirty="0" smtClean="0">
                <a:latin typeface="Arial" panose="020B0604020202020204" pitchFamily="34" charset="0"/>
                <a:cs typeface="Arial" panose="020B0604020202020204" pitchFamily="34" charset="0"/>
              </a:rPr>
              <a:t> laminu</a:t>
            </a:r>
          </a:p>
          <a:p>
            <a:r>
              <a:rPr lang="hr-HR" dirty="0" smtClean="0">
                <a:latin typeface="Arial" panose="020B0604020202020204" pitchFamily="34" charset="0"/>
                <a:cs typeface="Arial" panose="020B0604020202020204" pitchFamily="34" charset="0"/>
              </a:rPr>
              <a:t>LAD: lamina </a:t>
            </a:r>
            <a:r>
              <a:rPr lang="hr-HR" dirty="0" err="1" smtClean="0">
                <a:latin typeface="Arial" panose="020B0604020202020204" pitchFamily="34" charset="0"/>
                <a:cs typeface="Arial" panose="020B0604020202020204" pitchFamily="34" charset="0"/>
              </a:rPr>
              <a:t>associated</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domain</a:t>
            </a:r>
            <a:r>
              <a:rPr lang="hr-HR" dirty="0" smtClean="0">
                <a:latin typeface="Arial" panose="020B0604020202020204" pitchFamily="34" charset="0"/>
                <a:cs typeface="Arial" panose="020B0604020202020204" pitchFamily="34" charset="0"/>
              </a:rPr>
              <a:t> (zeleno)</a:t>
            </a:r>
          </a:p>
          <a:p>
            <a:r>
              <a:rPr lang="hr-HR" dirty="0" smtClean="0">
                <a:latin typeface="Arial" panose="020B0604020202020204" pitchFamily="34" charset="0"/>
                <a:cs typeface="Arial" panose="020B0604020202020204" pitchFamily="34" charset="0"/>
              </a:rPr>
              <a:t>plavo: permisivno za transkripciju (narančasto ili crveno)</a:t>
            </a:r>
          </a:p>
          <a:p>
            <a:r>
              <a:rPr lang="hr-HR" dirty="0" smtClean="0">
                <a:latin typeface="Arial" panose="020B0604020202020204" pitchFamily="34" charset="0"/>
                <a:cs typeface="Arial" panose="020B0604020202020204" pitchFamily="34" charset="0"/>
              </a:rPr>
              <a:t>Neke regije LAD (svijetlo plavo i zeleno) u nekim stanicama su permisivne za transkripciju</a:t>
            </a:r>
          </a:p>
          <a:p>
            <a:r>
              <a:rPr lang="hr-HR" dirty="0" smtClean="0">
                <a:latin typeface="Arial" panose="020B0604020202020204" pitchFamily="34" charset="0"/>
                <a:cs typeface="Arial" panose="020B0604020202020204" pitchFamily="34" charset="0"/>
              </a:rPr>
              <a:t>neke LAD su slučajno raspoređene između lamine, jezgrica i </a:t>
            </a:r>
            <a:r>
              <a:rPr lang="hr-HR" dirty="0" err="1" smtClean="0">
                <a:latin typeface="Arial" panose="020B0604020202020204" pitchFamily="34" charset="0"/>
                <a:cs typeface="Arial" panose="020B0604020202020204" pitchFamily="34" charset="0"/>
              </a:rPr>
              <a:t>pericentromernog</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heterokromatina</a:t>
            </a:r>
            <a:r>
              <a:rPr lang="hr-HR" dirty="0" smtClean="0">
                <a:latin typeface="Arial" panose="020B0604020202020204" pitchFamily="34" charset="0"/>
                <a:cs typeface="Arial" panose="020B0604020202020204" pitchFamily="34" charset="0"/>
              </a:rPr>
              <a:t> i nemaju transkripcije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53782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mišji 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4405313"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descr="200px-MouseChromosomeTerritoriesBMC_Cell_Biol6-44Fig2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476250"/>
            <a:ext cx="2887663"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6"/>
          <p:cNvSpPr>
            <a:spLocks noChangeArrowheads="1"/>
          </p:cNvSpPr>
          <p:nvPr/>
        </p:nvSpPr>
        <p:spPr bwMode="auto">
          <a:xfrm>
            <a:off x="4932363" y="3573463"/>
            <a:ext cx="3922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“Teritoriji” mišjih kromosoma 2 i 9</a:t>
            </a:r>
          </a:p>
        </p:txBody>
      </p:sp>
      <p:sp>
        <p:nvSpPr>
          <p:cNvPr id="59397" name="Text Box 7"/>
          <p:cNvSpPr txBox="1">
            <a:spLocks noChangeArrowheads="1"/>
          </p:cNvSpPr>
          <p:nvPr/>
        </p:nvSpPr>
        <p:spPr bwMode="auto">
          <a:xfrm>
            <a:off x="5127625" y="4864100"/>
            <a:ext cx="3754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Teritoriji kromosoma u različitim</a:t>
            </a:r>
          </a:p>
          <a:p>
            <a:pPr eaLnBrk="1" hangingPunct="1">
              <a:spcBef>
                <a:spcPct val="0"/>
              </a:spcBef>
              <a:buFontTx/>
              <a:buNone/>
            </a:pPr>
            <a:r>
              <a:rPr lang="hr-HR" altLang="en-US" sz="2000"/>
              <a:t>mišjim stanicama</a:t>
            </a:r>
          </a:p>
        </p:txBody>
      </p:sp>
    </p:spTree>
    <p:extLst>
      <p:ext uri="{BB962C8B-B14F-4D97-AF65-F5344CB8AC3E}">
        <p14:creationId xmlns:p14="http://schemas.microsoft.com/office/powerpoint/2010/main" val="5378785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37615" y="-4131840"/>
            <a:ext cx="8784976" cy="10294930"/>
            <a:chOff x="467544" y="-1971600"/>
            <a:chExt cx="7920880" cy="10017518"/>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71600"/>
              <a:ext cx="7157070" cy="929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1251520"/>
              <a:ext cx="7920880" cy="4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7544" y="5525638"/>
              <a:ext cx="7704856"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971600" y="4432266"/>
            <a:ext cx="7238135" cy="1015663"/>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Model transkripcijskih tvornica</a:t>
            </a:r>
          </a:p>
          <a:p>
            <a:r>
              <a:rPr lang="hr-HR" sz="2000" dirty="0" smtClean="0">
                <a:latin typeface="Arial" panose="020B0604020202020204" pitchFamily="34" charset="0"/>
                <a:cs typeface="Arial" panose="020B0604020202020204" pitchFamily="34" charset="0"/>
              </a:rPr>
              <a:t>mjesta koncentracije proteina i RNA  potrebnih za transkripciju</a:t>
            </a:r>
          </a:p>
          <a:p>
            <a:r>
              <a:rPr lang="hr-HR" sz="2000" dirty="0" smtClean="0">
                <a:latin typeface="Arial" panose="020B0604020202020204" pitchFamily="34" charset="0"/>
                <a:cs typeface="Arial" panose="020B0604020202020204" pitchFamily="34" charset="0"/>
              </a:rPr>
              <a:t>transkripcija gena različitih regija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6407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49290"/>
            <a:ext cx="8136904" cy="1938992"/>
          </a:xfrm>
          <a:prstGeom prst="rect">
            <a:avLst/>
          </a:prstGeom>
          <a:noFill/>
        </p:spPr>
        <p:txBody>
          <a:bodyPr wrap="square" rtlCol="0">
            <a:spAutoFit/>
          </a:bodyPr>
          <a:lstStyle/>
          <a:p>
            <a:r>
              <a:rPr lang="hr-HR" sz="2000" dirty="0" err="1" smtClean="0"/>
              <a:t>Biomolekularni</a:t>
            </a:r>
            <a:r>
              <a:rPr lang="hr-HR" sz="2000" dirty="0" smtClean="0"/>
              <a:t> kondenzati</a:t>
            </a:r>
          </a:p>
          <a:p>
            <a:endParaRPr lang="hr-HR" sz="2000" dirty="0"/>
          </a:p>
          <a:p>
            <a:r>
              <a:rPr lang="hr-HR" sz="2000" dirty="0" smtClean="0"/>
              <a:t>odjeljci u stanici reda veličine mikrometra bez membrane koji koncentriraju </a:t>
            </a:r>
            <a:r>
              <a:rPr lang="hr-HR" sz="2000" dirty="0" err="1" smtClean="0"/>
              <a:t>nukleinske</a:t>
            </a:r>
            <a:r>
              <a:rPr lang="hr-HR" sz="2000" dirty="0" smtClean="0"/>
              <a:t> kiseline i proteine</a:t>
            </a:r>
          </a:p>
          <a:p>
            <a:r>
              <a:rPr lang="hr-HR" sz="2000" dirty="0" smtClean="0"/>
              <a:t>osnovni princip je separacija faza, npr. tekućina-</a:t>
            </a:r>
            <a:r>
              <a:rPr lang="hr-HR" sz="2000" dirty="0" err="1" smtClean="0"/>
              <a:t>tekućina</a:t>
            </a:r>
            <a:r>
              <a:rPr lang="hr-HR" sz="2000" dirty="0" smtClean="0"/>
              <a:t> zbog  interakcija molekula</a:t>
            </a: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95" y="2069951"/>
            <a:ext cx="345757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407" y="2069951"/>
            <a:ext cx="34956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890" y="5373216"/>
            <a:ext cx="2702984" cy="369332"/>
          </a:xfrm>
          <a:prstGeom prst="rect">
            <a:avLst/>
          </a:prstGeom>
          <a:noFill/>
        </p:spPr>
        <p:txBody>
          <a:bodyPr wrap="none" rtlCol="0">
            <a:spAutoFit/>
          </a:bodyPr>
          <a:lstStyle/>
          <a:p>
            <a:r>
              <a:rPr lang="hr-HR" dirty="0" smtClean="0"/>
              <a:t>odjeljci u jezgri i citoplazmi</a:t>
            </a:r>
            <a:endParaRPr lang="en-US" dirty="0"/>
          </a:p>
        </p:txBody>
      </p:sp>
      <p:sp>
        <p:nvSpPr>
          <p:cNvPr id="4" name="TextBox 3"/>
          <p:cNvSpPr txBox="1"/>
          <p:nvPr/>
        </p:nvSpPr>
        <p:spPr>
          <a:xfrm>
            <a:off x="4391472" y="4293096"/>
            <a:ext cx="4752528" cy="1200329"/>
          </a:xfrm>
          <a:prstGeom prst="rect">
            <a:avLst/>
          </a:prstGeom>
          <a:noFill/>
        </p:spPr>
        <p:txBody>
          <a:bodyPr wrap="square" rtlCol="0">
            <a:spAutoFit/>
          </a:bodyPr>
          <a:lstStyle/>
          <a:p>
            <a:r>
              <a:rPr lang="hr-HR" dirty="0" smtClean="0"/>
              <a:t>makromolekula u kondenzatu čini „skelu”,</a:t>
            </a:r>
          </a:p>
          <a:p>
            <a:r>
              <a:rPr lang="hr-HR" dirty="0" smtClean="0"/>
              <a:t>a onda regrutira </a:t>
            </a:r>
            <a:r>
              <a:rPr lang="hr-HR" dirty="0" err="1" smtClean="0"/>
              <a:t>direkno</a:t>
            </a:r>
            <a:r>
              <a:rPr lang="hr-HR" dirty="0" smtClean="0"/>
              <a:t> ili indirektno druge makromolekule koje se zovu „klijenti”, specifičnim interakcijama</a:t>
            </a:r>
            <a:endParaRPr lang="en-US" dirty="0"/>
          </a:p>
        </p:txBody>
      </p:sp>
    </p:spTree>
    <p:extLst>
      <p:ext uri="{BB962C8B-B14F-4D97-AF65-F5344CB8AC3E}">
        <p14:creationId xmlns:p14="http://schemas.microsoft.com/office/powerpoint/2010/main" val="40128952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promoter hemoglob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501008"/>
            <a:ext cx="8256193" cy="280831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05" y="339763"/>
            <a:ext cx="3589387" cy="3132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0" y="692696"/>
            <a:ext cx="4248472" cy="224676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Regulacija ekspresije različitih oblika hemoglobina:</a:t>
            </a:r>
          </a:p>
          <a:p>
            <a:r>
              <a:rPr lang="hr-HR" sz="2000" dirty="0" smtClean="0">
                <a:latin typeface="Arial" panose="020B0604020202020204" pitchFamily="34" charset="0"/>
                <a:cs typeface="Arial" panose="020B0604020202020204" pitchFamily="34" charset="0"/>
              </a:rPr>
              <a:t>genski </a:t>
            </a:r>
            <a:r>
              <a:rPr lang="hr-HR" sz="2000" dirty="0" err="1" smtClean="0">
                <a:latin typeface="Arial" panose="020B0604020202020204" pitchFamily="34" charset="0"/>
                <a:cs typeface="Arial" panose="020B0604020202020204" pitchFamily="34" charset="0"/>
              </a:rPr>
              <a:t>klasteri</a:t>
            </a:r>
            <a:endParaRPr lang="hr-HR" sz="2000" dirty="0" smtClean="0">
              <a:latin typeface="Arial" panose="020B0604020202020204" pitchFamily="34" charset="0"/>
              <a:cs typeface="Arial" panose="020B0604020202020204" pitchFamily="34" charset="0"/>
            </a:endParaRP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LCR: duga regulacijska regija regulira ekspresiju ovisno o statusu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7524328" y="3284984"/>
            <a:ext cx="1512168" cy="923330"/>
          </a:xfrm>
          <a:prstGeom prst="rect">
            <a:avLst/>
          </a:prstGeom>
          <a:noFill/>
        </p:spPr>
        <p:txBody>
          <a:bodyPr wrap="square" rtlCol="0">
            <a:spAutoFit/>
          </a:bodyPr>
          <a:lstStyle/>
          <a:p>
            <a:r>
              <a:rPr lang="hr-HR" dirty="0" smtClean="0"/>
              <a:t>regulatori – represori fetalnog Hg</a:t>
            </a:r>
            <a:endParaRPr lang="en-US" dirty="0"/>
          </a:p>
        </p:txBody>
      </p:sp>
    </p:spTree>
    <p:extLst>
      <p:ext uri="{BB962C8B-B14F-4D97-AF65-F5344CB8AC3E}">
        <p14:creationId xmlns:p14="http://schemas.microsoft.com/office/powerpoint/2010/main" val="13160082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h21f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836613"/>
            <a:ext cx="6338887"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95288" y="4881563"/>
            <a:ext cx="87487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Različiti dijelovi regulacijske regije eve odgovorni su</a:t>
            </a:r>
          </a:p>
          <a:p>
            <a:pPr eaLnBrk="1" hangingPunct="1">
              <a:spcBef>
                <a:spcPct val="0"/>
              </a:spcBef>
              <a:buFontTx/>
              <a:buNone/>
            </a:pPr>
            <a:r>
              <a:rPr lang="hr-HR" altLang="en-US" sz="2000"/>
              <a:t>za ekspresiju eve u različitim vrpcama u embriju</a:t>
            </a:r>
          </a:p>
          <a:p>
            <a:pPr eaLnBrk="1" hangingPunct="1">
              <a:spcBef>
                <a:spcPct val="0"/>
              </a:spcBef>
              <a:buFontTx/>
              <a:buNone/>
            </a:pPr>
            <a:endParaRPr lang="hr-HR" altLang="en-US" sz="2000"/>
          </a:p>
          <a:p>
            <a:pPr eaLnBrk="1" hangingPunct="1">
              <a:spcBef>
                <a:spcPct val="0"/>
              </a:spcBef>
              <a:buFontTx/>
              <a:buNone/>
            </a:pPr>
            <a:r>
              <a:rPr lang="hr-HR" altLang="en-US" sz="2000"/>
              <a:t>princip modularnosti: jednostavni dijelovi; neovisno prilagodljivi (TF)</a:t>
            </a:r>
          </a:p>
          <a:p>
            <a:pPr eaLnBrk="1" hangingPunct="1">
              <a:spcBef>
                <a:spcPct val="0"/>
              </a:spcBef>
              <a:buFontTx/>
              <a:buNone/>
            </a:pPr>
            <a:r>
              <a:rPr lang="hr-HR" altLang="en-US" sz="2000"/>
              <a:t>promjena jednog modula ne utječe na druge i omogućava prilagodljivost svakog dijela tijela neovisno o drugom tijekom evolucije</a:t>
            </a:r>
          </a:p>
          <a:p>
            <a:pPr eaLnBrk="1" hangingPunct="1">
              <a:spcBef>
                <a:spcPct val="0"/>
              </a:spcBef>
              <a:buFontTx/>
              <a:buNone/>
            </a:pPr>
            <a:endParaRPr lang="hr-HR" altLang="en-US" sz="2000"/>
          </a:p>
        </p:txBody>
      </p:sp>
    </p:spTree>
    <p:extLst>
      <p:ext uri="{BB962C8B-B14F-4D97-AF65-F5344CB8AC3E}">
        <p14:creationId xmlns:p14="http://schemas.microsoft.com/office/powerpoint/2010/main" val="3811705375"/>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385782"/>
            <a:ext cx="8136904" cy="2523768"/>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superenhancer</a:t>
            </a:r>
            <a:r>
              <a:rPr lang="hr-HR" sz="2000" dirty="0" smtClean="0">
                <a:latin typeface="Arial" panose="020B0604020202020204" pitchFamily="34" charset="0"/>
                <a:cs typeface="Arial" panose="020B0604020202020204" pitchFamily="34" charset="0"/>
              </a:rPr>
              <a:t>” – </a:t>
            </a:r>
            <a:r>
              <a:rPr lang="hr-HR" sz="2000" dirty="0" err="1" smtClean="0">
                <a:latin typeface="Arial" panose="020B0604020202020204" pitchFamily="34" charset="0"/>
                <a:cs typeface="Arial" panose="020B0604020202020204" pitchFamily="34" charset="0"/>
              </a:rPr>
              <a:t>superpojačivači</a:t>
            </a:r>
            <a:r>
              <a:rPr lang="hr-HR" sz="2000" dirty="0" smtClean="0">
                <a:latin typeface="Arial" panose="020B0604020202020204" pitchFamily="34" charset="0"/>
                <a:cs typeface="Arial" panose="020B0604020202020204" pitchFamily="34" charset="0"/>
              </a:rPr>
              <a:t>: regije genoma koje sadržavaju </a:t>
            </a:r>
            <a:r>
              <a:rPr lang="hr-HR" sz="2000" dirty="0" err="1" smtClean="0">
                <a:latin typeface="Arial" panose="020B0604020202020204" pitchFamily="34" charset="0"/>
                <a:cs typeface="Arial" panose="020B0604020202020204" pitchFamily="34" charset="0"/>
              </a:rPr>
              <a:t>višestuke</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pojačivačke</a:t>
            </a:r>
            <a:r>
              <a:rPr lang="hr-HR" sz="2000" dirty="0" smtClean="0">
                <a:latin typeface="Arial" panose="020B0604020202020204" pitchFamily="34" charset="0"/>
                <a:cs typeface="Arial" panose="020B0604020202020204" pitchFamily="34" charset="0"/>
              </a:rPr>
              <a:t> regije koje vežu transkripcijske faktore gena vezanih za stanični identitet</a:t>
            </a:r>
          </a:p>
          <a:p>
            <a:r>
              <a:rPr lang="hr-HR" sz="2000" dirty="0" smtClean="0">
                <a:latin typeface="Arial" panose="020B0604020202020204" pitchFamily="34" charset="0"/>
                <a:cs typeface="Arial" panose="020B0604020202020204" pitchFamily="34" charset="0"/>
              </a:rPr>
              <a:t>-mogu biti desetine </a:t>
            </a:r>
            <a:r>
              <a:rPr lang="hr-HR" sz="2000" dirty="0" err="1" smtClean="0">
                <a:latin typeface="Arial" panose="020B0604020202020204" pitchFamily="34" charset="0"/>
                <a:cs typeface="Arial" panose="020B0604020202020204" pitchFamily="34" charset="0"/>
              </a:rPr>
              <a:t>megabaza</a:t>
            </a:r>
            <a:r>
              <a:rPr lang="hr-HR" sz="2000" dirty="0" smtClean="0">
                <a:latin typeface="Arial" panose="020B0604020202020204" pitchFamily="34" charset="0"/>
                <a:cs typeface="Arial" panose="020B0604020202020204" pitchFamily="34" charset="0"/>
              </a:rPr>
              <a:t> udaljene od gena</a:t>
            </a:r>
          </a:p>
          <a:p>
            <a:r>
              <a:rPr lang="hr-HR" sz="2000" dirty="0" smtClean="0">
                <a:latin typeface="Arial" panose="020B0604020202020204" pitchFamily="34" charset="0"/>
                <a:cs typeface="Arial" panose="020B0604020202020204" pitchFamily="34" charset="0"/>
              </a:rPr>
              <a:t>regulacija ekspresije putem većeg broja </a:t>
            </a:r>
            <a:r>
              <a:rPr lang="hr-HR" sz="2000" dirty="0" err="1" smtClean="0">
                <a:latin typeface="Arial" panose="020B0604020202020204" pitchFamily="34" charset="0"/>
                <a:cs typeface="Arial" panose="020B0604020202020204" pitchFamily="34" charset="0"/>
              </a:rPr>
              <a:t>puteva</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primjeri </a:t>
            </a:r>
            <a:r>
              <a:rPr lang="hr-HR" sz="2000" dirty="0" err="1" smtClean="0">
                <a:latin typeface="Arial" panose="020B0604020202020204" pitchFamily="34" charset="0"/>
                <a:cs typeface="Arial" panose="020B0604020202020204" pitchFamily="34" charset="0"/>
              </a:rPr>
              <a:t>puteva</a:t>
            </a:r>
            <a:r>
              <a:rPr lang="hr-HR" sz="2000" dirty="0" smtClean="0">
                <a:latin typeface="Arial" panose="020B0604020202020204" pitchFamily="34" charset="0"/>
                <a:cs typeface="Arial" panose="020B0604020202020204" pitchFamily="34" charset="0"/>
              </a:rPr>
              <a:t> koji reguliraju </a:t>
            </a:r>
            <a:r>
              <a:rPr lang="hr-HR" sz="2000" dirty="0" err="1" smtClean="0">
                <a:latin typeface="Arial" panose="020B0604020202020204" pitchFamily="34" charset="0"/>
                <a:cs typeface="Arial" panose="020B0604020202020204" pitchFamily="34" charset="0"/>
              </a:rPr>
              <a:t>superenhancere</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Wnt</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TGFbeta</a:t>
            </a:r>
            <a:r>
              <a:rPr lang="hr-HR" sz="2000" dirty="0" smtClean="0">
                <a:latin typeface="Arial" panose="020B0604020202020204" pitchFamily="34" charset="0"/>
                <a:cs typeface="Arial" panose="020B0604020202020204" pitchFamily="34" charset="0"/>
              </a:rPr>
              <a:t>, LIF, </a:t>
            </a:r>
            <a:r>
              <a:rPr lang="hr-HR" sz="2000" dirty="0" err="1" smtClean="0">
                <a:latin typeface="Arial" panose="020B0604020202020204" pitchFamily="34" charset="0"/>
                <a:cs typeface="Arial" panose="020B0604020202020204" pitchFamily="34" charset="0"/>
              </a:rPr>
              <a:t>Notch</a:t>
            </a:r>
            <a:endParaRPr lang="hr-HR" sz="2000" dirty="0" smtClean="0">
              <a:latin typeface="Arial" panose="020B0604020202020204" pitchFamily="34" charset="0"/>
              <a:cs typeface="Arial" panose="020B0604020202020204" pitchFamily="34" charset="0"/>
            </a:endParaRPr>
          </a:p>
          <a:p>
            <a:endParaRPr lang="en-US" dirty="0"/>
          </a:p>
        </p:txBody>
      </p:sp>
      <p:sp>
        <p:nvSpPr>
          <p:cNvPr id="3" name="TextBox 2"/>
          <p:cNvSpPr txBox="1"/>
          <p:nvPr/>
        </p:nvSpPr>
        <p:spPr>
          <a:xfrm>
            <a:off x="3635896" y="6417107"/>
            <a:ext cx="5364097" cy="276999"/>
          </a:xfrm>
          <a:prstGeom prst="rect">
            <a:avLst/>
          </a:prstGeom>
          <a:noFill/>
        </p:spPr>
        <p:txBody>
          <a:bodyPr wrap="none" rtlCol="0">
            <a:spAutoFit/>
          </a:bodyPr>
          <a:lstStyle/>
          <a:p>
            <a:r>
              <a:rPr lang="en-US" sz="1200" dirty="0"/>
              <a:t>https://www.ncbi.nlm.nih.gov/pmc/articles/PMC6030247/pdf/molce-41-6-506.pdf</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18614"/>
            <a:ext cx="6552728" cy="405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7878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6359836" cy="6081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57813" y="4527296"/>
            <a:ext cx="2195736" cy="2031325"/>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Promjena ekspresije seta gena reguliranih s TGF beta u ovisnosti o aktivaciji puta ERK</a:t>
            </a:r>
          </a:p>
          <a:p>
            <a:r>
              <a:rPr lang="hr-HR" dirty="0" smtClean="0">
                <a:latin typeface="Arial" panose="020B0604020202020204" pitchFamily="34" charset="0"/>
                <a:cs typeface="Arial" panose="020B0604020202020204" pitchFamily="34" charset="0"/>
              </a:rPr>
              <a:t>(Chen, 2001)</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3068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Genome Research: Transcriptional regulatory circuitry of PPARGC1A and its network part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75" y="836613"/>
            <a:ext cx="547687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1"/>
          <p:cNvSpPr txBox="1">
            <a:spLocks noChangeArrowheads="1"/>
          </p:cNvSpPr>
          <p:nvPr/>
        </p:nvSpPr>
        <p:spPr bwMode="auto">
          <a:xfrm>
            <a:off x="1378686" y="5410777"/>
            <a:ext cx="65389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Primjer jednog regulacijskog signalnog </a:t>
            </a:r>
            <a:r>
              <a:rPr lang="hr-HR" altLang="en-US" sz="2000" dirty="0" smtClean="0"/>
              <a:t>kruga</a:t>
            </a:r>
          </a:p>
          <a:p>
            <a:pPr eaLnBrk="1" hangingPunct="1">
              <a:spcBef>
                <a:spcPct val="0"/>
              </a:spcBef>
              <a:buFontTx/>
              <a:buNone/>
            </a:pPr>
            <a:r>
              <a:rPr lang="hr-HR" altLang="en-US" sz="2000" dirty="0" smtClean="0"/>
              <a:t>-struktura </a:t>
            </a:r>
            <a:r>
              <a:rPr lang="hr-HR" altLang="en-US" sz="2000" dirty="0" err="1" smtClean="0"/>
              <a:t>kromatina</a:t>
            </a:r>
            <a:r>
              <a:rPr lang="hr-HR" altLang="en-US" sz="2000" dirty="0" smtClean="0"/>
              <a:t> + prisutnost transkripcijskih faktora </a:t>
            </a:r>
            <a:endParaRPr lang="en-US" altLang="en-US" sz="2000" dirty="0"/>
          </a:p>
        </p:txBody>
      </p:sp>
      <p:sp>
        <p:nvSpPr>
          <p:cNvPr id="102404" name="TextBox 2"/>
          <p:cNvSpPr txBox="1">
            <a:spLocks noChangeArrowheads="1"/>
          </p:cNvSpPr>
          <p:nvPr/>
        </p:nvSpPr>
        <p:spPr bwMode="auto">
          <a:xfrm>
            <a:off x="7308850" y="6281738"/>
            <a:ext cx="12176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t>Nature</a:t>
            </a:r>
            <a:r>
              <a:rPr lang="hr-HR" altLang="en-US" sz="1400"/>
              <a:t>,</a:t>
            </a:r>
            <a:r>
              <a:rPr lang="en-US" altLang="en-US" sz="1400"/>
              <a:t> 2012</a:t>
            </a:r>
          </a:p>
          <a:p>
            <a:pPr eaLnBrk="1" hangingPunct="1">
              <a:spcBef>
                <a:spcPct val="0"/>
              </a:spcBef>
              <a:buFontTx/>
              <a:buNone/>
            </a:pPr>
            <a:endParaRPr lang="en-US" altLang="en-US" sz="2000"/>
          </a:p>
        </p:txBody>
      </p:sp>
    </p:spTree>
    <p:extLst>
      <p:ext uri="{BB962C8B-B14F-4D97-AF65-F5344CB8AC3E}">
        <p14:creationId xmlns:p14="http://schemas.microsoft.com/office/powerpoint/2010/main" val="606135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1110</TotalTime>
  <Words>13109</Words>
  <Application>Microsoft Office PowerPoint</Application>
  <PresentationFormat>On-screen Show (4:3)</PresentationFormat>
  <Paragraphs>1013</Paragraphs>
  <Slides>123</Slides>
  <Notes>58</Notes>
  <HiddenSlides>9</HiddenSlides>
  <MMClips>0</MMClips>
  <ScaleCrop>false</ScaleCrop>
  <HeadingPairs>
    <vt:vector size="4" baseType="variant">
      <vt:variant>
        <vt:lpstr>Theme</vt:lpstr>
      </vt:variant>
      <vt:variant>
        <vt:i4>1</vt:i4>
      </vt:variant>
      <vt:variant>
        <vt:lpstr>Slide Titles</vt:lpstr>
      </vt:variant>
      <vt:variant>
        <vt:i4>123</vt:i4>
      </vt:variant>
    </vt:vector>
  </HeadingPairs>
  <TitlesOfParts>
    <vt:vector size="124" baseType="lpstr">
      <vt:lpstr>Office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dc:creator>
  <cp:lastModifiedBy>Maja</cp:lastModifiedBy>
  <cp:revision>92</cp:revision>
  <dcterms:created xsi:type="dcterms:W3CDTF">2019-02-14T13:26:09Z</dcterms:created>
  <dcterms:modified xsi:type="dcterms:W3CDTF">2024-02-01T16:17:10Z</dcterms:modified>
</cp:coreProperties>
</file>