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handoutMasterIdLst>
    <p:handoutMasterId r:id="rId135"/>
  </p:handoutMasterIdLst>
  <p:sldIdLst>
    <p:sldId id="256" r:id="rId2"/>
    <p:sldId id="257" r:id="rId3"/>
    <p:sldId id="258" r:id="rId4"/>
    <p:sldId id="259" r:id="rId5"/>
    <p:sldId id="260" r:id="rId6"/>
    <p:sldId id="261" r:id="rId7"/>
    <p:sldId id="262" r:id="rId8"/>
    <p:sldId id="264" r:id="rId9"/>
    <p:sldId id="263" r:id="rId10"/>
    <p:sldId id="372" r:id="rId11"/>
    <p:sldId id="265" r:id="rId12"/>
    <p:sldId id="438" r:id="rId13"/>
    <p:sldId id="269" r:id="rId14"/>
    <p:sldId id="268" r:id="rId15"/>
    <p:sldId id="378" r:id="rId16"/>
    <p:sldId id="374" r:id="rId17"/>
    <p:sldId id="379" r:id="rId18"/>
    <p:sldId id="373" r:id="rId19"/>
    <p:sldId id="380" r:id="rId20"/>
    <p:sldId id="381" r:id="rId21"/>
    <p:sldId id="382" r:id="rId22"/>
    <p:sldId id="383" r:id="rId23"/>
    <p:sldId id="384" r:id="rId24"/>
    <p:sldId id="389" r:id="rId25"/>
    <p:sldId id="386" r:id="rId26"/>
    <p:sldId id="394" r:id="rId27"/>
    <p:sldId id="388" r:id="rId28"/>
    <p:sldId id="390" r:id="rId29"/>
    <p:sldId id="395" r:id="rId30"/>
    <p:sldId id="339" r:id="rId31"/>
    <p:sldId id="391" r:id="rId32"/>
    <p:sldId id="341" r:id="rId33"/>
    <p:sldId id="393" r:id="rId34"/>
    <p:sldId id="266" r:id="rId35"/>
    <p:sldId id="343" r:id="rId36"/>
    <p:sldId id="359" r:id="rId37"/>
    <p:sldId id="410" r:id="rId38"/>
    <p:sldId id="423" r:id="rId39"/>
    <p:sldId id="411" r:id="rId40"/>
    <p:sldId id="424" r:id="rId41"/>
    <p:sldId id="426" r:id="rId42"/>
    <p:sldId id="427" r:id="rId43"/>
    <p:sldId id="428" r:id="rId44"/>
    <p:sldId id="409" r:id="rId45"/>
    <p:sldId id="429" r:id="rId46"/>
    <p:sldId id="430" r:id="rId47"/>
    <p:sldId id="344" r:id="rId48"/>
    <p:sldId id="348" r:id="rId49"/>
    <p:sldId id="337" r:id="rId50"/>
    <p:sldId id="396" r:id="rId51"/>
    <p:sldId id="397" r:id="rId52"/>
    <p:sldId id="398" r:id="rId53"/>
    <p:sldId id="401" r:id="rId54"/>
    <p:sldId id="350" r:id="rId55"/>
    <p:sldId id="352" r:id="rId56"/>
    <p:sldId id="353" r:id="rId57"/>
    <p:sldId id="406" r:id="rId58"/>
    <p:sldId id="407" r:id="rId59"/>
    <p:sldId id="408" r:id="rId60"/>
    <p:sldId id="354" r:id="rId61"/>
    <p:sldId id="355" r:id="rId62"/>
    <p:sldId id="357" r:id="rId63"/>
    <p:sldId id="358" r:id="rId64"/>
    <p:sldId id="356" r:id="rId65"/>
    <p:sldId id="412" r:id="rId66"/>
    <p:sldId id="360" r:id="rId67"/>
    <p:sldId id="413" r:id="rId68"/>
    <p:sldId id="414" r:id="rId69"/>
    <p:sldId id="415" r:id="rId70"/>
    <p:sldId id="416" r:id="rId71"/>
    <p:sldId id="417" r:id="rId72"/>
    <p:sldId id="418" r:id="rId73"/>
    <p:sldId id="279" r:id="rId74"/>
    <p:sldId id="280" r:id="rId75"/>
    <p:sldId id="281" r:id="rId76"/>
    <p:sldId id="287" r:id="rId77"/>
    <p:sldId id="419" r:id="rId78"/>
    <p:sldId id="288" r:id="rId79"/>
    <p:sldId id="289" r:id="rId80"/>
    <p:sldId id="290" r:id="rId81"/>
    <p:sldId id="291" r:id="rId82"/>
    <p:sldId id="292" r:id="rId83"/>
    <p:sldId id="293" r:id="rId84"/>
    <p:sldId id="294" r:id="rId85"/>
    <p:sldId id="295" r:id="rId86"/>
    <p:sldId id="297" r:id="rId87"/>
    <p:sldId id="286" r:id="rId88"/>
    <p:sldId id="282" r:id="rId89"/>
    <p:sldId id="298" r:id="rId90"/>
    <p:sldId id="362" r:id="rId91"/>
    <p:sldId id="299" r:id="rId92"/>
    <p:sldId id="440" r:id="rId93"/>
    <p:sldId id="296" r:id="rId94"/>
    <p:sldId id="300" r:id="rId95"/>
    <p:sldId id="285" r:id="rId96"/>
    <p:sldId id="303" r:id="rId97"/>
    <p:sldId id="307" r:id="rId98"/>
    <p:sldId id="308" r:id="rId99"/>
    <p:sldId id="309" r:id="rId100"/>
    <p:sldId id="310" r:id="rId101"/>
    <p:sldId id="311" r:id="rId102"/>
    <p:sldId id="312" r:id="rId103"/>
    <p:sldId id="313" r:id="rId104"/>
    <p:sldId id="314" r:id="rId105"/>
    <p:sldId id="315" r:id="rId106"/>
    <p:sldId id="316" r:id="rId107"/>
    <p:sldId id="302" r:id="rId108"/>
    <p:sldId id="317" r:id="rId109"/>
    <p:sldId id="304" r:id="rId110"/>
    <p:sldId id="305" r:id="rId111"/>
    <p:sldId id="322" r:id="rId112"/>
    <p:sldId id="323" r:id="rId113"/>
    <p:sldId id="325" r:id="rId114"/>
    <p:sldId id="318" r:id="rId115"/>
    <p:sldId id="321" r:id="rId116"/>
    <p:sldId id="331" r:id="rId117"/>
    <p:sldId id="327" r:id="rId118"/>
    <p:sldId id="421" r:id="rId119"/>
    <p:sldId id="334" r:id="rId120"/>
    <p:sldId id="329" r:id="rId121"/>
    <p:sldId id="363" r:id="rId122"/>
    <p:sldId id="328" r:id="rId123"/>
    <p:sldId id="320" r:id="rId124"/>
    <p:sldId id="333" r:id="rId125"/>
    <p:sldId id="361" r:id="rId126"/>
    <p:sldId id="422" r:id="rId127"/>
    <p:sldId id="319" r:id="rId128"/>
    <p:sldId id="336" r:id="rId129"/>
    <p:sldId id="436" r:id="rId130"/>
    <p:sldId id="432" r:id="rId131"/>
    <p:sldId id="433" r:id="rId132"/>
    <p:sldId id="434" r:id="rId133"/>
  </p:sldIdLst>
  <p:sldSz cx="9144000" cy="6858000" type="screen4x3"/>
  <p:notesSz cx="6735763" cy="9866313"/>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13" autoAdjust="0"/>
    <p:restoredTop sz="67903" autoAdjust="0"/>
  </p:normalViewPr>
  <p:slideViewPr>
    <p:cSldViewPr>
      <p:cViewPr>
        <p:scale>
          <a:sx n="62" d="100"/>
          <a:sy n="62" d="100"/>
        </p:scale>
        <p:origin x="-1374" y="-4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E007CEAB-9661-43DC-92D5-9D8FE309FE3F}" type="datetimeFigureOut">
              <a:rPr lang="en-US" smtClean="0"/>
              <a:t>2/7/2025</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2BA2AB45-2933-4D37-BC56-71445F3F73E8}" type="slidenum">
              <a:rPr lang="en-US" smtClean="0"/>
              <a:t>‹#›</a:t>
            </a:fld>
            <a:endParaRPr lang="en-US"/>
          </a:p>
        </p:txBody>
      </p:sp>
    </p:spTree>
    <p:extLst>
      <p:ext uri="{BB962C8B-B14F-4D97-AF65-F5344CB8AC3E}">
        <p14:creationId xmlns:p14="http://schemas.microsoft.com/office/powerpoint/2010/main" val="4023103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9834BFCD-FF34-4C30-A1B7-9AB231B24416}" type="datetimeFigureOut">
              <a:rPr lang="en-US" smtClean="0"/>
              <a:t>2/7/2025</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BBD2F86B-D1AD-4F08-8DE8-A95278B6F6A7}" type="slidenum">
              <a:rPr lang="en-US" smtClean="0"/>
              <a:t>‹#›</a:t>
            </a:fld>
            <a:endParaRPr lang="en-US"/>
          </a:p>
        </p:txBody>
      </p:sp>
    </p:spTree>
    <p:extLst>
      <p:ext uri="{BB962C8B-B14F-4D97-AF65-F5344CB8AC3E}">
        <p14:creationId xmlns:p14="http://schemas.microsoft.com/office/powerpoint/2010/main" val="419413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ature.com/ncb/journal/v7/n3/full/ncb1222.html"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ature.com/ncb/journal/v11/n9/fig_tab/ncb1923_F4.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nature.com/ncb/journal/v11/n9/full/ncb1923.html#B17"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ncbi.nlm.nih.gov/books/bv.fcgi?rid=mboc4.figgrp.3180"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researchgate.net/publication/8429746_The_p53_response_to_DNA_damage?_sg=M0rMPtPdrXZqFp5MTAJZruZlnwds5n5I_A81Pmr4rAtV6nuWPxCa1tkLjkNYPjxO48IzgDY7YXAa3uuOHLsqZWrsZgOQ-RJhqWyEeD4rOcXg4A"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ncbi.nlm.nih.gov/pubmed/22700930"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www.sciencedirect.com/topics/biochemistry-genetics-and-molecular-biology/tensin" TargetMode="External"/><Relationship Id="rId13" Type="http://schemas.openxmlformats.org/officeDocument/2006/relationships/hyperlink" Target="https://www.sciencedirect.com/topics/biochemistry-genetics-and-molecular-biology/cell-cycle" TargetMode="External"/><Relationship Id="rId18" Type="http://schemas.openxmlformats.org/officeDocument/2006/relationships/hyperlink" Target="https://www.sciencedirect.com/topics/biochemistry-genetics-and-molecular-biology/autophagy" TargetMode="External"/><Relationship Id="rId3" Type="http://schemas.openxmlformats.org/officeDocument/2006/relationships/hyperlink" Target="https://www.sciencedirect.com/topics/biochemistry-genetics-and-molecular-biology/enzyme-active-site" TargetMode="External"/><Relationship Id="rId7" Type="http://schemas.openxmlformats.org/officeDocument/2006/relationships/hyperlink" Target="https://www.sciencedirect.com/topics/biochemistry-genetics-and-molecular-biology/phosphatidylinositol-3-4-5-trisphosphate" TargetMode="External"/><Relationship Id="rId12" Type="http://schemas.openxmlformats.org/officeDocument/2006/relationships/hyperlink" Target="https://www.sciencedirect.com/topics/biochemistry-genetics-and-molecular-biology/transcription-factor-foxo" TargetMode="External"/><Relationship Id="rId17" Type="http://schemas.openxmlformats.org/officeDocument/2006/relationships/hyperlink" Target="https://www.sciencedirect.com/topics/biochemistry-genetics-and-molecular-biology/cell-growth" TargetMode="External"/><Relationship Id="rId2" Type="http://schemas.openxmlformats.org/officeDocument/2006/relationships/slide" Target="../slides/slide107.xml"/><Relationship Id="rId16" Type="http://schemas.openxmlformats.org/officeDocument/2006/relationships/hyperlink" Target="https://www.sciencedirect.com/topics/biochemistry-genetics-and-molecular-biology/rna-translation" TargetMode="External"/><Relationship Id="rId1" Type="http://schemas.openxmlformats.org/officeDocument/2006/relationships/notesMaster" Target="../notesMasters/notesMaster1.xml"/><Relationship Id="rId6" Type="http://schemas.openxmlformats.org/officeDocument/2006/relationships/hyperlink" Target="https://www.sciencedirect.com/topics/biochemistry-genetics-and-molecular-biology/second-messenger-system" TargetMode="External"/><Relationship Id="rId11" Type="http://schemas.openxmlformats.org/officeDocument/2006/relationships/hyperlink" Target="https://www.sciencedirect.com/topics/biochemistry-genetics-and-molecular-biology/phosphorylation" TargetMode="External"/><Relationship Id="rId5" Type="http://schemas.openxmlformats.org/officeDocument/2006/relationships/hyperlink" Target="https://www.sciencedirect.com/topics/biochemistry-genetics-and-molecular-biology/phosphatidylinositol-4-5-bisphosphate" TargetMode="External"/><Relationship Id="rId15" Type="http://schemas.openxmlformats.org/officeDocument/2006/relationships/hyperlink" Target="https://www.sciencedirect.com/topics/biochemistry-genetics-and-molecular-biology/protein-biosynthesis" TargetMode="External"/><Relationship Id="rId10" Type="http://schemas.openxmlformats.org/officeDocument/2006/relationships/hyperlink" Target="https://www.sciencedirect.com/topics/biochemistry-genetics-and-molecular-biology/pleckstrin" TargetMode="External"/><Relationship Id="rId4" Type="http://schemas.openxmlformats.org/officeDocument/2006/relationships/hyperlink" Target="https://www.sciencedirect.com/topics/biochemistry-genetics-and-molecular-biology/p110" TargetMode="External"/><Relationship Id="rId9" Type="http://schemas.openxmlformats.org/officeDocument/2006/relationships/hyperlink" Target="https://www.sciencedirect.com/topics/biochemistry-genetics-and-molecular-biology/inositol" TargetMode="External"/><Relationship Id="rId14" Type="http://schemas.openxmlformats.org/officeDocument/2006/relationships/hyperlink" Target="https://www.sciencedirect.com/topics/biochemistry-genetics-and-molecular-biology/gtpase-activating-protein"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s://en.wikipedia.org/wiki/Longevity" TargetMode="External"/><Relationship Id="rId13" Type="http://schemas.openxmlformats.org/officeDocument/2006/relationships/hyperlink" Target="https://en.wikipedia.org/wiki/Daf-16#cite_note-3" TargetMode="External"/><Relationship Id="rId18" Type="http://schemas.openxmlformats.org/officeDocument/2006/relationships/hyperlink" Target="https://en.wikipedia.org/wiki/Daf-2" TargetMode="External"/><Relationship Id="rId3" Type="http://schemas.openxmlformats.org/officeDocument/2006/relationships/hyperlink" Target="https://en.wikipedia.org/wiki/Homology_(biology)#Orthology" TargetMode="External"/><Relationship Id="rId21" Type="http://schemas.openxmlformats.org/officeDocument/2006/relationships/hyperlink" Target="https://en.wikipedia.org/wiki/Daf-16#cite_note-6" TargetMode="External"/><Relationship Id="rId7" Type="http://schemas.openxmlformats.org/officeDocument/2006/relationships/hyperlink" Target="https://en.wikipedia.org/wiki/Daf-16#cite_note-1" TargetMode="External"/><Relationship Id="rId12" Type="http://schemas.openxmlformats.org/officeDocument/2006/relationships/hyperlink" Target="https://en.wikipedia.org/wiki/Daf-16#cite_note-2" TargetMode="External"/><Relationship Id="rId17" Type="http://schemas.openxmlformats.org/officeDocument/2006/relationships/hyperlink" Target="https://en.wikipedia.org/wiki/Insulin-like_growth_factor_1_receptor" TargetMode="External"/><Relationship Id="rId2" Type="http://schemas.openxmlformats.org/officeDocument/2006/relationships/slide" Target="../slides/slide125.xml"/><Relationship Id="rId16" Type="http://schemas.openxmlformats.org/officeDocument/2006/relationships/hyperlink" Target="https://en.wikipedia.org/wiki/Daf-16#cite_note-4" TargetMode="External"/><Relationship Id="rId20" Type="http://schemas.openxmlformats.org/officeDocument/2006/relationships/hyperlink" Target="https://en.wikipedia.org/wiki/Insulin_signal_transduction_pathway" TargetMode="External"/><Relationship Id="rId1" Type="http://schemas.openxmlformats.org/officeDocument/2006/relationships/notesMaster" Target="../notesMasters/notesMaster1.xml"/><Relationship Id="rId6" Type="http://schemas.openxmlformats.org/officeDocument/2006/relationships/hyperlink" Target="https://en.wikipedia.org/wiki/Caenorhabditis_elegans" TargetMode="External"/><Relationship Id="rId11" Type="http://schemas.openxmlformats.org/officeDocument/2006/relationships/hyperlink" Target="https://en.wikipedia.org/wiki/Oxidative_stress" TargetMode="External"/><Relationship Id="rId5" Type="http://schemas.openxmlformats.org/officeDocument/2006/relationships/hyperlink" Target="https://en.wikipedia.org/wiki/Nematode" TargetMode="External"/><Relationship Id="rId15" Type="http://schemas.openxmlformats.org/officeDocument/2006/relationships/hyperlink" Target="https://en.wikipedia.org/wiki/Dauer_larva" TargetMode="External"/><Relationship Id="rId10" Type="http://schemas.openxmlformats.org/officeDocument/2006/relationships/hyperlink" Target="https://en.wikipedia.org/wiki/Heat_shock" TargetMode="External"/><Relationship Id="rId19" Type="http://schemas.openxmlformats.org/officeDocument/2006/relationships/hyperlink" Target="https://en.wikipedia.org/wiki/Daf-16#cite_note-5" TargetMode="External"/><Relationship Id="rId4" Type="http://schemas.openxmlformats.org/officeDocument/2006/relationships/hyperlink" Target="https://en.wikipedia.org/wiki/FOX_proteins" TargetMode="External"/><Relationship Id="rId9" Type="http://schemas.openxmlformats.org/officeDocument/2006/relationships/hyperlink" Target="https://en.wikipedia.org/wiki/Lipogenesis" TargetMode="External"/><Relationship Id="rId14" Type="http://schemas.openxmlformats.org/officeDocument/2006/relationships/hyperlink" Target="https://en.wikipedia.org/wiki/Hiberna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AF1D086-83C5-43E5-A07C-BA81893A0752}" type="slidenum">
              <a:rPr lang="hr-HR" altLang="sr-Latn-RS" smtClean="0"/>
              <a:pPr eaLnBrk="1" hangingPunct="1">
                <a:spcBef>
                  <a:spcPct val="0"/>
                </a:spcBef>
              </a:pPr>
              <a:t>3</a:t>
            </a:fld>
            <a:endParaRPr lang="hr-HR" altLang="sr-Latn-R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hr-HR" altLang="sr-Latn-RS" smtClean="0"/>
              <a:t>12 dioba u 7 sati, nema transkripcije</a:t>
            </a:r>
          </a:p>
          <a:p>
            <a:pPr eaLnBrk="1" hangingPunct="1"/>
            <a:r>
              <a:rPr lang="hr-HR" altLang="sr-Latn-RS" smtClean="0"/>
              <a:t>Drozofila – 8 min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7FD3923-8CC2-45CD-B47E-0BF3B79F8590}" type="slidenum">
              <a:rPr lang="hr-HR" altLang="sr-Latn-RS" smtClean="0"/>
              <a:pPr eaLnBrk="1" hangingPunct="1">
                <a:spcBef>
                  <a:spcPct val="0"/>
                </a:spcBef>
              </a:pPr>
              <a:t>20</a:t>
            </a:fld>
            <a:endParaRPr lang="hr-HR" altLang="sr-Latn-R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hr-HR" altLang="sr-Latn-RS" smtClean="0"/>
              <a:t>SCF ubikvitin protein ligaza: degradacija fosforiliranog p27 da bi aktivirala S fazne CDK</a:t>
            </a:r>
          </a:p>
          <a:p>
            <a:pPr eaLnBrk="1" hangingPunct="1"/>
            <a:endParaRPr lang="hr-HR" altLang="sr-Latn-RS" smtClean="0"/>
          </a:p>
          <a:p>
            <a:pPr eaLnBrk="1" hangingPunct="1"/>
            <a:r>
              <a:rPr lang="hr-HR" altLang="sr-Latn-RS" smtClean="0"/>
              <a:t>G1 ciklini jedini rastu postupno kroz ciklus</a:t>
            </a:r>
          </a:p>
          <a:p>
            <a:pPr eaLnBrk="1" hangingPunct="1"/>
            <a:r>
              <a:rPr lang="hr-HR" altLang="sr-Latn-RS" smtClean="0"/>
              <a:t>p27 odgovara Sic 1 kod cijepajućeg kvasca</a:t>
            </a:r>
          </a:p>
          <a:p>
            <a:pPr eaLnBrk="1" hangingPunct="1"/>
            <a:r>
              <a:rPr lang="hr-HR" altLang="sr-Latn-RS" smtClean="0"/>
              <a:t>p27 inhibira S i G1/S cikline, ali istovremeno aktivira G1 cikline</a:t>
            </a:r>
          </a:p>
          <a:p>
            <a:pPr eaLnBrk="1" hangingPunct="1"/>
            <a:r>
              <a:rPr lang="hr-HR" altLang="sr-Latn-RS" smtClean="0"/>
              <a:t>p27 se degradira jednom staničnom ub. ligazom nakon dodatka mitogena, i u G1 S tranziciji</a:t>
            </a:r>
          </a:p>
          <a:p>
            <a:pPr eaLnBrk="1" hangingPunct="1"/>
            <a:r>
              <a:rPr lang="hr-HR" altLang="sr-Latn-RS" smtClean="0"/>
              <a:t>G!/S i S se akumuliraju tijekom G1 tako da na početku S ih ima dovoljno za fosforilaciju p27.</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p:spPr>
        <p:txBody>
          <a:bodyPr/>
          <a:lstStyle/>
          <a:p>
            <a:r>
              <a:rPr lang="en-US" altLang="en-US" smtClean="0"/>
              <a:t>Figure 1. Studies had shown that p27 was either a cyclin D-cdk4 inhibitor or a non-inhibitor, depending on the growth state of the cell. In cycling cells, p27 was associated with active cyclin D-cdk4 complexes. Cyclin D-cdk4 sequestered p27 away from cdk2, ensuring that both cdk4 and cdk2 complexes were active, favoring S phase progression. Anti-proliferative agents, such as TGFβ, caused the induction of other CKIs, such as p15. p15 binding to cyclin D-cdk4 led to the shuttling of p27 from active cyclin D-cdk4-p27 complexes to cyclin E-cdk2 complexes, resulting in their inhibition as well. Other antiproliferative signals, such as confluence, however, caused the cyclin D-cdk4-p27 complex to remain intact, but now p27 inhibited this complex. How could p27 be both an inhibitor and a non-inhibitor?</a:t>
            </a:r>
            <a:endParaRPr lang="hr-HR" altLang="en-US" smtClean="0"/>
          </a:p>
          <a:p>
            <a:endParaRPr lang="en-US" altLang="en-US" smtClean="0"/>
          </a:p>
        </p:txBody>
      </p:sp>
      <p:sp>
        <p:nvSpPr>
          <p:cNvPr id="8090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5032587-E204-4009-BC9F-D22D17A076B2}" type="slidenum">
              <a:rPr lang="hr-HR" altLang="sr-Latn-RS" smtClean="0"/>
              <a:pPr eaLnBrk="1" hangingPunct="1">
                <a:spcBef>
                  <a:spcPct val="0"/>
                </a:spcBef>
              </a:pPr>
              <a:t>22</a:t>
            </a:fld>
            <a:endParaRPr lang="hr-HR" altLang="sr-Latn-R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555D0D4-FAE0-4167-9D91-494A8CF98DEF}" type="slidenum">
              <a:rPr lang="hr-HR" altLang="sr-Latn-RS" smtClean="0"/>
              <a:pPr eaLnBrk="1" hangingPunct="1">
                <a:spcBef>
                  <a:spcPct val="0"/>
                </a:spcBef>
              </a:pPr>
              <a:t>23</a:t>
            </a:fld>
            <a:endParaRPr lang="hr-HR" altLang="sr-Latn-R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hr-HR" altLang="sr-Latn-RS" smtClean="0"/>
              <a:t>APC cdc20</a:t>
            </a:r>
          </a:p>
          <a:p>
            <a:pPr eaLnBrk="1" hangingPunct="1"/>
            <a:r>
              <a:rPr lang="hr-HR" altLang="sr-Latn-RS" smtClean="0"/>
              <a:t>APC Cdh1 za degradaciju ciklina B</a:t>
            </a:r>
          </a:p>
          <a:p>
            <a:pPr eaLnBrk="1" hangingPunct="1"/>
            <a:r>
              <a:rPr lang="hr-HR" altLang="sr-Latn-RS" smtClean="0"/>
              <a:t>ScF: aktivan tijekom cijelog ciklusa, prepoznaje samo fosforilirane supstrate</a:t>
            </a:r>
          </a:p>
          <a:p>
            <a:pPr eaLnBrk="1" hangingPunct="1"/>
            <a:r>
              <a:rPr lang="hr-HR" altLang="sr-Latn-RS" smtClean="0"/>
              <a:t>APC aktivan u ovisnosti o ciklinima, a supstrati stalno prisutni</a:t>
            </a:r>
          </a:p>
          <a:p>
            <a:pPr eaLnBrk="1" hangingPunct="1"/>
            <a:r>
              <a:rPr lang="hr-HR" altLang="sr-Latn-RS" smtClean="0">
                <a:latin typeface="Arial" charset="0"/>
              </a:rPr>
              <a:t>- kod kvasca aktivacija proteolize ovisi o višestrukim mjestima fosforilacije</a:t>
            </a:r>
          </a:p>
          <a:p>
            <a:pPr eaLnBrk="1" hangingPunct="1"/>
            <a:endParaRPr lang="hr-HR" altLang="sr-Latn-R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CE5F724-0D08-41A1-A572-437904140BA6}" type="slidenum">
              <a:rPr lang="hr-HR" altLang="sr-Latn-RS" smtClean="0"/>
              <a:pPr eaLnBrk="1" hangingPunct="1">
                <a:spcBef>
                  <a:spcPct val="0"/>
                </a:spcBef>
              </a:pPr>
              <a:t>25</a:t>
            </a:fld>
            <a:endParaRPr lang="hr-HR" altLang="sr-Latn-R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hr-HR" altLang="sr-Latn-RS" b="1" smtClean="0"/>
              <a:t>The initiation of DNA replication once per cell cycle.</a:t>
            </a:r>
            <a:r>
              <a:rPr lang="hr-HR" altLang="sr-Latn-RS" smtClean="0"/>
              <a:t> The ORC remains associated with a replication origin throughout the cell cycle. In early G1, Cdc6 associates with ORC. Aided by Cdc6, Mcm ring complexes then assemble on the adjacent DNA, resulting in the formation of the pre-replicative complex. The S-Cdk (with assistance from another protein kinase, not shown) then triggers origin firing, assembling DNA polymerase and other replication proteins and activating the Mcm protein rings to migrate along DNA strands as DNA helicases. The S-Cdk also blocks rereplication by causing the dissociation of Cdc6 from origins, its degradation, and the export of all excess Mcm out of the nucleus. Cdc6 and Mcm cannot return to reset an ORC-containing origin for another round of DNA replication until M-Cdk has been inactivated at the end of mitosis (see text).  i </a:t>
            </a:r>
          </a:p>
          <a:p>
            <a:pPr eaLnBrk="1" hangingPunct="1"/>
            <a:r>
              <a:rPr lang="hr-HR" altLang="sr-Latn-RS" smtClean="0"/>
              <a:t>Cdc6 i MCm mogu vezati DNA samo u odsustvu cdk, ali mogu okinuti replikaciju samo u njihovoj prisutnosti</a:t>
            </a:r>
          </a:p>
          <a:p>
            <a:pPr eaLnBrk="1" hangingPunct="1"/>
            <a:r>
              <a:rPr lang="hr-HR" altLang="sr-Latn-RS" smtClean="0"/>
              <a:t>Mcm mora za vezanje biti nefosforiliran</a:t>
            </a:r>
          </a:p>
          <a:p>
            <a:pPr eaLnBrk="1" hangingPunct="1"/>
            <a:r>
              <a:rPr lang="hr-HR" altLang="sr-Latn-RS" smtClean="0"/>
              <a:t>S se okida samo kad je puno CDK G1/S i inhibitori degradirani</a:t>
            </a:r>
          </a:p>
          <a:p>
            <a:pPr eaLnBrk="1" hangingPunct="1"/>
            <a:r>
              <a:rPr lang="hr-HR" altLang="sr-Latn-RS" smtClean="0"/>
              <a:t>Mcm se aktivira fosforilacijom S CDK i heterodimernom kinazom DDK, veže i polimeraze na ori, fosforilacija dodatnih proteina, aktivacija helikaze (GINS kompleks)</a:t>
            </a:r>
          </a:p>
          <a:p>
            <a:pPr eaLnBrk="1" hangingPunct="1"/>
            <a:r>
              <a:rPr lang="hr-HR" altLang="sr-Latn-RS" smtClean="0"/>
              <a:t>fosforilacija koja sprječava ponovnu sintezu i ona koja potiče sintezu: fosforilacija MCM: eksport,Cdc6 se nakon početka miče i degradira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hr-HR" altLang="en-US" sz="1200" dirty="0" smtClean="0">
                <a:latin typeface="Arial" charset="0"/>
              </a:rPr>
              <a:t>veže oslobođeni MCM</a:t>
            </a:r>
          </a:p>
          <a:p>
            <a:pPr eaLnBrk="1" hangingPunct="1">
              <a:spcBef>
                <a:spcPct val="0"/>
              </a:spcBef>
              <a:buFontTx/>
              <a:buNone/>
            </a:pPr>
            <a:r>
              <a:rPr lang="hr-HR" altLang="en-US" sz="1200" dirty="0" smtClean="0">
                <a:latin typeface="Arial" charset="0"/>
              </a:rPr>
              <a:t>nakon inicijacije</a:t>
            </a:r>
            <a:endParaRPr lang="en-US" altLang="en-US" sz="1200"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fld id="{BBD2F86B-D1AD-4F08-8DE8-A95278B6F6A7}" type="slidenum">
              <a:rPr lang="en-US" smtClean="0"/>
              <a:t>26</a:t>
            </a:fld>
            <a:endParaRPr lang="en-US"/>
          </a:p>
        </p:txBody>
      </p:sp>
    </p:spTree>
    <p:extLst>
      <p:ext uri="{BB962C8B-B14F-4D97-AF65-F5344CB8AC3E}">
        <p14:creationId xmlns:p14="http://schemas.microsoft.com/office/powerpoint/2010/main" val="2499206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71BA34-4C88-4BB0-963E-4C29FA55CA1F}" type="slidenum">
              <a:rPr lang="hr-HR" altLang="sr-Latn-RS" smtClean="0"/>
              <a:pPr eaLnBrk="1" hangingPunct="1">
                <a:spcBef>
                  <a:spcPct val="0"/>
                </a:spcBef>
              </a:pPr>
              <a:t>31</a:t>
            </a:fld>
            <a:endParaRPr lang="hr-HR" altLang="sr-Latn-R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spcBef>
                <a:spcPct val="0"/>
              </a:spcBef>
            </a:pPr>
            <a:r>
              <a:rPr lang="hr-HR" altLang="sr-Latn-RS" smtClean="0"/>
              <a:t>cdc2 čini kompleks s ciklinom B tijekom S i G2. Tada se fosforilira na Thr 161 (aktivacija) i Thr 14 i Tyr 15 (inhibicija). Defosforilacija Thr 14 i Tyr 15 aktivira MPF na prijelazu G2 u M. Krajem mitoze ciklin B se proteolitički degradira</a:t>
            </a:r>
          </a:p>
          <a:p>
            <a:pPr eaLnBrk="1" hangingPunct="1">
              <a:spcBef>
                <a:spcPct val="0"/>
              </a:spcBef>
            </a:pPr>
            <a:r>
              <a:rPr lang="hr-HR" altLang="sr-Latn-RS" smtClean="0"/>
              <a:t>wee </a:t>
            </a:r>
          </a:p>
          <a:p>
            <a:pPr eaLnBrk="1" hangingPunct="1">
              <a:spcBef>
                <a:spcPct val="0"/>
              </a:spcBef>
            </a:pPr>
            <a:r>
              <a:rPr lang="hr-HR" altLang="sr-Latn-RS" smtClean="0"/>
              <a:t>Polo kinaza – aktivira cdc25 + povratna sprega od mitotskih ciklina (sve ili ništa odgovor)</a:t>
            </a:r>
          </a:p>
          <a:p>
            <a:pPr eaLnBrk="1" hangingPunct="1"/>
            <a:endParaRPr lang="hr-HR" altLang="sr-Latn-R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CB24E63-02E5-4005-8BC0-5306C0EB7183}" type="slidenum">
              <a:rPr lang="hr-HR" altLang="sr-Latn-RS" smtClean="0"/>
              <a:pPr eaLnBrk="1" hangingPunct="1">
                <a:spcBef>
                  <a:spcPct val="0"/>
                </a:spcBef>
              </a:pPr>
              <a:t>32</a:t>
            </a:fld>
            <a:endParaRPr lang="hr-HR" altLang="sr-Latn-R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r>
              <a:rPr lang="hr-HR" altLang="sr-Latn-RS" smtClean="0"/>
              <a:t>M ciklini: embrionske stanice, kontrola samo razgradnjom tj. povećanje količine inhibicijom razgradnje, stalno transkribiran, u drugim se sinteza povećava tijekom G2 i 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598E208-C8F9-47C4-86E6-9A2E4B6038F7}" type="slidenum">
              <a:rPr lang="hr-HR" altLang="sr-Latn-RS" smtClean="0"/>
              <a:pPr eaLnBrk="1" hangingPunct="1">
                <a:spcBef>
                  <a:spcPct val="0"/>
                </a:spcBef>
              </a:pPr>
              <a:t>33</a:t>
            </a:fld>
            <a:endParaRPr lang="hr-HR" altLang="sr-Latn-R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hr-HR" altLang="sr-Latn-RS" smtClean="0"/>
              <a:t>GM13o u matriksu Golgija potreban za prihvaćanje Copi oblozenih vezikula, sad se inaktivira i vezikule ne mogu pristajati i stapati 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kinezin 2: treći lanac vezan za rep koji nosi teret</a:t>
            </a:r>
          </a:p>
          <a:p>
            <a:r>
              <a:rPr lang="hr-HR" altLang="en-US" smtClean="0"/>
              <a:t>bipolarni kinezin 5: 4 teška lanca, bipolarno križno vezanje</a:t>
            </a:r>
          </a:p>
          <a:p>
            <a:r>
              <a:rPr lang="hr-HR" altLang="en-US" smtClean="0"/>
              <a:t>kinezin 13 nema motorne domene</a:t>
            </a:r>
            <a:endParaRPr lang="en-US" altLang="en-US" smtClean="0"/>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245035-4D09-45E0-A5EF-67CF326CB204}" type="slidenum">
              <a:rPr lang="hr-HR" altLang="en-US" smtClean="0"/>
              <a:pPr eaLnBrk="1" hangingPunct="1">
                <a:spcBef>
                  <a:spcPct val="0"/>
                </a:spcBef>
              </a:pPr>
              <a:t>38</a:t>
            </a:fld>
            <a:endParaRPr lang="hr-HR"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b="1" smtClean="0"/>
              <a:t>Web Figure 1.13.A</a:t>
            </a:r>
            <a:r>
              <a:rPr lang="hr-HR" altLang="en-US" smtClean="0"/>
              <a:t>   Microtubule sliding events mediated by kinesins in plants. A. Bundling and sliding of microtubules together with a (-) end-directed kinesin (a kinesin the moves towards the minus end of the microtubule). The cargo domain of the motor binds to the (+) end of the microtubule via a mediating protein. As the kinesins move toward the minus end, the two microtubules increase their extent of overlap. B. Tip-focusing mediated by a (-) end-directed kinesin. As the motors, which self-associate through their tail and cargo domains, move along the microtubules, they bring together the (-) ends of the many microtubules. This is a mechanism by which the spindle pole could be generated. C. Movement of overlapping microtubules apart by (+) end directed, self-associating kinesins.As the kinesins move toward the (+) end of anti-parallel organized microtubules, such as the polar microtubules in the spindle, they drive the microtubules apart. </a:t>
            </a:r>
            <a:r>
              <a:rPr lang="hr-HR" altLang="en-US" b="1" smtClean="0"/>
              <a:t>(Click image to enlarge.)</a:t>
            </a:r>
            <a:r>
              <a:rPr lang="hr-HR" altLang="en-US"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EC7A8DB-5E99-4A8F-8040-750F1AA43E72}" type="slidenum">
              <a:rPr lang="hr-HR" altLang="sr-Latn-RS" smtClean="0"/>
              <a:pPr eaLnBrk="1" hangingPunct="1">
                <a:spcBef>
                  <a:spcPct val="0"/>
                </a:spcBef>
              </a:pPr>
              <a:t>4</a:t>
            </a:fld>
            <a:endParaRPr lang="hr-HR" altLang="sr-Latn-R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hr-HR" altLang="sr-Latn-RS" dirty="0" smtClean="0"/>
              <a:t>kraj M: pad </a:t>
            </a:r>
            <a:r>
              <a:rPr lang="hr-HR" altLang="sr-Latn-RS" dirty="0" err="1" smtClean="0"/>
              <a:t>ciklina</a:t>
            </a:r>
            <a:r>
              <a:rPr lang="hr-HR" altLang="sr-Latn-RS" dirty="0" smtClean="0"/>
              <a:t>, faza “odgode” za rast</a:t>
            </a:r>
          </a:p>
          <a:p>
            <a:pPr eaLnBrk="1" hangingPunct="1">
              <a:spcBef>
                <a:spcPct val="0"/>
              </a:spcBef>
              <a:buFontTx/>
              <a:buNone/>
            </a:pPr>
            <a:r>
              <a:rPr lang="hr-HR" altLang="sr-Latn-RS" sz="1200" dirty="0" smtClean="0">
                <a:latin typeface="Arial" charset="0"/>
              </a:rPr>
              <a:t>vanjski regulatori staničnog ciklusa </a:t>
            </a:r>
          </a:p>
          <a:p>
            <a:pPr eaLnBrk="1" hangingPunct="1">
              <a:spcBef>
                <a:spcPct val="0"/>
              </a:spcBef>
              <a:buFontTx/>
              <a:buNone/>
            </a:pPr>
            <a:r>
              <a:rPr lang="hr-HR" altLang="sr-Latn-RS" sz="1200" dirty="0" smtClean="0">
                <a:latin typeface="Arial" charset="0"/>
              </a:rPr>
              <a:t>(faktori rasta)</a:t>
            </a:r>
          </a:p>
          <a:p>
            <a:pPr eaLnBrk="1" hangingPunct="1">
              <a:spcBef>
                <a:spcPct val="0"/>
              </a:spcBef>
              <a:buFontTx/>
              <a:buNone/>
            </a:pPr>
            <a:endParaRPr lang="hr-HR" altLang="sr-Latn-RS" sz="1200" dirty="0" smtClean="0">
              <a:latin typeface="Arial" charset="0"/>
            </a:endParaRPr>
          </a:p>
          <a:p>
            <a:pPr eaLnBrk="1" hangingPunct="1">
              <a:spcBef>
                <a:spcPct val="0"/>
              </a:spcBef>
              <a:buFontTx/>
              <a:buNone/>
            </a:pPr>
            <a:endParaRPr lang="hr-HR" altLang="sr-Latn-RS" sz="1200" dirty="0" smtClean="0">
              <a:latin typeface="Arial" charset="0"/>
            </a:endParaRPr>
          </a:p>
          <a:p>
            <a:pPr eaLnBrk="1" hangingPunct="1">
              <a:spcBef>
                <a:spcPct val="0"/>
              </a:spcBef>
              <a:buFontTx/>
              <a:buNone/>
            </a:pPr>
            <a:r>
              <a:rPr lang="hr-HR" altLang="sr-Latn-RS" sz="1200" dirty="0" smtClean="0">
                <a:latin typeface="Arial" charset="0"/>
              </a:rPr>
              <a:t>unutrašnje kontrolne točke:</a:t>
            </a:r>
          </a:p>
          <a:p>
            <a:pPr eaLnBrk="1" hangingPunct="1">
              <a:spcBef>
                <a:spcPct val="0"/>
              </a:spcBef>
              <a:buFontTx/>
              <a:buNone/>
            </a:pPr>
            <a:endParaRPr lang="hr-HR" altLang="sr-Latn-RS" sz="1200" dirty="0" smtClean="0">
              <a:latin typeface="Arial" charset="0"/>
            </a:endParaRPr>
          </a:p>
          <a:p>
            <a:pPr eaLnBrk="1" hangingPunct="1">
              <a:spcBef>
                <a:spcPct val="0"/>
              </a:spcBef>
              <a:buFontTx/>
              <a:buNone/>
            </a:pPr>
            <a:r>
              <a:rPr lang="hr-HR" altLang="sr-Latn-RS" sz="1200" dirty="0" smtClean="0">
                <a:latin typeface="Arial" charset="0"/>
              </a:rPr>
              <a:t>kontrola replikacije (G2)</a:t>
            </a:r>
          </a:p>
          <a:p>
            <a:pPr eaLnBrk="1" hangingPunct="1">
              <a:spcBef>
                <a:spcPct val="0"/>
              </a:spcBef>
              <a:buFontTx/>
              <a:buNone/>
            </a:pPr>
            <a:endParaRPr lang="hr-HR" altLang="sr-Latn-RS" sz="1200" dirty="0" smtClean="0">
              <a:latin typeface="Arial" charset="0"/>
            </a:endParaRPr>
          </a:p>
          <a:p>
            <a:pPr eaLnBrk="1" hangingPunct="1">
              <a:spcBef>
                <a:spcPct val="0"/>
              </a:spcBef>
              <a:buFontTx/>
              <a:buNone/>
            </a:pPr>
            <a:r>
              <a:rPr lang="hr-HR" altLang="sr-Latn-RS" sz="1200" dirty="0" err="1" smtClean="0">
                <a:latin typeface="Arial" charset="0"/>
              </a:rPr>
              <a:t>mitotska</a:t>
            </a:r>
            <a:r>
              <a:rPr lang="hr-HR" altLang="sr-Latn-RS" sz="1200" dirty="0" smtClean="0">
                <a:latin typeface="Arial" charset="0"/>
              </a:rPr>
              <a:t> kontrolna točka </a:t>
            </a:r>
          </a:p>
          <a:p>
            <a:pPr eaLnBrk="1" hangingPunct="1">
              <a:spcBef>
                <a:spcPct val="0"/>
              </a:spcBef>
              <a:buFontTx/>
              <a:buNone/>
            </a:pPr>
            <a:r>
              <a:rPr lang="hr-HR" altLang="sr-Latn-RS" sz="1200" dirty="0" smtClean="0">
                <a:latin typeface="Arial" charset="0"/>
              </a:rPr>
              <a:t>(pravilna raspodjela u </a:t>
            </a:r>
            <a:r>
              <a:rPr lang="hr-HR" altLang="sr-Latn-RS" sz="1200" dirty="0" err="1" smtClean="0">
                <a:latin typeface="Arial" charset="0"/>
              </a:rPr>
              <a:t>metafaznoj</a:t>
            </a:r>
            <a:r>
              <a:rPr lang="hr-HR" altLang="sr-Latn-RS" sz="1200" dirty="0" smtClean="0">
                <a:latin typeface="Arial" charset="0"/>
              </a:rPr>
              <a:t> ploči)</a:t>
            </a:r>
          </a:p>
          <a:p>
            <a:pPr eaLnBrk="1" hangingPunct="1">
              <a:spcBef>
                <a:spcPct val="0"/>
              </a:spcBef>
              <a:buFontTx/>
              <a:buNone/>
            </a:pPr>
            <a:endParaRPr lang="hr-HR" altLang="sr-Latn-RS" sz="1200" dirty="0" smtClean="0">
              <a:latin typeface="Arial" charset="0"/>
            </a:endParaRPr>
          </a:p>
          <a:p>
            <a:pPr eaLnBrk="1" hangingPunct="1">
              <a:spcBef>
                <a:spcPct val="0"/>
              </a:spcBef>
              <a:buFontTx/>
              <a:buNone/>
            </a:pPr>
            <a:r>
              <a:rPr lang="hr-HR" altLang="sr-Latn-RS" sz="1200" dirty="0" smtClean="0">
                <a:latin typeface="Arial" charset="0"/>
              </a:rPr>
              <a:t>oštećenje DNA (G1 i G2)</a:t>
            </a:r>
          </a:p>
          <a:p>
            <a:pPr eaLnBrk="1" hangingPunct="1">
              <a:spcBef>
                <a:spcPct val="0"/>
              </a:spcBef>
              <a:buFontTx/>
              <a:buNone/>
            </a:pPr>
            <a:endParaRPr lang="hr-HR" altLang="sr-Latn-RS" sz="1100" dirty="0" smtClean="0">
              <a:latin typeface="Arial" charset="0"/>
            </a:endParaRPr>
          </a:p>
          <a:p>
            <a:pPr eaLnBrk="1" hangingPunct="1"/>
            <a:endParaRPr lang="hr-HR" altLang="sr-Latn-R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KLP10A is recruited to growing microtubule plus ends by the +TIP protein, EB1. (</a:t>
            </a:r>
            <a:r>
              <a:rPr lang="hr-HR" altLang="en-US" b="1" smtClean="0"/>
              <a:t>b</a:t>
            </a:r>
            <a:r>
              <a:rPr lang="hr-HR" altLang="en-US" smtClean="0"/>
              <a:t>) KLP10A is deposited on the microtubule lattice and remains associated after the dissociation of EB1, behaving as a '+TIP trailer'. (</a:t>
            </a:r>
            <a:r>
              <a:rPr lang="hr-HR" altLang="en-US" b="1" smtClean="0"/>
              <a:t>c</a:t>
            </a:r>
            <a:r>
              <a:rPr lang="hr-HR" altLang="en-US" smtClean="0"/>
              <a:t>) EB1 is lost from paused microtubules, but KLP10A localizes closer to the tip, even while dissociating from the lattice, when away from the microtubule plus ends. Cytoplasmic KLP59C binds to microtubules. (</a:t>
            </a:r>
            <a:r>
              <a:rPr lang="hr-HR" altLang="en-US" b="1" smtClean="0"/>
              <a:t>d</a:t>
            </a:r>
            <a:r>
              <a:rPr lang="hr-HR" altLang="en-US" smtClean="0"/>
              <a:t>) KLP10A induces a catastrophe at the microtubule plus end and then dissociates from the shrinking microtubule. To trigger a catastrophe, KLP10A may require specific activation or may only need unimpeded access to the microtubule plus end (for example, by loss of +TIPs). (</a:t>
            </a:r>
            <a:r>
              <a:rPr lang="hr-HR" altLang="en-US" b="1" smtClean="0"/>
              <a:t>e</a:t>
            </a:r>
            <a:r>
              <a:rPr lang="hr-HR" altLang="en-US" smtClean="0"/>
              <a:t>) KLP59C inhibits rescue, prolonging microtubule depolymerization. </a:t>
            </a:r>
          </a:p>
          <a:p>
            <a:r>
              <a:rPr lang="hr-HR" altLang="en-US" smtClean="0">
                <a:hlinkClick r:id="rId3"/>
              </a:rPr>
              <a:t>Functionally distinct kinesin-13 family members cooperate to regulate microtubule dynamics during interphase</a:t>
            </a:r>
            <a:endParaRPr lang="hr-HR" altLang="en-US" smtClean="0"/>
          </a:p>
          <a:p>
            <a:r>
              <a:rPr lang="hr-HR" altLang="en-US" smtClean="0"/>
              <a:t>Vito Mennella, Gregory C. Rogers, Stephen L. Rogers, Daniel W. Buster, Ronald D. Vale &amp; David J. Sharp</a:t>
            </a:r>
          </a:p>
          <a:p>
            <a:r>
              <a:rPr lang="hr-HR" altLang="en-US" smtClean="0"/>
              <a:t>Nature Cell Biology 7, 235 - 245 (2005) Published online: 20 February 2005</a:t>
            </a:r>
          </a:p>
          <a:p>
            <a:r>
              <a:rPr lang="hr-HR" altLang="en-US" smtClean="0"/>
              <a:t>-acetilacija samo na alfa</a:t>
            </a:r>
          </a:p>
          <a:p>
            <a:r>
              <a:rPr lang="hr-HR" altLang="en-US" smtClean="0"/>
              <a:t>detirozinilacija: otporniji na depolimerizaciju s kinezinom 13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p:spPr>
        <p:txBody>
          <a:bodyPr/>
          <a:lstStyle/>
          <a:p>
            <a:r>
              <a:rPr lang="en-US" altLang="en-US" b="1" smtClean="0"/>
              <a:t>Centromeres and Kinetochores</a:t>
            </a:r>
          </a:p>
          <a:p>
            <a:r>
              <a:rPr lang="en-US" altLang="en-US" b="1" smtClean="0"/>
              <a:t>From Epigenetics to Mitotic Checkpoint Signaling</a:t>
            </a:r>
          </a:p>
          <a:p>
            <a:r>
              <a:rPr lang="en-US" altLang="en-US" smtClean="0"/>
              <a:t>Don W Cleveland</a:t>
            </a:r>
            <a:r>
              <a:rPr lang="hr-HR" altLang="en-US" smtClean="0"/>
              <a:t> </a:t>
            </a:r>
            <a:r>
              <a:rPr lang="en-US" altLang="en-US" smtClean="0"/>
              <a:t>, Yinghui Mao, Kevin F Sullivan</a:t>
            </a:r>
          </a:p>
          <a:p>
            <a:pPr eaLnBrk="1" hangingPunct="1"/>
            <a:r>
              <a:rPr lang="en-US" altLang="sr-Latn-RS" smtClean="0"/>
              <a:t>(A) Kinetochore microtubules are captured by motor proteins, including CENP-E and cytoplasmic dynein, the latter in associated with dynactin,</a:t>
            </a:r>
          </a:p>
          <a:p>
            <a:pPr eaLnBrk="1" hangingPunct="1"/>
            <a:r>
              <a:rPr lang="en-US" altLang="sr-Latn-RS" smtClean="0"/>
              <a:t>ZW10, and Rod. Kin I acts as a microtubule disassemblase at and between the two sister kinetochores. Microtubule plus-end tracking proteins</a:t>
            </a:r>
          </a:p>
          <a:p>
            <a:pPr eaLnBrk="1" hangingPunct="1"/>
            <a:r>
              <a:rPr lang="en-US" altLang="sr-Latn-RS" smtClean="0"/>
              <a:t>(such as EB1, APC) track microtubule “plus” ends and contribute to kinetochore microtubule stability and attachment. Plus-end directed</a:t>
            </a:r>
          </a:p>
          <a:p>
            <a:pPr eaLnBrk="1" hangingPunct="1"/>
            <a:r>
              <a:rPr lang="en-US" altLang="sr-Latn-RS" smtClean="0"/>
              <a:t>chromokinesins are localized on chromosome arms and are responsible for driving the chromosome arms away from the poles (the “polar</a:t>
            </a:r>
          </a:p>
          <a:p>
            <a:pPr eaLnBrk="1" hangingPunct="1"/>
            <a:r>
              <a:rPr lang="en-US" altLang="sr-Latn-RS" smtClean="0"/>
              <a:t>ejection” force).</a:t>
            </a:r>
          </a:p>
          <a:p>
            <a:pPr eaLnBrk="1" hangingPunct="1"/>
            <a:r>
              <a:rPr lang="en-US" altLang="sr-Latn-RS" smtClean="0"/>
              <a:t>(B) A model for chromosome congression in prometaphase driven by dynein-dependent minus-end directed kinetochore motility. Increasing</a:t>
            </a:r>
          </a:p>
          <a:p>
            <a:pPr eaLnBrk="1" hangingPunct="1"/>
            <a:r>
              <a:rPr lang="en-US" altLang="sr-Latn-RS" smtClean="0"/>
              <a:t>microtubule occupancy at the trailing kinetochore lowers ZW10/Rod affinity for that kinetochore causing dynein to pull itself and ZW10/Rod</a:t>
            </a:r>
          </a:p>
          <a:p>
            <a:pPr eaLnBrk="1" hangingPunct="1"/>
            <a:r>
              <a:rPr lang="en-US" altLang="sr-Latn-RS" smtClean="0"/>
              <a:t>out of the kinetochore and to stream along the kinetochore microtubule. On the leading kinetochore with fewer microtubules bound, ZW10/</a:t>
            </a:r>
          </a:p>
          <a:p>
            <a:pPr eaLnBrk="1" hangingPunct="1"/>
            <a:r>
              <a:rPr lang="en-US" altLang="sr-Latn-RS" smtClean="0"/>
              <a:t>Rod is tethered more tightly, and the dynein power stroke moves the chromosome toward the spindle equator.</a:t>
            </a:r>
            <a:endParaRPr lang="hr-HR" altLang="sr-Latn-RS" smtClean="0"/>
          </a:p>
          <a:p>
            <a:endParaRPr lang="en-US" altLang="en-US" smtClean="0"/>
          </a:p>
        </p:txBody>
      </p:sp>
      <p:sp>
        <p:nvSpPr>
          <p:cNvPr id="1249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D2D7FC5-BD4A-48DA-8A6D-476F025CED7F}" type="slidenum">
              <a:rPr lang="hr-HR" altLang="sr-Latn-RS" smtClean="0"/>
              <a:pPr eaLnBrk="1" hangingPunct="1">
                <a:spcBef>
                  <a:spcPct val="0"/>
                </a:spcBef>
              </a:pPr>
              <a:t>44</a:t>
            </a:fld>
            <a:endParaRPr lang="hr-HR" altLang="sr-Latn-R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E6C8855-E3DD-4EDC-B430-587C8F0328F2}" type="slidenum">
              <a:rPr lang="hr-HR" altLang="sr-Latn-RS" smtClean="0"/>
              <a:pPr eaLnBrk="1" hangingPunct="1">
                <a:spcBef>
                  <a:spcPct val="0"/>
                </a:spcBef>
              </a:pPr>
              <a:t>45</a:t>
            </a:fld>
            <a:endParaRPr lang="hr-HR" altLang="sr-Latn-R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hr-HR" altLang="sr-Latn-RS"/>
              <a:t>Nature Reviews | Molecular Cell Biology</a:t>
            </a:r>
          </a:p>
          <a:p>
            <a:pPr eaLnBrk="1" hangingPunct="1"/>
            <a:r>
              <a:rPr lang="hr-HR" altLang="sr-Latn-RS"/>
              <a:t>Figure 3 |</a:t>
            </a:r>
            <a:r>
              <a:rPr lang="hr-HR" altLang="sr-Latn-RS" b="1"/>
              <a:t>generation of a gradient of RangTP complexed to importin -</a:t>
            </a:r>
            <a:r>
              <a:rPr lang="hr-HR" altLang="sr-Latn-RS"/>
              <a:t>â </a:t>
            </a:r>
            <a:r>
              <a:rPr lang="hr-HR" altLang="sr-Latn-RS" b="1"/>
              <a:t>from </a:t>
            </a:r>
          </a:p>
          <a:p>
            <a:pPr eaLnBrk="1" hangingPunct="1"/>
            <a:r>
              <a:rPr lang="hr-HR" altLang="sr-Latn-RS" b="1"/>
              <a:t>mitotic chromosomes.</a:t>
            </a:r>
            <a:r>
              <a:rPr lang="hr-HR" altLang="sr-Latn-RS"/>
              <a:t>Microtubule nucleation occurs only within a region close to the </a:t>
            </a:r>
          </a:p>
          <a:p>
            <a:pPr eaLnBrk="1" hangingPunct="1"/>
            <a:r>
              <a:rPr lang="hr-HR" altLang="sr-Latn-RS"/>
              <a:t>chromosomes due to an ultrasensitive response to the RanGTP –importin-â gradient 84 . </a:t>
            </a:r>
          </a:p>
          <a:p>
            <a:pPr eaLnBrk="1" hangingPunct="1"/>
            <a:r>
              <a:rPr lang="hr-HR" altLang="sr-Latn-RS"/>
              <a:t>Microtubule stabilization works at greater distances from the chromosomes and </a:t>
            </a:r>
          </a:p>
          <a:p>
            <a:pPr eaLnBrk="1" hangingPunct="1"/>
            <a:r>
              <a:rPr lang="hr-HR" altLang="sr-Latn-RS"/>
              <a:t>responds linearly to the gradient.These responses might reflect differing sensitivities of </a:t>
            </a:r>
          </a:p>
          <a:p>
            <a:pPr eaLnBrk="1" hangingPunct="1"/>
            <a:r>
              <a:rPr lang="hr-HR" altLang="sr-Latn-RS"/>
              <a:t>putative effectors in each of the processes to RanGTP,so that spatial information is </a:t>
            </a:r>
          </a:p>
          <a:p>
            <a:pPr eaLnBrk="1" hangingPunct="1"/>
            <a:r>
              <a:rPr lang="hr-HR" altLang="sr-Latn-RS"/>
              <a:t>provided by the gradient.The concentration gradient (top)and one half of the </a:t>
            </a:r>
          </a:p>
          <a:p>
            <a:pPr eaLnBrk="1" hangingPunct="1"/>
            <a:r>
              <a:rPr lang="hr-HR" altLang="sr-Latn-RS"/>
              <a:t>assembling spindle (bottom)are shown.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4557613-D228-4EA4-A68B-D7E3530C7621}" type="slidenum">
              <a:rPr lang="hr-HR" altLang="sr-Latn-RS" smtClean="0"/>
              <a:pPr eaLnBrk="1" hangingPunct="1">
                <a:spcBef>
                  <a:spcPct val="0"/>
                </a:spcBef>
              </a:pPr>
              <a:t>46</a:t>
            </a:fld>
            <a:endParaRPr lang="hr-HR" altLang="sr-Latn-R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hr-HR" altLang="sr-Latn-RS"/>
              <a:t>Nature Reviews | Molecular Cell Biology</a:t>
            </a:r>
          </a:p>
          <a:p>
            <a:pPr eaLnBrk="1" hangingPunct="1"/>
            <a:r>
              <a:rPr lang="hr-HR" altLang="sr-Latn-RS"/>
              <a:t>Figure 2 |</a:t>
            </a:r>
            <a:r>
              <a:rPr lang="hr-HR" altLang="sr-Latn-RS" b="1"/>
              <a:t>Disruption of the gTP –gDP cycle of Ran causes aberrant mitotic spindle </a:t>
            </a:r>
          </a:p>
          <a:p>
            <a:pPr eaLnBrk="1" hangingPunct="1"/>
            <a:r>
              <a:rPr lang="hr-HR" altLang="sr-Latn-RS" b="1"/>
              <a:t>assembly.</a:t>
            </a:r>
            <a:r>
              <a:rPr lang="hr-HR" altLang="sr-Latn-RS"/>
              <a:t>Expression of Ran mutants or mislocalization of the guanine nucleotide-exchange</a:t>
            </a:r>
          </a:p>
          <a:p>
            <a:pPr eaLnBrk="1" hangingPunct="1"/>
            <a:r>
              <a:rPr lang="hr-HR" altLang="sr-Latn-RS"/>
              <a:t>factor RCC1 from the chromosomes produces defects in chromosome </a:t>
            </a:r>
          </a:p>
          <a:p>
            <a:pPr eaLnBrk="1" hangingPunct="1"/>
            <a:r>
              <a:rPr lang="hr-HR" altLang="sr-Latn-RS"/>
              <a:t>alignment at metaphase or multipolar spindles 112 .These defects are similar to those </a:t>
            </a:r>
          </a:p>
          <a:p>
            <a:pPr eaLnBrk="1" hangingPunct="1"/>
            <a:r>
              <a:rPr lang="hr-HR" altLang="sr-Latn-RS"/>
              <a:t>produced in Xenopus laevis egg extracts by the addition of Ran mutants 61 –65 ,and indicate </a:t>
            </a:r>
          </a:p>
          <a:p>
            <a:pPr eaLnBrk="1" hangingPunct="1"/>
            <a:r>
              <a:rPr lang="hr-HR" altLang="sr-Latn-RS"/>
              <a:t>that the proper spatial generation of RanGTP is necessary for correct spindle assembly. </a:t>
            </a:r>
          </a:p>
          <a:p>
            <a:pPr eaLnBrk="1" hangingPunct="1"/>
            <a:r>
              <a:rPr lang="hr-HR" altLang="sr-Latn-RS"/>
              <a:t>Scale bars,10 µm.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C910D5D-86FF-404A-8CA5-927706BAE9E1}" type="slidenum">
              <a:rPr lang="hr-HR" altLang="sr-Latn-RS" smtClean="0"/>
              <a:pPr eaLnBrk="1" hangingPunct="1">
                <a:spcBef>
                  <a:spcPct val="0"/>
                </a:spcBef>
              </a:pPr>
              <a:t>47</a:t>
            </a:fld>
            <a:endParaRPr lang="hr-HR" altLang="sr-Latn-R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hr-HR" altLang="sr-Latn-RS" smtClean="0"/>
              <a:t>Metafaza: vreteno dinamička ravnoteza: svi tubuli sporo rastu i brzo se raspadaju, osim kinetohornih</a:t>
            </a:r>
          </a:p>
          <a:p>
            <a:pPr eaLnBrk="1" hangingPunct="1"/>
            <a:r>
              <a:rPr lang="hr-HR" altLang="sr-Latn-RS" smtClean="0"/>
              <a:t>“poleward flux” – fluks prema polovima – dodavanje tubulina na + kraju i ravnoteza s gubitkom na – polovima blizu polova</a:t>
            </a:r>
          </a:p>
          <a:p>
            <a:pPr eaLnBrk="1" hangingPunct="1"/>
            <a:r>
              <a:rPr lang="hr-HR" altLang="sr-Latn-RS" smtClean="0"/>
              <a:t>fluorescein ugrađen u tubulin; male količine fluoresceina</a:t>
            </a:r>
          </a:p>
          <a:p>
            <a:pPr eaLnBrk="1" hangingPunct="1"/>
            <a:r>
              <a:rPr lang="hr-HR" altLang="sr-Latn-RS" smtClean="0"/>
              <a:t>astralna odbijajuća snaga; oscilacije (nema ih kod kvasca i ploče biljaka i kod nekih mejoza)</a:t>
            </a:r>
          </a:p>
          <a:p>
            <a:pPr eaLnBrk="1" hangingPunct="1"/>
            <a:r>
              <a:rPr lang="hr-HR" altLang="sr-Latn-RS" smtClean="0"/>
              <a:t>“caged” fluorescein u tubulima – praćenje lokalnih oscilacija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p:spPr>
        <p:txBody>
          <a:bodyPr/>
          <a:lstStyle/>
          <a:p>
            <a:pPr eaLnBrk="1" hangingPunct="1"/>
            <a:r>
              <a:rPr lang="hr-HR" altLang="en-US" smtClean="0"/>
              <a:t>Sugošin regrutira fosfatazu na vanjsku kinetohoru. Kad Ndc80 NIJE fosforiliran, stabilan je.</a:t>
            </a:r>
          </a:p>
        </p:txBody>
      </p:sp>
      <p:sp>
        <p:nvSpPr>
          <p:cNvPr id="13722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1EEC6EA-341B-4279-9E0E-50105B35D76A}" type="slidenum">
              <a:rPr lang="hr-HR" altLang="sr-Latn-RS" smtClean="0"/>
              <a:pPr eaLnBrk="1" hangingPunct="1">
                <a:spcBef>
                  <a:spcPct val="0"/>
                </a:spcBef>
              </a:pPr>
              <a:t>52</a:t>
            </a:fld>
            <a:endParaRPr lang="hr-HR" altLang="sr-Latn-R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2E37FB4-EFFE-42A4-A028-A6C590E0BC90}" type="slidenum">
              <a:rPr lang="hr-HR" altLang="sr-Latn-RS" smtClean="0"/>
              <a:pPr eaLnBrk="1" hangingPunct="1">
                <a:spcBef>
                  <a:spcPct val="0"/>
                </a:spcBef>
              </a:pPr>
              <a:t>53</a:t>
            </a:fld>
            <a:endParaRPr lang="hr-HR" altLang="sr-Latn-R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hr-HR" altLang="sr-Latn-RS" smtClean="0"/>
              <a:t>In the first meiosis, the kinetochores of the two chromatids face the same direction (left), but in somatic cell division they face opposite directions (right).</a:t>
            </a:r>
          </a:p>
          <a:p>
            <a:pPr eaLnBrk="1" hangingPunct="1"/>
            <a:r>
              <a:rPr lang="en-US" altLang="sr-Latn-RS" smtClean="0"/>
              <a:t>(</a:t>
            </a:r>
            <a:r>
              <a:rPr lang="en-US" altLang="sr-Latn-RS" b="1" smtClean="0"/>
              <a:t>a</a:t>
            </a:r>
            <a:r>
              <a:rPr lang="en-US" altLang="sr-Latn-RS" smtClean="0"/>
              <a:t>) An overview of the reductional division event, showing the roles of kinetochores, Rec8 and Shugoshin (SGO). By the time chromosomes align at metaphase I, homologous chromosomes have already paired and recombined to form crossover points (chiasmata). Chiasmata are held in place by a cohesion complex, containing Rec8, between sister chromatids. Rec8 is destroyed at anaphase to release chiasmata. Shugoshin protects Rec8 in pericentromeric regions until meiosis II. Kinetochores are presumed to initiate segregation. (</a:t>
            </a:r>
            <a:r>
              <a:rPr lang="en-US" altLang="sr-Latn-RS" b="1" smtClean="0"/>
              <a:t>b</a:t>
            </a:r>
            <a:r>
              <a:rPr lang="en-US" altLang="sr-Latn-RS" smtClean="0"/>
              <a:t>) A three-dimensional perspective highlighting the role of the MIS12–NDC80 bridge. The left panel shows that meiotic kinetochores are formed in prophase I when a single axial element underlies the sister chromatids. The MIS12–NDC80 domain is shown in red and the centromeric regions (marked by CENH3 and CENPC) are shown in green. At this stage, Shugoshin is visible in pericentromeric regions (see </a:t>
            </a:r>
            <a:r>
              <a:rPr lang="en-US" altLang="sr-Latn-RS" smtClean="0">
                <a:hlinkClick r:id="rId3"/>
              </a:rPr>
              <a:t>Fig. 4a</a:t>
            </a:r>
            <a:r>
              <a:rPr lang="en-US" altLang="sr-Latn-RS" smtClean="0"/>
              <a:t>)</a:t>
            </a:r>
            <a:r>
              <a:rPr lang="en-US" altLang="sr-Latn-RS" smtClean="0">
                <a:hlinkClick r:id="rId4"/>
              </a:rPr>
              <a:t>17</a:t>
            </a:r>
            <a:r>
              <a:rPr lang="en-US" altLang="sr-Latn-RS" smtClean="0"/>
              <a:t>. Axial elements are removed in late prophase but the MIS12–NDC80 bridge, which binds directly to microtubules, remains intact during metaphase I and early anaphase I.</a:t>
            </a:r>
            <a:endParaRPr lang="hr-HR" altLang="sr-Latn-R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699B4A2-8025-4EE1-925F-2F454DB50483}" type="slidenum">
              <a:rPr lang="hr-HR" altLang="sr-Latn-RS" smtClean="0"/>
              <a:pPr eaLnBrk="1" hangingPunct="1">
                <a:spcBef>
                  <a:spcPct val="0"/>
                </a:spcBef>
              </a:pPr>
              <a:t>54</a:t>
            </a:fld>
            <a:endParaRPr lang="hr-HR" altLang="sr-Latn-R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r>
              <a:rPr lang="hr-HR" altLang="sr-Latn-RS" smtClean="0"/>
              <a:t>inhibicija dok se svi kromosomi  ne vežu</a:t>
            </a:r>
          </a:p>
          <a:p>
            <a:pPr eaLnBrk="1" hangingPunct="1"/>
            <a:r>
              <a:rPr lang="hr-HR" altLang="sr-Latn-RS" smtClean="0"/>
              <a:t>APC u drugačije reguliran u ova dva slučaja (sekurin i ciklin B)</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074341F-4D6C-4586-ACB3-ED2C00DC6FB2}" type="slidenum">
              <a:rPr lang="hr-HR" altLang="sr-Latn-RS" smtClean="0"/>
              <a:pPr eaLnBrk="1" hangingPunct="1">
                <a:spcBef>
                  <a:spcPct val="0"/>
                </a:spcBef>
              </a:pPr>
              <a:t>56</a:t>
            </a:fld>
            <a:endParaRPr lang="hr-HR" altLang="sr-Latn-R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hr-HR" altLang="sr-Latn-RS" b="1" smtClean="0"/>
              <a:t>Two experiments that demonstrate the requirement for protein degradation to exit from mitosis.</a:t>
            </a:r>
            <a:r>
              <a:rPr lang="hr-HR" altLang="sr-Latn-RS" smtClean="0"/>
              <a:t> (A) An APC inhibitor was added to frog egg extracts undergoing mitosis </a:t>
            </a:r>
            <a:r>
              <a:rPr lang="hr-HR" altLang="sr-Latn-RS" i="1" smtClean="0"/>
              <a:t>in vitro</a:t>
            </a:r>
            <a:r>
              <a:rPr lang="hr-HR" altLang="sr-Latn-RS" smtClean="0"/>
              <a:t> (see </a:t>
            </a:r>
            <a:r>
              <a:rPr lang="hr-HR" altLang="sr-Latn-RS" u="sng" smtClean="0">
                <a:hlinkClick r:id="rId3"/>
              </a:rPr>
              <a:t>Figure 17-9</a:t>
            </a:r>
            <a:r>
              <a:rPr lang="hr-HR" altLang="sr-Latn-RS" smtClean="0"/>
              <a:t>). The inhibitor arrested mitosis at metaphase, indicating that proteolysis is required for the separation of sister chromatids at the metaphase-to-anaphase transition. A similar arrest occurs in budding yeasts with mutations in components of the APC. (B) A nondegradable mutant form of M-cyclin was added to mitotic frog egg extracts. This addition arrested mitosis after sister-chromatid separation, indicating that destruction of M-cyclin is not required for sister-chromatid separation but is required for the subsequent exit from mitosis. (Based on S.L. Holloway et al., </a:t>
            </a:r>
            <a:r>
              <a:rPr lang="hr-HR" altLang="sr-Latn-RS" i="1" smtClean="0"/>
              <a:t>Cell</a:t>
            </a:r>
            <a:r>
              <a:rPr lang="hr-HR" altLang="sr-Latn-RS" smtClean="0"/>
              <a:t> 73:1393–1402, 1993.)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6E78361-1AF2-4485-9603-5D426EE5042B}" type="slidenum">
              <a:rPr lang="hr-HR" altLang="sr-Latn-RS" smtClean="0"/>
              <a:pPr eaLnBrk="1" hangingPunct="1">
                <a:spcBef>
                  <a:spcPct val="0"/>
                </a:spcBef>
              </a:pPr>
              <a:t>57</a:t>
            </a:fld>
            <a:endParaRPr lang="hr-HR" altLang="sr-Latn-R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hr-HR" altLang="sr-Latn-RS" smtClean="0"/>
              <a:t>različita osjetljivost prema inhibitorima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688B7C9-0CE3-479E-BE87-97B59EC126B4}" type="slidenum">
              <a:rPr lang="hr-HR" altLang="sr-Latn-RS" smtClean="0"/>
              <a:pPr eaLnBrk="1" hangingPunct="1">
                <a:spcBef>
                  <a:spcPct val="0"/>
                </a:spcBef>
              </a:pPr>
              <a:t>5</a:t>
            </a:fld>
            <a:endParaRPr lang="hr-HR" altLang="sr-Latn-R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hr-HR" altLang="sr-Latn-RS" smtClean="0"/>
              <a:t>timer i sekvenca</a:t>
            </a:r>
          </a:p>
          <a:p>
            <a:pPr eaLnBrk="1" hangingPunct="1"/>
            <a:r>
              <a:rPr lang="hr-HR" altLang="sr-Latn-RS" smtClean="0"/>
              <a:t>sam mehanizam cdk</a:t>
            </a:r>
          </a:p>
          <a:p>
            <a:pPr eaLnBrk="1" hangingPunct="1"/>
            <a:r>
              <a:rPr lang="hr-HR" altLang="sr-Latn-RS" smtClean="0"/>
              <a:t>regulacija nizvodnih događaja</a:t>
            </a:r>
          </a:p>
          <a:p>
            <a:pPr eaLnBrk="1" hangingPunct="1"/>
            <a:r>
              <a:rPr lang="hr-HR" altLang="sr-Latn-RS" smtClean="0"/>
              <a:t>regulacija ovisno o vanjskim signalima</a:t>
            </a:r>
          </a:p>
          <a:p>
            <a:pPr eaLnBrk="1" hangingPunct="1"/>
            <a:endParaRPr lang="hr-HR" altLang="sr-Latn-R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7A1C18-D70D-4BAD-AF5B-235C55856D4F}" type="slidenum">
              <a:rPr lang="hr-HR" altLang="sr-Latn-RS" smtClean="0"/>
              <a:pPr eaLnBrk="1" hangingPunct="1">
                <a:spcBef>
                  <a:spcPct val="0"/>
                </a:spcBef>
              </a:pPr>
              <a:t>59</a:t>
            </a:fld>
            <a:endParaRPr lang="hr-HR" altLang="sr-Latn-R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r>
              <a:rPr lang="hr-HR" altLang="sr-Latn-RS" smtClean="0"/>
              <a:t>drugačija regulacija u embrionalnim stanicama gdje nema G1 faze, u S odmah počinje akumulacija M cdk</a:t>
            </a:r>
          </a:p>
          <a:p>
            <a:pPr eaLnBrk="1" hangingPunct="1"/>
            <a:r>
              <a:rPr lang="hr-HR" altLang="sr-Latn-RS" smtClean="0"/>
              <a:t>M-cdk stimulira Apc, razgradnjom opada i APC</a:t>
            </a:r>
          </a:p>
          <a:p>
            <a:pPr eaLnBrk="1" hangingPunct="1"/>
            <a:r>
              <a:rPr lang="hr-HR" altLang="sr-Latn-RS" smtClean="0"/>
              <a:t>u G1 pada M cdk i APC, ali postoji visoka aktivnost HCT1-APC koja drži M cikline niske u G1 – ekstracelularni signali</a:t>
            </a:r>
          </a:p>
          <a:p>
            <a:pPr eaLnBrk="1" hangingPunct="1"/>
            <a:r>
              <a:rPr lang="hr-HR" altLang="sr-Latn-RS" smtClean="0"/>
              <a:t>Hct-APC je inhibiran M cdk, a cdc20-APC aktiviran</a:t>
            </a:r>
          </a:p>
          <a:p>
            <a:pPr eaLnBrk="1" hangingPunct="1"/>
            <a:r>
              <a:rPr lang="hr-HR" altLang="sr-Latn-RS" smtClean="0"/>
              <a:t>G1/S ciklini inaktiviraju HCT tako da mogu S ciklini rasti</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4247CE-4C38-41AB-92D4-B5D53098E8B3}" type="slidenum">
              <a:rPr lang="hr-HR" altLang="sr-Latn-RS" smtClean="0"/>
              <a:pPr eaLnBrk="1" hangingPunct="1">
                <a:spcBef>
                  <a:spcPct val="0"/>
                </a:spcBef>
              </a:pPr>
              <a:t>60</a:t>
            </a:fld>
            <a:endParaRPr lang="hr-HR" altLang="sr-Latn-R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hr-HR" altLang="sr-Latn-RS" smtClean="0"/>
              <a:t>asimetrična dioba – važna u biljaka jer se ne može pomicati</a:t>
            </a:r>
          </a:p>
          <a:p>
            <a:pPr eaLnBrk="1" hangingPunct="1"/>
            <a:endParaRPr lang="hr-HR" altLang="sr-Latn-RS" smtClean="0"/>
          </a:p>
          <a:p>
            <a:pPr eaLnBrk="1" hangingPunct="1"/>
            <a:r>
              <a:rPr lang="hr-HR" altLang="sr-Latn-RS" smtClean="0"/>
              <a:t>formin; nukleacija aktina (pojedini “nukleusi”, jezgre polimerizacije kod kvasca)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2DC2B2E-A658-4E2D-AD38-9986527D0BC8}" type="slidenum">
              <a:rPr lang="hr-HR" altLang="sr-Latn-RS" smtClean="0"/>
              <a:pPr eaLnBrk="1" hangingPunct="1">
                <a:spcBef>
                  <a:spcPct val="0"/>
                </a:spcBef>
              </a:pPr>
              <a:t>64</a:t>
            </a:fld>
            <a:endParaRPr lang="hr-HR" altLang="sr-Latn-R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r>
              <a:rPr lang="hr-HR" altLang="sr-Latn-RS" smtClean="0"/>
              <a:t>midbody: ostaci antiparalelnih tubula</a:t>
            </a:r>
          </a:p>
          <a:p>
            <a:pPr eaLnBrk="1" hangingPunct="1"/>
            <a:r>
              <a:rPr lang="hr-HR" altLang="sr-Latn-RS" smtClean="0"/>
              <a:t>signal centriola . negdje</a:t>
            </a:r>
          </a:p>
          <a:p>
            <a:pPr eaLnBrk="1" hangingPunct="1"/>
            <a:r>
              <a:rPr lang="hr-HR" altLang="sr-Latn-RS" smtClean="0"/>
              <a:t>negdje ostatak – za orijentaciju sljedeće diobe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EA281C1-3BA0-43D5-AA81-2C0E43AB0D6F}" type="slidenum">
              <a:rPr lang="hr-HR" altLang="sr-Latn-RS" smtClean="0"/>
              <a:pPr eaLnBrk="1" hangingPunct="1">
                <a:spcBef>
                  <a:spcPct val="0"/>
                </a:spcBef>
              </a:pPr>
              <a:t>65</a:t>
            </a:fld>
            <a:endParaRPr lang="hr-HR" altLang="sr-Latn-R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hr-HR" altLang="sr-Latn-RS" smtClean="0"/>
              <a:t>Two HeLa cervical cancer cells captured in telophase, as sister chromatids are separated into the two ends of the dumbbell-shaped cell. Green fluorescence is from Aurora B protein kinase fused to eGFP with white and red marking DNA and tubulin. The image was taken using a DeltaVision deconvolution/restoration microscope. </a:t>
            </a:r>
          </a:p>
          <a:p>
            <a:pPr eaLnBrk="1" hangingPunct="1"/>
            <a:endParaRPr lang="hr-HR" altLang="sr-Latn-R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p:spPr>
        <p:txBody>
          <a:bodyPr/>
          <a:lstStyle/>
          <a:p>
            <a:pPr eaLnBrk="1" hangingPunct="1"/>
            <a:r>
              <a:rPr lang="hr-HR" altLang="en-US" smtClean="0"/>
              <a:t>Primjer kod pupanja kvasca: diobeno se vreteno „provlači” kroz vrat pupa, sve regulirano membranskim proteinima koji su različiti u majci i kćeri.</a:t>
            </a:r>
          </a:p>
        </p:txBody>
      </p:sp>
      <p:sp>
        <p:nvSpPr>
          <p:cNvPr id="15872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5FDAF8E-6CD4-4B61-BE54-910AD6E7B50A}" type="slidenum">
              <a:rPr lang="hr-HR" altLang="sr-Latn-RS" smtClean="0"/>
              <a:pPr eaLnBrk="1" hangingPunct="1">
                <a:spcBef>
                  <a:spcPct val="0"/>
                </a:spcBef>
              </a:pPr>
              <a:t>67</a:t>
            </a:fld>
            <a:endParaRPr lang="hr-HR" altLang="sr-Latn-R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2739F17-F196-423A-92C3-991D21E41551}" type="slidenum">
              <a:rPr lang="hr-HR" altLang="sr-Latn-RS" smtClean="0"/>
              <a:pPr eaLnBrk="1" hangingPunct="1">
                <a:spcBef>
                  <a:spcPct val="0"/>
                </a:spcBef>
              </a:pPr>
              <a:t>68</a:t>
            </a:fld>
            <a:endParaRPr lang="hr-HR" altLang="sr-Latn-R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hr-HR" altLang="sr-Latn-RS" smtClean="0"/>
              <a:t>Nature Reviews | Molecular Cell Biology</a:t>
            </a:r>
          </a:p>
          <a:p>
            <a:pPr eaLnBrk="1" hangingPunct="1"/>
            <a:r>
              <a:rPr lang="hr-HR" altLang="sr-Latn-RS" smtClean="0"/>
              <a:t>Figure 3 |</a:t>
            </a:r>
            <a:r>
              <a:rPr lang="hr-HR" altLang="sr-Latn-RS" b="1" smtClean="0"/>
              <a:t>live imaging of asymmetric cell division. a </a:t>
            </a:r>
            <a:r>
              <a:rPr lang="hr-HR" altLang="sr-Latn-RS" smtClean="0"/>
              <a:t>|These panels show three </a:t>
            </a:r>
          </a:p>
          <a:p>
            <a:pPr eaLnBrk="1" hangingPunct="1"/>
            <a:r>
              <a:rPr lang="hr-HR" altLang="sr-Latn-RS" smtClean="0"/>
              <a:t>sequential images of a Caenorhabditis elegans embryo expressing green fluorescent </a:t>
            </a:r>
          </a:p>
          <a:p>
            <a:pPr eaLnBrk="1" hangingPunct="1"/>
            <a:r>
              <a:rPr lang="hr-HR" altLang="sr-Latn-RS" smtClean="0"/>
              <a:t>protein (GFP)-PIE-1 (green)that has been imaged using dual time-lapse differential </a:t>
            </a:r>
          </a:p>
          <a:p>
            <a:pPr eaLnBrk="1" hangingPunct="1"/>
            <a:r>
              <a:rPr lang="hr-HR" altLang="sr-Latn-RS" smtClean="0"/>
              <a:t>interference contrast (DIC)and fluorescence microscopy.The GFP and DIC images have </a:t>
            </a:r>
          </a:p>
          <a:p>
            <a:pPr eaLnBrk="1" hangingPunct="1"/>
            <a:r>
              <a:rPr lang="hr-HR" altLang="sr-Latn-RS" smtClean="0"/>
              <a:t>been overlaid.The anterior of the cell is to the left.The embryo is ~50-µm long.The bulk </a:t>
            </a:r>
          </a:p>
          <a:p>
            <a:pPr eaLnBrk="1" hangingPunct="1"/>
            <a:r>
              <a:rPr lang="hr-HR" altLang="sr-Latn-RS" smtClean="0"/>
              <a:t>of GFP-PIE-1 is segregated to the posterior of the one-cell embryo,whereas the protein </a:t>
            </a:r>
          </a:p>
          <a:p>
            <a:pPr eaLnBrk="1" hangingPunct="1"/>
            <a:r>
              <a:rPr lang="hr-HR" altLang="sr-Latn-RS" smtClean="0"/>
              <a:t>that is leftover in the anterior of the cell will soon be degraded by an E3 ligase 29 .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85F5BDB-08FB-439A-88BD-B261F7C2EA0D}" type="slidenum">
              <a:rPr lang="hr-HR" altLang="sr-Latn-RS" smtClean="0"/>
              <a:pPr eaLnBrk="1" hangingPunct="1">
                <a:spcBef>
                  <a:spcPct val="0"/>
                </a:spcBef>
              </a:pPr>
              <a:t>69</a:t>
            </a:fld>
            <a:endParaRPr lang="hr-HR" altLang="sr-Latn-R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lnSpc>
                <a:spcPct val="90000"/>
              </a:lnSpc>
            </a:pPr>
            <a:r>
              <a:rPr lang="hr-HR" altLang="sr-Latn-RS" smtClean="0"/>
              <a:t>Nature Reviews | Molecular Cell Biology</a:t>
            </a:r>
          </a:p>
          <a:p>
            <a:pPr eaLnBrk="1" hangingPunct="1">
              <a:lnSpc>
                <a:spcPct val="90000"/>
              </a:lnSpc>
            </a:pPr>
            <a:r>
              <a:rPr lang="hr-HR" altLang="sr-Latn-RS" smtClean="0"/>
              <a:t>Figure 4 |</a:t>
            </a:r>
            <a:r>
              <a:rPr lang="hr-HR" altLang="sr-Latn-RS" b="1" smtClean="0"/>
              <a:t>cortical force generation during spindle positioning in </a:t>
            </a:r>
            <a:r>
              <a:rPr lang="hr-HR" altLang="sr-Latn-RS" b="1" i="1" smtClean="0"/>
              <a:t>Caenorhabditis   </a:t>
            </a:r>
          </a:p>
          <a:p>
            <a:pPr eaLnBrk="1" hangingPunct="1">
              <a:lnSpc>
                <a:spcPct val="90000"/>
              </a:lnSpc>
            </a:pPr>
            <a:r>
              <a:rPr lang="hr-HR" altLang="sr-Latn-RS" b="1" i="1" smtClean="0"/>
              <a:t>elegans </a:t>
            </a:r>
            <a:r>
              <a:rPr lang="hr-HR" altLang="sr-Latn-RS" b="1" smtClean="0"/>
              <a:t>.a </a:t>
            </a:r>
            <a:r>
              <a:rPr lang="hr-HR" altLang="sr-Latn-RS" smtClean="0"/>
              <a:t>|This panel shows a one-cell C.elegans embryo during early anaphase.Arrows </a:t>
            </a:r>
          </a:p>
          <a:p>
            <a:pPr eaLnBrk="1" hangingPunct="1">
              <a:lnSpc>
                <a:spcPct val="90000"/>
              </a:lnSpc>
            </a:pPr>
            <a:r>
              <a:rPr lang="hr-HR" altLang="sr-Latn-RS" smtClean="0"/>
              <a:t>indicate the extent of net pulling forces acting on each spindle pole.Squares at the cell </a:t>
            </a:r>
          </a:p>
          <a:p>
            <a:pPr eaLnBrk="1" hangingPunct="1">
              <a:lnSpc>
                <a:spcPct val="90000"/>
              </a:lnSpc>
            </a:pPr>
            <a:r>
              <a:rPr lang="hr-HR" altLang="sr-Latn-RS" smtClean="0"/>
              <a:t>cortex denote active cortical force generators,of which there are more on the posterior </a:t>
            </a:r>
          </a:p>
          <a:p>
            <a:pPr eaLnBrk="1" hangingPunct="1">
              <a:lnSpc>
                <a:spcPct val="90000"/>
              </a:lnSpc>
            </a:pPr>
            <a:r>
              <a:rPr lang="hr-HR" altLang="sr-Latn-RS" smtClean="0"/>
              <a:t>side of the cell.</a:t>
            </a:r>
            <a:r>
              <a:rPr lang="hr-HR" altLang="sr-Latn-RS" b="1" smtClean="0"/>
              <a:t>b </a:t>
            </a:r>
            <a:r>
              <a:rPr lang="hr-HR" altLang="sr-Latn-RS" smtClean="0"/>
              <a:t>|This panel shows a magnified view of a cortical force generator.The </a:t>
            </a:r>
          </a:p>
          <a:p>
            <a:pPr eaLnBrk="1" hangingPunct="1">
              <a:lnSpc>
                <a:spcPct val="90000"/>
              </a:lnSpc>
            </a:pPr>
            <a:r>
              <a:rPr lang="hr-HR" altLang="sr-Latn-RS" smtClean="0"/>
              <a:t>dynein complex,which includes lissencephaly protein-1 (LIS-1),interacts with the coiled-coil</a:t>
            </a:r>
          </a:p>
          <a:p>
            <a:pPr eaLnBrk="1" hangingPunct="1">
              <a:lnSpc>
                <a:spcPct val="90000"/>
              </a:lnSpc>
            </a:pPr>
            <a:r>
              <a:rPr lang="hr-HR" altLang="sr-Latn-RS" smtClean="0"/>
              <a:t>protein LIN-5,which associates with the GoLoco-motif proteins GPR-1/2 through </a:t>
            </a:r>
          </a:p>
          <a:p>
            <a:pPr eaLnBrk="1" hangingPunct="1">
              <a:lnSpc>
                <a:spcPct val="90000"/>
              </a:lnSpc>
            </a:pPr>
            <a:r>
              <a:rPr lang="hr-HR" altLang="sr-Latn-RS" smtClean="0"/>
              <a:t>the TPR-like motifs (dark green stripes)of GPR-1/2.In turn,GPR-1/2 binds via its GoLoco </a:t>
            </a:r>
          </a:p>
          <a:p>
            <a:pPr eaLnBrk="1" hangingPunct="1">
              <a:lnSpc>
                <a:spcPct val="90000"/>
              </a:lnSpc>
            </a:pPr>
            <a:r>
              <a:rPr lang="hr-HR" altLang="sr-Latn-RS" smtClean="0"/>
              <a:t>motif (orange stripe)to G á ,which is myristoylated (curved line),thus recruiting dynein to </a:t>
            </a:r>
          </a:p>
          <a:p>
            <a:pPr eaLnBrk="1" hangingPunct="1">
              <a:lnSpc>
                <a:spcPct val="90000"/>
              </a:lnSpc>
            </a:pPr>
            <a:r>
              <a:rPr lang="hr-HR" altLang="sr-Latn-RS" smtClean="0"/>
              <a:t>the cell cortex.By virtue of its minus-end directed motility,cortically anchored dynein </a:t>
            </a:r>
          </a:p>
          <a:p>
            <a:pPr eaLnBrk="1" hangingPunct="1">
              <a:lnSpc>
                <a:spcPct val="90000"/>
              </a:lnSpc>
            </a:pPr>
            <a:r>
              <a:rPr lang="hr-HR" altLang="sr-Latn-RS" smtClean="0"/>
              <a:t>attempts to move towards the minus end of the microtubule.As this is not possible,a </a:t>
            </a:r>
          </a:p>
          <a:p>
            <a:pPr eaLnBrk="1" hangingPunct="1">
              <a:lnSpc>
                <a:spcPct val="90000"/>
              </a:lnSpc>
            </a:pPr>
            <a:r>
              <a:rPr lang="hr-HR" altLang="sr-Latn-RS" smtClean="0"/>
              <a:t>pulling force is generated instead on the astral microtubule,which undergoes </a:t>
            </a:r>
          </a:p>
          <a:p>
            <a:pPr eaLnBrk="1" hangingPunct="1">
              <a:lnSpc>
                <a:spcPct val="90000"/>
              </a:lnSpc>
            </a:pPr>
            <a:r>
              <a:rPr lang="hr-HR" altLang="sr-Latn-RS" smtClean="0"/>
              <a:t>concomitant depolymerization (depicted by the red and orange tubulin dimers). </a:t>
            </a:r>
          </a:p>
          <a:p>
            <a:pPr eaLnBrk="1" hangingPunct="1">
              <a:lnSpc>
                <a:spcPct val="90000"/>
              </a:lnSpc>
            </a:pPr>
            <a:r>
              <a:rPr lang="hr-HR" altLang="sr-Latn-RS" smtClean="0"/>
              <a:t>Modified with permission from reF. 98 . (2007)Macmillan Magazines Ltd. </a:t>
            </a:r>
          </a:p>
          <a:p>
            <a:pPr eaLnBrk="1" hangingPunct="1">
              <a:lnSpc>
                <a:spcPct val="90000"/>
              </a:lnSpc>
            </a:pPr>
            <a:r>
              <a:rPr lang="hr-HR" altLang="sr-Latn-RS" smtClean="0"/>
              <a:t>- ne zna se točno zašto dinein “više radi” na jednom polu, moguće GRP kojeg ima na jednom polu više, ima ulogu u aktivaciji dineina. Moguće se dinein različito modulira na dva pola; Galfa: G proteinska podj. miristoilirana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B80CE3-277A-43CB-9DAF-85D14F7A25D9}" type="slidenum">
              <a:rPr lang="hr-HR" altLang="sr-Latn-RS" smtClean="0"/>
              <a:pPr eaLnBrk="1" hangingPunct="1">
                <a:spcBef>
                  <a:spcPct val="0"/>
                </a:spcBef>
              </a:pPr>
              <a:t>70</a:t>
            </a:fld>
            <a:endParaRPr lang="hr-HR" altLang="sr-Latn-R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r>
              <a:rPr lang="hr-HR" altLang="sr-Latn-RS" smtClean="0"/>
              <a:t>13 dioba, 6 000 jezgara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Figure 1. Positive and negative regulation of G1 progression by</a:t>
            </a:r>
          </a:p>
          <a:p>
            <a:r>
              <a:rPr lang="en-US" altLang="en-US" smtClean="0"/>
              <a:t>p21WAF1. p21WAF1 exerts a negative effect on G1 progression by</a:t>
            </a:r>
          </a:p>
          <a:p>
            <a:r>
              <a:rPr lang="en-US" altLang="en-US" smtClean="0"/>
              <a:t>inhibiting the activity of cyclin E/cdk2 complexes which phosphorylate</a:t>
            </a:r>
          </a:p>
          <a:p>
            <a:r>
              <a:rPr lang="en-US" altLang="en-US" smtClean="0"/>
              <a:t>pRb in mid to late G1 (1), as well as the function of PCNA in S</a:t>
            </a:r>
          </a:p>
          <a:p>
            <a:r>
              <a:rPr lang="en-US" altLang="en-US" smtClean="0"/>
              <a:t>phase (4). However, p21WAF1 can facilitate G1 phase progression as</a:t>
            </a:r>
          </a:p>
          <a:p>
            <a:r>
              <a:rPr lang="en-US" altLang="en-US" smtClean="0"/>
              <a:t>an assembly factor for cyclin D/cdk4 complexes (2). The induction of</a:t>
            </a:r>
          </a:p>
          <a:p>
            <a:r>
              <a:rPr lang="en-US" altLang="en-US" smtClean="0"/>
              <a:t>D-type cyclins in early G1 recruits p21WAF1 into these active cyclin</a:t>
            </a:r>
          </a:p>
          <a:p>
            <a:r>
              <a:rPr lang="en-US" altLang="en-US" smtClean="0"/>
              <a:t>D/cdk4 or cyclin D/cdk6 complexes, depleting the free pool of</a:t>
            </a:r>
          </a:p>
          <a:p>
            <a:r>
              <a:rPr lang="en-US" altLang="en-US" smtClean="0"/>
              <a:t>p21WAF1, and relieving the inhibition on cyclin E/cdk2 (3).</a:t>
            </a:r>
            <a:endParaRPr lang="hr-HR" altLang="en-US" smtClean="0"/>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23CD843-7028-45BA-B86D-B966C004FB46}" type="slidenum">
              <a:rPr lang="hr-HR" altLang="en-US" smtClean="0"/>
              <a:pPr eaLnBrk="1" hangingPunct="1">
                <a:spcBef>
                  <a:spcPct val="0"/>
                </a:spcBef>
              </a:pPr>
              <a:t>76</a:t>
            </a:fld>
            <a:endParaRPr lang="hr-HR"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Figure 1. The central role of p21 in sensing and responding to a plethora of stimuli</a:t>
            </a:r>
          </a:p>
          <a:p>
            <a:r>
              <a:rPr lang="en-US" altLang="en-US" smtClean="0"/>
              <a:t>p21 responds to a variety of stimuli to promote growth-inhibitory activities that depend</a:t>
            </a:r>
          </a:p>
          <a:p>
            <a:r>
              <a:rPr lang="en-US" altLang="en-US" smtClean="0"/>
              <a:t>primarily on its ability to inhibit the kinase activity of cyclin-dependent kinase 2 (CDK2). p21-</a:t>
            </a:r>
          </a:p>
          <a:p>
            <a:r>
              <a:rPr lang="en-US" altLang="en-US" smtClean="0"/>
              <a:t>induced cell cycle arrest also depends on its ability to inhibit CDK1. p21 can inhibit cellular</a:t>
            </a:r>
          </a:p>
          <a:p>
            <a:r>
              <a:rPr lang="en-US" altLang="en-US" smtClean="0"/>
              <a:t>proliferation independent of CDK2 inhibition by inhibiting proliferating cell nuclear antigen</a:t>
            </a:r>
          </a:p>
          <a:p>
            <a:r>
              <a:rPr lang="en-US" altLang="en-US" smtClean="0"/>
              <a:t>(PCNA), which is required for S phase progression. Some of the anti-proliferative activities of</a:t>
            </a:r>
          </a:p>
          <a:p>
            <a:r>
              <a:rPr lang="en-US" altLang="en-US" smtClean="0"/>
              <a:t>p21 rely on its multiple protein–protein interactions and its ability to regulate gene</a:t>
            </a:r>
          </a:p>
          <a:p>
            <a:r>
              <a:rPr lang="en-US" altLang="en-US" smtClean="0"/>
              <a:t>transcription. The various physiological responses triggered by p21 are interconnected. For</a:t>
            </a:r>
          </a:p>
          <a:p>
            <a:r>
              <a:rPr lang="en-US" altLang="en-US" smtClean="0"/>
              <a:t>example, cell cycle arrest induced by p21 promotes DNA repair by allowing sufficient time</a:t>
            </a:r>
          </a:p>
          <a:p>
            <a:r>
              <a:rPr lang="en-US" altLang="en-US" smtClean="0"/>
              <a:t>for the damaged DNA to be repaired before it is passed to daughter cells and is a major route</a:t>
            </a:r>
            <a:endParaRPr lang="hr-HR" altLang="en-US" smtClean="0"/>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8D88929-CE97-47CA-9A76-6BB610B56410}" type="slidenum">
              <a:rPr lang="hr-HR" altLang="en-US" smtClean="0"/>
              <a:pPr eaLnBrk="1" hangingPunct="1">
                <a:spcBef>
                  <a:spcPct val="0"/>
                </a:spcBef>
              </a:pPr>
              <a:t>77</a:t>
            </a:fld>
            <a:endParaRPr lang="hr-HR"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8DFBE03-E326-4D9B-BAD6-8A9F6F755BBE}" type="slidenum">
              <a:rPr lang="hr-HR" altLang="sr-Latn-RS" smtClean="0"/>
              <a:pPr eaLnBrk="1" hangingPunct="1">
                <a:spcBef>
                  <a:spcPct val="0"/>
                </a:spcBef>
              </a:pPr>
              <a:t>7</a:t>
            </a:fld>
            <a:endParaRPr lang="hr-HR" altLang="sr-Latn-R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spcBef>
                <a:spcPct val="0"/>
              </a:spcBef>
            </a:pPr>
            <a:r>
              <a:rPr lang="hr-HR" altLang="sr-Latn-RS" smtClean="0"/>
              <a:t>cdc2 čini kompleks s ciklinom B tijekom S i G2. Tada se fosforilira na Thr 161 (aktivacija) i Thr 14 i Tyr 15 (inhibicija). Defosforilacija Thr 14 i Tyr 15 aktivira MPF na prijelazu G2 u M. Krajem mitoze ciklin B se proteolitički degradira</a:t>
            </a:r>
          </a:p>
          <a:p>
            <a:pPr eaLnBrk="1" hangingPunct="1">
              <a:spcBef>
                <a:spcPct val="0"/>
              </a:spcBef>
            </a:pPr>
            <a:r>
              <a:rPr lang="hr-HR" altLang="sr-Latn-RS" smtClean="0"/>
              <a:t>wee </a:t>
            </a:r>
          </a:p>
          <a:p>
            <a:pPr eaLnBrk="1" hangingPunct="1">
              <a:spcBef>
                <a:spcPct val="0"/>
              </a:spcBef>
            </a:pPr>
            <a:r>
              <a:rPr lang="hr-HR" altLang="sr-Latn-RS" smtClean="0"/>
              <a:t>Polo kinaza – aktivira cdc25 + povratna sprega od mitotskih ciklina (sve ili ništa odgovor)</a:t>
            </a:r>
          </a:p>
          <a:p>
            <a:pPr eaLnBrk="1" hangingPunct="1"/>
            <a:endParaRPr lang="hr-HR" altLang="sr-Latn-R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5B6D4FB-1201-4CE2-AC6D-E0B8601FBC8E}" type="slidenum">
              <a:rPr lang="hr-HR" altLang="en-US" smtClean="0"/>
              <a:pPr eaLnBrk="1" hangingPunct="1">
                <a:spcBef>
                  <a:spcPct val="0"/>
                </a:spcBef>
              </a:pPr>
              <a:t>78</a:t>
            </a:fld>
            <a:endParaRPr lang="hr-HR"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The history of p53 is a chaotic voyage from the world of oncogenes to the world of tumour suppressor genes, while retaining a certain degree of individuality. Apart from artefactual problems related to involuntary cloning of mutant p53, this ambiguity is also due to our propensity to over-categorize in order to satisfy our Cartesian and oversimplistic view of science . </a:t>
            </a:r>
            <a:br>
              <a:rPr lang="en-US" altLang="en-US" smtClean="0"/>
            </a:br>
            <a:r>
              <a:rPr lang="en-US" altLang="en-US" smtClean="0"/>
              <a:t>The idea that some p53 mutations can actively participate in cellular transformation was already postulated in 1990 and several arguments are in favour of such a model (Eliyahu et al., 1990; Lane and Benchimol, 1990). First of all, the mode of “inactivation” of wild-type p53. Unlike most other tumour suppressor genes that are inactivated by frameshift or nonsense mutations leading to disappearance or aberrant synthesis of the gene product, almost 90% of p53 gene mutations are missense mutations leading to the synthesis of a stable protein, lacking its specific DNA binding function and accumulating in the nucleus of tumour cells (Soussi and Béroud, 2001). This particular selection for accumulation of p53 mutations in tumour cells can have two consequences: i) a dominant negative role by hetero-oligomerization with wild-type p53 expressed by the second allele, or ii) a specific gain of function of mutant p53. Many studies have tried to distinguish between these two hypotheses, with no clear-cut conclusions (Michalovitz et al., 1991; Milner, 1995). This task is further complicated by the fact that not all p53 mutations appear to be equivalent and present a marked heterogeneity of structure or loss of function. Transfection of various p53 mutations into cells devoid of endogenous p53 leads to an increase in their carcinogenicity, which varies according to the type of mutation (Dittmer et al., 1993; Halevy et al., 1990). This research into the oncogenic potential of certain p53 mutations is not purely theoretical, but has obvious clinical implications, as it could explain the marked disparity of the results of studies trying to demonstrate a relationship between the presence of a p53 gene mutation and various clinical parameters, such as survival or response to treatment. </a:t>
            </a:r>
          </a:p>
          <a:p>
            <a:endParaRPr lang="en-US" altLang="en-US"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CC6E857-6C41-4785-AB67-4FB9B8005711}" type="slidenum">
              <a:rPr lang="en-US" altLang="en-US" smtClean="0"/>
              <a:pPr eaLnBrk="1" hangingPunct="1">
                <a:spcBef>
                  <a:spcPct val="0"/>
                </a:spcBef>
              </a:pPr>
              <a:t>80</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hlinkClick r:id="rId3"/>
              </a:rPr>
              <a:t>The p53 response to DNA damage </a:t>
            </a:r>
            <a:endParaRPr lang="en-US" altLang="en-US" b="1" smtClean="0"/>
          </a:p>
          <a:p>
            <a:endParaRPr lang="hr-HR" altLang="en-US" smtClean="0"/>
          </a:p>
          <a:p>
            <a:r>
              <a:rPr lang="en-US" altLang="en-US" smtClean="0"/>
              <a:t>· Aug 2004 · DNA Repair </a:t>
            </a:r>
          </a:p>
          <a:p>
            <a:r>
              <a:rPr lang="hr-HR" altLang="en-US" smtClean="0"/>
              <a:t>Meek</a:t>
            </a:r>
          </a:p>
          <a:p>
            <a:endParaRPr lang="en-US" altLang="en-US" smtClean="0"/>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BDF5024-7193-4DFA-9EC0-95B95011873F}" type="slidenum">
              <a:rPr lang="en-US" altLang="en-US" smtClean="0"/>
              <a:pPr eaLnBrk="1" hangingPunct="1">
                <a:spcBef>
                  <a:spcPct val="0"/>
                </a:spcBef>
              </a:pPr>
              <a:t>82</a:t>
            </a:fld>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Purvis JE, Karhohs KW, Mock C, Batchelor E, Loewer A, &amp; Lahav G (2012). p53 dynamics control cell fate. </a:t>
            </a:r>
            <a:r>
              <a:rPr lang="en-US" altLang="en-US" i="1" smtClean="0"/>
              <a:t>Science</a:t>
            </a:r>
            <a:r>
              <a:rPr lang="en-US" altLang="en-US" smtClean="0"/>
              <a:t>, </a:t>
            </a:r>
            <a:r>
              <a:rPr lang="en-US" altLang="en-US" b="1" smtClean="0"/>
              <a:t>336</a:t>
            </a:r>
            <a:r>
              <a:rPr lang="en-US" altLang="en-US" smtClean="0"/>
              <a:t> (6087), 1440-4 PMID: </a:t>
            </a:r>
            <a:r>
              <a:rPr lang="en-US" altLang="en-US" u="sng" smtClean="0">
                <a:hlinkClick r:id="rId3"/>
              </a:rPr>
              <a:t>22700930</a:t>
            </a:r>
            <a:endParaRPr lang="en-US" altLang="en-US" smtClean="0"/>
          </a:p>
          <a:p>
            <a:r>
              <a:rPr lang="en-US" altLang="en-US" smtClean="0"/>
              <a:t> </a:t>
            </a:r>
          </a:p>
          <a:p>
            <a:endParaRPr lang="en-US" altLang="en-US" smtClean="0"/>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9EAFB20-0E8F-48AE-B66B-DD08B5C7F219}" type="slidenum">
              <a:rPr lang="en-US" altLang="en-US" smtClean="0"/>
              <a:pPr eaLnBrk="1" hangingPunct="1">
                <a:spcBef>
                  <a:spcPct val="0"/>
                </a:spcBef>
              </a:pPr>
              <a:t>84</a:t>
            </a:fld>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dirty="0" smtClean="0"/>
              <a:t>Figure 3. p53 target genes are regulated in a stimulus-, locus-, and context-specific manner. In cell types A and B,</a:t>
            </a:r>
          </a:p>
          <a:p>
            <a:pPr>
              <a:defRPr/>
            </a:pPr>
            <a:r>
              <a:rPr lang="en-US" dirty="0" smtClean="0"/>
              <a:t>both locus X and Y exhibit similar amounts of bound p53, however, their transcriptional output differs. Stress 1</a:t>
            </a:r>
          </a:p>
          <a:p>
            <a:pPr>
              <a:defRPr/>
            </a:pPr>
            <a:r>
              <a:rPr lang="en-US" dirty="0" smtClean="0"/>
              <a:t>is able to induce a cellular environment where </a:t>
            </a:r>
            <a:r>
              <a:rPr lang="en-US" dirty="0" err="1" smtClean="0"/>
              <a:t>coactivators</a:t>
            </a:r>
            <a:r>
              <a:rPr lang="en-US" dirty="0" smtClean="0"/>
              <a:t> A and B are available. At locus X in cell type A, this</a:t>
            </a:r>
          </a:p>
          <a:p>
            <a:pPr>
              <a:defRPr/>
            </a:pPr>
            <a:r>
              <a:rPr lang="en-US" dirty="0" smtClean="0"/>
              <a:t>produces a strong transcriptional response because both </a:t>
            </a:r>
            <a:r>
              <a:rPr lang="en-US" dirty="0" err="1" smtClean="0"/>
              <a:t>coactivators</a:t>
            </a:r>
            <a:r>
              <a:rPr lang="en-US" dirty="0" smtClean="0"/>
              <a:t> can bind; however, in cell type B, locus X is</a:t>
            </a:r>
          </a:p>
          <a:p>
            <a:pPr>
              <a:defRPr/>
            </a:pPr>
            <a:r>
              <a:rPr lang="en-US" dirty="0" err="1" smtClean="0"/>
              <a:t>methylated</a:t>
            </a:r>
            <a:r>
              <a:rPr lang="en-US" dirty="0" smtClean="0"/>
              <a:t> and thus is not transcribed. Locus Y in cell types A and B cannot recruit </a:t>
            </a:r>
            <a:r>
              <a:rPr lang="en-US" dirty="0" err="1" smtClean="0"/>
              <a:t>recruit</a:t>
            </a:r>
            <a:r>
              <a:rPr lang="en-US" dirty="0" smtClean="0"/>
              <a:t> </a:t>
            </a:r>
            <a:r>
              <a:rPr lang="en-US" dirty="0" err="1" smtClean="0"/>
              <a:t>coactivator</a:t>
            </a:r>
            <a:r>
              <a:rPr lang="en-US" dirty="0" smtClean="0"/>
              <a:t> B,</a:t>
            </a:r>
          </a:p>
          <a:p>
            <a:pPr>
              <a:defRPr/>
            </a:pPr>
            <a:r>
              <a:rPr lang="en-US" dirty="0" smtClean="0"/>
              <a:t>resulting in only a moderate transcriptional output. Stress 2 induces a transcriptional environment where</a:t>
            </a:r>
          </a:p>
          <a:p>
            <a:pPr>
              <a:defRPr/>
            </a:pPr>
            <a:r>
              <a:rPr lang="en-US" dirty="0" err="1" smtClean="0"/>
              <a:t>coactivator</a:t>
            </a:r>
            <a:r>
              <a:rPr lang="en-US" dirty="0" smtClean="0"/>
              <a:t> B and </a:t>
            </a:r>
            <a:r>
              <a:rPr lang="en-US" dirty="0" err="1" smtClean="0"/>
              <a:t>corepressor</a:t>
            </a:r>
            <a:r>
              <a:rPr lang="en-US" dirty="0" smtClean="0"/>
              <a:t> C are available. Locus X does not contain a binding site for </a:t>
            </a:r>
            <a:r>
              <a:rPr lang="en-US" dirty="0" err="1" smtClean="0"/>
              <a:t>corepressor</a:t>
            </a:r>
            <a:r>
              <a:rPr lang="en-US" dirty="0" smtClean="0"/>
              <a:t> C, and</a:t>
            </a:r>
          </a:p>
          <a:p>
            <a:pPr>
              <a:defRPr/>
            </a:pPr>
            <a:r>
              <a:rPr lang="en-US" dirty="0" smtClean="0"/>
              <a:t>therefore the transcriptional </a:t>
            </a:r>
            <a:r>
              <a:rPr lang="en-US" dirty="0" err="1" smtClean="0"/>
              <a:t>ouput</a:t>
            </a:r>
            <a:r>
              <a:rPr lang="en-US" dirty="0" smtClean="0"/>
              <a:t> is moderate. Locus Y, on the other hand, does contain a binding site for</a:t>
            </a:r>
          </a:p>
          <a:p>
            <a:pPr>
              <a:defRPr/>
            </a:pPr>
            <a:r>
              <a:rPr lang="en-US" dirty="0" err="1" smtClean="0"/>
              <a:t>corepressor</a:t>
            </a:r>
            <a:r>
              <a:rPr lang="en-US" dirty="0" smtClean="0"/>
              <a:t> C, whose binding prevents the strong </a:t>
            </a:r>
            <a:r>
              <a:rPr lang="en-US" dirty="0" err="1" smtClean="0"/>
              <a:t>transactivation</a:t>
            </a:r>
            <a:r>
              <a:rPr lang="en-US" dirty="0" smtClean="0"/>
              <a:t> of gene Y in both cell types, despite high</a:t>
            </a:r>
          </a:p>
          <a:p>
            <a:pPr>
              <a:defRPr/>
            </a:pPr>
            <a:r>
              <a:rPr lang="hr-HR" dirty="0" smtClean="0"/>
              <a:t>levels of bound p53.</a:t>
            </a:r>
          </a:p>
          <a:p>
            <a:pPr>
              <a:defRPr/>
            </a:pPr>
            <a:r>
              <a:rPr lang="en-US" dirty="0" smtClean="0"/>
              <a:t>R. Beckerman and C. </a:t>
            </a:r>
            <a:r>
              <a:rPr lang="en-US" dirty="0" err="1" smtClean="0"/>
              <a:t>Prives</a:t>
            </a:r>
            <a:endParaRPr lang="en-US" dirty="0" smtClean="0"/>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116D54A-D2EA-4C8B-B1F6-2149395EAD7F}" type="slidenum">
              <a:rPr lang="hr-HR" altLang="en-US" smtClean="0"/>
              <a:pPr eaLnBrk="1" hangingPunct="1">
                <a:spcBef>
                  <a:spcPct val="0"/>
                </a:spcBef>
              </a:pPr>
              <a:t>85</a:t>
            </a:fld>
            <a:endParaRPr lang="hr-HR"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017677D-0CCD-4FB7-A559-E6E2BD8C5743}" type="slidenum">
              <a:rPr lang="hr-HR" altLang="en-US" smtClean="0"/>
              <a:pPr eaLnBrk="1" hangingPunct="1">
                <a:spcBef>
                  <a:spcPct val="0"/>
                </a:spcBef>
              </a:pPr>
              <a:t>87</a:t>
            </a:fld>
            <a:endParaRPr lang="hr-HR" alt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arf alternativni reading frame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fr-FR" b="1" dirty="0" smtClean="0"/>
              <a:t>Figure 1. </a:t>
            </a:r>
            <a:r>
              <a:rPr lang="fr-FR" b="1" dirty="0" err="1" smtClean="0"/>
              <a:t>Protein</a:t>
            </a:r>
            <a:r>
              <a:rPr lang="fr-FR" b="1" dirty="0" smtClean="0"/>
              <a:t> phosphatases control p53</a:t>
            </a:r>
          </a:p>
          <a:p>
            <a:pPr>
              <a:defRPr/>
            </a:pPr>
            <a:r>
              <a:rPr lang="hr-HR" dirty="0" smtClean="0"/>
              <a:t>activation loops. Double strand DNA breaks</a:t>
            </a:r>
          </a:p>
          <a:p>
            <a:pPr>
              <a:defRPr/>
            </a:pPr>
            <a:r>
              <a:rPr lang="en-US" dirty="0" smtClean="0"/>
              <a:t>trigger the activation of the ATM-Chk2</a:t>
            </a:r>
          </a:p>
          <a:p>
            <a:pPr>
              <a:defRPr/>
            </a:pPr>
            <a:r>
              <a:rPr lang="en-US" dirty="0" smtClean="0"/>
              <a:t>pathway. ATM directly </a:t>
            </a:r>
            <a:r>
              <a:rPr lang="en-US" dirty="0" err="1" smtClean="0"/>
              <a:t>phosphorylates</a:t>
            </a:r>
            <a:r>
              <a:rPr lang="en-US" dirty="0" smtClean="0"/>
              <a:t> Chk2</a:t>
            </a:r>
          </a:p>
          <a:p>
            <a:pPr>
              <a:defRPr/>
            </a:pPr>
            <a:r>
              <a:rPr lang="en-US" dirty="0" smtClean="0"/>
              <a:t>and triggers its dissociation from PP2A, an</a:t>
            </a:r>
          </a:p>
          <a:p>
            <a:pPr>
              <a:defRPr/>
            </a:pPr>
            <a:r>
              <a:rPr lang="en-US" dirty="0" smtClean="0"/>
              <a:t>inhibitor of Chk2 activation. Upstream signals</a:t>
            </a:r>
          </a:p>
          <a:p>
            <a:pPr>
              <a:defRPr/>
            </a:pPr>
            <a:r>
              <a:rPr lang="en-US" dirty="0" smtClean="0"/>
              <a:t>promote the dissociation of p53 and the </a:t>
            </a:r>
            <a:r>
              <a:rPr lang="en-US" dirty="0" err="1" smtClean="0"/>
              <a:t>ubiquitin</a:t>
            </a:r>
            <a:endParaRPr lang="en-US" dirty="0" smtClean="0"/>
          </a:p>
          <a:p>
            <a:pPr>
              <a:defRPr/>
            </a:pPr>
            <a:r>
              <a:rPr lang="en-US" dirty="0" err="1" smtClean="0"/>
              <a:t>ligase</a:t>
            </a:r>
            <a:r>
              <a:rPr lang="en-US" dirty="0" smtClean="0"/>
              <a:t> Hdm2 and thereby cause p53 to</a:t>
            </a:r>
          </a:p>
          <a:p>
            <a:pPr>
              <a:defRPr/>
            </a:pPr>
            <a:r>
              <a:rPr lang="en-US" dirty="0" smtClean="0"/>
              <a:t>be stabilized. Among the proteins induced as</a:t>
            </a:r>
          </a:p>
          <a:p>
            <a:pPr>
              <a:defRPr/>
            </a:pPr>
            <a:r>
              <a:rPr lang="en-US" dirty="0" smtClean="0"/>
              <a:t>a result of p53 transcriptional </a:t>
            </a:r>
            <a:r>
              <a:rPr lang="en-US" dirty="0" err="1" smtClean="0"/>
              <a:t>transactivation</a:t>
            </a:r>
            <a:endParaRPr lang="en-US" dirty="0" smtClean="0"/>
          </a:p>
          <a:p>
            <a:pPr>
              <a:defRPr/>
            </a:pPr>
            <a:r>
              <a:rPr lang="en-US" dirty="0" smtClean="0"/>
              <a:t>are Hdm2 and Wip1, a protein </a:t>
            </a:r>
            <a:r>
              <a:rPr lang="en-US" dirty="0" err="1" smtClean="0"/>
              <a:t>phosphatase</a:t>
            </a:r>
            <a:endParaRPr lang="en-US" dirty="0" smtClean="0"/>
          </a:p>
          <a:p>
            <a:pPr>
              <a:defRPr/>
            </a:pPr>
            <a:r>
              <a:rPr lang="en-US" dirty="0" smtClean="0"/>
              <a:t>that inhibits ATM-Chk2 signaling. Working in</a:t>
            </a:r>
          </a:p>
          <a:p>
            <a:pPr>
              <a:defRPr/>
            </a:pPr>
            <a:r>
              <a:rPr lang="en-US" dirty="0" smtClean="0"/>
              <a:t>concert, these feedback circuits keep levels of</a:t>
            </a:r>
          </a:p>
          <a:p>
            <a:pPr>
              <a:defRPr/>
            </a:pPr>
            <a:r>
              <a:rPr lang="en-US" dirty="0" smtClean="0"/>
              <a:t>p53 low in undamaged cells, and can attenuate</a:t>
            </a:r>
          </a:p>
          <a:p>
            <a:pPr>
              <a:defRPr/>
            </a:pPr>
            <a:r>
              <a:rPr lang="en-US" dirty="0" smtClean="0"/>
              <a:t>signals once lesions are repaired.</a:t>
            </a:r>
            <a:endParaRPr lang="hr-HR" dirty="0" smtClean="0"/>
          </a:p>
          <a:p>
            <a:pPr>
              <a:defRPr/>
            </a:pPr>
            <a:r>
              <a:rPr lang="en-US" dirty="0" smtClean="0"/>
              <a:t>Wip1 and PP2A appear to modulate the</a:t>
            </a:r>
          </a:p>
          <a:p>
            <a:pPr>
              <a:defRPr/>
            </a:pPr>
            <a:r>
              <a:rPr lang="en-US" dirty="0" smtClean="0"/>
              <a:t>DDR in distinct ways. In contrast to the dampening</a:t>
            </a:r>
          </a:p>
          <a:p>
            <a:pPr>
              <a:defRPr/>
            </a:pPr>
            <a:r>
              <a:rPr lang="en-US" dirty="0" smtClean="0"/>
              <a:t>effect of the Wip1 feedback circuit, PP2A</a:t>
            </a:r>
          </a:p>
          <a:p>
            <a:pPr>
              <a:defRPr/>
            </a:pPr>
            <a:r>
              <a:rPr lang="en-US" dirty="0" smtClean="0"/>
              <a:t>may function as a rheostat that provides resistance</a:t>
            </a:r>
          </a:p>
          <a:p>
            <a:pPr>
              <a:defRPr/>
            </a:pPr>
            <a:r>
              <a:rPr lang="en-US" dirty="0" smtClean="0"/>
              <a:t>to weak upstream signals, such as those</a:t>
            </a:r>
          </a:p>
          <a:p>
            <a:pPr>
              <a:defRPr/>
            </a:pPr>
            <a:r>
              <a:rPr lang="en-US" dirty="0" smtClean="0"/>
              <a:t>that might normally arise during DNA replication.</a:t>
            </a:r>
          </a:p>
          <a:p>
            <a:pPr>
              <a:defRPr/>
            </a:pPr>
            <a:r>
              <a:rPr lang="en-US" dirty="0" smtClean="0"/>
              <a:t>These studies of Wip1 and PP2A highlight</a:t>
            </a:r>
          </a:p>
          <a:p>
            <a:pPr>
              <a:defRPr/>
            </a:pPr>
            <a:r>
              <a:rPr lang="en-US" dirty="0" smtClean="0"/>
              <a:t>the emerging roles that protein </a:t>
            </a:r>
            <a:r>
              <a:rPr lang="en-US" dirty="0" err="1" smtClean="0"/>
              <a:t>phosphatases</a:t>
            </a:r>
            <a:endParaRPr lang="en-US" dirty="0" smtClean="0"/>
          </a:p>
          <a:p>
            <a:pPr>
              <a:defRPr/>
            </a:pPr>
            <a:r>
              <a:rPr lang="en-US" dirty="0" smtClean="0"/>
              <a:t>play in controlling and fine tuning the complex</a:t>
            </a:r>
          </a:p>
          <a:p>
            <a:pPr>
              <a:defRPr/>
            </a:pPr>
            <a:r>
              <a:rPr lang="hr-HR" dirty="0" smtClean="0"/>
              <a:t>signals generated at DNA breaks.</a:t>
            </a:r>
            <a:endParaRPr lang="hr-HR" dirty="0"/>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4A96109-36E4-4F20-9D72-107FEAB16B5F}" type="slidenum">
              <a:rPr lang="hr-HR" altLang="en-US" smtClean="0"/>
              <a:pPr eaLnBrk="1" hangingPunct="1">
                <a:spcBef>
                  <a:spcPct val="0"/>
                </a:spcBef>
              </a:pPr>
              <a:t>89</a:t>
            </a:fld>
            <a:endParaRPr lang="hr-HR"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 balance between p53 and AKT/</a:t>
            </a:r>
            <a:r>
              <a:rPr lang="en-US" altLang="en-US" dirty="0" err="1" smtClean="0"/>
              <a:t>mTOR</a:t>
            </a:r>
            <a:r>
              <a:rPr lang="en-US" altLang="en-US" dirty="0" smtClean="0"/>
              <a:t> determines the fate of the UV-irradiated cells. p53 and...' from publication 'The Role of AKT/</a:t>
            </a:r>
            <a:r>
              <a:rPr lang="en-US" altLang="en-US" dirty="0" err="1" smtClean="0"/>
              <a:t>mTOR</a:t>
            </a:r>
            <a:r>
              <a:rPr lang="en-US" altLang="en-US" dirty="0" smtClean="0"/>
              <a:t> Pathway in Stress Response to UV-Irradiation:...</a:t>
            </a:r>
            <a:endParaRPr lang="hr-HR" altLang="en-US" dirty="0" smtClean="0"/>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2525E6E-415C-4B2A-8C98-9A74AFF52A94}" type="slidenum">
              <a:rPr lang="hr-HR" altLang="en-US" smtClean="0"/>
              <a:pPr eaLnBrk="1" hangingPunct="1">
                <a:spcBef>
                  <a:spcPct val="0"/>
                </a:spcBef>
              </a:pPr>
              <a:t>91</a:t>
            </a:fld>
            <a:endParaRPr lang="hr-HR"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51D9195-BEE2-4304-825D-0AC947C90DBF}" type="slidenum">
              <a:rPr lang="hr-HR" altLang="en-US" smtClean="0"/>
              <a:pPr eaLnBrk="1" hangingPunct="1">
                <a:spcBef>
                  <a:spcPct val="0"/>
                </a:spcBef>
              </a:pPr>
              <a:t>94</a:t>
            </a:fld>
            <a:endParaRPr lang="hr-HR" alt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mtClean="0"/>
              <a:t>Figure 1. p53 lies at the center of a complex signalling network. In response to various inputs (top of ﬁgure), the</a:t>
            </a:r>
          </a:p>
          <a:p>
            <a:pPr eaLnBrk="1" hangingPunct="1">
              <a:lnSpc>
                <a:spcPct val="90000"/>
              </a:lnSpc>
            </a:pPr>
            <a:r>
              <a:rPr lang="en-US" altLang="en-US" smtClean="0"/>
              <a:t>p53 protein becomes stabilized. On stabilization of p53, various transcriptional outputs can be realized which</a:t>
            </a:r>
          </a:p>
          <a:p>
            <a:pPr eaLnBrk="1" hangingPunct="1">
              <a:lnSpc>
                <a:spcPct val="90000"/>
              </a:lnSpc>
            </a:pPr>
            <a:r>
              <a:rPr lang="en-US" altLang="en-US" smtClean="0"/>
              <a:t>may be determined by the strength of the p53 RE, the posttranslational modiﬁcation status of p53, speciﬁc p53</a:t>
            </a:r>
          </a:p>
          <a:p>
            <a:pPr eaLnBrk="1" hangingPunct="1">
              <a:lnSpc>
                <a:spcPct val="90000"/>
              </a:lnSpc>
            </a:pPr>
            <a:r>
              <a:rPr lang="en-US" altLang="en-US" smtClean="0"/>
              <a:t>binding partners, and the epigenetic landscape of the target gene promoter, among others. The transcriptional</a:t>
            </a:r>
          </a:p>
          <a:p>
            <a:pPr eaLnBrk="1" hangingPunct="1">
              <a:lnSpc>
                <a:spcPct val="90000"/>
              </a:lnSpc>
            </a:pPr>
            <a:r>
              <a:rPr lang="en-US" altLang="en-US" smtClean="0"/>
              <a:t>output of p53 is responsible for determining which cellular process(es) occur in response distinct genotoxic</a:t>
            </a:r>
          </a:p>
          <a:p>
            <a:pPr eaLnBrk="1" hangingPunct="1">
              <a:lnSpc>
                <a:spcPct val="90000"/>
              </a:lnSpc>
            </a:pPr>
            <a:r>
              <a:rPr lang="en-US" altLang="en-US" smtClean="0"/>
              <a:t>insults. Figure 1. p53 lies at the center of a complex signalling network. In response to various inputs (top of ﬁgure), the</a:t>
            </a:r>
          </a:p>
          <a:p>
            <a:pPr eaLnBrk="1" hangingPunct="1">
              <a:lnSpc>
                <a:spcPct val="90000"/>
              </a:lnSpc>
            </a:pPr>
            <a:r>
              <a:rPr lang="en-US" altLang="en-US" smtClean="0"/>
              <a:t>p53 protein becomes stabilized. On stabilization of p53, various transcriptional outputs can be realized which</a:t>
            </a:r>
          </a:p>
          <a:p>
            <a:pPr eaLnBrk="1" hangingPunct="1">
              <a:lnSpc>
                <a:spcPct val="90000"/>
              </a:lnSpc>
            </a:pPr>
            <a:r>
              <a:rPr lang="en-US" altLang="en-US" smtClean="0"/>
              <a:t>may be determined by the strength of the p53 RE, the posttranslational modiﬁcation status of p53, speciﬁc p53</a:t>
            </a:r>
          </a:p>
          <a:p>
            <a:pPr eaLnBrk="1" hangingPunct="1">
              <a:lnSpc>
                <a:spcPct val="90000"/>
              </a:lnSpc>
            </a:pPr>
            <a:r>
              <a:rPr lang="en-US" altLang="en-US" smtClean="0"/>
              <a:t>binding partners, and the epigenetic landscape of the target gene promoter, among others. The transcriptional</a:t>
            </a:r>
          </a:p>
          <a:p>
            <a:pPr eaLnBrk="1" hangingPunct="1">
              <a:lnSpc>
                <a:spcPct val="90000"/>
              </a:lnSpc>
            </a:pPr>
            <a:r>
              <a:rPr lang="en-US" altLang="en-US" smtClean="0"/>
              <a:t>output of p53 is responsible for determining which cellular process(es) occur in response distinct genotoxic</a:t>
            </a:r>
          </a:p>
          <a:p>
            <a:pPr eaLnBrk="1" hangingPunct="1">
              <a:lnSpc>
                <a:spcPct val="90000"/>
              </a:lnSpc>
            </a:pPr>
            <a:r>
              <a:rPr lang="en-US" altLang="en-US" smtClean="0"/>
              <a:t>insults. </a:t>
            </a:r>
            <a:endParaRPr lang="hr-HR"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ciklin D može „oponašati estrogen u vezanju za ER, ili s EBPbeta</a:t>
            </a:r>
          </a:p>
          <a:p>
            <a:r>
              <a:rPr lang="hr-HR" altLang="en-US" smtClean="0"/>
              <a:t>700 mjesta vezanja za promotore</a:t>
            </a:r>
            <a:endParaRPr lang="en-US" altLang="en-US" smtClean="0"/>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814C277-F635-421F-8547-672B0BD8CC47}" type="slidenum">
              <a:rPr lang="hr-HR" altLang="en-US" smtClean="0"/>
              <a:pPr eaLnBrk="1" hangingPunct="1">
                <a:spcBef>
                  <a:spcPct val="0"/>
                </a:spcBef>
              </a:pPr>
              <a:t>95</a:t>
            </a:fld>
            <a:endParaRPr lang="hr-HR"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9C2CD67-8D94-42F3-9743-BB4B0991AE60}" type="slidenum">
              <a:rPr lang="hr-HR" altLang="sr-Latn-RS" smtClean="0"/>
              <a:pPr eaLnBrk="1" hangingPunct="1">
                <a:spcBef>
                  <a:spcPct val="0"/>
                </a:spcBef>
              </a:pPr>
              <a:t>8</a:t>
            </a:fld>
            <a:endParaRPr lang="hr-HR" altLang="sr-Latn-R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r>
              <a:rPr lang="hr-HR" altLang="sr-Latn-RS" smtClean="0"/>
              <a:t>100 x veća aktivnost, konformacijske promjene fosforilacijom Thr u T petllji</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72DF7CE-9F94-4030-97A1-F7B5DA5942DD}" type="slidenum">
              <a:rPr lang="hr-HR" altLang="en-US" smtClean="0"/>
              <a:pPr eaLnBrk="1" hangingPunct="1">
                <a:spcBef>
                  <a:spcPct val="0"/>
                </a:spcBef>
              </a:pPr>
              <a:t>98</a:t>
            </a:fld>
            <a:endParaRPr lang="hr-HR" alt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Grb-2 - adaptorski protein SH2 i SH3 domene</a:t>
            </a:r>
          </a:p>
          <a:p>
            <a:pPr eaLnBrk="1" hangingPunct="1"/>
            <a:r>
              <a:rPr lang="hr-HR" altLang="en-US" smtClean="0"/>
              <a:t>Raf prva MAP</a:t>
            </a:r>
          </a:p>
          <a:p>
            <a:pPr eaLnBrk="1" hangingPunct="1"/>
            <a:r>
              <a:rPr lang="hr-HR" altLang="en-US" smtClean="0"/>
              <a:t>spec na Tyr i Ser</a:t>
            </a:r>
          </a:p>
          <a:p>
            <a:pPr eaLnBrk="1" hangingPunct="1"/>
            <a:r>
              <a:rPr lang="hr-HR" altLang="en-US" smtClean="0"/>
              <a:t>SOS GEF</a:t>
            </a:r>
          </a:p>
          <a:p>
            <a:pPr eaLnBrk="1" hangingPunct="1"/>
            <a:r>
              <a:rPr lang="hr-HR" altLang="en-US" smtClean="0"/>
              <a:t>samo jedan primjer puteva EGFR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5F733A5-9404-4A1E-8B48-3DA67C285F02}" type="slidenum">
              <a:rPr lang="hr-HR" altLang="en-US" smtClean="0"/>
              <a:pPr eaLnBrk="1" hangingPunct="1">
                <a:spcBef>
                  <a:spcPct val="0"/>
                </a:spcBef>
              </a:pPr>
              <a:t>100</a:t>
            </a:fld>
            <a:endParaRPr lang="hr-HR" alt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ras, rho, rab: vezikule, citoskelet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C2156E-365D-4D64-89C1-6010F5C86A89}" type="slidenum">
              <a:rPr lang="hr-HR" altLang="en-US" smtClean="0"/>
              <a:pPr eaLnBrk="1" hangingPunct="1">
                <a:spcBef>
                  <a:spcPct val="0"/>
                </a:spcBef>
              </a:pPr>
              <a:t>101</a:t>
            </a:fld>
            <a:endParaRPr lang="hr-HR" alt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dualne kinaze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A62FC6C-77AB-4C85-8C23-739778E11EC8}" type="slidenum">
              <a:rPr lang="hr-HR" altLang="en-US" smtClean="0"/>
              <a:pPr eaLnBrk="1" hangingPunct="1">
                <a:spcBef>
                  <a:spcPct val="0"/>
                </a:spcBef>
              </a:pPr>
              <a:t>102</a:t>
            </a:fld>
            <a:endParaRPr lang="hr-HR" alt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STE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7B9C0D2-4556-4FB3-A0E0-56958E9FAD8E}" type="slidenum">
              <a:rPr lang="hr-HR" altLang="en-US" smtClean="0"/>
              <a:pPr eaLnBrk="1" hangingPunct="1">
                <a:spcBef>
                  <a:spcPct val="0"/>
                </a:spcBef>
              </a:pPr>
              <a:t>103</a:t>
            </a:fld>
            <a:endParaRPr lang="hr-HR" alt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Tyr i Thr/Ser za jednu amk</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7D0B462-60AF-4A72-A9B8-1B6A376709FC}" type="slidenum">
              <a:rPr lang="hr-HR" altLang="en-US" smtClean="0"/>
              <a:pPr eaLnBrk="1" hangingPunct="1">
                <a:spcBef>
                  <a:spcPct val="0"/>
                </a:spcBef>
              </a:pPr>
              <a:t>105</a:t>
            </a:fld>
            <a:endParaRPr lang="hr-HR" alt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tipovi transkripcijskih faktora</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BE09FAF-2C0E-4B60-AB73-05FCBF650A30}" type="slidenum">
              <a:rPr lang="hr-HR" altLang="en-US" smtClean="0"/>
              <a:pPr eaLnBrk="1" hangingPunct="1">
                <a:spcBef>
                  <a:spcPct val="0"/>
                </a:spcBef>
              </a:pPr>
              <a:t>106</a:t>
            </a:fld>
            <a:endParaRPr lang="hr-HR" altLang="en-US"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Ras</a:t>
            </a:r>
          </a:p>
          <a:p>
            <a:pPr eaLnBrk="1" hangingPunct="1"/>
            <a:r>
              <a:rPr lang="hr-HR" altLang="en-US" smtClean="0"/>
              <a:t>na poziciji 3</a:t>
            </a:r>
          </a:p>
          <a:p>
            <a:pPr eaLnBrk="1" hangingPunct="1"/>
            <a:r>
              <a:rPr lang="hr-HR" altLang="en-US" smtClean="0"/>
              <a:t>9 vrsta</a:t>
            </a:r>
          </a:p>
          <a:p>
            <a:pPr eaLnBrk="1" hangingPunct="1"/>
            <a:r>
              <a:rPr lang="hr-HR" altLang="en-US" smtClean="0"/>
              <a:t>otkrivena pomoću srednjeg T antigena SV40</a:t>
            </a:r>
          </a:p>
          <a:p>
            <a:pPr eaLnBrk="1" hangingPunct="1"/>
            <a:r>
              <a:rPr lang="hr-HR" altLang="en-US" smtClean="0"/>
              <a:t>Akt: pH domena </a:t>
            </a:r>
          </a:p>
          <a:p>
            <a:pPr eaLnBrk="1" hangingPunct="1"/>
            <a:r>
              <a:rPr lang="hr-HR" altLang="en-US" smtClean="0"/>
              <a:t>seli na membranu, regrutira dvije druge kinaze, PDK1 i 2</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PI3K-AKT-mTOR signaling network. The PI3Ks are family of 8 members, grouped into three classes. In the context of cancer, four class I enzymes, termed PI3K</a:t>
            </a:r>
            <a:r>
              <a:rPr lang="el-GR" dirty="0" smtClean="0"/>
              <a:t>α, </a:t>
            </a:r>
            <a:r>
              <a:rPr lang="en-US" dirty="0" smtClean="0"/>
              <a:t>PI3K</a:t>
            </a:r>
            <a:r>
              <a:rPr lang="el-GR" dirty="0" smtClean="0"/>
              <a:t>β, </a:t>
            </a:r>
            <a:r>
              <a:rPr lang="en-US" dirty="0" smtClean="0"/>
              <a:t>PI3K</a:t>
            </a:r>
            <a:r>
              <a:rPr lang="el-GR" dirty="0" smtClean="0"/>
              <a:t>γ </a:t>
            </a:r>
            <a:r>
              <a:rPr lang="en-US" dirty="0" smtClean="0"/>
              <a:t>and PI3K</a:t>
            </a:r>
            <a:r>
              <a:rPr lang="el-GR" dirty="0" smtClean="0"/>
              <a:t>δ </a:t>
            </a:r>
            <a:r>
              <a:rPr lang="en-US" dirty="0" smtClean="0"/>
              <a:t>appear to be of significance. These are heterodimers of a 110 </a:t>
            </a:r>
            <a:r>
              <a:rPr lang="en-US" dirty="0" err="1" smtClean="0"/>
              <a:t>kDa</a:t>
            </a:r>
            <a:r>
              <a:rPr lang="en-US" dirty="0" smtClean="0"/>
              <a:t> </a:t>
            </a:r>
            <a:r>
              <a:rPr lang="en-US" dirty="0" smtClean="0">
                <a:hlinkClick r:id="rId3" tooltip="Learn more about Enzyme Active Site"/>
              </a:rPr>
              <a:t>catalytic subunit</a:t>
            </a:r>
            <a:r>
              <a:rPr lang="en-US" dirty="0" smtClean="0"/>
              <a:t> (p110</a:t>
            </a:r>
            <a:r>
              <a:rPr lang="el-GR" dirty="0" smtClean="0"/>
              <a:t>α, </a:t>
            </a:r>
            <a:r>
              <a:rPr lang="en-US" dirty="0" smtClean="0"/>
              <a:t>p110</a:t>
            </a:r>
            <a:r>
              <a:rPr lang="el-GR" dirty="0" smtClean="0"/>
              <a:t>β, </a:t>
            </a:r>
            <a:r>
              <a:rPr lang="en-US" dirty="0" smtClean="0"/>
              <a:t>p110</a:t>
            </a:r>
            <a:r>
              <a:rPr lang="el-GR" dirty="0" smtClean="0"/>
              <a:t>γ </a:t>
            </a:r>
            <a:r>
              <a:rPr lang="en-US" dirty="0" smtClean="0"/>
              <a:t>and p110</a:t>
            </a:r>
            <a:r>
              <a:rPr lang="el-GR" dirty="0" smtClean="0"/>
              <a:t>δ) </a:t>
            </a:r>
            <a:r>
              <a:rPr lang="en-US" dirty="0" smtClean="0"/>
              <a:t>and a p85 regulatory subunit. Activated adaptor proteins bind via YXXM motifs of PI3Ks and relieve p85-mediated inhibition of </a:t>
            </a:r>
            <a:r>
              <a:rPr lang="en-US" dirty="0" smtClean="0">
                <a:hlinkClick r:id="rId4" tooltip="Learn more about P110?"/>
              </a:rPr>
              <a:t>p110</a:t>
            </a:r>
            <a:r>
              <a:rPr lang="en-US" dirty="0" smtClean="0"/>
              <a:t>. This recruits p85-p110 heterodimers to their substrate, the lipid </a:t>
            </a:r>
            <a:r>
              <a:rPr lang="en-US" dirty="0" smtClean="0">
                <a:hlinkClick r:id="rId5" tooltip="Learn more about Phosphatidylinositol 4,5-bisphosphate"/>
              </a:rPr>
              <a:t>phosphatidylinositol-4,5-bisphosphate</a:t>
            </a:r>
            <a:r>
              <a:rPr lang="en-US" dirty="0" smtClean="0"/>
              <a:t> (PIP2), at the plasma membrane. PI3K (p110), then phosphorylate PIP2 to produce the </a:t>
            </a:r>
            <a:r>
              <a:rPr lang="en-US" dirty="0" smtClean="0">
                <a:hlinkClick r:id="rId6" tooltip="Learn more about Second Messenger System"/>
              </a:rPr>
              <a:t>second messenger</a:t>
            </a:r>
            <a:r>
              <a:rPr lang="en-US" dirty="0" smtClean="0"/>
              <a:t> </a:t>
            </a:r>
            <a:r>
              <a:rPr lang="en-US" dirty="0" smtClean="0">
                <a:hlinkClick r:id="rId7" tooltip="Learn more about Phosphatidylinositol (3,4,5)-trisphosphate"/>
              </a:rPr>
              <a:t>phosphatidylinositol-3,4,5-trisphosphate</a:t>
            </a:r>
            <a:r>
              <a:rPr lang="en-US" dirty="0" smtClean="0"/>
              <a:t> (PIP3). Phosphate and </a:t>
            </a:r>
            <a:r>
              <a:rPr lang="en-US" dirty="0" err="1" smtClean="0">
                <a:hlinkClick r:id="rId8" tooltip="Learn more about Tensin"/>
              </a:rPr>
              <a:t>tensin</a:t>
            </a:r>
            <a:r>
              <a:rPr lang="en-US" dirty="0" smtClean="0"/>
              <a:t> homologue (PTEN), dephosphorylates PIP3 in position 3 </a:t>
            </a:r>
            <a:r>
              <a:rPr lang="en-US" dirty="0" smtClean="0">
                <a:hlinkClick r:id="rId9" tooltip="Learn more about Inositol"/>
              </a:rPr>
              <a:t>inositol</a:t>
            </a:r>
            <a:r>
              <a:rPr lang="en-US" dirty="0" smtClean="0"/>
              <a:t> ring, thereby negatively regulating PI3K signaling outputs. Several </a:t>
            </a:r>
            <a:r>
              <a:rPr lang="en-US" dirty="0" err="1" smtClean="0">
                <a:hlinkClick r:id="rId10" tooltip="Learn more about Pleckstrin"/>
              </a:rPr>
              <a:t>pleckstrin</a:t>
            </a:r>
            <a:r>
              <a:rPr lang="en-US" dirty="0" smtClean="0"/>
              <a:t> homology (pH) domain-containing proteins, including SGK, PDK1 and most importantly, AKT, bind to PIP3 at the plasma membrane. The </a:t>
            </a:r>
            <a:r>
              <a:rPr lang="en-US" dirty="0" smtClean="0">
                <a:hlinkClick r:id="rId11" tooltip="Learn more about Phosphorylation"/>
              </a:rPr>
              <a:t>phosphorylation</a:t>
            </a:r>
            <a:r>
              <a:rPr lang="en-US" dirty="0" smtClean="0"/>
              <a:t> of AKT at Thr308 by PDK1 and at Ser473 by a complex involving </a:t>
            </a:r>
            <a:r>
              <a:rPr lang="en-US" dirty="0" err="1" smtClean="0"/>
              <a:t>mTOR</a:t>
            </a:r>
            <a:r>
              <a:rPr lang="en-US" dirty="0" smtClean="0"/>
              <a:t>/</a:t>
            </a:r>
            <a:r>
              <a:rPr lang="en-US" dirty="0" err="1" smtClean="0"/>
              <a:t>Rictor</a:t>
            </a:r>
            <a:r>
              <a:rPr lang="en-US" dirty="0" smtClean="0"/>
              <a:t> complex (mTORC2) results in full activation of this enzyme. AKT phosphorylates a host of cellular proteins including GSK3</a:t>
            </a:r>
            <a:r>
              <a:rPr lang="el-GR" dirty="0" smtClean="0"/>
              <a:t>α, </a:t>
            </a:r>
            <a:r>
              <a:rPr lang="en-US" dirty="0" smtClean="0"/>
              <a:t>GSK</a:t>
            </a:r>
            <a:r>
              <a:rPr lang="el-GR" dirty="0" smtClean="0"/>
              <a:t>β, </a:t>
            </a:r>
            <a:r>
              <a:rPr lang="en-US" dirty="0" smtClean="0"/>
              <a:t>the </a:t>
            </a:r>
            <a:r>
              <a:rPr lang="en-US" dirty="0" smtClean="0">
                <a:hlinkClick r:id="rId12" tooltip="Learn more about Transcription Factor FOXO"/>
              </a:rPr>
              <a:t>FOXO transcription factors</a:t>
            </a:r>
            <a:r>
              <a:rPr lang="en-US" dirty="0" smtClean="0"/>
              <a:t>, MDM2, BAD, and p27KIP1 to facilitate survival and </a:t>
            </a:r>
            <a:r>
              <a:rPr lang="en-US" dirty="0" smtClean="0">
                <a:hlinkClick r:id="rId13" tooltip="Learn more about Cell Cycle"/>
              </a:rPr>
              <a:t>cell cycle</a:t>
            </a:r>
            <a:r>
              <a:rPr lang="en-US" dirty="0" smtClean="0"/>
              <a:t> entry. Additionally, AKT phosphorylates and inactivates </a:t>
            </a:r>
            <a:r>
              <a:rPr lang="en-US" dirty="0" err="1" smtClean="0"/>
              <a:t>Tuberin</a:t>
            </a:r>
            <a:r>
              <a:rPr lang="en-US" dirty="0" smtClean="0"/>
              <a:t>, a </a:t>
            </a:r>
            <a:r>
              <a:rPr lang="en-US" dirty="0" err="1" smtClean="0">
                <a:hlinkClick r:id="rId14" tooltip="Learn more about GTPase-activating Protein"/>
              </a:rPr>
              <a:t>GTPase</a:t>
            </a:r>
            <a:r>
              <a:rPr lang="en-US" dirty="0" smtClean="0">
                <a:hlinkClick r:id="rId14" tooltip="Learn more about GTPase-activating Protein"/>
              </a:rPr>
              <a:t>-activating protein</a:t>
            </a:r>
            <a:r>
              <a:rPr lang="en-US" dirty="0" smtClean="0"/>
              <a:t> (GAP) for the </a:t>
            </a:r>
            <a:r>
              <a:rPr lang="en-US" dirty="0" err="1" smtClean="0"/>
              <a:t>Ras</a:t>
            </a:r>
            <a:r>
              <a:rPr lang="en-US" dirty="0" smtClean="0"/>
              <a:t> homologue, </a:t>
            </a:r>
            <a:r>
              <a:rPr lang="en-US" dirty="0" err="1" smtClean="0"/>
              <a:t>Rheb</a:t>
            </a:r>
            <a:r>
              <a:rPr lang="en-US" dirty="0" smtClean="0"/>
              <a:t>. Inactivation of </a:t>
            </a:r>
            <a:r>
              <a:rPr lang="en-US" dirty="0" err="1" smtClean="0"/>
              <a:t>Tuberin</a:t>
            </a:r>
            <a:r>
              <a:rPr lang="en-US" dirty="0" smtClean="0"/>
              <a:t> allows GTP-bound </a:t>
            </a:r>
            <a:r>
              <a:rPr lang="en-US" dirty="0" err="1" smtClean="0"/>
              <a:t>Rheb</a:t>
            </a:r>
            <a:r>
              <a:rPr lang="en-US" dirty="0" smtClean="0"/>
              <a:t> to accumulate and activate the </a:t>
            </a:r>
            <a:r>
              <a:rPr lang="en-US" dirty="0" err="1" smtClean="0"/>
              <a:t>mTOR</a:t>
            </a:r>
            <a:r>
              <a:rPr lang="en-US" dirty="0" smtClean="0"/>
              <a:t>/Raptor complex (mTORC1), which ultimately regulates </a:t>
            </a:r>
            <a:r>
              <a:rPr lang="en-US" dirty="0" smtClean="0">
                <a:hlinkClick r:id="rId15" tooltip="Learn more about Protein Biosynthesis"/>
              </a:rPr>
              <a:t>protein synthesis</a:t>
            </a:r>
            <a:r>
              <a:rPr lang="en-US" dirty="0" smtClean="0"/>
              <a:t>, </a:t>
            </a:r>
            <a:r>
              <a:rPr lang="en-US" dirty="0" smtClean="0">
                <a:hlinkClick r:id="rId16" tooltip="Learn more about RNA Translation"/>
              </a:rPr>
              <a:t>RNA translation</a:t>
            </a:r>
            <a:r>
              <a:rPr lang="en-US" dirty="0" smtClean="0"/>
              <a:t>, </a:t>
            </a:r>
            <a:r>
              <a:rPr lang="en-US" dirty="0" smtClean="0">
                <a:hlinkClick r:id="rId17" tooltip="Learn more about Cell Growth"/>
              </a:rPr>
              <a:t>cell growth</a:t>
            </a:r>
            <a:r>
              <a:rPr lang="en-US" dirty="0" smtClean="0"/>
              <a:t>, and </a:t>
            </a:r>
            <a:r>
              <a:rPr lang="en-US" dirty="0" smtClean="0">
                <a:hlinkClick r:id="rId18" tooltip="Learn more about Autophagy"/>
              </a:rPr>
              <a:t>autophagy</a:t>
            </a:r>
            <a:r>
              <a:rPr lang="en-US" dirty="0" smtClean="0"/>
              <a:t>.</a:t>
            </a:r>
            <a:endParaRPr lang="en-US" dirty="0"/>
          </a:p>
        </p:txBody>
      </p:sp>
      <p:sp>
        <p:nvSpPr>
          <p:cNvPr id="4" name="Slide Number Placeholder 3"/>
          <p:cNvSpPr>
            <a:spLocks noGrp="1"/>
          </p:cNvSpPr>
          <p:nvPr>
            <p:ph type="sldNum" sz="quarter" idx="10"/>
          </p:nvPr>
        </p:nvSpPr>
        <p:spPr/>
        <p:txBody>
          <a:bodyPr/>
          <a:lstStyle/>
          <a:p>
            <a:fld id="{BBD2F86B-D1AD-4F08-8DE8-A95278B6F6A7}" type="slidenum">
              <a:rPr lang="en-US" smtClean="0"/>
              <a:t>107</a:t>
            </a:fld>
            <a:endParaRPr lang="en-US"/>
          </a:p>
        </p:txBody>
      </p:sp>
    </p:spTree>
    <p:extLst>
      <p:ext uri="{BB962C8B-B14F-4D97-AF65-F5344CB8AC3E}">
        <p14:creationId xmlns:p14="http://schemas.microsoft.com/office/powerpoint/2010/main" val="2042433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latin typeface="Arial" panose="020B0604020202020204" pitchFamily="34" charset="0"/>
                <a:cs typeface="Arial" panose="020B0604020202020204" pitchFamily="34" charset="0"/>
              </a:rPr>
              <a:t>za punu aktivnost Akt se </a:t>
            </a:r>
            <a:r>
              <a:rPr lang="hr-HR" dirty="0" err="1" smtClean="0">
                <a:latin typeface="Arial" panose="020B0604020202020204" pitchFamily="34" charset="0"/>
                <a:cs typeface="Arial" panose="020B0604020202020204" pitchFamily="34" charset="0"/>
              </a:rPr>
              <a:t>fosforilira</a:t>
            </a:r>
            <a:r>
              <a:rPr lang="hr-HR" dirty="0" smtClean="0">
                <a:latin typeface="Arial" panose="020B0604020202020204" pitchFamily="34" charset="0"/>
                <a:cs typeface="Arial" panose="020B0604020202020204" pitchFamily="34" charset="0"/>
              </a:rPr>
              <a:t> s</a:t>
            </a:r>
          </a:p>
          <a:p>
            <a:r>
              <a:rPr lang="hr-HR" dirty="0" smtClean="0">
                <a:latin typeface="Arial" panose="020B0604020202020204" pitchFamily="34" charset="0"/>
                <a:cs typeface="Arial" panose="020B0604020202020204" pitchFamily="34" charset="0"/>
              </a:rPr>
              <a:t>mTORC2</a:t>
            </a:r>
          </a:p>
          <a:p>
            <a:r>
              <a:rPr lang="hr-HR" dirty="0" smtClean="0">
                <a:latin typeface="Arial" panose="020B0604020202020204" pitchFamily="34" charset="0"/>
                <a:cs typeface="Arial" panose="020B0604020202020204" pitchFamily="34" charset="0"/>
              </a:rPr>
              <a:t>a mTORC2 je aktiviran preko PI3K</a:t>
            </a:r>
          </a:p>
          <a:p>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-DNA-PK, aktivirana oštećenjem DNA, može zamijeniti mTORC2 kod aktivacije Akt</a:t>
            </a:r>
          </a:p>
          <a:p>
            <a:r>
              <a:rPr lang="hr-HR" dirty="0" smtClean="0">
                <a:latin typeface="Arial" panose="020B0604020202020204" pitchFamily="34" charset="0"/>
                <a:cs typeface="Arial" panose="020B0604020202020204" pitchFamily="34" charset="0"/>
              </a:rPr>
              <a:t>- aktivacija Akt i proteinima na ER</a:t>
            </a:r>
          </a:p>
          <a:p>
            <a:endParaRPr lang="en-US" dirty="0"/>
          </a:p>
        </p:txBody>
      </p:sp>
      <p:sp>
        <p:nvSpPr>
          <p:cNvPr id="4" name="Slide Number Placeholder 3"/>
          <p:cNvSpPr>
            <a:spLocks noGrp="1"/>
          </p:cNvSpPr>
          <p:nvPr>
            <p:ph type="sldNum" sz="quarter" idx="10"/>
          </p:nvPr>
        </p:nvSpPr>
        <p:spPr/>
        <p:txBody>
          <a:bodyPr/>
          <a:lstStyle/>
          <a:p>
            <a:fld id="{BBD2F86B-D1AD-4F08-8DE8-A95278B6F6A7}" type="slidenum">
              <a:rPr lang="en-US" smtClean="0"/>
              <a:t>110</a:t>
            </a:fld>
            <a:endParaRPr lang="en-US"/>
          </a:p>
        </p:txBody>
      </p:sp>
    </p:spTree>
    <p:extLst>
      <p:ext uri="{BB962C8B-B14F-4D97-AF65-F5344CB8AC3E}">
        <p14:creationId xmlns:p14="http://schemas.microsoft.com/office/powerpoint/2010/main" val="254121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D2F86B-D1AD-4F08-8DE8-A95278B6F6A7}" type="slidenum">
              <a:rPr lang="en-US" smtClean="0"/>
              <a:t>112</a:t>
            </a:fld>
            <a:endParaRPr lang="en-US"/>
          </a:p>
        </p:txBody>
      </p:sp>
    </p:spTree>
    <p:extLst>
      <p:ext uri="{BB962C8B-B14F-4D97-AF65-F5344CB8AC3E}">
        <p14:creationId xmlns:p14="http://schemas.microsoft.com/office/powerpoint/2010/main" val="4112006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A85A341-D8D5-4824-9E28-C8032FA52018}" type="slidenum">
              <a:rPr lang="hr-HR" altLang="sr-Latn-RS" smtClean="0"/>
              <a:pPr eaLnBrk="1" hangingPunct="1">
                <a:spcBef>
                  <a:spcPct val="0"/>
                </a:spcBef>
              </a:pPr>
              <a:t>9</a:t>
            </a:fld>
            <a:endParaRPr lang="hr-HR" altLang="sr-Latn-R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hr-HR" altLang="sr-Latn-RS" smtClean="0"/>
              <a:t>kod somatskih stanica kvasca valovi aktivnosti transkripcijskih faktora pomažu ustanoviti valove ciklinske aktivnosti</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kroz signalni krug TSC-</a:t>
            </a:r>
            <a:r>
              <a:rPr lang="hr-HR" dirty="0" err="1" smtClean="0"/>
              <a:t>Rheb</a:t>
            </a:r>
            <a:r>
              <a:rPr lang="hr-HR" dirty="0" smtClean="0"/>
              <a:t>-mTORC1 Akt povezuje faktore rasta sa čvorom za kontrolu metaboličkih promjena koje reguliraju rast</a:t>
            </a:r>
          </a:p>
          <a:p>
            <a:r>
              <a:rPr lang="hr-HR" dirty="0" smtClean="0"/>
              <a:t>mTORC1 potiče anaboličke procese: </a:t>
            </a:r>
            <a:r>
              <a:rPr lang="hr-HR" dirty="0" err="1" smtClean="0"/>
              <a:t>lipidnu</a:t>
            </a:r>
            <a:r>
              <a:rPr lang="hr-HR" dirty="0" smtClean="0"/>
              <a:t>, proteinsku i </a:t>
            </a:r>
            <a:r>
              <a:rPr lang="hr-HR" dirty="0" err="1" smtClean="0"/>
              <a:t>nukleotidnu</a:t>
            </a:r>
            <a:r>
              <a:rPr lang="hr-HR" dirty="0" smtClean="0"/>
              <a:t> sintezu, a inhibira </a:t>
            </a:r>
            <a:r>
              <a:rPr lang="hr-HR" dirty="0" err="1" smtClean="0"/>
              <a:t>autofagiju</a:t>
            </a:r>
            <a:endParaRPr lang="en-US" dirty="0" smtClean="0"/>
          </a:p>
          <a:p>
            <a:endParaRPr lang="en-US" dirty="0"/>
          </a:p>
        </p:txBody>
      </p:sp>
      <p:sp>
        <p:nvSpPr>
          <p:cNvPr id="4" name="Slide Number Placeholder 3"/>
          <p:cNvSpPr>
            <a:spLocks noGrp="1"/>
          </p:cNvSpPr>
          <p:nvPr>
            <p:ph type="sldNum" sz="quarter" idx="10"/>
          </p:nvPr>
        </p:nvSpPr>
        <p:spPr/>
        <p:txBody>
          <a:bodyPr/>
          <a:lstStyle/>
          <a:p>
            <a:fld id="{BBD2F86B-D1AD-4F08-8DE8-A95278B6F6A7}" type="slidenum">
              <a:rPr lang="en-US" smtClean="0"/>
              <a:t>117</a:t>
            </a:fld>
            <a:endParaRPr lang="en-US"/>
          </a:p>
        </p:txBody>
      </p:sp>
    </p:spTree>
    <p:extLst>
      <p:ext uri="{BB962C8B-B14F-4D97-AF65-F5344CB8AC3E}">
        <p14:creationId xmlns:p14="http://schemas.microsoft.com/office/powerpoint/2010/main" val="25008888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Figure 3AMPK conserves ATP by switching off </a:t>
            </a:r>
            <a:r>
              <a:rPr lang="en-US" sz="1200" kern="1200" dirty="0" err="1" smtClean="0">
                <a:solidFill>
                  <a:schemeClr val="tx1"/>
                </a:solidFill>
                <a:effectLst/>
                <a:latin typeface="+mn-lt"/>
                <a:ea typeface="+mn-ea"/>
                <a:cs typeface="+mn-cs"/>
              </a:rPr>
              <a:t>biosyntheticpathways.Upward</a:t>
            </a:r>
            <a:r>
              <a:rPr lang="en-US" sz="1200" kern="1200" dirty="0" smtClean="0">
                <a:solidFill>
                  <a:schemeClr val="tx1"/>
                </a:solidFill>
                <a:effectLst/>
                <a:latin typeface="+mn-lt"/>
                <a:ea typeface="+mn-ea"/>
                <a:cs typeface="+mn-cs"/>
              </a:rPr>
              <a:t> arrows are the pathways that AMPK </a:t>
            </a:r>
            <a:r>
              <a:rPr lang="en-US" sz="1200" kern="1200" dirty="0" err="1" smtClean="0">
                <a:solidFill>
                  <a:schemeClr val="tx1"/>
                </a:solidFill>
                <a:effectLst/>
                <a:latin typeface="+mn-lt"/>
                <a:ea typeface="+mn-ea"/>
                <a:cs typeface="+mn-cs"/>
              </a:rPr>
              <a:t>promotesATP</a:t>
            </a:r>
            <a:r>
              <a:rPr lang="en-US" sz="1200" kern="1200" dirty="0" smtClean="0">
                <a:solidFill>
                  <a:schemeClr val="tx1"/>
                </a:solidFill>
                <a:effectLst/>
                <a:latin typeface="+mn-lt"/>
                <a:ea typeface="+mn-ea"/>
                <a:cs typeface="+mn-cs"/>
              </a:rPr>
              <a:t> production, while downward arrows are the pathways that </a:t>
            </a:r>
            <a:r>
              <a:rPr lang="en-US" sz="1200" kern="1200" dirty="0" err="1" smtClean="0">
                <a:solidFill>
                  <a:schemeClr val="tx1"/>
                </a:solidFill>
                <a:effectLst/>
                <a:latin typeface="+mn-lt"/>
                <a:ea typeface="+mn-ea"/>
                <a:cs typeface="+mn-cs"/>
              </a:rPr>
              <a:t>AMPKrepresses</a:t>
            </a:r>
            <a:r>
              <a:rPr lang="en-US" sz="1200" kern="1200" dirty="0" smtClean="0">
                <a:solidFill>
                  <a:schemeClr val="tx1"/>
                </a:solidFill>
                <a:effectLst/>
                <a:latin typeface="+mn-lt"/>
                <a:ea typeface="+mn-ea"/>
                <a:cs typeface="+mn-cs"/>
              </a:rPr>
              <a:t> ATP depletion</a:t>
            </a:r>
            <a:endParaRPr lang="en-US" dirty="0"/>
          </a:p>
        </p:txBody>
      </p:sp>
      <p:sp>
        <p:nvSpPr>
          <p:cNvPr id="4" name="Slide Number Placeholder 3"/>
          <p:cNvSpPr>
            <a:spLocks noGrp="1"/>
          </p:cNvSpPr>
          <p:nvPr>
            <p:ph type="sldNum" sz="quarter" idx="10"/>
          </p:nvPr>
        </p:nvSpPr>
        <p:spPr/>
        <p:txBody>
          <a:bodyPr/>
          <a:lstStyle/>
          <a:p>
            <a:fld id="{BBD2F86B-D1AD-4F08-8DE8-A95278B6F6A7}" type="slidenum">
              <a:rPr lang="en-US" smtClean="0"/>
              <a:t>121</a:t>
            </a:fld>
            <a:endParaRPr lang="en-US"/>
          </a:p>
        </p:txBody>
      </p:sp>
    </p:spTree>
    <p:extLst>
      <p:ext uri="{BB962C8B-B14F-4D97-AF65-F5344CB8AC3E}">
        <p14:creationId xmlns:p14="http://schemas.microsoft.com/office/powerpoint/2010/main" val="110005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Overview of the IIT </a:t>
            </a:r>
            <a:r>
              <a:rPr lang="en-US" dirty="0" err="1" smtClean="0"/>
              <a:t>signalling</a:t>
            </a:r>
            <a:r>
              <a:rPr lang="en-US" dirty="0" smtClean="0"/>
              <a:t> networks in four model organisms. The yeast Saccharomyces cerevisiae, the worm Caenorhabditis </a:t>
            </a:r>
            <a:r>
              <a:rPr lang="en-US" dirty="0" err="1" smtClean="0"/>
              <a:t>elegans</a:t>
            </a:r>
            <a:r>
              <a:rPr lang="en-US" dirty="0" smtClean="0"/>
              <a:t>, the fruit fly Drosophila melanogaster and the mouse, with the key molecular players and their interactions indicated for different (extra) cellular compartments. (</a:t>
            </a:r>
            <a:r>
              <a:rPr lang="en-US" dirty="0" err="1" smtClean="0"/>
              <a:t>Alic</a:t>
            </a:r>
            <a:r>
              <a:rPr lang="en-US" dirty="0" smtClean="0"/>
              <a:t> &amp; Partridge, 2011)</a:t>
            </a:r>
          </a:p>
          <a:p>
            <a:endParaRPr lang="en-US" dirty="0"/>
          </a:p>
        </p:txBody>
      </p:sp>
      <p:sp>
        <p:nvSpPr>
          <p:cNvPr id="4" name="Slide Number Placeholder 3"/>
          <p:cNvSpPr>
            <a:spLocks noGrp="1"/>
          </p:cNvSpPr>
          <p:nvPr>
            <p:ph type="sldNum" sz="quarter" idx="10"/>
          </p:nvPr>
        </p:nvSpPr>
        <p:spPr/>
        <p:txBody>
          <a:bodyPr/>
          <a:lstStyle/>
          <a:p>
            <a:fld id="{BBD2F86B-D1AD-4F08-8DE8-A95278B6F6A7}" type="slidenum">
              <a:rPr lang="en-US" smtClean="0"/>
              <a:t>124</a:t>
            </a:fld>
            <a:endParaRPr lang="en-US"/>
          </a:p>
        </p:txBody>
      </p:sp>
    </p:spTree>
    <p:extLst>
      <p:ext uri="{BB962C8B-B14F-4D97-AF65-F5344CB8AC3E}">
        <p14:creationId xmlns:p14="http://schemas.microsoft.com/office/powerpoint/2010/main" val="39215665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DAF-16</a:t>
            </a:r>
            <a:r>
              <a:rPr lang="en-US" dirty="0" smtClean="0"/>
              <a:t> is the sole </a:t>
            </a:r>
            <a:r>
              <a:rPr lang="en-US" dirty="0" err="1" smtClean="0">
                <a:hlinkClick r:id="rId3" tooltip="Homology (biology)"/>
              </a:rPr>
              <a:t>ortholog</a:t>
            </a:r>
            <a:r>
              <a:rPr lang="en-US" dirty="0" smtClean="0"/>
              <a:t> of the </a:t>
            </a:r>
            <a:r>
              <a:rPr lang="en-US" dirty="0" smtClean="0">
                <a:hlinkClick r:id="rId4" tooltip="FOX proteins"/>
              </a:rPr>
              <a:t>FOXO</a:t>
            </a:r>
            <a:r>
              <a:rPr lang="en-US" dirty="0" smtClean="0"/>
              <a:t> family of transcription factors in the </a:t>
            </a:r>
            <a:r>
              <a:rPr lang="en-US" dirty="0" smtClean="0">
                <a:hlinkClick r:id="rId5" tooltip="Nematode"/>
              </a:rPr>
              <a:t>nematode</a:t>
            </a:r>
            <a:r>
              <a:rPr lang="en-US" dirty="0" smtClean="0"/>
              <a:t> </a:t>
            </a:r>
            <a:r>
              <a:rPr lang="en-US" i="1" dirty="0" smtClean="0">
                <a:hlinkClick r:id="rId6" tooltip="Caenorhabditis elegans"/>
              </a:rPr>
              <a:t>Caenorhabditis </a:t>
            </a:r>
            <a:r>
              <a:rPr lang="en-US" i="1" dirty="0" err="1" smtClean="0">
                <a:hlinkClick r:id="rId6" tooltip="Caenorhabditis elegans"/>
              </a:rPr>
              <a:t>elegans</a:t>
            </a:r>
            <a:r>
              <a:rPr lang="en-US" dirty="0" smtClean="0"/>
              <a:t>.</a:t>
            </a:r>
            <a:r>
              <a:rPr lang="en-US" baseline="30000" dirty="0" smtClean="0">
                <a:hlinkClick r:id="rId7"/>
              </a:rPr>
              <a:t>[1]</a:t>
            </a:r>
            <a:r>
              <a:rPr lang="en-US" dirty="0" smtClean="0"/>
              <a:t> It is responsible for activating genes involved in </a:t>
            </a:r>
            <a:r>
              <a:rPr lang="en-US" dirty="0" smtClean="0">
                <a:hlinkClick r:id="rId8" tooltip="Longevity"/>
              </a:rPr>
              <a:t>longevity</a:t>
            </a:r>
            <a:r>
              <a:rPr lang="en-US" dirty="0" smtClean="0"/>
              <a:t>, </a:t>
            </a:r>
            <a:r>
              <a:rPr lang="en-US" dirty="0" smtClean="0">
                <a:hlinkClick r:id="rId9" tooltip="Lipogenesis"/>
              </a:rPr>
              <a:t>lipogenesis</a:t>
            </a:r>
            <a:r>
              <a:rPr lang="en-US" dirty="0" smtClean="0"/>
              <a:t>, </a:t>
            </a:r>
            <a:r>
              <a:rPr lang="en-US" dirty="0" smtClean="0">
                <a:hlinkClick r:id="rId10" tooltip="Heat shock"/>
              </a:rPr>
              <a:t>heat shock</a:t>
            </a:r>
            <a:r>
              <a:rPr lang="en-US" dirty="0" smtClean="0"/>
              <a:t> survival and </a:t>
            </a:r>
            <a:r>
              <a:rPr lang="en-US" dirty="0" smtClean="0">
                <a:hlinkClick r:id="rId11" tooltip="Oxidative stress"/>
              </a:rPr>
              <a:t>oxidative stress</a:t>
            </a:r>
            <a:r>
              <a:rPr lang="en-US" dirty="0" smtClean="0"/>
              <a:t> responses.</a:t>
            </a:r>
            <a:r>
              <a:rPr lang="en-US" baseline="30000" dirty="0" smtClean="0">
                <a:hlinkClick r:id="rId12"/>
              </a:rPr>
              <a:t>[2]</a:t>
            </a:r>
            <a:r>
              <a:rPr lang="en-US" baseline="30000" dirty="0" smtClean="0">
                <a:hlinkClick r:id="rId13"/>
              </a:rPr>
              <a:t>[3]</a:t>
            </a:r>
            <a:r>
              <a:rPr lang="en-US" dirty="0" smtClean="0"/>
              <a:t> It also protects </a:t>
            </a:r>
            <a:r>
              <a:rPr lang="en-US" i="1" dirty="0" err="1" smtClean="0"/>
              <a:t>C.elegans</a:t>
            </a:r>
            <a:r>
              <a:rPr lang="en-US" dirty="0" smtClean="0"/>
              <a:t> during food deprivation, causing it to transform into a </a:t>
            </a:r>
            <a:r>
              <a:rPr lang="en-US" dirty="0" smtClean="0">
                <a:hlinkClick r:id="rId14" tooltip="Hibernation"/>
              </a:rPr>
              <a:t>hibernation</a:t>
            </a:r>
            <a:r>
              <a:rPr lang="en-US" dirty="0" smtClean="0"/>
              <a:t> - like state, known as a </a:t>
            </a:r>
            <a:r>
              <a:rPr lang="en-US" dirty="0" err="1" smtClean="0">
                <a:hlinkClick r:id="rId15" tooltip="Dauer larva"/>
              </a:rPr>
              <a:t>Dauer</a:t>
            </a:r>
            <a:r>
              <a:rPr lang="en-US" dirty="0" smtClean="0"/>
              <a:t>.</a:t>
            </a:r>
            <a:r>
              <a:rPr lang="en-US" baseline="30000" dirty="0" smtClean="0">
                <a:hlinkClick r:id="rId16"/>
              </a:rPr>
              <a:t>[4]</a:t>
            </a:r>
            <a:r>
              <a:rPr lang="en-US" dirty="0" smtClean="0"/>
              <a:t> DAF-16 is notable for being the primary transcription factor required for the profound lifespan extension observed upon mutation of the </a:t>
            </a:r>
            <a:r>
              <a:rPr lang="en-US" dirty="0" smtClean="0">
                <a:hlinkClick r:id="rId17" tooltip="Insulin-like growth factor 1 receptor"/>
              </a:rPr>
              <a:t>insulin-like receptor</a:t>
            </a:r>
            <a:r>
              <a:rPr lang="en-US" dirty="0" smtClean="0"/>
              <a:t> </a:t>
            </a:r>
            <a:r>
              <a:rPr lang="en-US" i="1" dirty="0" smtClean="0">
                <a:hlinkClick r:id="rId18" tooltip="Daf-2"/>
              </a:rPr>
              <a:t>DAF-2</a:t>
            </a:r>
            <a:r>
              <a:rPr lang="en-US" dirty="0" smtClean="0"/>
              <a:t>.</a:t>
            </a:r>
            <a:r>
              <a:rPr lang="en-US" baseline="30000" dirty="0" smtClean="0">
                <a:hlinkClick r:id="rId19"/>
              </a:rPr>
              <a:t>[5]</a:t>
            </a:r>
            <a:r>
              <a:rPr lang="en-US" dirty="0" smtClean="0"/>
              <a:t> The gene has played a large role in research into longevity and the </a:t>
            </a:r>
            <a:r>
              <a:rPr lang="en-US" dirty="0" smtClean="0">
                <a:hlinkClick r:id="rId20" tooltip="Insulin signal transduction pathway"/>
              </a:rPr>
              <a:t>insulin </a:t>
            </a:r>
            <a:r>
              <a:rPr lang="en-US" dirty="0" err="1" smtClean="0">
                <a:hlinkClick r:id="rId20" tooltip="Insulin signal transduction pathway"/>
              </a:rPr>
              <a:t>signalling</a:t>
            </a:r>
            <a:r>
              <a:rPr lang="en-US" dirty="0" smtClean="0">
                <a:hlinkClick r:id="rId20" tooltip="Insulin signal transduction pathway"/>
              </a:rPr>
              <a:t> pathway</a:t>
            </a:r>
            <a:r>
              <a:rPr lang="en-US" dirty="0" smtClean="0"/>
              <a:t> as it is located in </a:t>
            </a:r>
            <a:r>
              <a:rPr lang="en-US" i="1" dirty="0" smtClean="0"/>
              <a:t>C. </a:t>
            </a:r>
            <a:r>
              <a:rPr lang="en-US" i="1" dirty="0" err="1" smtClean="0"/>
              <a:t>elegans</a:t>
            </a:r>
            <a:r>
              <a:rPr lang="en-US" dirty="0" smtClean="0"/>
              <a:t>, a successful ageing model organism.</a:t>
            </a:r>
            <a:r>
              <a:rPr lang="en-US" baseline="30000" dirty="0" smtClean="0">
                <a:hlinkClick r:id="rId21"/>
              </a:rPr>
              <a:t>[6]</a:t>
            </a:r>
            <a:r>
              <a:rPr lang="en-US" dirty="0" smtClean="0"/>
              <a:t> </a:t>
            </a:r>
          </a:p>
          <a:p>
            <a:endParaRPr lang="en-US" dirty="0"/>
          </a:p>
        </p:txBody>
      </p:sp>
      <p:sp>
        <p:nvSpPr>
          <p:cNvPr id="4" name="Slide Number Placeholder 3"/>
          <p:cNvSpPr>
            <a:spLocks noGrp="1"/>
          </p:cNvSpPr>
          <p:nvPr>
            <p:ph type="sldNum" sz="quarter" idx="10"/>
          </p:nvPr>
        </p:nvSpPr>
        <p:spPr/>
        <p:txBody>
          <a:bodyPr/>
          <a:lstStyle/>
          <a:p>
            <a:fld id="{BBD2F86B-D1AD-4F08-8DE8-A95278B6F6A7}" type="slidenum">
              <a:rPr lang="en-US" smtClean="0"/>
              <a:t>125</a:t>
            </a:fld>
            <a:endParaRPr lang="en-US"/>
          </a:p>
        </p:txBody>
      </p:sp>
    </p:spTree>
    <p:extLst>
      <p:ext uri="{BB962C8B-B14F-4D97-AF65-F5344CB8AC3E}">
        <p14:creationId xmlns:p14="http://schemas.microsoft.com/office/powerpoint/2010/main" val="3710219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n-US" altLang="en-US" smtClean="0"/>
              <a:t>cell cycle stage cyclins CDKs comments G1 Cyclin D CDK4&amp;6 Can react to outside signals such as growth factors or mitogens. G1/S Cyclins E &amp; A CDK2 Regulate centrosome duplication; important for reaching START S Cyclins E &amp; A CDK2 Targets are helicases and polymerases M Cyclins A &amp; B CDK1 Regulate G2/M checkpoint.  The cyclins are synthesized during S but not active until synthesis is complete.  Phosphorylate lots of downstream targets.</a:t>
            </a:r>
          </a:p>
        </p:txBody>
      </p:sp>
      <p:sp>
        <p:nvSpPr>
          <p:cNvPr id="757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A6F3737-3159-4699-8502-0E6FDA23B022}" type="slidenum">
              <a:rPr lang="hr-HR" altLang="sr-Latn-RS" smtClean="0"/>
              <a:pPr eaLnBrk="1" hangingPunct="1">
                <a:spcBef>
                  <a:spcPct val="0"/>
                </a:spcBef>
              </a:pPr>
              <a:t>13</a:t>
            </a:fld>
            <a:endParaRPr lang="hr-HR" altLang="sr-Latn-R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BC98F96-2D43-4C35-8CC6-EEA6FDD7959E}" type="slidenum">
              <a:rPr lang="hr-HR" altLang="sr-Latn-RS" smtClean="0"/>
              <a:pPr eaLnBrk="1" hangingPunct="1">
                <a:spcBef>
                  <a:spcPct val="0"/>
                </a:spcBef>
              </a:pPr>
              <a:t>14</a:t>
            </a:fld>
            <a:endParaRPr lang="hr-HR" altLang="sr-Latn-R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hr-HR" altLang="sr-Latn-R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r>
              <a:rPr lang="en-US" altLang="en-US" b="1" smtClean="0"/>
              <a:t>Figure 1: A) The addition of serum to serum-starved cells leads to the immediate induction of expression of a number of genes. Some of these ‘immediate early response genes’ encode transcription factors such as c-fos and c-jun that turn on ‘late response genes.’ The expression of immediate early genes decreases after an initial rise, but the late response genes are expressed in a sustained manner over time. This figure is derived from Lodish et al (2000). (B) Diagram showing the relationships among members of the c-fos/c-jun pathway that were investigated. Species whose levels were measured in single cells are indicated by gray arrows below the blocks. We measured the heterodimers and downstream mRNAs in the same cells, rather than upstream and downstream mRNAs, because by the time downstream mRNAs begin to get expressed, the c-fos and c-jun mRNAs disappear from the cells</a:t>
            </a:r>
          </a:p>
          <a:p>
            <a:endParaRPr lang="en-US" altLang="en-US" smtClean="0"/>
          </a:p>
        </p:txBody>
      </p:sp>
      <p:sp>
        <p:nvSpPr>
          <p:cNvPr id="7680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B89DCAA-8A4F-4A12-BBC7-2EE101E7E107}" type="slidenum">
              <a:rPr lang="hr-HR" altLang="sr-Latn-RS" smtClean="0"/>
              <a:pPr eaLnBrk="1" hangingPunct="1">
                <a:spcBef>
                  <a:spcPct val="0"/>
                </a:spcBef>
              </a:pPr>
              <a:t>19</a:t>
            </a:fld>
            <a:endParaRPr lang="hr-HR" altLang="sr-Latn-R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Kliknite da biste uredili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Kliknite da biste uredili stil podnaslova matrice</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7.2.2025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7.2.2025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7.2.2025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idx="1"/>
          </p:nvPr>
        </p:nvSpPr>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7.2.2025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Kliknite da biste uredili stilove teksta matrice</a:t>
            </a:r>
          </a:p>
        </p:txBody>
      </p:sp>
      <p:sp>
        <p:nvSpPr>
          <p:cNvPr id="4" name="Rezervirano mjesto datuma 3"/>
          <p:cNvSpPr>
            <a:spLocks noGrp="1"/>
          </p:cNvSpPr>
          <p:nvPr>
            <p:ph type="dt" sz="half" idx="10"/>
          </p:nvPr>
        </p:nvSpPr>
        <p:spPr/>
        <p:txBody>
          <a:bodyPr/>
          <a:lstStyle/>
          <a:p>
            <a:fld id="{71377C3D-7BB2-4D23-9D10-616807B37D36}" type="datetimeFigureOut">
              <a:rPr lang="sr-Latn-CS" smtClean="0"/>
              <a:t>7.2.2025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71377C3D-7BB2-4D23-9D10-616807B37D36}" type="datetimeFigureOut">
              <a:rPr lang="sr-Latn-CS" smtClean="0"/>
              <a:t>7.2.2025</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71377C3D-7BB2-4D23-9D10-616807B37D36}" type="datetimeFigureOut">
              <a:rPr lang="sr-Latn-CS" smtClean="0"/>
              <a:t>7.2.2025</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datuma 2"/>
          <p:cNvSpPr>
            <a:spLocks noGrp="1"/>
          </p:cNvSpPr>
          <p:nvPr>
            <p:ph type="dt" sz="half" idx="10"/>
          </p:nvPr>
        </p:nvSpPr>
        <p:spPr/>
        <p:txBody>
          <a:bodyPr/>
          <a:lstStyle/>
          <a:p>
            <a:fld id="{71377C3D-7BB2-4D23-9D10-616807B37D36}" type="datetimeFigureOut">
              <a:rPr lang="sr-Latn-CS" smtClean="0"/>
              <a:t>7.2.2025</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71377C3D-7BB2-4D23-9D10-616807B37D36}" type="datetimeFigureOut">
              <a:rPr lang="sr-Latn-CS" smtClean="0"/>
              <a:t>7.2.2025</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Kliknite da biste uredili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71377C3D-7BB2-4D23-9D10-616807B37D36}" type="datetimeFigureOut">
              <a:rPr lang="sr-Latn-CS" smtClean="0"/>
              <a:t>7.2.2025</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Kliknite da biste uredili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71377C3D-7BB2-4D23-9D10-616807B37D36}" type="datetimeFigureOut">
              <a:rPr lang="sr-Latn-CS" smtClean="0"/>
              <a:t>7.2.2025</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77C3D-7BB2-4D23-9D10-616807B37D36}" type="datetimeFigureOut">
              <a:rPr lang="sr-Latn-CS" smtClean="0"/>
              <a:t>7.2.2025</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03A18-1BE2-487D-92D8-585057AF460F}" type="slidenum">
              <a:rPr lang="hr-HR" smtClean="0"/>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87.png"/><Relationship Id="rId4" Type="http://schemas.openxmlformats.org/officeDocument/2006/relationships/oleObject" Target="../embeddings/oleObject18.bin"/></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92.png"/><Relationship Id="rId4" Type="http://schemas.openxmlformats.org/officeDocument/2006/relationships/oleObject" Target="../embeddings/oleObject20.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93.png"/><Relationship Id="rId4" Type="http://schemas.openxmlformats.org/officeDocument/2006/relationships/oleObject" Target="../embeddings/oleObject21.bin"/></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29.png"/><Relationship Id="rId4" Type="http://schemas.openxmlformats.org/officeDocument/2006/relationships/oleObject" Target="../embeddings/oleObject9.bin"/></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valelab.ucsf.edu/images/movies/mov-procmotconvkinrev5.mov" TargetMode="External"/><Relationship Id="rId1" Type="http://schemas.openxmlformats.org/officeDocument/2006/relationships/slideLayout" Target="../slideLayouts/slideLayout7.xml"/><Relationship Id="rId5" Type="http://schemas.openxmlformats.org/officeDocument/2006/relationships/hyperlink" Target="http://www.youtube.com/watch?v=4TGDPotbJV4" TargetMode="External"/><Relationship Id="rId4" Type="http://schemas.openxmlformats.org/officeDocument/2006/relationships/hyperlink" Target="http://www.youtube.com/watch?v=NUQ9OeB1cic"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5e.plantphys.net/image.php?id=561"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www.sinauer.com/detail.php?id=8667" TargetMode="Externa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42.png"/><Relationship Id="rId4" Type="http://schemas.openxmlformats.org/officeDocument/2006/relationships/oleObject" Target="../embeddings/oleObject10.bin"/></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javascript:;"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50.png"/><Relationship Id="rId4" Type="http://schemas.openxmlformats.org/officeDocument/2006/relationships/oleObject" Target="../embeddings/oleObject11.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55.png"/><Relationship Id="rId4" Type="http://schemas.openxmlformats.org/officeDocument/2006/relationships/oleObject" Target="../embeddings/oleObject13.bin"/></Relationships>
</file>

<file path=ppt/slides/_rels/slide65.xml.rels><?xml version="1.0" encoding="UTF-8" standalone="yes"?>
<Relationships xmlns="http://schemas.openxmlformats.org/package/2006/relationships"><Relationship Id="rId3" Type="http://schemas.openxmlformats.org/officeDocument/2006/relationships/hyperlink" Target="http://download.cell.com/images/edimages/Cell/picshow/images/full/image062.jpg"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57.png"/><Relationship Id="rId4" Type="http://schemas.openxmlformats.org/officeDocument/2006/relationships/oleObject" Target="../embeddings/oleObject14.bin"/></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61.png"/><Relationship Id="rId4" Type="http://schemas.openxmlformats.org/officeDocument/2006/relationships/oleObject" Target="../embeddings/oleObject15.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ittakes30.files.wordpress.com/2012/07/p53-inputsoutputs.jpg"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image" Target="../media/image85.png"/><Relationship Id="rId4" Type="http://schemas.openxmlformats.org/officeDocument/2006/relationships/oleObject" Target="../embeddings/oleObject17.bin"/></Relationships>
</file>

<file path=ppt/slides/_rels/slide9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2394466"/>
            <a:ext cx="5046574" cy="523220"/>
          </a:xfrm>
          <a:prstGeom prst="rect">
            <a:avLst/>
          </a:prstGeom>
          <a:noFill/>
        </p:spPr>
        <p:txBody>
          <a:bodyPr wrap="none" rtlCol="0">
            <a:spAutoFit/>
          </a:bodyPr>
          <a:lstStyle/>
          <a:p>
            <a:r>
              <a:rPr lang="hr-HR" sz="2800" dirty="0" smtClean="0">
                <a:latin typeface="Arial" panose="020B0604020202020204" pitchFamily="34" charset="0"/>
                <a:cs typeface="Arial" panose="020B0604020202020204" pitchFamily="34" charset="0"/>
              </a:rPr>
              <a:t>Regulacija proliferacije stanice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641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844824"/>
            <a:ext cx="7848872" cy="3600986"/>
          </a:xfrm>
          <a:prstGeom prst="rect">
            <a:avLst/>
          </a:prstGeom>
          <a:noFill/>
        </p:spPr>
        <p:txBody>
          <a:bodyPr wrap="square" rtlCol="0">
            <a:spAutoFit/>
          </a:bodyPr>
          <a:lstStyle/>
          <a:p>
            <a:pPr marL="342900" indent="-342900">
              <a:lnSpc>
                <a:spcPct val="150000"/>
              </a:lnSpc>
              <a:spcBef>
                <a:spcPct val="0"/>
              </a:spcBef>
              <a:buFont typeface="Arial" panose="020B0604020202020204" pitchFamily="34" charset="0"/>
              <a:buChar char="•"/>
            </a:pPr>
            <a:r>
              <a:rPr lang="hr-HR" altLang="sr-Latn-RS" sz="2000" dirty="0" err="1">
                <a:latin typeface="Arial" charset="0"/>
              </a:rPr>
              <a:t>ciklini</a:t>
            </a:r>
            <a:r>
              <a:rPr lang="hr-HR" altLang="sr-Latn-RS" sz="2000" dirty="0">
                <a:latin typeface="Arial" charset="0"/>
              </a:rPr>
              <a:t> </a:t>
            </a:r>
            <a:r>
              <a:rPr lang="hr-HR" altLang="sr-Latn-RS" sz="2000" dirty="0" smtClean="0">
                <a:latin typeface="Arial" charset="0"/>
              </a:rPr>
              <a:t>se sintetiziraju, vežu </a:t>
            </a:r>
            <a:r>
              <a:rPr lang="hr-HR" altLang="sr-Latn-RS" sz="2000" dirty="0">
                <a:latin typeface="Arial" charset="0"/>
              </a:rPr>
              <a:t>se za </a:t>
            </a:r>
            <a:r>
              <a:rPr lang="hr-HR" altLang="sr-Latn-RS" sz="2000" dirty="0" smtClean="0">
                <a:latin typeface="Arial" charset="0"/>
              </a:rPr>
              <a:t>CDK</a:t>
            </a:r>
          </a:p>
          <a:p>
            <a:pPr marL="342900" indent="-342900">
              <a:lnSpc>
                <a:spcPct val="150000"/>
              </a:lnSpc>
              <a:spcBef>
                <a:spcPct val="0"/>
              </a:spcBef>
              <a:buFont typeface="Arial" panose="020B0604020202020204" pitchFamily="34" charset="0"/>
              <a:buChar char="•"/>
            </a:pPr>
            <a:r>
              <a:rPr lang="hr-HR" altLang="sr-Latn-RS" sz="2000" dirty="0" smtClean="0">
                <a:latin typeface="Arial" charset="0"/>
              </a:rPr>
              <a:t>aktiviraju </a:t>
            </a:r>
            <a:r>
              <a:rPr lang="hr-HR" altLang="sr-Latn-RS" sz="2000" dirty="0" err="1" smtClean="0">
                <a:latin typeface="Arial" charset="0"/>
              </a:rPr>
              <a:t>fosforilacijom</a:t>
            </a:r>
            <a:r>
              <a:rPr lang="hr-HR" altLang="sr-Latn-RS" sz="2000" dirty="0">
                <a:latin typeface="Arial" charset="0"/>
              </a:rPr>
              <a:t> </a:t>
            </a:r>
            <a:r>
              <a:rPr lang="hr-HR" altLang="sr-Latn-RS" sz="2000" dirty="0" smtClean="0">
                <a:latin typeface="Arial" charset="0"/>
              </a:rPr>
              <a:t>i </a:t>
            </a:r>
            <a:r>
              <a:rPr lang="hr-HR" altLang="sr-Latn-RS" sz="2000" dirty="0" err="1" smtClean="0">
                <a:latin typeface="Arial" charset="0"/>
              </a:rPr>
              <a:t>defosforilacijom</a:t>
            </a:r>
            <a:endParaRPr lang="hr-HR" altLang="sr-Latn-RS" sz="2000" dirty="0" smtClean="0">
              <a:latin typeface="Arial" charset="0"/>
            </a:endParaRPr>
          </a:p>
          <a:p>
            <a:pPr marL="342900" indent="-342900">
              <a:lnSpc>
                <a:spcPct val="150000"/>
              </a:lnSpc>
              <a:spcBef>
                <a:spcPct val="0"/>
              </a:spcBef>
              <a:buFont typeface="Arial" panose="020B0604020202020204" pitchFamily="34" charset="0"/>
              <a:buChar char="•"/>
            </a:pPr>
            <a:r>
              <a:rPr lang="hr-HR" altLang="sr-Latn-RS" sz="2000" dirty="0" smtClean="0">
                <a:latin typeface="Arial" charset="0"/>
              </a:rPr>
              <a:t>degradacija </a:t>
            </a:r>
            <a:r>
              <a:rPr lang="hr-HR" altLang="sr-Latn-RS" sz="2000" dirty="0" err="1" smtClean="0">
                <a:latin typeface="Arial" charset="0"/>
              </a:rPr>
              <a:t>inhibitora</a:t>
            </a:r>
            <a:r>
              <a:rPr lang="hr-HR" altLang="sr-Latn-RS" sz="2000" dirty="0" smtClean="0">
                <a:latin typeface="Arial" charset="0"/>
              </a:rPr>
              <a:t> CDKI</a:t>
            </a:r>
            <a:endParaRPr lang="hr-HR" altLang="sr-Latn-RS" sz="2000" dirty="0">
              <a:latin typeface="Arial" charset="0"/>
            </a:endParaRPr>
          </a:p>
          <a:p>
            <a:pPr marL="342900" indent="-342900">
              <a:lnSpc>
                <a:spcPct val="150000"/>
              </a:lnSpc>
              <a:spcBef>
                <a:spcPct val="0"/>
              </a:spcBef>
              <a:buFont typeface="Arial" panose="020B0604020202020204" pitchFamily="34" charset="0"/>
              <a:buChar char="•"/>
            </a:pPr>
            <a:r>
              <a:rPr lang="hr-HR" altLang="sr-Latn-RS" sz="2000" dirty="0" err="1">
                <a:latin typeface="Arial" charset="0"/>
              </a:rPr>
              <a:t>ciklini</a:t>
            </a:r>
            <a:r>
              <a:rPr lang="hr-HR" altLang="sr-Latn-RS" sz="2000" dirty="0">
                <a:latin typeface="Arial" charset="0"/>
              </a:rPr>
              <a:t> svojstveni fazi ciklusa samo u toj fazi ciklusa prisutni</a:t>
            </a:r>
          </a:p>
          <a:p>
            <a:pPr marL="342900" indent="-342900">
              <a:lnSpc>
                <a:spcPct val="150000"/>
              </a:lnSpc>
              <a:spcBef>
                <a:spcPct val="0"/>
              </a:spcBef>
              <a:buFont typeface="Arial" panose="020B0604020202020204" pitchFamily="34" charset="0"/>
              <a:buChar char="•"/>
            </a:pPr>
            <a:r>
              <a:rPr lang="hr-HR" altLang="sr-Latn-RS" sz="2000" dirty="0">
                <a:latin typeface="Arial" charset="0"/>
              </a:rPr>
              <a:t>ne reguliraju samo određenu fazu nego i slijed događaja i pripravljaju za sljedeću </a:t>
            </a:r>
            <a:r>
              <a:rPr lang="hr-HR" altLang="sr-Latn-RS" sz="2000" dirty="0" smtClean="0">
                <a:latin typeface="Arial" charset="0"/>
              </a:rPr>
              <a:t>fazu</a:t>
            </a:r>
          </a:p>
          <a:p>
            <a:pPr marL="342900" indent="-342900">
              <a:lnSpc>
                <a:spcPct val="150000"/>
              </a:lnSpc>
              <a:spcBef>
                <a:spcPct val="0"/>
              </a:spcBef>
              <a:buFont typeface="Arial" panose="020B0604020202020204" pitchFamily="34" charset="0"/>
              <a:buChar char="•"/>
            </a:pPr>
            <a:r>
              <a:rPr lang="hr-HR" altLang="sr-Latn-RS" sz="2000" dirty="0" smtClean="0">
                <a:latin typeface="Arial" charset="0"/>
              </a:rPr>
              <a:t>pozitivna povratna sprega omogućava nagli ulaz u fazu ciklusa</a:t>
            </a:r>
            <a:endParaRPr lang="hr-HR" altLang="sr-Latn-RS" sz="2000" dirty="0">
              <a:latin typeface="Arial"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908419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2"/>
          <p:cNvGraphicFramePr>
            <a:graphicFrameLocks noChangeAspect="1"/>
          </p:cNvGraphicFramePr>
          <p:nvPr/>
        </p:nvGraphicFramePr>
        <p:xfrm>
          <a:off x="2124075" y="765175"/>
          <a:ext cx="4751388" cy="4090988"/>
        </p:xfrm>
        <a:graphic>
          <a:graphicData uri="http://schemas.openxmlformats.org/presentationml/2006/ole">
            <mc:AlternateContent xmlns:mc="http://schemas.openxmlformats.org/markup-compatibility/2006">
              <mc:Choice xmlns:v="urn:schemas-microsoft-com:vml" Requires="v">
                <p:oleObj spid="_x0000_s73788" name="Photo Editor Photo" r:id="rId4" imgW="2876190" imgH="2476190" progId="MSPhotoEd.3">
                  <p:embed/>
                </p:oleObj>
              </mc:Choice>
              <mc:Fallback>
                <p:oleObj name="Photo Editor Photo" r:id="rId4" imgW="2876190" imgH="247619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765175"/>
                        <a:ext cx="4751388" cy="409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259" name="Text Box 3"/>
          <p:cNvSpPr txBox="1">
            <a:spLocks noChangeArrowheads="1"/>
          </p:cNvSpPr>
          <p:nvPr/>
        </p:nvSpPr>
        <p:spPr bwMode="auto">
          <a:xfrm>
            <a:off x="1763713" y="5516563"/>
            <a:ext cx="5702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Aktivacija Ras proteina (mali GTP vežući protein)</a:t>
            </a:r>
          </a:p>
          <a:p>
            <a:pPr eaLnBrk="1" hangingPunct="1">
              <a:spcBef>
                <a:spcPct val="0"/>
              </a:spcBef>
              <a:buFontTx/>
              <a:buNone/>
            </a:pPr>
            <a:r>
              <a:rPr lang="hr-HR" altLang="en-US" sz="1800"/>
              <a:t>GAP: GTPazni aktivirajući protein</a:t>
            </a:r>
          </a:p>
          <a:p>
            <a:pPr eaLnBrk="1" hangingPunct="1">
              <a:spcBef>
                <a:spcPct val="0"/>
              </a:spcBef>
              <a:buFontTx/>
              <a:buNone/>
            </a:pPr>
            <a:r>
              <a:rPr lang="hr-HR" altLang="en-US" sz="1800"/>
              <a:t>GEF: GTP exchange protein</a:t>
            </a:r>
          </a:p>
        </p:txBody>
      </p:sp>
      <p:sp>
        <p:nvSpPr>
          <p:cNvPr id="96260" name="Text Box 4"/>
          <p:cNvSpPr txBox="1">
            <a:spLocks noChangeArrowheads="1"/>
          </p:cNvSpPr>
          <p:nvPr/>
        </p:nvSpPr>
        <p:spPr bwMode="auto">
          <a:xfrm>
            <a:off x="7092950" y="1844675"/>
            <a:ext cx="72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SOS</a:t>
            </a:r>
          </a:p>
        </p:txBody>
      </p:sp>
    </p:spTree>
    <p:extLst>
      <p:ext uri="{BB962C8B-B14F-4D97-AF65-F5344CB8AC3E}">
        <p14:creationId xmlns:p14="http://schemas.microsoft.com/office/powerpoint/2010/main" val="231376294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2987675" y="6165850"/>
            <a:ext cx="2684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Aktivacija MAP kinaza</a:t>
            </a:r>
          </a:p>
        </p:txBody>
      </p:sp>
      <p:pic>
        <p:nvPicPr>
          <p:cNvPr id="97283" name="Picture 6" descr="ch15f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511175"/>
            <a:ext cx="590391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7"/>
          <p:cNvSpPr txBox="1">
            <a:spLocks noChangeArrowheads="1"/>
          </p:cNvSpPr>
          <p:nvPr/>
        </p:nvSpPr>
        <p:spPr bwMode="auto">
          <a:xfrm>
            <a:off x="6640513" y="1982788"/>
            <a:ext cx="1738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dvojne kinaze</a:t>
            </a:r>
          </a:p>
        </p:txBody>
      </p:sp>
      <p:sp>
        <p:nvSpPr>
          <p:cNvPr id="97285" name="Text Box 8"/>
          <p:cNvSpPr txBox="1">
            <a:spLocks noChangeArrowheads="1"/>
          </p:cNvSpPr>
          <p:nvPr/>
        </p:nvSpPr>
        <p:spPr bwMode="auto">
          <a:xfrm>
            <a:off x="6588125" y="5661025"/>
            <a:ext cx="2073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en-US" sz="2000"/>
              <a:t>-duljina signala</a:t>
            </a:r>
          </a:p>
        </p:txBody>
      </p:sp>
    </p:spTree>
    <p:extLst>
      <p:ext uri="{BB962C8B-B14F-4D97-AF65-F5344CB8AC3E}">
        <p14:creationId xmlns:p14="http://schemas.microsoft.com/office/powerpoint/2010/main" val="42583496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ch15f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0713"/>
            <a:ext cx="7272337"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5"/>
          <p:cNvSpPr txBox="1">
            <a:spLocks noChangeArrowheads="1"/>
          </p:cNvSpPr>
          <p:nvPr/>
        </p:nvSpPr>
        <p:spPr bwMode="auto">
          <a:xfrm>
            <a:off x="900113" y="5229225"/>
            <a:ext cx="77057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Primjer "proteina-skela" kod kvasca: usmjeruju različite puteve </a:t>
            </a:r>
          </a:p>
          <a:p>
            <a:pPr eaLnBrk="1" hangingPunct="1">
              <a:spcBef>
                <a:spcPct val="0"/>
              </a:spcBef>
              <a:buFontTx/>
              <a:buNone/>
            </a:pPr>
            <a:endParaRPr lang="hr-HR" altLang="en-US" sz="2000"/>
          </a:p>
          <a:p>
            <a:pPr eaLnBrk="1" hangingPunct="1">
              <a:spcBef>
                <a:spcPct val="0"/>
              </a:spcBef>
              <a:buFontTx/>
              <a:buNone/>
            </a:pPr>
            <a:r>
              <a:rPr lang="hr-HR" altLang="en-US" sz="2000"/>
              <a:t>-MAP kinaze viših eukariota: </a:t>
            </a:r>
            <a:r>
              <a:rPr lang="hr-HR" altLang="en-US" sz="2000" b="1"/>
              <a:t>stres i rast stanice: JNK i ERK</a:t>
            </a:r>
            <a:r>
              <a:rPr lang="hr-HR" altLang="en-US" sz="2000"/>
              <a:t> </a:t>
            </a:r>
          </a:p>
          <a:p>
            <a:pPr eaLnBrk="1" hangingPunct="1">
              <a:spcBef>
                <a:spcPct val="0"/>
              </a:spcBef>
              <a:buFontTx/>
              <a:buNone/>
            </a:pPr>
            <a:r>
              <a:rPr lang="hr-HR" altLang="en-US" sz="2000"/>
              <a:t>(mitogen activated kinase; stress activated protein kinase)</a:t>
            </a:r>
          </a:p>
        </p:txBody>
      </p:sp>
    </p:spTree>
    <p:extLst>
      <p:ext uri="{BB962C8B-B14F-4D97-AF65-F5344CB8AC3E}">
        <p14:creationId xmlns:p14="http://schemas.microsoft.com/office/powerpoint/2010/main" val="29324733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2" descr="ERK%2012%20FITC%20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628775"/>
            <a:ext cx="41656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p:cNvSpPr txBox="1">
            <a:spLocks noChangeArrowheads="1"/>
          </p:cNvSpPr>
          <p:nvPr/>
        </p:nvSpPr>
        <p:spPr bwMode="auto">
          <a:xfrm>
            <a:off x="1979613" y="5084763"/>
            <a:ext cx="618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Analiza "Western blotom" aktivacije MAP kinaze ERK</a:t>
            </a:r>
          </a:p>
        </p:txBody>
      </p:sp>
      <p:sp>
        <p:nvSpPr>
          <p:cNvPr id="99332" name="Text Box 4"/>
          <p:cNvSpPr txBox="1">
            <a:spLocks noChangeArrowheads="1"/>
          </p:cNvSpPr>
          <p:nvPr/>
        </p:nvSpPr>
        <p:spPr bwMode="auto">
          <a:xfrm rot="-2548357">
            <a:off x="4284663" y="1052513"/>
            <a:ext cx="1087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induktor</a:t>
            </a:r>
          </a:p>
        </p:txBody>
      </p:sp>
      <p:sp>
        <p:nvSpPr>
          <p:cNvPr id="99333" name="Text Box 6"/>
          <p:cNvSpPr txBox="1">
            <a:spLocks noChangeArrowheads="1"/>
          </p:cNvSpPr>
          <p:nvPr/>
        </p:nvSpPr>
        <p:spPr bwMode="auto">
          <a:xfrm rot="-2595259">
            <a:off x="5076825" y="981075"/>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inhibitor</a:t>
            </a:r>
          </a:p>
        </p:txBody>
      </p:sp>
    </p:spTree>
    <p:extLst>
      <p:ext uri="{BB962C8B-B14F-4D97-AF65-F5344CB8AC3E}">
        <p14:creationId xmlns:p14="http://schemas.microsoft.com/office/powerpoint/2010/main" val="3099438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0354" name="Object 4"/>
          <p:cNvGraphicFramePr>
            <a:graphicFrameLocks noChangeAspect="1"/>
          </p:cNvGraphicFramePr>
          <p:nvPr/>
        </p:nvGraphicFramePr>
        <p:xfrm>
          <a:off x="838200" y="1295400"/>
          <a:ext cx="7588250" cy="2808288"/>
        </p:xfrm>
        <a:graphic>
          <a:graphicData uri="http://schemas.openxmlformats.org/presentationml/2006/ole">
            <mc:AlternateContent xmlns:mc="http://schemas.openxmlformats.org/markup-compatibility/2006">
              <mc:Choice xmlns:v="urn:schemas-microsoft-com:vml" Requires="v">
                <p:oleObj spid="_x0000_s74813" name="Image" r:id="rId3" imgW="7586304" imgH="2808330" progId="Photoshop.Image.7">
                  <p:embed/>
                </p:oleObj>
              </mc:Choice>
              <mc:Fallback>
                <p:oleObj name="Image" r:id="rId3" imgW="7586304" imgH="280833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95400"/>
                        <a:ext cx="7588250"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5" name="Text Box 5"/>
          <p:cNvSpPr txBox="1">
            <a:spLocks noChangeArrowheads="1"/>
          </p:cNvSpPr>
          <p:nvPr/>
        </p:nvSpPr>
        <p:spPr bwMode="auto">
          <a:xfrm>
            <a:off x="2268538" y="5300663"/>
            <a:ext cx="4594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en-US" sz="2000"/>
              <a:t>Model promotorske regije gena</a:t>
            </a:r>
          </a:p>
        </p:txBody>
      </p:sp>
    </p:spTree>
    <p:extLst>
      <p:ext uri="{BB962C8B-B14F-4D97-AF65-F5344CB8AC3E}">
        <p14:creationId xmlns:p14="http://schemas.microsoft.com/office/powerpoint/2010/main" val="3643502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
          <p:cNvGraphicFramePr>
            <a:graphicFrameLocks noChangeAspect="1"/>
          </p:cNvGraphicFramePr>
          <p:nvPr/>
        </p:nvGraphicFramePr>
        <p:xfrm>
          <a:off x="2895600" y="457200"/>
          <a:ext cx="3657600" cy="3733800"/>
        </p:xfrm>
        <a:graphic>
          <a:graphicData uri="http://schemas.openxmlformats.org/presentationml/2006/ole">
            <mc:AlternateContent xmlns:mc="http://schemas.openxmlformats.org/markup-compatibility/2006">
              <mc:Choice xmlns:v="urn:schemas-microsoft-com:vml" Requires="v">
                <p:oleObj spid="_x0000_s75836" name="Image" r:id="rId4" imgW="4460289" imgH="4816096" progId="Photoshop.Image.7">
                  <p:embed/>
                </p:oleObj>
              </mc:Choice>
              <mc:Fallback>
                <p:oleObj name="Image" r:id="rId4" imgW="4460289" imgH="4816096"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57200"/>
                        <a:ext cx="3657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79" name="Text Box 3"/>
          <p:cNvSpPr txBox="1">
            <a:spLocks noChangeArrowheads="1"/>
          </p:cNvSpPr>
          <p:nvPr/>
        </p:nvSpPr>
        <p:spPr bwMode="auto">
          <a:xfrm>
            <a:off x="1258888" y="5157788"/>
            <a:ext cx="70326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Transkripcijski faktori: heterodimer c-JUN/FOS:</a:t>
            </a:r>
          </a:p>
          <a:p>
            <a:pPr eaLnBrk="1" hangingPunct="1">
              <a:spcBef>
                <a:spcPct val="0"/>
              </a:spcBef>
              <a:buFontTx/>
              <a:buNone/>
            </a:pPr>
            <a:r>
              <a:rPr lang="hr-HR" altLang="en-US" sz="2000"/>
              <a:t>fosforilacija c-JUN – posljedica aktivacije MAP kinaznog puta</a:t>
            </a:r>
          </a:p>
          <a:p>
            <a:pPr eaLnBrk="1" hangingPunct="1">
              <a:spcBef>
                <a:spcPct val="0"/>
              </a:spcBef>
              <a:buFontTx/>
              <a:buNone/>
            </a:pPr>
            <a:r>
              <a:rPr lang="hr-HR" altLang="en-US" sz="2000"/>
              <a:t>- transkripcija određenog seta gena</a:t>
            </a:r>
          </a:p>
        </p:txBody>
      </p:sp>
    </p:spTree>
    <p:extLst>
      <p:ext uri="{BB962C8B-B14F-4D97-AF65-F5344CB8AC3E}">
        <p14:creationId xmlns:p14="http://schemas.microsoft.com/office/powerpoint/2010/main" val="11885307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6" name="Object 4"/>
          <p:cNvGraphicFramePr>
            <a:graphicFrameLocks noChangeAspect="1"/>
          </p:cNvGraphicFramePr>
          <p:nvPr/>
        </p:nvGraphicFramePr>
        <p:xfrm>
          <a:off x="539750" y="333375"/>
          <a:ext cx="5634038" cy="4756150"/>
        </p:xfrm>
        <a:graphic>
          <a:graphicData uri="http://schemas.openxmlformats.org/presentationml/2006/ole">
            <mc:AlternateContent xmlns:mc="http://schemas.openxmlformats.org/markup-compatibility/2006">
              <mc:Choice xmlns:v="urn:schemas-microsoft-com:vml" Requires="v">
                <p:oleObj spid="_x0000_s76860" name="Photo Editor Photo" r:id="rId4" imgW="5076190" imgH="4285714" progId="MSPhotoEd.3">
                  <p:embed/>
                </p:oleObj>
              </mc:Choice>
              <mc:Fallback>
                <p:oleObj name="Photo Editor Photo" r:id="rId4" imgW="5076190" imgH="428571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33375"/>
                        <a:ext cx="5634038" cy="475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27" name="Freeform 6"/>
          <p:cNvSpPr>
            <a:spLocks/>
          </p:cNvSpPr>
          <p:nvPr/>
        </p:nvSpPr>
        <p:spPr bwMode="auto">
          <a:xfrm>
            <a:off x="582613" y="3440113"/>
            <a:ext cx="2693987" cy="1346200"/>
          </a:xfrm>
          <a:custGeom>
            <a:avLst/>
            <a:gdLst>
              <a:gd name="T0" fmla="*/ 0 w 1697"/>
              <a:gd name="T1" fmla="*/ 2147483647 h 848"/>
              <a:gd name="T2" fmla="*/ 2147483647 w 1697"/>
              <a:gd name="T3" fmla="*/ 2147483647 h 848"/>
              <a:gd name="T4" fmla="*/ 2147483647 w 1697"/>
              <a:gd name="T5" fmla="*/ 2147483647 h 848"/>
              <a:gd name="T6" fmla="*/ 2147483647 w 1697"/>
              <a:gd name="T7" fmla="*/ 2147483647 h 848"/>
              <a:gd name="T8" fmla="*/ 2147483647 w 1697"/>
              <a:gd name="T9" fmla="*/ 2147483647 h 848"/>
              <a:gd name="T10" fmla="*/ 2147483647 w 1697"/>
              <a:gd name="T11" fmla="*/ 2147483647 h 848"/>
              <a:gd name="T12" fmla="*/ 2147483647 w 1697"/>
              <a:gd name="T13" fmla="*/ 2147483647 h 848"/>
              <a:gd name="T14" fmla="*/ 2147483647 w 1697"/>
              <a:gd name="T15" fmla="*/ 2147483647 h 848"/>
              <a:gd name="T16" fmla="*/ 2147483647 w 1697"/>
              <a:gd name="T17" fmla="*/ 2147483647 h 848"/>
              <a:gd name="T18" fmla="*/ 2147483647 w 1697"/>
              <a:gd name="T19" fmla="*/ 2147483647 h 848"/>
              <a:gd name="T20" fmla="*/ 2147483647 w 1697"/>
              <a:gd name="T21" fmla="*/ 2147483647 h 848"/>
              <a:gd name="T22" fmla="*/ 2147483647 w 1697"/>
              <a:gd name="T23" fmla="*/ 2147483647 h 848"/>
              <a:gd name="T24" fmla="*/ 2147483647 w 1697"/>
              <a:gd name="T25" fmla="*/ 2147483647 h 848"/>
              <a:gd name="T26" fmla="*/ 2147483647 w 1697"/>
              <a:gd name="T27" fmla="*/ 2147483647 h 848"/>
              <a:gd name="T28" fmla="*/ 2147483647 w 1697"/>
              <a:gd name="T29" fmla="*/ 2147483647 h 848"/>
              <a:gd name="T30" fmla="*/ 2147483647 w 1697"/>
              <a:gd name="T31" fmla="*/ 2147483647 h 848"/>
              <a:gd name="T32" fmla="*/ 2147483647 w 1697"/>
              <a:gd name="T33" fmla="*/ 2147483647 h 848"/>
              <a:gd name="T34" fmla="*/ 2147483647 w 1697"/>
              <a:gd name="T35" fmla="*/ 2147483647 h 848"/>
              <a:gd name="T36" fmla="*/ 2147483647 w 1697"/>
              <a:gd name="T37" fmla="*/ 2147483647 h 848"/>
              <a:gd name="T38" fmla="*/ 2147483647 w 1697"/>
              <a:gd name="T39" fmla="*/ 2147483647 h 848"/>
              <a:gd name="T40" fmla="*/ 2147483647 w 1697"/>
              <a:gd name="T41" fmla="*/ 2147483647 h 848"/>
              <a:gd name="T42" fmla="*/ 0 w 1697"/>
              <a:gd name="T43" fmla="*/ 2147483647 h 848"/>
              <a:gd name="T44" fmla="*/ 0 w 1697"/>
              <a:gd name="T45" fmla="*/ 2147483647 h 8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7"/>
              <a:gd name="T70" fmla="*/ 0 h 848"/>
              <a:gd name="T71" fmla="*/ 1697 w 1697"/>
              <a:gd name="T72" fmla="*/ 848 h 8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7" h="848">
                <a:moveTo>
                  <a:pt x="0" y="28"/>
                </a:moveTo>
                <a:cubicBezTo>
                  <a:pt x="133" y="36"/>
                  <a:pt x="268" y="39"/>
                  <a:pt x="400" y="58"/>
                </a:cubicBezTo>
                <a:cubicBezTo>
                  <a:pt x="498" y="87"/>
                  <a:pt x="593" y="99"/>
                  <a:pt x="693" y="116"/>
                </a:cubicBezTo>
                <a:cubicBezTo>
                  <a:pt x="748" y="113"/>
                  <a:pt x="804" y="111"/>
                  <a:pt x="859" y="106"/>
                </a:cubicBezTo>
                <a:cubicBezTo>
                  <a:pt x="910" y="101"/>
                  <a:pt x="871" y="94"/>
                  <a:pt x="918" y="67"/>
                </a:cubicBezTo>
                <a:cubicBezTo>
                  <a:pt x="967" y="39"/>
                  <a:pt x="1049" y="34"/>
                  <a:pt x="1103" y="28"/>
                </a:cubicBezTo>
                <a:cubicBezTo>
                  <a:pt x="1212" y="0"/>
                  <a:pt x="1280" y="12"/>
                  <a:pt x="1406" y="18"/>
                </a:cubicBezTo>
                <a:cubicBezTo>
                  <a:pt x="1477" y="42"/>
                  <a:pt x="1548" y="68"/>
                  <a:pt x="1621" y="87"/>
                </a:cubicBezTo>
                <a:cubicBezTo>
                  <a:pt x="1666" y="154"/>
                  <a:pt x="1653" y="123"/>
                  <a:pt x="1670" y="175"/>
                </a:cubicBezTo>
                <a:cubicBezTo>
                  <a:pt x="1665" y="310"/>
                  <a:pt x="1697" y="592"/>
                  <a:pt x="1562" y="702"/>
                </a:cubicBezTo>
                <a:cubicBezTo>
                  <a:pt x="1499" y="753"/>
                  <a:pt x="1397" y="792"/>
                  <a:pt x="1318" y="809"/>
                </a:cubicBezTo>
                <a:cubicBezTo>
                  <a:pt x="1289" y="815"/>
                  <a:pt x="1259" y="821"/>
                  <a:pt x="1230" y="829"/>
                </a:cubicBezTo>
                <a:cubicBezTo>
                  <a:pt x="1210" y="834"/>
                  <a:pt x="1172" y="848"/>
                  <a:pt x="1172" y="848"/>
                </a:cubicBezTo>
                <a:cubicBezTo>
                  <a:pt x="1008" y="841"/>
                  <a:pt x="847" y="833"/>
                  <a:pt x="684" y="809"/>
                </a:cubicBezTo>
                <a:cubicBezTo>
                  <a:pt x="566" y="822"/>
                  <a:pt x="450" y="818"/>
                  <a:pt x="332" y="800"/>
                </a:cubicBezTo>
                <a:cubicBezTo>
                  <a:pt x="248" y="771"/>
                  <a:pt x="248" y="749"/>
                  <a:pt x="176" y="702"/>
                </a:cubicBezTo>
                <a:cubicBezTo>
                  <a:pt x="132" y="613"/>
                  <a:pt x="153" y="648"/>
                  <a:pt x="117" y="594"/>
                </a:cubicBezTo>
                <a:cubicBezTo>
                  <a:pt x="86" y="493"/>
                  <a:pt x="136" y="644"/>
                  <a:pt x="88" y="536"/>
                </a:cubicBezTo>
                <a:cubicBezTo>
                  <a:pt x="83" y="524"/>
                  <a:pt x="83" y="509"/>
                  <a:pt x="78" y="497"/>
                </a:cubicBezTo>
                <a:cubicBezTo>
                  <a:pt x="66" y="468"/>
                  <a:pt x="47" y="435"/>
                  <a:pt x="29" y="409"/>
                </a:cubicBezTo>
                <a:cubicBezTo>
                  <a:pt x="23" y="389"/>
                  <a:pt x="16" y="370"/>
                  <a:pt x="10" y="350"/>
                </a:cubicBezTo>
                <a:cubicBezTo>
                  <a:pt x="7" y="340"/>
                  <a:pt x="0" y="321"/>
                  <a:pt x="0" y="321"/>
                </a:cubicBezTo>
                <a:cubicBezTo>
                  <a:pt x="8" y="232"/>
                  <a:pt x="42" y="112"/>
                  <a:pt x="0" y="2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28" name="Rectangle 18"/>
          <p:cNvSpPr>
            <a:spLocks noChangeArrowheads="1"/>
          </p:cNvSpPr>
          <p:nvPr/>
        </p:nvSpPr>
        <p:spPr bwMode="auto">
          <a:xfrm>
            <a:off x="684213" y="5013325"/>
            <a:ext cx="81359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fosforilacija proteina apoptoze (Bad) – </a:t>
            </a:r>
            <a:r>
              <a:rPr lang="hr-HR" altLang="en-US" sz="2000">
                <a:solidFill>
                  <a:schemeClr val="accent2"/>
                </a:solidFill>
              </a:rPr>
              <a:t>inhibicija apoptoze</a:t>
            </a:r>
          </a:p>
          <a:p>
            <a:pPr eaLnBrk="1" hangingPunct="1">
              <a:spcBef>
                <a:spcPct val="0"/>
              </a:spcBef>
              <a:buFontTx/>
              <a:buNone/>
            </a:pPr>
            <a:r>
              <a:rPr lang="hr-HR" altLang="en-US" sz="2000"/>
              <a:t>transkripcijski faktori</a:t>
            </a:r>
          </a:p>
          <a:p>
            <a:pPr eaLnBrk="1" hangingPunct="1">
              <a:spcBef>
                <a:spcPct val="0"/>
              </a:spcBef>
              <a:buFontTx/>
              <a:buNone/>
            </a:pPr>
            <a:r>
              <a:rPr lang="hr-HR" altLang="en-US" sz="2000"/>
              <a:t>metabolizam i sinteza proteina </a:t>
            </a:r>
          </a:p>
        </p:txBody>
      </p:sp>
      <p:sp>
        <p:nvSpPr>
          <p:cNvPr id="103429" name="Rectangle 19"/>
          <p:cNvSpPr>
            <a:spLocks noChangeArrowheads="1"/>
          </p:cNvSpPr>
          <p:nvPr/>
        </p:nvSpPr>
        <p:spPr bwMode="auto">
          <a:xfrm>
            <a:off x="6516688" y="404813"/>
            <a:ext cx="22336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Putevi preživljenja</a:t>
            </a:r>
          </a:p>
        </p:txBody>
      </p:sp>
      <p:sp>
        <p:nvSpPr>
          <p:cNvPr id="103430" name="Text Box 20"/>
          <p:cNvSpPr txBox="1">
            <a:spLocks noChangeArrowheads="1"/>
          </p:cNvSpPr>
          <p:nvPr/>
        </p:nvSpPr>
        <p:spPr bwMode="auto">
          <a:xfrm>
            <a:off x="827088" y="2133600"/>
            <a:ext cx="579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t>(PI,</a:t>
            </a:r>
          </a:p>
          <a:p>
            <a:pPr eaLnBrk="1" hangingPunct="1">
              <a:spcBef>
                <a:spcPct val="0"/>
              </a:spcBef>
              <a:buFontTx/>
              <a:buNone/>
            </a:pPr>
            <a:r>
              <a:rPr lang="hr-HR" altLang="en-US" sz="1600"/>
              <a:t>PIP)</a:t>
            </a:r>
          </a:p>
        </p:txBody>
      </p:sp>
      <p:sp>
        <p:nvSpPr>
          <p:cNvPr id="103431" name="Text Box 21"/>
          <p:cNvSpPr txBox="1">
            <a:spLocks noChangeArrowheads="1"/>
          </p:cNvSpPr>
          <p:nvPr/>
        </p:nvSpPr>
        <p:spPr bwMode="auto">
          <a:xfrm>
            <a:off x="1403350" y="2997200"/>
            <a:ext cx="1212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fosfataza</a:t>
            </a:r>
          </a:p>
        </p:txBody>
      </p:sp>
      <p:sp>
        <p:nvSpPr>
          <p:cNvPr id="103432" name="Text Box 22"/>
          <p:cNvSpPr txBox="1">
            <a:spLocks noChangeArrowheads="1"/>
          </p:cNvSpPr>
          <p:nvPr/>
        </p:nvSpPr>
        <p:spPr bwMode="auto">
          <a:xfrm>
            <a:off x="6351588" y="1190625"/>
            <a:ext cx="275113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aktivatori PI3K:</a:t>
            </a:r>
          </a:p>
          <a:p>
            <a:pPr eaLnBrk="1" hangingPunct="1">
              <a:spcBef>
                <a:spcPct val="0"/>
              </a:spcBef>
              <a:buFontTx/>
              <a:buNone/>
            </a:pPr>
            <a:endParaRPr lang="hr-HR" altLang="en-US" sz="2000"/>
          </a:p>
          <a:p>
            <a:pPr eaLnBrk="1" hangingPunct="1">
              <a:spcBef>
                <a:spcPct val="0"/>
              </a:spcBef>
              <a:buFontTx/>
              <a:buNone/>
            </a:pPr>
            <a:r>
              <a:rPr lang="hr-HR" altLang="en-US" sz="2000"/>
              <a:t>receptorske Tyr kinaze</a:t>
            </a:r>
          </a:p>
          <a:p>
            <a:pPr eaLnBrk="1" hangingPunct="1">
              <a:spcBef>
                <a:spcPct val="0"/>
              </a:spcBef>
              <a:buFontTx/>
              <a:buNone/>
            </a:pPr>
            <a:r>
              <a:rPr lang="hr-HR" altLang="en-US" sz="2000"/>
              <a:t>G vezani receptori</a:t>
            </a:r>
          </a:p>
          <a:p>
            <a:pPr eaLnBrk="1" hangingPunct="1">
              <a:spcBef>
                <a:spcPct val="0"/>
              </a:spcBef>
              <a:buFontTx/>
              <a:buNone/>
            </a:pPr>
            <a:endParaRPr lang="hr-HR" altLang="en-US" sz="2000"/>
          </a:p>
        </p:txBody>
      </p:sp>
      <p:sp>
        <p:nvSpPr>
          <p:cNvPr id="103433" name="Text Box 23"/>
          <p:cNvSpPr txBox="1">
            <a:spLocks noChangeArrowheads="1"/>
          </p:cNvSpPr>
          <p:nvPr/>
        </p:nvSpPr>
        <p:spPr bwMode="auto">
          <a:xfrm>
            <a:off x="5219700" y="3141663"/>
            <a:ext cx="708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t>=PKB</a:t>
            </a:r>
          </a:p>
        </p:txBody>
      </p:sp>
    </p:spTree>
    <p:extLst>
      <p:ext uri="{BB962C8B-B14F-4D97-AF65-F5344CB8AC3E}">
        <p14:creationId xmlns:p14="http://schemas.microsoft.com/office/powerpoint/2010/main" val="376091075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513" y="428625"/>
            <a:ext cx="6276975"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3488" y="6428366"/>
            <a:ext cx="8533105"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Mnoge signalne molekule su signalni čvorovi koji sudjeluju u više signalnih putova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1038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h17f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60350"/>
            <a:ext cx="3154362"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3"/>
          <p:cNvSpPr txBox="1">
            <a:spLocks noChangeArrowheads="1"/>
          </p:cNvSpPr>
          <p:nvPr/>
        </p:nvSpPr>
        <p:spPr bwMode="auto">
          <a:xfrm>
            <a:off x="3497263" y="1309688"/>
            <a:ext cx="56467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Putevi preživljenja:</a:t>
            </a:r>
          </a:p>
          <a:p>
            <a:pPr eaLnBrk="1" hangingPunct="1">
              <a:spcBef>
                <a:spcPct val="0"/>
              </a:spcBef>
              <a:buFontTx/>
              <a:buNone/>
            </a:pPr>
            <a:endParaRPr lang="hr-HR" altLang="en-US" sz="2000"/>
          </a:p>
          <a:p>
            <a:pPr eaLnBrk="1" hangingPunct="1">
              <a:spcBef>
                <a:spcPct val="0"/>
              </a:spcBef>
              <a:buFontTx/>
              <a:buNone/>
            </a:pPr>
            <a:r>
              <a:rPr lang="hr-HR" altLang="en-US" sz="2000"/>
              <a:t>djelovanje na povećanje translacije na ribosomu</a:t>
            </a:r>
          </a:p>
          <a:p>
            <a:pPr eaLnBrk="1" hangingPunct="1">
              <a:spcBef>
                <a:spcPct val="0"/>
              </a:spcBef>
              <a:buFontTx/>
              <a:buNone/>
            </a:pPr>
            <a:endParaRPr lang="hr-HR" altLang="en-US" sz="2000"/>
          </a:p>
          <a:p>
            <a:pPr eaLnBrk="1" hangingPunct="1">
              <a:spcBef>
                <a:spcPct val="0"/>
              </a:spcBef>
              <a:buFontTx/>
              <a:buNone/>
            </a:pPr>
            <a:r>
              <a:rPr lang="hr-HR" altLang="en-US" sz="2000"/>
              <a:t>modifikacija ribosomskih proteina</a:t>
            </a:r>
          </a:p>
          <a:p>
            <a:pPr eaLnBrk="1" hangingPunct="1">
              <a:spcBef>
                <a:spcPct val="0"/>
              </a:spcBef>
              <a:buFontTx/>
              <a:buNone/>
            </a:pPr>
            <a:r>
              <a:rPr lang="hr-HR" altLang="en-US" sz="2000"/>
              <a:t>fosforilacija i aktivacija kinaza</a:t>
            </a:r>
          </a:p>
          <a:p>
            <a:pPr eaLnBrk="1" hangingPunct="1">
              <a:spcBef>
                <a:spcPct val="0"/>
              </a:spcBef>
              <a:buFontTx/>
              <a:buNone/>
            </a:pPr>
            <a:r>
              <a:rPr lang="hr-HR" altLang="en-US" sz="2000"/>
              <a:t>aktivacija inicijacijskog faktora u translaciji</a:t>
            </a:r>
          </a:p>
          <a:p>
            <a:pPr eaLnBrk="1" hangingPunct="1">
              <a:spcBef>
                <a:spcPct val="0"/>
              </a:spcBef>
              <a:buFontTx/>
              <a:buNone/>
            </a:pPr>
            <a:endParaRPr lang="hr-HR" altLang="en-US" sz="2000"/>
          </a:p>
          <a:p>
            <a:pPr eaLnBrk="1" hangingPunct="1">
              <a:spcBef>
                <a:spcPct val="0"/>
              </a:spcBef>
              <a:buFontTx/>
              <a:buNone/>
            </a:pPr>
            <a:r>
              <a:rPr lang="hr-HR" altLang="en-US" sz="2000">
                <a:solidFill>
                  <a:schemeClr val="accent2"/>
                </a:solidFill>
              </a:rPr>
              <a:t>stimulacija rasta</a:t>
            </a:r>
          </a:p>
        </p:txBody>
      </p:sp>
      <p:sp>
        <p:nvSpPr>
          <p:cNvPr id="104452" name="Text Box 4"/>
          <p:cNvSpPr txBox="1">
            <a:spLocks noChangeArrowheads="1"/>
          </p:cNvSpPr>
          <p:nvPr/>
        </p:nvSpPr>
        <p:spPr bwMode="auto">
          <a:xfrm>
            <a:off x="2700338" y="5013325"/>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t>ribosomskih proteina</a:t>
            </a:r>
          </a:p>
        </p:txBody>
      </p:sp>
    </p:spTree>
    <p:extLst>
      <p:ext uri="{BB962C8B-B14F-4D97-AF65-F5344CB8AC3E}">
        <p14:creationId xmlns:p14="http://schemas.microsoft.com/office/powerpoint/2010/main" val="13872340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67544" y="453434"/>
            <a:ext cx="8280920" cy="6647974"/>
          </a:xfrm>
          <a:prstGeom prst="rect">
            <a:avLst/>
          </a:prstGeom>
          <a:noFill/>
        </p:spPr>
        <p:txBody>
          <a:bodyPr wrap="square" rtlCol="0">
            <a:spAutoFit/>
          </a:bodyPr>
          <a:lstStyle/>
          <a:p>
            <a:pPr>
              <a:lnSpc>
                <a:spcPct val="150000"/>
              </a:lnSpc>
            </a:pPr>
            <a:r>
              <a:rPr lang="hr-HR" sz="2000" dirty="0" smtClean="0">
                <a:latin typeface="Arial" panose="020B0604020202020204" pitchFamily="34" charset="0"/>
                <a:cs typeface="Arial" panose="020B0604020202020204" pitchFamily="34" charset="0"/>
              </a:rPr>
              <a:t>Put </a:t>
            </a:r>
            <a:r>
              <a:rPr lang="hr-HR" sz="2000" dirty="0" err="1" smtClean="0">
                <a:latin typeface="Arial" panose="020B0604020202020204" pitchFamily="34" charset="0"/>
                <a:cs typeface="Arial" panose="020B0604020202020204" pitchFamily="34" charset="0"/>
              </a:rPr>
              <a:t>preživljenja</a:t>
            </a:r>
            <a:r>
              <a:rPr lang="hr-HR" sz="2000" dirty="0" smtClean="0">
                <a:latin typeface="Arial" panose="020B0604020202020204" pitchFamily="34" charset="0"/>
                <a:cs typeface="Arial" panose="020B0604020202020204" pitchFamily="34" charset="0"/>
              </a:rPr>
              <a:t> PI3K-Akt i </a:t>
            </a:r>
            <a:r>
              <a:rPr lang="hr-HR" sz="2000" dirty="0" err="1" smtClean="0">
                <a:latin typeface="Arial" panose="020B0604020202020204" pitchFamily="34" charset="0"/>
                <a:cs typeface="Arial" panose="020B0604020202020204" pitchFamily="34" charset="0"/>
              </a:rPr>
              <a:t>mTOR</a:t>
            </a:r>
            <a:endParaRPr lang="hr-HR" sz="2000" dirty="0" smtClean="0">
              <a:latin typeface="Arial" panose="020B0604020202020204" pitchFamily="34" charset="0"/>
              <a:cs typeface="Arial" panose="020B0604020202020204" pitchFamily="34" charset="0"/>
            </a:endParaRPr>
          </a:p>
          <a:p>
            <a:pPr>
              <a:lnSpc>
                <a:spcPct val="150000"/>
              </a:lnSpc>
            </a:pPr>
            <a:endParaRPr lang="hr-HR" sz="2000" dirty="0">
              <a:latin typeface="Arial" panose="020B0604020202020204" pitchFamily="34" charset="0"/>
              <a:cs typeface="Arial" panose="020B0604020202020204" pitchFamily="34" charset="0"/>
            </a:endParaRPr>
          </a:p>
          <a:p>
            <a:pPr>
              <a:lnSpc>
                <a:spcPct val="150000"/>
              </a:lnSpc>
            </a:pPr>
            <a:r>
              <a:rPr lang="hr-HR" sz="2000" dirty="0" smtClean="0">
                <a:latin typeface="Arial" panose="020B0604020202020204" pitchFamily="34" charset="0"/>
                <a:cs typeface="Arial" panose="020B0604020202020204" pitchFamily="34" charset="0"/>
              </a:rPr>
              <a:t>-Akt je </a:t>
            </a:r>
            <a:r>
              <a:rPr lang="hr-HR" sz="2000" dirty="0" err="1" smtClean="0">
                <a:latin typeface="Arial" panose="020B0604020202020204" pitchFamily="34" charset="0"/>
                <a:cs typeface="Arial" panose="020B0604020202020204" pitchFamily="34" charset="0"/>
              </a:rPr>
              <a:t>Ser</a:t>
            </a:r>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Thr</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kinaza</a:t>
            </a:r>
            <a:r>
              <a:rPr lang="hr-HR" sz="2000" dirty="0" smtClean="0">
                <a:latin typeface="Arial" panose="020B0604020202020204" pitchFamily="34" charset="0"/>
                <a:cs typeface="Arial" panose="020B0604020202020204" pitchFamily="34" charset="0"/>
              </a:rPr>
              <a:t> privučena </a:t>
            </a:r>
            <a:r>
              <a:rPr lang="hr-HR" sz="2000" dirty="0" err="1" smtClean="0">
                <a:latin typeface="Arial" panose="020B0604020202020204" pitchFamily="34" charset="0"/>
                <a:cs typeface="Arial" panose="020B0604020202020204" pitchFamily="34" charset="0"/>
              </a:rPr>
              <a:t>fosforilacijom</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fosfatidilinozitola</a:t>
            </a:r>
            <a:r>
              <a:rPr lang="hr-HR" sz="2000" dirty="0" smtClean="0">
                <a:latin typeface="Arial" panose="020B0604020202020204" pitchFamily="34" charset="0"/>
                <a:cs typeface="Arial" panose="020B0604020202020204" pitchFamily="34" charset="0"/>
              </a:rPr>
              <a:t> i svojom PH domenom na membranu</a:t>
            </a:r>
          </a:p>
          <a:p>
            <a:pPr>
              <a:lnSpc>
                <a:spcPct val="150000"/>
              </a:lnSpc>
            </a:pPr>
            <a:r>
              <a:rPr lang="hr-HR" sz="2000" dirty="0" smtClean="0">
                <a:latin typeface="Arial" panose="020B0604020202020204" pitchFamily="34" charset="0"/>
                <a:cs typeface="Arial" panose="020B0604020202020204" pitchFamily="34" charset="0"/>
              </a:rPr>
              <a:t>-usporedno se aktivira i PDK1, </a:t>
            </a:r>
            <a:r>
              <a:rPr lang="hr-HR" sz="2000" dirty="0" err="1" smtClean="0">
                <a:latin typeface="Arial" panose="020B0604020202020204" pitchFamily="34" charset="0"/>
                <a:cs typeface="Arial" panose="020B0604020202020204" pitchFamily="34" charset="0"/>
              </a:rPr>
              <a:t>kinaza</a:t>
            </a:r>
            <a:r>
              <a:rPr lang="hr-HR" sz="2000" dirty="0" smtClean="0">
                <a:latin typeface="Arial" panose="020B0604020202020204" pitchFamily="34" charset="0"/>
                <a:cs typeface="Arial" panose="020B0604020202020204" pitchFamily="34" charset="0"/>
              </a:rPr>
              <a:t> ovisna o PI3K i njena aktivnost, kao i kompleksa mTORC2 je nužna za punu aktivnost  Akt</a:t>
            </a:r>
          </a:p>
          <a:p>
            <a:pPr>
              <a:lnSpc>
                <a:spcPct val="150000"/>
              </a:lnSpc>
            </a:pPr>
            <a:r>
              <a:rPr lang="hr-HR" sz="2000" dirty="0" smtClean="0">
                <a:latin typeface="Arial" panose="020B0604020202020204" pitchFamily="34" charset="0"/>
                <a:cs typeface="Arial" panose="020B0604020202020204" pitchFamily="34" charset="0"/>
              </a:rPr>
              <a:t>-trajanje aktivnosti PI3K ovisi o aktivnosti </a:t>
            </a:r>
            <a:r>
              <a:rPr lang="hr-HR" sz="2000" dirty="0" err="1" smtClean="0">
                <a:latin typeface="Arial" panose="020B0604020202020204" pitchFamily="34" charset="0"/>
                <a:cs typeface="Arial" panose="020B0604020202020204" pitchFamily="34" charset="0"/>
              </a:rPr>
              <a:t>fosfataze</a:t>
            </a:r>
            <a:r>
              <a:rPr lang="hr-HR" sz="2000" dirty="0" smtClean="0">
                <a:latin typeface="Arial" panose="020B0604020202020204" pitchFamily="34" charset="0"/>
                <a:cs typeface="Arial" panose="020B0604020202020204" pitchFamily="34" charset="0"/>
              </a:rPr>
              <a:t> PTEN</a:t>
            </a:r>
          </a:p>
          <a:p>
            <a:pPr>
              <a:lnSpc>
                <a:spcPct val="150000"/>
              </a:lnSpc>
            </a:pPr>
            <a:endParaRPr lang="hr-HR" sz="2000" dirty="0" smtClean="0">
              <a:latin typeface="Arial" panose="020B0604020202020204" pitchFamily="34" charset="0"/>
              <a:cs typeface="Arial" panose="020B0604020202020204" pitchFamily="34" charset="0"/>
            </a:endParaRPr>
          </a:p>
          <a:p>
            <a:pPr>
              <a:lnSpc>
                <a:spcPct val="150000"/>
              </a:lnSpc>
            </a:pPr>
            <a:r>
              <a:rPr lang="hr-HR" sz="2000" dirty="0" smtClean="0">
                <a:latin typeface="Arial" panose="020B0604020202020204" pitchFamily="34" charset="0"/>
                <a:cs typeface="Arial" panose="020B0604020202020204" pitchFamily="34" charset="0"/>
              </a:rPr>
              <a:t>-Akt </a:t>
            </a:r>
            <a:r>
              <a:rPr lang="hr-HR" sz="2000" dirty="0" err="1" smtClean="0">
                <a:latin typeface="Arial" panose="020B0604020202020204" pitchFamily="34" charset="0"/>
                <a:cs typeface="Arial" panose="020B0604020202020204" pitchFamily="34" charset="0"/>
              </a:rPr>
              <a:t>fosforilira</a:t>
            </a:r>
            <a:r>
              <a:rPr lang="hr-HR" sz="2000" dirty="0" smtClean="0">
                <a:latin typeface="Arial" panose="020B0604020202020204" pitchFamily="34" charset="0"/>
                <a:cs typeface="Arial" panose="020B0604020202020204" pitchFamily="34" charset="0"/>
              </a:rPr>
              <a:t> mnoge ciljne proteine, </a:t>
            </a:r>
          </a:p>
          <a:p>
            <a:pPr>
              <a:lnSpc>
                <a:spcPct val="150000"/>
              </a:lnSpc>
            </a:pPr>
            <a:r>
              <a:rPr lang="hr-HR" sz="2000" dirty="0" err="1" smtClean="0">
                <a:latin typeface="Arial" panose="020B0604020202020204" pitchFamily="34" charset="0"/>
                <a:cs typeface="Arial" panose="020B0604020202020204" pitchFamily="34" charset="0"/>
              </a:rPr>
              <a:t>kinazu</a:t>
            </a:r>
            <a:r>
              <a:rPr lang="hr-HR" sz="2000" dirty="0" smtClean="0">
                <a:latin typeface="Arial" panose="020B0604020202020204" pitchFamily="34" charset="0"/>
                <a:cs typeface="Arial" panose="020B0604020202020204" pitchFamily="34" charset="0"/>
              </a:rPr>
              <a:t> glikogenske </a:t>
            </a:r>
            <a:r>
              <a:rPr lang="hr-HR" sz="2000" dirty="0" err="1" smtClean="0">
                <a:latin typeface="Arial" panose="020B0604020202020204" pitchFamily="34" charset="0"/>
                <a:cs typeface="Arial" panose="020B0604020202020204" pitchFamily="34" charset="0"/>
              </a:rPr>
              <a:t>sintaze</a:t>
            </a:r>
            <a:r>
              <a:rPr lang="hr-HR" sz="2000" dirty="0" smtClean="0">
                <a:latin typeface="Arial" panose="020B0604020202020204" pitchFamily="34" charset="0"/>
                <a:cs typeface="Arial" panose="020B0604020202020204" pitchFamily="34" charset="0"/>
              </a:rPr>
              <a:t> GSK3</a:t>
            </a:r>
          </a:p>
          <a:p>
            <a:pPr>
              <a:lnSpc>
                <a:spcPct val="150000"/>
              </a:lnSpc>
            </a:pPr>
            <a:r>
              <a:rPr lang="hr-HR" sz="2000" dirty="0" smtClean="0">
                <a:latin typeface="Arial" panose="020B0604020202020204" pitchFamily="34" charset="0"/>
                <a:cs typeface="Arial" panose="020B0604020202020204" pitchFamily="34" charset="0"/>
              </a:rPr>
              <a:t>TSC2, </a:t>
            </a:r>
            <a:r>
              <a:rPr lang="hr-HR" sz="2000" dirty="0" err="1" smtClean="0">
                <a:latin typeface="Arial" panose="020B0604020202020204" pitchFamily="34" charset="0"/>
                <a:cs typeface="Arial" panose="020B0604020202020204" pitchFamily="34" charset="0"/>
              </a:rPr>
              <a:t>tuberous</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sclerosis</a:t>
            </a:r>
            <a:r>
              <a:rPr lang="hr-HR" sz="2000" dirty="0" smtClean="0">
                <a:latin typeface="Arial" panose="020B0604020202020204" pitchFamily="34" charset="0"/>
                <a:cs typeface="Arial" panose="020B0604020202020204" pitchFamily="34" charset="0"/>
              </a:rPr>
              <a:t> 2</a:t>
            </a:r>
          </a:p>
          <a:p>
            <a:pPr>
              <a:lnSpc>
                <a:spcPct val="150000"/>
              </a:lnSpc>
            </a:pPr>
            <a:r>
              <a:rPr lang="hr-HR" sz="2000" dirty="0" err="1" smtClean="0">
                <a:latin typeface="Arial" panose="020B0604020202020204" pitchFamily="34" charset="0"/>
                <a:cs typeface="Arial" panose="020B0604020202020204" pitchFamily="34" charset="0"/>
              </a:rPr>
              <a:t>kaspazu</a:t>
            </a:r>
            <a:r>
              <a:rPr lang="hr-HR" sz="2000" dirty="0" smtClean="0">
                <a:latin typeface="Arial" panose="020B0604020202020204" pitchFamily="34" charset="0"/>
                <a:cs typeface="Arial" panose="020B0604020202020204" pitchFamily="34" charset="0"/>
              </a:rPr>
              <a:t> 9 i PRAS40 i dr. tako da djeluje na metabolizam, proliferaciju, diferencijaciju, </a:t>
            </a:r>
            <a:r>
              <a:rPr lang="hr-HR" sz="2000" dirty="0" err="1" smtClean="0">
                <a:latin typeface="Arial" panose="020B0604020202020204" pitchFamily="34" charset="0"/>
                <a:cs typeface="Arial" panose="020B0604020202020204" pitchFamily="34" charset="0"/>
              </a:rPr>
              <a:t>apoptozu</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angiogenezu</a:t>
            </a:r>
            <a:r>
              <a:rPr lang="hr-HR" sz="2000" dirty="0" smtClean="0">
                <a:latin typeface="Arial" panose="020B0604020202020204" pitchFamily="34" charset="0"/>
                <a:cs typeface="Arial" panose="020B0604020202020204" pitchFamily="34" charset="0"/>
              </a:rPr>
              <a:t> i dr.</a:t>
            </a:r>
          </a:p>
          <a:p>
            <a:endParaRPr lang="hr-HR" dirty="0" smtClean="0"/>
          </a:p>
          <a:p>
            <a:endParaRPr lang="en-US" dirty="0"/>
          </a:p>
        </p:txBody>
      </p:sp>
    </p:spTree>
    <p:extLst>
      <p:ext uri="{BB962C8B-B14F-4D97-AF65-F5344CB8AC3E}">
        <p14:creationId xmlns:p14="http://schemas.microsoft.com/office/powerpoint/2010/main" val="4087052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ch17f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836613"/>
            <a:ext cx="5910262"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6"/>
          <p:cNvSpPr txBox="1">
            <a:spLocks noChangeArrowheads="1"/>
          </p:cNvSpPr>
          <p:nvPr/>
        </p:nvSpPr>
        <p:spPr bwMode="auto">
          <a:xfrm>
            <a:off x="422275" y="4076700"/>
            <a:ext cx="87217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Pozitivna povratna veza fosforilacijom cdc25 mitotskim ciklinima/cdc</a:t>
            </a:r>
          </a:p>
          <a:p>
            <a:pPr eaLnBrk="1" hangingPunct="1">
              <a:spcBef>
                <a:spcPct val="0"/>
              </a:spcBef>
              <a:buFontTx/>
              <a:buNone/>
            </a:pPr>
            <a:r>
              <a:rPr lang="hr-HR" altLang="sr-Latn-RS" sz="2000">
                <a:latin typeface="Arial" charset="0"/>
              </a:rPr>
              <a:t>omogućava nagli početak mitoze</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-kod drugih faza ciklusa ulogu imaju drugi oblici cdc25 (A - S faza, C - mitoza)</a:t>
            </a:r>
          </a:p>
        </p:txBody>
      </p:sp>
    </p:spTree>
    <p:extLst>
      <p:ext uri="{BB962C8B-B14F-4D97-AF65-F5344CB8AC3E}">
        <p14:creationId xmlns:p14="http://schemas.microsoft.com/office/powerpoint/2010/main" val="15751206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9344"/>
            <a:ext cx="6183520" cy="495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96035" y="3179832"/>
            <a:ext cx="4724303" cy="3416320"/>
          </a:xfrm>
          <a:prstGeom prst="rect">
            <a:avLst/>
          </a:prstGeom>
          <a:noFill/>
        </p:spPr>
        <p:txBody>
          <a:bodyPr wrap="square" rtlCol="0">
            <a:spAutoFit/>
          </a:bodyPr>
          <a:lstStyle/>
          <a:p>
            <a:r>
              <a:rPr lang="hr-HR" dirty="0" err="1">
                <a:solidFill>
                  <a:schemeClr val="accent2"/>
                </a:solidFill>
                <a:latin typeface="Arial" panose="020B0604020202020204" pitchFamily="34" charset="0"/>
                <a:cs typeface="Arial" panose="020B0604020202020204" pitchFamily="34" charset="0"/>
              </a:rPr>
              <a:t>mTOR</a:t>
            </a:r>
            <a:r>
              <a:rPr lang="hr-HR" dirty="0">
                <a:solidFill>
                  <a:schemeClr val="accent2"/>
                </a:solidFill>
                <a:latin typeface="Arial" panose="020B0604020202020204" pitchFamily="34" charset="0"/>
                <a:cs typeface="Arial" panose="020B0604020202020204" pitchFamily="34" charset="0"/>
              </a:rPr>
              <a:t> je </a:t>
            </a:r>
            <a:r>
              <a:rPr lang="hr-HR" dirty="0" err="1">
                <a:solidFill>
                  <a:schemeClr val="accent2"/>
                </a:solidFill>
                <a:latin typeface="Arial" panose="020B0604020202020204" pitchFamily="34" charset="0"/>
                <a:cs typeface="Arial" panose="020B0604020202020204" pitchFamily="34" charset="0"/>
              </a:rPr>
              <a:t>Ser</a:t>
            </a:r>
            <a:r>
              <a:rPr lang="hr-HR" dirty="0">
                <a:solidFill>
                  <a:schemeClr val="accent2"/>
                </a:solidFill>
                <a:latin typeface="Arial" panose="020B0604020202020204" pitchFamily="34" charset="0"/>
                <a:cs typeface="Arial" panose="020B0604020202020204" pitchFamily="34" charset="0"/>
              </a:rPr>
              <a:t>/</a:t>
            </a:r>
            <a:r>
              <a:rPr lang="hr-HR" dirty="0" err="1">
                <a:solidFill>
                  <a:schemeClr val="accent2"/>
                </a:solidFill>
                <a:latin typeface="Arial" panose="020B0604020202020204" pitchFamily="34" charset="0"/>
                <a:cs typeface="Arial" panose="020B0604020202020204" pitchFamily="34" charset="0"/>
              </a:rPr>
              <a:t>Thr</a:t>
            </a:r>
            <a:r>
              <a:rPr lang="hr-HR" dirty="0">
                <a:solidFill>
                  <a:schemeClr val="accent2"/>
                </a:solidFill>
                <a:latin typeface="Arial" panose="020B0604020202020204" pitchFamily="34" charset="0"/>
                <a:cs typeface="Arial" panose="020B0604020202020204" pitchFamily="34" charset="0"/>
              </a:rPr>
              <a:t> </a:t>
            </a:r>
            <a:r>
              <a:rPr lang="hr-HR" dirty="0" err="1">
                <a:solidFill>
                  <a:schemeClr val="accent2"/>
                </a:solidFill>
                <a:latin typeface="Arial" panose="020B0604020202020204" pitchFamily="34" charset="0"/>
                <a:cs typeface="Arial" panose="020B0604020202020204" pitchFamily="34" charset="0"/>
              </a:rPr>
              <a:t>kinaza</a:t>
            </a:r>
            <a:r>
              <a:rPr lang="hr-HR" dirty="0">
                <a:solidFill>
                  <a:schemeClr val="accent2"/>
                </a:solidFill>
                <a:latin typeface="Arial" panose="020B0604020202020204" pitchFamily="34" charset="0"/>
                <a:cs typeface="Arial" panose="020B0604020202020204" pitchFamily="34" charset="0"/>
              </a:rPr>
              <a:t> srodna </a:t>
            </a:r>
            <a:r>
              <a:rPr lang="hr-HR" dirty="0" smtClean="0">
                <a:solidFill>
                  <a:schemeClr val="accent2"/>
                </a:solidFill>
                <a:latin typeface="Arial" panose="020B0604020202020204" pitchFamily="34" charset="0"/>
                <a:cs typeface="Arial" panose="020B0604020202020204" pitchFamily="34" charset="0"/>
              </a:rPr>
              <a:t>PI3K i regulator rasta i metabolizma </a:t>
            </a:r>
            <a:endParaRPr lang="hr-HR" dirty="0">
              <a:solidFill>
                <a:schemeClr val="accent2"/>
              </a:solidFill>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povezan je s dva kompleksa, mTORC1 i </a:t>
            </a:r>
            <a:r>
              <a:rPr lang="hr-HR" dirty="0" smtClean="0">
                <a:latin typeface="Arial" panose="020B0604020202020204" pitchFamily="34" charset="0"/>
                <a:cs typeface="Arial" panose="020B0604020202020204" pitchFamily="34" charset="0"/>
              </a:rPr>
              <a:t>mTORC2, koji se razlikuju u regulaciji i komponentama</a:t>
            </a:r>
          </a:p>
          <a:p>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mTORC2 regulira Akt, PK C, serumom i </a:t>
            </a:r>
            <a:r>
              <a:rPr lang="hr-HR" dirty="0" err="1" smtClean="0">
                <a:latin typeface="Arial" panose="020B0604020202020204" pitchFamily="34" charset="0"/>
                <a:cs typeface="Arial" panose="020B0604020202020204" pitchFamily="34" charset="0"/>
              </a:rPr>
              <a:t>glukokortikoidima</a:t>
            </a:r>
            <a:r>
              <a:rPr lang="hr-HR" dirty="0" smtClean="0">
                <a:latin typeface="Arial" panose="020B0604020202020204" pitchFamily="34" charset="0"/>
                <a:cs typeface="Arial" panose="020B0604020202020204" pitchFamily="34" charset="0"/>
              </a:rPr>
              <a:t> inducirane </a:t>
            </a:r>
            <a:r>
              <a:rPr lang="hr-HR" dirty="0" err="1" smtClean="0">
                <a:latin typeface="Arial" panose="020B0604020202020204" pitchFamily="34" charset="0"/>
                <a:cs typeface="Arial" panose="020B0604020202020204" pitchFamily="34" charset="0"/>
              </a:rPr>
              <a:t>kinaze</a:t>
            </a:r>
            <a:r>
              <a:rPr lang="hr-HR" dirty="0" smtClean="0">
                <a:latin typeface="Arial" panose="020B0604020202020204" pitchFamily="34" charset="0"/>
                <a:cs typeface="Arial" panose="020B0604020202020204" pitchFamily="34" charset="0"/>
              </a:rPr>
              <a:t> SGK koje utječu na organizaciju </a:t>
            </a:r>
            <a:r>
              <a:rPr lang="hr-HR" dirty="0" err="1" smtClean="0">
                <a:latin typeface="Arial" panose="020B0604020202020204" pitchFamily="34" charset="0"/>
                <a:cs typeface="Arial" panose="020B0604020202020204" pitchFamily="34" charset="0"/>
              </a:rPr>
              <a:t>citoskeleta</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preživljenje</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lipidnu</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homeostazu</a:t>
            </a:r>
            <a:r>
              <a:rPr lang="hr-HR" dirty="0" smtClean="0">
                <a:latin typeface="Arial" panose="020B0604020202020204" pitchFamily="34" charset="0"/>
                <a:cs typeface="Arial" panose="020B0604020202020204" pitchFamily="34" charset="0"/>
              </a:rPr>
              <a:t> i metabolizam</a:t>
            </a:r>
            <a:endParaRPr lang="hr-HR"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5580112" y="329229"/>
            <a:ext cx="3356151" cy="369332"/>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5" name="TextBox 4"/>
          <p:cNvSpPr txBox="1"/>
          <p:nvPr/>
        </p:nvSpPr>
        <p:spPr>
          <a:xfrm>
            <a:off x="176888" y="4984829"/>
            <a:ext cx="4684723" cy="2031325"/>
          </a:xfrm>
          <a:prstGeom prst="rect">
            <a:avLst/>
          </a:prstGeom>
          <a:noFill/>
        </p:spPr>
        <p:txBody>
          <a:bodyPr wrap="square" rtlCol="0">
            <a:spAutoFit/>
          </a:bodyPr>
          <a:lstStyle/>
          <a:p>
            <a:r>
              <a:rPr lang="hr-HR" dirty="0">
                <a:latin typeface="Arial" panose="020B0604020202020204" pitchFamily="34" charset="0"/>
                <a:cs typeface="Arial" panose="020B0604020202020204" pitchFamily="34" charset="0"/>
              </a:rPr>
              <a:t>mTORC1 je reguliran unutrašnjim i vanjskim faktorima, </a:t>
            </a:r>
            <a:r>
              <a:rPr lang="hr-HR" dirty="0" err="1">
                <a:latin typeface="Arial" panose="020B0604020202020204" pitchFamily="34" charset="0"/>
                <a:cs typeface="Arial" panose="020B0604020202020204" pitchFamily="34" charset="0"/>
              </a:rPr>
              <a:t>nutrijentima</a:t>
            </a:r>
            <a:r>
              <a:rPr lang="hr-HR" dirty="0">
                <a:latin typeface="Arial" panose="020B0604020202020204" pitchFamily="34" charset="0"/>
                <a:cs typeface="Arial" panose="020B0604020202020204" pitchFamily="34" charset="0"/>
              </a:rPr>
              <a:t>, energetskim statusom, stresom</a:t>
            </a:r>
          </a:p>
          <a:p>
            <a:r>
              <a:rPr lang="hr-HR" dirty="0">
                <a:latin typeface="Arial" panose="020B0604020202020204" pitchFamily="34" charset="0"/>
                <a:cs typeface="Arial" panose="020B0604020202020204" pitchFamily="34" charset="0"/>
              </a:rPr>
              <a:t>ovisi o RHEB, malom G proteinu</a:t>
            </a:r>
          </a:p>
          <a:p>
            <a:r>
              <a:rPr lang="hr-HR" dirty="0">
                <a:latin typeface="Arial" panose="020B0604020202020204" pitchFamily="34" charset="0"/>
                <a:cs typeface="Arial" panose="020B0604020202020204" pitchFamily="34" charset="0"/>
              </a:rPr>
              <a:t>regulira rast, proteinsku sintezu i </a:t>
            </a:r>
            <a:r>
              <a:rPr lang="hr-HR" dirty="0" err="1">
                <a:latin typeface="Arial" panose="020B0604020202020204" pitchFamily="34" charset="0"/>
                <a:cs typeface="Arial" panose="020B0604020202020204" pitchFamily="34" charset="0"/>
              </a:rPr>
              <a:t>autofagiju</a:t>
            </a:r>
            <a:r>
              <a:rPr lang="hr-HR" dirty="0">
                <a:latin typeface="Arial" panose="020B0604020202020204" pitchFamily="34" charset="0"/>
                <a:cs typeface="Arial" panose="020B0604020202020204" pitchFamily="34" charset="0"/>
              </a:rPr>
              <a:t>, inicijaciju translacije</a:t>
            </a:r>
          </a:p>
          <a:p>
            <a:endParaRPr lang="en-US" dirty="0"/>
          </a:p>
        </p:txBody>
      </p:sp>
    </p:spTree>
    <p:extLst>
      <p:ext uri="{BB962C8B-B14F-4D97-AF65-F5344CB8AC3E}">
        <p14:creationId xmlns:p14="http://schemas.microsoft.com/office/powerpoint/2010/main" val="38242330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akt cell toker"/>
          <p:cNvSpPr>
            <a:spLocks noChangeAspect="1" noChangeArrowheads="1"/>
          </p:cNvSpPr>
          <p:nvPr/>
        </p:nvSpPr>
        <p:spPr bwMode="auto">
          <a:xfrm>
            <a:off x="155575" y="-754063"/>
            <a:ext cx="2886075" cy="1581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155575" y="-3428459"/>
            <a:ext cx="5108403" cy="6048672"/>
            <a:chOff x="856995" y="-1827584"/>
            <a:chExt cx="4608512" cy="5778624"/>
          </a:xfrm>
        </p:grpSpPr>
        <p:pic>
          <p:nvPicPr>
            <p:cNvPr id="778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11560"/>
              <a:ext cx="387667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56995" y="-1827584"/>
              <a:ext cx="4608512"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442249" y="2620213"/>
            <a:ext cx="7848872" cy="5478423"/>
          </a:xfrm>
          <a:prstGeom prst="rect">
            <a:avLst/>
          </a:prstGeom>
          <a:noFill/>
        </p:spPr>
        <p:txBody>
          <a:bodyPr wrap="square" rtlCol="0">
            <a:spAutoFit/>
          </a:bodyPr>
          <a:lstStyle/>
          <a:p>
            <a:pPr marL="285750" indent="-285750">
              <a:buFontTx/>
              <a:buChar char="-"/>
            </a:pPr>
            <a:r>
              <a:rPr lang="hr-HR" sz="2000" dirty="0" smtClean="0">
                <a:latin typeface="Arial" panose="020B0604020202020204" pitchFamily="34" charset="0"/>
                <a:cs typeface="Arial" panose="020B0604020202020204" pitchFamily="34" charset="0"/>
              </a:rPr>
              <a:t>preko </a:t>
            </a:r>
            <a:r>
              <a:rPr lang="hr-HR" sz="2000" dirty="0">
                <a:latin typeface="Arial" panose="020B0604020202020204" pitchFamily="34" charset="0"/>
                <a:cs typeface="Arial" panose="020B0604020202020204" pitchFamily="34" charset="0"/>
              </a:rPr>
              <a:t>100 </a:t>
            </a:r>
            <a:r>
              <a:rPr lang="hr-HR" sz="2000" dirty="0" smtClean="0">
                <a:latin typeface="Arial" panose="020B0604020202020204" pitchFamily="34" charset="0"/>
                <a:cs typeface="Arial" panose="020B0604020202020204" pitchFamily="34" charset="0"/>
              </a:rPr>
              <a:t>supstrata</a:t>
            </a:r>
          </a:p>
          <a:p>
            <a:pPr marL="285750" indent="-285750">
              <a:buFontTx/>
              <a:buChar char="-"/>
            </a:pPr>
            <a:endParaRPr lang="hr-HR" sz="2000" dirty="0" smtClean="0">
              <a:latin typeface="Arial" panose="020B0604020202020204" pitchFamily="34" charset="0"/>
              <a:cs typeface="Arial" panose="020B0604020202020204" pitchFamily="34" charset="0"/>
            </a:endParaRPr>
          </a:p>
          <a:p>
            <a:pPr marL="285750" indent="-285750">
              <a:buFontTx/>
              <a:buChar char="-"/>
            </a:pPr>
            <a:r>
              <a:rPr lang="hr-HR" sz="2000" dirty="0" smtClean="0">
                <a:latin typeface="Arial" panose="020B0604020202020204" pitchFamily="34" charset="0"/>
                <a:cs typeface="Arial" panose="020B0604020202020204" pitchFamily="34" charset="0"/>
              </a:rPr>
              <a:t>prepoznaje </a:t>
            </a:r>
            <a:r>
              <a:rPr lang="hr-HR" sz="2000" dirty="0">
                <a:latin typeface="Arial" panose="020B0604020202020204" pitchFamily="34" charset="0"/>
                <a:cs typeface="Arial" panose="020B0604020202020204" pitchFamily="34" charset="0"/>
              </a:rPr>
              <a:t>sekvencu, ali s minimalnim </a:t>
            </a:r>
            <a:r>
              <a:rPr lang="hr-HR" sz="2000" dirty="0" err="1" smtClean="0">
                <a:latin typeface="Arial" panose="020B0604020202020204" pitchFamily="34" charset="0"/>
                <a:cs typeface="Arial" panose="020B0604020202020204" pitchFamily="34" charset="0"/>
              </a:rPr>
              <a:t>koncenzusom</a:t>
            </a:r>
            <a:endParaRPr lang="hr-HR" sz="2000" dirty="0" smtClean="0">
              <a:latin typeface="Arial" panose="020B0604020202020204" pitchFamily="34" charset="0"/>
              <a:cs typeface="Arial" panose="020B0604020202020204" pitchFamily="34" charset="0"/>
            </a:endParaRPr>
          </a:p>
          <a:p>
            <a:pPr marL="285750" indent="-285750">
              <a:buFontTx/>
              <a:buChar char="-"/>
            </a:pPr>
            <a:r>
              <a:rPr lang="hr-HR" sz="2000" dirty="0" smtClean="0">
                <a:latin typeface="Arial" panose="020B0604020202020204" pitchFamily="34" charset="0"/>
                <a:cs typeface="Arial" panose="020B0604020202020204" pitchFamily="34" charset="0"/>
              </a:rPr>
              <a:t>brojne </a:t>
            </a:r>
            <a:r>
              <a:rPr lang="hr-HR" sz="2000" dirty="0" err="1" smtClean="0">
                <a:latin typeface="Arial" panose="020B0604020202020204" pitchFamily="34" charset="0"/>
                <a:cs typeface="Arial" panose="020B0604020202020204" pitchFamily="34" charset="0"/>
              </a:rPr>
              <a:t>posttranslacijske</a:t>
            </a:r>
            <a:r>
              <a:rPr lang="hr-HR" sz="2000" dirty="0" smtClean="0">
                <a:latin typeface="Arial" panose="020B0604020202020204" pitchFamily="34" charset="0"/>
                <a:cs typeface="Arial" panose="020B0604020202020204" pitchFamily="34" charset="0"/>
              </a:rPr>
              <a:t> modifikacije – fino podešavanje funkcije</a:t>
            </a:r>
            <a:endParaRPr lang="hr-HR" sz="2000" dirty="0">
              <a:latin typeface="Arial" panose="020B0604020202020204" pitchFamily="34" charset="0"/>
              <a:cs typeface="Arial" panose="020B0604020202020204" pitchFamily="34" charset="0"/>
            </a:endParaRPr>
          </a:p>
          <a:p>
            <a:pPr marL="285750" indent="-285750">
              <a:buFontTx/>
              <a:buChar char="-"/>
            </a:pPr>
            <a:r>
              <a:rPr lang="hr-HR" sz="2000" dirty="0" smtClean="0">
                <a:latin typeface="Arial" panose="020B0604020202020204" pitchFamily="34" charset="0"/>
                <a:cs typeface="Arial" panose="020B0604020202020204" pitchFamily="34" charset="0"/>
              </a:rPr>
              <a:t>proteini </a:t>
            </a:r>
            <a:r>
              <a:rPr lang="hr-HR" sz="2000" dirty="0">
                <a:latin typeface="Arial" panose="020B0604020202020204" pitchFamily="34" charset="0"/>
                <a:cs typeface="Arial" panose="020B0604020202020204" pitchFamily="34" charset="0"/>
              </a:rPr>
              <a:t>mete: </a:t>
            </a:r>
            <a:r>
              <a:rPr lang="hr-HR" sz="2000" dirty="0" err="1">
                <a:latin typeface="Arial" panose="020B0604020202020204" pitchFamily="34" charset="0"/>
                <a:cs typeface="Arial" panose="020B0604020202020204" pitchFamily="34" charset="0"/>
              </a:rPr>
              <a:t>lipidne</a:t>
            </a:r>
            <a:r>
              <a:rPr lang="hr-HR" sz="2000" dirty="0">
                <a:latin typeface="Arial" panose="020B0604020202020204" pitchFamily="34" charset="0"/>
                <a:cs typeface="Arial" panose="020B0604020202020204" pitchFamily="34" charset="0"/>
              </a:rPr>
              <a:t> i proteinske </a:t>
            </a:r>
            <a:r>
              <a:rPr lang="hr-HR" sz="2000" dirty="0" err="1">
                <a:latin typeface="Arial" panose="020B0604020202020204" pitchFamily="34" charset="0"/>
                <a:cs typeface="Arial" panose="020B0604020202020204" pitchFamily="34" charset="0"/>
              </a:rPr>
              <a:t>kinaze</a:t>
            </a:r>
            <a:r>
              <a:rPr lang="hr-HR" sz="2000" dirty="0">
                <a:latin typeface="Arial" panose="020B0604020202020204" pitchFamily="34" charset="0"/>
                <a:cs typeface="Arial" panose="020B0604020202020204" pitchFamily="34" charset="0"/>
              </a:rPr>
              <a:t>, transkripcijski faktori, mali G proteini, vezikularni transportni proteini, regulatori </a:t>
            </a:r>
            <a:r>
              <a:rPr lang="hr-HR" sz="2000" dirty="0" smtClean="0">
                <a:latin typeface="Arial" panose="020B0604020202020204" pitchFamily="34" charset="0"/>
                <a:cs typeface="Arial" panose="020B0604020202020204" pitchFamily="34" charset="0"/>
              </a:rPr>
              <a:t>ciklusa</a:t>
            </a:r>
          </a:p>
          <a:p>
            <a:pPr marL="285750" indent="-285750">
              <a:buFontTx/>
              <a:buChar char="-"/>
            </a:pPr>
            <a:r>
              <a:rPr lang="hr-HR" sz="2000" dirty="0" smtClean="0">
                <a:latin typeface="Arial" panose="020B0604020202020204" pitchFamily="34" charset="0"/>
                <a:cs typeface="Arial" panose="020B0604020202020204" pitchFamily="34" charset="0"/>
              </a:rPr>
              <a:t>vjerojatno mehanizmima povratne veze s nizvodnim metama regulira se konačni ishod djelovanja</a:t>
            </a:r>
          </a:p>
          <a:p>
            <a:pPr marL="285750" indent="-285750">
              <a:buFontTx/>
              <a:buChar char="-"/>
            </a:pPr>
            <a:r>
              <a:rPr lang="hr-HR" sz="2000" dirty="0">
                <a:latin typeface="Arial" panose="020B0604020202020204" pitchFamily="34" charset="0"/>
                <a:cs typeface="Arial" panose="020B0604020202020204" pitchFamily="34" charset="0"/>
              </a:rPr>
              <a:t>moguće ima utjecaj dužina signala</a:t>
            </a:r>
          </a:p>
          <a:p>
            <a:pPr marL="285750" indent="-285750">
              <a:buFontTx/>
              <a:buChar char="-"/>
            </a:pPr>
            <a:r>
              <a:rPr lang="hr-HR" sz="2000" dirty="0" smtClean="0">
                <a:latin typeface="Arial" panose="020B0604020202020204" pitchFamily="34" charset="0"/>
                <a:cs typeface="Arial" panose="020B0604020202020204" pitchFamily="34" charset="0"/>
              </a:rPr>
              <a:t>tako </a:t>
            </a:r>
            <a:r>
              <a:rPr lang="hr-HR" sz="2000" dirty="0">
                <a:latin typeface="Arial" panose="020B0604020202020204" pitchFamily="34" charset="0"/>
                <a:cs typeface="Arial" panose="020B0604020202020204" pitchFamily="34" charset="0"/>
              </a:rPr>
              <a:t>se objašnjava i pojava rezistencije na </a:t>
            </a:r>
            <a:r>
              <a:rPr lang="hr-HR" sz="2000" dirty="0" err="1">
                <a:latin typeface="Arial" panose="020B0604020202020204" pitchFamily="34" charset="0"/>
                <a:cs typeface="Arial" panose="020B0604020202020204" pitchFamily="34" charset="0"/>
              </a:rPr>
              <a:t>inhibitore</a:t>
            </a:r>
            <a:r>
              <a:rPr lang="hr-HR" sz="2000" dirty="0">
                <a:latin typeface="Arial" panose="020B0604020202020204" pitchFamily="34" charset="0"/>
                <a:cs typeface="Arial" panose="020B0604020202020204" pitchFamily="34" charset="0"/>
              </a:rPr>
              <a:t> Akt</a:t>
            </a:r>
          </a:p>
          <a:p>
            <a:pPr marL="285750" indent="-285750">
              <a:buFontTx/>
              <a:buChar char="-"/>
            </a:pPr>
            <a:r>
              <a:rPr lang="hr-HR" sz="2000" dirty="0">
                <a:latin typeface="Arial" panose="020B0604020202020204" pitchFamily="34" charset="0"/>
                <a:cs typeface="Arial" panose="020B0604020202020204" pitchFamily="34" charset="0"/>
              </a:rPr>
              <a:t>tri </a:t>
            </a:r>
            <a:r>
              <a:rPr lang="hr-HR" sz="2000" dirty="0" err="1">
                <a:latin typeface="Arial" panose="020B0604020202020204" pitchFamily="34" charset="0"/>
                <a:cs typeface="Arial" panose="020B0604020202020204" pitchFamily="34" charset="0"/>
              </a:rPr>
              <a:t>izoforme</a:t>
            </a:r>
            <a:r>
              <a:rPr lang="hr-HR" sz="2000" dirty="0">
                <a:latin typeface="Arial" panose="020B0604020202020204" pitchFamily="34" charset="0"/>
                <a:cs typeface="Arial" panose="020B0604020202020204" pitchFamily="34" charset="0"/>
              </a:rPr>
              <a:t> Akt</a:t>
            </a:r>
            <a:endParaRPr lang="en-US" sz="2000" dirty="0">
              <a:latin typeface="Arial" panose="020B0604020202020204" pitchFamily="34" charset="0"/>
              <a:cs typeface="Arial" panose="020B0604020202020204" pitchFamily="34" charset="0"/>
            </a:endParaRPr>
          </a:p>
          <a:p>
            <a:pPr marL="285750" indent="-285750">
              <a:buFontTx/>
              <a:buChar char="-"/>
            </a:pPr>
            <a:endParaRPr lang="hr-HR" sz="2000" dirty="0">
              <a:latin typeface="Arial" panose="020B0604020202020204" pitchFamily="34" charset="0"/>
              <a:cs typeface="Arial" panose="020B0604020202020204" pitchFamily="34" charset="0"/>
            </a:endParaRPr>
          </a:p>
          <a:p>
            <a:r>
              <a:rPr lang="hr-HR" sz="2000" dirty="0">
                <a:latin typeface="Arial" panose="020B0604020202020204" pitchFamily="34" charset="0"/>
                <a:cs typeface="Arial" panose="020B0604020202020204" pitchFamily="34" charset="0"/>
              </a:rPr>
              <a:t>-tri glavne mete: </a:t>
            </a:r>
            <a:r>
              <a:rPr lang="hr-HR" sz="2000" dirty="0">
                <a:solidFill>
                  <a:schemeClr val="accent2"/>
                </a:solidFill>
                <a:latin typeface="Arial" panose="020B0604020202020204" pitchFamily="34" charset="0"/>
                <a:cs typeface="Arial" panose="020B0604020202020204" pitchFamily="34" charset="0"/>
              </a:rPr>
              <a:t>GSK3, </a:t>
            </a:r>
            <a:r>
              <a:rPr lang="hr-HR" sz="2000" dirty="0" smtClean="0">
                <a:solidFill>
                  <a:schemeClr val="accent2"/>
                </a:solidFill>
                <a:latin typeface="Arial" panose="020B0604020202020204" pitchFamily="34" charset="0"/>
                <a:cs typeface="Arial" panose="020B0604020202020204" pitchFamily="34" charset="0"/>
              </a:rPr>
              <a:t>FOXO i  AMPK </a:t>
            </a:r>
            <a:r>
              <a:rPr lang="hr-HR" sz="2000" dirty="0" smtClean="0">
                <a:latin typeface="Arial" panose="020B0604020202020204" pitchFamily="34" charset="0"/>
                <a:cs typeface="Arial" panose="020B0604020202020204" pitchFamily="34" charset="0"/>
              </a:rPr>
              <a:t>(indirektno preko mTOR1)</a:t>
            </a:r>
          </a:p>
          <a:p>
            <a:endParaRPr lang="hr-HR" dirty="0"/>
          </a:p>
          <a:p>
            <a:endParaRPr lang="hr-HR" dirty="0"/>
          </a:p>
          <a:p>
            <a:endParaRPr lang="en-US" dirty="0">
              <a:latin typeface="Arial" panose="020B0604020202020204" pitchFamily="34" charset="0"/>
              <a:cs typeface="Arial" panose="020B0604020202020204" pitchFamily="34" charset="0"/>
            </a:endParaRPr>
          </a:p>
          <a:p>
            <a:pPr marL="285750" indent="-285750">
              <a:buFontTx/>
              <a:buChar char="-"/>
            </a:pPr>
            <a:endParaRPr lang="en-US" dirty="0">
              <a:latin typeface="Arial" panose="020B0604020202020204" pitchFamily="34" charset="0"/>
              <a:cs typeface="Arial" panose="020B0604020202020204" pitchFamily="34" charset="0"/>
            </a:endParaRPr>
          </a:p>
          <a:p>
            <a:endParaRPr lang="en-US" dirty="0"/>
          </a:p>
        </p:txBody>
      </p:sp>
      <p:sp>
        <p:nvSpPr>
          <p:cNvPr id="7" name="TextBox 6"/>
          <p:cNvSpPr txBox="1"/>
          <p:nvPr/>
        </p:nvSpPr>
        <p:spPr>
          <a:xfrm>
            <a:off x="251520" y="212695"/>
            <a:ext cx="2278444"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nizvodne mete Akt</a:t>
            </a:r>
            <a:endParaRPr lang="en-US" sz="2000" dirty="0">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300" y="-3405579"/>
            <a:ext cx="4257510" cy="589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776120" y="-1708194"/>
            <a:ext cx="4248472" cy="237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5488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12287"/>
            <a:ext cx="7200800" cy="5617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77496" y="5803523"/>
            <a:ext cx="8359000" cy="677108"/>
          </a:xfrm>
          <a:prstGeom prst="rect">
            <a:avLst/>
          </a:prstGeom>
        </p:spPr>
        <p:txBody>
          <a:bodyPr wrap="square">
            <a:spAutoFit/>
          </a:bodyPr>
          <a:lstStyle/>
          <a:p>
            <a:endParaRPr lang="hr-HR"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a:t>
            </a:r>
            <a:r>
              <a:rPr lang="hr-HR" sz="2000" dirty="0" err="1">
                <a:latin typeface="Arial" panose="020B0604020202020204" pitchFamily="34" charset="0"/>
                <a:cs typeface="Arial" panose="020B0604020202020204" pitchFamily="34" charset="0"/>
              </a:rPr>
              <a:t>fosforilira</a:t>
            </a:r>
            <a:r>
              <a:rPr lang="hr-HR" sz="2000" dirty="0">
                <a:latin typeface="Arial" panose="020B0604020202020204" pitchFamily="34" charset="0"/>
                <a:cs typeface="Arial" panose="020B0604020202020204" pitchFamily="34" charset="0"/>
              </a:rPr>
              <a:t> FOXO, transkripcijski faktor koji se tada NE lokalizira u </a:t>
            </a:r>
            <a:r>
              <a:rPr lang="hr-HR" sz="2000" dirty="0" smtClean="0">
                <a:latin typeface="Arial" panose="020B0604020202020204" pitchFamily="34" charset="0"/>
                <a:cs typeface="Arial" panose="020B0604020202020204" pitchFamily="34" charset="0"/>
              </a:rPr>
              <a:t>jezgru</a:t>
            </a:r>
            <a:endParaRPr lang="hr-H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71837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771762"/>
            <a:ext cx="8136904" cy="4708981"/>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FOXO</a:t>
            </a:r>
          </a:p>
          <a:p>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je porodica transkripcijskih faktora uključena u </a:t>
            </a:r>
            <a:r>
              <a:rPr lang="hr-HR" sz="2000" dirty="0" smtClean="0">
                <a:solidFill>
                  <a:srgbClr val="0070C0"/>
                </a:solidFill>
                <a:latin typeface="Arial" panose="020B0604020202020204" pitchFamily="34" charset="0"/>
                <a:cs typeface="Arial" panose="020B0604020202020204" pitchFamily="34" charset="0"/>
              </a:rPr>
              <a:t>adaptaciju na gladovanje</a:t>
            </a:r>
            <a:r>
              <a:rPr lang="hr-HR" sz="2000" dirty="0" smtClean="0">
                <a:latin typeface="Arial" panose="020B0604020202020204" pitchFamily="34" charset="0"/>
                <a:cs typeface="Arial" panose="020B0604020202020204" pitchFamily="34" charset="0"/>
              </a:rPr>
              <a:t> i nisku razinu signaliziranja putem IGF1 i inzulina</a:t>
            </a:r>
          </a:p>
          <a:p>
            <a:endParaRPr lang="hr-HR" sz="2000" dirty="0" smtClean="0">
              <a:latin typeface="Arial" panose="020B0604020202020204" pitchFamily="34" charset="0"/>
              <a:cs typeface="Arial" panose="020B0604020202020204" pitchFamily="34" charset="0"/>
            </a:endParaRPr>
          </a:p>
          <a:p>
            <a:r>
              <a:rPr lang="hr-HR" sz="2000" dirty="0">
                <a:latin typeface="Arial" panose="020B0604020202020204" pitchFamily="34" charset="0"/>
                <a:cs typeface="Arial" panose="020B0604020202020204" pitchFamily="34" charset="0"/>
              </a:rPr>
              <a:t>FOXO </a:t>
            </a:r>
            <a:r>
              <a:rPr lang="hr-HR" sz="2000" dirty="0" smtClean="0">
                <a:latin typeface="Arial" panose="020B0604020202020204" pitchFamily="34" charset="0"/>
                <a:cs typeface="Arial" panose="020B0604020202020204" pitchFamily="34" charset="0"/>
              </a:rPr>
              <a:t>može </a:t>
            </a:r>
            <a:r>
              <a:rPr lang="hr-HR" sz="2000" dirty="0">
                <a:latin typeface="Arial" panose="020B0604020202020204" pitchFamily="34" charset="0"/>
                <a:cs typeface="Arial" panose="020B0604020202020204" pitchFamily="34" charset="0"/>
              </a:rPr>
              <a:t>inducirati </a:t>
            </a:r>
            <a:r>
              <a:rPr lang="hr-HR" sz="2000" dirty="0" err="1">
                <a:latin typeface="Arial" panose="020B0604020202020204" pitchFamily="34" charset="0"/>
                <a:cs typeface="Arial" panose="020B0604020202020204" pitchFamily="34" charset="0"/>
              </a:rPr>
              <a:t>apoptozu</a:t>
            </a:r>
            <a:r>
              <a:rPr lang="hr-HR" sz="2000" dirty="0">
                <a:latin typeface="Arial" panose="020B0604020202020204" pitchFamily="34" charset="0"/>
                <a:cs typeface="Arial" panose="020B0604020202020204" pitchFamily="34" charset="0"/>
              </a:rPr>
              <a:t>, </a:t>
            </a:r>
            <a:r>
              <a:rPr lang="hr-HR" sz="2000" dirty="0" smtClean="0">
                <a:latin typeface="Arial" panose="020B0604020202020204" pitchFamily="34" charset="0"/>
                <a:cs typeface="Arial" panose="020B0604020202020204" pitchFamily="34" charset="0"/>
              </a:rPr>
              <a:t>stanični </a:t>
            </a:r>
            <a:r>
              <a:rPr lang="hr-HR" sz="2000" dirty="0">
                <a:latin typeface="Arial" panose="020B0604020202020204" pitchFamily="34" charset="0"/>
                <a:cs typeface="Arial" panose="020B0604020202020204" pitchFamily="34" charset="0"/>
              </a:rPr>
              <a:t>arest, </a:t>
            </a:r>
            <a:r>
              <a:rPr lang="hr-HR" sz="2000" dirty="0" err="1">
                <a:latin typeface="Arial" panose="020B0604020202020204" pitchFamily="34" charset="0"/>
                <a:cs typeface="Arial" panose="020B0604020202020204" pitchFamily="34" charset="0"/>
              </a:rPr>
              <a:t>katabolizam</a:t>
            </a:r>
            <a:r>
              <a:rPr lang="hr-HR" sz="2000" dirty="0">
                <a:latin typeface="Arial" panose="020B0604020202020204" pitchFamily="34" charset="0"/>
                <a:cs typeface="Arial" panose="020B0604020202020204" pitchFamily="34" charset="0"/>
              </a:rPr>
              <a:t> i inhibiciju rasta, te tkivno specifične metaboličke promjene</a:t>
            </a:r>
          </a:p>
          <a:p>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aktivacija Akt šalje FOXO iz jezgre te tako slabi njegov transkripcijski učinak</a:t>
            </a:r>
          </a:p>
          <a:p>
            <a:r>
              <a:rPr lang="hr-HR" sz="2000" dirty="0" smtClean="0">
                <a:latin typeface="Arial" panose="020B0604020202020204" pitchFamily="34" charset="0"/>
                <a:cs typeface="Arial" panose="020B0604020202020204" pitchFamily="34" charset="0"/>
              </a:rPr>
              <a:t>FOXO se veže za 14-3-</a:t>
            </a:r>
            <a:r>
              <a:rPr lang="hr-HR" sz="2000" dirty="0" err="1" smtClean="0">
                <a:latin typeface="Arial" panose="020B0604020202020204" pitchFamily="34" charset="0"/>
                <a:cs typeface="Arial" panose="020B0604020202020204" pitchFamily="34" charset="0"/>
              </a:rPr>
              <a:t>3</a:t>
            </a:r>
            <a:r>
              <a:rPr lang="hr-HR" sz="2000" dirty="0" smtClean="0">
                <a:latin typeface="Arial" panose="020B0604020202020204" pitchFamily="34" charset="0"/>
                <a:cs typeface="Arial" panose="020B0604020202020204" pitchFamily="34" charset="0"/>
              </a:rPr>
              <a:t> i tako iznosi iz jezgre</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-povezanost FOXO i Akt prvo nađena kod </a:t>
            </a:r>
            <a:r>
              <a:rPr lang="hr-HR" sz="2000" i="1" dirty="0" smtClean="0">
                <a:latin typeface="Arial" panose="020B0604020202020204" pitchFamily="34" charset="0"/>
                <a:cs typeface="Arial" panose="020B0604020202020204" pitchFamily="34" charset="0"/>
              </a:rPr>
              <a:t>C. </a:t>
            </a:r>
            <a:r>
              <a:rPr lang="hr-HR" sz="2000" i="1" dirty="0" err="1" smtClean="0">
                <a:latin typeface="Arial" panose="020B0604020202020204" pitchFamily="34" charset="0"/>
                <a:cs typeface="Arial" panose="020B0604020202020204" pitchFamily="34" charset="0"/>
              </a:rPr>
              <a:t>elegans</a:t>
            </a:r>
            <a:r>
              <a:rPr lang="hr-HR" sz="2000" i="1" dirty="0" smtClean="0">
                <a:latin typeface="Arial" panose="020B0604020202020204" pitchFamily="34" charset="0"/>
                <a:cs typeface="Arial" panose="020B0604020202020204" pitchFamily="34" charset="0"/>
              </a:rPr>
              <a:t> </a:t>
            </a:r>
            <a:r>
              <a:rPr lang="hr-HR" sz="2000" dirty="0" smtClean="0">
                <a:latin typeface="Arial" panose="020B0604020202020204" pitchFamily="34" charset="0"/>
                <a:cs typeface="Arial" panose="020B0604020202020204" pitchFamily="34" charset="0"/>
              </a:rPr>
              <a:t>gdje je arest </a:t>
            </a:r>
            <a:r>
              <a:rPr lang="hr-HR" sz="2000" i="1" dirty="0" err="1" smtClean="0">
                <a:latin typeface="Arial" panose="020B0604020202020204" pitchFamily="34" charset="0"/>
                <a:cs typeface="Arial" panose="020B0604020202020204" pitchFamily="34" charset="0"/>
              </a:rPr>
              <a:t>dauera</a:t>
            </a:r>
            <a:r>
              <a:rPr lang="hr-HR" sz="2000" dirty="0" smtClean="0">
                <a:latin typeface="Arial" panose="020B0604020202020204" pitchFamily="34" charset="0"/>
                <a:cs typeface="Arial" panose="020B0604020202020204" pitchFamily="34" charset="0"/>
              </a:rPr>
              <a:t> induciran </a:t>
            </a:r>
            <a:r>
              <a:rPr lang="hr-HR" sz="2000" dirty="0" err="1" smtClean="0">
                <a:latin typeface="Arial" panose="020B0604020202020204" pitchFamily="34" charset="0"/>
                <a:cs typeface="Arial" panose="020B0604020202020204" pitchFamily="34" charset="0"/>
              </a:rPr>
              <a:t>deplecijom</a:t>
            </a:r>
            <a:r>
              <a:rPr lang="hr-HR" sz="2000" dirty="0" smtClean="0">
                <a:latin typeface="Arial" panose="020B0604020202020204" pitchFamily="34" charset="0"/>
                <a:cs typeface="Arial" panose="020B0604020202020204" pitchFamily="34" charset="0"/>
              </a:rPr>
              <a:t> Akt-a, a spašen s FOXO</a:t>
            </a:r>
          </a:p>
          <a:p>
            <a:r>
              <a:rPr lang="hr-HR" sz="2000" dirty="0" smtClean="0">
                <a:latin typeface="Arial" panose="020B0604020202020204" pitchFamily="34" charset="0"/>
                <a:cs typeface="Arial" panose="020B0604020202020204" pitchFamily="34" charset="0"/>
              </a:rPr>
              <a:t>kod miša je povezan metabolizam šećera u </a:t>
            </a:r>
            <a:r>
              <a:rPr lang="hr-HR" sz="2000" dirty="0" err="1" smtClean="0">
                <a:latin typeface="Arial" panose="020B0604020202020204" pitchFamily="34" charset="0"/>
                <a:cs typeface="Arial" panose="020B0604020202020204" pitchFamily="34" charset="0"/>
              </a:rPr>
              <a:t>jetri</a:t>
            </a:r>
            <a:r>
              <a:rPr lang="hr-HR" sz="2000" dirty="0" smtClean="0">
                <a:latin typeface="Arial" panose="020B0604020202020204" pitchFamily="34" charset="0"/>
                <a:cs typeface="Arial" panose="020B0604020202020204" pitchFamily="34" charset="0"/>
              </a:rPr>
              <a:t> i </a:t>
            </a:r>
            <a:r>
              <a:rPr lang="hr-HR" sz="2000" dirty="0" err="1" smtClean="0">
                <a:latin typeface="Arial" panose="020B0604020202020204" pitchFamily="34" charset="0"/>
                <a:cs typeface="Arial" panose="020B0604020202020204" pitchFamily="34" charset="0"/>
              </a:rPr>
              <a:t>hiperglicemijom</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21574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684213" y="5072063"/>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FOXO3a: transkripcijski faktor ovisan o putu Akt:</a:t>
            </a:r>
          </a:p>
          <a:p>
            <a:pPr eaLnBrk="1" hangingPunct="1">
              <a:spcBef>
                <a:spcPct val="0"/>
              </a:spcBef>
              <a:buFontTx/>
              <a:buNone/>
            </a:pPr>
            <a:r>
              <a:rPr lang="hr-HR" altLang="en-US" sz="2000" dirty="0"/>
              <a:t>kad je put aktivan, FOXO je u citoplazmi, kad je </a:t>
            </a:r>
            <a:r>
              <a:rPr lang="hr-HR" altLang="en-US" sz="2000" dirty="0" err="1"/>
              <a:t>inaktivan</a:t>
            </a:r>
            <a:r>
              <a:rPr lang="hr-HR" altLang="en-US" sz="2000" dirty="0"/>
              <a:t>, seli se u jezgru i može izazvati </a:t>
            </a:r>
            <a:r>
              <a:rPr lang="hr-HR" altLang="en-US" sz="2000" dirty="0" err="1"/>
              <a:t>apoptozu</a:t>
            </a:r>
            <a:endParaRPr lang="en-US" altLang="en-US" sz="2000" dirty="0"/>
          </a:p>
        </p:txBody>
      </p:sp>
      <p:sp>
        <p:nvSpPr>
          <p:cNvPr id="105475" name="TextBox 2"/>
          <p:cNvSpPr txBox="1">
            <a:spLocks noChangeArrowheads="1"/>
          </p:cNvSpPr>
          <p:nvPr/>
        </p:nvSpPr>
        <p:spPr bwMode="auto">
          <a:xfrm>
            <a:off x="4356100" y="6319838"/>
            <a:ext cx="45481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t>Journal of Cellular Physiology 03/2012; 227(3):1168-78</a:t>
            </a:r>
          </a:p>
        </p:txBody>
      </p:sp>
      <p:pic>
        <p:nvPicPr>
          <p:cNvPr id="1054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1"/>
            <a:ext cx="2619251" cy="3980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222" y="1264134"/>
            <a:ext cx="5415416" cy="302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4508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564069"/>
            <a:ext cx="7128792" cy="4134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364014"/>
            <a:ext cx="3663182" cy="400110"/>
          </a:xfrm>
          <a:prstGeom prst="rect">
            <a:avLst/>
          </a:prstGeom>
          <a:noFill/>
        </p:spPr>
        <p:txBody>
          <a:bodyPr wrap="none" rtlCol="0">
            <a:spAutoFit/>
          </a:bodyPr>
          <a:lstStyle/>
          <a:p>
            <a:r>
              <a:rPr lang="hr-HR" sz="2000" dirty="0" err="1" smtClean="0">
                <a:latin typeface="Arial" panose="020B0604020202020204" pitchFamily="34" charset="0"/>
                <a:cs typeface="Arial" panose="020B0604020202020204" pitchFamily="34" charset="0"/>
              </a:rPr>
              <a:t>kinaza</a:t>
            </a:r>
            <a:r>
              <a:rPr lang="hr-HR" sz="2000" dirty="0" smtClean="0">
                <a:latin typeface="Arial" panose="020B0604020202020204" pitchFamily="34" charset="0"/>
                <a:cs typeface="Arial" panose="020B0604020202020204" pitchFamily="34" charset="0"/>
              </a:rPr>
              <a:t> glikogen </a:t>
            </a:r>
            <a:r>
              <a:rPr lang="hr-HR" sz="2000" dirty="0" err="1" smtClean="0">
                <a:latin typeface="Arial" panose="020B0604020202020204" pitchFamily="34" charset="0"/>
                <a:cs typeface="Arial" panose="020B0604020202020204" pitchFamily="34" charset="0"/>
              </a:rPr>
              <a:t>sintaze</a:t>
            </a:r>
            <a:r>
              <a:rPr lang="hr-HR" sz="2000" dirty="0" smtClean="0">
                <a:latin typeface="Arial" panose="020B0604020202020204" pitchFamily="34" charset="0"/>
                <a:cs typeface="Arial" panose="020B0604020202020204" pitchFamily="34" charset="0"/>
              </a:rPr>
              <a:t>, GSK3</a:t>
            </a:r>
            <a:endParaRPr lang="en-US" sz="2000" dirty="0">
              <a:latin typeface="Arial" panose="020B0604020202020204" pitchFamily="34" charset="0"/>
              <a:cs typeface="Arial" panose="020B0604020202020204" pitchFamily="34" charset="0"/>
            </a:endParaRPr>
          </a:p>
        </p:txBody>
      </p:sp>
      <p:sp>
        <p:nvSpPr>
          <p:cNvPr id="5" name="TextBox 4"/>
          <p:cNvSpPr txBox="1"/>
          <p:nvPr/>
        </p:nvSpPr>
        <p:spPr>
          <a:xfrm>
            <a:off x="251521" y="4437112"/>
            <a:ext cx="8640960" cy="2677656"/>
          </a:xfrm>
          <a:prstGeom prst="rect">
            <a:avLst/>
          </a:prstGeom>
          <a:noFill/>
        </p:spPr>
        <p:txBody>
          <a:bodyPr wrap="square" rtlCol="0">
            <a:spAutoFit/>
          </a:bodyPr>
          <a:lstStyle/>
          <a:p>
            <a:pPr>
              <a:lnSpc>
                <a:spcPct val="150000"/>
              </a:lnSpc>
            </a:pPr>
            <a:r>
              <a:rPr lang="hr-HR" sz="2000" dirty="0">
                <a:latin typeface="Arial" panose="020B0604020202020204" pitchFamily="34" charset="0"/>
                <a:cs typeface="Arial" panose="020B0604020202020204" pitchFamily="34" charset="0"/>
              </a:rPr>
              <a:t>pripada </a:t>
            </a:r>
            <a:r>
              <a:rPr lang="hr-HR" sz="2000" dirty="0" err="1">
                <a:latin typeface="Arial" panose="020B0604020202020204" pitchFamily="34" charset="0"/>
                <a:cs typeface="Arial" panose="020B0604020202020204" pitchFamily="34" charset="0"/>
              </a:rPr>
              <a:t>kinazama</a:t>
            </a:r>
            <a:r>
              <a:rPr lang="hr-HR" sz="2000" dirty="0">
                <a:latin typeface="Arial" panose="020B0604020202020204" pitchFamily="34" charset="0"/>
                <a:cs typeface="Arial" panose="020B0604020202020204" pitchFamily="34" charset="0"/>
              </a:rPr>
              <a:t> koje su normalno aktivne i bez egzogenog signala, te se stimulacijom faktorima rasta inaktivira</a:t>
            </a:r>
          </a:p>
          <a:p>
            <a:pPr>
              <a:lnSpc>
                <a:spcPct val="150000"/>
              </a:lnSpc>
            </a:pPr>
            <a:r>
              <a:rPr lang="hr-HR" sz="2000" dirty="0">
                <a:latin typeface="Arial" panose="020B0604020202020204" pitchFamily="34" charset="0"/>
                <a:cs typeface="Arial" panose="020B0604020202020204" pitchFamily="34" charset="0"/>
              </a:rPr>
              <a:t>Akt tako djeluje </a:t>
            </a:r>
            <a:r>
              <a:rPr lang="hr-HR" sz="2000" dirty="0" err="1">
                <a:latin typeface="Arial" panose="020B0604020202020204" pitchFamily="34" charset="0"/>
                <a:cs typeface="Arial" panose="020B0604020202020204" pitchFamily="34" charset="0"/>
              </a:rPr>
              <a:t>inaktivacijskom</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fosforilacijom</a:t>
            </a:r>
            <a:endParaRPr lang="hr-HR" sz="2000" dirty="0">
              <a:latin typeface="Arial" panose="020B0604020202020204" pitchFamily="34" charset="0"/>
              <a:cs typeface="Arial" panose="020B0604020202020204" pitchFamily="34" charset="0"/>
            </a:endParaRPr>
          </a:p>
          <a:p>
            <a:pPr>
              <a:lnSpc>
                <a:spcPct val="150000"/>
              </a:lnSpc>
            </a:pPr>
            <a:r>
              <a:rPr lang="hr-HR" sz="2000" dirty="0">
                <a:latin typeface="Arial" panose="020B0604020202020204" pitchFamily="34" charset="0"/>
                <a:cs typeface="Arial" panose="020B0604020202020204" pitchFamily="34" charset="0"/>
              </a:rPr>
              <a:t>GSK3 prepoznaje i </a:t>
            </a:r>
            <a:r>
              <a:rPr lang="hr-HR" sz="2000" dirty="0" err="1">
                <a:latin typeface="Arial" panose="020B0604020202020204" pitchFamily="34" charset="0"/>
                <a:cs typeface="Arial" panose="020B0604020202020204" pitchFamily="34" charset="0"/>
              </a:rPr>
              <a:t>fosforilira</a:t>
            </a:r>
            <a:r>
              <a:rPr lang="hr-HR" sz="2000" dirty="0">
                <a:latin typeface="Arial" panose="020B0604020202020204" pitchFamily="34" charset="0"/>
                <a:cs typeface="Arial" panose="020B0604020202020204" pitchFamily="34" charset="0"/>
              </a:rPr>
              <a:t> supstrat koji je prethodno </a:t>
            </a:r>
            <a:r>
              <a:rPr lang="hr-HR" sz="2000" dirty="0" err="1">
                <a:latin typeface="Arial" panose="020B0604020202020204" pitchFamily="34" charset="0"/>
                <a:cs typeface="Arial" panose="020B0604020202020204" pitchFamily="34" charset="0"/>
              </a:rPr>
              <a:t>fosforiliran</a:t>
            </a:r>
            <a:endParaRPr lang="hr-HR" sz="2000" dirty="0">
              <a:latin typeface="Arial" panose="020B0604020202020204" pitchFamily="34" charset="0"/>
              <a:cs typeface="Arial" panose="020B0604020202020204" pitchFamily="34" charset="0"/>
            </a:endParaRPr>
          </a:p>
          <a:p>
            <a:pPr>
              <a:lnSpc>
                <a:spcPct val="150000"/>
              </a:lnSpc>
            </a:pPr>
            <a:r>
              <a:rPr lang="hr-HR" sz="2000" dirty="0" err="1">
                <a:latin typeface="Arial" panose="020B0604020202020204" pitchFamily="34" charset="0"/>
                <a:cs typeface="Arial" panose="020B0604020202020204" pitchFamily="34" charset="0"/>
              </a:rPr>
              <a:t>fosforilacija</a:t>
            </a:r>
            <a:r>
              <a:rPr lang="hr-HR" sz="2000" dirty="0">
                <a:latin typeface="Arial" panose="020B0604020202020204" pitchFamily="34" charset="0"/>
                <a:cs typeface="Arial" panose="020B0604020202020204" pitchFamily="34" charset="0"/>
              </a:rPr>
              <a:t> s Akt inaktivira mjesto vezanja supstrata</a:t>
            </a:r>
          </a:p>
          <a:p>
            <a:endParaRPr lang="en-US" dirty="0"/>
          </a:p>
        </p:txBody>
      </p:sp>
    </p:spTree>
    <p:extLst>
      <p:ext uri="{BB962C8B-B14F-4D97-AF65-F5344CB8AC3E}">
        <p14:creationId xmlns:p14="http://schemas.microsoft.com/office/powerpoint/2010/main" val="396447211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mage result for gsk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16632"/>
            <a:ext cx="6175226" cy="4484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73726" y="6505872"/>
            <a:ext cx="1470274" cy="307777"/>
          </a:xfrm>
          <a:prstGeom prst="rect">
            <a:avLst/>
          </a:prstGeom>
          <a:noFill/>
        </p:spPr>
        <p:txBody>
          <a:bodyPr wrap="none" rtlCol="0">
            <a:spAutoFit/>
          </a:bodyPr>
          <a:lstStyle/>
          <a:p>
            <a:r>
              <a:rPr lang="hr-HR" sz="1400" dirty="0" smtClean="0"/>
              <a:t>(J. </a:t>
            </a:r>
            <a:r>
              <a:rPr lang="hr-HR" sz="1400" dirty="0" err="1" smtClean="0"/>
              <a:t>Cell</a:t>
            </a:r>
            <a:r>
              <a:rPr lang="hr-HR" sz="1400" dirty="0" smtClean="0"/>
              <a:t> Biol. 2014)</a:t>
            </a:r>
            <a:endParaRPr lang="en-US" sz="1400" dirty="0"/>
          </a:p>
        </p:txBody>
      </p:sp>
      <p:sp>
        <p:nvSpPr>
          <p:cNvPr id="3" name="TextBox 2"/>
          <p:cNvSpPr txBox="1"/>
          <p:nvPr/>
        </p:nvSpPr>
        <p:spPr>
          <a:xfrm>
            <a:off x="227633" y="4653136"/>
            <a:ext cx="8532440" cy="2585323"/>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-aktivacija puta </a:t>
            </a:r>
            <a:r>
              <a:rPr lang="hr-HR" dirty="0" err="1" smtClean="0">
                <a:latin typeface="Arial" panose="020B0604020202020204" pitchFamily="34" charset="0"/>
                <a:cs typeface="Arial" panose="020B0604020202020204" pitchFamily="34" charset="0"/>
              </a:rPr>
              <a:t>wnt</a:t>
            </a:r>
            <a:r>
              <a:rPr lang="hr-HR" dirty="0" smtClean="0">
                <a:latin typeface="Arial" panose="020B0604020202020204" pitchFamily="34" charset="0"/>
                <a:cs typeface="Arial" panose="020B0604020202020204" pitchFamily="34" charset="0"/>
              </a:rPr>
              <a:t> sprječava degradaciju beta </a:t>
            </a:r>
            <a:r>
              <a:rPr lang="hr-HR" dirty="0" err="1" smtClean="0">
                <a:latin typeface="Arial" panose="020B0604020202020204" pitchFamily="34" charset="0"/>
                <a:cs typeface="Arial" panose="020B0604020202020204" pitchFamily="34" charset="0"/>
              </a:rPr>
              <a:t>katenina</a:t>
            </a:r>
            <a:r>
              <a:rPr lang="hr-HR" dirty="0" smtClean="0">
                <a:latin typeface="Arial" panose="020B0604020202020204" pitchFamily="34" charset="0"/>
                <a:cs typeface="Arial" panose="020B0604020202020204" pitchFamily="34" charset="0"/>
              </a:rPr>
              <a:t> izazvanu </a:t>
            </a:r>
            <a:r>
              <a:rPr lang="hr-HR" dirty="0" err="1" smtClean="0">
                <a:latin typeface="Arial" panose="020B0604020202020204" pitchFamily="34" charset="0"/>
                <a:cs typeface="Arial" panose="020B0604020202020204" pitchFamily="34" charset="0"/>
              </a:rPr>
              <a:t>fosforilacijom</a:t>
            </a:r>
            <a:r>
              <a:rPr lang="hr-HR" dirty="0">
                <a:latin typeface="Arial" panose="020B0604020202020204" pitchFamily="34" charset="0"/>
                <a:cs typeface="Arial" panose="020B0604020202020204" pitchFamily="34" charset="0"/>
              </a:rPr>
              <a:t> </a:t>
            </a:r>
            <a:r>
              <a:rPr lang="hr-HR" dirty="0" smtClean="0">
                <a:latin typeface="Arial" panose="020B0604020202020204" pitchFamily="34" charset="0"/>
                <a:cs typeface="Arial" panose="020B0604020202020204" pitchFamily="34" charset="0"/>
              </a:rPr>
              <a:t>putem GSK3</a:t>
            </a:r>
          </a:p>
          <a:p>
            <a:r>
              <a:rPr lang="hr-HR" dirty="0" smtClean="0">
                <a:latin typeface="Arial" panose="020B0604020202020204" pitchFamily="34" charset="0"/>
                <a:cs typeface="Arial" panose="020B0604020202020204" pitchFamily="34" charset="0"/>
              </a:rPr>
              <a:t>-Akt inaktivira GSK3 i tako sprječava njenu inaktivaciju nizvodnih meta uključenih u proliferaciju </a:t>
            </a:r>
          </a:p>
          <a:p>
            <a:r>
              <a:rPr lang="hr-HR" dirty="0">
                <a:latin typeface="Arial" panose="020B0604020202020204" pitchFamily="34" charset="0"/>
                <a:cs typeface="Arial" panose="020B0604020202020204" pitchFamily="34" charset="0"/>
              </a:rPr>
              <a:t>-GSK3 regulira tzv. „</a:t>
            </a:r>
            <a:r>
              <a:rPr lang="hr-HR" dirty="0" err="1">
                <a:latin typeface="Arial" panose="020B0604020202020204" pitchFamily="34" charset="0"/>
                <a:cs typeface="Arial" panose="020B0604020202020204" pitchFamily="34" charset="0"/>
              </a:rPr>
              <a:t>fosfo</a:t>
            </a:r>
            <a:r>
              <a:rPr lang="hr-HR" dirty="0">
                <a:latin typeface="Arial" panose="020B0604020202020204" pitchFamily="34" charset="0"/>
                <a:cs typeface="Arial" panose="020B0604020202020204" pitchFamily="34" charset="0"/>
              </a:rPr>
              <a:t>-</a:t>
            </a:r>
            <a:r>
              <a:rPr lang="hr-HR" dirty="0" err="1">
                <a:latin typeface="Arial" panose="020B0604020202020204" pitchFamily="34" charset="0"/>
                <a:cs typeface="Arial" panose="020B0604020202020204" pitchFamily="34" charset="0"/>
              </a:rPr>
              <a:t>degron</a:t>
            </a:r>
            <a:r>
              <a:rPr lang="hr-HR" dirty="0">
                <a:latin typeface="Arial" panose="020B0604020202020204" pitchFamily="34" charset="0"/>
                <a:cs typeface="Arial" panose="020B0604020202020204" pitchFamily="34" charset="0"/>
              </a:rPr>
              <a:t>”, set proteina koje prepoznaje </a:t>
            </a:r>
            <a:r>
              <a:rPr lang="hr-HR" dirty="0" err="1">
                <a:latin typeface="Arial" panose="020B0604020202020204" pitchFamily="34" charset="0"/>
                <a:cs typeface="Arial" panose="020B0604020202020204" pitchFamily="34" charset="0"/>
              </a:rPr>
              <a:t>ubikvitinska</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ligaza</a:t>
            </a:r>
            <a:r>
              <a:rPr lang="hr-HR" dirty="0">
                <a:latin typeface="Arial" panose="020B0604020202020204" pitchFamily="34" charset="0"/>
                <a:cs typeface="Arial" panose="020B0604020202020204" pitchFamily="34" charset="0"/>
              </a:rPr>
              <a:t> i šalje u degradaciju: npr. </a:t>
            </a:r>
            <a:r>
              <a:rPr lang="hr-HR" i="1" dirty="0">
                <a:latin typeface="Arial" panose="020B0604020202020204" pitchFamily="34" charset="0"/>
                <a:cs typeface="Arial" panose="020B0604020202020204" pitchFamily="34" charset="0"/>
              </a:rPr>
              <a:t>pro-</a:t>
            </a:r>
            <a:r>
              <a:rPr lang="hr-HR" i="1" dirty="0" err="1">
                <a:latin typeface="Arial" panose="020B0604020202020204" pitchFamily="34" charset="0"/>
                <a:cs typeface="Arial" panose="020B0604020202020204" pitchFamily="34" charset="0"/>
              </a:rPr>
              <a:t>survival</a:t>
            </a:r>
            <a:r>
              <a:rPr lang="hr-HR" dirty="0">
                <a:latin typeface="Arial" panose="020B0604020202020204" pitchFamily="34" charset="0"/>
                <a:cs typeface="Arial" panose="020B0604020202020204" pitchFamily="34" charset="0"/>
              </a:rPr>
              <a:t> faktor porodice Bcl.2, </a:t>
            </a:r>
            <a:r>
              <a:rPr lang="hr-HR" dirty="0" err="1">
                <a:latin typeface="Arial" panose="020B0604020202020204" pitchFamily="34" charset="0"/>
                <a:cs typeface="Arial" panose="020B0604020202020204" pitchFamily="34" charset="0"/>
              </a:rPr>
              <a:t>cMyc</a:t>
            </a:r>
            <a:r>
              <a:rPr lang="hr-HR" dirty="0">
                <a:latin typeface="Arial" panose="020B0604020202020204" pitchFamily="34" charset="0"/>
                <a:cs typeface="Arial" panose="020B0604020202020204" pitchFamily="34" charset="0"/>
              </a:rPr>
              <a:t>,</a:t>
            </a:r>
          </a:p>
          <a:p>
            <a:r>
              <a:rPr lang="hr-HR" dirty="0">
                <a:latin typeface="Arial" panose="020B0604020202020204" pitchFamily="34" charset="0"/>
                <a:cs typeface="Arial" panose="020B0604020202020204" pitchFamily="34" charset="0"/>
              </a:rPr>
              <a:t>regulira metaboličke enzime, npr. glikogen </a:t>
            </a:r>
            <a:r>
              <a:rPr lang="hr-HR" dirty="0" err="1" smtClean="0">
                <a:latin typeface="Arial" panose="020B0604020202020204" pitchFamily="34" charset="0"/>
                <a:cs typeface="Arial" panose="020B0604020202020204" pitchFamily="34" charset="0"/>
              </a:rPr>
              <a:t>sintazu</a:t>
            </a:r>
            <a:r>
              <a:rPr lang="hr-HR" dirty="0" smtClean="0">
                <a:latin typeface="Arial" panose="020B0604020202020204" pitchFamily="34" charset="0"/>
                <a:cs typeface="Arial" panose="020B0604020202020204" pitchFamily="34" charset="0"/>
              </a:rPr>
              <a:t> (protein </a:t>
            </a:r>
            <a:r>
              <a:rPr lang="hr-HR" dirty="0" err="1">
                <a:latin typeface="Arial" panose="020B0604020202020204" pitchFamily="34" charset="0"/>
                <a:cs typeface="Arial" panose="020B0604020202020204" pitchFamily="34" charset="0"/>
              </a:rPr>
              <a:t>kinaza</a:t>
            </a:r>
            <a:r>
              <a:rPr lang="hr-HR" dirty="0">
                <a:latin typeface="Arial" panose="020B0604020202020204" pitchFamily="34" charset="0"/>
                <a:cs typeface="Arial" panose="020B0604020202020204" pitchFamily="34" charset="0"/>
              </a:rPr>
              <a:t> </a:t>
            </a:r>
            <a:r>
              <a:rPr lang="hr-HR" dirty="0" smtClean="0">
                <a:latin typeface="Arial" panose="020B0604020202020204" pitchFamily="34" charset="0"/>
                <a:cs typeface="Arial" panose="020B0604020202020204" pitchFamily="34" charset="0"/>
              </a:rPr>
              <a:t>A)</a:t>
            </a:r>
            <a:endParaRPr lang="hr-HR"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hr-HR" dirty="0" smtClean="0"/>
          </a:p>
        </p:txBody>
      </p:sp>
      <p:sp>
        <p:nvSpPr>
          <p:cNvPr id="4" name="Rectangle 3"/>
          <p:cNvSpPr/>
          <p:nvPr/>
        </p:nvSpPr>
        <p:spPr>
          <a:xfrm>
            <a:off x="179512" y="476672"/>
            <a:ext cx="1915909" cy="369332"/>
          </a:xfrm>
          <a:prstGeom prst="rect">
            <a:avLst/>
          </a:prstGeom>
        </p:spPr>
        <p:txBody>
          <a:bodyPr wrap="none">
            <a:spAutoFit/>
          </a:bodyPr>
          <a:lstStyle/>
          <a:p>
            <a:pPr lvl="0"/>
            <a:r>
              <a:rPr lang="hr-HR" dirty="0">
                <a:solidFill>
                  <a:prstClr val="black"/>
                </a:solidFill>
                <a:latin typeface="Arial" panose="020B0604020202020204" pitchFamily="34" charset="0"/>
                <a:cs typeface="Arial" panose="020B0604020202020204" pitchFamily="34" charset="0"/>
              </a:rPr>
              <a:t>regulacija GSK3:</a:t>
            </a:r>
          </a:p>
        </p:txBody>
      </p:sp>
      <p:sp>
        <p:nvSpPr>
          <p:cNvPr id="5" name="TextBox 4"/>
          <p:cNvSpPr txBox="1"/>
          <p:nvPr/>
        </p:nvSpPr>
        <p:spPr>
          <a:xfrm>
            <a:off x="227633" y="1556792"/>
            <a:ext cx="2616175" cy="1200329"/>
          </a:xfrm>
          <a:prstGeom prst="rect">
            <a:avLst/>
          </a:prstGeom>
          <a:noFill/>
        </p:spPr>
        <p:txBody>
          <a:bodyPr wrap="square" rtlCol="0">
            <a:spAutoFit/>
          </a:bodyPr>
          <a:lstStyle/>
          <a:p>
            <a:r>
              <a:rPr lang="hr-HR" dirty="0" smtClean="0">
                <a:solidFill>
                  <a:schemeClr val="accent1">
                    <a:lumMod val="75000"/>
                  </a:schemeClr>
                </a:solidFill>
                <a:latin typeface="Arial" panose="020B0604020202020204" pitchFamily="34" charset="0"/>
                <a:cs typeface="Arial" panose="020B0604020202020204" pitchFamily="34" charset="0"/>
              </a:rPr>
              <a:t>Aktivna GSK3:</a:t>
            </a:r>
          </a:p>
          <a:p>
            <a:r>
              <a:rPr lang="hr-HR" dirty="0" smtClean="0">
                <a:solidFill>
                  <a:schemeClr val="accent1">
                    <a:lumMod val="75000"/>
                  </a:schemeClr>
                </a:solidFill>
                <a:latin typeface="Arial" panose="020B0604020202020204" pitchFamily="34" charset="0"/>
                <a:cs typeface="Arial" panose="020B0604020202020204" pitchFamily="34" charset="0"/>
              </a:rPr>
              <a:t>zaustavlja proliferaciju</a:t>
            </a:r>
          </a:p>
          <a:p>
            <a:r>
              <a:rPr lang="hr-HR" dirty="0" smtClean="0">
                <a:solidFill>
                  <a:schemeClr val="accent1">
                    <a:lumMod val="75000"/>
                  </a:schemeClr>
                </a:solidFill>
                <a:latin typeface="Arial" panose="020B0604020202020204" pitchFamily="34" charset="0"/>
                <a:cs typeface="Arial" panose="020B0604020202020204" pitchFamily="34" charset="0"/>
              </a:rPr>
              <a:t>kod nedostatka faktora rasta ili </a:t>
            </a:r>
            <a:r>
              <a:rPr lang="hr-HR" dirty="0" err="1" smtClean="0">
                <a:solidFill>
                  <a:schemeClr val="accent1">
                    <a:lumMod val="75000"/>
                  </a:schemeClr>
                </a:solidFill>
                <a:latin typeface="Arial" panose="020B0604020202020204" pitchFamily="34" charset="0"/>
                <a:cs typeface="Arial" panose="020B0604020202020204" pitchFamily="34" charset="0"/>
              </a:rPr>
              <a:t>nutrijenata</a:t>
            </a:r>
            <a:endParaRPr lang="en-US"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975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80623"/>
            <a:ext cx="3829050"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909" y="116632"/>
            <a:ext cx="5259171" cy="7294305"/>
          </a:xfrm>
          <a:prstGeom prst="rect">
            <a:avLst/>
          </a:prstGeom>
          <a:noFill/>
        </p:spPr>
        <p:txBody>
          <a:bodyPr wrap="square" rtlCol="0">
            <a:spAutoFit/>
          </a:bodyPr>
          <a:lstStyle/>
          <a:p>
            <a:r>
              <a:rPr lang="hr-HR" dirty="0">
                <a:latin typeface="Arial" panose="020B0604020202020204" pitchFamily="34" charset="0"/>
                <a:cs typeface="Arial" panose="020B0604020202020204" pitchFamily="34" charset="0"/>
              </a:rPr>
              <a:t>Kompleks </a:t>
            </a:r>
            <a:r>
              <a:rPr lang="hr-HR" dirty="0" err="1">
                <a:latin typeface="Arial" panose="020B0604020202020204" pitchFamily="34" charset="0"/>
                <a:cs typeface="Arial" panose="020B0604020202020204" pitchFamily="34" charset="0"/>
              </a:rPr>
              <a:t>tuberous</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sclerosis</a:t>
            </a:r>
            <a:r>
              <a:rPr lang="hr-HR" dirty="0">
                <a:latin typeface="Arial" panose="020B0604020202020204" pitchFamily="34" charset="0"/>
                <a:cs typeface="Arial" panose="020B0604020202020204" pitchFamily="34" charset="0"/>
              </a:rPr>
              <a:t> i mTORC1</a:t>
            </a:r>
          </a:p>
          <a:p>
            <a:r>
              <a:rPr lang="hr-HR" dirty="0">
                <a:latin typeface="Arial" panose="020B0604020202020204" pitchFamily="34" charset="0"/>
                <a:cs typeface="Arial" panose="020B0604020202020204" pitchFamily="34" charset="0"/>
              </a:rPr>
              <a:t>Akt i PI3K imaju osnovnu ulogu u poticanju rasta stanica, tkiva i organizma, nizvodno od faktora rasta kao što je IGF1</a:t>
            </a:r>
          </a:p>
          <a:p>
            <a:r>
              <a:rPr lang="hr-HR" dirty="0">
                <a:latin typeface="Arial" panose="020B0604020202020204" pitchFamily="34" charset="0"/>
                <a:cs typeface="Arial" panose="020B0604020202020204" pitchFamily="34" charset="0"/>
              </a:rPr>
              <a:t>ova aktivnost je posredovana kompleksom </a:t>
            </a:r>
            <a:r>
              <a:rPr lang="hr-HR" dirty="0">
                <a:solidFill>
                  <a:schemeClr val="accent1"/>
                </a:solidFill>
                <a:latin typeface="Arial" panose="020B0604020202020204" pitchFamily="34" charset="0"/>
                <a:cs typeface="Arial" panose="020B0604020202020204" pitchFamily="34" charset="0"/>
              </a:rPr>
              <a:t>mTORC1 koji stimulira </a:t>
            </a:r>
            <a:r>
              <a:rPr lang="hr-HR" dirty="0" err="1">
                <a:solidFill>
                  <a:schemeClr val="accent1"/>
                </a:solidFill>
                <a:latin typeface="Arial" panose="020B0604020202020204" pitchFamily="34" charset="0"/>
                <a:cs typeface="Arial" panose="020B0604020202020204" pitchFamily="34" charset="0"/>
              </a:rPr>
              <a:t>biosintetske</a:t>
            </a:r>
            <a:r>
              <a:rPr lang="hr-HR" dirty="0">
                <a:solidFill>
                  <a:schemeClr val="accent1"/>
                </a:solidFill>
                <a:latin typeface="Arial" panose="020B0604020202020204" pitchFamily="34" charset="0"/>
                <a:cs typeface="Arial" panose="020B0604020202020204" pitchFamily="34" charset="0"/>
              </a:rPr>
              <a:t> </a:t>
            </a:r>
            <a:r>
              <a:rPr lang="hr-HR" dirty="0">
                <a:latin typeface="Arial" panose="020B0604020202020204" pitchFamily="34" charset="0"/>
                <a:cs typeface="Arial" panose="020B0604020202020204" pitchFamily="34" charset="0"/>
              </a:rPr>
              <a:t>procese uključene u stanični rast</a:t>
            </a:r>
          </a:p>
          <a:p>
            <a:r>
              <a:rPr lang="hr-HR" dirty="0">
                <a:latin typeface="Arial" panose="020B0604020202020204" pitchFamily="34" charset="0"/>
                <a:cs typeface="Arial" panose="020B0604020202020204" pitchFamily="34" charset="0"/>
              </a:rPr>
              <a:t>Akt aktivira mTORC1 preko </a:t>
            </a:r>
            <a:r>
              <a:rPr lang="hr-HR" dirty="0" err="1">
                <a:latin typeface="Arial" panose="020B0604020202020204" pitchFamily="34" charset="0"/>
                <a:cs typeface="Arial" panose="020B0604020202020204" pitchFamily="34" charset="0"/>
              </a:rPr>
              <a:t>fosforilacije</a:t>
            </a:r>
            <a:r>
              <a:rPr lang="hr-HR" dirty="0">
                <a:latin typeface="Arial" panose="020B0604020202020204" pitchFamily="34" charset="0"/>
                <a:cs typeface="Arial" panose="020B0604020202020204" pitchFamily="34" charset="0"/>
              </a:rPr>
              <a:t> i inhibicije TSC2, </a:t>
            </a:r>
            <a:r>
              <a:rPr lang="hr-HR" dirty="0" err="1">
                <a:latin typeface="Arial" panose="020B0604020202020204" pitchFamily="34" charset="0"/>
                <a:cs typeface="Arial" panose="020B0604020202020204" pitchFamily="34" charset="0"/>
              </a:rPr>
              <a:t>tuberina</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tuberous</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sclerosis</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complex</a:t>
            </a:r>
            <a:r>
              <a:rPr lang="hr-HR" dirty="0">
                <a:latin typeface="Arial" panose="020B0604020202020204" pitchFamily="34" charset="0"/>
                <a:cs typeface="Arial" panose="020B0604020202020204" pitchFamily="34" charset="0"/>
              </a:rPr>
              <a:t> 2)</a:t>
            </a:r>
          </a:p>
          <a:p>
            <a:r>
              <a:rPr lang="hr-HR" dirty="0">
                <a:latin typeface="Arial" panose="020B0604020202020204" pitchFamily="34" charset="0"/>
                <a:cs typeface="Arial" panose="020B0604020202020204" pitchFamily="34" charset="0"/>
              </a:rPr>
              <a:t>TSC djeluje kao GAP za malu </a:t>
            </a:r>
            <a:r>
              <a:rPr lang="hr-HR" dirty="0" err="1">
                <a:latin typeface="Arial" panose="020B0604020202020204" pitchFamily="34" charset="0"/>
                <a:cs typeface="Arial" panose="020B0604020202020204" pitchFamily="34" charset="0"/>
              </a:rPr>
              <a:t>GTPazu</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Rheb</a:t>
            </a:r>
            <a:r>
              <a:rPr lang="hr-HR" dirty="0">
                <a:latin typeface="Arial" panose="020B0604020202020204" pitchFamily="34" charset="0"/>
                <a:cs typeface="Arial" panose="020B0604020202020204" pitchFamily="34" charset="0"/>
              </a:rPr>
              <a:t>, te inaktivacijom </a:t>
            </a:r>
            <a:r>
              <a:rPr lang="hr-HR" dirty="0" err="1">
                <a:latin typeface="Arial" panose="020B0604020202020204" pitchFamily="34" charset="0"/>
                <a:cs typeface="Arial" panose="020B0604020202020204" pitchFamily="34" charset="0"/>
              </a:rPr>
              <a:t>Rheb</a:t>
            </a:r>
            <a:r>
              <a:rPr lang="hr-HR" dirty="0">
                <a:latin typeface="Arial" panose="020B0604020202020204" pitchFamily="34" charset="0"/>
                <a:cs typeface="Arial" panose="020B0604020202020204" pitchFamily="34" charset="0"/>
              </a:rPr>
              <a:t> ne aktivira se mTORC1</a:t>
            </a:r>
          </a:p>
          <a:p>
            <a:r>
              <a:rPr lang="hr-HR" dirty="0">
                <a:latin typeface="Arial" panose="020B0604020202020204" pitchFamily="34" charset="0"/>
                <a:cs typeface="Arial" panose="020B0604020202020204" pitchFamily="34" charset="0"/>
              </a:rPr>
              <a:t>aktivnost mTORC1 je regulirana s </a:t>
            </a:r>
            <a:r>
              <a:rPr lang="hr-HR" dirty="0" err="1">
                <a:latin typeface="Arial" panose="020B0604020202020204" pitchFamily="34" charset="0"/>
                <a:cs typeface="Arial" panose="020B0604020202020204" pitchFamily="34" charset="0"/>
              </a:rPr>
              <a:t>Rheb</a:t>
            </a:r>
            <a:r>
              <a:rPr lang="hr-HR" dirty="0">
                <a:latin typeface="Arial" panose="020B0604020202020204" pitchFamily="34" charset="0"/>
                <a:cs typeface="Arial" panose="020B0604020202020204" pitchFamily="34" charset="0"/>
              </a:rPr>
              <a:t> i </a:t>
            </a:r>
            <a:r>
              <a:rPr lang="hr-HR" dirty="0" err="1">
                <a:latin typeface="Arial" panose="020B0604020202020204" pitchFamily="34" charset="0"/>
                <a:cs typeface="Arial" panose="020B0604020202020204" pitchFamily="34" charset="0"/>
              </a:rPr>
              <a:t>Rag</a:t>
            </a:r>
            <a:r>
              <a:rPr lang="hr-HR" dirty="0">
                <a:latin typeface="Arial" panose="020B0604020202020204" pitchFamily="34" charset="0"/>
                <a:cs typeface="Arial" panose="020B0604020202020204" pitchFamily="34" charset="0"/>
              </a:rPr>
              <a:t> (male </a:t>
            </a:r>
            <a:r>
              <a:rPr lang="hr-HR" dirty="0" err="1">
                <a:latin typeface="Arial" panose="020B0604020202020204" pitchFamily="34" charset="0"/>
                <a:cs typeface="Arial" panose="020B0604020202020204" pitchFamily="34" charset="0"/>
              </a:rPr>
              <a:t>GTPaze</a:t>
            </a:r>
            <a:r>
              <a:rPr lang="hr-HR" dirty="0">
                <a:latin typeface="Arial" panose="020B0604020202020204" pitchFamily="34" charset="0"/>
                <a:cs typeface="Arial" panose="020B0604020202020204" pitchFamily="34" charset="0"/>
              </a:rPr>
              <a:t>)</a:t>
            </a:r>
          </a:p>
          <a:p>
            <a:r>
              <a:rPr lang="hr-HR" dirty="0" err="1">
                <a:solidFill>
                  <a:schemeClr val="accent1"/>
                </a:solidFill>
                <a:latin typeface="Arial" panose="020B0604020202020204" pitchFamily="34" charset="0"/>
                <a:cs typeface="Arial" panose="020B0604020202020204" pitchFamily="34" charset="0"/>
              </a:rPr>
              <a:t>Rag</a:t>
            </a:r>
            <a:r>
              <a:rPr lang="hr-HR" dirty="0">
                <a:solidFill>
                  <a:schemeClr val="accent1"/>
                </a:solidFill>
                <a:latin typeface="Arial" panose="020B0604020202020204" pitchFamily="34" charset="0"/>
                <a:cs typeface="Arial" panose="020B0604020202020204" pitchFamily="34" charset="0"/>
              </a:rPr>
              <a:t> „osjeća” količinu aminokiselina</a:t>
            </a:r>
            <a:r>
              <a:rPr lang="hr-HR" dirty="0">
                <a:latin typeface="Arial" panose="020B0604020202020204" pitchFamily="34" charset="0"/>
                <a:cs typeface="Arial" panose="020B0604020202020204" pitchFamily="34" charset="0"/>
              </a:rPr>
              <a:t>, te kad ih ima dovoljno regrutira </a:t>
            </a:r>
            <a:r>
              <a:rPr lang="hr-HR" dirty="0" err="1">
                <a:latin typeface="Arial" panose="020B0604020202020204" pitchFamily="34" charset="0"/>
                <a:cs typeface="Arial" panose="020B0604020202020204" pitchFamily="34" charset="0"/>
              </a:rPr>
              <a:t>mTORC</a:t>
            </a:r>
            <a:r>
              <a:rPr lang="hr-HR" dirty="0">
                <a:latin typeface="Arial" panose="020B0604020202020204" pitchFamily="34" charset="0"/>
                <a:cs typeface="Arial" panose="020B0604020202020204" pitchFamily="34" charset="0"/>
              </a:rPr>
              <a:t> na površinu </a:t>
            </a:r>
            <a:r>
              <a:rPr lang="hr-HR" dirty="0" err="1">
                <a:latin typeface="Arial" panose="020B0604020202020204" pitchFamily="34" charset="0"/>
                <a:cs typeface="Arial" panose="020B0604020202020204" pitchFamily="34" charset="0"/>
              </a:rPr>
              <a:t>lizosoma</a:t>
            </a:r>
            <a:r>
              <a:rPr lang="hr-HR" dirty="0">
                <a:latin typeface="Arial" panose="020B0604020202020204" pitchFamily="34" charset="0"/>
                <a:cs typeface="Arial" panose="020B0604020202020204" pitchFamily="34" charset="0"/>
              </a:rPr>
              <a:t>, u blizinu </a:t>
            </a:r>
            <a:r>
              <a:rPr lang="hr-HR" dirty="0" err="1">
                <a:latin typeface="Arial" panose="020B0604020202020204" pitchFamily="34" charset="0"/>
                <a:cs typeface="Arial" panose="020B0604020202020204" pitchFamily="34" charset="0"/>
              </a:rPr>
              <a:t>Rheb</a:t>
            </a:r>
            <a:endParaRPr lang="hr-HR"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kad nema faktora rasta, TSC kompleks inaktivira </a:t>
            </a:r>
            <a:r>
              <a:rPr lang="hr-HR" dirty="0" err="1">
                <a:latin typeface="Arial" panose="020B0604020202020204" pitchFamily="34" charset="0"/>
                <a:cs typeface="Arial" panose="020B0604020202020204" pitchFamily="34" charset="0"/>
              </a:rPr>
              <a:t>Rheb</a:t>
            </a:r>
            <a:r>
              <a:rPr lang="hr-HR" dirty="0">
                <a:latin typeface="Arial" panose="020B0604020202020204" pitchFamily="34" charset="0"/>
                <a:cs typeface="Arial" panose="020B0604020202020204" pitchFamily="34" charset="0"/>
              </a:rPr>
              <a:t> na </a:t>
            </a:r>
            <a:r>
              <a:rPr lang="hr-HR" dirty="0" err="1">
                <a:latin typeface="Arial" panose="020B0604020202020204" pitchFamily="34" charset="0"/>
                <a:cs typeface="Arial" panose="020B0604020202020204" pitchFamily="34" charset="0"/>
              </a:rPr>
              <a:t>lizosomu</a:t>
            </a:r>
            <a:r>
              <a:rPr lang="hr-HR" dirty="0">
                <a:latin typeface="Arial" panose="020B0604020202020204" pitchFamily="34" charset="0"/>
                <a:cs typeface="Arial" panose="020B0604020202020204" pitchFamily="34" charset="0"/>
              </a:rPr>
              <a:t>, te </a:t>
            </a:r>
            <a:r>
              <a:rPr lang="hr-HR" dirty="0" err="1">
                <a:latin typeface="Arial" panose="020B0604020202020204" pitchFamily="34" charset="0"/>
                <a:cs typeface="Arial" panose="020B0604020202020204" pitchFamily="34" charset="0"/>
              </a:rPr>
              <a:t>mTORC</a:t>
            </a:r>
            <a:r>
              <a:rPr lang="hr-HR" dirty="0">
                <a:latin typeface="Arial" panose="020B0604020202020204" pitchFamily="34" charset="0"/>
                <a:cs typeface="Arial" panose="020B0604020202020204" pitchFamily="34" charset="0"/>
              </a:rPr>
              <a:t> nije aktivan</a:t>
            </a:r>
          </a:p>
          <a:p>
            <a:r>
              <a:rPr lang="hr-HR" dirty="0">
                <a:latin typeface="Arial" panose="020B0604020202020204" pitchFamily="34" charset="0"/>
                <a:cs typeface="Arial" panose="020B0604020202020204" pitchFamily="34" charset="0"/>
              </a:rPr>
              <a:t>kod aktivacije Akt ili signala faktora rasta, </a:t>
            </a:r>
            <a:r>
              <a:rPr lang="hr-HR" dirty="0" err="1">
                <a:latin typeface="Arial" panose="020B0604020202020204" pitchFamily="34" charset="0"/>
                <a:cs typeface="Arial" panose="020B0604020202020204" pitchFamily="34" charset="0"/>
              </a:rPr>
              <a:t>Rheb</a:t>
            </a:r>
            <a:r>
              <a:rPr lang="hr-HR" dirty="0">
                <a:latin typeface="Arial" panose="020B0604020202020204" pitchFamily="34" charset="0"/>
                <a:cs typeface="Arial" panose="020B0604020202020204" pitchFamily="34" charset="0"/>
              </a:rPr>
              <a:t> aktivira mTORC1</a:t>
            </a:r>
          </a:p>
          <a:p>
            <a:r>
              <a:rPr lang="hr-HR" dirty="0">
                <a:latin typeface="Arial" panose="020B0604020202020204" pitchFamily="34" charset="0"/>
                <a:cs typeface="Arial" panose="020B0604020202020204" pitchFamily="34" charset="0"/>
              </a:rPr>
              <a:t>tako se osigurava da se </a:t>
            </a:r>
            <a:r>
              <a:rPr lang="hr-HR" dirty="0" err="1">
                <a:solidFill>
                  <a:srgbClr val="0070C0"/>
                </a:solidFill>
                <a:latin typeface="Arial" panose="020B0604020202020204" pitchFamily="34" charset="0"/>
                <a:cs typeface="Arial" panose="020B0604020202020204" pitchFamily="34" charset="0"/>
              </a:rPr>
              <a:t>mTORC</a:t>
            </a:r>
            <a:r>
              <a:rPr lang="hr-HR" dirty="0">
                <a:solidFill>
                  <a:srgbClr val="0070C0"/>
                </a:solidFill>
                <a:latin typeface="Arial" panose="020B0604020202020204" pitchFamily="34" charset="0"/>
                <a:cs typeface="Arial" panose="020B0604020202020204" pitchFamily="34" charset="0"/>
              </a:rPr>
              <a:t> aktivira samo kad ima dovoljno aminokiselina i kad primi signal faktora rasta</a:t>
            </a:r>
            <a:r>
              <a:rPr lang="hr-HR" dirty="0">
                <a:latin typeface="Arial" panose="020B0604020202020204" pitchFamily="34" charset="0"/>
                <a:cs typeface="Arial" panose="020B0604020202020204" pitchFamily="34" charset="0"/>
              </a:rPr>
              <a:t> (prostorna integracija različitih signala)</a:t>
            </a:r>
          </a:p>
          <a:p>
            <a:endParaRPr lang="hr-HR" dirty="0"/>
          </a:p>
          <a:p>
            <a:endParaRPr lang="en-US" dirty="0"/>
          </a:p>
        </p:txBody>
      </p:sp>
    </p:spTree>
    <p:extLst>
      <p:ext uri="{BB962C8B-B14F-4D97-AF65-F5344CB8AC3E}">
        <p14:creationId xmlns:p14="http://schemas.microsoft.com/office/powerpoint/2010/main" val="3558023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3">
            <a:extLst>
              <a:ext uri="{FF2B5EF4-FFF2-40B4-BE49-F238E27FC236}">
                <a16:creationId xmlns="" xmlns:a16="http://schemas.microsoft.com/office/drawing/2014/main" id="{38E796AD-3C7D-4108-BAA9-F467CBDC31A4}"/>
              </a:ext>
            </a:extLst>
          </p:cNvPr>
          <p:cNvPicPr>
            <a:picLocks noChangeAspect="1"/>
          </p:cNvPicPr>
          <p:nvPr/>
        </p:nvPicPr>
        <p:blipFill rotWithShape="1">
          <a:blip r:embed="rId2"/>
          <a:srcRect l="18750" t="21891" r="43393" b="14903"/>
          <a:stretch/>
        </p:blipFill>
        <p:spPr>
          <a:xfrm>
            <a:off x="1475656" y="30769"/>
            <a:ext cx="6124480" cy="5748921"/>
          </a:xfrm>
          <a:prstGeom prst="rect">
            <a:avLst/>
          </a:prstGeom>
        </p:spPr>
      </p:pic>
      <p:sp>
        <p:nvSpPr>
          <p:cNvPr id="4" name="TextBox 3"/>
          <p:cNvSpPr txBox="1"/>
          <p:nvPr/>
        </p:nvSpPr>
        <p:spPr>
          <a:xfrm>
            <a:off x="2415949" y="5933538"/>
            <a:ext cx="4601131"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Regulacija mTORC1 preko </a:t>
            </a:r>
            <a:r>
              <a:rPr lang="hr-HR" sz="2000" dirty="0" err="1" smtClean="0">
                <a:latin typeface="Arial" panose="020B0604020202020204" pitchFamily="34" charset="0"/>
                <a:cs typeface="Arial" panose="020B0604020202020204" pitchFamily="34" charset="0"/>
              </a:rPr>
              <a:t>Rheb</a:t>
            </a:r>
            <a:r>
              <a:rPr lang="hr-HR" sz="2000" dirty="0" smtClean="0">
                <a:latin typeface="Arial" panose="020B0604020202020204" pitchFamily="34" charset="0"/>
                <a:cs typeface="Arial" panose="020B0604020202020204" pitchFamily="34" charset="0"/>
              </a:rPr>
              <a:t> i </a:t>
            </a:r>
            <a:r>
              <a:rPr lang="hr-HR" sz="2000" dirty="0" err="1" smtClean="0">
                <a:latin typeface="Arial" panose="020B0604020202020204" pitchFamily="34" charset="0"/>
                <a:cs typeface="Arial" panose="020B0604020202020204" pitchFamily="34" charset="0"/>
              </a:rPr>
              <a:t>Rag</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307286" y="6345158"/>
            <a:ext cx="8836714" cy="369332"/>
          </a:xfrm>
          <a:prstGeom prst="rect">
            <a:avLst/>
          </a:prstGeom>
          <a:noFill/>
        </p:spPr>
        <p:txBody>
          <a:bodyPr wrap="none" rtlCol="0">
            <a:spAutoFit/>
          </a:bodyPr>
          <a:lstStyle/>
          <a:p>
            <a:r>
              <a:rPr lang="hr-HR" dirty="0" err="1">
                <a:solidFill>
                  <a:srgbClr val="0070C0"/>
                </a:solidFill>
                <a:latin typeface="Arial" panose="020B0604020202020204" pitchFamily="34" charset="0"/>
                <a:cs typeface="Arial" panose="020B0604020202020204" pitchFamily="34" charset="0"/>
              </a:rPr>
              <a:t>mTORC</a:t>
            </a:r>
            <a:r>
              <a:rPr lang="hr-HR" dirty="0">
                <a:solidFill>
                  <a:srgbClr val="0070C0"/>
                </a:solidFill>
                <a:latin typeface="Arial" panose="020B0604020202020204" pitchFamily="34" charset="0"/>
                <a:cs typeface="Arial" panose="020B0604020202020204" pitchFamily="34" charset="0"/>
              </a:rPr>
              <a:t> aktivira samo kad ima dovoljno aminokiselina i kad primi signal faktora rasta</a:t>
            </a:r>
            <a:endParaRPr lang="en-US" dirty="0"/>
          </a:p>
        </p:txBody>
      </p:sp>
    </p:spTree>
    <p:extLst>
      <p:ext uri="{BB962C8B-B14F-4D97-AF65-F5344CB8AC3E}">
        <p14:creationId xmlns:p14="http://schemas.microsoft.com/office/powerpoint/2010/main" val="38505125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etabol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744" y="73796"/>
            <a:ext cx="7783720" cy="5965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95585" y="6156012"/>
            <a:ext cx="6063070" cy="400110"/>
          </a:xfrm>
          <a:prstGeom prst="rect">
            <a:avLst/>
          </a:prstGeom>
          <a:noFill/>
        </p:spPr>
        <p:txBody>
          <a:bodyPr wrap="none" rtlCol="0">
            <a:spAutoFit/>
          </a:bodyPr>
          <a:lstStyle/>
          <a:p>
            <a:r>
              <a:rPr lang="hr-HR" sz="2000" dirty="0" err="1" smtClean="0">
                <a:latin typeface="Arial" panose="020B0604020202020204" pitchFamily="34" charset="0"/>
                <a:cs typeface="Arial" panose="020B0604020202020204" pitchFamily="34" charset="0"/>
              </a:rPr>
              <a:t>mTOR</a:t>
            </a:r>
            <a:r>
              <a:rPr lang="hr-HR" sz="2000" dirty="0" smtClean="0">
                <a:latin typeface="Arial" panose="020B0604020202020204" pitchFamily="34" charset="0"/>
                <a:cs typeface="Arial" panose="020B0604020202020204" pitchFamily="34" charset="0"/>
              </a:rPr>
              <a:t> kao integrator metaboličkih procesa u stanici</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868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664" y="620688"/>
            <a:ext cx="6120679" cy="513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531" y="5984670"/>
            <a:ext cx="9111469" cy="400110"/>
          </a:xfrm>
          <a:prstGeom prst="rect">
            <a:avLst/>
          </a:prstGeom>
          <a:noFill/>
        </p:spPr>
        <p:txBody>
          <a:bodyPr wrap="none" rtlCol="0">
            <a:spAutoFit/>
          </a:bodyPr>
          <a:lstStyle/>
          <a:p>
            <a:r>
              <a:rPr lang="hr-HR" sz="2000" dirty="0" smtClean="0"/>
              <a:t>Dodatne negativne povratne veze koje uključuju </a:t>
            </a:r>
            <a:r>
              <a:rPr lang="hr-HR" sz="2000" dirty="0" err="1" smtClean="0"/>
              <a:t>fosfataze</a:t>
            </a:r>
            <a:r>
              <a:rPr lang="hr-HR" sz="2000" dirty="0" smtClean="0"/>
              <a:t> u regulaciji </a:t>
            </a:r>
            <a:r>
              <a:rPr lang="hr-HR" sz="2000" dirty="0" err="1" smtClean="0"/>
              <a:t>mitotskih</a:t>
            </a:r>
            <a:r>
              <a:rPr lang="hr-HR" sz="2000" dirty="0" smtClean="0"/>
              <a:t> </a:t>
            </a:r>
            <a:r>
              <a:rPr lang="hr-HR" sz="2000" dirty="0" err="1" smtClean="0"/>
              <a:t>ciklina</a:t>
            </a:r>
            <a:endParaRPr lang="en-US" sz="2000" dirty="0"/>
          </a:p>
        </p:txBody>
      </p:sp>
    </p:spTree>
    <p:extLst>
      <p:ext uri="{BB962C8B-B14F-4D97-AF65-F5344CB8AC3E}">
        <p14:creationId xmlns:p14="http://schemas.microsoft.com/office/powerpoint/2010/main" val="1869374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705" y="235546"/>
            <a:ext cx="4601329" cy="6369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4507" y="516692"/>
            <a:ext cx="4786807" cy="6740307"/>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a:t>
            </a:r>
            <a:r>
              <a:rPr lang="hr-HR" dirty="0" smtClean="0">
                <a:solidFill>
                  <a:schemeClr val="accent1"/>
                </a:solidFill>
                <a:latin typeface="Arial" panose="020B0604020202020204" pitchFamily="34" charset="0"/>
                <a:cs typeface="Arial" panose="020B0604020202020204" pitchFamily="34" charset="0"/>
              </a:rPr>
              <a:t>senzor </a:t>
            </a:r>
            <a:r>
              <a:rPr lang="hr-HR" dirty="0">
                <a:solidFill>
                  <a:schemeClr val="accent1"/>
                </a:solidFill>
                <a:latin typeface="Arial" panose="020B0604020202020204" pitchFamily="34" charset="0"/>
                <a:cs typeface="Arial" panose="020B0604020202020204" pitchFamily="34" charset="0"/>
              </a:rPr>
              <a:t>energije </a:t>
            </a:r>
            <a:r>
              <a:rPr lang="hr-HR" dirty="0" smtClean="0">
                <a:latin typeface="Arial" panose="020B0604020202020204" pitchFamily="34" charset="0"/>
                <a:cs typeface="Arial" panose="020B0604020202020204" pitchFamily="34" charset="0"/>
              </a:rPr>
              <a:t>(omjer AMP/ADP i ADP/ATP) </a:t>
            </a:r>
            <a:r>
              <a:rPr lang="hr-HR" dirty="0">
                <a:latin typeface="Arial" panose="020B0604020202020204" pitchFamily="34" charset="0"/>
                <a:cs typeface="Arial" panose="020B0604020202020204" pitchFamily="34" charset="0"/>
              </a:rPr>
              <a:t>i pomaže u </a:t>
            </a:r>
            <a:r>
              <a:rPr lang="hr-HR" dirty="0">
                <a:solidFill>
                  <a:srgbClr val="0070C0"/>
                </a:solidFill>
                <a:latin typeface="Arial" panose="020B0604020202020204" pitchFamily="34" charset="0"/>
                <a:cs typeface="Arial" panose="020B0604020202020204" pitchFamily="34" charset="0"/>
              </a:rPr>
              <a:t>adaptaciji na uvjete niskog </a:t>
            </a:r>
            <a:r>
              <a:rPr lang="hr-HR" dirty="0" smtClean="0">
                <a:solidFill>
                  <a:srgbClr val="0070C0"/>
                </a:solidFill>
                <a:latin typeface="Arial" panose="020B0604020202020204" pitchFamily="34" charset="0"/>
                <a:cs typeface="Arial" panose="020B0604020202020204" pitchFamily="34" charset="0"/>
              </a:rPr>
              <a:t>ATP</a:t>
            </a:r>
          </a:p>
          <a:p>
            <a:r>
              <a:rPr lang="hr-HR" dirty="0" smtClean="0">
                <a:latin typeface="Arial" panose="020B0604020202020204" pitchFamily="34" charset="0"/>
                <a:cs typeface="Arial" panose="020B0604020202020204" pitchFamily="34" charset="0"/>
              </a:rPr>
              <a:t>-uloga u </a:t>
            </a:r>
            <a:r>
              <a:rPr lang="hr-HR" dirty="0" err="1" smtClean="0">
                <a:latin typeface="Arial" panose="020B0604020202020204" pitchFamily="34" charset="0"/>
                <a:cs typeface="Arial" panose="020B0604020202020204" pitchFamily="34" charset="0"/>
              </a:rPr>
              <a:t>homeostazi</a:t>
            </a:r>
            <a:r>
              <a:rPr lang="hr-HR" dirty="0" smtClean="0">
                <a:latin typeface="Arial" panose="020B0604020202020204" pitchFamily="34" charset="0"/>
                <a:cs typeface="Arial" panose="020B0604020202020204" pitchFamily="34" charset="0"/>
              </a:rPr>
              <a:t> stanične energije</a:t>
            </a:r>
          </a:p>
          <a:p>
            <a:r>
              <a:rPr lang="hr-HR" dirty="0" smtClean="0">
                <a:latin typeface="Arial" panose="020B0604020202020204" pitchFamily="34" charset="0"/>
                <a:cs typeface="Arial" panose="020B0604020202020204" pitchFamily="34" charset="0"/>
              </a:rPr>
              <a:t>aktivira unos glukoze, masnih kiselina i oksidacijske procese kod manjka energije</a:t>
            </a:r>
          </a:p>
          <a:p>
            <a:endParaRPr lang="hr-HR"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Akt potiče uzimanje glukoze i </a:t>
            </a:r>
            <a:r>
              <a:rPr lang="hr-HR" dirty="0" err="1">
                <a:latin typeface="Arial" panose="020B0604020202020204" pitchFamily="34" charset="0"/>
                <a:cs typeface="Arial" panose="020B0604020202020204" pitchFamily="34" charset="0"/>
              </a:rPr>
              <a:t>glikolizu</a:t>
            </a:r>
            <a:r>
              <a:rPr lang="hr-HR" dirty="0">
                <a:latin typeface="Arial" panose="020B0604020202020204" pitchFamily="34" charset="0"/>
                <a:cs typeface="Arial" panose="020B0604020202020204" pitchFamily="34" charset="0"/>
              </a:rPr>
              <a:t>, proizvodnju ATP i tako </a:t>
            </a:r>
            <a:r>
              <a:rPr lang="hr-HR" dirty="0" smtClean="0">
                <a:latin typeface="Arial" panose="020B0604020202020204" pitchFamily="34" charset="0"/>
                <a:cs typeface="Arial" panose="020B0604020202020204" pitchFamily="34" charset="0"/>
              </a:rPr>
              <a:t>indirektno sprječava </a:t>
            </a:r>
            <a:r>
              <a:rPr lang="hr-HR" dirty="0">
                <a:latin typeface="Arial" panose="020B0604020202020204" pitchFamily="34" charset="0"/>
                <a:cs typeface="Arial" panose="020B0604020202020204" pitchFamily="34" charset="0"/>
              </a:rPr>
              <a:t>aktivaciju AMPK </a:t>
            </a:r>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direktno </a:t>
            </a:r>
            <a:r>
              <a:rPr lang="hr-HR" dirty="0" err="1">
                <a:latin typeface="Arial" panose="020B0604020202020204" pitchFamily="34" charset="0"/>
                <a:cs typeface="Arial" panose="020B0604020202020204" pitchFamily="34" charset="0"/>
              </a:rPr>
              <a:t>fosforilira</a:t>
            </a:r>
            <a:r>
              <a:rPr lang="hr-HR" dirty="0">
                <a:latin typeface="Arial" panose="020B0604020202020204" pitchFamily="34" charset="0"/>
                <a:cs typeface="Arial" panose="020B0604020202020204" pitchFamily="34" charset="0"/>
              </a:rPr>
              <a:t> AMPK, što sprječava njeno djelovanje na </a:t>
            </a:r>
            <a:r>
              <a:rPr lang="hr-HR" dirty="0" smtClean="0">
                <a:latin typeface="Arial" panose="020B0604020202020204" pitchFamily="34" charset="0"/>
                <a:cs typeface="Arial" panose="020B0604020202020204" pitchFamily="34" charset="0"/>
              </a:rPr>
              <a:t>LKB1</a:t>
            </a:r>
          </a:p>
          <a:p>
            <a:endParaRPr lang="hr-HR" dirty="0">
              <a:latin typeface="Arial" panose="020B0604020202020204" pitchFamily="34" charset="0"/>
              <a:cs typeface="Arial" panose="020B0604020202020204" pitchFamily="34" charset="0"/>
            </a:endParaRPr>
          </a:p>
          <a:p>
            <a:r>
              <a:rPr lang="hr-HR" dirty="0">
                <a:solidFill>
                  <a:schemeClr val="accent1"/>
                </a:solidFill>
                <a:latin typeface="Arial" panose="020B0604020202020204" pitchFamily="34" charset="0"/>
                <a:cs typeface="Arial" panose="020B0604020202020204" pitchFamily="34" charset="0"/>
              </a:rPr>
              <a:t>Akt i AMPK imaju suprotne funkcije u regulaciji metabolizma i rasta</a:t>
            </a:r>
          </a:p>
          <a:p>
            <a:r>
              <a:rPr lang="hr-HR" dirty="0">
                <a:solidFill>
                  <a:schemeClr val="accent1"/>
                </a:solidFill>
                <a:latin typeface="Arial" panose="020B0604020202020204" pitchFamily="34" charset="0"/>
                <a:cs typeface="Arial" panose="020B0604020202020204" pitchFamily="34" charset="0"/>
              </a:rPr>
              <a:t>oboje mogu inducirati uzimanje glukoze </a:t>
            </a:r>
            <a:r>
              <a:rPr lang="hr-HR" dirty="0">
                <a:latin typeface="Arial" panose="020B0604020202020204" pitchFamily="34" charset="0"/>
                <a:cs typeface="Arial" panose="020B0604020202020204" pitchFamily="34" charset="0"/>
              </a:rPr>
              <a:t>u metaboličkim tkivima (mišić) (vode Rab – posredovanu </a:t>
            </a:r>
            <a:r>
              <a:rPr lang="hr-HR" dirty="0" err="1">
                <a:latin typeface="Arial" panose="020B0604020202020204" pitchFamily="34" charset="0"/>
                <a:cs typeface="Arial" panose="020B0604020202020204" pitchFamily="34" charset="0"/>
              </a:rPr>
              <a:t>translokaciju</a:t>
            </a:r>
            <a:r>
              <a:rPr lang="hr-HR" dirty="0">
                <a:latin typeface="Arial" panose="020B0604020202020204" pitchFamily="34" charset="0"/>
                <a:cs typeface="Arial" panose="020B0604020202020204" pitchFamily="34" charset="0"/>
              </a:rPr>
              <a:t> GLUT4 na membranu stanice): Akt zbog inzulina, a AMPK zbog manjka ATP</a:t>
            </a:r>
          </a:p>
          <a:p>
            <a:r>
              <a:rPr lang="hr-HR" dirty="0">
                <a:latin typeface="Arial" panose="020B0604020202020204" pitchFamily="34" charset="0"/>
                <a:cs typeface="Arial" panose="020B0604020202020204" pitchFamily="34" charset="0"/>
              </a:rPr>
              <a:t>Akt potiče anaboličke procese kroz mTORC1, a AMPK </a:t>
            </a:r>
            <a:r>
              <a:rPr lang="hr-HR" dirty="0" err="1">
                <a:latin typeface="Arial" panose="020B0604020202020204" pitchFamily="34" charset="0"/>
                <a:cs typeface="Arial" panose="020B0604020202020204" pitchFamily="34" charset="0"/>
              </a:rPr>
              <a:t>kataboličke</a:t>
            </a:r>
            <a:r>
              <a:rPr lang="hr-HR" dirty="0">
                <a:latin typeface="Arial" panose="020B0604020202020204" pitchFamily="34" charset="0"/>
                <a:cs typeface="Arial" panose="020B0604020202020204" pitchFamily="34" charset="0"/>
              </a:rPr>
              <a:t>, proizvodnju ATP</a:t>
            </a:r>
          </a:p>
          <a:p>
            <a:endParaRPr lang="en-US" dirty="0"/>
          </a:p>
        </p:txBody>
      </p:sp>
      <p:sp>
        <p:nvSpPr>
          <p:cNvPr id="3" name="TextBox 2"/>
          <p:cNvSpPr txBox="1"/>
          <p:nvPr/>
        </p:nvSpPr>
        <p:spPr>
          <a:xfrm>
            <a:off x="179512" y="147360"/>
            <a:ext cx="4630435"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AMPK  5’-AMP aktivirana proteinska </a:t>
            </a:r>
            <a:r>
              <a:rPr lang="hr-HR" dirty="0" err="1" smtClean="0">
                <a:latin typeface="Arial" panose="020B0604020202020204" pitchFamily="34" charset="0"/>
                <a:cs typeface="Arial" panose="020B0604020202020204" pitchFamily="34" charset="0"/>
              </a:rPr>
              <a:t>kinaza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085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88" y="2132856"/>
            <a:ext cx="618442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5877272"/>
            <a:ext cx="7310591"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AMPK zaustavlja </a:t>
            </a:r>
            <a:r>
              <a:rPr lang="hr-HR" dirty="0" err="1" smtClean="0">
                <a:latin typeface="Arial" panose="020B0604020202020204" pitchFamily="34" charset="0"/>
                <a:cs typeface="Arial" panose="020B0604020202020204" pitchFamily="34" charset="0"/>
              </a:rPr>
              <a:t>biosintetske</a:t>
            </a:r>
            <a:r>
              <a:rPr lang="hr-HR" dirty="0" smtClean="0">
                <a:latin typeface="Arial" panose="020B0604020202020204" pitchFamily="34" charset="0"/>
                <a:cs typeface="Arial" panose="020B0604020202020204" pitchFamily="34" charset="0"/>
              </a:rPr>
              <a:t> putove, da bi povećala proizvodnju ATP</a:t>
            </a:r>
            <a:endParaRPr lang="en-US" dirty="0">
              <a:latin typeface="Arial" panose="020B0604020202020204" pitchFamily="34" charset="0"/>
              <a:cs typeface="Arial" panose="020B0604020202020204" pitchFamily="34" charset="0"/>
            </a:endParaRPr>
          </a:p>
        </p:txBody>
      </p:sp>
      <p:pic>
        <p:nvPicPr>
          <p:cNvPr id="839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8384"/>
            <a:ext cx="3014614"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77950" y="6460812"/>
            <a:ext cx="2955746" cy="369332"/>
          </a:xfrm>
          <a:prstGeom prst="rect">
            <a:avLst/>
          </a:prstGeom>
          <a:noFill/>
        </p:spPr>
        <p:txBody>
          <a:bodyPr wrap="none" rtlCol="0">
            <a:spAutoFit/>
          </a:bodyPr>
          <a:lstStyle/>
          <a:p>
            <a:r>
              <a:rPr lang="en-US" dirty="0"/>
              <a:t>Cell </a:t>
            </a:r>
            <a:r>
              <a:rPr lang="en-US" dirty="0" err="1"/>
              <a:t>Biol</a:t>
            </a:r>
            <a:r>
              <a:rPr lang="en-US" dirty="0"/>
              <a:t> Int42(2018) 384–392</a:t>
            </a:r>
          </a:p>
        </p:txBody>
      </p:sp>
    </p:spTree>
    <p:extLst>
      <p:ext uri="{BB962C8B-B14F-4D97-AF65-F5344CB8AC3E}">
        <p14:creationId xmlns:p14="http://schemas.microsoft.com/office/powerpoint/2010/main" val="150652215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764704"/>
            <a:ext cx="8136904" cy="4985980"/>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PI3K-Akt je sudionik negativne povratne regulacije i povezan je s drugim putovima</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mTORC1 sudjeluje u brzoj inhibiciji Akt</a:t>
            </a:r>
          </a:p>
          <a:p>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rapamicin</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inhibitor</a:t>
            </a:r>
            <a:r>
              <a:rPr lang="hr-HR" sz="2000" dirty="0" smtClean="0">
                <a:latin typeface="Arial" panose="020B0604020202020204" pitchFamily="34" charset="0"/>
                <a:cs typeface="Arial" panose="020B0604020202020204" pitchFamily="34" charset="0"/>
              </a:rPr>
              <a:t> povećava inzulinsko signaliziranje preko Akt</a:t>
            </a:r>
          </a:p>
          <a:p>
            <a:r>
              <a:rPr lang="hr-HR" sz="2000" dirty="0" smtClean="0">
                <a:latin typeface="Arial" panose="020B0604020202020204" pitchFamily="34" charset="0"/>
                <a:cs typeface="Arial" panose="020B0604020202020204" pitchFamily="34" charset="0"/>
              </a:rPr>
              <a:t>-inhibicija </a:t>
            </a:r>
            <a:r>
              <a:rPr lang="hr-HR" sz="2000" dirty="0" err="1" smtClean="0">
                <a:latin typeface="Arial" panose="020B0604020202020204" pitchFamily="34" charset="0"/>
                <a:cs typeface="Arial" panose="020B0604020202020204" pitchFamily="34" charset="0"/>
              </a:rPr>
              <a:t>mTOR</a:t>
            </a:r>
            <a:r>
              <a:rPr lang="hr-HR" sz="2000" dirty="0" smtClean="0">
                <a:latin typeface="Arial" panose="020B0604020202020204" pitchFamily="34" charset="0"/>
                <a:cs typeface="Arial" panose="020B0604020202020204" pitchFamily="34" charset="0"/>
              </a:rPr>
              <a:t> može povećati signalizaciju preko EGFR</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Raf je supstrat Akt, te tako potiče aktivaciju ERK</a:t>
            </a:r>
          </a:p>
          <a:p>
            <a:r>
              <a:rPr lang="hr-HR" sz="2000" dirty="0" smtClean="0">
                <a:latin typeface="Arial" panose="020B0604020202020204" pitchFamily="34" charset="0"/>
                <a:cs typeface="Arial" panose="020B0604020202020204" pitchFamily="34" charset="0"/>
              </a:rPr>
              <a:t>ERK aktivacija može suprimirati indukciju PI3K-Akt preko receptorskih </a:t>
            </a:r>
            <a:r>
              <a:rPr lang="hr-HR" sz="2000" dirty="0" err="1" smtClean="0">
                <a:latin typeface="Arial" panose="020B0604020202020204" pitchFamily="34" charset="0"/>
                <a:cs typeface="Arial" panose="020B0604020202020204" pitchFamily="34" charset="0"/>
              </a:rPr>
              <a:t>kinaza</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inhibicija ERK može povećati signalizaciju preko Akt</a:t>
            </a:r>
          </a:p>
          <a:p>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-PI3K i </a:t>
            </a:r>
            <a:r>
              <a:rPr lang="hr-HR" sz="2000" dirty="0" err="1" smtClean="0">
                <a:latin typeface="Arial" panose="020B0604020202020204" pitchFamily="34" charset="0"/>
                <a:cs typeface="Arial" panose="020B0604020202020204" pitchFamily="34" charset="0"/>
              </a:rPr>
              <a:t>Ras</a:t>
            </a:r>
            <a:r>
              <a:rPr lang="hr-HR" sz="2000" dirty="0" smtClean="0">
                <a:latin typeface="Arial" panose="020B0604020202020204" pitchFamily="34" charset="0"/>
                <a:cs typeface="Arial" panose="020B0604020202020204" pitchFamily="34" charset="0"/>
              </a:rPr>
              <a:t>-ERK putovi mogu se križno inhibirati, ali mogu i kooperirati u regulaciji ključnih procesa vezanih za rast i proliferaciju</a:t>
            </a:r>
          </a:p>
          <a:p>
            <a:endParaRPr lang="hr-HR" sz="2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5438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412875"/>
            <a:ext cx="57150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Box 1"/>
          <p:cNvSpPr txBox="1">
            <a:spLocks noChangeArrowheads="1"/>
          </p:cNvSpPr>
          <p:nvPr/>
        </p:nvSpPr>
        <p:spPr bwMode="auto">
          <a:xfrm>
            <a:off x="1258888" y="598488"/>
            <a:ext cx="612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Povezanost putova MAP kinaza i putova preživljenja</a:t>
            </a:r>
            <a:endParaRPr lang="en-US" altLang="en-US" sz="2000"/>
          </a:p>
        </p:txBody>
      </p:sp>
      <p:sp>
        <p:nvSpPr>
          <p:cNvPr id="107524" name="TextBox 2"/>
          <p:cNvSpPr txBox="1">
            <a:spLocks noChangeArrowheads="1"/>
          </p:cNvSpPr>
          <p:nvPr/>
        </p:nvSpPr>
        <p:spPr bwMode="auto">
          <a:xfrm>
            <a:off x="1042988" y="6165850"/>
            <a:ext cx="527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„pametni lijekovi” – inhibitori signalnih putova</a:t>
            </a:r>
            <a:endParaRPr lang="en-US" altLang="en-US" sz="2000"/>
          </a:p>
        </p:txBody>
      </p:sp>
    </p:spTree>
    <p:extLst>
      <p:ext uri="{BB962C8B-B14F-4D97-AF65-F5344CB8AC3E}">
        <p14:creationId xmlns:p14="http://schemas.microsoft.com/office/powerpoint/2010/main" val="24782301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877" y="468914"/>
            <a:ext cx="6192688" cy="5121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96819" y="5909210"/>
            <a:ext cx="7808804"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Putovi Akt uključeni su u procese starenja kod različitih organizama</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6516216" y="6309320"/>
            <a:ext cx="2362698" cy="369332"/>
          </a:xfrm>
          <a:prstGeom prst="rect">
            <a:avLst/>
          </a:prstGeom>
        </p:spPr>
        <p:txBody>
          <a:bodyPr wrap="none">
            <a:spAutoFit/>
          </a:bodyPr>
          <a:lstStyle/>
          <a:p>
            <a:pPr>
              <a:defRPr/>
            </a:pPr>
            <a:r>
              <a:rPr lang="en-US" dirty="0"/>
              <a:t>(</a:t>
            </a:r>
            <a:r>
              <a:rPr lang="en-US" dirty="0" err="1"/>
              <a:t>Alic</a:t>
            </a:r>
            <a:r>
              <a:rPr lang="en-US" dirty="0"/>
              <a:t> &amp; Partridge, 2011)</a:t>
            </a:r>
          </a:p>
        </p:txBody>
      </p:sp>
    </p:spTree>
    <p:extLst>
      <p:ext uri="{BB962C8B-B14F-4D97-AF65-F5344CB8AC3E}">
        <p14:creationId xmlns:p14="http://schemas.microsoft.com/office/powerpoint/2010/main" val="318900401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Image result for daf 16, fox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24744"/>
            <a:ext cx="7191375" cy="42195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44008" y="4941168"/>
            <a:ext cx="864096" cy="57606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97536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9903" y="764704"/>
            <a:ext cx="6327330" cy="344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45175" y="5157192"/>
            <a:ext cx="6840760" cy="646331"/>
          </a:xfrm>
          <a:prstGeom prst="rect">
            <a:avLst/>
          </a:prstGeom>
          <a:noFill/>
        </p:spPr>
        <p:txBody>
          <a:bodyPr wrap="square" rtlCol="0">
            <a:spAutoFit/>
          </a:bodyPr>
          <a:lstStyle/>
          <a:p>
            <a:r>
              <a:rPr lang="hr-HR" dirty="0">
                <a:latin typeface="Arial" panose="020B0604020202020204" pitchFamily="34" charset="0"/>
                <a:cs typeface="Arial" panose="020B0604020202020204" pitchFamily="34" charset="0"/>
              </a:rPr>
              <a:t>Starenje inducirano stresom: uključuje putove p53</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18549113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88913"/>
            <a:ext cx="6361112"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5"/>
          <p:cNvSpPr txBox="1">
            <a:spLocks noChangeArrowheads="1"/>
          </p:cNvSpPr>
          <p:nvPr/>
        </p:nvSpPr>
        <p:spPr bwMode="auto">
          <a:xfrm>
            <a:off x="395288" y="6021388"/>
            <a:ext cx="80470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Aktivacija puteva PI3 kinaze kod kemotaksije i nastanka pseudopodija</a:t>
            </a:r>
          </a:p>
          <a:p>
            <a:pPr eaLnBrk="1" hangingPunct="1">
              <a:spcBef>
                <a:spcPct val="0"/>
              </a:spcBef>
              <a:buFontTx/>
              <a:buNone/>
            </a:pPr>
            <a:r>
              <a:rPr lang="hr-HR" altLang="en-US" sz="2000"/>
              <a:t>dikciosteliuma</a:t>
            </a:r>
          </a:p>
          <a:p>
            <a:pPr eaLnBrk="1" hangingPunct="1">
              <a:spcBef>
                <a:spcPct val="0"/>
              </a:spcBef>
              <a:buFontTx/>
              <a:buNone/>
            </a:pPr>
            <a:endParaRPr lang="hr-HR" altLang="en-US" sz="2000"/>
          </a:p>
        </p:txBody>
      </p:sp>
      <p:pic>
        <p:nvPicPr>
          <p:cNvPr id="1065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6453188"/>
            <a:ext cx="31750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90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5536" y="-5788024"/>
            <a:ext cx="8280920" cy="16552695"/>
            <a:chOff x="395536" y="-5788024"/>
            <a:chExt cx="8280920" cy="16552695"/>
          </a:xfrm>
        </p:grpSpPr>
        <p:pic>
          <p:nvPicPr>
            <p:cNvPr id="5122" name="Picture 2" descr="Image result for akt m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6632"/>
              <a:ext cx="3920083" cy="1064803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kt m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5788024"/>
              <a:ext cx="3704059" cy="10061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39952" y="-1251520"/>
              <a:ext cx="453650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536" y="6858000"/>
              <a:ext cx="4248472" cy="204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rot="10800000" flipV="1">
            <a:off x="5019873" y="4936813"/>
            <a:ext cx="3240360" cy="132343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mreža putova specifična je za svaki stanični tip i uključena u procese diferencijacije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32995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1862138"/>
            <a:ext cx="5172075"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189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cureffi.org/wp-content/uploads/2013/04/cyclin-expression-through-the-cell-cycle-mediu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482725"/>
            <a:ext cx="63754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1"/>
          <p:cNvSpPr txBox="1">
            <a:spLocks noChangeArrowheads="1"/>
          </p:cNvSpPr>
          <p:nvPr/>
        </p:nvSpPr>
        <p:spPr bwMode="auto">
          <a:xfrm>
            <a:off x="2132013" y="4941888"/>
            <a:ext cx="491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Aktivnost ciklina tijekom staničnog ciklusa</a:t>
            </a:r>
            <a:endParaRPr lang="en-US" altLang="en-US" sz="2000">
              <a:latin typeface="Arial" charset="0"/>
            </a:endParaRPr>
          </a:p>
        </p:txBody>
      </p:sp>
    </p:spTree>
    <p:extLst>
      <p:ext uri="{BB962C8B-B14F-4D97-AF65-F5344CB8AC3E}">
        <p14:creationId xmlns:p14="http://schemas.microsoft.com/office/powerpoint/2010/main" val="4028950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76672"/>
            <a:ext cx="5614285" cy="491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72200" y="6379394"/>
            <a:ext cx="2580386" cy="369332"/>
          </a:xfrm>
          <a:prstGeom prst="rect">
            <a:avLst/>
          </a:prstGeom>
          <a:noFill/>
        </p:spPr>
        <p:txBody>
          <a:bodyPr wrap="none" rtlCol="0">
            <a:spAutoFit/>
          </a:bodyPr>
          <a:lstStyle/>
          <a:p>
            <a:r>
              <a:rPr lang="hr-HR" dirty="0" err="1" smtClean="0"/>
              <a:t>Gibcus</a:t>
            </a:r>
            <a:r>
              <a:rPr lang="hr-HR" dirty="0" smtClean="0"/>
              <a:t> i sur. </a:t>
            </a:r>
            <a:r>
              <a:rPr lang="hr-HR" dirty="0" err="1" smtClean="0"/>
              <a:t>Science</a:t>
            </a:r>
            <a:r>
              <a:rPr lang="hr-HR" dirty="0" smtClean="0"/>
              <a:t> 2018</a:t>
            </a:r>
            <a:endParaRPr lang="en-US" dirty="0"/>
          </a:p>
        </p:txBody>
      </p:sp>
      <p:sp>
        <p:nvSpPr>
          <p:cNvPr id="3" name="TextBox 2"/>
          <p:cNvSpPr txBox="1"/>
          <p:nvPr/>
        </p:nvSpPr>
        <p:spPr>
          <a:xfrm flipH="1">
            <a:off x="1089325" y="5661248"/>
            <a:ext cx="6362994" cy="646331"/>
          </a:xfrm>
          <a:prstGeom prst="rect">
            <a:avLst/>
          </a:prstGeom>
          <a:noFill/>
        </p:spPr>
        <p:txBody>
          <a:bodyPr wrap="square" rtlCol="0">
            <a:spAutoFit/>
          </a:bodyPr>
          <a:lstStyle/>
          <a:p>
            <a:r>
              <a:rPr lang="hr-HR" dirty="0" smtClean="0"/>
              <a:t> Struktura </a:t>
            </a:r>
            <a:r>
              <a:rPr lang="hr-HR" dirty="0" err="1" smtClean="0"/>
              <a:t>mitotskog</a:t>
            </a:r>
            <a:r>
              <a:rPr lang="hr-HR" dirty="0" smtClean="0"/>
              <a:t> kromosoma:</a:t>
            </a:r>
          </a:p>
          <a:p>
            <a:r>
              <a:rPr lang="hr-HR" dirty="0" err="1" smtClean="0"/>
              <a:t>interfazni</a:t>
            </a:r>
            <a:r>
              <a:rPr lang="hr-HR" dirty="0" smtClean="0"/>
              <a:t> </a:t>
            </a:r>
            <a:r>
              <a:rPr lang="hr-HR" dirty="0" err="1" smtClean="0"/>
              <a:t>kohezini</a:t>
            </a:r>
            <a:r>
              <a:rPr lang="hr-HR" dirty="0" smtClean="0"/>
              <a:t> se gube, a </a:t>
            </a:r>
            <a:r>
              <a:rPr lang="hr-HR" dirty="0" err="1" smtClean="0"/>
              <a:t>kondenzini</a:t>
            </a:r>
            <a:r>
              <a:rPr lang="hr-HR" dirty="0" smtClean="0"/>
              <a:t> (</a:t>
            </a:r>
            <a:r>
              <a:rPr lang="hr-HR" dirty="0" err="1"/>
              <a:t>I</a:t>
            </a:r>
            <a:r>
              <a:rPr lang="hr-HR" dirty="0" smtClean="0"/>
              <a:t> i II) stvaraju petlje</a:t>
            </a:r>
            <a:endParaRPr lang="en-US" dirty="0"/>
          </a:p>
        </p:txBody>
      </p:sp>
    </p:spTree>
    <p:extLst>
      <p:ext uri="{BB962C8B-B14F-4D97-AF65-F5344CB8AC3E}">
        <p14:creationId xmlns:p14="http://schemas.microsoft.com/office/powerpoint/2010/main" val="1106100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92696"/>
            <a:ext cx="5238750"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879" y="3068960"/>
            <a:ext cx="3209925"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395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187624" y="1196752"/>
            <a:ext cx="2402837" cy="369332"/>
          </a:xfrm>
          <a:prstGeom prst="rect">
            <a:avLst/>
          </a:prstGeom>
          <a:noFill/>
        </p:spPr>
        <p:txBody>
          <a:bodyPr wrap="none" rtlCol="0">
            <a:spAutoFit/>
          </a:bodyPr>
          <a:lstStyle/>
          <a:p>
            <a:r>
              <a:rPr lang="hr-HR" dirty="0" smtClean="0"/>
              <a:t>mehanizam </a:t>
            </a:r>
            <a:r>
              <a:rPr lang="hr-HR" dirty="0" err="1" smtClean="0"/>
              <a:t>kondenzina</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063" y="1643063"/>
            <a:ext cx="3571875"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87624" y="5733256"/>
            <a:ext cx="2546916" cy="369332"/>
          </a:xfrm>
          <a:prstGeom prst="rect">
            <a:avLst/>
          </a:prstGeom>
          <a:noFill/>
        </p:spPr>
        <p:txBody>
          <a:bodyPr wrap="none" rtlCol="0">
            <a:spAutoFit/>
          </a:bodyPr>
          <a:lstStyle/>
          <a:p>
            <a:r>
              <a:rPr lang="hr-HR" dirty="0" smtClean="0"/>
              <a:t>Kong </a:t>
            </a:r>
            <a:r>
              <a:rPr lang="hr-HR" smtClean="0"/>
              <a:t>et al. Mol</a:t>
            </a:r>
            <a:r>
              <a:rPr lang="hr-HR" dirty="0" smtClean="0"/>
              <a:t>. </a:t>
            </a:r>
            <a:r>
              <a:rPr lang="hr-HR" dirty="0" err="1" smtClean="0"/>
              <a:t>cell</a:t>
            </a:r>
            <a:r>
              <a:rPr lang="hr-HR" dirty="0" smtClean="0"/>
              <a:t> 2020</a:t>
            </a:r>
            <a:endParaRPr lang="en-US" dirty="0"/>
          </a:p>
        </p:txBody>
      </p:sp>
    </p:spTree>
    <p:extLst>
      <p:ext uri="{BB962C8B-B14F-4D97-AF65-F5344CB8AC3E}">
        <p14:creationId xmlns:p14="http://schemas.microsoft.com/office/powerpoint/2010/main" val="1986907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2484438" y="404813"/>
          <a:ext cx="4381500" cy="3582987"/>
        </p:xfrm>
        <a:graphic>
          <a:graphicData uri="http://schemas.openxmlformats.org/presentationml/2006/ole">
            <mc:AlternateContent xmlns:mc="http://schemas.openxmlformats.org/markup-compatibility/2006">
              <mc:Choice xmlns:v="urn:schemas-microsoft-com:vml" Requires="v">
                <p:oleObj spid="_x0000_s4156" name="Image" r:id="rId4" imgW="2857143" imgH="2336508" progId="Photoshop.Image.7">
                  <p:embed/>
                </p:oleObj>
              </mc:Choice>
              <mc:Fallback>
                <p:oleObj name="Image" r:id="rId4" imgW="2857143" imgH="2336508"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404813"/>
                        <a:ext cx="4381500" cy="358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5" name="Text Box 3"/>
          <p:cNvSpPr txBox="1">
            <a:spLocks noChangeArrowheads="1"/>
          </p:cNvSpPr>
          <p:nvPr/>
        </p:nvSpPr>
        <p:spPr bwMode="auto">
          <a:xfrm>
            <a:off x="1763713" y="4149725"/>
            <a:ext cx="6364287"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Progresija kroz ciklus kod animalnih stanica</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Cdk4/6/ciklin D – prijelaz preko restrikcijske točke u G1</a:t>
            </a:r>
          </a:p>
          <a:p>
            <a:pPr eaLnBrk="1" hangingPunct="1">
              <a:spcBef>
                <a:spcPct val="0"/>
              </a:spcBef>
              <a:buFontTx/>
              <a:buNone/>
            </a:pPr>
            <a:r>
              <a:rPr lang="hr-HR" altLang="sr-Latn-RS" sz="2000">
                <a:latin typeface="Arial" charset="0"/>
              </a:rPr>
              <a:t>Cdk2/ciklin E – kasna G1 i prijelaz iz G1 u S</a:t>
            </a:r>
          </a:p>
          <a:p>
            <a:pPr eaLnBrk="1" hangingPunct="1">
              <a:spcBef>
                <a:spcPct val="0"/>
              </a:spcBef>
              <a:buFontTx/>
              <a:buNone/>
            </a:pPr>
            <a:r>
              <a:rPr lang="hr-HR" altLang="sr-Latn-RS" sz="2000">
                <a:latin typeface="Arial" charset="0"/>
              </a:rPr>
              <a:t>Cdk2/ciklin A – progresija kroz S fazu</a:t>
            </a:r>
          </a:p>
          <a:p>
            <a:pPr eaLnBrk="1" hangingPunct="1">
              <a:spcBef>
                <a:spcPct val="0"/>
              </a:spcBef>
              <a:buFontTx/>
              <a:buNone/>
            </a:pPr>
            <a:r>
              <a:rPr lang="hr-HR" altLang="sr-Latn-RS" sz="2000">
                <a:latin typeface="Arial" charset="0"/>
              </a:rPr>
              <a:t>Cdc2 (Cdk1)/ ciklin B – prijelaz iz G2 u M</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-mjesto i vrijeme aktivacije</a:t>
            </a:r>
          </a:p>
        </p:txBody>
      </p:sp>
    </p:spTree>
    <p:extLst>
      <p:ext uri="{BB962C8B-B14F-4D97-AF65-F5344CB8AC3E}">
        <p14:creationId xmlns:p14="http://schemas.microsoft.com/office/powerpoint/2010/main" val="13290197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323850" y="1052513"/>
            <a:ext cx="7488238"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Faza G1: integracija signala izvana</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-rana G1: bez aktivnosti ciklin/cdk:</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-ciklini G1 su "igla sigurnosnica" u koordinaciji st. ciklusa</a:t>
            </a:r>
          </a:p>
          <a:p>
            <a:pPr eaLnBrk="1" hangingPunct="1">
              <a:spcBef>
                <a:spcPct val="0"/>
              </a:spcBef>
              <a:buFontTx/>
              <a:buNone/>
            </a:pPr>
            <a:r>
              <a:rPr lang="hr-HR" altLang="sr-Latn-RS" sz="2000">
                <a:latin typeface="Arial" charset="0"/>
              </a:rPr>
              <a:t>startna točka: ireverzibilna odluka o ulasku u ciklus i diobu na kraju bez povratka</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-ciklini ne samo da određuju procese pojedine faze, nego omogućuju slijed događaja, pojedina faza počinje u prethodnoj:</a:t>
            </a:r>
          </a:p>
          <a:p>
            <a:pPr eaLnBrk="1" hangingPunct="1">
              <a:spcBef>
                <a:spcPct val="0"/>
              </a:spcBef>
              <a:buFontTx/>
              <a:buNone/>
            </a:pPr>
            <a:r>
              <a:rPr lang="hr-HR" altLang="sr-Latn-RS" sz="2000">
                <a:latin typeface="Arial" charset="0"/>
              </a:rPr>
              <a:t>u kasnoj G1 priprema se DNA replikacija</a:t>
            </a:r>
          </a:p>
          <a:p>
            <a:pPr eaLnBrk="1" hangingPunct="1">
              <a:spcBef>
                <a:spcPct val="0"/>
              </a:spcBef>
              <a:buFontTx/>
              <a:buNone/>
            </a:pPr>
            <a:r>
              <a:rPr lang="hr-HR" altLang="sr-Latn-RS" sz="2000">
                <a:latin typeface="Arial" charset="0"/>
              </a:rPr>
              <a:t>duplikacija centrosoma</a:t>
            </a:r>
          </a:p>
          <a:p>
            <a:pPr eaLnBrk="1" hangingPunct="1">
              <a:spcBef>
                <a:spcPct val="0"/>
              </a:spcBef>
              <a:buFontTx/>
              <a:buNone/>
            </a:pPr>
            <a:r>
              <a:rPr lang="hr-HR" altLang="sr-Latn-RS" sz="2000">
                <a:latin typeface="Arial" charset="0"/>
              </a:rPr>
              <a:t>usporedno s akumulacijom ciklina G1 nastaju S ciklini i ostaju do rane mitoze te okidaju S fazu:</a:t>
            </a:r>
          </a:p>
          <a:p>
            <a:pPr eaLnBrk="1" hangingPunct="1">
              <a:spcBef>
                <a:spcPct val="0"/>
              </a:spcBef>
              <a:buFontTx/>
              <a:buNone/>
            </a:pPr>
            <a:r>
              <a:rPr lang="hr-HR" altLang="sr-Latn-RS" sz="2000">
                <a:latin typeface="Arial" charset="0"/>
              </a:rPr>
              <a:t>ciklin E (ulaz u S) i ciklin A: aktiviraju DNA helikaze i sjedanje polimeraze na DNA</a:t>
            </a:r>
          </a:p>
          <a:p>
            <a:pPr eaLnBrk="1" hangingPunct="1">
              <a:spcBef>
                <a:spcPct val="0"/>
              </a:spcBef>
              <a:buFontTx/>
              <a:buNone/>
            </a:pPr>
            <a:r>
              <a:rPr lang="hr-HR" altLang="sr-Latn-RS" sz="2000">
                <a:latin typeface="Arial" charset="0"/>
              </a:rPr>
              <a:t>mitotski su ciklini A i B (A se veže i za cdc2 i za cdk2)</a:t>
            </a:r>
          </a:p>
          <a:p>
            <a:pPr eaLnBrk="1" hangingPunct="1">
              <a:spcBef>
                <a:spcPct val="0"/>
              </a:spcBef>
              <a:buFontTx/>
              <a:buNone/>
            </a:pPr>
            <a:endParaRPr lang="hr-HR" altLang="sr-Latn-RS" sz="2000">
              <a:latin typeface="Arial" charset="0"/>
            </a:endParaRPr>
          </a:p>
        </p:txBody>
      </p:sp>
      <p:graphicFrame>
        <p:nvGraphicFramePr>
          <p:cNvPr id="30723" name="Object 5"/>
          <p:cNvGraphicFramePr>
            <a:graphicFrameLocks noChangeAspect="1"/>
          </p:cNvGraphicFramePr>
          <p:nvPr/>
        </p:nvGraphicFramePr>
        <p:xfrm>
          <a:off x="6011863" y="0"/>
          <a:ext cx="2725737" cy="2228850"/>
        </p:xfrm>
        <a:graphic>
          <a:graphicData uri="http://schemas.openxmlformats.org/presentationml/2006/ole">
            <mc:AlternateContent xmlns:mc="http://schemas.openxmlformats.org/markup-compatibility/2006">
              <mc:Choice xmlns:v="urn:schemas-microsoft-com:vml" Requires="v">
                <p:oleObj spid="_x0000_s87071" name="Image" r:id="rId3" imgW="2857143" imgH="2336508" progId="Photoshop.Image.7">
                  <p:embed/>
                </p:oleObj>
              </mc:Choice>
              <mc:Fallback>
                <p:oleObj name="Image" r:id="rId3" imgW="2857143" imgH="2336508"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0"/>
                        <a:ext cx="2725737"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424807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cell cycle clock govern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590550"/>
            <a:ext cx="728662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1"/>
          <p:cNvSpPr txBox="1">
            <a:spLocks noChangeArrowheads="1"/>
          </p:cNvSpPr>
          <p:nvPr/>
        </p:nvSpPr>
        <p:spPr bwMode="auto">
          <a:xfrm>
            <a:off x="5148263" y="6391275"/>
            <a:ext cx="36052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latin typeface="Arial" charset="0"/>
                <a:cs typeface="Arial" charset="0"/>
              </a:rPr>
              <a:t>https://slideplayer.com/slide/5216477/</a:t>
            </a:r>
          </a:p>
        </p:txBody>
      </p:sp>
      <p:sp>
        <p:nvSpPr>
          <p:cNvPr id="12292" name="TextBox 1"/>
          <p:cNvSpPr txBox="1">
            <a:spLocks noChangeArrowheads="1"/>
          </p:cNvSpPr>
          <p:nvPr/>
        </p:nvSpPr>
        <p:spPr bwMode="auto">
          <a:xfrm>
            <a:off x="755650" y="1890713"/>
            <a:ext cx="3529013" cy="4248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150000"/>
              </a:lnSpc>
              <a:spcBef>
                <a:spcPct val="0"/>
              </a:spcBef>
              <a:buFontTx/>
              <a:buNone/>
            </a:pPr>
            <a:r>
              <a:rPr lang="hr-HR" altLang="en-US" sz="2000">
                <a:latin typeface="Arial" charset="0"/>
                <a:cs typeface="Arial" charset="0"/>
              </a:rPr>
              <a:t>„Sat” staničnog ciklusa je</a:t>
            </a:r>
          </a:p>
          <a:p>
            <a:pPr eaLnBrk="1" hangingPunct="1">
              <a:lnSpc>
                <a:spcPct val="150000"/>
              </a:lnSpc>
              <a:spcBef>
                <a:spcPct val="0"/>
              </a:spcBef>
              <a:buFontTx/>
              <a:buNone/>
            </a:pPr>
            <a:r>
              <a:rPr lang="hr-HR" altLang="en-US" sz="2000">
                <a:latin typeface="Arial" charset="0"/>
                <a:cs typeface="Arial" charset="0"/>
              </a:rPr>
              <a:t>molekularni strujni krug:</a:t>
            </a:r>
          </a:p>
          <a:p>
            <a:pPr eaLnBrk="1" hangingPunct="1">
              <a:lnSpc>
                <a:spcPct val="150000"/>
              </a:lnSpc>
              <a:spcBef>
                <a:spcPct val="0"/>
              </a:spcBef>
              <a:buFontTx/>
              <a:buNone/>
            </a:pPr>
            <a:r>
              <a:rPr lang="hr-HR" altLang="en-US" sz="2000">
                <a:latin typeface="Arial" charset="0"/>
                <a:cs typeface="Arial" charset="0"/>
              </a:rPr>
              <a:t>procesira i integrira izvanstanične i unutarstanične signale</a:t>
            </a:r>
          </a:p>
          <a:p>
            <a:pPr eaLnBrk="1" hangingPunct="1">
              <a:lnSpc>
                <a:spcPct val="150000"/>
              </a:lnSpc>
              <a:spcBef>
                <a:spcPct val="0"/>
              </a:spcBef>
              <a:buFontTx/>
              <a:buNone/>
            </a:pPr>
            <a:endParaRPr lang="hr-HR" altLang="en-US" sz="2000">
              <a:latin typeface="Arial" charset="0"/>
              <a:cs typeface="Arial" charset="0"/>
            </a:endParaRPr>
          </a:p>
          <a:p>
            <a:pPr eaLnBrk="1" hangingPunct="1">
              <a:lnSpc>
                <a:spcPct val="150000"/>
              </a:lnSpc>
              <a:spcBef>
                <a:spcPct val="0"/>
              </a:spcBef>
              <a:buFontTx/>
              <a:buNone/>
            </a:pPr>
            <a:r>
              <a:rPr lang="hr-HR" altLang="en-US" sz="2000">
                <a:latin typeface="Arial" charset="0"/>
                <a:cs typeface="Arial" charset="0"/>
              </a:rPr>
              <a:t>odlučuje treba li stanica ući u ciklus ili se povući u neproliferativno stanje</a:t>
            </a:r>
            <a:endParaRPr lang="en-US" altLang="en-US" sz="2000">
              <a:latin typeface="Arial" charset="0"/>
              <a:cs typeface="Arial" charset="0"/>
            </a:endParaRPr>
          </a:p>
        </p:txBody>
      </p:sp>
    </p:spTree>
    <p:extLst>
      <p:ext uri="{BB962C8B-B14F-4D97-AF65-F5344CB8AC3E}">
        <p14:creationId xmlns:p14="http://schemas.microsoft.com/office/powerpoint/2010/main" val="1871223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971550" y="4437063"/>
            <a:ext cx="792162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hr-HR" altLang="sr-Latn-RS" sz="2000">
                <a:latin typeface="Arial" charset="0"/>
              </a:rPr>
              <a:t>Regulacija ciklusa:</a:t>
            </a:r>
          </a:p>
          <a:p>
            <a:pPr algn="ct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prijelaz iz Go u G1 djelovanjem faktora rasta koji djeluju na </a:t>
            </a:r>
            <a:r>
              <a:rPr lang="hr-HR" altLang="sr-Latn-RS" sz="2000" b="1">
                <a:latin typeface="Arial" charset="0"/>
              </a:rPr>
              <a:t>ciklin D</a:t>
            </a:r>
          </a:p>
          <a:p>
            <a:pPr eaLnBrk="1" hangingPunct="1">
              <a:spcBef>
                <a:spcPct val="0"/>
              </a:spcBef>
              <a:buFontTx/>
              <a:buNone/>
            </a:pPr>
            <a:endParaRPr lang="hr-HR" altLang="sr-Latn-RS" sz="1800" b="1">
              <a:latin typeface="Arial" charset="0"/>
            </a:endParaRPr>
          </a:p>
          <a:p>
            <a:pPr eaLnBrk="1" hangingPunct="1">
              <a:spcBef>
                <a:spcPct val="0"/>
              </a:spcBef>
              <a:buFontTx/>
              <a:buNone/>
            </a:pPr>
            <a:endParaRPr lang="hr-HR" altLang="sr-Latn-RS" sz="1800" b="1">
              <a:latin typeface="Arial" charset="0"/>
            </a:endParaRPr>
          </a:p>
        </p:txBody>
      </p:sp>
      <p:pic>
        <p:nvPicPr>
          <p:cNvPr id="31747" name="Picture 3" descr="ch14f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033463"/>
            <a:ext cx="4321175"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900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2057400" y="533400"/>
          <a:ext cx="4933950" cy="4610100"/>
        </p:xfrm>
        <a:graphic>
          <a:graphicData uri="http://schemas.openxmlformats.org/presentationml/2006/ole">
            <mc:AlternateContent xmlns:mc="http://schemas.openxmlformats.org/markup-compatibility/2006">
              <mc:Choice xmlns:v="urn:schemas-microsoft-com:vml" Requires="v">
                <p:oleObj spid="_x0000_s88095" name="Image" r:id="rId3" imgW="9098482" imgH="8501235" progId="Photoshop.Image.5">
                  <p:embed/>
                </p:oleObj>
              </mc:Choice>
              <mc:Fallback>
                <p:oleObj name="Image" r:id="rId3" imgW="9098482" imgH="8501235"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533400"/>
                        <a:ext cx="493395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Text Box 3"/>
          <p:cNvSpPr txBox="1">
            <a:spLocks noChangeArrowheads="1"/>
          </p:cNvSpPr>
          <p:nvPr/>
        </p:nvSpPr>
        <p:spPr bwMode="auto">
          <a:xfrm>
            <a:off x="2051050" y="5734050"/>
            <a:ext cx="4376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a:latin typeface="Arial" charset="0"/>
              </a:rPr>
              <a:t>pRb protein tijekom staničnog ciklusa</a:t>
            </a:r>
          </a:p>
        </p:txBody>
      </p:sp>
      <p:sp>
        <p:nvSpPr>
          <p:cNvPr id="10244" name="Text Box 4"/>
          <p:cNvSpPr txBox="1">
            <a:spLocks noChangeArrowheads="1"/>
          </p:cNvSpPr>
          <p:nvPr/>
        </p:nvSpPr>
        <p:spPr bwMode="auto">
          <a:xfrm>
            <a:off x="323850" y="333375"/>
            <a:ext cx="6848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hr-HR" altLang="en-US" sz="2000" dirty="0" err="1" smtClean="0">
                <a:latin typeface="Arial" charset="0"/>
              </a:rPr>
              <a:t>pRB</a:t>
            </a:r>
            <a:endParaRPr lang="hr-HR" altLang="en-US" sz="2000" dirty="0" smtClean="0">
              <a:latin typeface="Arial" charset="0"/>
            </a:endParaRPr>
          </a:p>
        </p:txBody>
      </p:sp>
    </p:spTree>
    <p:extLst>
      <p:ext uri="{BB962C8B-B14F-4D97-AF65-F5344CB8AC3E}">
        <p14:creationId xmlns:p14="http://schemas.microsoft.com/office/powerpoint/2010/main" val="34572678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descr="Slikovni rezultat za early and late transcription fa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41438"/>
            <a:ext cx="80962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
          <p:cNvSpPr txBox="1">
            <a:spLocks noChangeArrowheads="1"/>
          </p:cNvSpPr>
          <p:nvPr/>
        </p:nvSpPr>
        <p:spPr bwMode="auto">
          <a:xfrm>
            <a:off x="611188" y="4652963"/>
            <a:ext cx="82089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„Rani” i „kasni” geni nakon dodatka seruma izgladnjelim stanicama:</a:t>
            </a:r>
          </a:p>
          <a:p>
            <a:pPr eaLnBrk="1" hangingPunct="1">
              <a:spcBef>
                <a:spcPct val="0"/>
              </a:spcBef>
              <a:buFontTx/>
              <a:buNone/>
            </a:pPr>
            <a:r>
              <a:rPr lang="hr-HR" altLang="en-US" sz="2000">
                <a:latin typeface="Arial" charset="0"/>
              </a:rPr>
              <a:t>rani geni </a:t>
            </a:r>
            <a:r>
              <a:rPr lang="hr-HR" altLang="en-US" sz="2000" i="1">
                <a:latin typeface="Arial" charset="0"/>
              </a:rPr>
              <a:t>c-fos</a:t>
            </a:r>
            <a:r>
              <a:rPr lang="hr-HR" altLang="en-US" sz="2000">
                <a:latin typeface="Arial" charset="0"/>
              </a:rPr>
              <a:t> i </a:t>
            </a:r>
            <a:r>
              <a:rPr lang="hr-HR" altLang="en-US" sz="2000" i="1">
                <a:latin typeface="Arial" charset="0"/>
              </a:rPr>
              <a:t>c-jun</a:t>
            </a:r>
            <a:r>
              <a:rPr lang="hr-HR" altLang="en-US" sz="2000">
                <a:latin typeface="Arial" charset="0"/>
              </a:rPr>
              <a:t> kodiraju za transkripcijske faktore koji zatim induciraju transkripciju kasnih gena</a:t>
            </a:r>
            <a:endParaRPr lang="en-US" altLang="en-US" sz="2000" i="1">
              <a:latin typeface="Arial" charset="0"/>
            </a:endParaRPr>
          </a:p>
        </p:txBody>
      </p:sp>
    </p:spTree>
    <p:extLst>
      <p:ext uri="{BB962C8B-B14F-4D97-AF65-F5344CB8AC3E}">
        <p14:creationId xmlns:p14="http://schemas.microsoft.com/office/powerpoint/2010/main" val="101944706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68313" y="333375"/>
            <a:ext cx="5632450" cy="581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osnovni stanični procesi:</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rast</a:t>
            </a:r>
          </a:p>
          <a:p>
            <a:pPr eaLnBrk="1" hangingPunct="1">
              <a:spcBef>
                <a:spcPct val="0"/>
              </a:spcBef>
              <a:buFontTx/>
              <a:buNone/>
            </a:pPr>
            <a:r>
              <a:rPr lang="hr-HR" altLang="sr-Latn-RS" sz="2000">
                <a:latin typeface="Arial" charset="0"/>
              </a:rPr>
              <a:t>replikacija DNA</a:t>
            </a:r>
          </a:p>
          <a:p>
            <a:pPr eaLnBrk="1" hangingPunct="1">
              <a:spcBef>
                <a:spcPct val="0"/>
              </a:spcBef>
              <a:buFontTx/>
              <a:buNone/>
            </a:pPr>
            <a:r>
              <a:rPr lang="hr-HR" altLang="sr-Latn-RS" sz="2000">
                <a:latin typeface="Arial" charset="0"/>
              </a:rPr>
              <a:t>podjela dupliciranih kromosoma na dvije stanice</a:t>
            </a:r>
          </a:p>
          <a:p>
            <a:pPr eaLnBrk="1" hangingPunct="1">
              <a:spcBef>
                <a:spcPct val="0"/>
              </a:spcBef>
              <a:buFontTx/>
              <a:buNone/>
            </a:pPr>
            <a:r>
              <a:rPr lang="hr-HR" altLang="sr-Latn-RS" sz="2000">
                <a:latin typeface="Arial" charset="0"/>
              </a:rPr>
              <a:t>stanična dioba</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sinteza DNA</a:t>
            </a:r>
          </a:p>
          <a:p>
            <a:pPr eaLnBrk="1" hangingPunct="1">
              <a:spcBef>
                <a:spcPct val="0"/>
              </a:spcBef>
              <a:buFontTx/>
              <a:buNone/>
            </a:pPr>
            <a:r>
              <a:rPr lang="hr-HR" altLang="sr-Latn-RS" sz="2000">
                <a:latin typeface="Arial" charset="0"/>
              </a:rPr>
              <a:t>mitoza</a:t>
            </a:r>
          </a:p>
          <a:p>
            <a:pPr eaLnBrk="1" hangingPunct="1">
              <a:spcBef>
                <a:spcPct val="0"/>
              </a:spcBef>
              <a:buFontTx/>
              <a:buNone/>
            </a:pPr>
            <a:r>
              <a:rPr lang="hr-HR" altLang="sr-Latn-RS" sz="2000">
                <a:latin typeface="Arial" charset="0"/>
              </a:rPr>
              <a:t>vanjski faktori</a:t>
            </a:r>
          </a:p>
          <a:p>
            <a:pPr eaLnBrk="1" hangingPunct="1">
              <a:spcBef>
                <a:spcPct val="0"/>
              </a:spcBef>
              <a:buFontTx/>
              <a:buNone/>
            </a:pPr>
            <a:endParaRPr lang="hr-HR" altLang="sr-Latn-RS" sz="2000">
              <a:latin typeface="Arial" charset="0"/>
            </a:endParaRPr>
          </a:p>
          <a:p>
            <a:pPr eaLnBrk="1" hangingPunct="1">
              <a:spcBef>
                <a:spcPct val="0"/>
              </a:spcBef>
              <a:buFontTx/>
              <a:buNone/>
            </a:pPr>
            <a:endParaRPr lang="hr-HR" altLang="sr-Latn-RS" sz="2000">
              <a:latin typeface="Arial" charset="0"/>
            </a:endParaRPr>
          </a:p>
          <a:p>
            <a:pPr eaLnBrk="1" hangingPunct="1">
              <a:spcBef>
                <a:spcPct val="0"/>
              </a:spcBef>
              <a:buFontTx/>
              <a:buNone/>
            </a:pPr>
            <a:endParaRPr lang="hr-HR" altLang="sr-Latn-RS" sz="2000">
              <a:latin typeface="Arial" charset="0"/>
            </a:endParaRPr>
          </a:p>
          <a:p>
            <a:pPr eaLnBrk="1" hangingPunct="1">
              <a:spcBef>
                <a:spcPct val="0"/>
              </a:spcBef>
              <a:buFontTx/>
              <a:buNone/>
            </a:pPr>
            <a:endParaRPr lang="hr-HR" altLang="sr-Latn-RS" sz="2000">
              <a:latin typeface="Arial" charset="0"/>
            </a:endParaRP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1800">
                <a:latin typeface="Arial" charset="0"/>
              </a:rPr>
              <a:t>-ako je dioba prerano</a:t>
            </a:r>
          </a:p>
          <a:p>
            <a:pPr eaLnBrk="1" hangingPunct="1">
              <a:spcBef>
                <a:spcPct val="0"/>
              </a:spcBef>
              <a:buFontTx/>
              <a:buNone/>
            </a:pPr>
            <a:r>
              <a:rPr lang="hr-HR" altLang="sr-Latn-RS" sz="1800">
                <a:latin typeface="Arial" charset="0"/>
              </a:rPr>
              <a:t>-premalene stanice nisu vijabilne</a:t>
            </a:r>
          </a:p>
          <a:p>
            <a:pPr eaLnBrk="1" hangingPunct="1">
              <a:spcBef>
                <a:spcPct val="0"/>
              </a:spcBef>
              <a:buFontTx/>
              <a:buNone/>
            </a:pPr>
            <a:r>
              <a:rPr lang="hr-HR" altLang="sr-Latn-RS" sz="1800">
                <a:latin typeface="Arial" charset="0"/>
              </a:rPr>
              <a:t>-ako je kasno – presporo povećanje broja,</a:t>
            </a:r>
          </a:p>
          <a:p>
            <a:pPr eaLnBrk="1" hangingPunct="1">
              <a:spcBef>
                <a:spcPct val="0"/>
              </a:spcBef>
              <a:buFontTx/>
              <a:buNone/>
            </a:pPr>
            <a:r>
              <a:rPr lang="hr-HR" altLang="sr-Latn-RS" sz="1800">
                <a:latin typeface="Arial" charset="0"/>
              </a:rPr>
              <a:t> poremećaj funkcije</a:t>
            </a:r>
          </a:p>
        </p:txBody>
      </p:sp>
      <p:pic>
        <p:nvPicPr>
          <p:cNvPr id="3075" name="Picture 3" descr="faze 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989138"/>
            <a:ext cx="32670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5580063" y="6092825"/>
            <a:ext cx="2754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Faze staničnog ciklusa</a:t>
            </a:r>
          </a:p>
        </p:txBody>
      </p:sp>
    </p:spTree>
    <p:extLst>
      <p:ext uri="{BB962C8B-B14F-4D97-AF65-F5344CB8AC3E}">
        <p14:creationId xmlns:p14="http://schemas.microsoft.com/office/powerpoint/2010/main" val="3525058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h17f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511175"/>
            <a:ext cx="6697663"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957263" y="4021138"/>
            <a:ext cx="7921625"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Regulacija pRb</a:t>
            </a:r>
          </a:p>
          <a:p>
            <a:pPr eaLnBrk="1" hangingPunct="1">
              <a:spcBef>
                <a:spcPct val="0"/>
              </a:spcBef>
              <a:buFontTx/>
              <a:buNone/>
            </a:pPr>
            <a:r>
              <a:rPr lang="hr-HR" altLang="sr-Latn-RS" sz="2000">
                <a:latin typeface="Arial" charset="0"/>
              </a:rPr>
              <a:t>-E2F sam povećava svoju transkripciju</a:t>
            </a:r>
          </a:p>
          <a:p>
            <a:pPr eaLnBrk="1" hangingPunct="1">
              <a:spcBef>
                <a:spcPct val="0"/>
              </a:spcBef>
              <a:buFontTx/>
              <a:buNone/>
            </a:pPr>
            <a:r>
              <a:rPr lang="hr-HR" altLang="sr-Latn-RS" sz="2000">
                <a:latin typeface="Arial" charset="0"/>
              </a:rPr>
              <a:t>-E2F povećava transkripciju ciklina A i E, a oni daljnju aktivaciju ulaska u S</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-porast ciklina poveća fosforilaciju p27 (CDKI) i njegovu destrukciju</a:t>
            </a:r>
          </a:p>
          <a:p>
            <a:pPr eaLnBrk="1" hangingPunct="1">
              <a:spcBef>
                <a:spcPct val="0"/>
              </a:spcBef>
              <a:buFontTx/>
              <a:buNone/>
            </a:pPr>
            <a:r>
              <a:rPr lang="hr-HR" altLang="sr-Latn-RS" sz="2000">
                <a:latin typeface="Arial" charset="0"/>
              </a:rPr>
              <a:t>putem posebnog enzima, da ne bi došlo do prerane aktivacije ciklina S</a:t>
            </a:r>
          </a:p>
          <a:p>
            <a:pPr eaLnBrk="1" hangingPunct="1">
              <a:spcBef>
                <a:spcPct val="0"/>
              </a:spcBef>
              <a:buFontTx/>
              <a:buNone/>
            </a:pPr>
            <a:endParaRPr lang="hr-HR" altLang="sr-Latn-RS" sz="2000">
              <a:latin typeface="Arial" charset="0"/>
            </a:endParaRPr>
          </a:p>
        </p:txBody>
      </p:sp>
      <p:sp>
        <p:nvSpPr>
          <p:cNvPr id="36868" name="Text Box 4"/>
          <p:cNvSpPr txBox="1">
            <a:spLocks noChangeArrowheads="1"/>
          </p:cNvSpPr>
          <p:nvPr/>
        </p:nvSpPr>
        <p:spPr bwMode="auto">
          <a:xfrm>
            <a:off x="3348038" y="260350"/>
            <a:ext cx="554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sr-Latn-RS" sz="2000">
              <a:latin typeface="Arial" charset="0"/>
            </a:endParaRPr>
          </a:p>
        </p:txBody>
      </p:sp>
    </p:spTree>
    <p:extLst>
      <p:ext uri="{BB962C8B-B14F-4D97-AF65-F5344CB8AC3E}">
        <p14:creationId xmlns:p14="http://schemas.microsoft.com/office/powerpoint/2010/main" val="1448502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060575"/>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5003800" y="1773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sr-Latn-RS" sz="1800" b="1">
              <a:latin typeface="Arial" charset="0"/>
            </a:endParaRPr>
          </a:p>
        </p:txBody>
      </p:sp>
      <p:sp>
        <p:nvSpPr>
          <p:cNvPr id="38916" name="Text Box 4"/>
          <p:cNvSpPr txBox="1">
            <a:spLocks noChangeArrowheads="1"/>
          </p:cNvSpPr>
          <p:nvPr/>
        </p:nvSpPr>
        <p:spPr bwMode="auto">
          <a:xfrm>
            <a:off x="4284663" y="836613"/>
            <a:ext cx="25844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Inhibitori Cip/Kip</a:t>
            </a:r>
          </a:p>
          <a:p>
            <a:pPr eaLnBrk="1" hangingPunct="1">
              <a:spcBef>
                <a:spcPct val="0"/>
              </a:spcBef>
              <a:buFontTx/>
              <a:buNone/>
            </a:pPr>
            <a:r>
              <a:rPr lang="hr-HR" altLang="sr-Latn-RS" sz="2000">
                <a:latin typeface="Arial" charset="0"/>
              </a:rPr>
              <a:t>(kompleksi cdk/ciklin)</a:t>
            </a:r>
          </a:p>
          <a:p>
            <a:pPr eaLnBrk="1" hangingPunct="1">
              <a:spcBef>
                <a:spcPct val="0"/>
              </a:spcBef>
              <a:buFontTx/>
              <a:buNone/>
            </a:pPr>
            <a:r>
              <a:rPr lang="hr-HR" altLang="sr-Latn-RS" sz="2000">
                <a:latin typeface="Arial" charset="0"/>
              </a:rPr>
              <a:t> - opći</a:t>
            </a:r>
          </a:p>
        </p:txBody>
      </p:sp>
      <p:sp>
        <p:nvSpPr>
          <p:cNvPr id="38917" name="Text Box 5"/>
          <p:cNvSpPr txBox="1">
            <a:spLocks noChangeArrowheads="1"/>
          </p:cNvSpPr>
          <p:nvPr/>
        </p:nvSpPr>
        <p:spPr bwMode="auto">
          <a:xfrm>
            <a:off x="2124075" y="836613"/>
            <a:ext cx="21177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Inhibitori Ink 4</a:t>
            </a:r>
          </a:p>
          <a:p>
            <a:pPr eaLnBrk="1" hangingPunct="1">
              <a:spcBef>
                <a:spcPct val="0"/>
              </a:spcBef>
              <a:buFontTx/>
              <a:buNone/>
            </a:pPr>
            <a:r>
              <a:rPr lang="hr-HR" altLang="sr-Latn-RS" sz="2000">
                <a:latin typeface="Arial" charset="0"/>
              </a:rPr>
              <a:t>(Cdk 4/6/ciklin D)</a:t>
            </a:r>
          </a:p>
          <a:p>
            <a:pPr eaLnBrk="1" hangingPunct="1">
              <a:spcBef>
                <a:spcPct val="0"/>
              </a:spcBef>
              <a:buFontTx/>
              <a:buNone/>
            </a:pPr>
            <a:r>
              <a:rPr lang="hr-HR" altLang="sr-Latn-RS" sz="2000">
                <a:latin typeface="Arial" charset="0"/>
              </a:rPr>
              <a:t> - specifični</a:t>
            </a:r>
          </a:p>
        </p:txBody>
      </p:sp>
      <p:sp>
        <p:nvSpPr>
          <p:cNvPr id="38918" name="Text Box 6"/>
          <p:cNvSpPr txBox="1">
            <a:spLocks noChangeArrowheads="1"/>
          </p:cNvSpPr>
          <p:nvPr/>
        </p:nvSpPr>
        <p:spPr bwMode="auto">
          <a:xfrm>
            <a:off x="2627313" y="5445125"/>
            <a:ext cx="4392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Inhibitori kinaza ovisnih o ciklinu </a:t>
            </a:r>
          </a:p>
        </p:txBody>
      </p:sp>
      <p:sp>
        <p:nvSpPr>
          <p:cNvPr id="38919" name="Rectangle 7"/>
          <p:cNvSpPr>
            <a:spLocks noChangeArrowheads="1"/>
          </p:cNvSpPr>
          <p:nvPr/>
        </p:nvSpPr>
        <p:spPr bwMode="auto">
          <a:xfrm>
            <a:off x="2916238" y="2565400"/>
            <a:ext cx="431800"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38920" name="Text Box 8"/>
          <p:cNvSpPr txBox="1">
            <a:spLocks noChangeArrowheads="1"/>
          </p:cNvSpPr>
          <p:nvPr/>
        </p:nvSpPr>
        <p:spPr bwMode="auto">
          <a:xfrm>
            <a:off x="2895600" y="1911350"/>
            <a:ext cx="608013"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p15</a:t>
            </a:r>
          </a:p>
          <a:p>
            <a:pPr eaLnBrk="1" hangingPunct="1">
              <a:spcBef>
                <a:spcPct val="0"/>
              </a:spcBef>
              <a:buFontTx/>
              <a:buNone/>
            </a:pPr>
            <a:r>
              <a:rPr lang="hr-HR" altLang="sr-Latn-RS" sz="2000">
                <a:latin typeface="Arial" charset="0"/>
              </a:rPr>
              <a:t>p16</a:t>
            </a:r>
          </a:p>
          <a:p>
            <a:pPr eaLnBrk="1" hangingPunct="1">
              <a:spcBef>
                <a:spcPct val="0"/>
              </a:spcBef>
              <a:buFontTx/>
              <a:buNone/>
            </a:pPr>
            <a:r>
              <a:rPr lang="hr-HR" altLang="sr-Latn-RS" sz="2000">
                <a:latin typeface="Arial" charset="0"/>
              </a:rPr>
              <a:t>p19</a:t>
            </a:r>
          </a:p>
        </p:txBody>
      </p:sp>
      <p:sp>
        <p:nvSpPr>
          <p:cNvPr id="38921" name="Text Box 9"/>
          <p:cNvSpPr txBox="1">
            <a:spLocks noChangeArrowheads="1"/>
          </p:cNvSpPr>
          <p:nvPr/>
        </p:nvSpPr>
        <p:spPr bwMode="auto">
          <a:xfrm>
            <a:off x="4264025" y="1911350"/>
            <a:ext cx="608013"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p57</a:t>
            </a:r>
          </a:p>
          <a:p>
            <a:pPr eaLnBrk="1" hangingPunct="1">
              <a:spcBef>
                <a:spcPct val="0"/>
              </a:spcBef>
              <a:buFontTx/>
              <a:buNone/>
            </a:pPr>
            <a:r>
              <a:rPr lang="hr-HR" altLang="sr-Latn-RS" sz="2000">
                <a:latin typeface="Arial" charset="0"/>
              </a:rPr>
              <a:t>p27</a:t>
            </a:r>
          </a:p>
          <a:p>
            <a:pPr eaLnBrk="1" hangingPunct="1">
              <a:spcBef>
                <a:spcPct val="0"/>
              </a:spcBef>
              <a:buFontTx/>
              <a:buNone/>
            </a:pPr>
            <a:r>
              <a:rPr lang="hr-HR" altLang="sr-Latn-RS" sz="2000">
                <a:latin typeface="Arial" charset="0"/>
              </a:rPr>
              <a:t>p21</a:t>
            </a:r>
          </a:p>
        </p:txBody>
      </p:sp>
    </p:spTree>
    <p:extLst>
      <p:ext uri="{BB962C8B-B14F-4D97-AF65-F5344CB8AC3E}">
        <p14:creationId xmlns:p14="http://schemas.microsoft.com/office/powerpoint/2010/main" val="231849992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2286000" y="2767013"/>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000">
              <a:latin typeface="Arial" charset="0"/>
            </a:endParaRPr>
          </a:p>
          <a:p>
            <a:pPr eaLnBrk="1" hangingPunct="1">
              <a:spcBef>
                <a:spcPct val="0"/>
              </a:spcBef>
              <a:buFontTx/>
              <a:buNone/>
            </a:pPr>
            <a:endParaRPr lang="en-US" altLang="en-US" sz="2000">
              <a:latin typeface="Arial" charset="0"/>
            </a:endParaRPr>
          </a:p>
          <a:p>
            <a:pPr eaLnBrk="1" hangingPunct="1">
              <a:spcBef>
                <a:spcPct val="0"/>
              </a:spcBef>
              <a:buFontTx/>
              <a:buNone/>
            </a:pPr>
            <a:endParaRPr lang="en-US" altLang="en-US" sz="2000">
              <a:latin typeface="Arial" charset="0"/>
            </a:endParaRPr>
          </a:p>
          <a:p>
            <a:pPr eaLnBrk="1" hangingPunct="1">
              <a:spcBef>
                <a:spcPct val="0"/>
              </a:spcBef>
              <a:buFontTx/>
              <a:buNone/>
            </a:pPr>
            <a:endParaRPr lang="en-US" altLang="en-US" sz="2000">
              <a:latin typeface="Arial" charset="0"/>
            </a:endParaRP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868363"/>
            <a:ext cx="5084763" cy="246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0" name="TextBox 3"/>
          <p:cNvSpPr txBox="1">
            <a:spLocks noChangeArrowheads="1"/>
          </p:cNvSpPr>
          <p:nvPr/>
        </p:nvSpPr>
        <p:spPr bwMode="auto">
          <a:xfrm>
            <a:off x="6227763" y="6288088"/>
            <a:ext cx="2416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Blain, Cell Cycle 7, 2008</a:t>
            </a:r>
            <a:endParaRPr lang="en-US" altLang="en-US" sz="1600">
              <a:latin typeface="Arial" charset="0"/>
            </a:endParaRPr>
          </a:p>
        </p:txBody>
      </p:sp>
      <p:sp>
        <p:nvSpPr>
          <p:cNvPr id="39941" name="TextBox 4"/>
          <p:cNvSpPr txBox="1">
            <a:spLocks noChangeArrowheads="1"/>
          </p:cNvSpPr>
          <p:nvPr/>
        </p:nvSpPr>
        <p:spPr bwMode="auto">
          <a:xfrm>
            <a:off x="531813" y="4508500"/>
            <a:ext cx="8064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p27  (i p21) u maloj koncentraciji ne inhibira cycD-cdk4, </a:t>
            </a:r>
          </a:p>
          <a:p>
            <a:pPr eaLnBrk="1" hangingPunct="1">
              <a:spcBef>
                <a:spcPct val="0"/>
              </a:spcBef>
              <a:buFontTx/>
              <a:buNone/>
            </a:pPr>
            <a:r>
              <a:rPr lang="hr-HR" altLang="en-US" sz="2000">
                <a:latin typeface="Arial" charset="0"/>
              </a:rPr>
              <a:t>ali inhibira ciklin E i A, da se ne bi prerano aktivirali</a:t>
            </a:r>
          </a:p>
          <a:p>
            <a:pPr eaLnBrk="1" hangingPunct="1">
              <a:spcBef>
                <a:spcPct val="0"/>
              </a:spcBef>
              <a:buFontTx/>
              <a:buNone/>
            </a:pPr>
            <a:r>
              <a:rPr lang="hr-HR" altLang="en-US" sz="2000">
                <a:latin typeface="Arial" charset="0"/>
              </a:rPr>
              <a:t>ulaskom u fazu S dolazi do cijepanja p27 i naglog početka procesa</a:t>
            </a:r>
          </a:p>
          <a:p>
            <a:pPr eaLnBrk="1" hangingPunct="1">
              <a:spcBef>
                <a:spcPct val="0"/>
              </a:spcBef>
              <a:buFontTx/>
              <a:buNone/>
            </a:pPr>
            <a:endParaRPr lang="hr-HR" altLang="en-US" sz="2000">
              <a:latin typeface="Arial" charset="0"/>
            </a:endParaRPr>
          </a:p>
        </p:txBody>
      </p:sp>
      <p:pic>
        <p:nvPicPr>
          <p:cNvPr id="399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650" y="260350"/>
            <a:ext cx="3944938" cy="368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20920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5078413" y="4619625"/>
            <a:ext cx="37147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Anaphase promoting complex</a:t>
            </a:r>
          </a:p>
          <a:p>
            <a:pPr eaLnBrk="1" hangingPunct="1">
              <a:spcBef>
                <a:spcPct val="0"/>
              </a:spcBef>
              <a:buFontTx/>
              <a:buNone/>
            </a:pPr>
            <a:r>
              <a:rPr lang="hr-HR" altLang="sr-Latn-RS" sz="2000">
                <a:latin typeface="Arial" charset="0"/>
              </a:rPr>
              <a:t>cyclosome</a:t>
            </a:r>
          </a:p>
          <a:p>
            <a:pPr eaLnBrk="1" hangingPunct="1">
              <a:spcBef>
                <a:spcPct val="0"/>
              </a:spcBef>
              <a:buFontTx/>
              <a:buNone/>
            </a:pPr>
            <a:r>
              <a:rPr lang="hr-HR" altLang="sr-Latn-RS" sz="2000">
                <a:latin typeface="Arial" charset="0"/>
              </a:rPr>
              <a:t>kontrola mitoze</a:t>
            </a:r>
          </a:p>
          <a:p>
            <a:pPr eaLnBrk="1" hangingPunct="1">
              <a:spcBef>
                <a:spcPct val="0"/>
              </a:spcBef>
              <a:buFontTx/>
              <a:buNone/>
            </a:pPr>
            <a:r>
              <a:rPr lang="hr-HR" altLang="sr-Latn-RS" sz="2000">
                <a:latin typeface="Arial" charset="0"/>
              </a:rPr>
              <a:t>degradacija mitotskih i S ciklina</a:t>
            </a:r>
          </a:p>
        </p:txBody>
      </p:sp>
      <p:sp>
        <p:nvSpPr>
          <p:cNvPr id="40963" name="Text Box 5"/>
          <p:cNvSpPr txBox="1">
            <a:spLocks noChangeArrowheads="1"/>
          </p:cNvSpPr>
          <p:nvPr/>
        </p:nvSpPr>
        <p:spPr bwMode="auto">
          <a:xfrm>
            <a:off x="5272088" y="182563"/>
            <a:ext cx="3521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SCF: degradacija G1-S CDKI</a:t>
            </a:r>
          </a:p>
        </p:txBody>
      </p:sp>
      <p:grpSp>
        <p:nvGrpSpPr>
          <p:cNvPr id="40964" name="Group 3"/>
          <p:cNvGrpSpPr>
            <a:grpSpLocks/>
          </p:cNvGrpSpPr>
          <p:nvPr/>
        </p:nvGrpSpPr>
        <p:grpSpPr bwMode="auto">
          <a:xfrm>
            <a:off x="1331640" y="1556792"/>
            <a:ext cx="8397875" cy="5842000"/>
            <a:chOff x="436110" y="260350"/>
            <a:chExt cx="8397627" cy="5842091"/>
          </a:xfrm>
        </p:grpSpPr>
        <p:pic>
          <p:nvPicPr>
            <p:cNvPr id="40966" name="Picture 2" descr="ch17f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60350"/>
              <a:ext cx="56007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36110" y="2574961"/>
              <a:ext cx="8397627" cy="3527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0965" name="Text Box 3"/>
          <p:cNvSpPr txBox="1">
            <a:spLocks noChangeArrowheads="1"/>
          </p:cNvSpPr>
          <p:nvPr/>
        </p:nvSpPr>
        <p:spPr bwMode="auto">
          <a:xfrm>
            <a:off x="591270" y="4941168"/>
            <a:ext cx="8482012"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dirty="0">
                <a:latin typeface="Arial" charset="0"/>
              </a:rPr>
              <a:t>Mehanizmi kontrole ciklusa degradacijom proteina: </a:t>
            </a:r>
            <a:r>
              <a:rPr lang="hr-HR" altLang="sr-Latn-RS" sz="2000" dirty="0" err="1">
                <a:latin typeface="Arial" charset="0"/>
              </a:rPr>
              <a:t>ubikvitin</a:t>
            </a:r>
            <a:r>
              <a:rPr lang="hr-HR" altLang="sr-Latn-RS" sz="2000" dirty="0">
                <a:latin typeface="Arial" charset="0"/>
              </a:rPr>
              <a:t> </a:t>
            </a:r>
            <a:r>
              <a:rPr lang="hr-HR" altLang="sr-Latn-RS" sz="2000" dirty="0" err="1">
                <a:latin typeface="Arial" charset="0"/>
              </a:rPr>
              <a:t>ligazom</a:t>
            </a:r>
            <a:r>
              <a:rPr lang="hr-HR" altLang="sr-Latn-RS" sz="2000" dirty="0">
                <a:latin typeface="Arial" charset="0"/>
              </a:rPr>
              <a:t> SCF</a:t>
            </a:r>
          </a:p>
          <a:p>
            <a:pPr eaLnBrk="1" hangingPunct="1">
              <a:spcBef>
                <a:spcPct val="0"/>
              </a:spcBef>
              <a:buFontTx/>
              <a:buNone/>
            </a:pPr>
            <a:r>
              <a:rPr lang="hr-HR" altLang="sr-Latn-RS" sz="2000" dirty="0">
                <a:latin typeface="Arial" charset="0"/>
              </a:rPr>
              <a:t>degradacijom </a:t>
            </a:r>
            <a:r>
              <a:rPr lang="hr-HR" altLang="sr-Latn-RS" sz="2000" dirty="0" err="1">
                <a:latin typeface="Arial" charset="0"/>
              </a:rPr>
              <a:t>inhibitora</a:t>
            </a:r>
            <a:r>
              <a:rPr lang="hr-HR" altLang="sr-Latn-RS" sz="2000" dirty="0">
                <a:latin typeface="Arial" charset="0"/>
              </a:rPr>
              <a:t> postiže se nagli ulazak u fazu S</a:t>
            </a:r>
          </a:p>
          <a:p>
            <a:pPr eaLnBrk="1" hangingPunct="1">
              <a:spcBef>
                <a:spcPct val="0"/>
              </a:spcBef>
              <a:buFontTx/>
              <a:buNone/>
            </a:pPr>
            <a:r>
              <a:rPr lang="hr-HR" altLang="sr-Latn-RS" sz="2000" dirty="0">
                <a:latin typeface="Arial" charset="0"/>
              </a:rPr>
              <a:t>ujedno degradacija omogućava ireverzibilnost procesa</a:t>
            </a:r>
          </a:p>
          <a:p>
            <a:pPr eaLnBrk="1" hangingPunct="1">
              <a:spcBef>
                <a:spcPct val="0"/>
              </a:spcBef>
              <a:buFontTx/>
              <a:buNone/>
            </a:pPr>
            <a:endParaRPr lang="hr-HR" altLang="sr-Latn-RS" sz="2000" dirty="0">
              <a:latin typeface="Arial" charset="0"/>
            </a:endParaRPr>
          </a:p>
        </p:txBody>
      </p:sp>
    </p:spTree>
    <p:extLst>
      <p:ext uri="{BB962C8B-B14F-4D97-AF65-F5344CB8AC3E}">
        <p14:creationId xmlns:p14="http://schemas.microsoft.com/office/powerpoint/2010/main" val="296981316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1835150" y="908050"/>
            <a:ext cx="5873750" cy="3905250"/>
            <a:chOff x="1156" y="572"/>
            <a:chExt cx="3700" cy="2460"/>
          </a:xfrm>
        </p:grpSpPr>
        <p:graphicFrame>
          <p:nvGraphicFramePr>
            <p:cNvPr id="41988" name="Object 3"/>
            <p:cNvGraphicFramePr>
              <a:graphicFrameLocks noChangeAspect="1"/>
            </p:cNvGraphicFramePr>
            <p:nvPr/>
          </p:nvGraphicFramePr>
          <p:xfrm>
            <a:off x="1156" y="572"/>
            <a:ext cx="3674" cy="2460"/>
          </p:xfrm>
          <a:graphic>
            <a:graphicData uri="http://schemas.openxmlformats.org/presentationml/2006/ole">
              <mc:AlternateContent xmlns:mc="http://schemas.openxmlformats.org/markup-compatibility/2006">
                <mc:Choice xmlns:v="urn:schemas-microsoft-com:vml" Requires="v">
                  <p:oleObj spid="_x0000_s90142" name="Photo Editor Photo" r:id="rId3" imgW="3552381" imgH="2409524" progId="MSPhotoEd.3">
                    <p:embed/>
                  </p:oleObj>
                </mc:Choice>
                <mc:Fallback>
                  <p:oleObj name="Photo Editor Photo" r:id="rId3" imgW="3552381" imgH="240952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 y="572"/>
                          <a:ext cx="3674" cy="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Text Box 4"/>
            <p:cNvSpPr txBox="1">
              <a:spLocks noChangeArrowheads="1"/>
            </p:cNvSpPr>
            <p:nvPr/>
          </p:nvSpPr>
          <p:spPr bwMode="auto">
            <a:xfrm>
              <a:off x="1202" y="2069"/>
              <a:ext cx="1270" cy="9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46800" bIns="36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1800">
                  <a:latin typeface="Arial" charset="0"/>
                </a:rPr>
                <a:t>Fuzija stanica s </a:t>
              </a:r>
            </a:p>
            <a:p>
              <a:pPr eaLnBrk="1" hangingPunct="1">
                <a:spcBef>
                  <a:spcPct val="0"/>
                </a:spcBef>
                <a:buFontTx/>
                <a:buNone/>
              </a:pPr>
              <a:r>
                <a:rPr lang="hr-HR" altLang="sr-Latn-RS" sz="1800">
                  <a:latin typeface="Arial" charset="0"/>
                </a:rPr>
                <a:t>S + G1 jezgrama:</a:t>
              </a:r>
            </a:p>
            <a:p>
              <a:pPr eaLnBrk="1" hangingPunct="1">
                <a:spcBef>
                  <a:spcPct val="0"/>
                </a:spcBef>
                <a:buFontTx/>
                <a:buNone/>
              </a:pPr>
              <a:r>
                <a:rPr lang="hr-HR" altLang="sr-Latn-RS" sz="1800">
                  <a:latin typeface="Arial" charset="0"/>
                </a:rPr>
                <a:t>G1 jezgra ulazi u </a:t>
              </a:r>
            </a:p>
            <a:p>
              <a:pPr eaLnBrk="1" hangingPunct="1">
                <a:spcBef>
                  <a:spcPct val="0"/>
                </a:spcBef>
                <a:buFontTx/>
                <a:buNone/>
              </a:pPr>
              <a:r>
                <a:rPr lang="hr-HR" altLang="sr-Latn-RS" sz="1800">
                  <a:latin typeface="Arial" charset="0"/>
                </a:rPr>
                <a:t>sintezu</a:t>
              </a:r>
            </a:p>
          </p:txBody>
        </p:sp>
        <p:sp>
          <p:nvSpPr>
            <p:cNvPr id="41991" name="Text Box 6"/>
            <p:cNvSpPr txBox="1">
              <a:spLocks noChangeArrowheads="1"/>
            </p:cNvSpPr>
            <p:nvPr/>
          </p:nvSpPr>
          <p:spPr bwMode="auto">
            <a:xfrm>
              <a:off x="3560" y="2024"/>
              <a:ext cx="1296" cy="9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144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1800">
                  <a:latin typeface="Arial" charset="0"/>
                </a:rPr>
                <a:t>Fuzija stanica s</a:t>
              </a:r>
            </a:p>
            <a:p>
              <a:pPr eaLnBrk="1" hangingPunct="1">
                <a:spcBef>
                  <a:spcPct val="0"/>
                </a:spcBef>
                <a:buFontTx/>
                <a:buNone/>
              </a:pPr>
              <a:r>
                <a:rPr lang="hr-HR" altLang="sr-Latn-RS" sz="1800">
                  <a:latin typeface="Arial" charset="0"/>
                </a:rPr>
                <a:t>G2 + G1 jezgrama</a:t>
              </a:r>
            </a:p>
            <a:p>
              <a:pPr eaLnBrk="1" hangingPunct="1">
                <a:spcBef>
                  <a:spcPct val="0"/>
                </a:spcBef>
                <a:buFontTx/>
                <a:buNone/>
              </a:pPr>
              <a:r>
                <a:rPr lang="hr-HR" altLang="sr-Latn-RS" sz="1800">
                  <a:latin typeface="Arial" charset="0"/>
                </a:rPr>
                <a:t>G2 ostaje u G2</a:t>
              </a:r>
            </a:p>
            <a:p>
              <a:pPr eaLnBrk="1" hangingPunct="1">
                <a:spcBef>
                  <a:spcPct val="0"/>
                </a:spcBef>
                <a:buFontTx/>
                <a:buNone/>
              </a:pPr>
              <a:r>
                <a:rPr lang="hr-HR" altLang="sr-Latn-RS" sz="1800">
                  <a:latin typeface="Arial" charset="0"/>
                </a:rPr>
                <a:t>G1 ulazi u S kad</a:t>
              </a:r>
            </a:p>
            <a:p>
              <a:pPr eaLnBrk="1" hangingPunct="1">
                <a:spcBef>
                  <a:spcPct val="0"/>
                </a:spcBef>
                <a:buFontTx/>
                <a:buNone/>
              </a:pPr>
              <a:r>
                <a:rPr lang="hr-HR" altLang="sr-Latn-RS" sz="1800">
                  <a:latin typeface="Arial" charset="0"/>
                </a:rPr>
                <a:t>joj dođe vrijeme</a:t>
              </a:r>
            </a:p>
          </p:txBody>
        </p:sp>
      </p:grpSp>
      <p:sp>
        <p:nvSpPr>
          <p:cNvPr id="41987" name="Rectangle 7"/>
          <p:cNvSpPr>
            <a:spLocks noChangeArrowheads="1"/>
          </p:cNvSpPr>
          <p:nvPr/>
        </p:nvSpPr>
        <p:spPr bwMode="auto">
          <a:xfrm>
            <a:off x="1464782" y="5184194"/>
            <a:ext cx="699564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dirty="0">
                <a:latin typeface="Arial" charset="0"/>
              </a:rPr>
              <a:t>Eksperimenti pokazuju ovisnost </a:t>
            </a:r>
            <a:r>
              <a:rPr lang="hr-HR" altLang="sr-Latn-RS" sz="2000" dirty="0" smtClean="0">
                <a:latin typeface="Arial" charset="0"/>
              </a:rPr>
              <a:t>sinteze DNA o mitozi: nema reduplikacije dok stanica ne prođe mitozu</a:t>
            </a:r>
            <a:endParaRPr lang="hr-HR" altLang="sr-Latn-RS" sz="2000" dirty="0">
              <a:latin typeface="Arial" charset="0"/>
            </a:endParaRPr>
          </a:p>
          <a:p>
            <a:pPr eaLnBrk="1" hangingPunct="1">
              <a:spcBef>
                <a:spcPct val="0"/>
              </a:spcBef>
              <a:buFontTx/>
              <a:buNone/>
            </a:pPr>
            <a:r>
              <a:rPr lang="hr-HR" altLang="sr-Latn-RS" sz="2000" dirty="0">
                <a:latin typeface="Arial" charset="0"/>
              </a:rPr>
              <a:t>-</a:t>
            </a:r>
            <a:r>
              <a:rPr lang="hr-HR" altLang="sr-Latn-RS" sz="2000" dirty="0" err="1">
                <a:latin typeface="Arial" charset="0"/>
              </a:rPr>
              <a:t>citoplazmatski</a:t>
            </a:r>
            <a:r>
              <a:rPr lang="hr-HR" altLang="sr-Latn-RS" sz="2000" dirty="0">
                <a:latin typeface="Arial" charset="0"/>
              </a:rPr>
              <a:t> G1 faktori i </a:t>
            </a:r>
            <a:r>
              <a:rPr lang="hr-HR" altLang="sr-Latn-RS" sz="2000" dirty="0" err="1">
                <a:latin typeface="Arial" charset="0"/>
              </a:rPr>
              <a:t>jezgreni</a:t>
            </a:r>
            <a:r>
              <a:rPr lang="hr-HR" altLang="sr-Latn-RS" sz="2000" dirty="0">
                <a:latin typeface="Arial" charset="0"/>
              </a:rPr>
              <a:t> G2 faktori</a:t>
            </a:r>
          </a:p>
          <a:p>
            <a:pPr eaLnBrk="1" hangingPunct="1">
              <a:spcBef>
                <a:spcPct val="0"/>
              </a:spcBef>
              <a:buFontTx/>
              <a:buNone/>
            </a:pPr>
            <a:r>
              <a:rPr lang="hr-HR" altLang="sr-Latn-RS" sz="2000" dirty="0">
                <a:latin typeface="Arial" charset="0"/>
              </a:rPr>
              <a:t>-nema reduplikacije u G2</a:t>
            </a:r>
          </a:p>
        </p:txBody>
      </p:sp>
      <p:sp>
        <p:nvSpPr>
          <p:cNvPr id="2" name="Rectangle 1"/>
          <p:cNvSpPr/>
          <p:nvPr/>
        </p:nvSpPr>
        <p:spPr>
          <a:xfrm>
            <a:off x="971600" y="404664"/>
            <a:ext cx="2879675" cy="4338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714546" y="620688"/>
            <a:ext cx="2879675" cy="4338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92080" y="5661248"/>
            <a:ext cx="72008"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822286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h17f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3887787"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3983038" y="3175"/>
            <a:ext cx="5400675" cy="658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10000"/>
              </a:spcBef>
              <a:buFontTx/>
              <a:buNone/>
            </a:pPr>
            <a:r>
              <a:rPr lang="hr-HR" altLang="sr-Latn-RS" sz="2000">
                <a:latin typeface="Arial" charset="0"/>
              </a:rPr>
              <a:t>-ORC ostaje vezan za ishodište </a:t>
            </a:r>
          </a:p>
          <a:p>
            <a:pPr eaLnBrk="1" hangingPunct="1">
              <a:spcBef>
                <a:spcPct val="10000"/>
              </a:spcBef>
              <a:buFontTx/>
              <a:buNone/>
            </a:pPr>
            <a:r>
              <a:rPr lang="hr-HR" altLang="sr-Latn-RS" sz="2000">
                <a:latin typeface="Arial" charset="0"/>
              </a:rPr>
              <a:t>replikacije tijekom cijelog ciklusa</a:t>
            </a:r>
          </a:p>
          <a:p>
            <a:pPr eaLnBrk="1" hangingPunct="1">
              <a:spcBef>
                <a:spcPct val="10000"/>
              </a:spcBef>
              <a:buFontTx/>
              <a:buNone/>
            </a:pPr>
            <a:endParaRPr lang="hr-HR" altLang="sr-Latn-RS" sz="2000">
              <a:latin typeface="Arial" charset="0"/>
            </a:endParaRPr>
          </a:p>
          <a:p>
            <a:pPr eaLnBrk="1" hangingPunct="1">
              <a:spcBef>
                <a:spcPct val="10000"/>
              </a:spcBef>
              <a:buFontTx/>
              <a:buNone/>
            </a:pPr>
            <a:r>
              <a:rPr lang="hr-HR" altLang="sr-Latn-RS" sz="2000">
                <a:latin typeface="Arial" charset="0"/>
              </a:rPr>
              <a:t>-U ranoj G1 Cdc6 se veže za ORC.</a:t>
            </a:r>
          </a:p>
          <a:p>
            <a:pPr eaLnBrk="1" hangingPunct="1">
              <a:spcBef>
                <a:spcPct val="10000"/>
              </a:spcBef>
              <a:buFontTx/>
              <a:buNone/>
            </a:pPr>
            <a:r>
              <a:rPr lang="hr-HR" altLang="sr-Latn-RS" sz="2000">
                <a:latin typeface="Arial" charset="0"/>
              </a:rPr>
              <a:t>Prstenasti kompleks Mcm pomoću</a:t>
            </a:r>
          </a:p>
          <a:p>
            <a:pPr eaLnBrk="1" hangingPunct="1">
              <a:spcBef>
                <a:spcPct val="10000"/>
              </a:spcBef>
              <a:buFontTx/>
              <a:buNone/>
            </a:pPr>
            <a:r>
              <a:rPr lang="hr-HR" altLang="sr-Latn-RS" sz="2000">
                <a:latin typeface="Arial" charset="0"/>
              </a:rPr>
              <a:t>Cdc6 na DNA stvara prereplikativni</a:t>
            </a:r>
          </a:p>
          <a:p>
            <a:pPr eaLnBrk="1" hangingPunct="1">
              <a:spcBef>
                <a:spcPct val="10000"/>
              </a:spcBef>
              <a:buFontTx/>
              <a:buNone/>
            </a:pPr>
            <a:r>
              <a:rPr lang="hr-HR" altLang="sr-Latn-RS" sz="2000">
                <a:latin typeface="Arial" charset="0"/>
              </a:rPr>
              <a:t>kompleks.</a:t>
            </a:r>
          </a:p>
          <a:p>
            <a:pPr eaLnBrk="1" hangingPunct="1">
              <a:spcBef>
                <a:spcPct val="10000"/>
              </a:spcBef>
              <a:buFontTx/>
              <a:buNone/>
            </a:pPr>
            <a:r>
              <a:rPr lang="hr-HR" altLang="sr-Latn-RS" sz="2000">
                <a:latin typeface="Arial" charset="0"/>
              </a:rPr>
              <a:t>Mcm se može vezati samo nefosforilirana </a:t>
            </a:r>
            <a:r>
              <a:rPr lang="hr-HR" altLang="sr-Latn-RS" sz="1200">
                <a:latin typeface="Arial" charset="0"/>
              </a:rPr>
              <a:t>(G1)</a:t>
            </a:r>
          </a:p>
          <a:p>
            <a:pPr eaLnBrk="1" hangingPunct="1">
              <a:spcBef>
                <a:spcPct val="10000"/>
              </a:spcBef>
              <a:buFontTx/>
              <a:buNone/>
            </a:pPr>
            <a:r>
              <a:rPr lang="hr-HR" altLang="sr-Latn-RS" sz="2000">
                <a:latin typeface="Arial" charset="0"/>
              </a:rPr>
              <a:t>-S-Cdk okida replikaciju pomoću</a:t>
            </a:r>
          </a:p>
          <a:p>
            <a:pPr eaLnBrk="1" hangingPunct="1">
              <a:spcBef>
                <a:spcPct val="10000"/>
              </a:spcBef>
              <a:buFontTx/>
              <a:buNone/>
            </a:pPr>
            <a:r>
              <a:rPr lang="hr-HR" altLang="sr-Latn-RS" sz="2000">
                <a:latin typeface="Arial" charset="0"/>
              </a:rPr>
              <a:t>DNA polimeraze (aktivacijska fosforilacija). Mcm klizi duž DNA kao helikaza i odmata DNA.</a:t>
            </a:r>
          </a:p>
          <a:p>
            <a:pPr eaLnBrk="1" hangingPunct="1">
              <a:lnSpc>
                <a:spcPct val="150000"/>
              </a:lnSpc>
              <a:spcBef>
                <a:spcPct val="10000"/>
              </a:spcBef>
              <a:buFontTx/>
              <a:buNone/>
            </a:pPr>
            <a:r>
              <a:rPr lang="hr-HR" altLang="sr-Latn-RS" sz="2000">
                <a:latin typeface="Arial" charset="0"/>
              </a:rPr>
              <a:t>-</a:t>
            </a:r>
            <a:r>
              <a:rPr lang="hr-HR" altLang="sr-Latn-RS" sz="2000">
                <a:solidFill>
                  <a:schemeClr val="accent2"/>
                </a:solidFill>
                <a:latin typeface="Arial" charset="0"/>
              </a:rPr>
              <a:t>S-Cdk uzrokuje fosforilaciju ORC i Cdc6</a:t>
            </a:r>
          </a:p>
          <a:p>
            <a:pPr eaLnBrk="1" hangingPunct="1">
              <a:spcBef>
                <a:spcPct val="10000"/>
              </a:spcBef>
              <a:buFontTx/>
              <a:buNone/>
            </a:pPr>
            <a:r>
              <a:rPr lang="hr-HR" altLang="sr-Latn-RS" sz="2000">
                <a:solidFill>
                  <a:schemeClr val="accent2"/>
                </a:solidFill>
                <a:latin typeface="Arial" charset="0"/>
              </a:rPr>
              <a:t>(i njegovu degradaciju) i eksport viška Mcm </a:t>
            </a:r>
          </a:p>
          <a:p>
            <a:pPr eaLnBrk="1" hangingPunct="1">
              <a:spcBef>
                <a:spcPct val="10000"/>
              </a:spcBef>
              <a:buFontTx/>
              <a:buNone/>
            </a:pPr>
            <a:r>
              <a:rPr lang="hr-HR" altLang="sr-Latn-RS" sz="2000">
                <a:solidFill>
                  <a:schemeClr val="accent2"/>
                </a:solidFill>
                <a:latin typeface="Arial" charset="0"/>
              </a:rPr>
              <a:t>iz jezgre.</a:t>
            </a:r>
          </a:p>
          <a:p>
            <a:pPr eaLnBrk="1" hangingPunct="1">
              <a:spcBef>
                <a:spcPct val="10000"/>
              </a:spcBef>
              <a:buFontTx/>
              <a:buNone/>
            </a:pPr>
            <a:r>
              <a:rPr lang="hr-HR" altLang="sr-Latn-RS" sz="2000">
                <a:latin typeface="Arial" charset="0"/>
              </a:rPr>
              <a:t>Tako se Cdc6 i Mcm ne mogu ponovo</a:t>
            </a:r>
          </a:p>
          <a:p>
            <a:pPr eaLnBrk="1" hangingPunct="1">
              <a:spcBef>
                <a:spcPct val="10000"/>
              </a:spcBef>
              <a:buFontTx/>
              <a:buNone/>
            </a:pPr>
            <a:r>
              <a:rPr lang="hr-HR" altLang="sr-Latn-RS" sz="2000">
                <a:latin typeface="Arial" charset="0"/>
              </a:rPr>
              <a:t>združiti na ORC-ori i ponoviti replikaciju, </a:t>
            </a:r>
          </a:p>
          <a:p>
            <a:pPr eaLnBrk="1" hangingPunct="1">
              <a:spcBef>
                <a:spcPct val="10000"/>
              </a:spcBef>
              <a:buFontTx/>
              <a:buNone/>
            </a:pPr>
            <a:r>
              <a:rPr lang="hr-HR" altLang="sr-Latn-RS" sz="2000">
                <a:latin typeface="Arial" charset="0"/>
              </a:rPr>
              <a:t>dok se M-Cdk ne inaktivira</a:t>
            </a:r>
          </a:p>
          <a:p>
            <a:pPr eaLnBrk="1" hangingPunct="1">
              <a:spcBef>
                <a:spcPct val="10000"/>
              </a:spcBef>
              <a:buFontTx/>
              <a:buNone/>
            </a:pPr>
            <a:r>
              <a:rPr lang="hr-HR" altLang="sr-Latn-RS" sz="2000">
                <a:latin typeface="Arial" charset="0"/>
              </a:rPr>
              <a:t>krajem mitoze.</a:t>
            </a:r>
          </a:p>
        </p:txBody>
      </p:sp>
      <p:sp>
        <p:nvSpPr>
          <p:cNvPr id="43012" name="Text Box 4"/>
          <p:cNvSpPr txBox="1">
            <a:spLocks noChangeArrowheads="1"/>
          </p:cNvSpPr>
          <p:nvPr/>
        </p:nvSpPr>
        <p:spPr bwMode="auto">
          <a:xfrm>
            <a:off x="250825" y="6461125"/>
            <a:ext cx="3841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Mehanizam restrikcije replikacije</a:t>
            </a:r>
          </a:p>
        </p:txBody>
      </p:sp>
      <p:sp>
        <p:nvSpPr>
          <p:cNvPr id="43013" name="TextBox 1"/>
          <p:cNvSpPr txBox="1">
            <a:spLocks noChangeArrowheads="1"/>
          </p:cNvSpPr>
          <p:nvPr/>
        </p:nvSpPr>
        <p:spPr bwMode="auto">
          <a:xfrm>
            <a:off x="-2628900" y="616585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000">
              <a:latin typeface="Arial" charset="0"/>
            </a:endParaRPr>
          </a:p>
        </p:txBody>
      </p:sp>
    </p:spTree>
    <p:extLst>
      <p:ext uri="{BB962C8B-B14F-4D97-AF65-F5344CB8AC3E}">
        <p14:creationId xmlns:p14="http://schemas.microsoft.com/office/powerpoint/2010/main" val="1736084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likovni rezultat za gemin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052513"/>
            <a:ext cx="6973887"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2"/>
          <p:cNvSpPr txBox="1">
            <a:spLocks noChangeArrowheads="1"/>
          </p:cNvSpPr>
          <p:nvPr/>
        </p:nvSpPr>
        <p:spPr bwMode="auto">
          <a:xfrm>
            <a:off x="6084888" y="6211888"/>
            <a:ext cx="2878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a:latin typeface="Arial" charset="0"/>
              </a:rPr>
              <a:t>Mark Madine &amp; Ron Laskey</a:t>
            </a:r>
          </a:p>
          <a:p>
            <a:pPr eaLnBrk="1" hangingPunct="1">
              <a:spcBef>
                <a:spcPct val="0"/>
              </a:spcBef>
              <a:buFontTx/>
              <a:buNone/>
            </a:pPr>
            <a:r>
              <a:rPr lang="en-US" altLang="en-US" sz="1200">
                <a:latin typeface="Arial" charset="0"/>
              </a:rPr>
              <a:t>Nature Cell Biology 3, E49 - E50 (2001)</a:t>
            </a:r>
          </a:p>
          <a:p>
            <a:pPr eaLnBrk="1" hangingPunct="1">
              <a:spcBef>
                <a:spcPct val="0"/>
              </a:spcBef>
              <a:buFontTx/>
              <a:buNone/>
            </a:pPr>
            <a:endParaRPr lang="en-US" altLang="en-US" sz="1200">
              <a:latin typeface="Arial" charset="0"/>
            </a:endParaRPr>
          </a:p>
        </p:txBody>
      </p:sp>
      <p:sp>
        <p:nvSpPr>
          <p:cNvPr id="44036" name="TextBox 3"/>
          <p:cNvSpPr txBox="1">
            <a:spLocks noChangeArrowheads="1"/>
          </p:cNvSpPr>
          <p:nvPr/>
        </p:nvSpPr>
        <p:spPr bwMode="auto">
          <a:xfrm>
            <a:off x="1476375" y="5373688"/>
            <a:ext cx="541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Geminin kao inhibitor reinicijacije sinteze DNA</a:t>
            </a:r>
            <a:endParaRPr lang="en-US" altLang="en-US" sz="2000">
              <a:latin typeface="Arial" charset="0"/>
            </a:endParaRPr>
          </a:p>
        </p:txBody>
      </p:sp>
      <p:sp>
        <p:nvSpPr>
          <p:cNvPr id="44037" name="TextBox 4"/>
          <p:cNvSpPr txBox="1">
            <a:spLocks noChangeArrowheads="1"/>
          </p:cNvSpPr>
          <p:nvPr/>
        </p:nvSpPr>
        <p:spPr bwMode="auto">
          <a:xfrm>
            <a:off x="6475413" y="1260475"/>
            <a:ext cx="2435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sinteza u kasnoj G1</a:t>
            </a:r>
            <a:endParaRPr lang="en-US" altLang="en-US" sz="2000">
              <a:latin typeface="Arial" charset="0"/>
            </a:endParaRPr>
          </a:p>
        </p:txBody>
      </p:sp>
      <p:sp>
        <p:nvSpPr>
          <p:cNvPr id="44039" name="TextBox 6"/>
          <p:cNvSpPr txBox="1">
            <a:spLocks noChangeArrowheads="1"/>
          </p:cNvSpPr>
          <p:nvPr/>
        </p:nvSpPr>
        <p:spPr bwMode="auto">
          <a:xfrm>
            <a:off x="387350" y="3355975"/>
            <a:ext cx="2890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u mitozi, kasnoj anafazi</a:t>
            </a:r>
          </a:p>
          <a:p>
            <a:pPr eaLnBrk="1" hangingPunct="1">
              <a:spcBef>
                <a:spcPct val="0"/>
              </a:spcBef>
              <a:buFontTx/>
              <a:buNone/>
            </a:pPr>
            <a:r>
              <a:rPr lang="hr-HR" altLang="en-US" sz="2000">
                <a:latin typeface="Arial" charset="0"/>
              </a:rPr>
              <a:t>se degradira</a:t>
            </a:r>
          </a:p>
          <a:p>
            <a:pPr eaLnBrk="1" hangingPunct="1">
              <a:spcBef>
                <a:spcPct val="0"/>
              </a:spcBef>
              <a:buFontTx/>
              <a:buNone/>
            </a:pPr>
            <a:r>
              <a:rPr lang="hr-HR" altLang="en-US" sz="2000">
                <a:latin typeface="Arial" charset="0"/>
              </a:rPr>
              <a:t>i tako omogući ponovno</a:t>
            </a:r>
          </a:p>
          <a:p>
            <a:pPr eaLnBrk="1" hangingPunct="1">
              <a:spcBef>
                <a:spcPct val="0"/>
              </a:spcBef>
              <a:buFontTx/>
              <a:buNone/>
            </a:pPr>
            <a:r>
              <a:rPr lang="hr-HR" altLang="en-US" sz="2000">
                <a:latin typeface="Arial" charset="0"/>
              </a:rPr>
              <a:t>vezanje MCM na ori</a:t>
            </a:r>
            <a:endParaRPr lang="en-US" altLang="en-US" sz="2000">
              <a:latin typeface="Arial" charset="0"/>
            </a:endParaRPr>
          </a:p>
        </p:txBody>
      </p:sp>
      <p:sp>
        <p:nvSpPr>
          <p:cNvPr id="2" name="TextBox 1"/>
          <p:cNvSpPr txBox="1"/>
          <p:nvPr/>
        </p:nvSpPr>
        <p:spPr>
          <a:xfrm>
            <a:off x="6588224" y="3861048"/>
            <a:ext cx="1863182" cy="369332"/>
          </a:xfrm>
          <a:prstGeom prst="rect">
            <a:avLst/>
          </a:prstGeom>
          <a:noFill/>
        </p:spPr>
        <p:txBody>
          <a:bodyPr wrap="square" rtlCol="0">
            <a:spAutoFit/>
          </a:bodyPr>
          <a:lstStyle/>
          <a:p>
            <a:r>
              <a:rPr lang="hr-HR" dirty="0" smtClean="0"/>
              <a:t>inhibicija Cdt1</a:t>
            </a:r>
            <a:endParaRPr lang="en-US" dirty="0"/>
          </a:p>
        </p:txBody>
      </p:sp>
    </p:spTree>
    <p:extLst>
      <p:ext uri="{BB962C8B-B14F-4D97-AF65-F5344CB8AC3E}">
        <p14:creationId xmlns:p14="http://schemas.microsoft.com/office/powerpoint/2010/main" val="939017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2" descr="Figure 2: Schematic diagram showing cohesin regulation throughout the cell cycle. Cohesin (blue) is loaded onto chromosomes in telophase/G1 phase by the NIPBL–MAU2 heterodimer and requires the opening of the hinge domain of SMC1A and SMC3 for DNA entry. Cohesion establishment at S phase is facilitated by ESCO1/2-dependent acetylation of the SMC3 head domain, making cohesin refractory to removal from chromatin by WAPL. Cohesion is then maintained by other proteins such as WAPL, PDS5, and Sororin. Cohesin can be removed in prophase in a separase-independent manner from chromosome arms. This removal depends on PLK1 and WAPL/PDS5. Pericentromeric cohesion is protected by shugoshin and PP2A. At the onset of mitosis, pericentromeric cohesion is destroyed by proteolytic cleavage of RAD21 by separase and recycled for the next cell cycle. Recycling of the SMC3 subunit requires deacetylation by HDAC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268413"/>
            <a:ext cx="6838950"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1"/>
          <p:cNvSpPr txBox="1">
            <a:spLocks noChangeArrowheads="1"/>
          </p:cNvSpPr>
          <p:nvPr/>
        </p:nvSpPr>
        <p:spPr bwMode="auto">
          <a:xfrm>
            <a:off x="971550" y="5589588"/>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Kohezini: molekule koje povezuju sestrinske kromatide nakon njihove sinteze u S fazi</a:t>
            </a:r>
            <a:endParaRPr lang="en-US" altLang="en-US" sz="2000">
              <a:latin typeface="Arial" charset="0"/>
            </a:endParaRPr>
          </a:p>
        </p:txBody>
      </p:sp>
      <p:pic>
        <p:nvPicPr>
          <p:cNvPr id="450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6381750"/>
            <a:ext cx="295275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57470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042988" y="4124325"/>
            <a:ext cx="596741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Mitoza:</a:t>
            </a:r>
          </a:p>
          <a:p>
            <a:pPr eaLnBrk="1" hangingPunct="1">
              <a:spcBef>
                <a:spcPct val="0"/>
              </a:spcBef>
              <a:buFontTx/>
              <a:buNone/>
            </a:pPr>
            <a:r>
              <a:rPr lang="hr-HR" altLang="sr-Latn-RS" sz="2000"/>
              <a:t>cilj: pravilna segregacija kromosoma na dvije kćeri</a:t>
            </a:r>
          </a:p>
          <a:p>
            <a:pPr eaLnBrk="1" hangingPunct="1">
              <a:spcBef>
                <a:spcPct val="0"/>
              </a:spcBef>
              <a:buFontTx/>
              <a:buNone/>
            </a:pPr>
            <a:r>
              <a:rPr lang="hr-HR" altLang="sr-Latn-RS" sz="2000"/>
              <a:t>posebni citoskeletni mehanizmi</a:t>
            </a:r>
          </a:p>
          <a:p>
            <a:pPr eaLnBrk="1" hangingPunct="1">
              <a:spcBef>
                <a:spcPct val="0"/>
              </a:spcBef>
              <a:buFontTx/>
              <a:buNone/>
            </a:pPr>
            <a:r>
              <a:rPr lang="hr-HR" altLang="sr-Latn-RS" sz="2000"/>
              <a:t>razdvajanje udvostručenog kromosoma (kromatida)</a:t>
            </a:r>
          </a:p>
          <a:p>
            <a:pPr eaLnBrk="1" hangingPunct="1">
              <a:spcBef>
                <a:spcPct val="0"/>
              </a:spcBef>
              <a:buFontTx/>
              <a:buNone/>
            </a:pPr>
            <a:r>
              <a:rPr lang="hr-HR" altLang="sr-Latn-RS" sz="2000"/>
              <a:t>dioba citoplazme na dva dijela</a:t>
            </a:r>
          </a:p>
          <a:p>
            <a:pPr eaLnBrk="1" hangingPunct="1">
              <a:spcBef>
                <a:spcPct val="0"/>
              </a:spcBef>
              <a:buFontTx/>
              <a:buNone/>
            </a:pPr>
            <a:r>
              <a:rPr lang="hr-HR" altLang="sr-Latn-RS" sz="2000"/>
              <a:t>kondenzacija kromosoma</a:t>
            </a:r>
          </a:p>
        </p:txBody>
      </p:sp>
      <p:graphicFrame>
        <p:nvGraphicFramePr>
          <p:cNvPr id="3075" name="Object 3"/>
          <p:cNvGraphicFramePr>
            <a:graphicFrameLocks noChangeAspect="1"/>
          </p:cNvGraphicFramePr>
          <p:nvPr/>
        </p:nvGraphicFramePr>
        <p:xfrm>
          <a:off x="1187450" y="981075"/>
          <a:ext cx="6777038" cy="2501900"/>
        </p:xfrm>
        <a:graphic>
          <a:graphicData uri="http://schemas.openxmlformats.org/presentationml/2006/ole">
            <mc:AlternateContent xmlns:mc="http://schemas.openxmlformats.org/markup-compatibility/2006">
              <mc:Choice xmlns:v="urn:schemas-microsoft-com:vml" Requires="v">
                <p:oleObj spid="_x0000_s91166" name="Bitmap Image" r:id="rId3" imgW="4409524" imgH="1628571" progId="Paint.Picture">
                  <p:embed/>
                </p:oleObj>
              </mc:Choice>
              <mc:Fallback>
                <p:oleObj name="Bitmap Image" r:id="rId3" imgW="4409524" imgH="162857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981075"/>
                        <a:ext cx="6777038"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0808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331913" y="404813"/>
          <a:ext cx="6831012" cy="5181600"/>
        </p:xfrm>
        <a:graphic>
          <a:graphicData uri="http://schemas.openxmlformats.org/presentationml/2006/ole">
            <mc:AlternateContent xmlns:mc="http://schemas.openxmlformats.org/markup-compatibility/2006">
              <mc:Choice xmlns:v="urn:schemas-microsoft-com:vml" Requires="v">
                <p:oleObj spid="_x0000_s92190" name="Bitmap Image" r:id="rId3" imgW="6830378" imgH="5180952" progId="Paint.Picture">
                  <p:embed/>
                </p:oleObj>
              </mc:Choice>
              <mc:Fallback>
                <p:oleObj name="Bitmap Image" r:id="rId3" imgW="6830378" imgH="518095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404813"/>
                        <a:ext cx="6831012"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Text Box 3"/>
          <p:cNvSpPr txBox="1">
            <a:spLocks noChangeArrowheads="1"/>
          </p:cNvSpPr>
          <p:nvPr/>
        </p:nvSpPr>
        <p:spPr bwMode="auto">
          <a:xfrm>
            <a:off x="1958975" y="6016625"/>
            <a:ext cx="359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Mitoza u animalnim stanicama</a:t>
            </a:r>
          </a:p>
        </p:txBody>
      </p:sp>
    </p:spTree>
    <p:extLst>
      <p:ext uri="{BB962C8B-B14F-4D97-AF65-F5344CB8AC3E}">
        <p14:creationId xmlns:p14="http://schemas.microsoft.com/office/powerpoint/2010/main" val="112684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14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981075"/>
            <a:ext cx="51117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952625" y="3213100"/>
            <a:ext cx="4406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hr-HR" altLang="sr-Latn-RS" sz="2000">
                <a:latin typeface="Arial" charset="0"/>
              </a:rPr>
              <a:t>Stanični ciklus embrionalnih stanica –</a:t>
            </a:r>
          </a:p>
          <a:p>
            <a:pPr algn="ctr" eaLnBrk="1" hangingPunct="1">
              <a:spcBef>
                <a:spcPct val="0"/>
              </a:spcBef>
              <a:buFontTx/>
              <a:buNone/>
            </a:pPr>
            <a:r>
              <a:rPr lang="hr-HR" altLang="sr-Latn-RS" sz="2000">
                <a:latin typeface="Arial" charset="0"/>
              </a:rPr>
              <a:t>S + M faza</a:t>
            </a:r>
          </a:p>
        </p:txBody>
      </p:sp>
      <p:sp>
        <p:nvSpPr>
          <p:cNvPr id="4100" name="Text Box 4"/>
          <p:cNvSpPr txBox="1">
            <a:spLocks noChangeArrowheads="1"/>
          </p:cNvSpPr>
          <p:nvPr/>
        </p:nvSpPr>
        <p:spPr bwMode="auto">
          <a:xfrm>
            <a:off x="1835150" y="4724400"/>
            <a:ext cx="4248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Neke stanice izlaze iz ciklusa:</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diferencirane stanice</a:t>
            </a:r>
          </a:p>
          <a:p>
            <a:pPr eaLnBrk="1" hangingPunct="1">
              <a:spcBef>
                <a:spcPct val="0"/>
              </a:spcBef>
              <a:buFontTx/>
              <a:buNone/>
            </a:pPr>
            <a:r>
              <a:rPr lang="hr-HR" altLang="sr-Latn-RS" sz="2000">
                <a:latin typeface="Arial" charset="0"/>
              </a:rPr>
              <a:t>mirujuće stanice - G</a:t>
            </a:r>
            <a:r>
              <a:rPr lang="hr-HR" altLang="sr-Latn-RS" sz="2000" baseline="-25000">
                <a:latin typeface="Arial" charset="0"/>
              </a:rPr>
              <a:t>0</a:t>
            </a:r>
          </a:p>
        </p:txBody>
      </p:sp>
    </p:spTree>
    <p:extLst>
      <p:ext uri="{BB962C8B-B14F-4D97-AF65-F5344CB8AC3E}">
        <p14:creationId xmlns:p14="http://schemas.microsoft.com/office/powerpoint/2010/main" val="23402100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619250" y="908050"/>
          <a:ext cx="5746750" cy="4767263"/>
        </p:xfrm>
        <a:graphic>
          <a:graphicData uri="http://schemas.openxmlformats.org/presentationml/2006/ole">
            <mc:AlternateContent xmlns:mc="http://schemas.openxmlformats.org/markup-compatibility/2006">
              <mc:Choice xmlns:v="urn:schemas-microsoft-com:vml" Requires="v">
                <p:oleObj spid="_x0000_s78895" name="Bitmap Image" r:id="rId3" imgW="4580952" imgH="3801006" progId="Paint.Picture">
                  <p:embed/>
                </p:oleObj>
              </mc:Choice>
              <mc:Fallback>
                <p:oleObj name="Bitmap Image" r:id="rId3" imgW="4580952" imgH="380100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908050"/>
                        <a:ext cx="5746750"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Text Box 3"/>
          <p:cNvSpPr txBox="1">
            <a:spLocks noChangeArrowheads="1"/>
          </p:cNvSpPr>
          <p:nvPr/>
        </p:nvSpPr>
        <p:spPr bwMode="auto">
          <a:xfrm>
            <a:off x="2751138" y="5873750"/>
            <a:ext cx="3162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Mitoza u biljnim stanicama</a:t>
            </a:r>
          </a:p>
        </p:txBody>
      </p:sp>
    </p:spTree>
    <p:extLst>
      <p:ext uri="{BB962C8B-B14F-4D97-AF65-F5344CB8AC3E}">
        <p14:creationId xmlns:p14="http://schemas.microsoft.com/office/powerpoint/2010/main" val="357462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gulacija c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0713"/>
            <a:ext cx="770572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1835150" y="5589588"/>
            <a:ext cx="51133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r-HR" altLang="sr-Latn-RS" sz="2000"/>
              <a:t>Ciklus faktora sazrijevanja (MPF)</a:t>
            </a:r>
          </a:p>
          <a:p>
            <a:pPr algn="ctr" eaLnBrk="1" hangingPunct="1">
              <a:spcBef>
                <a:spcPct val="0"/>
              </a:spcBef>
              <a:buFontTx/>
              <a:buNone/>
            </a:pPr>
            <a:r>
              <a:rPr lang="hr-HR" altLang="sr-Latn-RS" sz="2000"/>
              <a:t>-osnovni regulator mitoze: cdc2/ciklin B</a:t>
            </a:r>
          </a:p>
          <a:p>
            <a:pPr algn="ctr" eaLnBrk="1" hangingPunct="1">
              <a:spcBef>
                <a:spcPct val="0"/>
              </a:spcBef>
              <a:buFontTx/>
              <a:buNone/>
            </a:pPr>
            <a:endParaRPr lang="hr-HR" altLang="sr-Latn-RS" sz="2000"/>
          </a:p>
        </p:txBody>
      </p:sp>
      <p:sp>
        <p:nvSpPr>
          <p:cNvPr id="7172" name="Text Box 4"/>
          <p:cNvSpPr txBox="1">
            <a:spLocks noChangeArrowheads="1"/>
          </p:cNvSpPr>
          <p:nvPr/>
        </p:nvSpPr>
        <p:spPr bwMode="auto">
          <a:xfrm>
            <a:off x="5940425" y="1125538"/>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800"/>
              <a:t>cdc25 fosfataza</a:t>
            </a:r>
          </a:p>
        </p:txBody>
      </p:sp>
      <p:sp>
        <p:nvSpPr>
          <p:cNvPr id="7173" name="Text Box 5"/>
          <p:cNvSpPr txBox="1">
            <a:spLocks noChangeArrowheads="1"/>
          </p:cNvSpPr>
          <p:nvPr/>
        </p:nvSpPr>
        <p:spPr bwMode="auto">
          <a:xfrm>
            <a:off x="3779838" y="2349500"/>
            <a:ext cx="7699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600"/>
              <a:t>CAK </a:t>
            </a:r>
          </a:p>
          <a:p>
            <a:pPr eaLnBrk="1" hangingPunct="1">
              <a:spcBef>
                <a:spcPct val="0"/>
              </a:spcBef>
              <a:buFontTx/>
              <a:buNone/>
            </a:pPr>
            <a:r>
              <a:rPr lang="hr-HR" altLang="sr-Latn-RS" sz="1600"/>
              <a:t>kinaza</a:t>
            </a:r>
          </a:p>
        </p:txBody>
      </p:sp>
      <p:sp>
        <p:nvSpPr>
          <p:cNvPr id="7174" name="Text Box 6"/>
          <p:cNvSpPr txBox="1">
            <a:spLocks noChangeArrowheads="1"/>
          </p:cNvSpPr>
          <p:nvPr/>
        </p:nvSpPr>
        <p:spPr bwMode="auto">
          <a:xfrm>
            <a:off x="7092950" y="1700213"/>
            <a:ext cx="1836738"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Prijelaz</a:t>
            </a:r>
          </a:p>
          <a:p>
            <a:pPr eaLnBrk="1" hangingPunct="1">
              <a:spcBef>
                <a:spcPct val="0"/>
              </a:spcBef>
              <a:buFontTx/>
              <a:buNone/>
            </a:pPr>
            <a:r>
              <a:rPr lang="hr-HR" altLang="sr-Latn-RS" sz="2000"/>
              <a:t>G2 u M:</a:t>
            </a:r>
          </a:p>
          <a:p>
            <a:pPr eaLnBrk="1" hangingPunct="1">
              <a:spcBef>
                <a:spcPct val="0"/>
              </a:spcBef>
              <a:buFontTx/>
              <a:buNone/>
            </a:pPr>
            <a:r>
              <a:rPr lang="hr-HR" altLang="sr-Latn-RS" sz="2000"/>
              <a:t>aktivacija MPF</a:t>
            </a:r>
          </a:p>
          <a:p>
            <a:pPr eaLnBrk="1" hangingPunct="1">
              <a:spcBef>
                <a:spcPct val="0"/>
              </a:spcBef>
              <a:buFontTx/>
              <a:buNone/>
            </a:pPr>
            <a:r>
              <a:rPr lang="hr-HR" altLang="sr-Latn-RS" sz="1600"/>
              <a:t>defosforilacijom</a:t>
            </a:r>
          </a:p>
        </p:txBody>
      </p:sp>
      <p:sp>
        <p:nvSpPr>
          <p:cNvPr id="7175" name="Text Box 7"/>
          <p:cNvSpPr txBox="1">
            <a:spLocks noChangeArrowheads="1"/>
          </p:cNvSpPr>
          <p:nvPr/>
        </p:nvSpPr>
        <p:spPr bwMode="auto">
          <a:xfrm>
            <a:off x="1527175" y="1190625"/>
            <a:ext cx="979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S + G2</a:t>
            </a:r>
          </a:p>
        </p:txBody>
      </p:sp>
      <p:sp>
        <p:nvSpPr>
          <p:cNvPr id="7176" name="Text Box 8"/>
          <p:cNvSpPr txBox="1">
            <a:spLocks noChangeArrowheads="1"/>
          </p:cNvSpPr>
          <p:nvPr/>
        </p:nvSpPr>
        <p:spPr bwMode="auto">
          <a:xfrm>
            <a:off x="4859338" y="2420938"/>
            <a:ext cx="7699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600"/>
              <a:t>wee</a:t>
            </a:r>
          </a:p>
          <a:p>
            <a:pPr eaLnBrk="1" hangingPunct="1">
              <a:spcBef>
                <a:spcPct val="0"/>
              </a:spcBef>
              <a:buFontTx/>
              <a:buNone/>
            </a:pPr>
            <a:r>
              <a:rPr lang="hr-HR" altLang="sr-Latn-RS" sz="1600"/>
              <a:t>kinaza</a:t>
            </a:r>
          </a:p>
        </p:txBody>
      </p:sp>
    </p:spTree>
    <p:extLst>
      <p:ext uri="{BB962C8B-B14F-4D97-AF65-F5344CB8AC3E}">
        <p14:creationId xmlns:p14="http://schemas.microsoft.com/office/powerpoint/2010/main" val="38279756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17f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268413"/>
            <a:ext cx="61976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6084888" y="765175"/>
            <a:ext cx="20875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Polo kinaza</a:t>
            </a:r>
          </a:p>
          <a:p>
            <a:pPr eaLnBrk="1" hangingPunct="1">
              <a:spcBef>
                <a:spcPct val="0"/>
              </a:spcBef>
              <a:buFontTx/>
              <a:buNone/>
            </a:pPr>
            <a:r>
              <a:rPr lang="hr-HR" altLang="sr-Latn-RS" sz="2000"/>
              <a:t>M-cdk kinaza</a:t>
            </a:r>
          </a:p>
        </p:txBody>
      </p:sp>
      <p:sp>
        <p:nvSpPr>
          <p:cNvPr id="8196" name="Text Box 4"/>
          <p:cNvSpPr txBox="1">
            <a:spLocks noChangeArrowheads="1"/>
          </p:cNvSpPr>
          <p:nvPr/>
        </p:nvSpPr>
        <p:spPr bwMode="auto">
          <a:xfrm>
            <a:off x="4119563" y="4287838"/>
            <a:ext cx="1698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inhibicija wee</a:t>
            </a:r>
          </a:p>
          <a:p>
            <a:pPr eaLnBrk="1" hangingPunct="1">
              <a:spcBef>
                <a:spcPct val="0"/>
              </a:spcBef>
              <a:buFontTx/>
              <a:buNone/>
            </a:pPr>
            <a:endParaRPr lang="hr-HR" altLang="sr-Latn-RS" sz="2000"/>
          </a:p>
        </p:txBody>
      </p:sp>
      <p:sp>
        <p:nvSpPr>
          <p:cNvPr id="8197" name="Text Box 5"/>
          <p:cNvSpPr txBox="1">
            <a:spLocks noChangeArrowheads="1"/>
          </p:cNvSpPr>
          <p:nvPr/>
        </p:nvSpPr>
        <p:spPr bwMode="auto">
          <a:xfrm>
            <a:off x="950913" y="5511800"/>
            <a:ext cx="70500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 nagli početak mitoze mehanizmom pozitivne povratne veze</a:t>
            </a:r>
          </a:p>
        </p:txBody>
      </p:sp>
    </p:spTree>
    <p:extLst>
      <p:ext uri="{BB962C8B-B14F-4D97-AF65-F5344CB8AC3E}">
        <p14:creationId xmlns:p14="http://schemas.microsoft.com/office/powerpoint/2010/main" val="751735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extLst>
              <p:ext uri="{D42A27DB-BD31-4B8C-83A1-F6EECF244321}">
                <p14:modId xmlns:p14="http://schemas.microsoft.com/office/powerpoint/2010/main" val="2987830583"/>
              </p:ext>
            </p:extLst>
          </p:nvPr>
        </p:nvGraphicFramePr>
        <p:xfrm>
          <a:off x="1547813" y="908050"/>
          <a:ext cx="5829300" cy="3822700"/>
        </p:xfrm>
        <a:graphic>
          <a:graphicData uri="http://schemas.openxmlformats.org/presentationml/2006/ole">
            <mc:AlternateContent xmlns:mc="http://schemas.openxmlformats.org/markup-compatibility/2006">
              <mc:Choice xmlns:v="urn:schemas-microsoft-com:vml" Requires="v">
                <p:oleObj spid="_x0000_s93214" name="Image" r:id="rId4" imgW="5828571" imgH="3822222" progId="Photoshop.Image.7">
                  <p:embed/>
                </p:oleObj>
              </mc:Choice>
              <mc:Fallback>
                <p:oleObj name="Image" r:id="rId4" imgW="5828571" imgH="3822222"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908050"/>
                        <a:ext cx="5829300"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9" name="Text Box 3"/>
          <p:cNvSpPr txBox="1">
            <a:spLocks noChangeArrowheads="1"/>
          </p:cNvSpPr>
          <p:nvPr/>
        </p:nvSpPr>
        <p:spPr bwMode="auto">
          <a:xfrm>
            <a:off x="857250" y="5842000"/>
            <a:ext cx="7300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Događaji u mitozi regulirani kompleksom ciklina B i cdc2 kinaze</a:t>
            </a:r>
          </a:p>
        </p:txBody>
      </p:sp>
      <p:sp>
        <p:nvSpPr>
          <p:cNvPr id="9220" name="Text Box 4"/>
          <p:cNvSpPr txBox="1">
            <a:spLocks noChangeArrowheads="1"/>
          </p:cNvSpPr>
          <p:nvPr/>
        </p:nvSpPr>
        <p:spPr bwMode="auto">
          <a:xfrm>
            <a:off x="1258888" y="3644900"/>
            <a:ext cx="15557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800"/>
              <a:t>Kondenzacija</a:t>
            </a:r>
          </a:p>
          <a:p>
            <a:pPr eaLnBrk="1" hangingPunct="1">
              <a:spcBef>
                <a:spcPct val="0"/>
              </a:spcBef>
              <a:buFontTx/>
              <a:buNone/>
            </a:pPr>
            <a:r>
              <a:rPr lang="hr-HR" altLang="sr-Latn-RS" sz="1800"/>
              <a:t>kromatina</a:t>
            </a:r>
          </a:p>
          <a:p>
            <a:pPr eaLnBrk="1" hangingPunct="1">
              <a:spcBef>
                <a:spcPct val="0"/>
              </a:spcBef>
              <a:buFontTx/>
              <a:buNone/>
            </a:pPr>
            <a:r>
              <a:rPr lang="hr-HR" altLang="sr-Latn-RS" sz="1800"/>
              <a:t>-fosforilacija</a:t>
            </a:r>
          </a:p>
          <a:p>
            <a:pPr eaLnBrk="1" hangingPunct="1">
              <a:spcBef>
                <a:spcPct val="0"/>
              </a:spcBef>
              <a:buFontTx/>
              <a:buNone/>
            </a:pPr>
            <a:r>
              <a:rPr lang="hr-HR" altLang="sr-Latn-RS" sz="1800"/>
              <a:t>kondenzina</a:t>
            </a:r>
          </a:p>
        </p:txBody>
      </p:sp>
      <p:sp>
        <p:nvSpPr>
          <p:cNvPr id="9221" name="Text Box 5"/>
          <p:cNvSpPr txBox="1">
            <a:spLocks noChangeArrowheads="1"/>
          </p:cNvSpPr>
          <p:nvPr/>
        </p:nvSpPr>
        <p:spPr bwMode="auto">
          <a:xfrm>
            <a:off x="2843213" y="3644900"/>
            <a:ext cx="1851025" cy="1754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800"/>
              <a:t>Raspad jezgrine</a:t>
            </a:r>
          </a:p>
          <a:p>
            <a:pPr eaLnBrk="1" hangingPunct="1">
              <a:spcBef>
                <a:spcPct val="0"/>
              </a:spcBef>
              <a:buFontTx/>
              <a:buNone/>
            </a:pPr>
            <a:r>
              <a:rPr lang="hr-HR" altLang="sr-Latn-RS" sz="1800"/>
              <a:t>ovojnice</a:t>
            </a:r>
          </a:p>
          <a:p>
            <a:pPr eaLnBrk="1" hangingPunct="1">
              <a:spcBef>
                <a:spcPct val="0"/>
              </a:spcBef>
              <a:buFontTx/>
              <a:buNone/>
            </a:pPr>
            <a:r>
              <a:rPr lang="hr-HR" altLang="sr-Latn-RS" sz="1800"/>
              <a:t>-fosforilacija</a:t>
            </a:r>
          </a:p>
          <a:p>
            <a:pPr eaLnBrk="1" hangingPunct="1">
              <a:spcBef>
                <a:spcPct val="0"/>
              </a:spcBef>
              <a:buFontTx/>
              <a:buNone/>
            </a:pPr>
            <a:r>
              <a:rPr lang="hr-HR" altLang="sr-Latn-RS" sz="1800"/>
              <a:t>lamina</a:t>
            </a:r>
          </a:p>
          <a:p>
            <a:pPr eaLnBrk="1" hangingPunct="1">
              <a:spcBef>
                <a:spcPct val="0"/>
              </a:spcBef>
              <a:buFontTx/>
              <a:buNone/>
            </a:pPr>
            <a:r>
              <a:rPr lang="hr-HR" altLang="sr-Latn-RS" sz="1800"/>
              <a:t>-fosforilacija </a:t>
            </a:r>
          </a:p>
          <a:p>
            <a:pPr eaLnBrk="1" hangingPunct="1">
              <a:spcBef>
                <a:spcPct val="0"/>
              </a:spcBef>
              <a:buFontTx/>
              <a:buNone/>
            </a:pPr>
            <a:r>
              <a:rPr lang="hr-HR" altLang="sr-Latn-RS" sz="1800"/>
              <a:t>nukleoporina</a:t>
            </a:r>
          </a:p>
        </p:txBody>
      </p:sp>
      <p:sp>
        <p:nvSpPr>
          <p:cNvPr id="9222" name="Text Box 6"/>
          <p:cNvSpPr txBox="1">
            <a:spLocks noChangeArrowheads="1"/>
          </p:cNvSpPr>
          <p:nvPr/>
        </p:nvSpPr>
        <p:spPr bwMode="auto">
          <a:xfrm>
            <a:off x="4643438" y="3644900"/>
            <a:ext cx="1857375"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800" dirty="0"/>
              <a:t>Fragmentacija</a:t>
            </a:r>
          </a:p>
          <a:p>
            <a:pPr eaLnBrk="1" hangingPunct="1">
              <a:spcBef>
                <a:spcPct val="0"/>
              </a:spcBef>
              <a:buFontTx/>
              <a:buNone/>
            </a:pPr>
            <a:r>
              <a:rPr lang="hr-HR" altLang="sr-Latn-RS" sz="1800" dirty="0" err="1"/>
              <a:t>Golgija</a:t>
            </a:r>
            <a:r>
              <a:rPr lang="hr-HR" altLang="sr-Latn-RS" sz="1800" dirty="0"/>
              <a:t> i ER</a:t>
            </a:r>
          </a:p>
          <a:p>
            <a:pPr eaLnBrk="1" hangingPunct="1">
              <a:spcBef>
                <a:spcPct val="0"/>
              </a:spcBef>
              <a:buFontTx/>
              <a:buNone/>
            </a:pPr>
            <a:r>
              <a:rPr lang="hr-HR" altLang="sr-Latn-RS" sz="1800" dirty="0"/>
              <a:t>-</a:t>
            </a:r>
            <a:r>
              <a:rPr lang="hr-HR" altLang="sr-Latn-RS" sz="1800" dirty="0" err="1"/>
              <a:t>fosforilacija</a:t>
            </a:r>
            <a:r>
              <a:rPr lang="hr-HR" altLang="sr-Latn-RS" sz="1800" dirty="0"/>
              <a:t> </a:t>
            </a:r>
          </a:p>
          <a:p>
            <a:pPr eaLnBrk="1" hangingPunct="1">
              <a:spcBef>
                <a:spcPct val="0"/>
              </a:spcBef>
              <a:buFontTx/>
              <a:buNone/>
            </a:pPr>
            <a:r>
              <a:rPr lang="hr-HR" altLang="sr-Latn-RS" sz="1800" dirty="0"/>
              <a:t>GM130</a:t>
            </a:r>
          </a:p>
        </p:txBody>
      </p:sp>
      <p:sp>
        <p:nvSpPr>
          <p:cNvPr id="9223" name="Text Box 7"/>
          <p:cNvSpPr txBox="1">
            <a:spLocks noChangeArrowheads="1"/>
          </p:cNvSpPr>
          <p:nvPr/>
        </p:nvSpPr>
        <p:spPr bwMode="auto">
          <a:xfrm>
            <a:off x="6300788" y="3644900"/>
            <a:ext cx="1857375" cy="1465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800"/>
              <a:t>Nastanak</a:t>
            </a:r>
          </a:p>
          <a:p>
            <a:pPr eaLnBrk="1" hangingPunct="1">
              <a:spcBef>
                <a:spcPct val="0"/>
              </a:spcBef>
              <a:buFontTx/>
              <a:buNone/>
            </a:pPr>
            <a:r>
              <a:rPr lang="hr-HR" altLang="sr-Latn-RS" sz="1800"/>
              <a:t>diobenog vretena</a:t>
            </a:r>
          </a:p>
          <a:p>
            <a:pPr eaLnBrk="1" hangingPunct="1">
              <a:spcBef>
                <a:spcPct val="0"/>
              </a:spcBef>
              <a:buFontTx/>
              <a:buNone/>
            </a:pPr>
            <a:r>
              <a:rPr lang="hr-HR" altLang="sr-Latn-RS" sz="1800"/>
              <a:t>-nestabilnost </a:t>
            </a:r>
          </a:p>
          <a:p>
            <a:pPr eaLnBrk="1" hangingPunct="1">
              <a:spcBef>
                <a:spcPct val="0"/>
              </a:spcBef>
              <a:buFontTx/>
              <a:buNone/>
            </a:pPr>
            <a:r>
              <a:rPr lang="hr-HR" altLang="sr-Latn-RS" sz="1800"/>
              <a:t>mikrotubula</a:t>
            </a:r>
          </a:p>
        </p:txBody>
      </p:sp>
      <p:sp>
        <p:nvSpPr>
          <p:cNvPr id="2" name="Rectangle 1"/>
          <p:cNvSpPr/>
          <p:nvPr/>
        </p:nvSpPr>
        <p:spPr>
          <a:xfrm>
            <a:off x="5076056" y="476672"/>
            <a:ext cx="3992210" cy="923330"/>
          </a:xfrm>
          <a:prstGeom prst="rect">
            <a:avLst/>
          </a:prstGeom>
        </p:spPr>
        <p:txBody>
          <a:bodyPr wrap="square">
            <a:spAutoFit/>
          </a:bodyPr>
          <a:lstStyle/>
          <a:p>
            <a:r>
              <a:rPr lang="hr-HR" dirty="0">
                <a:latin typeface="Arial" panose="020B0604020202020204" pitchFamily="34" charset="0"/>
                <a:cs typeface="Arial" panose="020B0604020202020204" pitchFamily="34" charset="0"/>
              </a:rPr>
              <a:t>kao </a:t>
            </a:r>
            <a:r>
              <a:rPr lang="hr-HR" dirty="0" err="1">
                <a:latin typeface="Arial" panose="020B0604020202020204" pitchFamily="34" charset="0"/>
                <a:cs typeface="Arial" panose="020B0604020202020204" pitchFamily="34" charset="0"/>
              </a:rPr>
              <a:t>kinaza</a:t>
            </a:r>
            <a:r>
              <a:rPr lang="hr-HR" dirty="0">
                <a:latin typeface="Arial" panose="020B0604020202020204" pitchFamily="34" charset="0"/>
                <a:cs typeface="Arial" panose="020B0604020202020204" pitchFamily="34" charset="0"/>
              </a:rPr>
              <a:t>, kompleks </a:t>
            </a:r>
            <a:r>
              <a:rPr lang="hr-HR" dirty="0" err="1">
                <a:latin typeface="Arial" panose="020B0604020202020204" pitchFamily="34" charset="0"/>
                <a:cs typeface="Arial" panose="020B0604020202020204" pitchFamily="34" charset="0"/>
              </a:rPr>
              <a:t>cdk</a:t>
            </a:r>
            <a:r>
              <a:rPr lang="hr-HR" dirty="0">
                <a:latin typeface="Arial" panose="020B0604020202020204" pitchFamily="34" charset="0"/>
                <a:cs typeface="Arial" panose="020B0604020202020204" pitchFamily="34" charset="0"/>
              </a:rPr>
              <a:t>/</a:t>
            </a:r>
            <a:r>
              <a:rPr lang="hr-HR" dirty="0" err="1">
                <a:latin typeface="Arial" panose="020B0604020202020204" pitchFamily="34" charset="0"/>
                <a:cs typeface="Arial" panose="020B0604020202020204" pitchFamily="34" charset="0"/>
              </a:rPr>
              <a:t>ciklin</a:t>
            </a:r>
            <a:endParaRPr lang="hr-HR"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pokreće nizvodne događaje specifične za pojedinu fazu ciklusa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34227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Russe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60350"/>
            <a:ext cx="3087688"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p:cNvSpPr txBox="1">
            <a:spLocks noChangeArrowheads="1"/>
          </p:cNvSpPr>
          <p:nvPr/>
        </p:nvSpPr>
        <p:spPr bwMode="auto">
          <a:xfrm>
            <a:off x="4211638" y="2276475"/>
            <a:ext cx="4003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produžena G2 faza: cdc25 mutant</a:t>
            </a:r>
          </a:p>
        </p:txBody>
      </p:sp>
      <p:sp>
        <p:nvSpPr>
          <p:cNvPr id="25604" name="Text Box 4"/>
          <p:cNvSpPr txBox="1">
            <a:spLocks noChangeArrowheads="1"/>
          </p:cNvSpPr>
          <p:nvPr/>
        </p:nvSpPr>
        <p:spPr bwMode="auto">
          <a:xfrm>
            <a:off x="4211638" y="3573463"/>
            <a:ext cx="4537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sr-Latn-RS" sz="2000">
                <a:latin typeface="Arial" charset="0"/>
              </a:rPr>
              <a:t>skraćena G2 faza: wee mutant</a:t>
            </a:r>
          </a:p>
        </p:txBody>
      </p:sp>
      <p:sp>
        <p:nvSpPr>
          <p:cNvPr id="25605" name="Text Box 5"/>
          <p:cNvSpPr txBox="1">
            <a:spLocks noChangeArrowheads="1"/>
          </p:cNvSpPr>
          <p:nvPr/>
        </p:nvSpPr>
        <p:spPr bwMode="auto">
          <a:xfrm>
            <a:off x="4284663" y="908050"/>
            <a:ext cx="1019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divlji tip</a:t>
            </a:r>
          </a:p>
        </p:txBody>
      </p:sp>
      <p:sp>
        <p:nvSpPr>
          <p:cNvPr id="25606" name="Rectangle 6"/>
          <p:cNvSpPr>
            <a:spLocks noChangeArrowheads="1"/>
          </p:cNvSpPr>
          <p:nvPr/>
        </p:nvSpPr>
        <p:spPr bwMode="auto">
          <a:xfrm>
            <a:off x="971550" y="4365625"/>
            <a:ext cx="3095625" cy="1079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25607" name="Text Box 7"/>
          <p:cNvSpPr txBox="1">
            <a:spLocks noChangeArrowheads="1"/>
          </p:cNvSpPr>
          <p:nvPr/>
        </p:nvSpPr>
        <p:spPr bwMode="auto">
          <a:xfrm>
            <a:off x="395288" y="4941888"/>
            <a:ext cx="8320087" cy="1311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Cijepajući kvasac obojen kalcafluorom koji boji septum između stanica:</a:t>
            </a:r>
          </a:p>
          <a:p>
            <a:pPr eaLnBrk="1" hangingPunct="1">
              <a:spcBef>
                <a:spcPct val="0"/>
              </a:spcBef>
              <a:buFontTx/>
              <a:buNone/>
            </a:pPr>
            <a:r>
              <a:rPr lang="hr-HR" altLang="sr-Latn-RS" sz="2000">
                <a:latin typeface="Arial" charset="0"/>
              </a:rPr>
              <a:t>cdc25 mutant: ne ulazi u diobu </a:t>
            </a:r>
          </a:p>
          <a:p>
            <a:pPr eaLnBrk="1" hangingPunct="1">
              <a:spcBef>
                <a:spcPct val="0"/>
              </a:spcBef>
              <a:buFontTx/>
              <a:buNone/>
            </a:pPr>
            <a:r>
              <a:rPr lang="hr-HR" altLang="sr-Latn-RS" sz="2000">
                <a:latin typeface="Arial" charset="0"/>
              </a:rPr>
              <a:t>wee mutant: dijeli se kod puno manje veličine</a:t>
            </a:r>
          </a:p>
          <a:p>
            <a:pPr eaLnBrk="1" hangingPunct="1">
              <a:spcBef>
                <a:spcPct val="0"/>
              </a:spcBef>
              <a:buFontTx/>
              <a:buNone/>
            </a:pPr>
            <a:endParaRPr lang="hr-HR" altLang="sr-Latn-RS" sz="2000">
              <a:latin typeface="Arial" charset="0"/>
            </a:endParaRPr>
          </a:p>
        </p:txBody>
      </p:sp>
    </p:spTree>
    <p:extLst>
      <p:ext uri="{BB962C8B-B14F-4D97-AF65-F5344CB8AC3E}">
        <p14:creationId xmlns:p14="http://schemas.microsoft.com/office/powerpoint/2010/main" val="3373256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323850" y="260350"/>
            <a:ext cx="8497888"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promjena staničnih procesa:</a:t>
            </a:r>
          </a:p>
          <a:p>
            <a:pPr eaLnBrk="1" hangingPunct="1">
              <a:spcBef>
                <a:spcPct val="0"/>
              </a:spcBef>
              <a:buFontTx/>
              <a:buNone/>
            </a:pPr>
            <a:endParaRPr lang="hr-HR" altLang="sr-Latn-RS" sz="2000"/>
          </a:p>
          <a:p>
            <a:pPr eaLnBrk="1" hangingPunct="1">
              <a:spcBef>
                <a:spcPct val="0"/>
              </a:spcBef>
              <a:buFontTx/>
              <a:buNone/>
            </a:pPr>
            <a:r>
              <a:rPr lang="hr-HR" altLang="sr-Latn-RS" sz="2000"/>
              <a:t>proteinska sinteza postaje neovisna o CAP (mRNA kapa)</a:t>
            </a:r>
          </a:p>
          <a:p>
            <a:pPr eaLnBrk="1" hangingPunct="1">
              <a:spcBef>
                <a:spcPct val="0"/>
              </a:spcBef>
              <a:buFontTx/>
              <a:buNone/>
            </a:pPr>
            <a:endParaRPr lang="hr-HR" altLang="sr-Latn-RS" sz="2000"/>
          </a:p>
          <a:p>
            <a:pPr eaLnBrk="1" hangingPunct="1">
              <a:spcBef>
                <a:spcPct val="0"/>
              </a:spcBef>
              <a:buFontTx/>
              <a:buNone/>
            </a:pPr>
            <a:r>
              <a:rPr lang="hr-HR" altLang="sr-Latn-RS" sz="2000"/>
              <a:t>unutrašnji raspored membranskih sustava u stanici se mijenja, budući da oni ovise o interfaznim mikrotubulima</a:t>
            </a:r>
          </a:p>
          <a:p>
            <a:pPr eaLnBrk="1" hangingPunct="1">
              <a:spcBef>
                <a:spcPct val="0"/>
              </a:spcBef>
              <a:buFontTx/>
              <a:buNone/>
            </a:pPr>
            <a:endParaRPr lang="hr-HR" altLang="sr-Latn-RS" sz="2000"/>
          </a:p>
          <a:p>
            <a:pPr eaLnBrk="1" hangingPunct="1">
              <a:spcBef>
                <a:spcPct val="0"/>
              </a:spcBef>
              <a:buFontTx/>
              <a:buNone/>
            </a:pPr>
            <a:r>
              <a:rPr lang="hr-HR" altLang="sr-Latn-RS" sz="2000"/>
              <a:t>zaustavlja se endo i egzocitoza</a:t>
            </a:r>
          </a:p>
          <a:p>
            <a:pPr eaLnBrk="1" hangingPunct="1">
              <a:spcBef>
                <a:spcPct val="0"/>
              </a:spcBef>
              <a:buFontTx/>
              <a:buNone/>
            </a:pPr>
            <a:endParaRPr lang="hr-HR" altLang="sr-Latn-RS" sz="2000"/>
          </a:p>
          <a:p>
            <a:pPr eaLnBrk="1" hangingPunct="1">
              <a:spcBef>
                <a:spcPct val="0"/>
              </a:spcBef>
              <a:buFontTx/>
              <a:buNone/>
            </a:pPr>
            <a:r>
              <a:rPr lang="hr-HR" altLang="sr-Latn-RS" sz="2000"/>
              <a:t>mikrofilamenti (aktin) se organiziraju tako da nastaje okrugla stanica</a:t>
            </a:r>
          </a:p>
          <a:p>
            <a:pPr eaLnBrk="1" hangingPunct="1">
              <a:spcBef>
                <a:spcPct val="0"/>
              </a:spcBef>
              <a:buFontTx/>
              <a:buNone/>
            </a:pPr>
            <a:endParaRPr lang="hr-HR" altLang="sr-Latn-RS" sz="2000"/>
          </a:p>
          <a:p>
            <a:pPr eaLnBrk="1" hangingPunct="1">
              <a:spcBef>
                <a:spcPct val="0"/>
              </a:spcBef>
              <a:buFontTx/>
              <a:buNone/>
            </a:pPr>
            <a:r>
              <a:rPr lang="hr-HR" altLang="sr-Latn-RS" sz="2000"/>
              <a:t>raspad jezgrice</a:t>
            </a:r>
          </a:p>
          <a:p>
            <a:pPr eaLnBrk="1" hangingPunct="1">
              <a:spcBef>
                <a:spcPct val="0"/>
              </a:spcBef>
              <a:buFontTx/>
              <a:buNone/>
            </a:pPr>
            <a:endParaRPr lang="hr-HR" altLang="sr-Latn-RS" sz="2000"/>
          </a:p>
          <a:p>
            <a:pPr eaLnBrk="1" hangingPunct="1">
              <a:spcBef>
                <a:spcPct val="0"/>
              </a:spcBef>
              <a:buFontTx/>
              <a:buNone/>
            </a:pPr>
            <a:r>
              <a:rPr lang="hr-HR" altLang="sr-Latn-RS" sz="2000"/>
              <a:t>početak kondenzacije kromatina</a:t>
            </a:r>
          </a:p>
          <a:p>
            <a:pPr eaLnBrk="1" hangingPunct="1">
              <a:spcBef>
                <a:spcPct val="0"/>
              </a:spcBef>
              <a:buFontTx/>
              <a:buNone/>
            </a:pPr>
            <a:endParaRPr lang="hr-HR" altLang="sr-Latn-RS" sz="2000"/>
          </a:p>
          <a:p>
            <a:pPr eaLnBrk="1" hangingPunct="1">
              <a:spcBef>
                <a:spcPct val="0"/>
              </a:spcBef>
              <a:buFontTx/>
              <a:buNone/>
            </a:pPr>
            <a:r>
              <a:rPr lang="hr-HR" altLang="sr-Latn-RS" sz="2000"/>
              <a:t>kohezini drže sestrinske kromatide samo za centromeru; ostali se degradiraju</a:t>
            </a:r>
          </a:p>
          <a:p>
            <a:pPr eaLnBrk="1" hangingPunct="1">
              <a:spcBef>
                <a:spcPct val="0"/>
              </a:spcBef>
              <a:buFontTx/>
              <a:buNone/>
            </a:pPr>
            <a:endParaRPr lang="hr-HR" altLang="sr-Latn-RS" sz="2000"/>
          </a:p>
          <a:p>
            <a:pPr eaLnBrk="1" hangingPunct="1">
              <a:spcBef>
                <a:spcPct val="0"/>
              </a:spcBef>
              <a:buFontTx/>
              <a:buNone/>
            </a:pPr>
            <a:r>
              <a:rPr lang="hr-HR" altLang="sr-Latn-RS" sz="2000"/>
              <a:t>nastaju kinetohore, mjesta pričvršćivanja niti diobenog vretena</a:t>
            </a:r>
          </a:p>
          <a:p>
            <a:pPr eaLnBrk="1" hangingPunct="1">
              <a:spcBef>
                <a:spcPct val="0"/>
              </a:spcBef>
              <a:buFontTx/>
              <a:buNone/>
            </a:pPr>
            <a:endParaRPr lang="hr-HR" altLang="sr-Latn-RS" sz="2000"/>
          </a:p>
          <a:p>
            <a:pPr eaLnBrk="1" hangingPunct="1">
              <a:spcBef>
                <a:spcPct val="0"/>
              </a:spcBef>
              <a:buFontTx/>
              <a:buNone/>
            </a:pPr>
            <a:r>
              <a:rPr lang="hr-HR" altLang="sr-Latn-RS" sz="2000"/>
              <a:t>-svi su procesi koordinirani kompleksom ciklin B -cdk1</a:t>
            </a:r>
          </a:p>
          <a:p>
            <a:pPr eaLnBrk="1" hangingPunct="1">
              <a:spcBef>
                <a:spcPct val="0"/>
              </a:spcBef>
              <a:buFontTx/>
              <a:buNone/>
            </a:pPr>
            <a:endParaRPr lang="hr-HR" altLang="sr-Latn-RS" sz="2000"/>
          </a:p>
        </p:txBody>
      </p:sp>
    </p:spTree>
    <p:extLst>
      <p:ext uri="{BB962C8B-B14F-4D97-AF65-F5344CB8AC3E}">
        <p14:creationId xmlns:p14="http://schemas.microsoft.com/office/powerpoint/2010/main" val="2981476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Image result for mitosis prometaph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92150"/>
            <a:ext cx="7635875"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708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88463" cy="691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612542"/>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ch11f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25538"/>
            <a:ext cx="74898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6"/>
          <p:cNvSpPr txBox="1">
            <a:spLocks noChangeArrowheads="1"/>
          </p:cNvSpPr>
          <p:nvPr/>
        </p:nvSpPr>
        <p:spPr bwMode="auto">
          <a:xfrm>
            <a:off x="2339975" y="549275"/>
            <a:ext cx="376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Mikrotubularni motorički proteini</a:t>
            </a:r>
          </a:p>
        </p:txBody>
      </p:sp>
      <p:sp>
        <p:nvSpPr>
          <p:cNvPr id="45060" name="Text Box 7"/>
          <p:cNvSpPr txBox="1">
            <a:spLocks noChangeArrowheads="1"/>
          </p:cNvSpPr>
          <p:nvPr/>
        </p:nvSpPr>
        <p:spPr bwMode="auto">
          <a:xfrm>
            <a:off x="250825" y="4149725"/>
            <a:ext cx="42783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Dinein</a:t>
            </a:r>
          </a:p>
          <a:p>
            <a:pPr eaLnBrk="1" hangingPunct="1">
              <a:spcBef>
                <a:spcPct val="0"/>
              </a:spcBef>
              <a:buFontTx/>
              <a:buNone/>
            </a:pPr>
            <a:r>
              <a:rPr lang="hr-HR" altLang="en-US" sz="2000"/>
              <a:t>-kretanje prema </a:t>
            </a:r>
            <a:r>
              <a:rPr lang="hr-HR" altLang="en-US" sz="2000">
                <a:solidFill>
                  <a:schemeClr val="accent2"/>
                </a:solidFill>
              </a:rPr>
              <a:t>– kraju tubula</a:t>
            </a:r>
          </a:p>
          <a:p>
            <a:pPr eaLnBrk="1" hangingPunct="1">
              <a:spcBef>
                <a:spcPct val="0"/>
              </a:spcBef>
              <a:buFontTx/>
              <a:buNone/>
            </a:pPr>
            <a:r>
              <a:rPr lang="hr-HR" altLang="en-US" sz="2000"/>
              <a:t>-2-3 teška lanca</a:t>
            </a:r>
          </a:p>
          <a:p>
            <a:pPr eaLnBrk="1" hangingPunct="1">
              <a:spcBef>
                <a:spcPct val="0"/>
              </a:spcBef>
              <a:buFontTx/>
              <a:buNone/>
            </a:pPr>
            <a:r>
              <a:rPr lang="hr-HR" altLang="en-US" sz="2000"/>
              <a:t>-mnogo lakih i srednjih lanaca</a:t>
            </a:r>
          </a:p>
          <a:p>
            <a:pPr eaLnBrk="1" hangingPunct="1">
              <a:spcBef>
                <a:spcPct val="0"/>
              </a:spcBef>
              <a:buFontTx/>
              <a:buNone/>
            </a:pPr>
            <a:r>
              <a:rPr lang="hr-HR" altLang="en-US" sz="2000"/>
              <a:t>-</a:t>
            </a:r>
            <a:r>
              <a:rPr lang="hr-HR" altLang="en-US" sz="2000">
                <a:solidFill>
                  <a:schemeClr val="accent2"/>
                </a:solidFill>
              </a:rPr>
              <a:t>globularne glavice teških lanaca su </a:t>
            </a:r>
          </a:p>
          <a:p>
            <a:pPr eaLnBrk="1" hangingPunct="1">
              <a:spcBef>
                <a:spcPct val="0"/>
              </a:spcBef>
              <a:buFontTx/>
              <a:buNone/>
            </a:pPr>
            <a:r>
              <a:rPr lang="hr-HR" altLang="en-US" sz="2000">
                <a:solidFill>
                  <a:schemeClr val="accent2"/>
                </a:solidFill>
              </a:rPr>
              <a:t>motoričke domene i vežu tubule</a:t>
            </a:r>
          </a:p>
        </p:txBody>
      </p:sp>
      <p:sp>
        <p:nvSpPr>
          <p:cNvPr id="45061" name="Text Box 8"/>
          <p:cNvSpPr txBox="1">
            <a:spLocks noChangeArrowheads="1"/>
          </p:cNvSpPr>
          <p:nvPr/>
        </p:nvSpPr>
        <p:spPr bwMode="auto">
          <a:xfrm>
            <a:off x="4787900" y="4022725"/>
            <a:ext cx="3995738"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Kinezin</a:t>
            </a:r>
          </a:p>
          <a:p>
            <a:pPr eaLnBrk="1" hangingPunct="1">
              <a:spcBef>
                <a:spcPct val="0"/>
              </a:spcBef>
              <a:buFontTx/>
              <a:buNone/>
            </a:pPr>
            <a:r>
              <a:rPr lang="hr-HR" altLang="en-US" sz="2000"/>
              <a:t>-kretanje prema </a:t>
            </a:r>
            <a:r>
              <a:rPr lang="hr-HR" altLang="en-US" sz="2000">
                <a:solidFill>
                  <a:schemeClr val="accent2"/>
                </a:solidFill>
              </a:rPr>
              <a:t>+ polu</a:t>
            </a:r>
          </a:p>
          <a:p>
            <a:pPr eaLnBrk="1" hangingPunct="1">
              <a:spcBef>
                <a:spcPct val="0"/>
              </a:spcBef>
              <a:buFontTx/>
              <a:buNone/>
            </a:pPr>
            <a:r>
              <a:rPr lang="hr-HR" altLang="en-US" sz="2000"/>
              <a:t>-dva teška lanca omotana </a:t>
            </a:r>
          </a:p>
          <a:p>
            <a:pPr eaLnBrk="1" hangingPunct="1">
              <a:spcBef>
                <a:spcPct val="0"/>
              </a:spcBef>
              <a:buFontTx/>
              <a:buNone/>
            </a:pPr>
            <a:r>
              <a:rPr lang="hr-HR" altLang="en-US" sz="2000"/>
              <a:t>međusobno (dimerizacija)</a:t>
            </a:r>
          </a:p>
          <a:p>
            <a:pPr eaLnBrk="1" hangingPunct="1">
              <a:spcBef>
                <a:spcPct val="0"/>
              </a:spcBef>
              <a:buFontTx/>
              <a:buNone/>
            </a:pPr>
            <a:r>
              <a:rPr lang="hr-HR" altLang="en-US" sz="2000"/>
              <a:t>-dva laka lanca</a:t>
            </a:r>
          </a:p>
          <a:p>
            <a:pPr eaLnBrk="1" hangingPunct="1">
              <a:spcBef>
                <a:spcPct val="0"/>
              </a:spcBef>
              <a:buFontTx/>
              <a:buNone/>
            </a:pPr>
            <a:r>
              <a:rPr lang="hr-HR" altLang="en-US" sz="2000"/>
              <a:t>-globularne domene teških lanaca</a:t>
            </a:r>
          </a:p>
          <a:p>
            <a:pPr eaLnBrk="1" hangingPunct="1">
              <a:spcBef>
                <a:spcPct val="0"/>
              </a:spcBef>
              <a:buFontTx/>
              <a:buNone/>
            </a:pPr>
            <a:r>
              <a:rPr lang="hr-HR" altLang="en-US" sz="2000"/>
              <a:t>vežu mikrotubule i motoričke su </a:t>
            </a:r>
          </a:p>
          <a:p>
            <a:pPr eaLnBrk="1" hangingPunct="1">
              <a:spcBef>
                <a:spcPct val="0"/>
              </a:spcBef>
              <a:buFontTx/>
              <a:buNone/>
            </a:pPr>
            <a:r>
              <a:rPr lang="hr-HR" altLang="en-US" sz="2000"/>
              <a:t>domene</a:t>
            </a:r>
          </a:p>
          <a:p>
            <a:pPr eaLnBrk="1" hangingPunct="1">
              <a:spcBef>
                <a:spcPct val="0"/>
              </a:spcBef>
              <a:buFontTx/>
              <a:buNone/>
            </a:pPr>
            <a:endParaRPr lang="hr-HR" altLang="en-US" sz="1600"/>
          </a:p>
          <a:p>
            <a:pPr eaLnBrk="1" hangingPunct="1">
              <a:spcBef>
                <a:spcPct val="0"/>
              </a:spcBef>
              <a:buFontTx/>
              <a:buNone/>
            </a:pPr>
            <a:endParaRPr lang="hr-HR" altLang="en-US" sz="1600"/>
          </a:p>
        </p:txBody>
      </p:sp>
      <p:sp>
        <p:nvSpPr>
          <p:cNvPr id="45062" name="Text Box 9"/>
          <p:cNvSpPr txBox="1">
            <a:spLocks noChangeArrowheads="1"/>
          </p:cNvSpPr>
          <p:nvPr/>
        </p:nvSpPr>
        <p:spPr bwMode="auto">
          <a:xfrm>
            <a:off x="303213" y="6353175"/>
            <a:ext cx="3771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t>-kraj prema jezgri, + kraj prema periferiji</a:t>
            </a:r>
          </a:p>
        </p:txBody>
      </p:sp>
    </p:spTree>
    <p:extLst>
      <p:ext uri="{BB962C8B-B14F-4D97-AF65-F5344CB8AC3E}">
        <p14:creationId xmlns:p14="http://schemas.microsoft.com/office/powerpoint/2010/main" val="41489499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likovni rezultat za self-organization motor proteins mito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47638"/>
            <a:ext cx="70643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1"/>
          <p:cNvSpPr txBox="1">
            <a:spLocks noChangeArrowheads="1"/>
          </p:cNvSpPr>
          <p:nvPr/>
        </p:nvSpPr>
        <p:spPr bwMode="auto">
          <a:xfrm>
            <a:off x="-6350" y="6457950"/>
            <a:ext cx="2039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Kinezini u mitozi</a:t>
            </a:r>
            <a:endParaRPr lang="en-US" altLang="en-US" sz="2000"/>
          </a:p>
        </p:txBody>
      </p:sp>
    </p:spTree>
    <p:extLst>
      <p:ext uri="{BB962C8B-B14F-4D97-AF65-F5344CB8AC3E}">
        <p14:creationId xmlns:p14="http://schemas.microsoft.com/office/powerpoint/2010/main" val="2645642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14f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634" y="1124744"/>
            <a:ext cx="381635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2169952" y="5589240"/>
            <a:ext cx="54633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hr-HR" altLang="sr-Latn-RS" sz="2000" dirty="0">
                <a:latin typeface="Arial" charset="0"/>
              </a:rPr>
              <a:t>Regulacija staničnog ciklusa animalnih </a:t>
            </a:r>
            <a:r>
              <a:rPr lang="hr-HR" altLang="sr-Latn-RS" sz="2000" dirty="0" smtClean="0">
                <a:latin typeface="Arial" charset="0"/>
              </a:rPr>
              <a:t>stanica</a:t>
            </a:r>
            <a:endParaRPr lang="hr-HR" altLang="sr-Latn-RS" sz="2000" dirty="0">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277355"/>
            <a:ext cx="3040003" cy="3125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544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descr="indexpi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844675"/>
            <a:ext cx="3527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1722438" y="5080000"/>
            <a:ext cx="51927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Kinezin na mikrotubulu</a:t>
            </a:r>
          </a:p>
          <a:p>
            <a:pPr eaLnBrk="1" hangingPunct="1">
              <a:spcBef>
                <a:spcPct val="0"/>
              </a:spcBef>
              <a:buFontTx/>
              <a:buNone/>
            </a:pPr>
            <a:r>
              <a:rPr lang="hr-HR" altLang="en-US" sz="1800"/>
              <a:t>valelab.ucsf.edu</a:t>
            </a:r>
          </a:p>
          <a:p>
            <a:pPr eaLnBrk="1" hangingPunct="1">
              <a:spcBef>
                <a:spcPct val="0"/>
              </a:spcBef>
              <a:buFontTx/>
              <a:buNone/>
            </a:pPr>
            <a:r>
              <a:rPr lang="hr-HR" altLang="en-US" sz="1800">
                <a:hlinkClick r:id="rId4"/>
              </a:rPr>
              <a:t>http://www.youtube.com/watch?v=NUQ9OeB1cic</a:t>
            </a:r>
            <a:endParaRPr lang="hr-HR" altLang="en-US" sz="1800"/>
          </a:p>
          <a:p>
            <a:pPr eaLnBrk="1" hangingPunct="1">
              <a:spcBef>
                <a:spcPct val="0"/>
              </a:spcBef>
              <a:buFontTx/>
              <a:buNone/>
            </a:pPr>
            <a:r>
              <a:rPr lang="hr-HR" altLang="en-US" sz="1800">
                <a:hlinkClick r:id="rId5"/>
              </a:rPr>
              <a:t>http://www.youtube.com/watch?v=4TGDPotbJV4</a:t>
            </a:r>
            <a:endParaRPr lang="hr-HR" altLang="en-US" sz="1800"/>
          </a:p>
          <a:p>
            <a:pPr eaLnBrk="1" hangingPunct="1">
              <a:spcBef>
                <a:spcPct val="0"/>
              </a:spcBef>
              <a:buFontTx/>
              <a:buNone/>
            </a:pPr>
            <a:endParaRPr lang="hr-HR" altLang="en-US" sz="1800"/>
          </a:p>
          <a:p>
            <a:pPr eaLnBrk="1" hangingPunct="1">
              <a:spcBef>
                <a:spcPct val="0"/>
              </a:spcBef>
              <a:buFontTx/>
              <a:buNone/>
            </a:pPr>
            <a:endParaRPr lang="hr-HR" altLang="en-US" sz="2000"/>
          </a:p>
        </p:txBody>
      </p:sp>
    </p:spTree>
    <p:extLst>
      <p:ext uri="{BB962C8B-B14F-4D97-AF65-F5344CB8AC3E}">
        <p14:creationId xmlns:p14="http://schemas.microsoft.com/office/powerpoint/2010/main" val="3214447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1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04813"/>
            <a:ext cx="467995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7"/>
          <p:cNvSpPr txBox="1">
            <a:spLocks noChangeArrowheads="1"/>
          </p:cNvSpPr>
          <p:nvPr/>
        </p:nvSpPr>
        <p:spPr bwMode="auto">
          <a:xfrm>
            <a:off x="5594350" y="6308725"/>
            <a:ext cx="35496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400">
                <a:hlinkClick r:id="rId5"/>
              </a:rPr>
              <a:t>Plant Physiology, Fifth Edition</a:t>
            </a:r>
            <a:r>
              <a:rPr lang="hr-HR" altLang="en-US" sz="1400"/>
              <a:t> by Lincoln Taiz and Eduardo Zeiger</a:t>
            </a:r>
            <a:r>
              <a:rPr lang="hr-HR" altLang="en-US" sz="1600"/>
              <a:t> </a:t>
            </a:r>
          </a:p>
        </p:txBody>
      </p:sp>
      <p:sp>
        <p:nvSpPr>
          <p:cNvPr id="54276" name="Text Box 8"/>
          <p:cNvSpPr txBox="1">
            <a:spLocks noChangeArrowheads="1"/>
          </p:cNvSpPr>
          <p:nvPr/>
        </p:nvSpPr>
        <p:spPr bwMode="auto">
          <a:xfrm>
            <a:off x="303213" y="5392738"/>
            <a:ext cx="7283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Razne mogućnosti kinezina: klizanje mikrotubula u raznim smjerovima</a:t>
            </a:r>
          </a:p>
          <a:p>
            <a:pPr eaLnBrk="1" hangingPunct="1">
              <a:spcBef>
                <a:spcPct val="0"/>
              </a:spcBef>
              <a:buFontTx/>
              <a:buNone/>
            </a:pPr>
            <a:r>
              <a:rPr lang="hr-HR" altLang="en-US" sz="1800"/>
              <a:t>-bipolarni i “samozdružujući” kinezini</a:t>
            </a:r>
          </a:p>
        </p:txBody>
      </p:sp>
      <p:sp>
        <p:nvSpPr>
          <p:cNvPr id="54277" name="TextBox 1"/>
          <p:cNvSpPr txBox="1">
            <a:spLocks noChangeArrowheads="1"/>
          </p:cNvSpPr>
          <p:nvPr/>
        </p:nvSpPr>
        <p:spPr bwMode="auto">
          <a:xfrm>
            <a:off x="6227763" y="2817813"/>
            <a:ext cx="2203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hr-HR" altLang="en-US"/>
              <a:t>združuju – krajeve MT</a:t>
            </a:r>
            <a:endParaRPr lang="en-US" altLang="en-US"/>
          </a:p>
        </p:txBody>
      </p:sp>
    </p:spTree>
    <p:extLst>
      <p:ext uri="{BB962C8B-B14F-4D97-AF65-F5344CB8AC3E}">
        <p14:creationId xmlns:p14="http://schemas.microsoft.com/office/powerpoint/2010/main" val="42642216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4" descr="https://classconnection.s3.amazonaws.com/910/flashcards/671910/png/kinesin13597487686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370013"/>
            <a:ext cx="50403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1"/>
          <p:cNvSpPr txBox="1">
            <a:spLocks noChangeArrowheads="1"/>
          </p:cNvSpPr>
          <p:nvPr/>
        </p:nvSpPr>
        <p:spPr bwMode="auto">
          <a:xfrm>
            <a:off x="539750" y="4941888"/>
            <a:ext cx="84248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Kinezin 13: zavijaju i savijaju tubulinske protofilamente u oblik kakav ima GDP beta tubulin, tako da olakšavaju uklanjanje terminalnih tubulinskih dimera i povećavaju katastrofu</a:t>
            </a:r>
            <a:endParaRPr lang="en-US" altLang="en-US" sz="1800"/>
          </a:p>
        </p:txBody>
      </p:sp>
    </p:spTree>
    <p:extLst>
      <p:ext uri="{BB962C8B-B14F-4D97-AF65-F5344CB8AC3E}">
        <p14:creationId xmlns:p14="http://schemas.microsoft.com/office/powerpoint/2010/main" val="41306150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76250"/>
            <a:ext cx="428625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5580063" y="333375"/>
            <a:ext cx="3024187"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en-US" sz="2000"/>
              <a:t>Neke vrste kinezina imaju motorni dio, ali nemaju ulogu motora nego destabiliziraju krajeve mikrotubula (uloge u mitozi)</a:t>
            </a:r>
          </a:p>
        </p:txBody>
      </p:sp>
      <p:sp>
        <p:nvSpPr>
          <p:cNvPr id="56324" name="Text Box 7"/>
          <p:cNvSpPr txBox="1">
            <a:spLocks noChangeArrowheads="1"/>
          </p:cNvSpPr>
          <p:nvPr/>
        </p:nvSpPr>
        <p:spPr bwMode="auto">
          <a:xfrm>
            <a:off x="6011863" y="6237288"/>
            <a:ext cx="2427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t>Nature Cell Biology 2005</a:t>
            </a:r>
          </a:p>
        </p:txBody>
      </p:sp>
      <p:sp>
        <p:nvSpPr>
          <p:cNvPr id="56325" name="Text Box 8"/>
          <p:cNvSpPr txBox="1">
            <a:spLocks noChangeArrowheads="1"/>
          </p:cNvSpPr>
          <p:nvPr/>
        </p:nvSpPr>
        <p:spPr bwMode="auto">
          <a:xfrm>
            <a:off x="5487988" y="2565400"/>
            <a:ext cx="365601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Tubulin u različitim mikrotubulima može biti </a:t>
            </a:r>
            <a:r>
              <a:rPr lang="hr-HR" altLang="en-US" sz="2000">
                <a:solidFill>
                  <a:schemeClr val="accent2"/>
                </a:solidFill>
              </a:rPr>
              <a:t>modificiran i imati promijenjen afinitet prema različitim mol. motorima</a:t>
            </a:r>
            <a:r>
              <a:rPr lang="hr-HR" altLang="en-US" sz="2000"/>
              <a:t> (npr poliglutamilacija, poliglicilacija, acetilacija lizina, uklanjanje karboksiterminalnog tirozina) </a:t>
            </a:r>
          </a:p>
          <a:p>
            <a:pPr eaLnBrk="1" hangingPunct="1">
              <a:spcBef>
                <a:spcPct val="0"/>
              </a:spcBef>
              <a:buFontTx/>
              <a:buNone/>
            </a:pPr>
            <a:r>
              <a:rPr lang="hr-HR" altLang="en-US" sz="2000"/>
              <a:t>tako se regulira stabilnost tubula i njihova dostupnost mol. motorima</a:t>
            </a:r>
          </a:p>
        </p:txBody>
      </p:sp>
      <p:sp>
        <p:nvSpPr>
          <p:cNvPr id="56326" name="TextBox 1"/>
          <p:cNvSpPr txBox="1">
            <a:spLocks noChangeArrowheads="1"/>
          </p:cNvSpPr>
          <p:nvPr/>
        </p:nvSpPr>
        <p:spPr bwMode="auto">
          <a:xfrm>
            <a:off x="971550" y="6229350"/>
            <a:ext cx="407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400"/>
              <a:t>-inhibicija spašavanja i poticanje depolimerizacije</a:t>
            </a:r>
            <a:endParaRPr lang="en-US" altLang="en-US" sz="1400"/>
          </a:p>
        </p:txBody>
      </p:sp>
    </p:spTree>
    <p:extLst>
      <p:ext uri="{BB962C8B-B14F-4D97-AF65-F5344CB8AC3E}">
        <p14:creationId xmlns:p14="http://schemas.microsoft.com/office/powerpoint/2010/main" val="30734528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cell.com/cms/attachment/567800/4126553/gr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811213"/>
            <a:ext cx="53816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1"/>
          <p:cNvSpPr txBox="1">
            <a:spLocks noChangeArrowheads="1"/>
          </p:cNvSpPr>
          <p:nvPr/>
        </p:nvSpPr>
        <p:spPr bwMode="auto">
          <a:xfrm>
            <a:off x="107950" y="5135563"/>
            <a:ext cx="87820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Vezanje kromosoma i njihovo skupljanje u ekvatorijalnu ravninu (kongresija)</a:t>
            </a:r>
          </a:p>
          <a:p>
            <a:pPr eaLnBrk="1" hangingPunct="1">
              <a:spcBef>
                <a:spcPct val="0"/>
              </a:spcBef>
              <a:buFontTx/>
              <a:buNone/>
            </a:pPr>
            <a:r>
              <a:rPr lang="hr-HR" altLang="en-US" sz="2000"/>
              <a:t>kromosomi se u prometafazi pričvršćuju, krajem ili postranično</a:t>
            </a:r>
          </a:p>
          <a:p>
            <a:pPr eaLnBrk="1" hangingPunct="1">
              <a:spcBef>
                <a:spcPct val="0"/>
              </a:spcBef>
              <a:buFontTx/>
              <a:buNone/>
            </a:pPr>
            <a:r>
              <a:rPr lang="hr-HR" altLang="en-US" sz="2000"/>
              <a:t>kompleksom dineina-dinaktina se privlače jednom polu</a:t>
            </a:r>
          </a:p>
          <a:p>
            <a:pPr eaLnBrk="1" hangingPunct="1">
              <a:spcBef>
                <a:spcPct val="0"/>
              </a:spcBef>
              <a:buFontTx/>
              <a:buNone/>
            </a:pPr>
            <a:r>
              <a:rPr lang="hr-HR" altLang="en-US" sz="2000"/>
              <a:t>kad se pričvrsti suprotni MT na slobodnu kinetohoru postaju biorijentirani</a:t>
            </a:r>
          </a:p>
          <a:p>
            <a:pPr eaLnBrk="1" hangingPunct="1">
              <a:spcBef>
                <a:spcPct val="0"/>
              </a:spcBef>
              <a:buFontTx/>
              <a:buNone/>
            </a:pPr>
            <a:r>
              <a:rPr lang="hr-HR" altLang="en-US" sz="2000"/>
              <a:t>procesom kongresije smještaju se na sredinu (oscilacije)</a:t>
            </a:r>
          </a:p>
          <a:p>
            <a:pPr eaLnBrk="1" hangingPunct="1">
              <a:spcBef>
                <a:spcPct val="0"/>
              </a:spcBef>
              <a:buFontTx/>
              <a:buNone/>
            </a:pPr>
            <a:endParaRPr lang="en-US" altLang="en-US" sz="2000"/>
          </a:p>
        </p:txBody>
      </p:sp>
      <p:sp>
        <p:nvSpPr>
          <p:cNvPr id="36868" name="TextBox 2"/>
          <p:cNvSpPr txBox="1">
            <a:spLocks noChangeArrowheads="1"/>
          </p:cNvSpPr>
          <p:nvPr/>
        </p:nvSpPr>
        <p:spPr bwMode="auto">
          <a:xfrm>
            <a:off x="1266825" y="2528888"/>
            <a:ext cx="2052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latin typeface="Comic Sans MS" pitchFamily="66" charset="0"/>
              </a:rPr>
              <a:t>kinezin 4: </a:t>
            </a:r>
          </a:p>
          <a:p>
            <a:pPr eaLnBrk="1" hangingPunct="1">
              <a:spcBef>
                <a:spcPct val="0"/>
              </a:spcBef>
              <a:buFontTx/>
              <a:buNone/>
            </a:pPr>
            <a:r>
              <a:rPr lang="hr-HR" altLang="en-US" sz="1600">
                <a:latin typeface="Comic Sans MS" pitchFamily="66" charset="0"/>
              </a:rPr>
              <a:t>hod po polarnim MT</a:t>
            </a:r>
            <a:endParaRPr lang="en-US" altLang="en-US" sz="1600">
              <a:latin typeface="Comic Sans MS" pitchFamily="66" charset="0"/>
            </a:endParaRPr>
          </a:p>
        </p:txBody>
      </p:sp>
      <p:sp>
        <p:nvSpPr>
          <p:cNvPr id="36869" name="TextBox 3"/>
          <p:cNvSpPr txBox="1">
            <a:spLocks noChangeArrowheads="1"/>
          </p:cNvSpPr>
          <p:nvPr/>
        </p:nvSpPr>
        <p:spPr bwMode="auto">
          <a:xfrm>
            <a:off x="5943600" y="2147888"/>
            <a:ext cx="3384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latin typeface="Comic Sans MS" pitchFamily="66" charset="0"/>
              </a:rPr>
              <a:t>kompleks dinaktina i dineina:</a:t>
            </a:r>
          </a:p>
          <a:p>
            <a:pPr eaLnBrk="1" hangingPunct="1">
              <a:spcBef>
                <a:spcPct val="0"/>
              </a:spcBef>
              <a:buFontTx/>
              <a:buNone/>
            </a:pPr>
            <a:r>
              <a:rPr lang="hr-HR" altLang="en-US" sz="1600">
                <a:latin typeface="Comic Sans MS" pitchFamily="66" charset="0"/>
              </a:rPr>
              <a:t>vuče prema – kraju, približava kinetohoru mikrotubulu,</a:t>
            </a:r>
          </a:p>
        </p:txBody>
      </p:sp>
      <p:sp>
        <p:nvSpPr>
          <p:cNvPr id="36870" name="TextBox 4"/>
          <p:cNvSpPr txBox="1">
            <a:spLocks noChangeArrowheads="1"/>
          </p:cNvSpPr>
          <p:nvPr/>
        </p:nvSpPr>
        <p:spPr bwMode="auto">
          <a:xfrm>
            <a:off x="5199063" y="404813"/>
            <a:ext cx="2717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latin typeface="Comic Sans MS" pitchFamily="66" charset="0"/>
              </a:rPr>
              <a:t>kinezin 13; skraćivanje MT</a:t>
            </a:r>
            <a:endParaRPr lang="en-US" altLang="en-US" sz="1600">
              <a:latin typeface="Comic Sans MS" pitchFamily="66" charset="0"/>
            </a:endParaRPr>
          </a:p>
        </p:txBody>
      </p:sp>
      <p:sp>
        <p:nvSpPr>
          <p:cNvPr id="36871" name="TextBox 5"/>
          <p:cNvSpPr txBox="1">
            <a:spLocks noChangeArrowheads="1"/>
          </p:cNvSpPr>
          <p:nvPr/>
        </p:nvSpPr>
        <p:spPr bwMode="auto">
          <a:xfrm>
            <a:off x="1749425" y="280988"/>
            <a:ext cx="19383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latin typeface="Comic Sans MS" pitchFamily="66" charset="0"/>
              </a:rPr>
              <a:t>kinezin 7: rast MT</a:t>
            </a:r>
          </a:p>
          <a:p>
            <a:pPr eaLnBrk="1" hangingPunct="1">
              <a:spcBef>
                <a:spcPct val="0"/>
              </a:spcBef>
              <a:buFontTx/>
              <a:buNone/>
            </a:pPr>
            <a:r>
              <a:rPr lang="hr-HR" altLang="en-US" sz="1600">
                <a:latin typeface="Comic Sans MS" pitchFamily="66" charset="0"/>
              </a:rPr>
              <a:t>CENP E</a:t>
            </a:r>
            <a:endParaRPr lang="en-US" altLang="en-US" sz="1600">
              <a:latin typeface="Comic Sans MS" pitchFamily="66" charset="0"/>
            </a:endParaRPr>
          </a:p>
        </p:txBody>
      </p:sp>
      <p:sp>
        <p:nvSpPr>
          <p:cNvPr id="36872" name="TextBox 7"/>
          <p:cNvSpPr txBox="1">
            <a:spLocks noChangeArrowheads="1"/>
          </p:cNvSpPr>
          <p:nvPr/>
        </p:nvSpPr>
        <p:spPr bwMode="auto">
          <a:xfrm>
            <a:off x="6561138" y="6550025"/>
            <a:ext cx="2274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400"/>
              <a:t>Cleveland et al. Cell  2003</a:t>
            </a:r>
          </a:p>
        </p:txBody>
      </p:sp>
    </p:spTree>
    <p:extLst>
      <p:ext uri="{BB962C8B-B14F-4D97-AF65-F5344CB8AC3E}">
        <p14:creationId xmlns:p14="http://schemas.microsoft.com/office/powerpoint/2010/main" val="3214130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382588"/>
            <a:ext cx="4538662" cy="443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Text Box 3"/>
          <p:cNvSpPr txBox="1">
            <a:spLocks noChangeArrowheads="1"/>
          </p:cNvSpPr>
          <p:nvPr/>
        </p:nvSpPr>
        <p:spPr bwMode="auto">
          <a:xfrm>
            <a:off x="274638" y="5084763"/>
            <a:ext cx="8666162"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Ran GTP stvara gradijent u stanici, s najvećom koncentracijom na </a:t>
            </a:r>
          </a:p>
          <a:p>
            <a:pPr eaLnBrk="1" hangingPunct="1">
              <a:spcBef>
                <a:spcPct val="0"/>
              </a:spcBef>
              <a:buFontTx/>
              <a:buNone/>
            </a:pPr>
            <a:r>
              <a:rPr lang="hr-HR" altLang="sr-Latn-RS" sz="2000"/>
              <a:t>kromosomima jer se tu pričvršćen njegov GEF (RCC1). Kako može preko</a:t>
            </a:r>
          </a:p>
          <a:p>
            <a:pPr eaLnBrk="1" hangingPunct="1">
              <a:spcBef>
                <a:spcPct val="0"/>
              </a:spcBef>
              <a:buFontTx/>
              <a:buNone/>
            </a:pPr>
            <a:r>
              <a:rPr lang="hr-HR" altLang="sr-Latn-RS" sz="2000"/>
              <a:t>importina regrutirati razne proteine (uključujući regulacijske kinaze) moguća</a:t>
            </a:r>
          </a:p>
          <a:p>
            <a:pPr eaLnBrk="1" hangingPunct="1">
              <a:spcBef>
                <a:spcPct val="0"/>
              </a:spcBef>
              <a:buFontTx/>
              <a:buNone/>
            </a:pPr>
            <a:r>
              <a:rPr lang="hr-HR" altLang="sr-Latn-RS" sz="2000"/>
              <a:t>je njegova uloga u vremenskoj i prostornoj kontroli mitoze.</a:t>
            </a:r>
          </a:p>
          <a:p>
            <a:pPr eaLnBrk="1" hangingPunct="1">
              <a:spcBef>
                <a:spcPct val="0"/>
              </a:spcBef>
              <a:buFontTx/>
              <a:buNone/>
            </a:pPr>
            <a:r>
              <a:rPr lang="hr-HR" altLang="sr-Latn-RS" sz="1400"/>
              <a:t>(Clarke i Zhang, Nature Rev. Mol. Cell. Biol. 9, 464-477, 2008)</a:t>
            </a:r>
          </a:p>
        </p:txBody>
      </p:sp>
      <p:sp>
        <p:nvSpPr>
          <p:cNvPr id="43012" name="Text Box 4"/>
          <p:cNvSpPr txBox="1">
            <a:spLocks noChangeArrowheads="1"/>
          </p:cNvSpPr>
          <p:nvPr/>
        </p:nvSpPr>
        <p:spPr bwMode="auto">
          <a:xfrm>
            <a:off x="2627313" y="214313"/>
            <a:ext cx="2190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600"/>
              <a:t>nukleacija mikrotubula</a:t>
            </a:r>
          </a:p>
        </p:txBody>
      </p:sp>
      <p:sp>
        <p:nvSpPr>
          <p:cNvPr id="43013" name="Text Box 5"/>
          <p:cNvSpPr txBox="1">
            <a:spLocks noChangeArrowheads="1"/>
          </p:cNvSpPr>
          <p:nvPr/>
        </p:nvSpPr>
        <p:spPr bwMode="auto">
          <a:xfrm>
            <a:off x="5992813" y="1384300"/>
            <a:ext cx="19764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600"/>
              <a:t>opadanje stabilnosti</a:t>
            </a:r>
          </a:p>
          <a:p>
            <a:pPr eaLnBrk="1" hangingPunct="1">
              <a:spcBef>
                <a:spcPct val="0"/>
              </a:spcBef>
              <a:buFontTx/>
              <a:buNone/>
            </a:pPr>
            <a:r>
              <a:rPr lang="hr-HR" altLang="sr-Latn-RS" sz="1600"/>
              <a:t>mikrotubula</a:t>
            </a:r>
          </a:p>
        </p:txBody>
      </p:sp>
    </p:spTree>
    <p:extLst>
      <p:ext uri="{BB962C8B-B14F-4D97-AF65-F5344CB8AC3E}">
        <p14:creationId xmlns:p14="http://schemas.microsoft.com/office/powerpoint/2010/main" val="2446217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765175"/>
            <a:ext cx="6181725" cy="376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 Box 3"/>
          <p:cNvSpPr txBox="1">
            <a:spLocks noChangeArrowheads="1"/>
          </p:cNvSpPr>
          <p:nvPr/>
        </p:nvSpPr>
        <p:spPr bwMode="auto">
          <a:xfrm>
            <a:off x="684213" y="5157788"/>
            <a:ext cx="74660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Ran GTP sudjeluje u stvaranju diobenog vretena: </a:t>
            </a:r>
          </a:p>
          <a:p>
            <a:pPr eaLnBrk="1" hangingPunct="1">
              <a:spcBef>
                <a:spcPct val="0"/>
              </a:spcBef>
              <a:buFontTx/>
              <a:buNone/>
            </a:pPr>
            <a:r>
              <a:rPr lang="hr-HR" altLang="sr-Latn-RS" sz="2000"/>
              <a:t>poremećaj diobenog vretena kod mutanata proteina Ran ili RCC </a:t>
            </a:r>
          </a:p>
          <a:p>
            <a:pPr eaLnBrk="1" hangingPunct="1">
              <a:spcBef>
                <a:spcPct val="0"/>
              </a:spcBef>
              <a:buFontTx/>
              <a:buNone/>
            </a:pPr>
            <a:r>
              <a:rPr lang="hr-HR" altLang="sr-Latn-RS" sz="2000"/>
              <a:t>(GTP/GDP izmjenjivačkog proteina GEF)</a:t>
            </a:r>
          </a:p>
        </p:txBody>
      </p:sp>
    </p:spTree>
    <p:extLst>
      <p:ext uri="{BB962C8B-B14F-4D97-AF65-F5344CB8AC3E}">
        <p14:creationId xmlns:p14="http://schemas.microsoft.com/office/powerpoint/2010/main" val="128083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nvGraphicFramePr>
        <p:xfrm>
          <a:off x="1763713" y="620713"/>
          <a:ext cx="5084762" cy="4183062"/>
        </p:xfrm>
        <a:graphic>
          <a:graphicData uri="http://schemas.openxmlformats.org/presentationml/2006/ole">
            <mc:AlternateContent xmlns:mc="http://schemas.openxmlformats.org/markup-compatibility/2006">
              <mc:Choice xmlns:v="urn:schemas-microsoft-com:vml" Requires="v">
                <p:oleObj spid="_x0000_s80943" name="Bitmap Image" r:id="rId4" imgW="3543795" imgH="2914286" progId="Paint.Picture">
                  <p:embed/>
                </p:oleObj>
              </mc:Choice>
              <mc:Fallback>
                <p:oleObj name="Bitmap Image" r:id="rId4" imgW="3543795" imgH="291428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620713"/>
                        <a:ext cx="5084762"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1" name="Text Box 3"/>
          <p:cNvSpPr txBox="1">
            <a:spLocks noChangeArrowheads="1"/>
          </p:cNvSpPr>
          <p:nvPr/>
        </p:nvSpPr>
        <p:spPr bwMode="auto">
          <a:xfrm>
            <a:off x="1476375" y="5157788"/>
            <a:ext cx="5942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Kromosomi u metafaznoj </a:t>
            </a:r>
            <a:r>
              <a:rPr lang="hr-HR" altLang="sr-Latn-RS" sz="2000">
                <a:solidFill>
                  <a:schemeClr val="accent2"/>
                </a:solidFill>
              </a:rPr>
              <a:t>ploči mitotskog vretena</a:t>
            </a:r>
          </a:p>
          <a:p>
            <a:pPr eaLnBrk="1" hangingPunct="1">
              <a:spcBef>
                <a:spcPct val="0"/>
              </a:spcBef>
              <a:buFontTx/>
              <a:buNone/>
            </a:pPr>
            <a:r>
              <a:rPr lang="hr-HR" altLang="sr-Latn-RS" sz="2000"/>
              <a:t>-dinamička ravnoteža svih tubula osim kinetohornih</a:t>
            </a:r>
          </a:p>
        </p:txBody>
      </p:sp>
    </p:spTree>
    <p:extLst>
      <p:ext uri="{BB962C8B-B14F-4D97-AF65-F5344CB8AC3E}">
        <p14:creationId xmlns:p14="http://schemas.microsoft.com/office/powerpoint/2010/main" val="1119695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faculty.biol.vt.edu/cimini/Pics/Research/image002F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33375"/>
            <a:ext cx="19050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1"/>
          <p:cNvSpPr txBox="1">
            <a:spLocks noChangeArrowheads="1"/>
          </p:cNvSpPr>
          <p:nvPr/>
        </p:nvSpPr>
        <p:spPr bwMode="auto">
          <a:xfrm>
            <a:off x="3598863" y="5516563"/>
            <a:ext cx="5514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Stabilno i nestabilno pričvršćivanje kromosoma</a:t>
            </a:r>
            <a:endParaRPr lang="en-US" altLang="en-US" sz="2000"/>
          </a:p>
        </p:txBody>
      </p:sp>
    </p:spTree>
    <p:extLst>
      <p:ext uri="{BB962C8B-B14F-4D97-AF65-F5344CB8AC3E}">
        <p14:creationId xmlns:p14="http://schemas.microsoft.com/office/powerpoint/2010/main" val="1918442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likovni rezultat za Mad2 b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7869237"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Box 1"/>
          <p:cNvSpPr txBox="1">
            <a:spLocks noChangeArrowheads="1"/>
          </p:cNvSpPr>
          <p:nvPr/>
        </p:nvSpPr>
        <p:spPr bwMode="auto">
          <a:xfrm>
            <a:off x="211138" y="5373688"/>
            <a:ext cx="87852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Na nepričvršćenoj kinetohori nastaje kompleks Bub-Mad2-cdc20</a:t>
            </a:r>
          </a:p>
          <a:p>
            <a:pPr eaLnBrk="1" hangingPunct="1">
              <a:spcBef>
                <a:spcPct val="0"/>
              </a:spcBef>
              <a:buFontTx/>
              <a:buNone/>
            </a:pPr>
            <a:r>
              <a:rPr lang="hr-HR" altLang="en-US" sz="2000"/>
              <a:t>Uspostavom čvrste povezanosti kinetohore, kompleks MCC (cdc20, Bub, Mad) se raspada, cdc20 oslobađa i aktivira APC</a:t>
            </a:r>
            <a:endParaRPr lang="en-US" altLang="en-US" sz="2000"/>
          </a:p>
        </p:txBody>
      </p:sp>
    </p:spTree>
    <p:extLst>
      <p:ext uri="{BB962C8B-B14F-4D97-AF65-F5344CB8AC3E}">
        <p14:creationId xmlns:p14="http://schemas.microsoft.com/office/powerpoint/2010/main" val="1528577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684213" y="1125538"/>
            <a:ext cx="7858125"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kombinacija modela "domina"  i "sata"</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"sat": uključuje događaj u određeno vrijeme (autonomni mehanizam)</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mehanizam koji uključuje određene događaje pravilnim redom</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mehanizam koji omogućuje da se događaj dogodi samo jednom</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okidanje događaja ireverzibilno i potpuno</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prilagodljivost (specifičnosti staničnih tipova i uvjeta)</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otpornost na poremećenu funkciju nekih dijelova (robustnost)</a:t>
            </a:r>
          </a:p>
          <a:p>
            <a:pPr eaLnBrk="1" hangingPunct="1">
              <a:spcBef>
                <a:spcPct val="0"/>
              </a:spcBef>
              <a:buFontTx/>
              <a:buNone/>
            </a:pPr>
            <a:r>
              <a:rPr lang="hr-HR" altLang="sr-Latn-RS" sz="2000">
                <a:latin typeface="Arial" charset="0"/>
              </a:rPr>
              <a:t>-više usporednih mehanizama regulacije</a:t>
            </a:r>
          </a:p>
        </p:txBody>
      </p:sp>
    </p:spTree>
    <p:extLst>
      <p:ext uri="{BB962C8B-B14F-4D97-AF65-F5344CB8AC3E}">
        <p14:creationId xmlns:p14="http://schemas.microsoft.com/office/powerpoint/2010/main" val="1489298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h17f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268413"/>
            <a:ext cx="2932112"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1023938" y="5511800"/>
            <a:ext cx="6900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Mad2 protein na nepričvršćenoj kinetohori blokira anafazu –</a:t>
            </a:r>
          </a:p>
          <a:p>
            <a:pPr eaLnBrk="1" hangingPunct="1">
              <a:spcBef>
                <a:spcPct val="0"/>
              </a:spcBef>
              <a:buFontTx/>
              <a:buNone/>
            </a:pPr>
            <a:r>
              <a:rPr lang="hr-HR" altLang="sr-Latn-RS" sz="2000">
                <a:latin typeface="Arial" charset="0"/>
              </a:rPr>
              <a:t>aktivaciju APC i nizvodnih proteina</a:t>
            </a:r>
          </a:p>
        </p:txBody>
      </p:sp>
    </p:spTree>
    <p:extLst>
      <p:ext uri="{BB962C8B-B14F-4D97-AF65-F5344CB8AC3E}">
        <p14:creationId xmlns:p14="http://schemas.microsoft.com/office/powerpoint/2010/main" val="2016681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79388" y="4797425"/>
            <a:ext cx="8716962"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Prijelaz iz metafaze u anafazu</a:t>
            </a:r>
          </a:p>
          <a:p>
            <a:pPr eaLnBrk="1" hangingPunct="1">
              <a:spcBef>
                <a:spcPct val="0"/>
              </a:spcBef>
              <a:buFontTx/>
              <a:buNone/>
            </a:pPr>
            <a:r>
              <a:rPr lang="hr-HR" altLang="sr-Latn-RS" sz="2000">
                <a:latin typeface="Arial" charset="0"/>
              </a:rPr>
              <a:t>Okidanje odvajanja sestrinskih kromatida pomoću kompleksa promocije anafaze APC (anaphase promoting complex)</a:t>
            </a:r>
          </a:p>
          <a:p>
            <a:pPr eaLnBrk="1" hangingPunct="1">
              <a:spcBef>
                <a:spcPct val="0"/>
              </a:spcBef>
              <a:buFontTx/>
              <a:buNone/>
            </a:pPr>
            <a:r>
              <a:rPr lang="hr-HR" altLang="sr-Latn-RS" sz="2000">
                <a:latin typeface="Arial" charset="0"/>
              </a:rPr>
              <a:t>Aktivacija APC pomoću Cdc20 i fosforilacijom dovodi do degradacije sekurina, aktivacije separaze i cijepanja kohezina koji drže kromatide skupa</a:t>
            </a:r>
          </a:p>
        </p:txBody>
      </p:sp>
      <p:grpSp>
        <p:nvGrpSpPr>
          <p:cNvPr id="27651" name="Group 6"/>
          <p:cNvGrpSpPr>
            <a:grpSpLocks/>
          </p:cNvGrpSpPr>
          <p:nvPr/>
        </p:nvGrpSpPr>
        <p:grpSpPr bwMode="auto">
          <a:xfrm>
            <a:off x="539750" y="404813"/>
            <a:ext cx="6696075" cy="4313237"/>
            <a:chOff x="539552" y="404813"/>
            <a:chExt cx="6696273" cy="4313237"/>
          </a:xfrm>
        </p:grpSpPr>
        <p:pic>
          <p:nvPicPr>
            <p:cNvPr id="27652" name="Picture 2" descr="ch17f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04813"/>
              <a:ext cx="5616575"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
            <p:cNvSpPr txBox="1">
              <a:spLocks noChangeArrowheads="1"/>
            </p:cNvSpPr>
            <p:nvPr/>
          </p:nvSpPr>
          <p:spPr bwMode="auto">
            <a:xfrm>
              <a:off x="539552" y="476672"/>
              <a:ext cx="21739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pravilna metafazna ploča</a:t>
              </a:r>
            </a:p>
          </p:txBody>
        </p:sp>
        <p:cxnSp>
          <p:nvCxnSpPr>
            <p:cNvPr id="6" name="Straight Arrow Connector 5"/>
            <p:cNvCxnSpPr/>
            <p:nvPr/>
          </p:nvCxnSpPr>
          <p:spPr>
            <a:xfrm>
              <a:off x="2268391" y="784225"/>
              <a:ext cx="287345" cy="196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466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2895600" y="5440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sr-Latn-RS" sz="2000"/>
          </a:p>
        </p:txBody>
      </p:sp>
      <p:sp>
        <p:nvSpPr>
          <p:cNvPr id="57347" name="Text Box 5"/>
          <p:cNvSpPr txBox="1">
            <a:spLocks noChangeArrowheads="1"/>
          </p:cNvSpPr>
          <p:nvPr/>
        </p:nvSpPr>
        <p:spPr bwMode="auto">
          <a:xfrm>
            <a:off x="250825" y="2187575"/>
            <a:ext cx="264477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solidFill>
                  <a:schemeClr val="accent2"/>
                </a:solidFill>
              </a:rPr>
              <a:t>Chromosome passanger complex </a:t>
            </a:r>
            <a:r>
              <a:rPr lang="hr-HR" altLang="sr-Latn-RS" sz="2000"/>
              <a:t>CPC</a:t>
            </a:r>
          </a:p>
          <a:p>
            <a:pPr eaLnBrk="1" hangingPunct="1">
              <a:spcBef>
                <a:spcPct val="0"/>
              </a:spcBef>
              <a:buFontTx/>
              <a:buNone/>
            </a:pPr>
            <a:endParaRPr lang="hr-HR" altLang="sr-Latn-RS" sz="2000"/>
          </a:p>
        </p:txBody>
      </p:sp>
      <p:sp>
        <p:nvSpPr>
          <p:cNvPr id="57348" name="Text Box 6"/>
          <p:cNvSpPr txBox="1">
            <a:spLocks noChangeArrowheads="1"/>
          </p:cNvSpPr>
          <p:nvPr/>
        </p:nvSpPr>
        <p:spPr bwMode="auto">
          <a:xfrm>
            <a:off x="5703888" y="61595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sr-Latn-RS" sz="2000"/>
          </a:p>
        </p:txBody>
      </p:sp>
      <p:sp>
        <p:nvSpPr>
          <p:cNvPr id="57349" name="Text Box 7"/>
          <p:cNvSpPr txBox="1">
            <a:spLocks noChangeArrowheads="1"/>
          </p:cNvSpPr>
          <p:nvPr/>
        </p:nvSpPr>
        <p:spPr bwMode="auto">
          <a:xfrm>
            <a:off x="6156325" y="6308725"/>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400" i="1"/>
              <a:t>Nature</a:t>
            </a:r>
            <a:r>
              <a:rPr lang="hr-HR" altLang="sr-Latn-RS" sz="1400"/>
              <a:t> 467, 719-723 (2010)</a:t>
            </a:r>
            <a:r>
              <a:rPr lang="hr-HR" altLang="sr-Latn-RS" sz="2000"/>
              <a:t> </a:t>
            </a:r>
          </a:p>
        </p:txBody>
      </p:sp>
      <p:sp>
        <p:nvSpPr>
          <p:cNvPr id="57350" name="TextBox 1"/>
          <p:cNvSpPr txBox="1">
            <a:spLocks noChangeArrowheads="1"/>
          </p:cNvSpPr>
          <p:nvPr/>
        </p:nvSpPr>
        <p:spPr bwMode="auto">
          <a:xfrm>
            <a:off x="257175" y="4537075"/>
            <a:ext cx="87487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Funkcije </a:t>
            </a:r>
            <a:r>
              <a:rPr lang="hr-HR" altLang="en-US" sz="2000">
                <a:solidFill>
                  <a:schemeClr val="accent2"/>
                </a:solidFill>
              </a:rPr>
              <a:t>Ndc80</a:t>
            </a:r>
            <a:r>
              <a:rPr lang="hr-HR" altLang="en-US" sz="2000"/>
              <a:t> i drugih proteina kontrolira kompeks CPC: veže se za unutrašnju centromernu regiju rano u mitozi. </a:t>
            </a:r>
          </a:p>
          <a:p>
            <a:pPr eaLnBrk="1" hangingPunct="1">
              <a:spcBef>
                <a:spcPct val="0"/>
              </a:spcBef>
              <a:buFontTx/>
              <a:buNone/>
            </a:pPr>
            <a:r>
              <a:rPr lang="hr-HR" altLang="en-US" sz="2000"/>
              <a:t>Jedna od komponenata je i </a:t>
            </a:r>
            <a:r>
              <a:rPr lang="hr-HR" altLang="en-US" sz="2000">
                <a:solidFill>
                  <a:schemeClr val="accent2"/>
                </a:solidFill>
              </a:rPr>
              <a:t>kinaza Aurora B</a:t>
            </a:r>
            <a:r>
              <a:rPr lang="hr-HR" altLang="en-US" sz="2000"/>
              <a:t>. Regrutiraju se vezanjem za fosforilirani CENP-A.</a:t>
            </a:r>
          </a:p>
          <a:p>
            <a:pPr eaLnBrk="1" hangingPunct="1">
              <a:spcBef>
                <a:spcPct val="0"/>
              </a:spcBef>
              <a:buFontTx/>
              <a:buNone/>
            </a:pPr>
            <a:r>
              <a:rPr lang="hr-HR" altLang="en-US" sz="2000"/>
              <a:t>Fosfataza PP1 s vanjske kinetohore defosforilira proteine.</a:t>
            </a:r>
          </a:p>
          <a:p>
            <a:pPr eaLnBrk="1" hangingPunct="1">
              <a:spcBef>
                <a:spcPct val="0"/>
              </a:spcBef>
              <a:buFontTx/>
              <a:buNone/>
            </a:pPr>
            <a:r>
              <a:rPr lang="hr-HR" altLang="en-US" sz="2000"/>
              <a:t>Fosforilira se i defosforilira Ndc80 i tako slabo pričvršćuje MT</a:t>
            </a:r>
            <a:endParaRPr lang="en-US" altLang="en-US" sz="2000"/>
          </a:p>
        </p:txBody>
      </p:sp>
      <p:pic>
        <p:nvPicPr>
          <p:cNvPr id="57351" name="Picture 9" descr="http://emboj.embopress.org/content/embojnl/29/24/4070/F5.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125413"/>
            <a:ext cx="452437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665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irections of kinetochor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836613"/>
            <a:ext cx="41275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447675" y="182563"/>
            <a:ext cx="3330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Mejoza I - redukcijska dioba</a:t>
            </a:r>
          </a:p>
        </p:txBody>
      </p:sp>
      <p:sp>
        <p:nvSpPr>
          <p:cNvPr id="61444" name="Text Box 4"/>
          <p:cNvSpPr txBox="1">
            <a:spLocks noChangeArrowheads="1"/>
          </p:cNvSpPr>
          <p:nvPr/>
        </p:nvSpPr>
        <p:spPr bwMode="auto">
          <a:xfrm>
            <a:off x="4159250" y="6248400"/>
            <a:ext cx="49847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400"/>
              <a:t>The University of Tokyo Editorial Committee for Life Science</a:t>
            </a:r>
            <a:r>
              <a:rPr lang="hr-HR" altLang="sr-Latn-RS" sz="2000"/>
              <a:t> </a:t>
            </a:r>
            <a:endParaRPr lang="hr-HR" altLang="sr-Latn-RS" sz="1400"/>
          </a:p>
          <a:p>
            <a:pPr eaLnBrk="1" hangingPunct="1">
              <a:spcBef>
                <a:spcPct val="0"/>
              </a:spcBef>
              <a:buFontTx/>
              <a:buNone/>
            </a:pPr>
            <a:r>
              <a:rPr lang="en-US" altLang="sr-Latn-RS" sz="1400"/>
              <a:t>Nature Cell Biology 11, 1103 - 1108 (2009) </a:t>
            </a:r>
            <a:endParaRPr lang="hr-HR" altLang="sr-Latn-RS" sz="1400"/>
          </a:p>
        </p:txBody>
      </p:sp>
      <p:sp>
        <p:nvSpPr>
          <p:cNvPr id="61445" name="Text Box 5"/>
          <p:cNvSpPr txBox="1">
            <a:spLocks noChangeArrowheads="1"/>
          </p:cNvSpPr>
          <p:nvPr/>
        </p:nvSpPr>
        <p:spPr bwMode="auto">
          <a:xfrm>
            <a:off x="6035675" y="3128963"/>
            <a:ext cx="2103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Smjer kinetohora</a:t>
            </a:r>
          </a:p>
        </p:txBody>
      </p:sp>
      <p:sp>
        <p:nvSpPr>
          <p:cNvPr id="61446" name="Text Box 6"/>
          <p:cNvSpPr txBox="1">
            <a:spLocks noChangeArrowheads="1"/>
          </p:cNvSpPr>
          <p:nvPr/>
        </p:nvSpPr>
        <p:spPr bwMode="auto">
          <a:xfrm>
            <a:off x="379413" y="3644900"/>
            <a:ext cx="7977187"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sr-Latn-RS" sz="2000"/>
              <a:t>Mejoza je proces nastanka haploidnih spolnih stanica </a:t>
            </a:r>
          </a:p>
          <a:p>
            <a:pPr eaLnBrk="1" hangingPunct="1">
              <a:spcBef>
                <a:spcPct val="50000"/>
              </a:spcBef>
              <a:buFontTx/>
              <a:buNone/>
            </a:pPr>
            <a:r>
              <a:rPr lang="hr-HR" altLang="sr-Latn-RS" sz="2000"/>
              <a:t>omogućava procese rekombinacije </a:t>
            </a:r>
          </a:p>
          <a:p>
            <a:pPr eaLnBrk="1" hangingPunct="1">
              <a:spcBef>
                <a:spcPct val="50000"/>
              </a:spcBef>
              <a:buFontTx/>
              <a:buNone/>
            </a:pPr>
            <a:r>
              <a:rPr lang="hr-HR" altLang="sr-Latn-RS" sz="2000"/>
              <a:t>-jedan ciklus DNA sinteze slijede dvije faze segregacije te nastaju haploidne stanice</a:t>
            </a:r>
          </a:p>
          <a:p>
            <a:pPr eaLnBrk="1" hangingPunct="1">
              <a:spcBef>
                <a:spcPct val="50000"/>
              </a:spcBef>
              <a:buFontTx/>
              <a:buNone/>
            </a:pPr>
            <a:r>
              <a:rPr lang="hr-HR" altLang="sr-Latn-RS" sz="2000"/>
              <a:t>-specifični ekstracelularni faktori rasta reguliraju početak mejoze; </a:t>
            </a:r>
          </a:p>
        </p:txBody>
      </p:sp>
      <p:sp>
        <p:nvSpPr>
          <p:cNvPr id="2" name="TextBox 1"/>
          <p:cNvSpPr txBox="1"/>
          <p:nvPr/>
        </p:nvSpPr>
        <p:spPr>
          <a:xfrm>
            <a:off x="379413" y="2126456"/>
            <a:ext cx="1447960" cy="369332"/>
          </a:xfrm>
          <a:prstGeom prst="rect">
            <a:avLst/>
          </a:prstGeom>
          <a:noFill/>
        </p:spPr>
        <p:txBody>
          <a:bodyPr wrap="none" rtlCol="0">
            <a:spAutoFit/>
          </a:bodyPr>
          <a:lstStyle/>
          <a:p>
            <a:r>
              <a:rPr lang="hr-HR" dirty="0" err="1" smtClean="0"/>
              <a:t>koorijentacija</a:t>
            </a:r>
            <a:endParaRPr lang="en-US" dirty="0"/>
          </a:p>
        </p:txBody>
      </p:sp>
      <p:sp>
        <p:nvSpPr>
          <p:cNvPr id="3" name="TextBox 2"/>
          <p:cNvSpPr txBox="1"/>
          <p:nvPr/>
        </p:nvSpPr>
        <p:spPr>
          <a:xfrm>
            <a:off x="5949413" y="1989430"/>
            <a:ext cx="1404423" cy="369332"/>
          </a:xfrm>
          <a:prstGeom prst="rect">
            <a:avLst/>
          </a:prstGeom>
          <a:noFill/>
        </p:spPr>
        <p:txBody>
          <a:bodyPr wrap="none" rtlCol="0">
            <a:spAutoFit/>
          </a:bodyPr>
          <a:lstStyle/>
          <a:p>
            <a:r>
              <a:rPr lang="hr-HR" dirty="0" err="1" smtClean="0"/>
              <a:t>biorijentacija</a:t>
            </a:r>
            <a:endParaRPr lang="en-US" dirty="0"/>
          </a:p>
        </p:txBody>
      </p:sp>
    </p:spTree>
    <p:extLst>
      <p:ext uri="{BB962C8B-B14F-4D97-AF65-F5344CB8AC3E}">
        <p14:creationId xmlns:p14="http://schemas.microsoft.com/office/powerpoint/2010/main" val="576686513"/>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7"/>
          <p:cNvSpPr txBox="1">
            <a:spLocks noChangeArrowheads="1"/>
          </p:cNvSpPr>
          <p:nvPr/>
        </p:nvSpPr>
        <p:spPr bwMode="auto">
          <a:xfrm>
            <a:off x="592138" y="1016000"/>
            <a:ext cx="8172450" cy="501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                                       MPF</a:t>
            </a:r>
          </a:p>
          <a:p>
            <a:pPr eaLnBrk="1" hangingPunct="1">
              <a:spcBef>
                <a:spcPct val="0"/>
              </a:spcBef>
              <a:buFontTx/>
              <a:buNone/>
            </a:pPr>
            <a:r>
              <a:rPr lang="hr-HR" altLang="sr-Latn-RS" sz="2000"/>
              <a:t>                                         </a:t>
            </a:r>
            <a:r>
              <a:rPr lang="hr-HR" altLang="sr-Latn-RS" sz="2000">
                <a:cs typeface="Arial" charset="0"/>
              </a:rPr>
              <a:t>↓ </a:t>
            </a:r>
            <a:r>
              <a:rPr lang="hr-HR" altLang="sr-Latn-RS" sz="2000"/>
              <a:t> kontrolna točka diobenog   vretena </a:t>
            </a:r>
          </a:p>
          <a:p>
            <a:pPr eaLnBrk="1" hangingPunct="1">
              <a:spcBef>
                <a:spcPct val="0"/>
              </a:spcBef>
              <a:buFontTx/>
              <a:buNone/>
            </a:pPr>
            <a:r>
              <a:rPr lang="hr-HR" altLang="sr-Latn-RS" sz="2000"/>
              <a:t>                                         ↓  Mad/Bub kompleks inhibitor APC </a:t>
            </a:r>
            <a:endParaRPr lang="hr-HR" altLang="sr-Latn-RS" sz="2000">
              <a:cs typeface="Arial" charset="0"/>
            </a:endParaRPr>
          </a:p>
          <a:p>
            <a:pPr eaLnBrk="1" hangingPunct="1">
              <a:spcBef>
                <a:spcPct val="0"/>
              </a:spcBef>
              <a:buFontTx/>
              <a:buNone/>
            </a:pPr>
            <a:r>
              <a:rPr lang="hr-HR" altLang="sr-Latn-RS" sz="2000">
                <a:cs typeface="Arial" charset="0"/>
              </a:rPr>
              <a:t>                                      APC</a:t>
            </a:r>
          </a:p>
          <a:p>
            <a:pPr eaLnBrk="1" hangingPunct="1">
              <a:spcBef>
                <a:spcPct val="0"/>
              </a:spcBef>
              <a:buFontTx/>
              <a:buNone/>
            </a:pPr>
            <a:r>
              <a:rPr lang="hr-HR" altLang="sr-Latn-RS" sz="2000"/>
              <a:t>                ↓                                                          ↓</a:t>
            </a:r>
          </a:p>
          <a:p>
            <a:pPr eaLnBrk="1" hangingPunct="1">
              <a:spcBef>
                <a:spcPct val="0"/>
              </a:spcBef>
              <a:buFontTx/>
              <a:buNone/>
            </a:pPr>
            <a:r>
              <a:rPr lang="hr-HR" altLang="sr-Latn-RS" sz="2000">
                <a:cs typeface="Arial" charset="0"/>
              </a:rPr>
              <a:t>razgradnja sekurina                                razgradnja ciklina B</a:t>
            </a:r>
          </a:p>
          <a:p>
            <a:pPr eaLnBrk="1" hangingPunct="1">
              <a:spcBef>
                <a:spcPct val="0"/>
              </a:spcBef>
              <a:buFontTx/>
              <a:buNone/>
            </a:pPr>
            <a:r>
              <a:rPr lang="hr-HR" altLang="sr-Latn-RS" sz="2000"/>
              <a:t>                ↓                                                          ↓</a:t>
            </a:r>
          </a:p>
          <a:p>
            <a:pPr eaLnBrk="1" hangingPunct="1">
              <a:spcBef>
                <a:spcPct val="0"/>
              </a:spcBef>
              <a:buFontTx/>
              <a:buNone/>
            </a:pPr>
            <a:r>
              <a:rPr lang="hr-HR" altLang="sr-Latn-RS" sz="2000"/>
              <a:t>aktivacija separaze                                  inaktivacija MPF</a:t>
            </a:r>
          </a:p>
          <a:p>
            <a:pPr eaLnBrk="1" hangingPunct="1">
              <a:spcBef>
                <a:spcPct val="0"/>
              </a:spcBef>
              <a:buFontTx/>
              <a:buNone/>
            </a:pPr>
            <a:r>
              <a:rPr lang="hr-HR" altLang="sr-Latn-RS" sz="2000"/>
              <a:t>                ↓                                                          ↓</a:t>
            </a:r>
          </a:p>
          <a:p>
            <a:pPr eaLnBrk="1" hangingPunct="1">
              <a:spcBef>
                <a:spcPct val="0"/>
              </a:spcBef>
              <a:buFontTx/>
              <a:buNone/>
            </a:pPr>
            <a:r>
              <a:rPr lang="hr-HR" altLang="sr-Latn-RS" sz="2000"/>
              <a:t>razgradnja kohezina (Scc1)                     izlazak iz mitoze</a:t>
            </a:r>
          </a:p>
          <a:p>
            <a:pPr eaLnBrk="1" hangingPunct="1">
              <a:spcBef>
                <a:spcPct val="0"/>
              </a:spcBef>
              <a:buFontTx/>
              <a:buNone/>
            </a:pPr>
            <a:r>
              <a:rPr lang="hr-HR" altLang="sr-Latn-RS" sz="2000"/>
              <a:t>                ↓                                                citokineza                                                  </a:t>
            </a:r>
          </a:p>
          <a:p>
            <a:pPr eaLnBrk="1" hangingPunct="1">
              <a:spcBef>
                <a:spcPct val="0"/>
              </a:spcBef>
              <a:buFontTx/>
              <a:buNone/>
            </a:pPr>
            <a:r>
              <a:rPr lang="hr-HR" altLang="sr-Latn-RS" sz="2000"/>
              <a:t>odvajanje sestrinskih kromatida                       </a:t>
            </a:r>
          </a:p>
          <a:p>
            <a:pPr eaLnBrk="1" hangingPunct="1">
              <a:spcBef>
                <a:spcPct val="0"/>
              </a:spcBef>
              <a:buFontTx/>
              <a:buNone/>
            </a:pPr>
            <a:r>
              <a:rPr lang="hr-HR" altLang="sr-Latn-RS" sz="2000"/>
              <a:t>početak anafaze</a:t>
            </a:r>
          </a:p>
          <a:p>
            <a:pPr eaLnBrk="1" hangingPunct="1">
              <a:spcBef>
                <a:spcPct val="0"/>
              </a:spcBef>
              <a:buFontTx/>
              <a:buNone/>
            </a:pPr>
            <a:r>
              <a:rPr lang="hr-HR" altLang="sr-Latn-RS" sz="2000"/>
              <a:t>-naglo razdvajanje jer su pod tenzijom</a:t>
            </a:r>
          </a:p>
          <a:p>
            <a:pPr eaLnBrk="1" hangingPunct="1">
              <a:spcBef>
                <a:spcPct val="0"/>
              </a:spcBef>
              <a:buFontTx/>
              <a:buNone/>
            </a:pPr>
            <a:endParaRPr lang="hr-HR" altLang="sr-Latn-RS" sz="2000"/>
          </a:p>
          <a:p>
            <a:pPr eaLnBrk="1" hangingPunct="1">
              <a:spcBef>
                <a:spcPct val="0"/>
              </a:spcBef>
              <a:buFontTx/>
              <a:buNone/>
            </a:pPr>
            <a:r>
              <a:rPr lang="hr-HR" altLang="sr-Latn-RS" sz="2000"/>
              <a:t>-signalna veza sa sustavom Aurora-CPC</a:t>
            </a:r>
          </a:p>
        </p:txBody>
      </p:sp>
      <p:sp>
        <p:nvSpPr>
          <p:cNvPr id="68611" name="Text Box 9"/>
          <p:cNvSpPr txBox="1">
            <a:spLocks noChangeArrowheads="1"/>
          </p:cNvSpPr>
          <p:nvPr/>
        </p:nvSpPr>
        <p:spPr bwMode="auto">
          <a:xfrm>
            <a:off x="684213" y="295275"/>
            <a:ext cx="6262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solidFill>
                  <a:schemeClr val="accent2"/>
                </a:solidFill>
              </a:rPr>
              <a:t>Kontrolna točka mitoze: prijelaz iz metafaze u anafazu</a:t>
            </a:r>
          </a:p>
        </p:txBody>
      </p:sp>
      <p:sp>
        <p:nvSpPr>
          <p:cNvPr id="68612" name="Text Box 10"/>
          <p:cNvSpPr txBox="1">
            <a:spLocks noChangeArrowheads="1"/>
          </p:cNvSpPr>
          <p:nvPr/>
        </p:nvSpPr>
        <p:spPr bwMode="auto">
          <a:xfrm>
            <a:off x="592138" y="601503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sr-Latn-RS" sz="2000"/>
          </a:p>
        </p:txBody>
      </p:sp>
    </p:spTree>
    <p:extLst>
      <p:ext uri="{BB962C8B-B14F-4D97-AF65-F5344CB8AC3E}">
        <p14:creationId xmlns:p14="http://schemas.microsoft.com/office/powerpoint/2010/main" val="26376794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h17f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323975"/>
            <a:ext cx="5307012"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900113" y="4437063"/>
            <a:ext cx="7040562"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sr-Latn-RS" sz="2000"/>
              <a:t>Kontrola ciklinaB/cdc2 kompleksom APC: </a:t>
            </a:r>
          </a:p>
          <a:p>
            <a:pPr eaLnBrk="1" hangingPunct="1">
              <a:spcBef>
                <a:spcPct val="50000"/>
              </a:spcBef>
              <a:buFontTx/>
              <a:buNone/>
            </a:pPr>
            <a:r>
              <a:rPr lang="hr-HR" altLang="sr-Latn-RS" sz="2000">
                <a:solidFill>
                  <a:schemeClr val="accent2"/>
                </a:solidFill>
              </a:rPr>
              <a:t>razgradnja mitotskog ciklina</a:t>
            </a:r>
          </a:p>
          <a:p>
            <a:pPr eaLnBrk="1" hangingPunct="1">
              <a:spcBef>
                <a:spcPct val="50000"/>
              </a:spcBef>
              <a:buFontTx/>
              <a:buNone/>
            </a:pPr>
            <a:r>
              <a:rPr lang="hr-HR" altLang="sr-Latn-RS" sz="2000"/>
              <a:t>-APC aktivnost ovisi o cdc20, koji ovisi o ciklinu B – negativna povratna veza</a:t>
            </a:r>
          </a:p>
          <a:p>
            <a:pPr eaLnBrk="1" hangingPunct="1">
              <a:spcBef>
                <a:spcPct val="50000"/>
              </a:spcBef>
              <a:buFontTx/>
              <a:buNone/>
            </a:pPr>
            <a:endParaRPr lang="hr-HR" altLang="sr-Latn-RS" sz="2000"/>
          </a:p>
          <a:p>
            <a:pPr eaLnBrk="1" hangingPunct="1">
              <a:spcBef>
                <a:spcPct val="50000"/>
              </a:spcBef>
              <a:buFontTx/>
              <a:buNone/>
            </a:pPr>
            <a:endParaRPr lang="hr-HR" altLang="sr-Latn-RS" sz="2000"/>
          </a:p>
        </p:txBody>
      </p:sp>
      <p:sp>
        <p:nvSpPr>
          <p:cNvPr id="72708" name="Rectangle 4"/>
          <p:cNvSpPr>
            <a:spLocks noChangeArrowheads="1"/>
          </p:cNvSpPr>
          <p:nvPr/>
        </p:nvSpPr>
        <p:spPr bwMode="auto">
          <a:xfrm>
            <a:off x="1835150" y="-1246188"/>
            <a:ext cx="6624638" cy="24923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000"/>
          </a:p>
        </p:txBody>
      </p:sp>
    </p:spTree>
    <p:extLst>
      <p:ext uri="{BB962C8B-B14F-4D97-AF65-F5344CB8AC3E}">
        <p14:creationId xmlns:p14="http://schemas.microsoft.com/office/powerpoint/2010/main" val="360460620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h17f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28700"/>
            <a:ext cx="50419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577850" y="4292600"/>
            <a:ext cx="8050213"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Nužnost proteinske degradacije za izlaz iz mitoze:</a:t>
            </a:r>
          </a:p>
          <a:p>
            <a:pPr eaLnBrk="1" hangingPunct="1">
              <a:spcBef>
                <a:spcPct val="0"/>
              </a:spcBef>
              <a:buFontTx/>
              <a:buNone/>
            </a:pPr>
            <a:r>
              <a:rPr lang="hr-HR" altLang="sr-Latn-RS" sz="2000"/>
              <a:t>ako se APC kompleks inhibira stanica staje u metafazi bez separacije</a:t>
            </a:r>
          </a:p>
          <a:p>
            <a:pPr eaLnBrk="1" hangingPunct="1">
              <a:spcBef>
                <a:spcPct val="0"/>
              </a:spcBef>
              <a:buFontTx/>
              <a:buNone/>
            </a:pPr>
            <a:r>
              <a:rPr lang="hr-HR" altLang="sr-Latn-RS" sz="2000"/>
              <a:t>metafaznih kromosoma</a:t>
            </a:r>
          </a:p>
          <a:p>
            <a:pPr eaLnBrk="1" hangingPunct="1">
              <a:spcBef>
                <a:spcPct val="0"/>
              </a:spcBef>
              <a:buFontTx/>
              <a:buNone/>
            </a:pPr>
            <a:r>
              <a:rPr lang="hr-HR" altLang="sr-Latn-RS" sz="2000"/>
              <a:t>ako je spriječen raspad mitotskih ciklina kromatide se odvajaju, ali </a:t>
            </a:r>
          </a:p>
          <a:p>
            <a:pPr eaLnBrk="1" hangingPunct="1">
              <a:spcBef>
                <a:spcPct val="0"/>
              </a:spcBef>
              <a:buFontTx/>
              <a:buNone/>
            </a:pPr>
            <a:r>
              <a:rPr lang="hr-HR" altLang="sr-Latn-RS" sz="2000"/>
              <a:t>mitoza zastaje u anafazi – za izlazak iz mitoze potrebna razgradnja</a:t>
            </a:r>
          </a:p>
          <a:p>
            <a:pPr eaLnBrk="1" hangingPunct="1">
              <a:spcBef>
                <a:spcPct val="0"/>
              </a:spcBef>
              <a:buFontTx/>
              <a:buNone/>
            </a:pPr>
            <a:r>
              <a:rPr lang="hr-HR" altLang="sr-Latn-RS" sz="2000"/>
              <a:t>ciklina (defosforilacijski procesi)</a:t>
            </a:r>
          </a:p>
          <a:p>
            <a:pPr eaLnBrk="1" hangingPunct="1">
              <a:spcBef>
                <a:spcPct val="0"/>
              </a:spcBef>
              <a:buFontTx/>
              <a:buNone/>
            </a:pPr>
            <a:r>
              <a:rPr lang="hr-HR" altLang="sr-Latn-RS" sz="2000"/>
              <a:t>moguće uloga i fosfataza – za izlazak iz ciklusa</a:t>
            </a:r>
          </a:p>
          <a:p>
            <a:pPr eaLnBrk="1" hangingPunct="1">
              <a:spcBef>
                <a:spcPct val="0"/>
              </a:spcBef>
              <a:buFontTx/>
              <a:buNone/>
            </a:pPr>
            <a:endParaRPr lang="hr-HR" altLang="sr-Latn-RS" sz="2000"/>
          </a:p>
        </p:txBody>
      </p:sp>
      <p:sp>
        <p:nvSpPr>
          <p:cNvPr id="73732" name="Line 4"/>
          <p:cNvSpPr>
            <a:spLocks noChangeShapeType="1"/>
          </p:cNvSpPr>
          <p:nvPr/>
        </p:nvSpPr>
        <p:spPr bwMode="auto">
          <a:xfrm flipH="1" flipV="1">
            <a:off x="6694488" y="3429000"/>
            <a:ext cx="1368425" cy="1728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596046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Object 2"/>
          <p:cNvGraphicFramePr>
            <a:graphicFrameLocks noChangeAspect="1"/>
          </p:cNvGraphicFramePr>
          <p:nvPr/>
        </p:nvGraphicFramePr>
        <p:xfrm>
          <a:off x="468313" y="188913"/>
          <a:ext cx="8081962" cy="4308475"/>
        </p:xfrm>
        <a:graphic>
          <a:graphicData uri="http://schemas.openxmlformats.org/presentationml/2006/ole">
            <mc:AlternateContent xmlns:mc="http://schemas.openxmlformats.org/markup-compatibility/2006">
              <mc:Choice xmlns:v="urn:schemas-microsoft-com:vml" Requires="v">
                <p:oleObj spid="_x0000_s127005" name="Bitmap Image" r:id="rId4" imgW="7020905" imgH="3742857" progId="Paint.Picture">
                  <p:embed/>
                </p:oleObj>
              </mc:Choice>
              <mc:Fallback>
                <p:oleObj name="Bitmap Image" r:id="rId4" imgW="7020905" imgH="374285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88913"/>
                        <a:ext cx="8081962" cy="4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755" name="Text Box 4"/>
          <p:cNvSpPr txBox="1">
            <a:spLocks noChangeArrowheads="1"/>
          </p:cNvSpPr>
          <p:nvPr/>
        </p:nvSpPr>
        <p:spPr bwMode="auto">
          <a:xfrm>
            <a:off x="179388" y="4327525"/>
            <a:ext cx="446405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kretanje kromosoma</a:t>
            </a:r>
          </a:p>
          <a:p>
            <a:pPr eaLnBrk="1" hangingPunct="1">
              <a:spcBef>
                <a:spcPct val="0"/>
              </a:spcBef>
              <a:buFontTx/>
              <a:buNone/>
            </a:pPr>
            <a:endParaRPr lang="hr-HR" altLang="sr-Latn-RS" sz="2000"/>
          </a:p>
          <a:p>
            <a:pPr eaLnBrk="1" hangingPunct="1">
              <a:spcBef>
                <a:spcPct val="0"/>
              </a:spcBef>
              <a:buFontTx/>
              <a:buNone/>
            </a:pPr>
            <a:r>
              <a:rPr lang="hr-HR" altLang="sr-Latn-RS" sz="2000"/>
              <a:t>1.skraćivanje kinetohornog tubula</a:t>
            </a:r>
          </a:p>
          <a:p>
            <a:pPr eaLnBrk="1" hangingPunct="1">
              <a:spcBef>
                <a:spcPct val="0"/>
              </a:spcBef>
              <a:buFontTx/>
              <a:buNone/>
            </a:pPr>
            <a:r>
              <a:rPr lang="hr-HR" altLang="sr-Latn-RS" sz="2000"/>
              <a:t>kromosomi idu prema polovima – </a:t>
            </a:r>
          </a:p>
          <a:p>
            <a:pPr eaLnBrk="1" hangingPunct="1">
              <a:spcBef>
                <a:spcPct val="0"/>
              </a:spcBef>
              <a:buFontTx/>
              <a:buNone/>
            </a:pPr>
            <a:r>
              <a:rPr lang="hr-HR" altLang="sr-Latn-RS" sz="2000"/>
              <a:t>depolimerizacija na kinetohorama</a:t>
            </a:r>
          </a:p>
          <a:p>
            <a:pPr eaLnBrk="1" hangingPunct="1">
              <a:spcBef>
                <a:spcPct val="0"/>
              </a:spcBef>
              <a:buFontTx/>
              <a:buNone/>
            </a:pPr>
            <a:r>
              <a:rPr lang="hr-HR" altLang="sr-Latn-RS" sz="2000"/>
              <a:t>pokretačka sila na kinetohori</a:t>
            </a:r>
          </a:p>
          <a:p>
            <a:pPr eaLnBrk="1" hangingPunct="1">
              <a:spcBef>
                <a:spcPct val="0"/>
              </a:spcBef>
              <a:buFontTx/>
              <a:buNone/>
            </a:pPr>
            <a:r>
              <a:rPr lang="hr-HR" altLang="sr-Latn-RS" sz="2000"/>
              <a:t>2. skraćivanje na - polu, </a:t>
            </a:r>
          </a:p>
          <a:p>
            <a:pPr eaLnBrk="1" hangingPunct="1">
              <a:spcBef>
                <a:spcPct val="0"/>
              </a:spcBef>
              <a:buFontTx/>
              <a:buNone/>
            </a:pPr>
            <a:r>
              <a:rPr lang="hr-HR" altLang="sr-Latn-RS" sz="2000"/>
              <a:t>na polovima</a:t>
            </a:r>
          </a:p>
        </p:txBody>
      </p:sp>
      <p:sp>
        <p:nvSpPr>
          <p:cNvPr id="74756" name="Text Box 6"/>
          <p:cNvSpPr txBox="1">
            <a:spLocks noChangeArrowheads="1"/>
          </p:cNvSpPr>
          <p:nvPr/>
        </p:nvSpPr>
        <p:spPr bwMode="auto">
          <a:xfrm>
            <a:off x="4356100" y="4437063"/>
            <a:ext cx="4572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odvajanje polova vretena</a:t>
            </a:r>
          </a:p>
          <a:p>
            <a:pPr eaLnBrk="1" hangingPunct="1">
              <a:spcBef>
                <a:spcPct val="0"/>
              </a:spcBef>
              <a:buFontTx/>
              <a:buNone/>
            </a:pPr>
            <a:endParaRPr lang="hr-HR" altLang="sr-Latn-RS" sz="2000"/>
          </a:p>
          <a:p>
            <a:pPr eaLnBrk="1" hangingPunct="1">
              <a:spcBef>
                <a:spcPct val="0"/>
              </a:spcBef>
              <a:buFontTx/>
              <a:buNone/>
            </a:pPr>
            <a:r>
              <a:rPr lang="hr-HR" altLang="sr-Latn-RS" sz="2000"/>
              <a:t>1. klizanje preklapajućih mikrotubula</a:t>
            </a:r>
          </a:p>
          <a:p>
            <a:pPr eaLnBrk="1" hangingPunct="1">
              <a:spcBef>
                <a:spcPct val="0"/>
              </a:spcBef>
              <a:buFontTx/>
              <a:buNone/>
            </a:pPr>
            <a:r>
              <a:rPr lang="hr-HR" altLang="sr-Latn-RS" sz="2000"/>
              <a:t>porijeklom sa suprotnih polova </a:t>
            </a:r>
          </a:p>
          <a:p>
            <a:pPr eaLnBrk="1" hangingPunct="1">
              <a:spcBef>
                <a:spcPct val="0"/>
              </a:spcBef>
              <a:buFontTx/>
              <a:buNone/>
            </a:pPr>
            <a:r>
              <a:rPr lang="hr-HR" altLang="sr-Latn-RS" sz="2000"/>
              <a:t>udaljava polove</a:t>
            </a:r>
          </a:p>
          <a:p>
            <a:pPr eaLnBrk="1" hangingPunct="1">
              <a:spcBef>
                <a:spcPct val="0"/>
              </a:spcBef>
              <a:buFontTx/>
              <a:buNone/>
            </a:pPr>
            <a:r>
              <a:rPr lang="hr-HR" altLang="sr-Latn-RS" sz="2000"/>
              <a:t>2. astralni mikrotubuli i motori povezani</a:t>
            </a:r>
          </a:p>
          <a:p>
            <a:pPr eaLnBrk="1" hangingPunct="1">
              <a:spcBef>
                <a:spcPct val="0"/>
              </a:spcBef>
              <a:buFontTx/>
              <a:buNone/>
            </a:pPr>
            <a:r>
              <a:rPr lang="hr-HR" altLang="sr-Latn-RS" sz="2000"/>
              <a:t>s rubom stanice “vuku” na suprotni kraj</a:t>
            </a:r>
          </a:p>
        </p:txBody>
      </p:sp>
      <p:sp>
        <p:nvSpPr>
          <p:cNvPr id="74757" name="Rectangle 9"/>
          <p:cNvSpPr>
            <a:spLocks noChangeArrowheads="1"/>
          </p:cNvSpPr>
          <p:nvPr/>
        </p:nvSpPr>
        <p:spPr bwMode="auto">
          <a:xfrm>
            <a:off x="2051050" y="1989138"/>
            <a:ext cx="1512888"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000"/>
          </a:p>
        </p:txBody>
      </p:sp>
      <p:sp>
        <p:nvSpPr>
          <p:cNvPr id="74758" name="Text Box 10"/>
          <p:cNvSpPr txBox="1">
            <a:spLocks noChangeArrowheads="1"/>
          </p:cNvSpPr>
          <p:nvPr/>
        </p:nvSpPr>
        <p:spPr bwMode="auto">
          <a:xfrm>
            <a:off x="6372225" y="4149725"/>
            <a:ext cx="24765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800"/>
              <a:t>“rast” tubula na + kraju</a:t>
            </a:r>
          </a:p>
        </p:txBody>
      </p:sp>
      <p:sp>
        <p:nvSpPr>
          <p:cNvPr id="74759" name="Rectangle 12"/>
          <p:cNvSpPr>
            <a:spLocks noChangeArrowheads="1"/>
          </p:cNvSpPr>
          <p:nvPr/>
        </p:nvSpPr>
        <p:spPr bwMode="auto">
          <a:xfrm>
            <a:off x="6227763" y="1916113"/>
            <a:ext cx="2376487" cy="936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000"/>
          </a:p>
        </p:txBody>
      </p:sp>
      <p:sp>
        <p:nvSpPr>
          <p:cNvPr id="74760" name="Text Box 13"/>
          <p:cNvSpPr txBox="1">
            <a:spLocks noChangeArrowheads="1"/>
          </p:cNvSpPr>
          <p:nvPr/>
        </p:nvSpPr>
        <p:spPr bwMode="auto">
          <a:xfrm>
            <a:off x="1476375" y="188913"/>
            <a:ext cx="13557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Anafaza A</a:t>
            </a:r>
          </a:p>
        </p:txBody>
      </p:sp>
      <p:sp>
        <p:nvSpPr>
          <p:cNvPr id="74761" name="Text Box 14"/>
          <p:cNvSpPr txBox="1">
            <a:spLocks noChangeArrowheads="1"/>
          </p:cNvSpPr>
          <p:nvPr/>
        </p:nvSpPr>
        <p:spPr bwMode="auto">
          <a:xfrm>
            <a:off x="5508625" y="188913"/>
            <a:ext cx="13557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Anafaza B</a:t>
            </a:r>
          </a:p>
        </p:txBody>
      </p:sp>
    </p:spTree>
    <p:extLst>
      <p:ext uri="{BB962C8B-B14F-4D97-AF65-F5344CB8AC3E}">
        <p14:creationId xmlns:p14="http://schemas.microsoft.com/office/powerpoint/2010/main" val="42132462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2"/>
          <p:cNvGraphicFramePr>
            <a:graphicFrameLocks noChangeAspect="1"/>
          </p:cNvGraphicFramePr>
          <p:nvPr/>
        </p:nvGraphicFramePr>
        <p:xfrm>
          <a:off x="827088" y="1268413"/>
          <a:ext cx="5978525" cy="3241675"/>
        </p:xfrm>
        <a:graphic>
          <a:graphicData uri="http://schemas.openxmlformats.org/presentationml/2006/ole">
            <mc:AlternateContent xmlns:mc="http://schemas.openxmlformats.org/markup-compatibility/2006">
              <mc:Choice xmlns:v="urn:schemas-microsoft-com:vml" Requires="v">
                <p:oleObj spid="_x0000_s128030" name="Bitmap Image" r:id="rId3" imgW="4180952" imgH="2266667" progId="Paint.Picture">
                  <p:embed/>
                </p:oleObj>
              </mc:Choice>
              <mc:Fallback>
                <p:oleObj name="Bitmap Image" r:id="rId3" imgW="4180952" imgH="2266667"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268413"/>
                        <a:ext cx="5978525"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1" name="Text Box 3"/>
          <p:cNvSpPr txBox="1">
            <a:spLocks noChangeArrowheads="1"/>
          </p:cNvSpPr>
          <p:nvPr/>
        </p:nvSpPr>
        <p:spPr bwMode="auto">
          <a:xfrm>
            <a:off x="611188" y="404813"/>
            <a:ext cx="4264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Model pomicanja polova u anafazi B</a:t>
            </a:r>
          </a:p>
        </p:txBody>
      </p:sp>
      <p:sp>
        <p:nvSpPr>
          <p:cNvPr id="78852" name="Text Box 4"/>
          <p:cNvSpPr txBox="1">
            <a:spLocks noChangeArrowheads="1"/>
          </p:cNvSpPr>
          <p:nvPr/>
        </p:nvSpPr>
        <p:spPr bwMode="auto">
          <a:xfrm>
            <a:off x="3132138" y="479742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hr-HR" altLang="sr-Latn-RS" sz="2000"/>
          </a:p>
        </p:txBody>
      </p:sp>
      <p:sp>
        <p:nvSpPr>
          <p:cNvPr id="78853" name="Text Box 5"/>
          <p:cNvSpPr txBox="1">
            <a:spLocks noChangeArrowheads="1"/>
          </p:cNvSpPr>
          <p:nvPr/>
        </p:nvSpPr>
        <p:spPr bwMode="auto">
          <a:xfrm>
            <a:off x="539750" y="4724400"/>
            <a:ext cx="820896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dirty="0"/>
              <a:t>motorni protein usmjeren prema + kraju</a:t>
            </a:r>
          </a:p>
          <a:p>
            <a:pPr eaLnBrk="1" hangingPunct="1">
              <a:spcBef>
                <a:spcPct val="0"/>
              </a:spcBef>
              <a:buFontTx/>
              <a:buNone/>
            </a:pPr>
            <a:r>
              <a:rPr lang="hr-HR" altLang="sr-Latn-RS" sz="2000" dirty="0"/>
              <a:t>(</a:t>
            </a:r>
            <a:r>
              <a:rPr lang="hr-HR" altLang="sr-Latn-RS" sz="2000" dirty="0" err="1"/>
              <a:t>kinezin</a:t>
            </a:r>
            <a:r>
              <a:rPr lang="hr-HR" altLang="sr-Latn-RS" sz="2000" dirty="0"/>
              <a:t> 5: klizanje </a:t>
            </a:r>
            <a:r>
              <a:rPr lang="hr-HR" altLang="sr-Latn-RS" sz="2000" dirty="0" err="1"/>
              <a:t>mikrotubula</a:t>
            </a:r>
            <a:r>
              <a:rPr lang="hr-HR" altLang="sr-Latn-RS" sz="2000" dirty="0"/>
              <a:t> u suprotnom smjeru)</a:t>
            </a:r>
          </a:p>
          <a:p>
            <a:pPr eaLnBrk="1" hangingPunct="1">
              <a:spcBef>
                <a:spcPct val="0"/>
              </a:spcBef>
              <a:buFontTx/>
              <a:buNone/>
            </a:pPr>
            <a:r>
              <a:rPr lang="hr-HR" altLang="sr-Latn-RS" sz="2000" dirty="0"/>
              <a:t>-polarni </a:t>
            </a:r>
            <a:r>
              <a:rPr lang="hr-HR" altLang="sr-Latn-RS" sz="2000" dirty="0" err="1"/>
              <a:t>tubuli</a:t>
            </a:r>
            <a:r>
              <a:rPr lang="hr-HR" altLang="sr-Latn-RS" sz="2000" dirty="0"/>
              <a:t> moraju rasti da bi nadoknadili veću udaljenost između polova</a:t>
            </a:r>
          </a:p>
          <a:p>
            <a:pPr eaLnBrk="1" hangingPunct="1">
              <a:spcBef>
                <a:spcPct val="0"/>
              </a:spcBef>
              <a:buFontTx/>
              <a:buNone/>
            </a:pPr>
            <a:endParaRPr lang="hr-HR" altLang="sr-Latn-RS" sz="2000" dirty="0"/>
          </a:p>
        </p:txBody>
      </p:sp>
      <p:sp>
        <p:nvSpPr>
          <p:cNvPr id="78854" name="Line 6"/>
          <p:cNvSpPr>
            <a:spLocks noChangeShapeType="1"/>
          </p:cNvSpPr>
          <p:nvPr/>
        </p:nvSpPr>
        <p:spPr bwMode="auto">
          <a:xfrm flipV="1">
            <a:off x="3563938" y="3716338"/>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5" name="Text Box 7"/>
          <p:cNvSpPr txBox="1">
            <a:spLocks noChangeArrowheads="1"/>
          </p:cNvSpPr>
          <p:nvPr/>
        </p:nvSpPr>
        <p:spPr bwMode="auto">
          <a:xfrm>
            <a:off x="6659563" y="620713"/>
            <a:ext cx="203676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motorni protein usmjeren prema – kraju učvršćen</a:t>
            </a:r>
          </a:p>
          <a:p>
            <a:pPr eaLnBrk="1" hangingPunct="1">
              <a:spcBef>
                <a:spcPct val="0"/>
              </a:spcBef>
              <a:buFontTx/>
              <a:buNone/>
            </a:pPr>
            <a:r>
              <a:rPr lang="hr-HR" altLang="sr-Latn-RS" sz="2000"/>
              <a:t>za st. korteks </a:t>
            </a:r>
          </a:p>
          <a:p>
            <a:pPr eaLnBrk="1" hangingPunct="1">
              <a:spcBef>
                <a:spcPct val="0"/>
              </a:spcBef>
              <a:buFontTx/>
              <a:buNone/>
            </a:pPr>
            <a:r>
              <a:rPr lang="hr-HR" altLang="sr-Latn-RS" sz="2000"/>
              <a:t>(dinein – prema – polu)</a:t>
            </a:r>
          </a:p>
        </p:txBody>
      </p:sp>
      <p:sp>
        <p:nvSpPr>
          <p:cNvPr id="78856" name="Line 8"/>
          <p:cNvSpPr>
            <a:spLocks noChangeShapeType="1"/>
          </p:cNvSpPr>
          <p:nvPr/>
        </p:nvSpPr>
        <p:spPr bwMode="auto">
          <a:xfrm flipH="1">
            <a:off x="6443663" y="908050"/>
            <a:ext cx="215900"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7" name="Text Box 9"/>
          <p:cNvSpPr txBox="1">
            <a:spLocks noChangeArrowheads="1"/>
          </p:cNvSpPr>
          <p:nvPr/>
        </p:nvSpPr>
        <p:spPr bwMode="auto">
          <a:xfrm>
            <a:off x="4356100" y="3068638"/>
            <a:ext cx="4270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sr-Latn-RS" sz="3600" b="1">
                <a:sym typeface="Symbol" pitchFamily="18" charset="2"/>
              </a:rPr>
              <a:t></a:t>
            </a:r>
          </a:p>
        </p:txBody>
      </p:sp>
      <p:sp>
        <p:nvSpPr>
          <p:cNvPr id="78858" name="Text Box 10"/>
          <p:cNvSpPr txBox="1">
            <a:spLocks noChangeArrowheads="1"/>
          </p:cNvSpPr>
          <p:nvPr/>
        </p:nvSpPr>
        <p:spPr bwMode="auto">
          <a:xfrm>
            <a:off x="1547813" y="836613"/>
            <a:ext cx="4270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sr-Latn-RS" sz="3600" b="1">
                <a:sym typeface="Symbol" pitchFamily="18" charset="2"/>
              </a:rPr>
              <a:t></a:t>
            </a:r>
          </a:p>
        </p:txBody>
      </p:sp>
    </p:spTree>
    <p:extLst>
      <p:ext uri="{BB962C8B-B14F-4D97-AF65-F5344CB8AC3E}">
        <p14:creationId xmlns:p14="http://schemas.microsoft.com/office/powerpoint/2010/main" val="8175685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323850" y="836613"/>
            <a:ext cx="8205788"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hr-HR" altLang="sr-Latn-RS" sz="2000"/>
              <a:t>Izlaz iz mitoze</a:t>
            </a:r>
          </a:p>
          <a:p>
            <a:pPr eaLnBrk="1" hangingPunct="1">
              <a:buFontTx/>
              <a:buNone/>
            </a:pPr>
            <a:r>
              <a:rPr lang="hr-HR" altLang="sr-Latn-RS" sz="2000"/>
              <a:t>razgradnja vretena</a:t>
            </a:r>
          </a:p>
          <a:p>
            <a:pPr eaLnBrk="1" hangingPunct="1">
              <a:buFontTx/>
              <a:buNone/>
            </a:pPr>
            <a:r>
              <a:rPr lang="hr-HR" altLang="sr-Latn-RS" sz="2000"/>
              <a:t>dekondenzacija kromosoma</a:t>
            </a:r>
          </a:p>
          <a:p>
            <a:pPr eaLnBrk="1" hangingPunct="1">
              <a:buFontTx/>
              <a:buNone/>
            </a:pPr>
            <a:r>
              <a:rPr lang="hr-HR" altLang="sr-Latn-RS" sz="2000"/>
              <a:t>stvaranje jezgrene ovojnice</a:t>
            </a:r>
          </a:p>
          <a:p>
            <a:pPr eaLnBrk="1" hangingPunct="1">
              <a:buFontTx/>
              <a:buNone/>
            </a:pPr>
            <a:endParaRPr lang="hr-HR" altLang="sr-Latn-RS" sz="2000"/>
          </a:p>
          <a:p>
            <a:pPr eaLnBrk="1" hangingPunct="1">
              <a:buFontTx/>
              <a:buNone/>
            </a:pPr>
            <a:r>
              <a:rPr lang="hr-HR" altLang="sr-Latn-RS" sz="2000" b="1"/>
              <a:t>defosforilacija proteina koji su fosforilacijom potaknuli mitozu</a:t>
            </a:r>
          </a:p>
          <a:p>
            <a:pPr eaLnBrk="1" hangingPunct="1">
              <a:buFontTx/>
              <a:buNone/>
            </a:pPr>
            <a:r>
              <a:rPr lang="hr-HR" altLang="sr-Latn-RS" sz="2000"/>
              <a:t>inaktivacija M-cdk prvotni pokretač</a:t>
            </a:r>
          </a:p>
          <a:p>
            <a:pPr eaLnBrk="1" hangingPunct="1">
              <a:buFontTx/>
              <a:buNone/>
            </a:pPr>
            <a:r>
              <a:rPr lang="hr-HR" altLang="sr-Latn-RS" sz="2000"/>
              <a:t>ubikvitinacija M ciklina – APC-Cdh1</a:t>
            </a:r>
          </a:p>
          <a:p>
            <a:pPr eaLnBrk="1" hangingPunct="1">
              <a:buFontTx/>
              <a:buNone/>
            </a:pPr>
            <a:endParaRPr lang="hr-HR" altLang="sr-Latn-RS" sz="2000"/>
          </a:p>
          <a:p>
            <a:pPr eaLnBrk="1" hangingPunct="1">
              <a:buFontTx/>
              <a:buNone/>
            </a:pPr>
            <a:r>
              <a:rPr lang="hr-HR" altLang="sr-Latn-RS" sz="2000"/>
              <a:t>proizvodnja CDKI p27 - drugi mehanizam supresije aktivnosti cdk u G1</a:t>
            </a:r>
          </a:p>
          <a:p>
            <a:pPr eaLnBrk="1" hangingPunct="1">
              <a:buFontTx/>
              <a:buNone/>
            </a:pPr>
            <a:endParaRPr lang="hr-HR" altLang="sr-Latn-RS" sz="2000"/>
          </a:p>
          <a:p>
            <a:pPr eaLnBrk="1" hangingPunct="1">
              <a:buFontTx/>
              <a:buNone/>
            </a:pPr>
            <a:r>
              <a:rPr lang="hr-HR" altLang="sr-Latn-RS" sz="2000"/>
              <a:t>inhibicija transkripcije ciklinskih gena – RB-E2F regulacija</a:t>
            </a:r>
          </a:p>
        </p:txBody>
      </p:sp>
    </p:spTree>
    <p:extLst>
      <p:ext uri="{BB962C8B-B14F-4D97-AF65-F5344CB8AC3E}">
        <p14:creationId xmlns:p14="http://schemas.microsoft.com/office/powerpoint/2010/main" val="2907534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2484438" y="476250"/>
          <a:ext cx="3916362" cy="4872038"/>
        </p:xfrm>
        <a:graphic>
          <a:graphicData uri="http://schemas.openxmlformats.org/presentationml/2006/ole">
            <mc:AlternateContent xmlns:mc="http://schemas.openxmlformats.org/markup-compatibility/2006">
              <mc:Choice xmlns:v="urn:schemas-microsoft-com:vml" Requires="v">
                <p:oleObj spid="_x0000_s2108" name="Photo Editor Photo" r:id="rId3" imgW="3086531" imgH="3839111" progId="MSPhotoEd.3">
                  <p:embed/>
                </p:oleObj>
              </mc:Choice>
              <mc:Fallback>
                <p:oleObj name="Photo Editor Photo" r:id="rId3" imgW="3086531" imgH="383911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76250"/>
                        <a:ext cx="3916362" cy="487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1" name="Text Box 3"/>
          <p:cNvSpPr txBox="1">
            <a:spLocks noChangeArrowheads="1"/>
          </p:cNvSpPr>
          <p:nvPr/>
        </p:nvSpPr>
        <p:spPr bwMode="auto">
          <a:xfrm>
            <a:off x="827088" y="5589588"/>
            <a:ext cx="83153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Ciklus aktivacije i razgradnje kompleksa</a:t>
            </a:r>
          </a:p>
          <a:p>
            <a:pPr eaLnBrk="1" hangingPunct="1">
              <a:spcBef>
                <a:spcPct val="0"/>
              </a:spcBef>
              <a:buFontTx/>
              <a:buNone/>
            </a:pPr>
            <a:r>
              <a:rPr lang="hr-HR" altLang="sr-Latn-RS" sz="2000">
                <a:latin typeface="Arial" charset="0"/>
              </a:rPr>
              <a:t>ciklin - kinaza ovisna o ciklinima</a:t>
            </a:r>
          </a:p>
          <a:p>
            <a:pPr eaLnBrk="1" hangingPunct="1">
              <a:spcBef>
                <a:spcPct val="0"/>
              </a:spcBef>
              <a:buFontTx/>
              <a:buNone/>
            </a:pPr>
            <a:r>
              <a:rPr lang="hr-HR" altLang="sr-Latn-RS" sz="2000">
                <a:latin typeface="Arial" charset="0"/>
              </a:rPr>
              <a:t>kvasci: jedna kinaza (cdc2/cdc28) i više ciklina koji određuju fazu ciklusa</a:t>
            </a:r>
          </a:p>
        </p:txBody>
      </p:sp>
    </p:spTree>
    <p:extLst>
      <p:ext uri="{BB962C8B-B14F-4D97-AF65-F5344CB8AC3E}">
        <p14:creationId xmlns:p14="http://schemas.microsoft.com/office/powerpoint/2010/main" val="23062742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611188" y="476250"/>
            <a:ext cx="7850187"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hr-HR" altLang="sr-Latn-RS" sz="2000" dirty="0">
                <a:solidFill>
                  <a:schemeClr val="accent2"/>
                </a:solidFill>
              </a:rPr>
              <a:t>Točno vrijeme i </a:t>
            </a:r>
            <a:r>
              <a:rPr lang="hr-HR" altLang="sr-Latn-RS" sz="2000" dirty="0" smtClean="0">
                <a:solidFill>
                  <a:schemeClr val="accent2"/>
                </a:solidFill>
              </a:rPr>
              <a:t>mjesto </a:t>
            </a:r>
            <a:r>
              <a:rPr lang="hr-HR" altLang="sr-Latn-RS" sz="2000" dirty="0" err="1" smtClean="0">
                <a:solidFill>
                  <a:schemeClr val="accent2"/>
                </a:solidFill>
              </a:rPr>
              <a:t>citokineze</a:t>
            </a:r>
            <a:r>
              <a:rPr lang="hr-HR" altLang="sr-Latn-RS" sz="2000" dirty="0" smtClean="0"/>
              <a:t>:</a:t>
            </a:r>
            <a:endParaRPr lang="hr-HR" altLang="sr-Latn-RS" sz="2000" dirty="0"/>
          </a:p>
          <a:p>
            <a:pPr eaLnBrk="1" hangingPunct="1">
              <a:buFontTx/>
              <a:buNone/>
            </a:pPr>
            <a:r>
              <a:rPr lang="hr-HR" altLang="sr-Latn-RS" sz="2000" dirty="0"/>
              <a:t>-</a:t>
            </a:r>
            <a:r>
              <a:rPr lang="hr-HR" altLang="sr-Latn-RS" sz="2000" dirty="0" err="1"/>
              <a:t>kontraktilni</a:t>
            </a:r>
            <a:r>
              <a:rPr lang="hr-HR" altLang="sr-Latn-RS" sz="2000" dirty="0"/>
              <a:t> prsten u ravnini diobenog vretena (</a:t>
            </a:r>
            <a:r>
              <a:rPr lang="hr-HR" altLang="sr-Latn-RS" sz="2000" dirty="0" err="1"/>
              <a:t>aktin</a:t>
            </a:r>
            <a:r>
              <a:rPr lang="hr-HR" altLang="sr-Latn-RS" sz="2000" dirty="0"/>
              <a:t>+</a:t>
            </a:r>
            <a:r>
              <a:rPr lang="hr-HR" altLang="sr-Latn-RS" sz="2000" dirty="0" err="1"/>
              <a:t>miozin</a:t>
            </a:r>
            <a:r>
              <a:rPr lang="hr-HR" altLang="sr-Latn-RS" sz="2000" dirty="0"/>
              <a:t>)</a:t>
            </a:r>
          </a:p>
          <a:p>
            <a:pPr eaLnBrk="1" hangingPunct="1">
              <a:buFontTx/>
              <a:buNone/>
            </a:pPr>
            <a:r>
              <a:rPr lang="hr-HR" altLang="sr-Latn-RS" sz="2000" dirty="0"/>
              <a:t>pod pravim </a:t>
            </a:r>
            <a:r>
              <a:rPr lang="hr-HR" altLang="sr-Latn-RS" sz="2000" dirty="0" err="1"/>
              <a:t>kutem</a:t>
            </a:r>
            <a:r>
              <a:rPr lang="hr-HR" altLang="sr-Latn-RS" sz="2000" dirty="0"/>
              <a:t> na os diobenog vretena i točno u sredini</a:t>
            </a:r>
          </a:p>
          <a:p>
            <a:pPr eaLnBrk="1" hangingPunct="1">
              <a:buFontTx/>
              <a:buNone/>
            </a:pPr>
            <a:r>
              <a:rPr lang="hr-HR" altLang="sr-Latn-RS" sz="2000" dirty="0"/>
              <a:t>-u vrijeme kad su se kromosomi razdvojili</a:t>
            </a:r>
          </a:p>
          <a:p>
            <a:pPr eaLnBrk="1" hangingPunct="1">
              <a:buFontTx/>
              <a:buNone/>
            </a:pPr>
            <a:endParaRPr lang="hr-HR" altLang="sr-Latn-RS" sz="2000" dirty="0"/>
          </a:p>
          <a:p>
            <a:pPr eaLnBrk="1" hangingPunct="1">
              <a:buFontTx/>
              <a:buNone/>
            </a:pPr>
            <a:r>
              <a:rPr lang="hr-HR" altLang="sr-Latn-RS" sz="2000" dirty="0"/>
              <a:t>-</a:t>
            </a:r>
            <a:r>
              <a:rPr lang="hr-HR" altLang="sr-Latn-RS" sz="2000" dirty="0" err="1"/>
              <a:t>mikrotubuli</a:t>
            </a:r>
            <a:r>
              <a:rPr lang="hr-HR" altLang="sr-Latn-RS" sz="2000" dirty="0"/>
              <a:t> (astralni ili preklapajući, ovisno o tipu stanice) određuju mjesto cijepanja</a:t>
            </a:r>
          </a:p>
          <a:p>
            <a:pPr eaLnBrk="1" hangingPunct="1">
              <a:buFontTx/>
              <a:buNone/>
            </a:pPr>
            <a:endParaRPr lang="hr-HR" altLang="sr-Latn-RS" sz="2000" dirty="0"/>
          </a:p>
          <a:p>
            <a:pPr eaLnBrk="1" hangingPunct="1">
              <a:spcBef>
                <a:spcPct val="0"/>
              </a:spcBef>
              <a:buFontTx/>
              <a:buNone/>
            </a:pPr>
            <a:r>
              <a:rPr lang="hr-HR" altLang="sr-Latn-RS" sz="2000" dirty="0"/>
              <a:t>-koordinacija mitoze i </a:t>
            </a:r>
            <a:r>
              <a:rPr lang="hr-HR" altLang="sr-Latn-RS" sz="2000" dirty="0" err="1"/>
              <a:t>citokineze</a:t>
            </a:r>
            <a:r>
              <a:rPr lang="hr-HR" altLang="sr-Latn-RS" sz="2000" dirty="0"/>
              <a:t>:</a:t>
            </a:r>
          </a:p>
          <a:p>
            <a:pPr eaLnBrk="1" hangingPunct="1">
              <a:buFontTx/>
              <a:buNone/>
            </a:pPr>
            <a:r>
              <a:rPr lang="hr-HR" altLang="sr-Latn-RS" sz="2000" dirty="0"/>
              <a:t>simetrična dioba</a:t>
            </a:r>
          </a:p>
          <a:p>
            <a:pPr eaLnBrk="1" hangingPunct="1">
              <a:buFontTx/>
              <a:buNone/>
            </a:pPr>
            <a:r>
              <a:rPr lang="hr-HR" altLang="sr-Latn-RS" sz="2000" dirty="0"/>
              <a:t>asimetrična dioba: </a:t>
            </a:r>
          </a:p>
          <a:p>
            <a:pPr eaLnBrk="1" hangingPunct="1">
              <a:buFontTx/>
              <a:buNone/>
            </a:pPr>
            <a:r>
              <a:rPr lang="hr-HR" altLang="sr-Latn-RS" sz="2000" dirty="0"/>
              <a:t>determinante “sudbine” pomažu u lokalizaciji vretena putem </a:t>
            </a:r>
            <a:r>
              <a:rPr lang="hr-HR" altLang="sr-Latn-RS" sz="2000" dirty="0" err="1"/>
              <a:t>mikrotubula</a:t>
            </a:r>
            <a:r>
              <a:rPr lang="hr-HR" altLang="sr-Latn-RS" sz="2000" dirty="0"/>
              <a:t> i motora asimetrično</a:t>
            </a:r>
          </a:p>
          <a:p>
            <a:pPr eaLnBrk="1" hangingPunct="1">
              <a:buFontTx/>
              <a:buNone/>
            </a:pPr>
            <a:r>
              <a:rPr lang="hr-HR" altLang="sr-Latn-RS" sz="2000" dirty="0"/>
              <a:t>biljne stanice: asimetrična dioba važna u razvoju jer se stanice ne mogu micati</a:t>
            </a:r>
          </a:p>
        </p:txBody>
      </p:sp>
    </p:spTree>
    <p:extLst>
      <p:ext uri="{BB962C8B-B14F-4D97-AF65-F5344CB8AC3E}">
        <p14:creationId xmlns:p14="http://schemas.microsoft.com/office/powerpoint/2010/main" val="15681869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An external file that holds a picture, illustration, etc., usually as some form of binary object. The name of referred object is ch18f34.jp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12875"/>
            <a:ext cx="8154988"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6"/>
          <p:cNvSpPr txBox="1">
            <a:spLocks noChangeArrowheads="1"/>
          </p:cNvSpPr>
          <p:nvPr/>
        </p:nvSpPr>
        <p:spPr bwMode="auto">
          <a:xfrm>
            <a:off x="592138" y="5511800"/>
            <a:ext cx="75914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Kontraktilni prsten: A, B: ubor nastao diobom – citokinezom</a:t>
            </a:r>
          </a:p>
          <a:p>
            <a:pPr eaLnBrk="1" hangingPunct="1">
              <a:spcBef>
                <a:spcPct val="0"/>
              </a:spcBef>
              <a:buFontTx/>
              <a:buNone/>
            </a:pPr>
            <a:r>
              <a:rPr lang="hr-HR" altLang="sr-Latn-RS" sz="2000"/>
              <a:t>C: dioba sluzave amebe: crveno: obilježeni aktin, zeleno: miozin II</a:t>
            </a:r>
          </a:p>
          <a:p>
            <a:pPr eaLnBrk="1" hangingPunct="1">
              <a:spcBef>
                <a:spcPct val="0"/>
              </a:spcBef>
              <a:buFontTx/>
              <a:buNone/>
            </a:pPr>
            <a:r>
              <a:rPr lang="hr-HR" altLang="sr-Latn-RS" sz="1600"/>
              <a:t>(Alberts, 2004)</a:t>
            </a:r>
          </a:p>
        </p:txBody>
      </p:sp>
    </p:spTree>
    <p:extLst>
      <p:ext uri="{BB962C8B-B14F-4D97-AF65-F5344CB8AC3E}">
        <p14:creationId xmlns:p14="http://schemas.microsoft.com/office/powerpoint/2010/main" val="24108166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The chromosomal passenger complex (CPC): from easy rider to the godfather of mit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25538"/>
            <a:ext cx="619125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5"/>
          <p:cNvSpPr>
            <a:spLocks noChangeArrowheads="1"/>
          </p:cNvSpPr>
          <p:nvPr/>
        </p:nvSpPr>
        <p:spPr bwMode="auto">
          <a:xfrm>
            <a:off x="1116013" y="2420938"/>
            <a:ext cx="7416800" cy="3527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hr-HR" altLang="sr-Latn-RS" sz="2000"/>
          </a:p>
        </p:txBody>
      </p:sp>
      <p:sp>
        <p:nvSpPr>
          <p:cNvPr id="91140" name="Text Box 7"/>
          <p:cNvSpPr txBox="1">
            <a:spLocks noChangeArrowheads="1"/>
          </p:cNvSpPr>
          <p:nvPr/>
        </p:nvSpPr>
        <p:spPr bwMode="auto">
          <a:xfrm>
            <a:off x="755650" y="31416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sr-Latn-RS" sz="2000"/>
          </a:p>
        </p:txBody>
      </p:sp>
      <p:sp>
        <p:nvSpPr>
          <p:cNvPr id="91141" name="Text Box 8"/>
          <p:cNvSpPr txBox="1">
            <a:spLocks noChangeArrowheads="1"/>
          </p:cNvSpPr>
          <p:nvPr/>
        </p:nvSpPr>
        <p:spPr bwMode="auto">
          <a:xfrm>
            <a:off x="684213" y="2924175"/>
            <a:ext cx="8085137"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Kompleks CPC (chromosomal passenger complex) ostaje u središnjoj zoni vretena tijekom anafaze i telofaze</a:t>
            </a:r>
          </a:p>
          <a:p>
            <a:pPr eaLnBrk="1" hangingPunct="1">
              <a:spcBef>
                <a:spcPct val="0"/>
              </a:spcBef>
              <a:buFontTx/>
              <a:buNone/>
            </a:pPr>
            <a:endParaRPr lang="hr-HR" altLang="sr-Latn-RS" sz="2000"/>
          </a:p>
          <a:p>
            <a:pPr eaLnBrk="1" hangingPunct="1">
              <a:spcBef>
                <a:spcPct val="0"/>
              </a:spcBef>
              <a:buFontTx/>
              <a:buNone/>
            </a:pPr>
            <a:r>
              <a:rPr lang="hr-HR" altLang="sr-Latn-RS" sz="2000"/>
              <a:t>CPC je u profazi vezan za kinetohore, te udružen s centromernom regijom sve do anafaze. Tada napušta centromere i udružuje se s preklapajućim polarnim MT u središtu vretena.</a:t>
            </a:r>
          </a:p>
          <a:p>
            <a:pPr eaLnBrk="1" hangingPunct="1">
              <a:spcBef>
                <a:spcPct val="0"/>
              </a:spcBef>
              <a:buFontTx/>
              <a:buNone/>
            </a:pPr>
            <a:r>
              <a:rPr lang="hr-HR" altLang="sr-Latn-RS" sz="2000"/>
              <a:t>Tu regrutira protein </a:t>
            </a:r>
            <a:r>
              <a:rPr lang="hr-HR" altLang="sr-Latn-RS" sz="2000">
                <a:solidFill>
                  <a:schemeClr val="accent2"/>
                </a:solidFill>
              </a:rPr>
              <a:t>centralspindlin</a:t>
            </a:r>
            <a:r>
              <a:rPr lang="hr-HR" altLang="sr-Latn-RS" sz="2000"/>
              <a:t> s kinezinom usmjerenim prema + polu</a:t>
            </a:r>
          </a:p>
          <a:p>
            <a:pPr eaLnBrk="1" hangingPunct="1">
              <a:spcBef>
                <a:spcPct val="0"/>
              </a:spcBef>
              <a:buFontTx/>
              <a:buNone/>
            </a:pPr>
            <a:r>
              <a:rPr lang="hr-HR" altLang="sr-Latn-RS" sz="2000"/>
              <a:t>Centralspindlin regrutira  GEF za RhoA</a:t>
            </a:r>
          </a:p>
          <a:p>
            <a:pPr eaLnBrk="1" hangingPunct="1">
              <a:spcBef>
                <a:spcPct val="0"/>
              </a:spcBef>
              <a:buFontTx/>
              <a:buNone/>
            </a:pPr>
            <a:r>
              <a:rPr lang="hr-HR" altLang="sr-Latn-RS" sz="2000"/>
              <a:t>Rho A regrutira formin, a formin nukleira aktinske filamente</a:t>
            </a:r>
          </a:p>
        </p:txBody>
      </p:sp>
      <p:sp>
        <p:nvSpPr>
          <p:cNvPr id="91142" name="Text Box 9"/>
          <p:cNvSpPr txBox="1">
            <a:spLocks noChangeArrowheads="1"/>
          </p:cNvSpPr>
          <p:nvPr/>
        </p:nvSpPr>
        <p:spPr bwMode="auto">
          <a:xfrm>
            <a:off x="592138" y="255588"/>
            <a:ext cx="3148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Kontrola mjesta citokineze</a:t>
            </a:r>
          </a:p>
        </p:txBody>
      </p:sp>
    </p:spTree>
    <p:extLst>
      <p:ext uri="{BB962C8B-B14F-4D97-AF65-F5344CB8AC3E}">
        <p14:creationId xmlns:p14="http://schemas.microsoft.com/office/powerpoint/2010/main" val="34182875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nvGrpSpPr>
        <p:grpSpPr bwMode="auto">
          <a:xfrm>
            <a:off x="-273050" y="431800"/>
            <a:ext cx="8383588" cy="5759450"/>
            <a:chOff x="179512" y="625674"/>
            <a:chExt cx="8384000" cy="5760640"/>
          </a:xfrm>
        </p:grpSpPr>
        <p:pic>
          <p:nvPicPr>
            <p:cNvPr id="92164" name="Picture 2" descr="Slikovni rezultat za rhoA division cytokin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8384000" cy="519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4913" y="625674"/>
              <a:ext cx="4372190" cy="576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92163" name="TextBox 3"/>
          <p:cNvSpPr txBox="1">
            <a:spLocks noChangeArrowheads="1"/>
          </p:cNvSpPr>
          <p:nvPr/>
        </p:nvSpPr>
        <p:spPr bwMode="auto">
          <a:xfrm>
            <a:off x="457200" y="981075"/>
            <a:ext cx="36671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50000"/>
              </a:lnSpc>
              <a:spcBef>
                <a:spcPct val="0"/>
              </a:spcBef>
              <a:buFontTx/>
              <a:buNone/>
            </a:pPr>
            <a:r>
              <a:rPr lang="hr-HR" altLang="en-US" sz="2000"/>
              <a:t>GTPaza Rho A odgovorna je za združivanje i kontrakciju aktina i miozina pri citokinezi</a:t>
            </a:r>
            <a:endParaRPr lang="en-US" altLang="en-US" sz="2000"/>
          </a:p>
        </p:txBody>
      </p:sp>
    </p:spTree>
    <p:extLst>
      <p:ext uri="{BB962C8B-B14F-4D97-AF65-F5344CB8AC3E}">
        <p14:creationId xmlns:p14="http://schemas.microsoft.com/office/powerpoint/2010/main" val="1153799412"/>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noChangeAspect="1"/>
          </p:cNvGraphicFramePr>
          <p:nvPr/>
        </p:nvGraphicFramePr>
        <p:xfrm>
          <a:off x="2268538" y="692150"/>
          <a:ext cx="4581525" cy="4810125"/>
        </p:xfrm>
        <a:graphic>
          <a:graphicData uri="http://schemas.openxmlformats.org/presentationml/2006/ole">
            <mc:AlternateContent xmlns:mc="http://schemas.openxmlformats.org/markup-compatibility/2006">
              <mc:Choice xmlns:v="urn:schemas-microsoft-com:vml" Requires="v">
                <p:oleObj spid="_x0000_s82991" name="Bitmap Image" r:id="rId4" imgW="4580952" imgH="4809524" progId="Paint.Picture">
                  <p:embed/>
                </p:oleObj>
              </mc:Choice>
              <mc:Fallback>
                <p:oleObj name="Bitmap Image" r:id="rId4" imgW="4580952" imgH="480952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692150"/>
                        <a:ext cx="4581525"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5" name="Text Box 3"/>
          <p:cNvSpPr txBox="1">
            <a:spLocks noChangeArrowheads="1"/>
          </p:cNvSpPr>
          <p:nvPr/>
        </p:nvSpPr>
        <p:spPr bwMode="auto">
          <a:xfrm>
            <a:off x="971550" y="5876925"/>
            <a:ext cx="64785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Midbody – središnje tijelo s ostacima središnjeg</a:t>
            </a:r>
            <a:r>
              <a:rPr lang="hr-HR" altLang="sr-Latn-RS" sz="2400"/>
              <a:t> </a:t>
            </a:r>
            <a:r>
              <a:rPr lang="hr-HR" altLang="sr-Latn-RS" sz="2000"/>
              <a:t>vretena</a:t>
            </a:r>
          </a:p>
          <a:p>
            <a:pPr eaLnBrk="1" hangingPunct="1">
              <a:spcBef>
                <a:spcPct val="0"/>
              </a:spcBef>
              <a:buFontTx/>
              <a:buNone/>
            </a:pPr>
            <a:r>
              <a:rPr lang="hr-HR" altLang="sr-Latn-RS" sz="2000"/>
              <a:t>(antiparalelni tubuli)</a:t>
            </a:r>
          </a:p>
        </p:txBody>
      </p:sp>
    </p:spTree>
    <p:extLst>
      <p:ext uri="{BB962C8B-B14F-4D97-AF65-F5344CB8AC3E}">
        <p14:creationId xmlns:p14="http://schemas.microsoft.com/office/powerpoint/2010/main" val="26903424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Telopha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76250"/>
            <a:ext cx="554196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5"/>
          <p:cNvSpPr txBox="1">
            <a:spLocks noChangeArrowheads="1"/>
          </p:cNvSpPr>
          <p:nvPr/>
        </p:nvSpPr>
        <p:spPr bwMode="auto">
          <a:xfrm>
            <a:off x="2484438" y="5013325"/>
            <a:ext cx="460216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Telofaza i citokineza u stanicama HeLa</a:t>
            </a:r>
          </a:p>
          <a:p>
            <a:pPr eaLnBrk="1" hangingPunct="1">
              <a:spcBef>
                <a:spcPct val="0"/>
              </a:spcBef>
              <a:buFontTx/>
              <a:buNone/>
            </a:pPr>
            <a:r>
              <a:rPr lang="hr-HR" altLang="sr-Latn-RS" sz="2000"/>
              <a:t>zeleno: Aurora B kinaza (CPC)</a:t>
            </a:r>
          </a:p>
          <a:p>
            <a:pPr eaLnBrk="1" hangingPunct="1">
              <a:spcBef>
                <a:spcPct val="0"/>
              </a:spcBef>
              <a:buFontTx/>
              <a:buNone/>
            </a:pPr>
            <a:r>
              <a:rPr lang="hr-HR" altLang="sr-Latn-RS" sz="2000"/>
              <a:t>crveno: tubulin</a:t>
            </a:r>
          </a:p>
          <a:p>
            <a:pPr eaLnBrk="1" hangingPunct="1">
              <a:spcBef>
                <a:spcPct val="0"/>
              </a:spcBef>
              <a:buFontTx/>
              <a:buNone/>
            </a:pPr>
            <a:r>
              <a:rPr lang="hr-HR" altLang="sr-Latn-RS" sz="2000"/>
              <a:t>bijelo: DNA (dekondenzacija)</a:t>
            </a:r>
          </a:p>
        </p:txBody>
      </p:sp>
      <p:sp>
        <p:nvSpPr>
          <p:cNvPr id="94212" name="Text Box 6"/>
          <p:cNvSpPr txBox="1">
            <a:spLocks noChangeArrowheads="1"/>
          </p:cNvSpPr>
          <p:nvPr/>
        </p:nvSpPr>
        <p:spPr bwMode="auto">
          <a:xfrm>
            <a:off x="7308850" y="6313488"/>
            <a:ext cx="954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400"/>
              <a:t>Cell show</a:t>
            </a:r>
          </a:p>
        </p:txBody>
      </p:sp>
    </p:spTree>
    <p:extLst>
      <p:ext uri="{BB962C8B-B14F-4D97-AF65-F5344CB8AC3E}">
        <p14:creationId xmlns:p14="http://schemas.microsoft.com/office/powerpoint/2010/main" val="18413498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124744"/>
            <a:ext cx="8064896" cy="1938992"/>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-Nakon izlaska iz mitoze, u ranoj G1 nema aktivnosti  kompleksa </a:t>
            </a:r>
            <a:r>
              <a:rPr lang="hr-HR" sz="2000" dirty="0" err="1" smtClean="0">
                <a:latin typeface="Arial" panose="020B0604020202020204" pitchFamily="34" charset="0"/>
                <a:cs typeface="Arial" panose="020B0604020202020204" pitchFamily="34" charset="0"/>
              </a:rPr>
              <a:t>ciklina</a:t>
            </a:r>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cdc</a:t>
            </a:r>
            <a:r>
              <a:rPr lang="hr-HR" sz="2000" dirty="0" smtClean="0">
                <a:latin typeface="Arial" panose="020B0604020202020204" pitchFamily="34" charset="0"/>
                <a:cs typeface="Arial" panose="020B0604020202020204" pitchFamily="34" charset="0"/>
              </a:rPr>
              <a:t> dolazi do </a:t>
            </a:r>
            <a:r>
              <a:rPr lang="hr-HR" sz="2000" dirty="0" err="1" smtClean="0">
                <a:latin typeface="Arial" panose="020B0604020202020204" pitchFamily="34" charset="0"/>
                <a:cs typeface="Arial" panose="020B0604020202020204" pitchFamily="34" charset="0"/>
              </a:rPr>
              <a:t>defosforilacije</a:t>
            </a:r>
            <a:r>
              <a:rPr lang="hr-HR" sz="2000" dirty="0" smtClean="0">
                <a:latin typeface="Arial" panose="020B0604020202020204" pitchFamily="34" charset="0"/>
                <a:cs typeface="Arial" panose="020B0604020202020204" pitchFamily="34" charset="0"/>
              </a:rPr>
              <a:t> koja omogućava sklapanje </a:t>
            </a:r>
            <a:r>
              <a:rPr lang="hr-HR" sz="2000" dirty="0" err="1" smtClean="0">
                <a:latin typeface="Arial" panose="020B0604020202020204" pitchFamily="34" charset="0"/>
                <a:cs typeface="Arial" panose="020B0604020202020204" pitchFamily="34" charset="0"/>
              </a:rPr>
              <a:t>prereplikativnog</a:t>
            </a:r>
            <a:r>
              <a:rPr lang="hr-HR" sz="2000" dirty="0" smtClean="0">
                <a:latin typeface="Arial" panose="020B0604020202020204" pitchFamily="34" charset="0"/>
                <a:cs typeface="Arial" panose="020B0604020202020204" pitchFamily="34" charset="0"/>
              </a:rPr>
              <a:t> kompleksa na ori</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sinteza </a:t>
            </a:r>
            <a:r>
              <a:rPr lang="hr-HR" sz="2000" dirty="0" err="1" smtClean="0">
                <a:latin typeface="Arial" panose="020B0604020202020204" pitchFamily="34" charset="0"/>
                <a:cs typeface="Arial" panose="020B0604020202020204" pitchFamily="34" charset="0"/>
              </a:rPr>
              <a:t>ciklina</a:t>
            </a:r>
            <a:r>
              <a:rPr lang="hr-HR" sz="2000" dirty="0" smtClean="0">
                <a:latin typeface="Arial" panose="020B0604020202020204" pitchFamily="34" charset="0"/>
                <a:cs typeface="Arial" panose="020B0604020202020204" pitchFamily="34" charset="0"/>
              </a:rPr>
              <a:t> D ovisi o vanjskim faktorima i tek prijelaz preko restrikcijske točke omogućava nastavak ciklusa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4992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2"/>
          <p:cNvGraphicFramePr>
            <a:graphicFrameLocks noChangeAspect="1"/>
          </p:cNvGraphicFramePr>
          <p:nvPr/>
        </p:nvGraphicFramePr>
        <p:xfrm>
          <a:off x="2257425" y="525463"/>
          <a:ext cx="5267325" cy="5180012"/>
        </p:xfrm>
        <a:graphic>
          <a:graphicData uri="http://schemas.openxmlformats.org/presentationml/2006/ole">
            <mc:AlternateContent xmlns:mc="http://schemas.openxmlformats.org/markup-compatibility/2006">
              <mc:Choice xmlns:v="urn:schemas-microsoft-com:vml" Requires="v">
                <p:oleObj spid="_x0000_s129053" name="Bitmap Image" r:id="rId4" imgW="4629796" imgH="4552381" progId="Paint.Picture">
                  <p:embed/>
                </p:oleObj>
              </mc:Choice>
              <mc:Fallback>
                <p:oleObj name="Bitmap Image" r:id="rId4" imgW="4629796" imgH="45523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5" y="525463"/>
                        <a:ext cx="5267325" cy="518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5" name="Text Box 3"/>
          <p:cNvSpPr txBox="1">
            <a:spLocks noChangeArrowheads="1"/>
          </p:cNvSpPr>
          <p:nvPr/>
        </p:nvSpPr>
        <p:spPr bwMode="auto">
          <a:xfrm>
            <a:off x="900113" y="5589588"/>
            <a:ext cx="7635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Rotacija diobenog vretena: imobilizirani mikrotubularni</a:t>
            </a:r>
          </a:p>
          <a:p>
            <a:pPr eaLnBrk="1" hangingPunct="1">
              <a:spcBef>
                <a:spcPct val="0"/>
              </a:spcBef>
              <a:buFontTx/>
              <a:buNone/>
            </a:pPr>
            <a:r>
              <a:rPr lang="hr-HR" altLang="sr-Latn-RS" sz="2000"/>
              <a:t>motorni proteini  (- kraj): polarnost stanice može odrediti smjer</a:t>
            </a:r>
          </a:p>
          <a:p>
            <a:pPr eaLnBrk="1" hangingPunct="1">
              <a:spcBef>
                <a:spcPct val="0"/>
              </a:spcBef>
              <a:buFontTx/>
              <a:buNone/>
            </a:pPr>
            <a:r>
              <a:rPr lang="hr-HR" altLang="sr-Latn-RS" sz="2000"/>
              <a:t>diobenog vretena, a taj smjer imobilizirani proteini na jednom kraju</a:t>
            </a:r>
          </a:p>
        </p:txBody>
      </p:sp>
    </p:spTree>
    <p:extLst>
      <p:ext uri="{BB962C8B-B14F-4D97-AF65-F5344CB8AC3E}">
        <p14:creationId xmlns:p14="http://schemas.microsoft.com/office/powerpoint/2010/main" val="31981897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88913"/>
            <a:ext cx="2247900"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76250"/>
            <a:ext cx="2781300"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0" name="Text Box 4"/>
          <p:cNvSpPr txBox="1">
            <a:spLocks noChangeArrowheads="1"/>
          </p:cNvSpPr>
          <p:nvPr/>
        </p:nvSpPr>
        <p:spPr bwMode="auto">
          <a:xfrm>
            <a:off x="7667625" y="4941888"/>
            <a:ext cx="996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600"/>
              <a:t>GFP-PIE</a:t>
            </a:r>
          </a:p>
        </p:txBody>
      </p:sp>
      <p:sp>
        <p:nvSpPr>
          <p:cNvPr id="96261" name="Text Box 5"/>
          <p:cNvSpPr txBox="1">
            <a:spLocks noChangeArrowheads="1"/>
          </p:cNvSpPr>
          <p:nvPr/>
        </p:nvSpPr>
        <p:spPr bwMode="auto">
          <a:xfrm>
            <a:off x="114300" y="5734050"/>
            <a:ext cx="9029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Asimetrična dioba kod C. elegans posljedica je položaja diobenog vretena</a:t>
            </a:r>
          </a:p>
          <a:p>
            <a:pPr eaLnBrk="1" hangingPunct="1">
              <a:spcBef>
                <a:spcPct val="0"/>
              </a:spcBef>
              <a:buFontTx/>
              <a:buNone/>
            </a:pPr>
            <a:r>
              <a:rPr lang="hr-HR" altLang="sr-Latn-RS" sz="2000"/>
              <a:t>i brzine povlačenja kromosoma na dva pola, a uzrok je raspored proteina </a:t>
            </a:r>
            <a:r>
              <a:rPr lang="hr-HR" altLang="sr-Latn-RS" sz="2000">
                <a:solidFill>
                  <a:schemeClr val="accent2"/>
                </a:solidFill>
              </a:rPr>
              <a:t>PAR.</a:t>
            </a:r>
          </a:p>
          <a:p>
            <a:pPr eaLnBrk="1" hangingPunct="1">
              <a:spcBef>
                <a:spcPct val="0"/>
              </a:spcBef>
              <a:buFontTx/>
              <a:buNone/>
            </a:pPr>
            <a:r>
              <a:rPr lang="hr-HR" altLang="sr-Latn-RS" sz="1400"/>
              <a:t>(Gonzy, Nature rev. Mol. Cell Biol. 9, 355-366, 2008)</a:t>
            </a:r>
          </a:p>
        </p:txBody>
      </p:sp>
    </p:spTree>
    <p:extLst>
      <p:ext uri="{BB962C8B-B14F-4D97-AF65-F5344CB8AC3E}">
        <p14:creationId xmlns:p14="http://schemas.microsoft.com/office/powerpoint/2010/main" val="30516150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908050"/>
            <a:ext cx="6124575" cy="404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7" name="Text Box 3"/>
          <p:cNvSpPr txBox="1">
            <a:spLocks noChangeArrowheads="1"/>
          </p:cNvSpPr>
          <p:nvPr/>
        </p:nvSpPr>
        <p:spPr bwMode="auto">
          <a:xfrm>
            <a:off x="1023938" y="5222875"/>
            <a:ext cx="7294562"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Astralni mikrotubuli “vuku” prema staničnoj membrani različitim</a:t>
            </a:r>
          </a:p>
          <a:p>
            <a:pPr eaLnBrk="1" hangingPunct="1">
              <a:spcBef>
                <a:spcPct val="0"/>
              </a:spcBef>
              <a:buFontTx/>
              <a:buNone/>
            </a:pPr>
            <a:r>
              <a:rPr lang="hr-HR" altLang="sr-Latn-RS" sz="2000"/>
              <a:t>silama kod polarnih stanica C. elegans</a:t>
            </a:r>
          </a:p>
          <a:p>
            <a:pPr eaLnBrk="1" hangingPunct="1">
              <a:spcBef>
                <a:spcPct val="0"/>
              </a:spcBef>
              <a:buFontTx/>
              <a:buNone/>
            </a:pPr>
            <a:r>
              <a:rPr lang="hr-HR" altLang="sr-Latn-RS" sz="2000"/>
              <a:t>-regrutacija različito snažnih mol. motora</a:t>
            </a:r>
          </a:p>
        </p:txBody>
      </p:sp>
    </p:spTree>
    <p:extLst>
      <p:ext uri="{BB962C8B-B14F-4D97-AF65-F5344CB8AC3E}">
        <p14:creationId xmlns:p14="http://schemas.microsoft.com/office/powerpoint/2010/main" val="1561106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egulacija c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0713"/>
            <a:ext cx="770572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1835150" y="5589588"/>
            <a:ext cx="5113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hr-HR" altLang="sr-Latn-RS" sz="2000">
                <a:latin typeface="Arial" charset="0"/>
              </a:rPr>
              <a:t>Ciklus faktora sazrijevanja (MPF)</a:t>
            </a:r>
          </a:p>
          <a:p>
            <a:pPr algn="ctr" eaLnBrk="1" hangingPunct="1">
              <a:spcBef>
                <a:spcPct val="0"/>
              </a:spcBef>
              <a:buFontTx/>
              <a:buNone/>
            </a:pPr>
            <a:endParaRPr lang="hr-HR" altLang="sr-Latn-RS" sz="2000">
              <a:latin typeface="Arial" charset="0"/>
            </a:endParaRPr>
          </a:p>
        </p:txBody>
      </p:sp>
      <p:sp>
        <p:nvSpPr>
          <p:cNvPr id="20484" name="Text Box 4"/>
          <p:cNvSpPr txBox="1">
            <a:spLocks noChangeArrowheads="1"/>
          </p:cNvSpPr>
          <p:nvPr/>
        </p:nvSpPr>
        <p:spPr bwMode="auto">
          <a:xfrm>
            <a:off x="5940425" y="1125538"/>
            <a:ext cx="188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1800" b="1">
                <a:latin typeface="Arial" charset="0"/>
              </a:rPr>
              <a:t>cdc25 fosfataza</a:t>
            </a:r>
          </a:p>
        </p:txBody>
      </p:sp>
      <p:sp>
        <p:nvSpPr>
          <p:cNvPr id="20485" name="Text Box 6"/>
          <p:cNvSpPr txBox="1">
            <a:spLocks noChangeArrowheads="1"/>
          </p:cNvSpPr>
          <p:nvPr/>
        </p:nvSpPr>
        <p:spPr bwMode="auto">
          <a:xfrm>
            <a:off x="3779838" y="2636838"/>
            <a:ext cx="8048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1600" b="1">
                <a:latin typeface="Arial" charset="0"/>
              </a:rPr>
              <a:t>CAK </a:t>
            </a:r>
          </a:p>
          <a:p>
            <a:pPr eaLnBrk="1" hangingPunct="1">
              <a:spcBef>
                <a:spcPct val="0"/>
              </a:spcBef>
              <a:buFontTx/>
              <a:buNone/>
            </a:pPr>
            <a:r>
              <a:rPr lang="hr-HR" altLang="sr-Latn-RS" sz="1600" b="1">
                <a:latin typeface="Arial" charset="0"/>
              </a:rPr>
              <a:t>kinaza</a:t>
            </a:r>
          </a:p>
        </p:txBody>
      </p:sp>
      <p:sp>
        <p:nvSpPr>
          <p:cNvPr id="20486" name="Text Box 7"/>
          <p:cNvSpPr txBox="1">
            <a:spLocks noChangeArrowheads="1"/>
          </p:cNvSpPr>
          <p:nvPr/>
        </p:nvSpPr>
        <p:spPr bwMode="auto">
          <a:xfrm>
            <a:off x="7092950" y="1700213"/>
            <a:ext cx="19494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Prijelaz</a:t>
            </a:r>
          </a:p>
          <a:p>
            <a:pPr eaLnBrk="1" hangingPunct="1">
              <a:spcBef>
                <a:spcPct val="0"/>
              </a:spcBef>
              <a:buFontTx/>
              <a:buNone/>
            </a:pPr>
            <a:r>
              <a:rPr lang="hr-HR" altLang="sr-Latn-RS" sz="2000">
                <a:latin typeface="Arial" charset="0"/>
              </a:rPr>
              <a:t>G2 u M:</a:t>
            </a:r>
          </a:p>
          <a:p>
            <a:pPr eaLnBrk="1" hangingPunct="1">
              <a:spcBef>
                <a:spcPct val="0"/>
              </a:spcBef>
              <a:buFontTx/>
              <a:buNone/>
            </a:pPr>
            <a:r>
              <a:rPr lang="hr-HR" altLang="sr-Latn-RS" sz="2000">
                <a:latin typeface="Arial" charset="0"/>
              </a:rPr>
              <a:t>aktivacija MPF</a:t>
            </a:r>
          </a:p>
          <a:p>
            <a:pPr eaLnBrk="1" hangingPunct="1">
              <a:spcBef>
                <a:spcPct val="0"/>
              </a:spcBef>
              <a:buFontTx/>
              <a:buNone/>
            </a:pPr>
            <a:r>
              <a:rPr lang="hr-HR" altLang="sr-Latn-RS" sz="2000">
                <a:latin typeface="Arial" charset="0"/>
              </a:rPr>
              <a:t>defosforilacijom</a:t>
            </a:r>
          </a:p>
        </p:txBody>
      </p:sp>
      <p:sp>
        <p:nvSpPr>
          <p:cNvPr id="20487" name="Text Box 8"/>
          <p:cNvSpPr txBox="1">
            <a:spLocks noChangeArrowheads="1"/>
          </p:cNvSpPr>
          <p:nvPr/>
        </p:nvSpPr>
        <p:spPr bwMode="auto">
          <a:xfrm>
            <a:off x="1527175" y="1190625"/>
            <a:ext cx="979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S + G2</a:t>
            </a:r>
          </a:p>
        </p:txBody>
      </p:sp>
      <p:sp>
        <p:nvSpPr>
          <p:cNvPr id="20488" name="Text Box 9"/>
          <p:cNvSpPr txBox="1">
            <a:spLocks noChangeArrowheads="1"/>
          </p:cNvSpPr>
          <p:nvPr/>
        </p:nvSpPr>
        <p:spPr bwMode="auto">
          <a:xfrm>
            <a:off x="4716463" y="2492375"/>
            <a:ext cx="8048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1600" b="1">
                <a:latin typeface="Arial" charset="0"/>
              </a:rPr>
              <a:t>wee</a:t>
            </a:r>
          </a:p>
          <a:p>
            <a:pPr eaLnBrk="1" hangingPunct="1">
              <a:spcBef>
                <a:spcPct val="0"/>
              </a:spcBef>
              <a:buFontTx/>
              <a:buNone/>
            </a:pPr>
            <a:r>
              <a:rPr lang="hr-HR" altLang="sr-Latn-RS" sz="1600" b="1">
                <a:latin typeface="Arial" charset="0"/>
              </a:rPr>
              <a:t>kinaza</a:t>
            </a:r>
          </a:p>
        </p:txBody>
      </p:sp>
    </p:spTree>
    <p:extLst>
      <p:ext uri="{BB962C8B-B14F-4D97-AF65-F5344CB8AC3E}">
        <p14:creationId xmlns:p14="http://schemas.microsoft.com/office/powerpoint/2010/main" val="10057699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2"/>
          <p:cNvGraphicFramePr>
            <a:graphicFrameLocks noChangeAspect="1"/>
          </p:cNvGraphicFramePr>
          <p:nvPr/>
        </p:nvGraphicFramePr>
        <p:xfrm>
          <a:off x="1835150" y="765175"/>
          <a:ext cx="6048375" cy="4648200"/>
        </p:xfrm>
        <a:graphic>
          <a:graphicData uri="http://schemas.openxmlformats.org/presentationml/2006/ole">
            <mc:AlternateContent xmlns:mc="http://schemas.openxmlformats.org/markup-compatibility/2006">
              <mc:Choice xmlns:v="urn:schemas-microsoft-com:vml" Requires="v">
                <p:oleObj spid="_x0000_s130077" name="Bitmap Image" r:id="rId4" imgW="6047619" imgH="4648849" progId="Paint.Picture">
                  <p:embed/>
                </p:oleObj>
              </mc:Choice>
              <mc:Fallback>
                <p:oleObj name="Bitmap Image" r:id="rId4" imgW="6047619" imgH="464884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765175"/>
                        <a:ext cx="604837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1" name="Text Box 3"/>
          <p:cNvSpPr txBox="1">
            <a:spLocks noChangeArrowheads="1"/>
          </p:cNvSpPr>
          <p:nvPr/>
        </p:nvSpPr>
        <p:spPr bwMode="auto">
          <a:xfrm>
            <a:off x="395288" y="5013325"/>
            <a:ext cx="5903912"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25000"/>
              </a:spcBef>
              <a:buFontTx/>
              <a:buNone/>
            </a:pPr>
            <a:r>
              <a:rPr lang="hr-HR" altLang="sr-Latn-RS" sz="2000"/>
              <a:t>Diobe bez citokineze u embriju vinske mušice</a:t>
            </a:r>
          </a:p>
          <a:p>
            <a:pPr eaLnBrk="1" hangingPunct="1">
              <a:spcBef>
                <a:spcPct val="25000"/>
              </a:spcBef>
              <a:buFontTx/>
              <a:buNone/>
            </a:pPr>
            <a:r>
              <a:rPr lang="hr-HR" altLang="sr-Latn-RS" sz="2000">
                <a:solidFill>
                  <a:schemeClr val="accent2"/>
                </a:solidFill>
              </a:rPr>
              <a:t>celularizacija</a:t>
            </a:r>
            <a:r>
              <a:rPr lang="hr-HR" altLang="sr-Latn-RS" sz="2000"/>
              <a:t>: koordinirana citokineza</a:t>
            </a:r>
          </a:p>
          <a:p>
            <a:pPr eaLnBrk="1" hangingPunct="1">
              <a:spcBef>
                <a:spcPct val="25000"/>
              </a:spcBef>
              <a:buFontTx/>
              <a:buNone/>
            </a:pPr>
            <a:r>
              <a:rPr lang="hr-HR" altLang="sr-Latn-RS" sz="2000"/>
              <a:t>svake stanice kontraktilnim prstenima</a:t>
            </a:r>
          </a:p>
          <a:p>
            <a:pPr eaLnBrk="1" hangingPunct="1">
              <a:spcBef>
                <a:spcPct val="25000"/>
              </a:spcBef>
              <a:buFontTx/>
              <a:buNone/>
            </a:pPr>
            <a:r>
              <a:rPr lang="hr-HR" altLang="sr-Latn-RS" sz="2000"/>
              <a:t>-ušteda vremena</a:t>
            </a:r>
          </a:p>
        </p:txBody>
      </p:sp>
      <p:sp>
        <p:nvSpPr>
          <p:cNvPr id="99332" name="Text Box 4"/>
          <p:cNvSpPr txBox="1">
            <a:spLocks noChangeArrowheads="1"/>
          </p:cNvSpPr>
          <p:nvPr/>
        </p:nvSpPr>
        <p:spPr bwMode="auto">
          <a:xfrm>
            <a:off x="5940425" y="5521325"/>
            <a:ext cx="2044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1400"/>
              <a:t>-13 dioba; 6000 jezgara</a:t>
            </a:r>
          </a:p>
        </p:txBody>
      </p:sp>
    </p:spTree>
    <p:extLst>
      <p:ext uri="{BB962C8B-B14F-4D97-AF65-F5344CB8AC3E}">
        <p14:creationId xmlns:p14="http://schemas.microsoft.com/office/powerpoint/2010/main" val="25106288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971550" y="1484313"/>
            <a:ext cx="7265988"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sr-Latn-RS" sz="2000"/>
              <a:t>Raspodjela organela:</a:t>
            </a:r>
          </a:p>
          <a:p>
            <a:pPr eaLnBrk="1" hangingPunct="1">
              <a:spcBef>
                <a:spcPct val="0"/>
              </a:spcBef>
              <a:buFontTx/>
              <a:buNone/>
            </a:pPr>
            <a:endParaRPr lang="hr-HR" altLang="sr-Latn-RS" sz="2000"/>
          </a:p>
          <a:p>
            <a:pPr eaLnBrk="1" hangingPunct="1">
              <a:spcBef>
                <a:spcPct val="0"/>
              </a:spcBef>
              <a:buFontTx/>
              <a:buNone/>
            </a:pPr>
            <a:r>
              <a:rPr lang="hr-HR" altLang="sr-Latn-RS" sz="2000"/>
              <a:t>kloroplasti</a:t>
            </a:r>
          </a:p>
          <a:p>
            <a:pPr eaLnBrk="1" hangingPunct="1">
              <a:spcBef>
                <a:spcPct val="0"/>
              </a:spcBef>
              <a:buFontTx/>
              <a:buNone/>
            </a:pPr>
            <a:r>
              <a:rPr lang="hr-HR" altLang="sr-Latn-RS" sz="2000"/>
              <a:t>mitohondriji</a:t>
            </a:r>
          </a:p>
          <a:p>
            <a:pPr eaLnBrk="1" hangingPunct="1">
              <a:spcBef>
                <a:spcPct val="0"/>
              </a:spcBef>
              <a:buFontTx/>
              <a:buNone/>
            </a:pPr>
            <a:r>
              <a:rPr lang="hr-HR" altLang="sr-Latn-RS" sz="2000"/>
              <a:t>- udvostručavanje u interfazi, u dovoljnom broju da se podijele</a:t>
            </a:r>
          </a:p>
          <a:p>
            <a:pPr eaLnBrk="1" hangingPunct="1">
              <a:spcBef>
                <a:spcPct val="0"/>
              </a:spcBef>
              <a:buFontTx/>
              <a:buNone/>
            </a:pPr>
            <a:endParaRPr lang="hr-HR" altLang="sr-Latn-RS" sz="2000"/>
          </a:p>
          <a:p>
            <a:pPr eaLnBrk="1" hangingPunct="1">
              <a:spcBef>
                <a:spcPct val="0"/>
              </a:spcBef>
              <a:buFontTx/>
              <a:buNone/>
            </a:pPr>
            <a:r>
              <a:rPr lang="hr-HR" altLang="sr-Latn-RS" sz="2000"/>
              <a:t>ER, Golgij</a:t>
            </a:r>
          </a:p>
          <a:p>
            <a:pPr eaLnBrk="1" hangingPunct="1">
              <a:spcBef>
                <a:spcPct val="0"/>
              </a:spcBef>
              <a:buFontTx/>
              <a:buNone/>
            </a:pPr>
            <a:r>
              <a:rPr lang="hr-HR" altLang="sr-Latn-RS" sz="2000"/>
              <a:t>-u mitozi se fragmentiraju i fragmenti raspodijele u dvije stanice</a:t>
            </a:r>
          </a:p>
          <a:p>
            <a:pPr eaLnBrk="1" hangingPunct="1">
              <a:spcBef>
                <a:spcPct val="0"/>
              </a:spcBef>
              <a:buFontTx/>
              <a:buNone/>
            </a:pPr>
            <a:r>
              <a:rPr lang="hr-HR" altLang="sr-Latn-RS" sz="2000"/>
              <a:t>-moguća pomoć mikrotubula u raspodjeli</a:t>
            </a:r>
          </a:p>
        </p:txBody>
      </p:sp>
    </p:spTree>
    <p:extLst>
      <p:ext uri="{BB962C8B-B14F-4D97-AF65-F5344CB8AC3E}">
        <p14:creationId xmlns:p14="http://schemas.microsoft.com/office/powerpoint/2010/main" val="23686098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074" name="Picture 2" descr="Image result for mitochondrion 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96752"/>
            <a:ext cx="6603239"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449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h17f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876782"/>
            <a:ext cx="66357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p:cNvSpPr txBox="1">
            <a:spLocks noChangeArrowheads="1"/>
          </p:cNvSpPr>
          <p:nvPr/>
        </p:nvSpPr>
        <p:spPr bwMode="auto">
          <a:xfrm>
            <a:off x="251520" y="4077072"/>
            <a:ext cx="959149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dirty="0">
                <a:latin typeface="Arial" charset="0"/>
              </a:rPr>
              <a:t>mitoza ne može početi dok cijeli genom nije udvostručen</a:t>
            </a:r>
          </a:p>
          <a:p>
            <a:pPr eaLnBrk="1" hangingPunct="1">
              <a:spcBef>
                <a:spcPct val="0"/>
              </a:spcBef>
              <a:buFontTx/>
              <a:buNone/>
            </a:pPr>
            <a:r>
              <a:rPr lang="hr-HR" altLang="sr-Latn-RS" sz="2000" dirty="0">
                <a:latin typeface="Arial" charset="0"/>
              </a:rPr>
              <a:t>(detekcija nereplicirane DNA i zastoja u sintezi - HU</a:t>
            </a:r>
            <a:r>
              <a:rPr lang="hr-HR" altLang="sr-Latn-RS" sz="2000" dirty="0" smtClean="0">
                <a:latin typeface="Arial" charset="0"/>
              </a:rPr>
              <a:t>)</a:t>
            </a:r>
          </a:p>
          <a:p>
            <a:pPr eaLnBrk="1" hangingPunct="1">
              <a:spcBef>
                <a:spcPct val="0"/>
              </a:spcBef>
              <a:buFontTx/>
              <a:buNone/>
            </a:pPr>
            <a:endParaRPr lang="hr-HR" altLang="sr-Latn-RS" sz="2000" dirty="0">
              <a:latin typeface="Arial" charset="0"/>
            </a:endParaRPr>
          </a:p>
          <a:p>
            <a:pPr eaLnBrk="1" hangingPunct="1">
              <a:spcBef>
                <a:spcPct val="0"/>
              </a:spcBef>
              <a:buFontTx/>
              <a:buNone/>
            </a:pPr>
            <a:r>
              <a:rPr lang="hr-HR" altLang="sr-Latn-RS" sz="2000" dirty="0" smtClean="0">
                <a:latin typeface="Arial" charset="0"/>
              </a:rPr>
              <a:t>-</a:t>
            </a:r>
            <a:r>
              <a:rPr lang="hr-HR" altLang="sr-Latn-RS" sz="2000" dirty="0">
                <a:latin typeface="Arial" charset="0"/>
              </a:rPr>
              <a:t>nijedna DNA </a:t>
            </a:r>
            <a:r>
              <a:rPr lang="hr-HR" altLang="sr-Latn-RS" sz="2000" dirty="0" smtClean="0">
                <a:latin typeface="Arial" charset="0"/>
              </a:rPr>
              <a:t>se </a:t>
            </a:r>
            <a:r>
              <a:rPr lang="hr-HR" altLang="sr-Latn-RS" sz="2000" dirty="0">
                <a:latin typeface="Arial" charset="0"/>
              </a:rPr>
              <a:t>ne replicira dvaput</a:t>
            </a:r>
          </a:p>
          <a:p>
            <a:pPr eaLnBrk="1" hangingPunct="1">
              <a:spcBef>
                <a:spcPct val="0"/>
              </a:spcBef>
              <a:buFontTx/>
              <a:buNone/>
            </a:pPr>
            <a:endParaRPr lang="hr-HR" altLang="sr-Latn-RS" sz="2000" dirty="0">
              <a:latin typeface="Arial" charset="0"/>
            </a:endParaRPr>
          </a:p>
          <a:p>
            <a:pPr eaLnBrk="1" hangingPunct="1">
              <a:spcBef>
                <a:spcPct val="0"/>
              </a:spcBef>
              <a:buFontTx/>
              <a:buNone/>
            </a:pPr>
            <a:r>
              <a:rPr lang="hr-HR" altLang="sr-Latn-RS" sz="2000" dirty="0">
                <a:latin typeface="Arial" charset="0"/>
              </a:rPr>
              <a:t>-zastoj u slučaju oštećenja</a:t>
            </a:r>
          </a:p>
          <a:p>
            <a:pPr eaLnBrk="1" hangingPunct="1">
              <a:spcBef>
                <a:spcPct val="0"/>
              </a:spcBef>
              <a:buFontTx/>
              <a:buNone/>
            </a:pPr>
            <a:endParaRPr lang="hr-HR" altLang="sr-Latn-RS" sz="2000" dirty="0">
              <a:latin typeface="Arial" charset="0"/>
            </a:endParaRPr>
          </a:p>
          <a:p>
            <a:pPr eaLnBrk="1" hangingPunct="1">
              <a:spcBef>
                <a:spcPct val="0"/>
              </a:spcBef>
              <a:buFontTx/>
              <a:buNone/>
            </a:pPr>
            <a:r>
              <a:rPr lang="hr-HR" altLang="sr-Latn-RS" sz="2000" dirty="0">
                <a:latin typeface="Arial" charset="0"/>
              </a:rPr>
              <a:t>-konačna meta mehanizma je inaktivacija cdc25 tj. </a:t>
            </a:r>
            <a:r>
              <a:rPr lang="hr-HR" altLang="sr-Latn-RS" sz="2000" dirty="0" smtClean="0">
                <a:latin typeface="Arial" charset="0"/>
              </a:rPr>
              <a:t>kompleks </a:t>
            </a:r>
            <a:r>
              <a:rPr lang="hr-HR" altLang="sr-Latn-RS" sz="2000" dirty="0" err="1" smtClean="0">
                <a:latin typeface="Arial" charset="0"/>
              </a:rPr>
              <a:t>ciklini</a:t>
            </a:r>
            <a:r>
              <a:rPr lang="hr-HR" altLang="sr-Latn-RS" sz="2000" dirty="0" smtClean="0">
                <a:latin typeface="Arial" charset="0"/>
              </a:rPr>
              <a:t>/</a:t>
            </a:r>
            <a:r>
              <a:rPr lang="hr-HR" altLang="sr-Latn-RS" sz="2000" dirty="0" err="1" smtClean="0">
                <a:latin typeface="Arial" charset="0"/>
              </a:rPr>
              <a:t>cdk</a:t>
            </a:r>
            <a:endParaRPr lang="hr-HR" altLang="sr-Latn-RS" sz="2000" dirty="0">
              <a:latin typeface="Arial" charset="0"/>
            </a:endParaRPr>
          </a:p>
        </p:txBody>
      </p:sp>
      <p:sp>
        <p:nvSpPr>
          <p:cNvPr id="2" name="TextBox 1"/>
          <p:cNvSpPr txBox="1"/>
          <p:nvPr/>
        </p:nvSpPr>
        <p:spPr>
          <a:xfrm>
            <a:off x="279728" y="132601"/>
            <a:ext cx="3164649"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Kontrola staničnog ciklusa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386064"/>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heckpoint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549275"/>
            <a:ext cx="70993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1116013" y="5445125"/>
            <a:ext cx="669927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dirty="0">
                <a:latin typeface="Arial" charset="0"/>
              </a:rPr>
              <a:t>G2 </a:t>
            </a:r>
            <a:r>
              <a:rPr lang="hr-HR" altLang="sr-Latn-RS" sz="2000" dirty="0" smtClean="0">
                <a:latin typeface="Arial" charset="0"/>
              </a:rPr>
              <a:t>kontrolna točka</a:t>
            </a:r>
            <a:endParaRPr lang="hr-HR" altLang="sr-Latn-RS" sz="2000" dirty="0">
              <a:latin typeface="Arial" charset="0"/>
            </a:endParaRPr>
          </a:p>
          <a:p>
            <a:pPr eaLnBrk="1" hangingPunct="1">
              <a:spcBef>
                <a:spcPct val="0"/>
              </a:spcBef>
              <a:buFontTx/>
              <a:buNone/>
            </a:pPr>
            <a:r>
              <a:rPr lang="hr-HR" altLang="sr-Latn-RS" sz="2000" dirty="0">
                <a:latin typeface="Arial" charset="0"/>
              </a:rPr>
              <a:t>mehanizam zaustavljanja preko inhibicije </a:t>
            </a:r>
            <a:r>
              <a:rPr lang="hr-HR" altLang="sr-Latn-RS" sz="2000" dirty="0" err="1">
                <a:latin typeface="Arial" charset="0"/>
              </a:rPr>
              <a:t>fosfataze</a:t>
            </a:r>
            <a:r>
              <a:rPr lang="hr-HR" altLang="sr-Latn-RS" sz="2000" dirty="0">
                <a:latin typeface="Arial" charset="0"/>
              </a:rPr>
              <a:t> </a:t>
            </a:r>
            <a:r>
              <a:rPr lang="hr-HR" altLang="sr-Latn-RS" sz="2000" dirty="0" smtClean="0">
                <a:latin typeface="Arial" charset="0"/>
              </a:rPr>
              <a:t>cdc25</a:t>
            </a:r>
          </a:p>
          <a:p>
            <a:pPr eaLnBrk="1" hangingPunct="1">
              <a:spcBef>
                <a:spcPct val="0"/>
              </a:spcBef>
              <a:buFontTx/>
              <a:buNone/>
            </a:pPr>
            <a:r>
              <a:rPr lang="hr-HR" altLang="sr-Latn-RS" sz="2000" dirty="0" smtClean="0">
                <a:latin typeface="Arial" charset="0"/>
              </a:rPr>
              <a:t>-sličan mehanizam u G1</a:t>
            </a:r>
          </a:p>
          <a:p>
            <a:pPr eaLnBrk="1" hangingPunct="1">
              <a:spcBef>
                <a:spcPct val="0"/>
              </a:spcBef>
              <a:buFontTx/>
              <a:buNone/>
            </a:pPr>
            <a:r>
              <a:rPr lang="hr-HR" altLang="sr-Latn-RS" sz="2000" dirty="0" smtClean="0">
                <a:latin typeface="Arial" charset="0"/>
              </a:rPr>
              <a:t>trenutno zaustavljanje </a:t>
            </a:r>
            <a:endParaRPr lang="hr-HR" altLang="sr-Latn-RS" sz="2000" dirty="0">
              <a:latin typeface="Arial" charset="0"/>
            </a:endParaRPr>
          </a:p>
        </p:txBody>
      </p:sp>
    </p:spTree>
    <p:extLst>
      <p:ext uri="{BB962C8B-B14F-4D97-AF65-F5344CB8AC3E}">
        <p14:creationId xmlns:p14="http://schemas.microsoft.com/office/powerpoint/2010/main" val="235786799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h17f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404813"/>
            <a:ext cx="45720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1547813" y="6092825"/>
            <a:ext cx="6464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sr-Latn-RS" sz="2000">
                <a:latin typeface="Arial" charset="0"/>
              </a:rPr>
              <a:t>Zaustavljanje ciklusa oštećenjem DNA u G1 fazi</a:t>
            </a:r>
          </a:p>
        </p:txBody>
      </p:sp>
      <p:sp>
        <p:nvSpPr>
          <p:cNvPr id="50180" name="Rectangle 4"/>
          <p:cNvSpPr>
            <a:spLocks noChangeArrowheads="1"/>
          </p:cNvSpPr>
          <p:nvPr/>
        </p:nvSpPr>
        <p:spPr bwMode="auto">
          <a:xfrm>
            <a:off x="4643438" y="404813"/>
            <a:ext cx="417671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Zaustavljanje ciklusa pomoću p53:</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aktivacija p53 oštećenjem DNA</a:t>
            </a:r>
          </a:p>
          <a:p>
            <a:pPr eaLnBrk="1" hangingPunct="1">
              <a:spcBef>
                <a:spcPct val="0"/>
              </a:spcBef>
              <a:buFontTx/>
              <a:buNone/>
            </a:pPr>
            <a:r>
              <a:rPr lang="hr-HR" altLang="sr-Latn-RS" sz="2000">
                <a:latin typeface="Arial" charset="0"/>
              </a:rPr>
              <a:t>transkripcijska aktivacija p21 (CDKI)</a:t>
            </a:r>
          </a:p>
          <a:p>
            <a:pPr eaLnBrk="1" hangingPunct="1">
              <a:spcBef>
                <a:spcPct val="0"/>
              </a:spcBef>
              <a:buFontTx/>
              <a:buNone/>
            </a:pPr>
            <a:r>
              <a:rPr lang="hr-HR" altLang="sr-Latn-RS" sz="2000">
                <a:latin typeface="Arial" charset="0"/>
              </a:rPr>
              <a:t>inhibicija ciklusa</a:t>
            </a:r>
          </a:p>
          <a:p>
            <a:pPr eaLnBrk="1" hangingPunct="1">
              <a:spcBef>
                <a:spcPct val="0"/>
              </a:spcBef>
              <a:buFontTx/>
              <a:buNone/>
            </a:pPr>
            <a:r>
              <a:rPr lang="hr-HR" altLang="sr-Latn-RS" sz="2000">
                <a:latin typeface="Arial" charset="0"/>
              </a:rPr>
              <a:t>inhibicija DNA replikacije</a:t>
            </a:r>
          </a:p>
          <a:p>
            <a:pPr eaLnBrk="1" hangingPunct="1">
              <a:spcBef>
                <a:spcPct val="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zaustavljanje u G1 i G2</a:t>
            </a:r>
          </a:p>
        </p:txBody>
      </p:sp>
      <p:sp>
        <p:nvSpPr>
          <p:cNvPr id="50181" name="Line 5"/>
          <p:cNvSpPr>
            <a:spLocks noChangeShapeType="1"/>
          </p:cNvSpPr>
          <p:nvPr/>
        </p:nvSpPr>
        <p:spPr bwMode="auto">
          <a:xfrm>
            <a:off x="5364163" y="4221163"/>
            <a:ext cx="936625"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 name="Text Box 6"/>
          <p:cNvSpPr txBox="1">
            <a:spLocks noChangeArrowheads="1"/>
          </p:cNvSpPr>
          <p:nvPr/>
        </p:nvSpPr>
        <p:spPr bwMode="auto">
          <a:xfrm>
            <a:off x="6496050" y="4864100"/>
            <a:ext cx="193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inhibicija PCNA</a:t>
            </a:r>
          </a:p>
        </p:txBody>
      </p:sp>
    </p:spTree>
    <p:extLst>
      <p:ext uri="{BB962C8B-B14F-4D97-AF65-F5344CB8AC3E}">
        <p14:creationId xmlns:p14="http://schemas.microsoft.com/office/powerpoint/2010/main" val="137258423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833" y="448434"/>
            <a:ext cx="7044258" cy="41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2"/>
          <p:cNvSpPr txBox="1">
            <a:spLocks noChangeArrowheads="1"/>
          </p:cNvSpPr>
          <p:nvPr/>
        </p:nvSpPr>
        <p:spPr bwMode="auto">
          <a:xfrm>
            <a:off x="1331913" y="4437063"/>
            <a:ext cx="583204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cs typeface="Arial" charset="0"/>
              </a:rPr>
              <a:t>p21 djeluje na više načina u zaustavljanju ciklusa:</a:t>
            </a:r>
          </a:p>
          <a:p>
            <a:pPr eaLnBrk="1" hangingPunct="1">
              <a:spcBef>
                <a:spcPct val="0"/>
              </a:spcBef>
              <a:buFontTx/>
              <a:buNone/>
            </a:pPr>
            <a:r>
              <a:rPr lang="hr-HR" altLang="en-US" sz="2000" dirty="0">
                <a:latin typeface="Arial" charset="0"/>
                <a:cs typeface="Arial" charset="0"/>
              </a:rPr>
              <a:t>kroz </a:t>
            </a:r>
            <a:r>
              <a:rPr lang="hr-HR" altLang="en-US" sz="2000" dirty="0" err="1">
                <a:latin typeface="Arial" charset="0"/>
                <a:cs typeface="Arial" charset="0"/>
              </a:rPr>
              <a:t>cycD</a:t>
            </a:r>
            <a:r>
              <a:rPr lang="hr-HR" altLang="en-US" sz="2000" dirty="0">
                <a:latin typeface="Arial" charset="0"/>
                <a:cs typeface="Arial" charset="0"/>
              </a:rPr>
              <a:t>/cdk4/6</a:t>
            </a:r>
          </a:p>
          <a:p>
            <a:pPr eaLnBrk="1" hangingPunct="1">
              <a:spcBef>
                <a:spcPct val="0"/>
              </a:spcBef>
              <a:buFontTx/>
              <a:buNone/>
            </a:pPr>
            <a:r>
              <a:rPr lang="hr-HR" altLang="en-US" sz="2000" dirty="0" err="1">
                <a:latin typeface="Arial" charset="0"/>
                <a:cs typeface="Arial" charset="0"/>
              </a:rPr>
              <a:t>ciklin</a:t>
            </a:r>
            <a:r>
              <a:rPr lang="hr-HR" altLang="en-US" sz="2000" dirty="0">
                <a:latin typeface="Arial" charset="0"/>
                <a:cs typeface="Arial" charset="0"/>
              </a:rPr>
              <a:t> E</a:t>
            </a:r>
          </a:p>
          <a:p>
            <a:pPr eaLnBrk="1" hangingPunct="1">
              <a:spcBef>
                <a:spcPct val="0"/>
              </a:spcBef>
              <a:buFontTx/>
              <a:buNone/>
            </a:pPr>
            <a:r>
              <a:rPr lang="hr-HR" altLang="en-US" sz="2000" dirty="0">
                <a:latin typeface="Arial" charset="0"/>
                <a:cs typeface="Arial" charset="0"/>
              </a:rPr>
              <a:t>E2F i zaustavljajući transkripciju </a:t>
            </a:r>
            <a:r>
              <a:rPr lang="hr-HR" altLang="en-US" sz="2000" dirty="0" err="1">
                <a:latin typeface="Arial" charset="0"/>
                <a:cs typeface="Arial" charset="0"/>
              </a:rPr>
              <a:t>cyc</a:t>
            </a:r>
            <a:r>
              <a:rPr lang="hr-HR" altLang="en-US" sz="2000" dirty="0">
                <a:latin typeface="Arial" charset="0"/>
                <a:cs typeface="Arial" charset="0"/>
              </a:rPr>
              <a:t> A</a:t>
            </a:r>
          </a:p>
          <a:p>
            <a:pPr eaLnBrk="1" hangingPunct="1">
              <a:spcBef>
                <a:spcPct val="0"/>
              </a:spcBef>
              <a:buFontTx/>
              <a:buNone/>
            </a:pPr>
            <a:r>
              <a:rPr lang="hr-HR" altLang="en-US" sz="2000" dirty="0">
                <a:latin typeface="Arial" charset="0"/>
                <a:cs typeface="Arial" charset="0"/>
              </a:rPr>
              <a:t>PCNA (ovisno o količini p21</a:t>
            </a:r>
            <a:r>
              <a:rPr lang="hr-HR" altLang="en-US" sz="2000" dirty="0" smtClean="0">
                <a:latin typeface="Arial" charset="0"/>
                <a:cs typeface="Arial" charset="0"/>
              </a:rPr>
              <a:t>)</a:t>
            </a:r>
          </a:p>
          <a:p>
            <a:pPr eaLnBrk="1" hangingPunct="1">
              <a:spcBef>
                <a:spcPct val="0"/>
              </a:spcBef>
              <a:buFontTx/>
              <a:buNone/>
            </a:pPr>
            <a:r>
              <a:rPr lang="hr-HR" altLang="en-US" sz="2000" dirty="0" smtClean="0">
                <a:latin typeface="Arial" charset="0"/>
                <a:cs typeface="Arial" charset="0"/>
              </a:rPr>
              <a:t>u citoplazmi može inhibirati putove </a:t>
            </a:r>
            <a:r>
              <a:rPr lang="hr-HR" altLang="en-US" sz="2000" dirty="0" err="1" smtClean="0">
                <a:latin typeface="Arial" charset="0"/>
                <a:cs typeface="Arial" charset="0"/>
              </a:rPr>
              <a:t>apoptoze</a:t>
            </a:r>
            <a:endParaRPr lang="hr-HR" altLang="en-US" sz="2000" dirty="0">
              <a:latin typeface="Arial" charset="0"/>
              <a:cs typeface="Arial" charset="0"/>
            </a:endParaRPr>
          </a:p>
        </p:txBody>
      </p:sp>
      <p:sp>
        <p:nvSpPr>
          <p:cNvPr id="24580" name="TextBox 3"/>
          <p:cNvSpPr txBox="1">
            <a:spLocks noChangeArrowheads="1"/>
          </p:cNvSpPr>
          <p:nvPr/>
        </p:nvSpPr>
        <p:spPr bwMode="auto">
          <a:xfrm>
            <a:off x="5435600" y="6381750"/>
            <a:ext cx="3494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t>Crit Rev Oral Biol Med13(6):453-464 (2002) </a:t>
            </a:r>
          </a:p>
        </p:txBody>
      </p:sp>
    </p:spTree>
    <p:extLst>
      <p:ext uri="{BB962C8B-B14F-4D97-AF65-F5344CB8AC3E}">
        <p14:creationId xmlns:p14="http://schemas.microsoft.com/office/powerpoint/2010/main" val="378100216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49275"/>
            <a:ext cx="5083175"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2"/>
          <p:cNvSpPr txBox="1">
            <a:spLocks noChangeArrowheads="1"/>
          </p:cNvSpPr>
          <p:nvPr/>
        </p:nvSpPr>
        <p:spPr bwMode="auto">
          <a:xfrm>
            <a:off x="918629" y="6303962"/>
            <a:ext cx="6286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cs typeface="Arial" charset="0"/>
              </a:rPr>
              <a:t>Uloga p21 u detekciji i odgovoru na različite </a:t>
            </a:r>
            <a:r>
              <a:rPr lang="hr-HR" altLang="en-US" sz="2000" dirty="0" err="1">
                <a:latin typeface="Arial" charset="0"/>
                <a:cs typeface="Arial" charset="0"/>
              </a:rPr>
              <a:t>stimuluse</a:t>
            </a:r>
            <a:endParaRPr lang="hr-HR" altLang="en-US" sz="2000" dirty="0">
              <a:latin typeface="Arial" charset="0"/>
              <a:cs typeface="Arial" charset="0"/>
            </a:endParaRPr>
          </a:p>
        </p:txBody>
      </p:sp>
      <p:sp>
        <p:nvSpPr>
          <p:cNvPr id="25604" name="TextBox 3"/>
          <p:cNvSpPr txBox="1">
            <a:spLocks noChangeArrowheads="1"/>
          </p:cNvSpPr>
          <p:nvPr/>
        </p:nvSpPr>
        <p:spPr bwMode="auto">
          <a:xfrm>
            <a:off x="5355783" y="378996"/>
            <a:ext cx="3788217"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cs typeface="Arial" charset="0"/>
              </a:rPr>
              <a:t>zaustavljanje ciklusa:</a:t>
            </a:r>
          </a:p>
          <a:p>
            <a:pPr eaLnBrk="1" hangingPunct="1">
              <a:spcBef>
                <a:spcPct val="0"/>
              </a:spcBef>
              <a:buFontTx/>
              <a:buNone/>
            </a:pPr>
            <a:endParaRPr lang="hr-HR" altLang="en-US" sz="2000" dirty="0">
              <a:latin typeface="Arial" charset="0"/>
              <a:cs typeface="Arial" charset="0"/>
            </a:endParaRPr>
          </a:p>
          <a:p>
            <a:pPr eaLnBrk="1" hangingPunct="1">
              <a:spcBef>
                <a:spcPct val="0"/>
              </a:spcBef>
              <a:buFontTx/>
              <a:buNone/>
            </a:pPr>
            <a:r>
              <a:rPr lang="hr-HR" altLang="en-US" sz="2000" dirty="0">
                <a:latin typeface="Arial" charset="0"/>
                <a:cs typeface="Arial" charset="0"/>
              </a:rPr>
              <a:t>kroz cdk2  i cdk1</a:t>
            </a:r>
          </a:p>
          <a:p>
            <a:pPr eaLnBrk="1" hangingPunct="1">
              <a:spcBef>
                <a:spcPct val="0"/>
              </a:spcBef>
              <a:buFontTx/>
              <a:buNone/>
            </a:pPr>
            <a:r>
              <a:rPr lang="hr-HR" altLang="en-US" sz="2000" dirty="0" err="1">
                <a:latin typeface="Arial" charset="0"/>
                <a:cs typeface="Arial" charset="0"/>
              </a:rPr>
              <a:t>ciklin</a:t>
            </a:r>
            <a:r>
              <a:rPr lang="hr-HR" altLang="en-US" sz="2000" dirty="0">
                <a:latin typeface="Arial" charset="0"/>
                <a:cs typeface="Arial" charset="0"/>
              </a:rPr>
              <a:t> E</a:t>
            </a:r>
          </a:p>
          <a:p>
            <a:pPr eaLnBrk="1" hangingPunct="1">
              <a:spcBef>
                <a:spcPct val="0"/>
              </a:spcBef>
              <a:buFontTx/>
              <a:buNone/>
            </a:pPr>
            <a:r>
              <a:rPr lang="hr-HR" altLang="en-US" sz="2000" dirty="0">
                <a:latin typeface="Arial" charset="0"/>
                <a:cs typeface="Arial" charset="0"/>
              </a:rPr>
              <a:t>E2F i transkripcija </a:t>
            </a:r>
            <a:r>
              <a:rPr lang="hr-HR" altLang="en-US" sz="2000" dirty="0" err="1">
                <a:latin typeface="Arial" charset="0"/>
                <a:cs typeface="Arial" charset="0"/>
              </a:rPr>
              <a:t>ciklina</a:t>
            </a:r>
            <a:r>
              <a:rPr lang="hr-HR" altLang="en-US" sz="2000" dirty="0">
                <a:latin typeface="Arial" charset="0"/>
                <a:cs typeface="Arial" charset="0"/>
              </a:rPr>
              <a:t> A</a:t>
            </a:r>
          </a:p>
          <a:p>
            <a:pPr eaLnBrk="1" hangingPunct="1">
              <a:spcBef>
                <a:spcPct val="0"/>
              </a:spcBef>
              <a:buFontTx/>
              <a:buNone/>
            </a:pPr>
            <a:r>
              <a:rPr lang="hr-HR" altLang="en-US" sz="2000" dirty="0">
                <a:latin typeface="Arial" charset="0"/>
                <a:cs typeface="Arial" charset="0"/>
              </a:rPr>
              <a:t>PCNA (ovisno o količini p21)</a:t>
            </a:r>
          </a:p>
          <a:p>
            <a:pPr eaLnBrk="1" hangingPunct="1">
              <a:spcBef>
                <a:spcPct val="0"/>
              </a:spcBef>
              <a:buFontTx/>
              <a:buNone/>
            </a:pPr>
            <a:endParaRPr lang="hr-HR" altLang="en-US" sz="2000" dirty="0">
              <a:latin typeface="Arial" charset="0"/>
              <a:cs typeface="Arial" charset="0"/>
            </a:endParaRPr>
          </a:p>
          <a:p>
            <a:pPr eaLnBrk="1" hangingPunct="1">
              <a:spcBef>
                <a:spcPct val="0"/>
              </a:spcBef>
              <a:buFontTx/>
              <a:buNone/>
            </a:pPr>
            <a:r>
              <a:rPr lang="hr-HR" altLang="en-US" sz="2000" dirty="0">
                <a:latin typeface="Arial" charset="0"/>
                <a:cs typeface="Arial" charset="0"/>
              </a:rPr>
              <a:t>starenje</a:t>
            </a:r>
          </a:p>
          <a:p>
            <a:pPr eaLnBrk="1" hangingPunct="1">
              <a:spcBef>
                <a:spcPct val="0"/>
              </a:spcBef>
              <a:buFontTx/>
              <a:buNone/>
            </a:pPr>
            <a:endParaRPr lang="hr-HR" altLang="en-US" sz="2000" dirty="0">
              <a:latin typeface="Arial" charset="0"/>
              <a:cs typeface="Arial" charset="0"/>
            </a:endParaRPr>
          </a:p>
          <a:p>
            <a:pPr eaLnBrk="1" hangingPunct="1">
              <a:spcBef>
                <a:spcPct val="0"/>
              </a:spcBef>
              <a:buFontTx/>
              <a:buNone/>
            </a:pPr>
            <a:r>
              <a:rPr lang="hr-HR" altLang="en-US" sz="2000" dirty="0">
                <a:latin typeface="Arial" charset="0"/>
                <a:cs typeface="Arial" charset="0"/>
              </a:rPr>
              <a:t>diferencijacija</a:t>
            </a:r>
          </a:p>
          <a:p>
            <a:pPr eaLnBrk="1" hangingPunct="1">
              <a:spcBef>
                <a:spcPct val="0"/>
              </a:spcBef>
              <a:buFontTx/>
              <a:buNone/>
            </a:pPr>
            <a:endParaRPr lang="hr-HR" altLang="en-US" sz="2000" dirty="0">
              <a:latin typeface="Arial" charset="0"/>
              <a:cs typeface="Arial" charset="0"/>
            </a:endParaRPr>
          </a:p>
          <a:p>
            <a:pPr eaLnBrk="1" hangingPunct="1">
              <a:spcBef>
                <a:spcPct val="0"/>
              </a:spcBef>
              <a:buFontTx/>
              <a:buNone/>
            </a:pPr>
            <a:r>
              <a:rPr lang="hr-HR" altLang="en-US" sz="2000" dirty="0" err="1">
                <a:latin typeface="Arial" charset="0"/>
                <a:cs typeface="Arial" charset="0"/>
              </a:rPr>
              <a:t>apoptoza</a:t>
            </a:r>
            <a:r>
              <a:rPr lang="hr-HR" altLang="en-US" sz="2000" dirty="0">
                <a:latin typeface="Arial" charset="0"/>
                <a:cs typeface="Arial" charset="0"/>
              </a:rPr>
              <a:t> (</a:t>
            </a:r>
            <a:r>
              <a:rPr lang="hr-HR" altLang="en-US" sz="2000" dirty="0" err="1">
                <a:latin typeface="Arial" charset="0"/>
                <a:cs typeface="Arial" charset="0"/>
              </a:rPr>
              <a:t>kaspaza</a:t>
            </a:r>
            <a:r>
              <a:rPr lang="hr-HR" altLang="en-US" sz="2000" dirty="0">
                <a:latin typeface="Arial" charset="0"/>
                <a:cs typeface="Arial" charset="0"/>
              </a:rPr>
              <a:t> 3 i</a:t>
            </a:r>
          </a:p>
          <a:p>
            <a:pPr eaLnBrk="1" hangingPunct="1">
              <a:spcBef>
                <a:spcPct val="0"/>
              </a:spcBef>
              <a:buFontTx/>
              <a:buNone/>
            </a:pPr>
            <a:r>
              <a:rPr lang="hr-HR" altLang="en-US" sz="2000" dirty="0">
                <a:latin typeface="Arial" charset="0"/>
                <a:cs typeface="Arial" charset="0"/>
              </a:rPr>
              <a:t>                  </a:t>
            </a:r>
            <a:r>
              <a:rPr lang="hr-HR" altLang="en-US" sz="2000" dirty="0" err="1">
                <a:latin typeface="Arial" charset="0"/>
                <a:cs typeface="Arial" charset="0"/>
              </a:rPr>
              <a:t>prokaspaza</a:t>
            </a:r>
            <a:r>
              <a:rPr lang="hr-HR" altLang="en-US" sz="2000" dirty="0" smtClean="0">
                <a:latin typeface="Arial" charset="0"/>
                <a:cs typeface="Arial" charset="0"/>
              </a:rPr>
              <a:t>)</a:t>
            </a:r>
          </a:p>
          <a:p>
            <a:pPr eaLnBrk="1" hangingPunct="1">
              <a:spcBef>
                <a:spcPct val="0"/>
              </a:spcBef>
              <a:buFontTx/>
              <a:buNone/>
            </a:pPr>
            <a:r>
              <a:rPr lang="hr-HR" altLang="en-US" sz="2000" dirty="0" smtClean="0">
                <a:latin typeface="Arial" charset="0"/>
                <a:cs typeface="Arial" charset="0"/>
              </a:rPr>
              <a:t>-citoplazma</a:t>
            </a:r>
            <a:endParaRPr lang="hr-HR" altLang="en-US" sz="2000" dirty="0">
              <a:latin typeface="Arial" charset="0"/>
              <a:cs typeface="Arial" charset="0"/>
            </a:endParaRPr>
          </a:p>
          <a:p>
            <a:pPr eaLnBrk="1" hangingPunct="1">
              <a:spcBef>
                <a:spcPct val="0"/>
              </a:spcBef>
              <a:buFontTx/>
              <a:buNone/>
            </a:pPr>
            <a:endParaRPr lang="hr-HR" altLang="en-US" sz="2000" dirty="0">
              <a:latin typeface="Arial" charset="0"/>
              <a:cs typeface="Arial" charset="0"/>
            </a:endParaRPr>
          </a:p>
          <a:p>
            <a:pPr eaLnBrk="1" hangingPunct="1">
              <a:spcBef>
                <a:spcPct val="0"/>
              </a:spcBef>
              <a:buFontTx/>
              <a:buNone/>
            </a:pPr>
            <a:r>
              <a:rPr lang="hr-HR" altLang="en-US" sz="2000" dirty="0">
                <a:latin typeface="Arial" charset="0"/>
                <a:cs typeface="Arial" charset="0"/>
              </a:rPr>
              <a:t>popravak (kroz zaustavljanje c.)</a:t>
            </a:r>
          </a:p>
          <a:p>
            <a:pPr eaLnBrk="1" hangingPunct="1">
              <a:spcBef>
                <a:spcPct val="0"/>
              </a:spcBef>
              <a:buFontTx/>
              <a:buNone/>
            </a:pPr>
            <a:endParaRPr lang="hr-HR" altLang="en-US" sz="2000" dirty="0">
              <a:latin typeface="Arial" charset="0"/>
              <a:cs typeface="Arial" charset="0"/>
            </a:endParaRPr>
          </a:p>
          <a:p>
            <a:pPr eaLnBrk="1" hangingPunct="1">
              <a:spcBef>
                <a:spcPct val="0"/>
              </a:spcBef>
              <a:buFontTx/>
              <a:buChar char="-"/>
            </a:pPr>
            <a:r>
              <a:rPr lang="hr-HR" altLang="en-US" sz="2000" dirty="0">
                <a:latin typeface="Arial" charset="0"/>
                <a:cs typeface="Arial" charset="0"/>
              </a:rPr>
              <a:t>djelovanje ovisno i neovisno o</a:t>
            </a:r>
          </a:p>
          <a:p>
            <a:pPr eaLnBrk="1" hangingPunct="1">
              <a:spcBef>
                <a:spcPct val="0"/>
              </a:spcBef>
              <a:buFontTx/>
              <a:buNone/>
            </a:pPr>
            <a:r>
              <a:rPr lang="hr-HR" altLang="en-US" sz="2000" dirty="0">
                <a:latin typeface="Arial" charset="0"/>
                <a:cs typeface="Arial" charset="0"/>
              </a:rPr>
              <a:t> p53</a:t>
            </a:r>
          </a:p>
          <a:p>
            <a:pPr eaLnBrk="1" hangingPunct="1">
              <a:spcBef>
                <a:spcPct val="0"/>
              </a:spcBef>
              <a:buFontTx/>
              <a:buNone/>
            </a:pPr>
            <a:endParaRPr lang="hr-HR" altLang="en-US" sz="2000" dirty="0"/>
          </a:p>
        </p:txBody>
      </p:sp>
      <p:sp>
        <p:nvSpPr>
          <p:cNvPr id="25605" name="TextBox 4"/>
          <p:cNvSpPr txBox="1">
            <a:spLocks noChangeArrowheads="1"/>
          </p:cNvSpPr>
          <p:nvPr/>
        </p:nvSpPr>
        <p:spPr bwMode="auto">
          <a:xfrm>
            <a:off x="7626350" y="6550025"/>
            <a:ext cx="1517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cs typeface="Arial" charset="0"/>
              </a:rPr>
              <a:t>Abbas and Dutta</a:t>
            </a:r>
          </a:p>
        </p:txBody>
      </p:sp>
    </p:spTree>
    <p:extLst>
      <p:ext uri="{BB962C8B-B14F-4D97-AF65-F5344CB8AC3E}">
        <p14:creationId xmlns:p14="http://schemas.microsoft.com/office/powerpoint/2010/main" val="2233795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52513"/>
            <a:ext cx="6524625"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TextBox 2"/>
          <p:cNvSpPr txBox="1">
            <a:spLocks noChangeArrowheads="1"/>
          </p:cNvSpPr>
          <p:nvPr/>
        </p:nvSpPr>
        <p:spPr bwMode="auto">
          <a:xfrm>
            <a:off x="468313" y="5056188"/>
            <a:ext cx="84963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Djelovanje p21 ovisi o staničnoj lokalizaciji: u jezgri inhibira komplekse ciklina i kinaza, a u citoplazmi fosforilirani p21 može inhibirati puteve apoptoze</a:t>
            </a:r>
            <a:endParaRPr lang="en-US" altLang="en-US" sz="2000">
              <a:latin typeface="Arial" charset="0"/>
              <a:cs typeface="Arial" charset="0"/>
            </a:endParaRPr>
          </a:p>
        </p:txBody>
      </p:sp>
      <p:pic>
        <p:nvPicPr>
          <p:cNvPr id="266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25" y="6516688"/>
            <a:ext cx="724852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7397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323528" y="1196752"/>
            <a:ext cx="8229600" cy="5218112"/>
          </a:xfrm>
        </p:spPr>
        <p:txBody>
          <a:bodyPr/>
          <a:lstStyle/>
          <a:p>
            <a:pPr eaLnBrk="1" hangingPunct="1">
              <a:lnSpc>
                <a:spcPct val="80000"/>
              </a:lnSpc>
            </a:pPr>
            <a:r>
              <a:rPr lang="hr-HR" altLang="en-US" sz="2000" dirty="0" smtClean="0">
                <a:latin typeface="Arial" charset="0"/>
              </a:rPr>
              <a:t>Neoštećena stanica: kratak </a:t>
            </a:r>
            <a:r>
              <a:rPr lang="hr-HR" altLang="en-US" sz="2000" dirty="0" err="1" smtClean="0">
                <a:latin typeface="Arial" charset="0"/>
              </a:rPr>
              <a:t>poluživot</a:t>
            </a:r>
            <a:r>
              <a:rPr lang="hr-HR" altLang="en-US" sz="2000" dirty="0" smtClean="0">
                <a:latin typeface="Arial" charset="0"/>
              </a:rPr>
              <a:t> reguliran proteinom Mdm2 </a:t>
            </a:r>
          </a:p>
          <a:p>
            <a:pPr eaLnBrk="1" hangingPunct="1">
              <a:lnSpc>
                <a:spcPct val="80000"/>
              </a:lnSpc>
            </a:pPr>
            <a:endParaRPr lang="hr-HR" altLang="en-US" sz="2000" dirty="0" smtClean="0">
              <a:latin typeface="Arial" charset="0"/>
            </a:endParaRPr>
          </a:p>
          <a:p>
            <a:pPr eaLnBrk="1" hangingPunct="1">
              <a:lnSpc>
                <a:spcPct val="80000"/>
              </a:lnSpc>
            </a:pPr>
            <a:r>
              <a:rPr lang="hr-HR" altLang="en-US" sz="2000" dirty="0" smtClean="0">
                <a:latin typeface="Arial" charset="0"/>
              </a:rPr>
              <a:t>Stresni signal (oštećenje DNA, deregulacija faktora rasta i </a:t>
            </a:r>
            <a:r>
              <a:rPr lang="hr-HR" altLang="en-US" sz="2000" dirty="0" err="1" smtClean="0">
                <a:latin typeface="Arial" charset="0"/>
              </a:rPr>
              <a:t>onkogena</a:t>
            </a:r>
            <a:r>
              <a:rPr lang="hr-HR" altLang="en-US" sz="2000" dirty="0" smtClean="0">
                <a:latin typeface="Arial" charset="0"/>
              </a:rPr>
              <a:t>): </a:t>
            </a:r>
          </a:p>
          <a:p>
            <a:pPr eaLnBrk="1" hangingPunct="1">
              <a:lnSpc>
                <a:spcPct val="80000"/>
              </a:lnSpc>
            </a:pPr>
            <a:endParaRPr lang="hr-HR" altLang="en-US" sz="2000" dirty="0" smtClean="0">
              <a:latin typeface="Arial" charset="0"/>
            </a:endParaRPr>
          </a:p>
          <a:p>
            <a:pPr eaLnBrk="1" hangingPunct="1">
              <a:lnSpc>
                <a:spcPct val="80000"/>
              </a:lnSpc>
              <a:buFontTx/>
              <a:buNone/>
            </a:pPr>
            <a:r>
              <a:rPr lang="hr-HR" altLang="en-US" sz="2000" dirty="0" smtClean="0">
                <a:latin typeface="Arial" charset="0"/>
              </a:rPr>
              <a:t>   aktivacija p53:</a:t>
            </a:r>
          </a:p>
          <a:p>
            <a:pPr eaLnBrk="1" hangingPunct="1">
              <a:lnSpc>
                <a:spcPct val="80000"/>
              </a:lnSpc>
              <a:buFontTx/>
              <a:buNone/>
            </a:pPr>
            <a:r>
              <a:rPr lang="hr-HR" altLang="en-US" sz="2000" dirty="0" smtClean="0">
                <a:latin typeface="Arial" charset="0"/>
              </a:rPr>
              <a:t>   zaustavljanje staničnog ciklusa</a:t>
            </a:r>
          </a:p>
          <a:p>
            <a:pPr eaLnBrk="1" hangingPunct="1">
              <a:lnSpc>
                <a:spcPct val="80000"/>
              </a:lnSpc>
              <a:buFontTx/>
              <a:buNone/>
            </a:pPr>
            <a:r>
              <a:rPr lang="hr-HR" altLang="en-US" sz="2000" dirty="0" smtClean="0">
                <a:latin typeface="Arial" charset="0"/>
              </a:rPr>
              <a:t>   popravak DNA</a:t>
            </a:r>
          </a:p>
          <a:p>
            <a:pPr eaLnBrk="1" hangingPunct="1">
              <a:lnSpc>
                <a:spcPct val="80000"/>
              </a:lnSpc>
              <a:buFontTx/>
              <a:buNone/>
            </a:pPr>
            <a:r>
              <a:rPr lang="hr-HR" altLang="en-US" sz="2000" dirty="0" smtClean="0">
                <a:latin typeface="Arial" charset="0"/>
              </a:rPr>
              <a:t>   </a:t>
            </a:r>
            <a:r>
              <a:rPr lang="hr-HR" altLang="en-US" sz="2000" dirty="0" err="1" smtClean="0">
                <a:latin typeface="Arial" charset="0"/>
              </a:rPr>
              <a:t>apoptoza</a:t>
            </a:r>
            <a:endParaRPr lang="hr-HR" altLang="en-US" sz="2000" dirty="0" smtClean="0">
              <a:latin typeface="Arial" charset="0"/>
            </a:endParaRPr>
          </a:p>
          <a:p>
            <a:pPr eaLnBrk="1" hangingPunct="1">
              <a:lnSpc>
                <a:spcPct val="80000"/>
              </a:lnSpc>
              <a:buFontTx/>
              <a:buNone/>
            </a:pPr>
            <a:r>
              <a:rPr lang="hr-HR" altLang="en-US" sz="2000" dirty="0" smtClean="0">
                <a:latin typeface="Arial" charset="0"/>
              </a:rPr>
              <a:t>   starenje</a:t>
            </a:r>
          </a:p>
          <a:p>
            <a:pPr eaLnBrk="1" hangingPunct="1">
              <a:lnSpc>
                <a:spcPct val="80000"/>
              </a:lnSpc>
              <a:buFontTx/>
              <a:buNone/>
            </a:pPr>
            <a:r>
              <a:rPr lang="hr-HR" altLang="en-US" sz="2000" dirty="0" smtClean="0">
                <a:latin typeface="Arial" charset="0"/>
              </a:rPr>
              <a:t>   </a:t>
            </a:r>
          </a:p>
        </p:txBody>
      </p:sp>
      <p:sp>
        <p:nvSpPr>
          <p:cNvPr id="2" name="TextBox 1"/>
          <p:cNvSpPr txBox="1"/>
          <p:nvPr/>
        </p:nvSpPr>
        <p:spPr>
          <a:xfrm>
            <a:off x="755576" y="764704"/>
            <a:ext cx="184731" cy="369332"/>
          </a:xfrm>
          <a:prstGeom prst="rect">
            <a:avLst/>
          </a:prstGeom>
          <a:noFill/>
        </p:spPr>
        <p:txBody>
          <a:bodyPr wrap="none" rtlCol="0">
            <a:spAutoFit/>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8030" y="2852936"/>
            <a:ext cx="5513161"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0389" y="219998"/>
            <a:ext cx="3573414"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p53: osnovni „čuvar” genoma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7649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egulacijacikl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836613"/>
            <a:ext cx="6337300"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3203575" y="4941888"/>
            <a:ext cx="3816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2000">
                <a:latin typeface="Arial" charset="0"/>
              </a:rPr>
              <a:t>Mehanizam regulacije Cdk</a:t>
            </a:r>
          </a:p>
        </p:txBody>
      </p:sp>
      <p:sp>
        <p:nvSpPr>
          <p:cNvPr id="23556" name="Text Box 4"/>
          <p:cNvSpPr txBox="1">
            <a:spLocks noChangeArrowheads="1"/>
          </p:cNvSpPr>
          <p:nvPr/>
        </p:nvSpPr>
        <p:spPr bwMode="auto">
          <a:xfrm>
            <a:off x="6084888" y="2276475"/>
            <a:ext cx="1800225" cy="9794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34800" bIns="1548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sr-Latn-RS" sz="1600">
                <a:latin typeface="Arial" charset="0"/>
              </a:rPr>
              <a:t>Fosforilacija na treoninu 161</a:t>
            </a:r>
          </a:p>
        </p:txBody>
      </p:sp>
      <p:sp>
        <p:nvSpPr>
          <p:cNvPr id="23557" name="Text Box 5"/>
          <p:cNvSpPr txBox="1">
            <a:spLocks noChangeArrowheads="1"/>
          </p:cNvSpPr>
          <p:nvPr/>
        </p:nvSpPr>
        <p:spPr bwMode="auto">
          <a:xfrm>
            <a:off x="1403350" y="3141663"/>
            <a:ext cx="2203450" cy="9588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18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1600">
                <a:latin typeface="Arial" charset="0"/>
              </a:rPr>
              <a:t>Inhibitorna fosforilacija</a:t>
            </a:r>
          </a:p>
          <a:p>
            <a:pPr eaLnBrk="1" hangingPunct="1">
              <a:spcBef>
                <a:spcPct val="0"/>
              </a:spcBef>
              <a:buFontTx/>
              <a:buNone/>
            </a:pPr>
            <a:r>
              <a:rPr lang="hr-HR" altLang="sr-Latn-RS" sz="1600">
                <a:latin typeface="Arial" charset="0"/>
              </a:rPr>
              <a:t>na treoninu 14 </a:t>
            </a:r>
          </a:p>
          <a:p>
            <a:pPr eaLnBrk="1" hangingPunct="1">
              <a:spcBef>
                <a:spcPct val="0"/>
              </a:spcBef>
              <a:buFontTx/>
              <a:buNone/>
            </a:pPr>
            <a:r>
              <a:rPr lang="hr-HR" altLang="sr-Latn-RS" sz="1600">
                <a:latin typeface="Arial" charset="0"/>
              </a:rPr>
              <a:t>i tirozinu 15</a:t>
            </a:r>
          </a:p>
        </p:txBody>
      </p:sp>
      <p:sp>
        <p:nvSpPr>
          <p:cNvPr id="23558" name="Text Box 6"/>
          <p:cNvSpPr txBox="1">
            <a:spLocks noChangeArrowheads="1"/>
          </p:cNvSpPr>
          <p:nvPr/>
        </p:nvSpPr>
        <p:spPr bwMode="auto">
          <a:xfrm>
            <a:off x="1403350" y="1844675"/>
            <a:ext cx="2017713" cy="1069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1600">
                <a:latin typeface="Arial" charset="0"/>
              </a:rPr>
              <a:t>Vezanje inhibitora</a:t>
            </a:r>
          </a:p>
          <a:p>
            <a:pPr eaLnBrk="1" hangingPunct="1">
              <a:spcBef>
                <a:spcPct val="0"/>
              </a:spcBef>
              <a:buFontTx/>
              <a:buNone/>
            </a:pPr>
            <a:r>
              <a:rPr lang="hr-HR" altLang="sr-Latn-RS" sz="1600">
                <a:latin typeface="Arial" charset="0"/>
              </a:rPr>
              <a:t>kinaza ovisnih o ciklinima</a:t>
            </a:r>
          </a:p>
          <a:p>
            <a:pPr eaLnBrk="1" hangingPunct="1">
              <a:spcBef>
                <a:spcPct val="0"/>
              </a:spcBef>
              <a:buFontTx/>
              <a:buNone/>
            </a:pPr>
            <a:r>
              <a:rPr lang="hr-HR" altLang="sr-Latn-RS" sz="1600">
                <a:latin typeface="Arial" charset="0"/>
              </a:rPr>
              <a:t>CDKI</a:t>
            </a:r>
          </a:p>
        </p:txBody>
      </p:sp>
      <p:sp>
        <p:nvSpPr>
          <p:cNvPr id="23559" name="Text Box 7"/>
          <p:cNvSpPr txBox="1">
            <a:spLocks noChangeArrowheads="1"/>
          </p:cNvSpPr>
          <p:nvPr/>
        </p:nvSpPr>
        <p:spPr bwMode="auto">
          <a:xfrm>
            <a:off x="1835150" y="836613"/>
            <a:ext cx="221932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1600">
                <a:latin typeface="Arial" charset="0"/>
              </a:rPr>
              <a:t>Vezanje za cikline</a:t>
            </a:r>
          </a:p>
        </p:txBody>
      </p:sp>
    </p:spTree>
    <p:extLst>
      <p:ext uri="{BB962C8B-B14F-4D97-AF65-F5344CB8AC3E}">
        <p14:creationId xmlns:p14="http://schemas.microsoft.com/office/powerpoint/2010/main" val="16368975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likovni rezultat za p53 DNA da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836612"/>
            <a:ext cx="523875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1"/>
          <p:cNvSpPr txBox="1">
            <a:spLocks noChangeArrowheads="1"/>
          </p:cNvSpPr>
          <p:nvPr/>
        </p:nvSpPr>
        <p:spPr bwMode="auto">
          <a:xfrm>
            <a:off x="5076825" y="6469063"/>
            <a:ext cx="3794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a:latin typeface="Arial" charset="0"/>
              </a:rPr>
              <a:t>http://p53.free.fr/p53_info/p53_Pathways.html</a:t>
            </a:r>
          </a:p>
        </p:txBody>
      </p:sp>
      <p:sp>
        <p:nvSpPr>
          <p:cNvPr id="81924" name="TextBox 2"/>
          <p:cNvSpPr txBox="1">
            <a:spLocks noChangeArrowheads="1"/>
          </p:cNvSpPr>
          <p:nvPr/>
        </p:nvSpPr>
        <p:spPr bwMode="auto">
          <a:xfrm>
            <a:off x="395288" y="260350"/>
            <a:ext cx="4035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Aktivacija p53 kod oštećenja DNA</a:t>
            </a:r>
            <a:endParaRPr lang="en-US" altLang="en-US" sz="2000">
              <a:latin typeface="Arial" charset="0"/>
            </a:endParaRPr>
          </a:p>
        </p:txBody>
      </p:sp>
      <p:sp>
        <p:nvSpPr>
          <p:cNvPr id="2" name="TextBox 1"/>
          <p:cNvSpPr txBox="1"/>
          <p:nvPr/>
        </p:nvSpPr>
        <p:spPr>
          <a:xfrm>
            <a:off x="5890192" y="2636912"/>
            <a:ext cx="1282723" cy="1261884"/>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„senzori”</a:t>
            </a:r>
          </a:p>
          <a:p>
            <a:r>
              <a:rPr lang="hr-HR" sz="2000" dirty="0" smtClean="0">
                <a:latin typeface="Arial" panose="020B0604020202020204" pitchFamily="34" charset="0"/>
                <a:cs typeface="Arial" panose="020B0604020202020204" pitchFamily="34" charset="0"/>
              </a:rPr>
              <a:t>oštećenja</a:t>
            </a:r>
          </a:p>
          <a:p>
            <a:endParaRPr lang="hr-HR" dirty="0"/>
          </a:p>
          <a:p>
            <a:endParaRPr lang="en-US" dirty="0"/>
          </a:p>
        </p:txBody>
      </p:sp>
      <p:sp>
        <p:nvSpPr>
          <p:cNvPr id="3" name="TextBox 2"/>
          <p:cNvSpPr txBox="1"/>
          <p:nvPr/>
        </p:nvSpPr>
        <p:spPr>
          <a:xfrm>
            <a:off x="5890192" y="4149080"/>
            <a:ext cx="3009157" cy="1631216"/>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modifikacije p53:</a:t>
            </a:r>
          </a:p>
          <a:p>
            <a:r>
              <a:rPr lang="hr-HR" sz="2000" dirty="0" smtClean="0">
                <a:latin typeface="Arial" panose="020B0604020202020204" pitchFamily="34" charset="0"/>
                <a:cs typeface="Arial" panose="020B0604020202020204" pitchFamily="34" charset="0"/>
              </a:rPr>
              <a:t>stabilizacija</a:t>
            </a:r>
          </a:p>
          <a:p>
            <a:r>
              <a:rPr lang="hr-HR" sz="2000" dirty="0" smtClean="0">
                <a:latin typeface="Arial" panose="020B0604020202020204" pitchFamily="34" charset="0"/>
                <a:cs typeface="Arial" panose="020B0604020202020204" pitchFamily="34" charset="0"/>
              </a:rPr>
              <a:t>oslobađanje od mdm2</a:t>
            </a:r>
          </a:p>
          <a:p>
            <a:r>
              <a:rPr lang="hr-HR" sz="2000" dirty="0" err="1" smtClean="0">
                <a:latin typeface="Arial" panose="020B0604020202020204" pitchFamily="34" charset="0"/>
                <a:cs typeface="Arial" panose="020B0604020202020204" pitchFamily="34" charset="0"/>
              </a:rPr>
              <a:t>fosforilacija</a:t>
            </a:r>
            <a:r>
              <a:rPr lang="hr-HR" sz="2000" dirty="0" smtClean="0">
                <a:latin typeface="Arial" panose="020B0604020202020204" pitchFamily="34" charset="0"/>
                <a:cs typeface="Arial" panose="020B0604020202020204" pitchFamily="34" charset="0"/>
              </a:rPr>
              <a:t> i modifikacije</a:t>
            </a:r>
          </a:p>
          <a:p>
            <a:r>
              <a:rPr lang="hr-HR" sz="2000" dirty="0" err="1" smtClean="0">
                <a:latin typeface="Arial" panose="020B0604020202020204" pitchFamily="34" charset="0"/>
                <a:cs typeface="Arial" panose="020B0604020202020204" pitchFamily="34" charset="0"/>
              </a:rPr>
              <a:t>translokacija</a:t>
            </a:r>
            <a:r>
              <a:rPr lang="hr-HR" sz="2000" dirty="0" smtClean="0">
                <a:latin typeface="Arial" panose="020B0604020202020204" pitchFamily="34" charset="0"/>
                <a:cs typeface="Arial" panose="020B0604020202020204" pitchFamily="34" charset="0"/>
              </a:rPr>
              <a:t> u jezgru</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75859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755650" y="692150"/>
            <a:ext cx="7705725"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Modulacija stabilnosti p53:</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faktori koji utječu na interakciju s Mdm2</a:t>
            </a:r>
          </a:p>
          <a:p>
            <a:pPr eaLnBrk="1" hangingPunct="1">
              <a:spcBef>
                <a:spcPct val="0"/>
              </a:spcBef>
              <a:buFontTx/>
              <a:buNone/>
            </a:pPr>
            <a:r>
              <a:rPr lang="hr-HR" altLang="en-US" sz="2000" dirty="0">
                <a:latin typeface="Arial" charset="0"/>
              </a:rPr>
              <a:t>negativna povratna veza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a:t>
            </a:r>
            <a:r>
              <a:rPr lang="hr-HR" altLang="en-US" sz="2000" dirty="0" err="1">
                <a:latin typeface="Arial" charset="0"/>
              </a:rPr>
              <a:t>posttranslacijske</a:t>
            </a:r>
            <a:r>
              <a:rPr lang="hr-HR" altLang="en-US" sz="2000" dirty="0">
                <a:latin typeface="Arial" charset="0"/>
              </a:rPr>
              <a:t> modulacije Mdm2 i p53 mijenjaju njihov međusobni afinitet</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-faktori koji djeluju na Mdm2 (ARF/p19/p14 – </a:t>
            </a:r>
            <a:r>
              <a:rPr lang="hr-HR" altLang="en-US" sz="2000" dirty="0" err="1">
                <a:latin typeface="Arial" charset="0"/>
              </a:rPr>
              <a:t>shuttling</a:t>
            </a:r>
            <a:r>
              <a:rPr lang="hr-HR" altLang="en-US" sz="2000" dirty="0">
                <a:latin typeface="Arial" charset="0"/>
              </a:rPr>
              <a:t> </a:t>
            </a:r>
          </a:p>
          <a:p>
            <a:pPr eaLnBrk="1" hangingPunct="1">
              <a:spcBef>
                <a:spcPct val="0"/>
              </a:spcBef>
              <a:buFontTx/>
              <a:buNone/>
            </a:pPr>
            <a:r>
              <a:rPr lang="hr-HR" altLang="en-US" sz="2000" dirty="0">
                <a:latin typeface="Arial" charset="0"/>
              </a:rPr>
              <a:t>                           Mdm2 u jezgricu, c-</a:t>
            </a:r>
            <a:r>
              <a:rPr lang="hr-HR" altLang="en-US" sz="2000" dirty="0" err="1">
                <a:latin typeface="Arial" charset="0"/>
              </a:rPr>
              <a:t>Abl</a:t>
            </a:r>
            <a:r>
              <a:rPr lang="hr-HR" altLang="en-US" sz="2000" dirty="0">
                <a:latin typeface="Arial" charset="0"/>
              </a:rPr>
              <a:t>)</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-faktori koji stabiliziraju p53 </a:t>
            </a:r>
            <a:r>
              <a:rPr lang="hr-HR" altLang="en-US" sz="2000" b="1" dirty="0" err="1">
                <a:latin typeface="Arial" charset="0"/>
              </a:rPr>
              <a:t>tetramer</a:t>
            </a:r>
            <a:endParaRPr lang="hr-HR" altLang="en-US" sz="2000" b="1" dirty="0">
              <a:latin typeface="Arial" charset="0"/>
            </a:endParaRPr>
          </a:p>
          <a:p>
            <a:pPr eaLnBrk="1" hangingPunct="1">
              <a:spcBef>
                <a:spcPct val="0"/>
              </a:spcBef>
              <a:buFontTx/>
              <a:buNone/>
            </a:pPr>
            <a:r>
              <a:rPr lang="hr-HR" altLang="en-US" sz="2000" dirty="0">
                <a:latin typeface="Arial" charset="0"/>
              </a:rPr>
              <a:t>                          (c-</a:t>
            </a:r>
            <a:r>
              <a:rPr lang="hr-HR" altLang="en-US" sz="2000" dirty="0" err="1">
                <a:latin typeface="Arial" charset="0"/>
              </a:rPr>
              <a:t>Abl</a:t>
            </a:r>
            <a:r>
              <a:rPr lang="hr-HR" altLang="en-US" sz="2000" dirty="0">
                <a:latin typeface="Arial" charset="0"/>
              </a:rPr>
              <a:t>, 14-3-</a:t>
            </a:r>
            <a:r>
              <a:rPr lang="hr-HR" altLang="en-US" sz="2000" dirty="0" err="1">
                <a:latin typeface="Arial" charset="0"/>
              </a:rPr>
              <a:t>3</a:t>
            </a:r>
            <a:r>
              <a:rPr lang="hr-HR" altLang="en-US" sz="2000" dirty="0">
                <a:latin typeface="Arial" charset="0"/>
              </a:rPr>
              <a:t> </a:t>
            </a:r>
            <a:r>
              <a:rPr lang="hr-HR" altLang="en-US" sz="2000" dirty="0" err="1">
                <a:latin typeface="Arial" charset="0"/>
              </a:rPr>
              <a:t>kinaza</a:t>
            </a:r>
            <a:r>
              <a:rPr lang="hr-HR" altLang="en-US" sz="2000" dirty="0">
                <a:latin typeface="Arial" charset="0"/>
              </a:rPr>
              <a:t>)</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-regulacija lokalizacije p53</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400" b="1" dirty="0">
                <a:latin typeface="Arial" charset="0"/>
              </a:rPr>
              <a:t>                                              </a:t>
            </a:r>
          </a:p>
        </p:txBody>
      </p:sp>
    </p:spTree>
    <p:extLst>
      <p:ext uri="{BB962C8B-B14F-4D97-AF65-F5344CB8AC3E}">
        <p14:creationId xmlns:p14="http://schemas.microsoft.com/office/powerpoint/2010/main" val="2879289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likovni rezultat za p53 DNA da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119063"/>
            <a:ext cx="69627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Box 1"/>
          <p:cNvSpPr txBox="1">
            <a:spLocks noChangeArrowheads="1"/>
          </p:cNvSpPr>
          <p:nvPr/>
        </p:nvSpPr>
        <p:spPr bwMode="auto">
          <a:xfrm>
            <a:off x="366713" y="5132388"/>
            <a:ext cx="84978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DNA oštećenje aktivira različite kinaze i druge enzime koji fosforiliraju i modificiraju p53 (npr. acetilacija, parpilacija, ubikvitinacija):</a:t>
            </a:r>
          </a:p>
          <a:p>
            <a:pPr eaLnBrk="1" hangingPunct="1">
              <a:spcBef>
                <a:spcPct val="0"/>
              </a:spcBef>
              <a:buFontTx/>
              <a:buNone/>
            </a:pPr>
            <a:r>
              <a:rPr lang="hr-HR" altLang="en-US" sz="2000">
                <a:latin typeface="Arial" charset="0"/>
              </a:rPr>
              <a:t>fosforilacija na specifičnim tirozinima i serinima: svaka modifikacija je specifična za uzvodnu kinazu, a neke specifično aktiviraju određene promotore</a:t>
            </a:r>
            <a:endParaRPr lang="en-US" altLang="en-US" sz="2000">
              <a:latin typeface="Arial" charset="0"/>
            </a:endParaRPr>
          </a:p>
        </p:txBody>
      </p:sp>
      <p:sp>
        <p:nvSpPr>
          <p:cNvPr id="9" name="Freeform 8"/>
          <p:cNvSpPr/>
          <p:nvPr/>
        </p:nvSpPr>
        <p:spPr>
          <a:xfrm>
            <a:off x="6975475" y="2555875"/>
            <a:ext cx="339725" cy="328613"/>
          </a:xfrm>
          <a:custGeom>
            <a:avLst/>
            <a:gdLst>
              <a:gd name="connsiteX0" fmla="*/ 0 w 339969"/>
              <a:gd name="connsiteY0" fmla="*/ 35169 h 328246"/>
              <a:gd name="connsiteX1" fmla="*/ 0 w 339969"/>
              <a:gd name="connsiteY1" fmla="*/ 35169 h 328246"/>
              <a:gd name="connsiteX2" fmla="*/ 70338 w 339969"/>
              <a:gd name="connsiteY2" fmla="*/ 164123 h 328246"/>
              <a:gd name="connsiteX3" fmla="*/ 105507 w 339969"/>
              <a:gd name="connsiteY3" fmla="*/ 187569 h 328246"/>
              <a:gd name="connsiteX4" fmla="*/ 164123 w 339969"/>
              <a:gd name="connsiteY4" fmla="*/ 222738 h 328246"/>
              <a:gd name="connsiteX5" fmla="*/ 199292 w 339969"/>
              <a:gd name="connsiteY5" fmla="*/ 257907 h 328246"/>
              <a:gd name="connsiteX6" fmla="*/ 234461 w 339969"/>
              <a:gd name="connsiteY6" fmla="*/ 269631 h 328246"/>
              <a:gd name="connsiteX7" fmla="*/ 257907 w 339969"/>
              <a:gd name="connsiteY7" fmla="*/ 304800 h 328246"/>
              <a:gd name="connsiteX8" fmla="*/ 293077 w 339969"/>
              <a:gd name="connsiteY8" fmla="*/ 328246 h 328246"/>
              <a:gd name="connsiteX9" fmla="*/ 328246 w 339969"/>
              <a:gd name="connsiteY9" fmla="*/ 316523 h 328246"/>
              <a:gd name="connsiteX10" fmla="*/ 339969 w 339969"/>
              <a:gd name="connsiteY10" fmla="*/ 281354 h 328246"/>
              <a:gd name="connsiteX11" fmla="*/ 293077 w 339969"/>
              <a:gd name="connsiteY11" fmla="*/ 175846 h 328246"/>
              <a:gd name="connsiteX12" fmla="*/ 222738 w 339969"/>
              <a:gd name="connsiteY12" fmla="*/ 164123 h 328246"/>
              <a:gd name="connsiteX13" fmla="*/ 152400 w 339969"/>
              <a:gd name="connsiteY13" fmla="*/ 140677 h 328246"/>
              <a:gd name="connsiteX14" fmla="*/ 70338 w 339969"/>
              <a:gd name="connsiteY14" fmla="*/ 35169 h 328246"/>
              <a:gd name="connsiteX15" fmla="*/ 58615 w 339969"/>
              <a:gd name="connsiteY15" fmla="*/ 0 h 328246"/>
              <a:gd name="connsiteX16" fmla="*/ 35169 w 339969"/>
              <a:gd name="connsiteY16" fmla="*/ 35169 h 328246"/>
              <a:gd name="connsiteX17" fmla="*/ 23446 w 339969"/>
              <a:gd name="connsiteY17" fmla="*/ 70338 h 328246"/>
              <a:gd name="connsiteX18" fmla="*/ 11723 w 339969"/>
              <a:gd name="connsiteY18" fmla="*/ 93784 h 328246"/>
              <a:gd name="connsiteX19" fmla="*/ 11723 w 339969"/>
              <a:gd name="connsiteY19" fmla="*/ 93784 h 32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969" h="328246">
                <a:moveTo>
                  <a:pt x="0" y="35169"/>
                </a:moveTo>
                <a:lnTo>
                  <a:pt x="0" y="35169"/>
                </a:lnTo>
                <a:cubicBezTo>
                  <a:pt x="65" y="35299"/>
                  <a:pt x="48921" y="142706"/>
                  <a:pt x="70338" y="164123"/>
                </a:cubicBezTo>
                <a:cubicBezTo>
                  <a:pt x="80301" y="174086"/>
                  <a:pt x="94505" y="178768"/>
                  <a:pt x="105507" y="187569"/>
                </a:cubicBezTo>
                <a:cubicBezTo>
                  <a:pt x="151484" y="224350"/>
                  <a:pt x="103049" y="202380"/>
                  <a:pt x="164123" y="222738"/>
                </a:cubicBezTo>
                <a:cubicBezTo>
                  <a:pt x="175846" y="234461"/>
                  <a:pt x="185498" y="248711"/>
                  <a:pt x="199292" y="257907"/>
                </a:cubicBezTo>
                <a:cubicBezTo>
                  <a:pt x="209574" y="264762"/>
                  <a:pt x="224812" y="261911"/>
                  <a:pt x="234461" y="269631"/>
                </a:cubicBezTo>
                <a:cubicBezTo>
                  <a:pt x="245463" y="278433"/>
                  <a:pt x="247944" y="294837"/>
                  <a:pt x="257907" y="304800"/>
                </a:cubicBezTo>
                <a:cubicBezTo>
                  <a:pt x="267870" y="314763"/>
                  <a:pt x="281354" y="320431"/>
                  <a:pt x="293077" y="328246"/>
                </a:cubicBezTo>
                <a:cubicBezTo>
                  <a:pt x="304800" y="324338"/>
                  <a:pt x="319508" y="325261"/>
                  <a:pt x="328246" y="316523"/>
                </a:cubicBezTo>
                <a:cubicBezTo>
                  <a:pt x="336984" y="307785"/>
                  <a:pt x="339969" y="293711"/>
                  <a:pt x="339969" y="281354"/>
                </a:cubicBezTo>
                <a:cubicBezTo>
                  <a:pt x="339969" y="242484"/>
                  <a:pt x="334976" y="194468"/>
                  <a:pt x="293077" y="175846"/>
                </a:cubicBezTo>
                <a:cubicBezTo>
                  <a:pt x="271356" y="166192"/>
                  <a:pt x="246184" y="168031"/>
                  <a:pt x="222738" y="164123"/>
                </a:cubicBezTo>
                <a:cubicBezTo>
                  <a:pt x="199292" y="156308"/>
                  <a:pt x="166109" y="161240"/>
                  <a:pt x="152400" y="140677"/>
                </a:cubicBezTo>
                <a:cubicBezTo>
                  <a:pt x="96311" y="56544"/>
                  <a:pt x="125433" y="90264"/>
                  <a:pt x="70338" y="35169"/>
                </a:cubicBezTo>
                <a:cubicBezTo>
                  <a:pt x="66430" y="23446"/>
                  <a:pt x="70972" y="0"/>
                  <a:pt x="58615" y="0"/>
                </a:cubicBezTo>
                <a:cubicBezTo>
                  <a:pt x="44526" y="0"/>
                  <a:pt x="41470" y="22567"/>
                  <a:pt x="35169" y="35169"/>
                </a:cubicBezTo>
                <a:cubicBezTo>
                  <a:pt x="29643" y="46222"/>
                  <a:pt x="28035" y="58865"/>
                  <a:pt x="23446" y="70338"/>
                </a:cubicBezTo>
                <a:cubicBezTo>
                  <a:pt x="20201" y="78451"/>
                  <a:pt x="15631" y="85969"/>
                  <a:pt x="11723" y="93784"/>
                </a:cubicBezTo>
                <a:lnTo>
                  <a:pt x="11723" y="93784"/>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grpSp>
        <p:nvGrpSpPr>
          <p:cNvPr id="11" name="Group 10"/>
          <p:cNvGrpSpPr/>
          <p:nvPr/>
        </p:nvGrpSpPr>
        <p:grpSpPr>
          <a:xfrm>
            <a:off x="1979712" y="2372600"/>
            <a:ext cx="5652628" cy="1577223"/>
            <a:chOff x="1979712" y="2372600"/>
            <a:chExt cx="5652628" cy="1577223"/>
          </a:xfrm>
          <a:solidFill>
            <a:schemeClr val="bg1"/>
          </a:solidFill>
        </p:grpSpPr>
        <p:sp>
          <p:nvSpPr>
            <p:cNvPr id="10" name="Oval 9"/>
            <p:cNvSpPr/>
            <p:nvPr/>
          </p:nvSpPr>
          <p:spPr>
            <a:xfrm>
              <a:off x="2627784" y="3376246"/>
              <a:ext cx="216024" cy="2687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12" name="Oval 11"/>
            <p:cNvSpPr/>
            <p:nvPr/>
          </p:nvSpPr>
          <p:spPr>
            <a:xfrm>
              <a:off x="6937703" y="2585365"/>
              <a:ext cx="216024" cy="2687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13" name="Oval 12"/>
            <p:cNvSpPr/>
            <p:nvPr/>
          </p:nvSpPr>
          <p:spPr>
            <a:xfrm>
              <a:off x="1979712" y="3431290"/>
              <a:ext cx="108012" cy="3661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15" name="Oval 14"/>
            <p:cNvSpPr/>
            <p:nvPr/>
          </p:nvSpPr>
          <p:spPr>
            <a:xfrm>
              <a:off x="5868144" y="3431291"/>
              <a:ext cx="108012" cy="3661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16" name="Oval 15"/>
            <p:cNvSpPr/>
            <p:nvPr/>
          </p:nvSpPr>
          <p:spPr>
            <a:xfrm>
              <a:off x="7524328" y="2372600"/>
              <a:ext cx="108012" cy="3661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17" name="Oval 16"/>
            <p:cNvSpPr/>
            <p:nvPr/>
          </p:nvSpPr>
          <p:spPr>
            <a:xfrm>
              <a:off x="2132112" y="3583690"/>
              <a:ext cx="108012" cy="3661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19" name="Oval 18"/>
            <p:cNvSpPr/>
            <p:nvPr/>
          </p:nvSpPr>
          <p:spPr>
            <a:xfrm>
              <a:off x="2240124" y="3542233"/>
              <a:ext cx="216024" cy="2687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grpSp>
      <p:sp>
        <p:nvSpPr>
          <p:cNvPr id="82950" name="TextBox 2"/>
          <p:cNvSpPr txBox="1">
            <a:spLocks noChangeArrowheads="1"/>
          </p:cNvSpPr>
          <p:nvPr/>
        </p:nvSpPr>
        <p:spPr bwMode="auto">
          <a:xfrm>
            <a:off x="5273675" y="84138"/>
            <a:ext cx="30622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UV, </a:t>
            </a:r>
            <a:r>
              <a:rPr lang="el-GR" altLang="en-US" sz="1600">
                <a:latin typeface="Arial" charset="0"/>
              </a:rPr>
              <a:t>γ</a:t>
            </a:r>
            <a:r>
              <a:rPr lang="hr-HR" altLang="en-US" sz="1600">
                <a:latin typeface="Arial" charset="0"/>
              </a:rPr>
              <a:t> zračenje, kemoterapeutici</a:t>
            </a:r>
            <a:endParaRPr lang="en-US" altLang="en-US" sz="1600">
              <a:latin typeface="Arial" charset="0"/>
            </a:endParaRPr>
          </a:p>
        </p:txBody>
      </p:sp>
    </p:spTree>
    <p:extLst>
      <p:ext uri="{BB962C8B-B14F-4D97-AF65-F5344CB8AC3E}">
        <p14:creationId xmlns:p14="http://schemas.microsoft.com/office/powerpoint/2010/main" val="21417559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68313" y="549275"/>
            <a:ext cx="792162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accent2"/>
                </a:solidFill>
                <a:latin typeface="Arial" charset="0"/>
              </a:rPr>
              <a:t>Zaustavljanje staničnog ciklusa</a:t>
            </a:r>
            <a:r>
              <a:rPr lang="hr-HR" altLang="en-US" sz="2000">
                <a:latin typeface="Arial" charset="0"/>
              </a:rPr>
              <a:t> – kontrolne točke ciklusa </a:t>
            </a:r>
          </a:p>
          <a:p>
            <a:pPr eaLnBrk="1" hangingPunct="1">
              <a:spcBef>
                <a:spcPct val="0"/>
              </a:spcBef>
              <a:buFontTx/>
              <a:buNone/>
            </a:pPr>
            <a:r>
              <a:rPr lang="hr-HR" altLang="en-US" sz="2000">
                <a:latin typeface="Arial" charset="0"/>
              </a:rPr>
              <a:t>(ovisne i neovisne o p53)</a:t>
            </a:r>
          </a:p>
          <a:p>
            <a:pPr eaLnBrk="1" hangingPunct="1">
              <a:spcBef>
                <a:spcPct val="0"/>
              </a:spcBef>
              <a:buFontTx/>
              <a:buNone/>
            </a:pPr>
            <a:endParaRPr lang="hr-HR" altLang="en-US" sz="2000">
              <a:latin typeface="Arial" charset="0"/>
            </a:endParaRPr>
          </a:p>
          <a:p>
            <a:pPr eaLnBrk="1" hangingPunct="1">
              <a:buFontTx/>
              <a:buNone/>
            </a:pPr>
            <a:r>
              <a:rPr lang="hr-HR" altLang="en-US" sz="2000">
                <a:latin typeface="Arial" charset="0"/>
              </a:rPr>
              <a:t>G1 (sprječavanje replikacije oštećene DNA)</a:t>
            </a:r>
          </a:p>
          <a:p>
            <a:pPr eaLnBrk="1" hangingPunct="1">
              <a:buFontTx/>
              <a:buNone/>
            </a:pPr>
            <a:r>
              <a:rPr lang="hr-HR" altLang="en-US" sz="2000">
                <a:latin typeface="Arial" charset="0"/>
              </a:rPr>
              <a:t>G2/M (sprječavanje diobe nereplicirane ili oštećene DNA)</a:t>
            </a:r>
          </a:p>
          <a:p>
            <a:pPr eaLnBrk="1" hangingPunct="1">
              <a:buFontTx/>
              <a:buNone/>
            </a:pPr>
            <a:r>
              <a:rPr lang="hr-HR" altLang="en-US" sz="2000">
                <a:latin typeface="Arial" charset="0"/>
              </a:rPr>
              <a:t>Mitotska kontrolna točka (sprječavanje nepravilne segregacije kromosoma)</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transkripcijska aktivacija </a:t>
            </a:r>
            <a:r>
              <a:rPr lang="hr-HR" altLang="en-US" sz="2000">
                <a:solidFill>
                  <a:schemeClr val="accent2"/>
                </a:solidFill>
                <a:latin typeface="Arial" charset="0"/>
              </a:rPr>
              <a:t>p21</a:t>
            </a:r>
            <a:r>
              <a:rPr lang="hr-HR" altLang="en-US" sz="2000">
                <a:latin typeface="Arial" charset="0"/>
              </a:rPr>
              <a:t> (ciklin / cdk kompleksi:</a:t>
            </a:r>
          </a:p>
          <a:p>
            <a:pPr eaLnBrk="1" hangingPunct="1">
              <a:spcBef>
                <a:spcPct val="0"/>
              </a:spcBef>
              <a:buFontTx/>
              <a:buNone/>
            </a:pPr>
            <a:r>
              <a:rPr lang="hr-HR" altLang="en-US" sz="2000">
                <a:latin typeface="Arial" charset="0"/>
              </a:rPr>
              <a:t>CiklinD/cdk4/6 </a:t>
            </a:r>
            <a:r>
              <a:rPr lang="hr-HR" altLang="en-US" sz="2000">
                <a:latin typeface="Arial" charset="0"/>
                <a:cs typeface="Arial" charset="0"/>
              </a:rPr>
              <a:t>→Rb fosforilacija; i ostali</a:t>
            </a:r>
            <a:r>
              <a:rPr lang="hr-HR" altLang="en-US" sz="2000">
                <a:latin typeface="Arial" charset="0"/>
              </a:rPr>
              <a:t>) </a:t>
            </a:r>
            <a:r>
              <a:rPr lang="hr-HR" altLang="en-US" sz="2000">
                <a:latin typeface="Arial" charset="0"/>
                <a:cs typeface="Arial" charset="0"/>
              </a:rPr>
              <a:t>→ G1 i G2</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solidFill>
                  <a:schemeClr val="accent2"/>
                </a:solidFill>
                <a:latin typeface="Arial" charset="0"/>
              </a:rPr>
              <a:t>14-3-3 kinaza</a:t>
            </a:r>
            <a:r>
              <a:rPr lang="hr-HR" altLang="en-US" sz="2000">
                <a:latin typeface="Arial" charset="0"/>
              </a:rPr>
              <a:t> inhibira cdc25</a:t>
            </a:r>
            <a:r>
              <a:rPr lang="hr-HR" altLang="en-US" sz="2000">
                <a:latin typeface="Arial" charset="0"/>
                <a:cs typeface="Arial" charset="0"/>
              </a:rPr>
              <a:t>→ inhibicija ciklina B /cdc2</a:t>
            </a:r>
          </a:p>
          <a:p>
            <a:pPr eaLnBrk="1" hangingPunct="1">
              <a:spcBef>
                <a:spcPct val="0"/>
              </a:spcBef>
              <a:buFontTx/>
              <a:buNone/>
            </a:pPr>
            <a:r>
              <a:rPr lang="hr-HR" altLang="en-US" sz="2000">
                <a:solidFill>
                  <a:schemeClr val="accent2"/>
                </a:solidFill>
                <a:latin typeface="Arial" charset="0"/>
                <a:cs typeface="Arial" charset="0"/>
              </a:rPr>
              <a:t>Gadd45</a:t>
            </a:r>
            <a:r>
              <a:rPr lang="hr-HR" altLang="en-US" sz="2000">
                <a:latin typeface="Arial" charset="0"/>
                <a:cs typeface="Arial" charset="0"/>
              </a:rPr>
              <a:t> (veže cdc2 i sprječava kompleks s ciklinom B) </a:t>
            </a:r>
            <a:r>
              <a:rPr lang="hr-HR" altLang="en-US" sz="2400"/>
              <a:t>→ </a:t>
            </a:r>
            <a:r>
              <a:rPr lang="hr-HR" altLang="en-US" sz="2000">
                <a:latin typeface="Arial" charset="0"/>
              </a:rPr>
              <a:t>G2</a:t>
            </a:r>
            <a:endParaRPr lang="hr-HR" altLang="en-US" sz="2000">
              <a:latin typeface="Arial" charset="0"/>
              <a:cs typeface="Arial" charset="0"/>
            </a:endParaRPr>
          </a:p>
          <a:p>
            <a:pPr eaLnBrk="1" hangingPunct="1">
              <a:spcBef>
                <a:spcPct val="0"/>
              </a:spcBef>
              <a:buFontTx/>
              <a:buNone/>
            </a:pPr>
            <a:endParaRPr lang="hr-HR" altLang="en-US" sz="2000">
              <a:latin typeface="Arial" charset="0"/>
              <a:cs typeface="Arial" charset="0"/>
            </a:endParaRPr>
          </a:p>
          <a:p>
            <a:pPr eaLnBrk="1" hangingPunct="1">
              <a:spcBef>
                <a:spcPct val="0"/>
              </a:spcBef>
              <a:buFontTx/>
              <a:buNone/>
            </a:pPr>
            <a:r>
              <a:rPr lang="hr-HR" altLang="en-US" sz="2000">
                <a:solidFill>
                  <a:schemeClr val="accent2"/>
                </a:solidFill>
                <a:latin typeface="Arial" charset="0"/>
                <a:cs typeface="Arial" charset="0"/>
              </a:rPr>
              <a:t>p21</a:t>
            </a:r>
            <a:r>
              <a:rPr lang="hr-HR" altLang="en-US" sz="2000">
                <a:latin typeface="Arial" charset="0"/>
                <a:cs typeface="Arial" charset="0"/>
              </a:rPr>
              <a:t> → ciklinE/cdk2 → duplikacija centrosoma </a:t>
            </a:r>
          </a:p>
          <a:p>
            <a:pPr eaLnBrk="1" hangingPunct="1">
              <a:spcBef>
                <a:spcPct val="0"/>
              </a:spcBef>
              <a:buFontTx/>
              <a:buNone/>
            </a:pPr>
            <a:endParaRPr lang="hr-HR" altLang="en-US" sz="2000">
              <a:latin typeface="Arial" charset="0"/>
              <a:cs typeface="Arial" charset="0"/>
            </a:endParaRPr>
          </a:p>
          <a:p>
            <a:pPr eaLnBrk="1" hangingPunct="1">
              <a:spcBef>
                <a:spcPct val="0"/>
              </a:spcBef>
              <a:buFontTx/>
              <a:buNone/>
            </a:pPr>
            <a:r>
              <a:rPr lang="hr-HR" altLang="en-US" sz="2000">
                <a:latin typeface="Arial" charset="0"/>
                <a:cs typeface="Arial" charset="0"/>
              </a:rPr>
              <a:t>- transkripcijski ovisni o p53</a:t>
            </a:r>
          </a:p>
        </p:txBody>
      </p:sp>
      <p:sp>
        <p:nvSpPr>
          <p:cNvPr id="84995" name="Text Box 3"/>
          <p:cNvSpPr txBox="1">
            <a:spLocks noChangeArrowheads="1"/>
          </p:cNvSpPr>
          <p:nvPr/>
        </p:nvSpPr>
        <p:spPr bwMode="auto">
          <a:xfrm>
            <a:off x="3616325" y="69770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1800" b="1">
              <a:latin typeface="Arial" charset="0"/>
            </a:endParaRPr>
          </a:p>
        </p:txBody>
      </p:sp>
    </p:spTree>
    <p:extLst>
      <p:ext uri="{BB962C8B-B14F-4D97-AF65-F5344CB8AC3E}">
        <p14:creationId xmlns:p14="http://schemas.microsoft.com/office/powerpoint/2010/main" val="766060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https://ittakes30.files.wordpress.com/2012/07/p53-inputsoutputs.jpg?w=363&amp;h=24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723" y="620688"/>
            <a:ext cx="5113338"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2"/>
          <p:cNvSpPr txBox="1">
            <a:spLocks noChangeArrowheads="1"/>
          </p:cNvSpPr>
          <p:nvPr/>
        </p:nvSpPr>
        <p:spPr bwMode="auto">
          <a:xfrm>
            <a:off x="5003800" y="6381750"/>
            <a:ext cx="3765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Purvis et al, Science 336, 1440-4, 2012</a:t>
            </a:r>
            <a:endParaRPr lang="en-US" altLang="en-US" sz="1600">
              <a:latin typeface="Arial" charset="0"/>
            </a:endParaRPr>
          </a:p>
        </p:txBody>
      </p:sp>
      <p:sp>
        <p:nvSpPr>
          <p:cNvPr id="2" name="TextBox 1"/>
          <p:cNvSpPr txBox="1"/>
          <p:nvPr/>
        </p:nvSpPr>
        <p:spPr>
          <a:xfrm>
            <a:off x="611560" y="5301208"/>
            <a:ext cx="8280920" cy="1015663"/>
          </a:xfrm>
          <a:prstGeom prst="rect">
            <a:avLst/>
          </a:prstGeom>
          <a:noFill/>
        </p:spPr>
        <p:txBody>
          <a:bodyPr wrap="square" rtlCol="0">
            <a:spAutoFit/>
          </a:bodyPr>
          <a:lstStyle/>
          <a:p>
            <a:pPr marL="285750" indent="-285750">
              <a:buFontTx/>
              <a:buChar char="-"/>
            </a:pPr>
            <a:r>
              <a:rPr lang="hr-HR" sz="2000" dirty="0" smtClean="0">
                <a:latin typeface="Arial" panose="020B0604020202020204" pitchFamily="34" charset="0"/>
                <a:cs typeface="Arial" panose="020B0604020202020204" pitchFamily="34" charset="0"/>
              </a:rPr>
              <a:t>p53 djeluje na razini transkripcije seta gena odgovornih za </a:t>
            </a:r>
            <a:r>
              <a:rPr lang="hr-HR" sz="2000" dirty="0" err="1" smtClean="0">
                <a:latin typeface="Arial" panose="020B0604020202020204" pitchFamily="34" charset="0"/>
                <a:cs typeface="Arial" panose="020B0604020202020204" pitchFamily="34" charset="0"/>
              </a:rPr>
              <a:t>apoptozu</a:t>
            </a:r>
            <a:r>
              <a:rPr lang="hr-HR" sz="2000" dirty="0" smtClean="0">
                <a:latin typeface="Arial" panose="020B0604020202020204" pitchFamily="34" charset="0"/>
                <a:cs typeface="Arial" panose="020B0604020202020204" pitchFamily="34" charset="0"/>
              </a:rPr>
              <a:t> ili popravak oštećenja DNA</a:t>
            </a:r>
          </a:p>
          <a:p>
            <a:r>
              <a:rPr lang="hr-HR" sz="2000" dirty="0" smtClean="0">
                <a:latin typeface="Arial" panose="020B0604020202020204" pitchFamily="34" charset="0"/>
                <a:cs typeface="Arial" panose="020B0604020202020204" pitchFamily="34" charset="0"/>
              </a:rPr>
              <a:t>    na razini proteinskih interakcija u citoplazmi potiče </a:t>
            </a:r>
            <a:r>
              <a:rPr lang="hr-HR" sz="2000" dirty="0" err="1" smtClean="0">
                <a:latin typeface="Arial" panose="020B0604020202020204" pitchFamily="34" charset="0"/>
                <a:cs typeface="Arial" panose="020B0604020202020204" pitchFamily="34" charset="0"/>
              </a:rPr>
              <a:t>apoptozu</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2726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0"/>
            <a:ext cx="69850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2"/>
          <p:cNvSpPr txBox="1">
            <a:spLocks noChangeArrowheads="1"/>
          </p:cNvSpPr>
          <p:nvPr/>
        </p:nvSpPr>
        <p:spPr bwMode="auto">
          <a:xfrm>
            <a:off x="1476375" y="333375"/>
            <a:ext cx="172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200">
                <a:latin typeface="Arial" charset="0"/>
                <a:cs typeface="Arial" charset="0"/>
              </a:rPr>
              <a:t>koaktivatori</a:t>
            </a:r>
          </a:p>
        </p:txBody>
      </p:sp>
      <p:sp>
        <p:nvSpPr>
          <p:cNvPr id="99332" name="TextBox 3"/>
          <p:cNvSpPr txBox="1">
            <a:spLocks noChangeArrowheads="1"/>
          </p:cNvSpPr>
          <p:nvPr/>
        </p:nvSpPr>
        <p:spPr bwMode="auto">
          <a:xfrm>
            <a:off x="251520" y="4538960"/>
            <a:ext cx="87566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cs typeface="Arial" charset="0"/>
              </a:rPr>
              <a:t>Ciljni geni p53 su regulirani ovisno o </a:t>
            </a:r>
            <a:r>
              <a:rPr lang="hr-HR" altLang="en-US" sz="2000" dirty="0" err="1" smtClean="0">
                <a:solidFill>
                  <a:schemeClr val="tx2"/>
                </a:solidFill>
                <a:latin typeface="Arial" charset="0"/>
                <a:cs typeface="Arial" charset="0"/>
              </a:rPr>
              <a:t>stimulusu</a:t>
            </a:r>
            <a:r>
              <a:rPr lang="hr-HR" altLang="en-US" sz="2000" dirty="0" smtClean="0">
                <a:solidFill>
                  <a:schemeClr val="tx2"/>
                </a:solidFill>
                <a:latin typeface="Arial" charset="0"/>
                <a:cs typeface="Arial" charset="0"/>
              </a:rPr>
              <a:t> (vrsti i jačini, </a:t>
            </a:r>
            <a:r>
              <a:rPr lang="hr-HR" altLang="en-US" sz="2000" dirty="0" err="1">
                <a:solidFill>
                  <a:schemeClr val="tx2"/>
                </a:solidFill>
                <a:latin typeface="Arial" charset="0"/>
                <a:cs typeface="Arial" charset="0"/>
              </a:rPr>
              <a:t>lokusu</a:t>
            </a:r>
            <a:r>
              <a:rPr lang="hr-HR" altLang="en-US" sz="2000" dirty="0">
                <a:solidFill>
                  <a:schemeClr val="tx2"/>
                </a:solidFill>
                <a:latin typeface="Arial" charset="0"/>
                <a:cs typeface="Arial" charset="0"/>
              </a:rPr>
              <a:t> i </a:t>
            </a:r>
            <a:r>
              <a:rPr lang="hr-HR" altLang="en-US" sz="2000" dirty="0" smtClean="0">
                <a:solidFill>
                  <a:schemeClr val="tx2"/>
                </a:solidFill>
                <a:latin typeface="Arial" charset="0"/>
                <a:cs typeface="Arial" charset="0"/>
              </a:rPr>
              <a:t>kontekstu </a:t>
            </a:r>
            <a:r>
              <a:rPr lang="hr-HR" altLang="en-US" sz="2000" dirty="0" smtClean="0">
                <a:latin typeface="Arial" charset="0"/>
                <a:cs typeface="Arial" charset="0"/>
              </a:rPr>
              <a:t>(tipu stanice).</a:t>
            </a:r>
            <a:endParaRPr lang="hr-HR" altLang="en-US" sz="2000" dirty="0">
              <a:latin typeface="Arial" charset="0"/>
              <a:cs typeface="Arial" charset="0"/>
            </a:endParaRPr>
          </a:p>
          <a:p>
            <a:pPr eaLnBrk="1" hangingPunct="1">
              <a:spcBef>
                <a:spcPct val="0"/>
              </a:spcBef>
              <a:buFontTx/>
              <a:buNone/>
            </a:pPr>
            <a:r>
              <a:rPr lang="hr-HR" altLang="en-US" sz="2000" dirty="0">
                <a:latin typeface="Arial" charset="0"/>
                <a:cs typeface="Arial" charset="0"/>
              </a:rPr>
              <a:t>Stres 1 inducira stanični okoliš u kojem su aktivni </a:t>
            </a:r>
            <a:r>
              <a:rPr lang="hr-HR" altLang="en-US" sz="2000" dirty="0" err="1">
                <a:latin typeface="Arial" charset="0"/>
                <a:cs typeface="Arial" charset="0"/>
              </a:rPr>
              <a:t>koaktivatori</a:t>
            </a:r>
            <a:r>
              <a:rPr lang="hr-HR" altLang="en-US" sz="2000" dirty="0">
                <a:latin typeface="Arial" charset="0"/>
                <a:cs typeface="Arial" charset="0"/>
              </a:rPr>
              <a:t> A i B, </a:t>
            </a:r>
          </a:p>
          <a:p>
            <a:pPr eaLnBrk="1" hangingPunct="1">
              <a:spcBef>
                <a:spcPct val="0"/>
              </a:spcBef>
              <a:buFontTx/>
              <a:buNone/>
            </a:pPr>
            <a:r>
              <a:rPr lang="hr-HR" altLang="en-US" sz="2000" dirty="0">
                <a:latin typeface="Arial" charset="0"/>
                <a:cs typeface="Arial" charset="0"/>
              </a:rPr>
              <a:t>ali ovisno o </a:t>
            </a:r>
            <a:r>
              <a:rPr lang="hr-HR" altLang="en-US" sz="2000" dirty="0" err="1">
                <a:latin typeface="Arial" charset="0"/>
                <a:cs typeface="Arial" charset="0"/>
              </a:rPr>
              <a:t>metilaciji</a:t>
            </a:r>
            <a:r>
              <a:rPr lang="hr-HR" altLang="en-US" sz="2000" dirty="0">
                <a:latin typeface="Arial" charset="0"/>
                <a:cs typeface="Arial" charset="0"/>
              </a:rPr>
              <a:t> promotora dolazi do transkripcije</a:t>
            </a:r>
            <a:r>
              <a:rPr lang="hr-HR" altLang="en-US" sz="2000" dirty="0" smtClean="0">
                <a:latin typeface="Arial" charset="0"/>
                <a:cs typeface="Arial" charset="0"/>
              </a:rPr>
              <a:t>.</a:t>
            </a:r>
          </a:p>
          <a:p>
            <a:pPr eaLnBrk="1" hangingPunct="1">
              <a:spcBef>
                <a:spcPct val="0"/>
              </a:spcBef>
              <a:buFontTx/>
              <a:buNone/>
            </a:pPr>
            <a:r>
              <a:rPr lang="hr-HR" altLang="en-US" sz="2000" dirty="0" smtClean="0">
                <a:latin typeface="Arial" charset="0"/>
                <a:cs typeface="Arial" charset="0"/>
              </a:rPr>
              <a:t>-razni tipovi oštećenja preko različitih </a:t>
            </a:r>
            <a:r>
              <a:rPr lang="hr-HR" altLang="en-US" sz="2000" dirty="0" err="1" smtClean="0">
                <a:latin typeface="Arial" charset="0"/>
                <a:cs typeface="Arial" charset="0"/>
              </a:rPr>
              <a:t>kinaza</a:t>
            </a:r>
            <a:r>
              <a:rPr lang="hr-HR" altLang="en-US" sz="2000" dirty="0" smtClean="0">
                <a:latin typeface="Arial" charset="0"/>
                <a:cs typeface="Arial" charset="0"/>
              </a:rPr>
              <a:t> različito modificiraju p53</a:t>
            </a:r>
          </a:p>
          <a:p>
            <a:pPr eaLnBrk="1" hangingPunct="1">
              <a:spcBef>
                <a:spcPct val="0"/>
              </a:spcBef>
              <a:buFontTx/>
              <a:buNone/>
            </a:pPr>
            <a:r>
              <a:rPr lang="hr-HR" altLang="en-US" sz="2000" dirty="0" smtClean="0">
                <a:latin typeface="Arial" charset="0"/>
                <a:cs typeface="Arial" charset="0"/>
              </a:rPr>
              <a:t>-razni promotori imaju različit afinitet prema p53</a:t>
            </a:r>
            <a:endParaRPr lang="hr-HR" altLang="en-US" sz="2000" dirty="0">
              <a:latin typeface="Arial" charset="0"/>
              <a:cs typeface="Arial" charset="0"/>
            </a:endParaRPr>
          </a:p>
          <a:p>
            <a:pPr eaLnBrk="1" hangingPunct="1">
              <a:spcBef>
                <a:spcPct val="0"/>
              </a:spcBef>
              <a:buFontTx/>
              <a:buNone/>
            </a:pPr>
            <a:endParaRPr lang="hr-HR" altLang="en-US" sz="2400" dirty="0"/>
          </a:p>
        </p:txBody>
      </p:sp>
      <p:sp>
        <p:nvSpPr>
          <p:cNvPr id="99333" name="TextBox 4"/>
          <p:cNvSpPr txBox="1">
            <a:spLocks noChangeArrowheads="1"/>
          </p:cNvSpPr>
          <p:nvPr/>
        </p:nvSpPr>
        <p:spPr bwMode="auto">
          <a:xfrm>
            <a:off x="5552182" y="6453336"/>
            <a:ext cx="34559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dirty="0">
                <a:latin typeface="Arial" charset="0"/>
                <a:cs typeface="Arial" charset="0"/>
              </a:rPr>
              <a:t>Cold Spring </a:t>
            </a:r>
            <a:r>
              <a:rPr lang="en-US" altLang="en-US" sz="1200" dirty="0" err="1">
                <a:latin typeface="Arial" charset="0"/>
                <a:cs typeface="Arial" charset="0"/>
              </a:rPr>
              <a:t>Harb</a:t>
            </a:r>
            <a:r>
              <a:rPr lang="en-US" altLang="en-US" sz="1200" dirty="0">
                <a:latin typeface="Arial" charset="0"/>
                <a:cs typeface="Arial" charset="0"/>
              </a:rPr>
              <a:t> </a:t>
            </a:r>
            <a:r>
              <a:rPr lang="en-US" altLang="en-US" sz="1200" dirty="0" err="1">
                <a:latin typeface="Arial" charset="0"/>
                <a:cs typeface="Arial" charset="0"/>
              </a:rPr>
              <a:t>Perspect</a:t>
            </a:r>
            <a:r>
              <a:rPr lang="en-US" altLang="en-US" sz="1200" dirty="0">
                <a:latin typeface="Arial" charset="0"/>
                <a:cs typeface="Arial" charset="0"/>
              </a:rPr>
              <a:t> </a:t>
            </a:r>
            <a:r>
              <a:rPr lang="en-US" altLang="en-US" sz="1200" dirty="0" err="1">
                <a:latin typeface="Arial" charset="0"/>
                <a:cs typeface="Arial" charset="0"/>
              </a:rPr>
              <a:t>Biol</a:t>
            </a:r>
            <a:r>
              <a:rPr lang="en-US" altLang="en-US" sz="1200" dirty="0">
                <a:latin typeface="Arial" charset="0"/>
                <a:cs typeface="Arial" charset="0"/>
              </a:rPr>
              <a:t> 2010;2:a000935</a:t>
            </a:r>
            <a:endParaRPr lang="hr-HR" altLang="en-US" sz="1200" dirty="0">
              <a:latin typeface="Arial" charset="0"/>
              <a:cs typeface="Arial" charset="0"/>
            </a:endParaRPr>
          </a:p>
        </p:txBody>
      </p:sp>
    </p:spTree>
    <p:extLst>
      <p:ext uri="{BB962C8B-B14F-4D97-AF65-F5344CB8AC3E}">
        <p14:creationId xmlns:p14="http://schemas.microsoft.com/office/powerpoint/2010/main" val="18432693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2051050" y="5157788"/>
            <a:ext cx="52927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poremećena mitotska stimulacija (onkogeni)</a:t>
            </a:r>
          </a:p>
          <a:p>
            <a:pPr eaLnBrk="1" hangingPunct="1">
              <a:spcBef>
                <a:spcPct val="0"/>
              </a:spcBef>
              <a:buFontTx/>
              <a:buNone/>
            </a:pPr>
            <a:r>
              <a:rPr lang="hr-HR" altLang="en-US" sz="2000">
                <a:latin typeface="Arial" charset="0"/>
              </a:rPr>
              <a:t>p19</a:t>
            </a:r>
            <a:r>
              <a:rPr lang="hr-HR" altLang="en-US" sz="2000">
                <a:latin typeface="Arial" charset="0"/>
                <a:cs typeface="Arial" charset="0"/>
              </a:rPr>
              <a:t>↑</a:t>
            </a:r>
          </a:p>
          <a:p>
            <a:pPr eaLnBrk="1" hangingPunct="1">
              <a:spcBef>
                <a:spcPct val="0"/>
              </a:spcBef>
              <a:buFontTx/>
              <a:buNone/>
            </a:pPr>
            <a:r>
              <a:rPr lang="hr-HR" altLang="en-US" sz="2000">
                <a:latin typeface="Arial" charset="0"/>
                <a:cs typeface="Arial" charset="0"/>
              </a:rPr>
              <a:t>p19 “odvlači” Mdm2 u jezgricu i oslobađa p53</a:t>
            </a:r>
          </a:p>
          <a:p>
            <a:pPr eaLnBrk="1" hangingPunct="1">
              <a:spcBef>
                <a:spcPct val="0"/>
              </a:spcBef>
              <a:buFontTx/>
              <a:buNone/>
            </a:pPr>
            <a:r>
              <a:rPr lang="hr-HR" altLang="en-US" sz="2000">
                <a:latin typeface="Arial" charset="0"/>
                <a:cs typeface="Arial" charset="0"/>
              </a:rPr>
              <a:t>p53 zaustavlja ciklus ili vodi apoptozi</a:t>
            </a:r>
          </a:p>
        </p:txBody>
      </p:sp>
      <p:pic>
        <p:nvPicPr>
          <p:cNvPr id="103427" name="Picture 3" descr="ch17f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765175"/>
            <a:ext cx="511175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p:cNvSpPr txBox="1">
            <a:spLocks noChangeArrowheads="1"/>
          </p:cNvSpPr>
          <p:nvPr/>
        </p:nvSpPr>
        <p:spPr bwMode="auto">
          <a:xfrm>
            <a:off x="684213" y="692150"/>
            <a:ext cx="2713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Aktivacija onkogenima</a:t>
            </a:r>
          </a:p>
        </p:txBody>
      </p:sp>
      <p:sp>
        <p:nvSpPr>
          <p:cNvPr id="103429" name="Text Box 5"/>
          <p:cNvSpPr txBox="1">
            <a:spLocks noChangeArrowheads="1"/>
          </p:cNvSpPr>
          <p:nvPr/>
        </p:nvSpPr>
        <p:spPr bwMode="auto">
          <a:xfrm>
            <a:off x="4911725" y="928688"/>
            <a:ext cx="323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ili E2F, a njega povećaju razni</a:t>
            </a:r>
          </a:p>
          <a:p>
            <a:pPr eaLnBrk="1" hangingPunct="1">
              <a:spcBef>
                <a:spcPct val="0"/>
              </a:spcBef>
              <a:buFontTx/>
              <a:buNone/>
            </a:pPr>
            <a:r>
              <a:rPr lang="hr-HR" altLang="en-US" sz="1800">
                <a:latin typeface="Arial" charset="0"/>
              </a:rPr>
              <a:t>onkogeni</a:t>
            </a:r>
          </a:p>
        </p:txBody>
      </p:sp>
    </p:spTree>
    <p:extLst>
      <p:ext uri="{BB962C8B-B14F-4D97-AF65-F5344CB8AC3E}">
        <p14:creationId xmlns:p14="http://schemas.microsoft.com/office/powerpoint/2010/main" val="16412927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657"/>
            <a:ext cx="4824412"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p:cNvSpPr txBox="1">
            <a:spLocks noChangeArrowheads="1"/>
          </p:cNvSpPr>
          <p:nvPr/>
        </p:nvSpPr>
        <p:spPr bwMode="auto">
          <a:xfrm>
            <a:off x="251520" y="4293096"/>
            <a:ext cx="843947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Pozitivne i negativne povratne veze kojima se regulira</a:t>
            </a:r>
          </a:p>
          <a:p>
            <a:pPr eaLnBrk="1" hangingPunct="1">
              <a:spcBef>
                <a:spcPct val="0"/>
              </a:spcBef>
              <a:buFontTx/>
              <a:buNone/>
            </a:pPr>
            <a:r>
              <a:rPr lang="hr-HR" altLang="en-US" sz="2000" dirty="0">
                <a:solidFill>
                  <a:schemeClr val="accent2"/>
                </a:solidFill>
                <a:latin typeface="Arial" charset="0"/>
              </a:rPr>
              <a:t>stanični ciklus</a:t>
            </a:r>
            <a:r>
              <a:rPr lang="hr-HR" altLang="en-US" sz="2000" dirty="0">
                <a:latin typeface="Arial" charset="0"/>
              </a:rPr>
              <a:t> i </a:t>
            </a:r>
            <a:r>
              <a:rPr lang="hr-HR" altLang="en-US" sz="2000" dirty="0">
                <a:solidFill>
                  <a:schemeClr val="accent2"/>
                </a:solidFill>
                <a:latin typeface="Arial" charset="0"/>
              </a:rPr>
              <a:t>odgovor na </a:t>
            </a:r>
            <a:r>
              <a:rPr lang="hr-HR" altLang="en-US" sz="2000" dirty="0" smtClean="0">
                <a:solidFill>
                  <a:schemeClr val="accent2"/>
                </a:solidFill>
                <a:latin typeface="Arial" charset="0"/>
              </a:rPr>
              <a:t>oštećenje</a:t>
            </a:r>
          </a:p>
          <a:p>
            <a:pPr eaLnBrk="1" hangingPunct="1">
              <a:spcBef>
                <a:spcPct val="0"/>
              </a:spcBef>
              <a:buFontTx/>
              <a:buNone/>
            </a:pPr>
            <a:r>
              <a:rPr lang="hr-HR" altLang="en-US" sz="2000" dirty="0" err="1" smtClean="0">
                <a:latin typeface="Arial" charset="0"/>
              </a:rPr>
              <a:t>putevi</a:t>
            </a:r>
            <a:r>
              <a:rPr lang="hr-HR" altLang="en-US" sz="2000" dirty="0" smtClean="0">
                <a:latin typeface="Arial" charset="0"/>
              </a:rPr>
              <a:t> </a:t>
            </a:r>
            <a:r>
              <a:rPr lang="hr-HR" altLang="en-US" sz="2000" dirty="0" err="1" smtClean="0">
                <a:latin typeface="Arial" charset="0"/>
              </a:rPr>
              <a:t>pRb</a:t>
            </a:r>
            <a:r>
              <a:rPr lang="hr-HR" altLang="en-US" sz="2000" dirty="0" smtClean="0">
                <a:latin typeface="Arial" charset="0"/>
              </a:rPr>
              <a:t> i p53 su međusobno povezani: prekomjerna aktivacija </a:t>
            </a:r>
            <a:r>
              <a:rPr lang="hr-HR" altLang="en-US" sz="2000" dirty="0" err="1" smtClean="0">
                <a:latin typeface="Arial" charset="0"/>
              </a:rPr>
              <a:t>pRb</a:t>
            </a:r>
            <a:r>
              <a:rPr lang="hr-HR" altLang="en-US" sz="2000" dirty="0" smtClean="0">
                <a:latin typeface="Arial" charset="0"/>
              </a:rPr>
              <a:t> preko E2F i p19 aktivira p53</a:t>
            </a:r>
          </a:p>
          <a:p>
            <a:pPr eaLnBrk="1" hangingPunct="1">
              <a:spcBef>
                <a:spcPct val="0"/>
              </a:spcBef>
              <a:buFontTx/>
              <a:buNone/>
            </a:pPr>
            <a:r>
              <a:rPr lang="hr-HR" altLang="en-US" sz="2000" dirty="0" smtClean="0">
                <a:latin typeface="Arial" charset="0"/>
              </a:rPr>
              <a:t>p53 zaustavlja aktivaciju </a:t>
            </a:r>
            <a:r>
              <a:rPr lang="hr-HR" altLang="en-US" sz="2000" dirty="0" err="1" smtClean="0">
                <a:latin typeface="Arial" charset="0"/>
              </a:rPr>
              <a:t>pRb</a:t>
            </a:r>
            <a:r>
              <a:rPr lang="hr-HR" altLang="en-US" sz="2000" dirty="0" smtClean="0">
                <a:latin typeface="Arial" charset="0"/>
              </a:rPr>
              <a:t> preko p21 i CDKI</a:t>
            </a:r>
          </a:p>
          <a:p>
            <a:pPr eaLnBrk="1" hangingPunct="1">
              <a:spcBef>
                <a:spcPct val="0"/>
              </a:spcBef>
              <a:buFontTx/>
              <a:buNone/>
            </a:pPr>
            <a:r>
              <a:rPr lang="hr-HR" altLang="en-US" sz="2000" dirty="0" smtClean="0">
                <a:latin typeface="Arial" charset="0"/>
              </a:rPr>
              <a:t>p19 i p16 na istom </a:t>
            </a:r>
            <a:r>
              <a:rPr lang="hr-HR" altLang="en-US" sz="2000" dirty="0" err="1" smtClean="0">
                <a:latin typeface="Arial" charset="0"/>
              </a:rPr>
              <a:t>lokusu</a:t>
            </a:r>
            <a:r>
              <a:rPr lang="hr-HR" altLang="en-US" sz="2000" dirty="0" smtClean="0">
                <a:latin typeface="Arial" charset="0"/>
              </a:rPr>
              <a:t>, </a:t>
            </a:r>
          </a:p>
          <a:p>
            <a:pPr eaLnBrk="1" hangingPunct="1">
              <a:spcBef>
                <a:spcPct val="0"/>
              </a:spcBef>
              <a:buFontTx/>
              <a:buNone/>
            </a:pPr>
            <a:r>
              <a:rPr lang="hr-HR" altLang="en-US" sz="2000" dirty="0" smtClean="0">
                <a:latin typeface="Arial" charset="0"/>
              </a:rPr>
              <a:t>kad je samo p53 </a:t>
            </a:r>
            <a:r>
              <a:rPr lang="hr-HR" altLang="en-US" sz="2000" dirty="0" err="1" smtClean="0">
                <a:latin typeface="Arial" charset="0"/>
              </a:rPr>
              <a:t>mutiran</a:t>
            </a:r>
            <a:r>
              <a:rPr lang="hr-HR" altLang="en-US" sz="2000" dirty="0" smtClean="0">
                <a:latin typeface="Arial" charset="0"/>
              </a:rPr>
              <a:t>, stanica ima druge mehanizme zaustavljanja ciklusa</a:t>
            </a:r>
            <a:endParaRPr lang="hr-HR" altLang="en-US" sz="2000" dirty="0">
              <a:latin typeface="Arial" charset="0"/>
            </a:endParaRPr>
          </a:p>
          <a:p>
            <a:pPr eaLnBrk="1" hangingPunct="1">
              <a:spcBef>
                <a:spcPct val="0"/>
              </a:spcBef>
              <a:buFontTx/>
              <a:buNone/>
            </a:pPr>
            <a:endParaRPr lang="hr-HR" altLang="en-US" sz="2000" dirty="0">
              <a:latin typeface="Arial" charset="0"/>
            </a:endParaRPr>
          </a:p>
        </p:txBody>
      </p:sp>
      <p:sp>
        <p:nvSpPr>
          <p:cNvPr id="20484" name="Text Box 6"/>
          <p:cNvSpPr txBox="1">
            <a:spLocks noChangeArrowheads="1"/>
          </p:cNvSpPr>
          <p:nvPr/>
        </p:nvSpPr>
        <p:spPr bwMode="auto">
          <a:xfrm>
            <a:off x="5775325" y="6257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p>
        </p:txBody>
      </p:sp>
      <p:sp>
        <p:nvSpPr>
          <p:cNvPr id="20485" name="Text Box 7"/>
          <p:cNvSpPr txBox="1">
            <a:spLocks noChangeArrowheads="1"/>
          </p:cNvSpPr>
          <p:nvPr/>
        </p:nvSpPr>
        <p:spPr bwMode="auto">
          <a:xfrm>
            <a:off x="6181725" y="6600209"/>
            <a:ext cx="2962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dirty="0" err="1">
                <a:latin typeface="Arial" charset="0"/>
              </a:rPr>
              <a:t>Sherr</a:t>
            </a:r>
            <a:r>
              <a:rPr lang="hr-HR" altLang="en-US" sz="1600" dirty="0">
                <a:latin typeface="Arial" charset="0"/>
              </a:rPr>
              <a:t>, </a:t>
            </a:r>
            <a:r>
              <a:rPr lang="hr-HR" altLang="en-US" sz="1600" dirty="0" err="1">
                <a:latin typeface="Arial" charset="0"/>
              </a:rPr>
              <a:t>Cell</a:t>
            </a:r>
            <a:r>
              <a:rPr lang="hr-HR" altLang="en-US" sz="1600" dirty="0">
                <a:latin typeface="Arial" charset="0"/>
              </a:rPr>
              <a:t> 116, 235-246, 2004</a:t>
            </a:r>
          </a:p>
        </p:txBody>
      </p:sp>
    </p:spTree>
    <p:extLst>
      <p:ext uri="{BB962C8B-B14F-4D97-AF65-F5344CB8AC3E}">
        <p14:creationId xmlns:p14="http://schemas.microsoft.com/office/powerpoint/2010/main" val="13796089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4"/>
          <p:cNvGraphicFramePr>
            <a:graphicFrameLocks noChangeAspect="1"/>
          </p:cNvGraphicFramePr>
          <p:nvPr/>
        </p:nvGraphicFramePr>
        <p:xfrm>
          <a:off x="2124075" y="260350"/>
          <a:ext cx="4237038" cy="4687888"/>
        </p:xfrm>
        <a:graphic>
          <a:graphicData uri="http://schemas.openxmlformats.org/presentationml/2006/ole">
            <mc:AlternateContent xmlns:mc="http://schemas.openxmlformats.org/markup-compatibility/2006">
              <mc:Choice xmlns:v="urn:schemas-microsoft-com:vml" Requires="v">
                <p:oleObj spid="_x0000_s7228" name="Image" r:id="rId3" imgW="4676315" imgH="6328274" progId="Photoshop.Image.7">
                  <p:embed/>
                </p:oleObj>
              </mc:Choice>
              <mc:Fallback>
                <p:oleObj name="Image" r:id="rId3" imgW="4676315" imgH="6328274"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260350"/>
                        <a:ext cx="4237038"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27" name="Text Box 5"/>
          <p:cNvSpPr txBox="1">
            <a:spLocks noChangeArrowheads="1"/>
          </p:cNvSpPr>
          <p:nvPr/>
        </p:nvSpPr>
        <p:spPr bwMode="auto">
          <a:xfrm>
            <a:off x="2124075" y="5029200"/>
            <a:ext cx="62944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sr-Latn-RS" sz="2000">
                <a:latin typeface="Arial" charset="0"/>
              </a:rPr>
              <a:t>Neki virusni proteini inaktiviraju pRb i p53:</a:t>
            </a:r>
          </a:p>
          <a:p>
            <a:pPr eaLnBrk="1" hangingPunct="1">
              <a:spcBef>
                <a:spcPct val="50000"/>
              </a:spcBef>
              <a:buFontTx/>
              <a:buNone/>
            </a:pPr>
            <a:endParaRPr lang="hr-HR" altLang="sr-Latn-RS" sz="2000">
              <a:latin typeface="Arial" charset="0"/>
            </a:endParaRPr>
          </a:p>
          <a:p>
            <a:pPr eaLnBrk="1" hangingPunct="1">
              <a:spcBef>
                <a:spcPct val="0"/>
              </a:spcBef>
              <a:buFontTx/>
              <a:buNone/>
            </a:pPr>
            <a:r>
              <a:rPr lang="hr-HR" altLang="sr-Latn-RS" sz="2000">
                <a:latin typeface="Arial" charset="0"/>
              </a:rPr>
              <a:t>pRb inaktiviran: stanica stalno u ciklusu</a:t>
            </a:r>
          </a:p>
          <a:p>
            <a:pPr eaLnBrk="1" hangingPunct="1">
              <a:spcBef>
                <a:spcPct val="0"/>
              </a:spcBef>
              <a:buFontTx/>
              <a:buNone/>
            </a:pPr>
            <a:r>
              <a:rPr lang="hr-HR" altLang="sr-Latn-RS" sz="2000">
                <a:latin typeface="Arial" charset="0"/>
              </a:rPr>
              <a:t>p53 inaktiviran: stanica se ne zaustavlja kod oštećenja</a:t>
            </a:r>
          </a:p>
          <a:p>
            <a:pPr eaLnBrk="1" hangingPunct="1">
              <a:spcBef>
                <a:spcPct val="50000"/>
              </a:spcBef>
              <a:buFontTx/>
              <a:buNone/>
            </a:pPr>
            <a:endParaRPr lang="hr-HR" altLang="sr-Latn-RS" sz="2000">
              <a:latin typeface="Arial" charset="0"/>
            </a:endParaRPr>
          </a:p>
        </p:txBody>
      </p:sp>
      <p:sp>
        <p:nvSpPr>
          <p:cNvPr id="52228" name="Text Box 6"/>
          <p:cNvSpPr txBox="1">
            <a:spLocks noChangeArrowheads="1"/>
          </p:cNvSpPr>
          <p:nvPr/>
        </p:nvSpPr>
        <p:spPr bwMode="auto">
          <a:xfrm>
            <a:off x="6640513" y="857250"/>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1800">
                <a:latin typeface="Arial" charset="0"/>
              </a:rPr>
              <a:t>-SV40 veliki T</a:t>
            </a:r>
          </a:p>
        </p:txBody>
      </p:sp>
      <p:sp>
        <p:nvSpPr>
          <p:cNvPr id="52229" name="Text Box 8"/>
          <p:cNvSpPr txBox="1">
            <a:spLocks noChangeArrowheads="1"/>
          </p:cNvSpPr>
          <p:nvPr/>
        </p:nvSpPr>
        <p:spPr bwMode="auto">
          <a:xfrm>
            <a:off x="6640513" y="3736975"/>
            <a:ext cx="147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sr-Latn-RS" sz="1800">
                <a:latin typeface="Arial" charset="0"/>
              </a:rPr>
              <a:t>-HPV 16 i 18</a:t>
            </a:r>
          </a:p>
        </p:txBody>
      </p:sp>
    </p:spTree>
    <p:extLst>
      <p:ext uri="{BB962C8B-B14F-4D97-AF65-F5344CB8AC3E}">
        <p14:creationId xmlns:p14="http://schemas.microsoft.com/office/powerpoint/2010/main" val="187880338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038" y="285750"/>
            <a:ext cx="306705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3"/>
          <p:cNvSpPr txBox="1">
            <a:spLocks noChangeArrowheads="1"/>
          </p:cNvSpPr>
          <p:nvPr/>
        </p:nvSpPr>
        <p:spPr bwMode="auto">
          <a:xfrm>
            <a:off x="395288" y="5013325"/>
            <a:ext cx="8208962"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accent2"/>
                </a:solidFill>
                <a:latin typeface="Arial" charset="0"/>
                <a:cs typeface="Arial" charset="0"/>
              </a:rPr>
              <a:t>Kontrola trajanja signala </a:t>
            </a:r>
            <a:r>
              <a:rPr lang="hr-HR" altLang="en-US" sz="2000">
                <a:latin typeface="Arial" charset="0"/>
                <a:cs typeface="Arial" charset="0"/>
              </a:rPr>
              <a:t>p53 putem proteinskih fosfataza kod odgovora na dvostruki lom (DDR – DNA damage response)</a:t>
            </a:r>
          </a:p>
          <a:p>
            <a:pPr eaLnBrk="1" hangingPunct="1">
              <a:spcBef>
                <a:spcPct val="0"/>
              </a:spcBef>
              <a:buFontTx/>
              <a:buNone/>
            </a:pPr>
            <a:r>
              <a:rPr lang="hr-HR" altLang="en-US" sz="2000">
                <a:latin typeface="Arial" charset="0"/>
                <a:cs typeface="Arial" charset="0"/>
              </a:rPr>
              <a:t>Wip1, fosfataza transkripcijski transaktivirana s p53 inhibira signal ATM-Chk i slabi signal nakon popravka</a:t>
            </a:r>
          </a:p>
          <a:p>
            <a:pPr eaLnBrk="1" hangingPunct="1">
              <a:spcBef>
                <a:spcPct val="0"/>
              </a:spcBef>
              <a:buFontTx/>
              <a:buNone/>
            </a:pPr>
            <a:r>
              <a:rPr lang="hr-HR" altLang="en-US" sz="2000">
                <a:latin typeface="Arial" charset="0"/>
                <a:cs typeface="Arial" charset="0"/>
              </a:rPr>
              <a:t>Druge fosfataze mijenjaju “prag” aktivacije</a:t>
            </a:r>
          </a:p>
        </p:txBody>
      </p:sp>
      <p:sp>
        <p:nvSpPr>
          <p:cNvPr id="108548" name="TextBox 4"/>
          <p:cNvSpPr txBox="1">
            <a:spLocks noChangeArrowheads="1"/>
          </p:cNvSpPr>
          <p:nvPr/>
        </p:nvSpPr>
        <p:spPr bwMode="auto">
          <a:xfrm>
            <a:off x="5435600" y="6381750"/>
            <a:ext cx="2592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a:latin typeface="Arial" charset="0"/>
                <a:cs typeface="Arial" charset="0"/>
              </a:rPr>
              <a:t>Cell Cycle 9:5, 861-869; 2010</a:t>
            </a:r>
            <a:endParaRPr lang="hr-HR" altLang="en-US" sz="1400">
              <a:latin typeface="Arial" charset="0"/>
              <a:cs typeface="Arial" charset="0"/>
            </a:endParaRPr>
          </a:p>
        </p:txBody>
      </p:sp>
      <p:sp>
        <p:nvSpPr>
          <p:cNvPr id="108549" name="TextBox 1"/>
          <p:cNvSpPr txBox="1">
            <a:spLocks noChangeArrowheads="1"/>
          </p:cNvSpPr>
          <p:nvPr/>
        </p:nvSpPr>
        <p:spPr bwMode="auto">
          <a:xfrm>
            <a:off x="4070350" y="4344988"/>
            <a:ext cx="360363"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400">
                <a:latin typeface="Arial Black" pitchFamily="34" charset="0"/>
              </a:rPr>
              <a:t>M</a:t>
            </a:r>
            <a:endParaRPr lang="en-US" altLang="en-US" sz="2400">
              <a:latin typeface="Arial Black" pitchFamily="34" charset="0"/>
            </a:endParaRPr>
          </a:p>
        </p:txBody>
      </p:sp>
    </p:spTree>
    <p:extLst>
      <p:ext uri="{BB962C8B-B14F-4D97-AF65-F5344CB8AC3E}">
        <p14:creationId xmlns:p14="http://schemas.microsoft.com/office/powerpoint/2010/main" val="3855335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250825" y="333375"/>
            <a:ext cx="8594725" cy="623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Tx/>
              <a:buNone/>
            </a:pPr>
            <a:r>
              <a:rPr lang="hr-HR" altLang="sr-Latn-RS" sz="2000">
                <a:latin typeface="Arial" charset="0"/>
              </a:rPr>
              <a:t>-aktivacija kompleksa mitotskih ciklina i njihove kinaze počinje</a:t>
            </a:r>
          </a:p>
          <a:p>
            <a:pPr eaLnBrk="1" hangingPunct="1">
              <a:buFontTx/>
              <a:buNone/>
            </a:pPr>
            <a:r>
              <a:rPr lang="hr-HR" altLang="sr-Latn-RS" sz="2000">
                <a:latin typeface="Arial" charset="0"/>
              </a:rPr>
              <a:t>akumulacijom M ciklina</a:t>
            </a:r>
          </a:p>
          <a:p>
            <a:pPr eaLnBrk="1" hangingPunct="1">
              <a:buFontTx/>
              <a:buNone/>
            </a:pPr>
            <a:endParaRPr lang="hr-HR" altLang="sr-Latn-RS" sz="2000">
              <a:latin typeface="Arial" charset="0"/>
            </a:endParaRPr>
          </a:p>
          <a:p>
            <a:pPr eaLnBrk="1" hangingPunct="1">
              <a:buFontTx/>
              <a:buNone/>
            </a:pPr>
            <a:r>
              <a:rPr lang="hr-HR" altLang="sr-Latn-RS" sz="2000">
                <a:latin typeface="Arial" charset="0"/>
              </a:rPr>
              <a:t>-regulacija akumulacije </a:t>
            </a:r>
            <a:r>
              <a:rPr lang="hr-HR" altLang="sr-Latn-RS" sz="2000" b="1">
                <a:solidFill>
                  <a:schemeClr val="accent2"/>
                </a:solidFill>
                <a:latin typeface="Arial" charset="0"/>
              </a:rPr>
              <a:t>ciklinskog</a:t>
            </a:r>
            <a:r>
              <a:rPr lang="hr-HR" altLang="sr-Latn-RS" sz="2000">
                <a:solidFill>
                  <a:schemeClr val="accent2"/>
                </a:solidFill>
                <a:latin typeface="Arial" charset="0"/>
              </a:rPr>
              <a:t> </a:t>
            </a:r>
            <a:r>
              <a:rPr lang="hr-HR" altLang="sr-Latn-RS" sz="2000">
                <a:latin typeface="Arial" charset="0"/>
              </a:rPr>
              <a:t>kompleksa:</a:t>
            </a:r>
          </a:p>
          <a:p>
            <a:pPr eaLnBrk="1" hangingPunct="1">
              <a:buFontTx/>
              <a:buNone/>
            </a:pPr>
            <a:r>
              <a:rPr lang="hr-HR" altLang="sr-Latn-RS" sz="2000" b="1">
                <a:latin typeface="Arial" charset="0"/>
              </a:rPr>
              <a:t>transkripcija</a:t>
            </a:r>
            <a:r>
              <a:rPr lang="hr-HR" altLang="sr-Latn-RS" sz="2000">
                <a:latin typeface="Arial" charset="0"/>
              </a:rPr>
              <a:t> (kod nekih embrionalnih ciklusa samo translacija) i</a:t>
            </a:r>
          </a:p>
          <a:p>
            <a:pPr eaLnBrk="1" hangingPunct="1">
              <a:buFontTx/>
              <a:buNone/>
            </a:pPr>
            <a:r>
              <a:rPr lang="hr-HR" altLang="sr-Latn-RS" sz="2000">
                <a:latin typeface="Arial" charset="0"/>
              </a:rPr>
              <a:t>sinteza proteina (regulacija signalnim putevima i transkripcijskim faktorima)</a:t>
            </a:r>
          </a:p>
          <a:p>
            <a:pPr eaLnBrk="1" hangingPunct="1">
              <a:buFontTx/>
              <a:buNone/>
            </a:pPr>
            <a:r>
              <a:rPr lang="hr-HR" altLang="sr-Latn-RS" sz="2000" b="1">
                <a:latin typeface="Arial" charset="0"/>
              </a:rPr>
              <a:t>proteoliza</a:t>
            </a:r>
            <a:r>
              <a:rPr lang="hr-HR" altLang="sr-Latn-RS" sz="2000">
                <a:latin typeface="Arial" charset="0"/>
              </a:rPr>
              <a:t> i njena inhibicija: zato je </a:t>
            </a:r>
            <a:r>
              <a:rPr lang="hr-HR" altLang="sr-Latn-RS" sz="2000">
                <a:solidFill>
                  <a:schemeClr val="accent2"/>
                </a:solidFill>
                <a:latin typeface="Arial" charset="0"/>
              </a:rPr>
              <a:t>ireverzibilni proces koji ide naprijed</a:t>
            </a:r>
          </a:p>
          <a:p>
            <a:pPr eaLnBrk="1" hangingPunct="1">
              <a:buFontTx/>
              <a:buNone/>
            </a:pPr>
            <a:r>
              <a:rPr lang="hr-HR" altLang="sr-Latn-RS" sz="2000" b="1">
                <a:latin typeface="Arial" charset="0"/>
              </a:rPr>
              <a:t>fosforilacija</a:t>
            </a:r>
            <a:r>
              <a:rPr lang="hr-HR" altLang="sr-Latn-RS" sz="2000">
                <a:latin typeface="Arial" charset="0"/>
              </a:rPr>
              <a:t> – regulacija aktivnosti</a:t>
            </a:r>
          </a:p>
          <a:p>
            <a:pPr eaLnBrk="1" hangingPunct="1">
              <a:buFontTx/>
              <a:buNone/>
            </a:pPr>
            <a:r>
              <a:rPr lang="hr-HR" altLang="sr-Latn-RS" sz="2000">
                <a:latin typeface="Arial" charset="0"/>
              </a:rPr>
              <a:t>-u somatskom ciklusu akumulacija ciklina B počinje u G2 i M transkripcijom</a:t>
            </a:r>
          </a:p>
          <a:p>
            <a:pPr eaLnBrk="1" hangingPunct="1">
              <a:buFontTx/>
              <a:buNone/>
            </a:pPr>
            <a:r>
              <a:rPr lang="hr-HR" altLang="sr-Latn-RS" sz="2000">
                <a:latin typeface="Arial" charset="0"/>
              </a:rPr>
              <a:t>-kompleks ciklinB/cdc2 je fosforiliran kinazama CAK i wee i inaktivan</a:t>
            </a:r>
          </a:p>
          <a:p>
            <a:pPr eaLnBrk="1" hangingPunct="1">
              <a:buFontTx/>
              <a:buNone/>
            </a:pPr>
            <a:r>
              <a:rPr lang="hr-HR" altLang="sr-Latn-RS" sz="2000">
                <a:latin typeface="Arial" charset="0"/>
              </a:rPr>
              <a:t>jer dvije fosfatne grupe blokiraju aktivno mjesto kinaze</a:t>
            </a:r>
          </a:p>
          <a:p>
            <a:pPr eaLnBrk="1" hangingPunct="1">
              <a:buFontTx/>
              <a:buNone/>
            </a:pPr>
            <a:r>
              <a:rPr lang="hr-HR" altLang="sr-Latn-RS" sz="2000">
                <a:latin typeface="Arial" charset="0"/>
              </a:rPr>
              <a:t>-početak mitoze je brz, “sve ili ništa”</a:t>
            </a:r>
          </a:p>
          <a:p>
            <a:pPr eaLnBrk="1" hangingPunct="1">
              <a:buFontTx/>
              <a:buNone/>
            </a:pPr>
            <a:r>
              <a:rPr lang="hr-HR" altLang="sr-Latn-RS" sz="2000">
                <a:latin typeface="Arial" charset="0"/>
              </a:rPr>
              <a:t>-aktivacija defosforilacijom pomoću fosfataze cdc25</a:t>
            </a:r>
          </a:p>
          <a:p>
            <a:pPr eaLnBrk="1" hangingPunct="1">
              <a:buFontTx/>
              <a:buNone/>
            </a:pPr>
            <a:endParaRPr lang="hr-HR" altLang="sr-Latn-RS" sz="2000">
              <a:latin typeface="Arial" charset="0"/>
            </a:endParaRPr>
          </a:p>
          <a:p>
            <a:pPr eaLnBrk="1" hangingPunct="1">
              <a:buFontTx/>
              <a:buNone/>
            </a:pPr>
            <a:r>
              <a:rPr lang="hr-HR" altLang="sr-Latn-RS" sz="2000">
                <a:latin typeface="Arial" charset="0"/>
              </a:rPr>
              <a:t>-</a:t>
            </a:r>
            <a:r>
              <a:rPr lang="hr-HR" altLang="sr-Latn-RS" sz="2000" b="1">
                <a:latin typeface="Arial" charset="0"/>
              </a:rPr>
              <a:t>cdc25 </a:t>
            </a:r>
            <a:r>
              <a:rPr lang="hr-HR" altLang="sr-Latn-RS" sz="2000">
                <a:latin typeface="Arial" charset="0"/>
              </a:rPr>
              <a:t>se aktivira:</a:t>
            </a:r>
          </a:p>
          <a:p>
            <a:pPr eaLnBrk="1" hangingPunct="1">
              <a:buFontTx/>
              <a:buNone/>
            </a:pPr>
            <a:r>
              <a:rPr lang="hr-HR" altLang="sr-Latn-RS" sz="2000">
                <a:latin typeface="Arial" charset="0"/>
              </a:rPr>
              <a:t>Polo kinazom</a:t>
            </a:r>
          </a:p>
          <a:p>
            <a:pPr eaLnBrk="1" hangingPunct="1">
              <a:buFontTx/>
              <a:buNone/>
            </a:pPr>
            <a:r>
              <a:rPr lang="hr-HR" altLang="sr-Latn-RS" sz="2000">
                <a:latin typeface="Arial" charset="0"/>
              </a:rPr>
              <a:t>cdc2/ciklin B – nagli početak ; pozitivna povratna sprega</a:t>
            </a:r>
          </a:p>
        </p:txBody>
      </p:sp>
    </p:spTree>
    <p:extLst>
      <p:ext uri="{BB962C8B-B14F-4D97-AF65-F5344CB8AC3E}">
        <p14:creationId xmlns:p14="http://schemas.microsoft.com/office/powerpoint/2010/main" val="2365775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578"/>
            <a:ext cx="9144000" cy="564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10800000" flipV="1">
            <a:off x="300184" y="6021288"/>
            <a:ext cx="8543632" cy="646331"/>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Pored regulacije proliferacije/aresta, sustav </a:t>
            </a:r>
            <a:r>
              <a:rPr lang="hr-HR" dirty="0" err="1" smtClean="0">
                <a:latin typeface="Arial" panose="020B0604020202020204" pitchFamily="34" charset="0"/>
                <a:cs typeface="Arial" panose="020B0604020202020204" pitchFamily="34" charset="0"/>
              </a:rPr>
              <a:t>pRb</a:t>
            </a:r>
            <a:r>
              <a:rPr lang="hr-HR" dirty="0" smtClean="0">
                <a:latin typeface="Arial" panose="020B0604020202020204" pitchFamily="34" charset="0"/>
                <a:cs typeface="Arial" panose="020B0604020202020204" pitchFamily="34" charset="0"/>
              </a:rPr>
              <a:t> i p53 uključeni su i u mehanizam starenja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5628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TextBox 4"/>
          <p:cNvSpPr txBox="1">
            <a:spLocks noChangeArrowheads="1"/>
          </p:cNvSpPr>
          <p:nvPr/>
        </p:nvSpPr>
        <p:spPr bwMode="auto">
          <a:xfrm>
            <a:off x="323850" y="5022850"/>
            <a:ext cx="85693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cs typeface="Arial" charset="0"/>
              </a:rPr>
              <a:t>-p53 aktivan zbog </a:t>
            </a:r>
            <a:r>
              <a:rPr lang="hr-HR" altLang="en-US" sz="2000" dirty="0" err="1">
                <a:latin typeface="Arial" charset="0"/>
                <a:cs typeface="Arial" charset="0"/>
              </a:rPr>
              <a:t>oksidativnog</a:t>
            </a:r>
            <a:r>
              <a:rPr lang="hr-HR" altLang="en-US" sz="2000" dirty="0">
                <a:latin typeface="Arial" charset="0"/>
                <a:cs typeface="Arial" charset="0"/>
              </a:rPr>
              <a:t> stresa, oštećenja, </a:t>
            </a:r>
            <a:r>
              <a:rPr lang="hr-HR" altLang="en-US" sz="2000" dirty="0" err="1">
                <a:latin typeface="Arial" charset="0"/>
                <a:cs typeface="Arial" charset="0"/>
              </a:rPr>
              <a:t>itd</a:t>
            </a:r>
            <a:r>
              <a:rPr lang="hr-HR" altLang="en-US" sz="2000" dirty="0">
                <a:latin typeface="Arial" charset="0"/>
                <a:cs typeface="Arial" charset="0"/>
              </a:rPr>
              <a:t> – starenje ↑</a:t>
            </a:r>
          </a:p>
          <a:p>
            <a:pPr eaLnBrk="1" hangingPunct="1">
              <a:spcBef>
                <a:spcPct val="0"/>
              </a:spcBef>
              <a:buFontTx/>
              <a:buNone/>
            </a:pPr>
            <a:r>
              <a:rPr lang="hr-HR" altLang="en-US" sz="2000" dirty="0">
                <a:latin typeface="Arial" charset="0"/>
                <a:cs typeface="Arial" charset="0"/>
              </a:rPr>
              <a:t>-povezanost s putovima </a:t>
            </a:r>
            <a:r>
              <a:rPr lang="hr-HR" altLang="en-US" sz="2000" dirty="0" err="1">
                <a:latin typeface="Arial" charset="0"/>
                <a:cs typeface="Arial" charset="0"/>
              </a:rPr>
              <a:t>preživljenja</a:t>
            </a:r>
            <a:r>
              <a:rPr lang="hr-HR" altLang="en-US" sz="2000" dirty="0">
                <a:latin typeface="Arial" charset="0"/>
                <a:cs typeface="Arial" charset="0"/>
              </a:rPr>
              <a:t> (Akt, </a:t>
            </a:r>
            <a:r>
              <a:rPr lang="hr-HR" altLang="en-US" sz="2000" dirty="0" err="1">
                <a:latin typeface="Arial" charset="0"/>
                <a:cs typeface="Arial" charset="0"/>
              </a:rPr>
              <a:t>mTOR</a:t>
            </a:r>
            <a:r>
              <a:rPr lang="hr-HR" altLang="en-US" sz="2000" dirty="0">
                <a:latin typeface="Arial" charset="0"/>
                <a:cs typeface="Arial" charset="0"/>
              </a:rPr>
              <a:t>), količinom </a:t>
            </a:r>
            <a:r>
              <a:rPr lang="hr-HR" altLang="en-US" sz="2000" dirty="0" err="1">
                <a:latin typeface="Arial" charset="0"/>
                <a:cs typeface="Arial" charset="0"/>
              </a:rPr>
              <a:t>nutrijenata</a:t>
            </a:r>
            <a:r>
              <a:rPr lang="hr-HR" altLang="en-US" sz="2000" dirty="0">
                <a:latin typeface="Arial" charset="0"/>
                <a:cs typeface="Arial" charset="0"/>
              </a:rPr>
              <a:t> (ishod ovisi o njihovim odnosima) </a:t>
            </a:r>
          </a:p>
          <a:p>
            <a:pPr eaLnBrk="1" hangingPunct="1">
              <a:spcBef>
                <a:spcPct val="0"/>
              </a:spcBef>
              <a:buFontTx/>
              <a:buNone/>
            </a:pPr>
            <a:r>
              <a:rPr lang="hr-HR" altLang="en-US" sz="2000" dirty="0">
                <a:latin typeface="Arial" charset="0"/>
                <a:cs typeface="Arial" charset="0"/>
              </a:rPr>
              <a:t>-mala količina hrane kod miševa, C. </a:t>
            </a:r>
            <a:r>
              <a:rPr lang="hr-HR" altLang="en-US" sz="2000" dirty="0" err="1">
                <a:latin typeface="Arial" charset="0"/>
                <a:cs typeface="Arial" charset="0"/>
              </a:rPr>
              <a:t>elegans</a:t>
            </a:r>
            <a:r>
              <a:rPr lang="hr-HR" altLang="en-US" sz="2000" dirty="0">
                <a:latin typeface="Arial" charset="0"/>
                <a:cs typeface="Arial" charset="0"/>
              </a:rPr>
              <a:t> - </a:t>
            </a:r>
            <a:r>
              <a:rPr lang="hr-HR" altLang="en-US" sz="2000" dirty="0" err="1">
                <a:latin typeface="Arial" charset="0"/>
                <a:cs typeface="Arial" charset="0"/>
              </a:rPr>
              <a:t>dugoživost</a:t>
            </a:r>
            <a:endParaRPr lang="hr-HR" altLang="en-US" sz="2000" dirty="0">
              <a:latin typeface="Arial" charset="0"/>
              <a:cs typeface="Arial" charset="0"/>
            </a:endParaRPr>
          </a:p>
          <a:p>
            <a:pPr eaLnBrk="1" hangingPunct="1">
              <a:spcBef>
                <a:spcPct val="0"/>
              </a:spcBef>
              <a:buFontTx/>
              <a:buNone/>
            </a:pPr>
            <a:r>
              <a:rPr lang="hr-HR" altLang="en-US" sz="2000" dirty="0">
                <a:latin typeface="Arial" charset="0"/>
                <a:cs typeface="Arial" charset="0"/>
              </a:rPr>
              <a:t>-odgovor na konstitutivni stres niskog intenziteta vodi starenju</a:t>
            </a:r>
          </a:p>
          <a:p>
            <a:pPr eaLnBrk="1" hangingPunct="1">
              <a:spcBef>
                <a:spcPct val="0"/>
              </a:spcBef>
              <a:buFontTx/>
              <a:buNone/>
            </a:pPr>
            <a:endParaRPr lang="hr-HR" altLang="en-US" sz="2000" dirty="0">
              <a:latin typeface="Arial" charset="0"/>
              <a:cs typeface="Arial" charset="0"/>
            </a:endParaRPr>
          </a:p>
        </p:txBody>
      </p:sp>
      <p:sp>
        <p:nvSpPr>
          <p:cNvPr id="110595" name="TextBox 4"/>
          <p:cNvSpPr txBox="1">
            <a:spLocks noChangeArrowheads="1"/>
          </p:cNvSpPr>
          <p:nvPr/>
        </p:nvSpPr>
        <p:spPr bwMode="auto">
          <a:xfrm>
            <a:off x="515938" y="334963"/>
            <a:ext cx="6278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p53 u </a:t>
            </a:r>
            <a:r>
              <a:rPr lang="hr-HR" altLang="en-US" sz="2000">
                <a:solidFill>
                  <a:srgbClr val="00B0F0"/>
                </a:solidFill>
                <a:latin typeface="Arial" charset="0"/>
                <a:cs typeface="Arial" charset="0"/>
              </a:rPr>
              <a:t>starenju</a:t>
            </a:r>
            <a:r>
              <a:rPr lang="hr-HR" altLang="en-US" sz="2000">
                <a:latin typeface="Arial" charset="0"/>
                <a:cs typeface="Arial" charset="0"/>
              </a:rPr>
              <a:t>: “potiče” starenje, ali i ovisi o kontekstu</a:t>
            </a:r>
          </a:p>
        </p:txBody>
      </p:sp>
      <p:pic>
        <p:nvPicPr>
          <p:cNvPr id="110596" name="Picture 7" descr="Figure 5. The balance between p53 and AKT/mTOR determines the fate of the UV-irradiated cells. p53 and AKT/mTOR mutually inhibit each other in a tightly regulated cross talk, that influences cellular responses at different levels. UV-induced p53-dependent apoptosis can be inhibited by UV- or heat-activated AKT/mTOR pathway. Vice versa , UV-activated p53 can inhibit AKT/mTOR thereby counteracting its anti-apoptotic function but contributing to induction of autophagy. However, UV-induced autophagy counteracts UV-induced apoptosis at least to certain extends. Under slightly different physiological conditions, concomitant activation of p53 and AKT/mTOR can drive cells into senescence and thereby mediate an anti-tumor response. Thus, a very complex regulation of cell death and survival pathways exists, that controls malignant transformation of skin cells. &#1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685800"/>
            <a:ext cx="4167187"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374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82" y="0"/>
            <a:ext cx="8878218"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7" y="5758149"/>
            <a:ext cx="4325223" cy="830997"/>
          </a:xfrm>
          <a:prstGeom prst="rect">
            <a:avLst/>
          </a:prstGeom>
          <a:noFill/>
        </p:spPr>
        <p:txBody>
          <a:bodyPr wrap="none" rtlCol="0">
            <a:spAutoFit/>
          </a:bodyPr>
          <a:lstStyle/>
          <a:p>
            <a:r>
              <a:rPr lang="hr-HR" dirty="0"/>
              <a:t>~</a:t>
            </a:r>
            <a:r>
              <a:rPr lang="hr-HR" dirty="0">
                <a:latin typeface="Arial" panose="020B0604020202020204" pitchFamily="34" charset="0"/>
                <a:cs typeface="Arial" panose="020B0604020202020204" pitchFamily="34" charset="0"/>
              </a:rPr>
              <a:t>85 direktne mete</a:t>
            </a:r>
          </a:p>
          <a:p>
            <a:r>
              <a:rPr lang="hr-HR" dirty="0">
                <a:latin typeface="Arial" panose="020B0604020202020204" pitchFamily="34" charset="0"/>
                <a:cs typeface="Arial" panose="020B0604020202020204" pitchFamily="34" charset="0"/>
              </a:rPr>
              <a:t>TME: tumor </a:t>
            </a:r>
            <a:r>
              <a:rPr lang="hr-HR" dirty="0" err="1">
                <a:latin typeface="Arial" panose="020B0604020202020204" pitchFamily="34" charset="0"/>
                <a:cs typeface="Arial" panose="020B0604020202020204" pitchFamily="34" charset="0"/>
              </a:rPr>
              <a:t>microenvironment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7145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487363" y="549275"/>
            <a:ext cx="8475662"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40000"/>
              </a:spcBef>
              <a:buFontTx/>
              <a:buNone/>
            </a:pPr>
            <a:r>
              <a:rPr lang="hr-HR" altLang="en-US" sz="2000">
                <a:latin typeface="Arial" charset="0"/>
              </a:rPr>
              <a:t>Funkcionalne skupine gena aktiviranih s p53 </a:t>
            </a:r>
          </a:p>
          <a:p>
            <a:pPr eaLnBrk="1" hangingPunct="1">
              <a:spcBef>
                <a:spcPct val="40000"/>
              </a:spcBef>
              <a:buFontTx/>
              <a:buNone/>
            </a:pPr>
            <a:endParaRPr lang="hr-HR" altLang="en-US" sz="2000">
              <a:latin typeface="Arial" charset="0"/>
            </a:endParaRPr>
          </a:p>
          <a:p>
            <a:pPr eaLnBrk="1" hangingPunct="1">
              <a:spcBef>
                <a:spcPct val="40000"/>
              </a:spcBef>
              <a:buFontTx/>
              <a:buNone/>
            </a:pPr>
            <a:r>
              <a:rPr lang="hr-HR" altLang="en-US" sz="2000">
                <a:latin typeface="Arial" charset="0"/>
              </a:rPr>
              <a:t>apoptoza</a:t>
            </a:r>
          </a:p>
          <a:p>
            <a:pPr eaLnBrk="1" hangingPunct="1">
              <a:spcBef>
                <a:spcPct val="40000"/>
              </a:spcBef>
              <a:buFontTx/>
              <a:buNone/>
            </a:pPr>
            <a:r>
              <a:rPr lang="hr-HR" altLang="en-US" sz="2000">
                <a:latin typeface="Arial" charset="0"/>
              </a:rPr>
              <a:t>oksidativni stres</a:t>
            </a:r>
          </a:p>
          <a:p>
            <a:pPr eaLnBrk="1" hangingPunct="1">
              <a:spcBef>
                <a:spcPct val="40000"/>
              </a:spcBef>
              <a:buFontTx/>
              <a:buNone/>
            </a:pPr>
            <a:r>
              <a:rPr lang="hr-HR" altLang="en-US" sz="2000">
                <a:latin typeface="Arial" charset="0"/>
              </a:rPr>
              <a:t>stanični ciklus</a:t>
            </a:r>
          </a:p>
          <a:p>
            <a:pPr eaLnBrk="1" hangingPunct="1">
              <a:spcBef>
                <a:spcPct val="40000"/>
              </a:spcBef>
              <a:buFontTx/>
              <a:buNone/>
            </a:pPr>
            <a:r>
              <a:rPr lang="hr-HR" altLang="en-US" sz="2000">
                <a:latin typeface="Arial" charset="0"/>
              </a:rPr>
              <a:t>DNA replikacija</a:t>
            </a:r>
          </a:p>
          <a:p>
            <a:pPr eaLnBrk="1" hangingPunct="1">
              <a:spcBef>
                <a:spcPct val="40000"/>
              </a:spcBef>
              <a:buFontTx/>
              <a:buNone/>
            </a:pPr>
            <a:r>
              <a:rPr lang="hr-HR" altLang="en-US" sz="2000">
                <a:latin typeface="Arial" charset="0"/>
              </a:rPr>
              <a:t>metabolički putevi</a:t>
            </a:r>
          </a:p>
          <a:p>
            <a:pPr eaLnBrk="1" hangingPunct="1">
              <a:spcBef>
                <a:spcPct val="40000"/>
              </a:spcBef>
              <a:buFontTx/>
              <a:buNone/>
            </a:pPr>
            <a:r>
              <a:rPr lang="hr-HR" altLang="en-US" sz="2000">
                <a:latin typeface="Arial" charset="0"/>
              </a:rPr>
              <a:t> (nukleotidni metabolizam, ribosomska i proteinska sinteza)</a:t>
            </a:r>
          </a:p>
          <a:p>
            <a:pPr eaLnBrk="1" hangingPunct="1">
              <a:spcBef>
                <a:spcPct val="40000"/>
              </a:spcBef>
              <a:buFontTx/>
              <a:buNone/>
            </a:pPr>
            <a:r>
              <a:rPr lang="hr-HR" altLang="en-US" sz="2000">
                <a:latin typeface="Arial" charset="0"/>
              </a:rPr>
              <a:t>prijenos signala</a:t>
            </a:r>
          </a:p>
          <a:p>
            <a:pPr eaLnBrk="1" hangingPunct="1">
              <a:spcBef>
                <a:spcPct val="40000"/>
              </a:spcBef>
              <a:buFontTx/>
              <a:buNone/>
            </a:pPr>
            <a:r>
              <a:rPr lang="hr-HR" altLang="en-US" sz="2000">
                <a:latin typeface="Arial" charset="0"/>
              </a:rPr>
              <a:t>sekretorni faktori</a:t>
            </a:r>
          </a:p>
          <a:p>
            <a:pPr eaLnBrk="1" hangingPunct="1">
              <a:spcBef>
                <a:spcPct val="40000"/>
              </a:spcBef>
              <a:buFontTx/>
              <a:buNone/>
            </a:pPr>
            <a:r>
              <a:rPr lang="hr-HR" altLang="en-US" sz="2000">
                <a:latin typeface="Arial" charset="0"/>
              </a:rPr>
              <a:t>inhibicija angiogeneze</a:t>
            </a:r>
          </a:p>
          <a:p>
            <a:pPr eaLnBrk="1" hangingPunct="1">
              <a:spcBef>
                <a:spcPct val="40000"/>
              </a:spcBef>
              <a:buFontTx/>
              <a:buNone/>
            </a:pPr>
            <a:r>
              <a:rPr lang="hr-HR" altLang="en-US" sz="2000">
                <a:latin typeface="Arial" charset="0"/>
              </a:rPr>
              <a:t>citoskeletne funkcije i stanična dioba</a:t>
            </a:r>
          </a:p>
        </p:txBody>
      </p:sp>
    </p:spTree>
    <p:extLst>
      <p:ext uri="{BB962C8B-B14F-4D97-AF65-F5344CB8AC3E}">
        <p14:creationId xmlns:p14="http://schemas.microsoft.com/office/powerpoint/2010/main" val="2572338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333375"/>
            <a:ext cx="6757987"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3"/>
          <p:cNvSpPr txBox="1">
            <a:spLocks noChangeArrowheads="1"/>
          </p:cNvSpPr>
          <p:nvPr/>
        </p:nvSpPr>
        <p:spPr bwMode="auto">
          <a:xfrm>
            <a:off x="3924300" y="6237288"/>
            <a:ext cx="4799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Beckerman and Prives; CSH Perspectives in biology, 2010</a:t>
            </a:r>
          </a:p>
        </p:txBody>
      </p:sp>
      <p:sp>
        <p:nvSpPr>
          <p:cNvPr id="113668" name="Text Box 4"/>
          <p:cNvSpPr txBox="1">
            <a:spLocks noChangeArrowheads="1"/>
          </p:cNvSpPr>
          <p:nvPr/>
        </p:nvSpPr>
        <p:spPr bwMode="auto">
          <a:xfrm>
            <a:off x="1042988" y="5661025"/>
            <a:ext cx="6961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Sustav djelovanja p53: središte složene mreže signaliziranja</a:t>
            </a:r>
          </a:p>
        </p:txBody>
      </p:sp>
    </p:spTree>
    <p:extLst>
      <p:ext uri="{BB962C8B-B14F-4D97-AF65-F5344CB8AC3E}">
        <p14:creationId xmlns:p14="http://schemas.microsoft.com/office/powerpoint/2010/main" val="146147190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gure 8-1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8913"/>
            <a:ext cx="4759325"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1"/>
          <p:cNvSpPr txBox="1">
            <a:spLocks noChangeArrowheads="1"/>
          </p:cNvSpPr>
          <p:nvPr/>
        </p:nvSpPr>
        <p:spPr bwMode="auto">
          <a:xfrm>
            <a:off x="5580063" y="6237288"/>
            <a:ext cx="3605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latin typeface="Arial" charset="0"/>
                <a:cs typeface="Arial" charset="0"/>
              </a:rPr>
              <a:t>https://slideplayer.com/slide/5216477/</a:t>
            </a:r>
          </a:p>
        </p:txBody>
      </p:sp>
      <p:sp>
        <p:nvSpPr>
          <p:cNvPr id="13316" name="TextBox 2"/>
          <p:cNvSpPr txBox="1">
            <a:spLocks noChangeArrowheads="1"/>
          </p:cNvSpPr>
          <p:nvPr/>
        </p:nvSpPr>
        <p:spPr bwMode="auto">
          <a:xfrm>
            <a:off x="5027613" y="5295900"/>
            <a:ext cx="41052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Povezanost ciklina D i staničnog ciklusa s signalnim putovima</a:t>
            </a:r>
            <a:endParaRPr lang="en-US" altLang="en-US" sz="2000">
              <a:latin typeface="Arial" charset="0"/>
              <a:cs typeface="Arial" charset="0"/>
            </a:endParaRPr>
          </a:p>
        </p:txBody>
      </p:sp>
    </p:spTree>
    <p:extLst>
      <p:ext uri="{BB962C8B-B14F-4D97-AF65-F5344CB8AC3E}">
        <p14:creationId xmlns:p14="http://schemas.microsoft.com/office/powerpoint/2010/main" val="73295254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cell proliferation signaling 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265" y="1628800"/>
            <a:ext cx="5494646" cy="4320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47664" y="692696"/>
            <a:ext cx="6130204"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Signalni putovi povezani sa staničnom proliferacijom</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0181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4"/>
          <p:cNvSpPr txBox="1">
            <a:spLocks noChangeArrowheads="1"/>
          </p:cNvSpPr>
          <p:nvPr/>
        </p:nvSpPr>
        <p:spPr bwMode="auto">
          <a:xfrm>
            <a:off x="1979613" y="2636838"/>
            <a:ext cx="54737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aktivirani  receptor (</a:t>
            </a:r>
            <a:r>
              <a:rPr lang="hr-HR" altLang="en-US" sz="2000" dirty="0" err="1"/>
              <a:t>Tyr</a:t>
            </a:r>
            <a:r>
              <a:rPr lang="hr-HR" altLang="en-US" sz="2000" dirty="0"/>
              <a:t>)</a:t>
            </a:r>
          </a:p>
          <a:p>
            <a:pPr eaLnBrk="1" hangingPunct="1">
              <a:spcBef>
                <a:spcPct val="0"/>
              </a:spcBef>
              <a:buFontTx/>
              <a:buNone/>
            </a:pPr>
            <a:r>
              <a:rPr lang="hr-HR" altLang="en-US" sz="2000" dirty="0"/>
              <a:t>                 ↓ </a:t>
            </a:r>
          </a:p>
          <a:p>
            <a:pPr eaLnBrk="1" hangingPunct="1">
              <a:spcBef>
                <a:spcPct val="0"/>
              </a:spcBef>
              <a:buFontTx/>
              <a:buNone/>
            </a:pPr>
            <a:r>
              <a:rPr lang="hr-HR" altLang="en-US" sz="2000" dirty="0"/>
              <a:t>kaskada aktivacija nizvodnih </a:t>
            </a:r>
            <a:r>
              <a:rPr lang="hr-HR" altLang="en-US" sz="2000" dirty="0" err="1"/>
              <a:t>kinaza</a:t>
            </a:r>
            <a:r>
              <a:rPr lang="hr-HR" altLang="en-US" sz="2000" dirty="0"/>
              <a:t> (</a:t>
            </a:r>
            <a:r>
              <a:rPr lang="hr-HR" altLang="en-US" sz="2000" dirty="0" err="1"/>
              <a:t>Ser</a:t>
            </a:r>
            <a:r>
              <a:rPr lang="hr-HR" altLang="en-US" sz="2000" dirty="0"/>
              <a:t>/</a:t>
            </a:r>
            <a:r>
              <a:rPr lang="hr-HR" altLang="en-US" sz="2000" dirty="0" err="1"/>
              <a:t>Thr</a:t>
            </a:r>
            <a:r>
              <a:rPr lang="hr-HR" altLang="en-US" sz="2000" dirty="0"/>
              <a:t>)</a:t>
            </a:r>
          </a:p>
          <a:p>
            <a:pPr eaLnBrk="1" hangingPunct="1">
              <a:spcBef>
                <a:spcPct val="0"/>
              </a:spcBef>
              <a:buFontTx/>
              <a:buNone/>
            </a:pPr>
            <a:r>
              <a:rPr lang="hr-HR" altLang="en-US" sz="2000" dirty="0"/>
              <a:t>                 ↓</a:t>
            </a:r>
          </a:p>
          <a:p>
            <a:pPr eaLnBrk="1" hangingPunct="1">
              <a:spcBef>
                <a:spcPct val="0"/>
              </a:spcBef>
              <a:buFontTx/>
              <a:buNone/>
            </a:pPr>
            <a:r>
              <a:rPr lang="hr-HR" altLang="en-US" sz="2000" dirty="0"/>
              <a:t>aktivacija transkripcijskih </a:t>
            </a:r>
            <a:r>
              <a:rPr lang="hr-HR" altLang="en-US" sz="2000" dirty="0" smtClean="0"/>
              <a:t>faktora</a:t>
            </a:r>
            <a:endParaRPr lang="hr-HR" altLang="en-US" sz="2000" dirty="0"/>
          </a:p>
        </p:txBody>
      </p:sp>
    </p:spTree>
    <p:extLst>
      <p:ext uri="{BB962C8B-B14F-4D97-AF65-F5344CB8AC3E}">
        <p14:creationId xmlns:p14="http://schemas.microsoft.com/office/powerpoint/2010/main" val="22399000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4"/>
          <p:cNvGraphicFramePr>
            <a:graphicFrameLocks noChangeAspect="1"/>
          </p:cNvGraphicFramePr>
          <p:nvPr/>
        </p:nvGraphicFramePr>
        <p:xfrm>
          <a:off x="2025650" y="604838"/>
          <a:ext cx="5549900" cy="4927600"/>
        </p:xfrm>
        <a:graphic>
          <a:graphicData uri="http://schemas.openxmlformats.org/presentationml/2006/ole">
            <mc:AlternateContent xmlns:mc="http://schemas.openxmlformats.org/markup-compatibility/2006">
              <mc:Choice xmlns:v="urn:schemas-microsoft-com:vml" Requires="v">
                <p:oleObj spid="_x0000_s72764" name="Photo Editor Photo" r:id="rId4" imgW="4761905" imgH="4229690" progId="MSPhotoEd.3">
                  <p:embed/>
                </p:oleObj>
              </mc:Choice>
              <mc:Fallback>
                <p:oleObj name="Photo Editor Photo" r:id="rId4" imgW="4761905" imgH="422969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5650" y="604838"/>
                        <a:ext cx="554990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211" name="Text Box 5"/>
          <p:cNvSpPr txBox="1">
            <a:spLocks noChangeArrowheads="1"/>
          </p:cNvSpPr>
          <p:nvPr/>
        </p:nvSpPr>
        <p:spPr bwMode="auto">
          <a:xfrm>
            <a:off x="1331913" y="5949950"/>
            <a:ext cx="6937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Epidermalni faktor rasta – EGF receptor – Ras – MAPK - TF</a:t>
            </a:r>
          </a:p>
        </p:txBody>
      </p:sp>
      <p:sp>
        <p:nvSpPr>
          <p:cNvPr id="94212" name="Text Box 6"/>
          <p:cNvSpPr txBox="1">
            <a:spLocks noChangeArrowheads="1"/>
          </p:cNvSpPr>
          <p:nvPr/>
        </p:nvSpPr>
        <p:spPr bwMode="auto">
          <a:xfrm>
            <a:off x="6156325" y="2924175"/>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Raf =</a:t>
            </a:r>
          </a:p>
          <a:p>
            <a:pPr eaLnBrk="1" hangingPunct="1">
              <a:spcBef>
                <a:spcPct val="0"/>
              </a:spcBef>
              <a:buFontTx/>
              <a:buNone/>
            </a:pPr>
            <a:r>
              <a:rPr lang="hr-HR" altLang="en-US" sz="1800"/>
              <a:t>MAPKKK</a:t>
            </a:r>
          </a:p>
        </p:txBody>
      </p:sp>
      <p:sp>
        <p:nvSpPr>
          <p:cNvPr id="94213" name="Text Box 7"/>
          <p:cNvSpPr txBox="1">
            <a:spLocks noChangeArrowheads="1"/>
          </p:cNvSpPr>
          <p:nvPr/>
        </p:nvSpPr>
        <p:spPr bwMode="auto">
          <a:xfrm>
            <a:off x="4284663" y="3068638"/>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GEF</a:t>
            </a:r>
          </a:p>
        </p:txBody>
      </p:sp>
      <p:sp>
        <p:nvSpPr>
          <p:cNvPr id="94214" name="Text Box 8"/>
          <p:cNvSpPr txBox="1">
            <a:spLocks noChangeArrowheads="1"/>
          </p:cNvSpPr>
          <p:nvPr/>
        </p:nvSpPr>
        <p:spPr bwMode="auto">
          <a:xfrm>
            <a:off x="6084888" y="2492375"/>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GTPaza</a:t>
            </a:r>
          </a:p>
        </p:txBody>
      </p:sp>
    </p:spTree>
    <p:extLst>
      <p:ext uri="{BB962C8B-B14F-4D97-AF65-F5344CB8AC3E}">
        <p14:creationId xmlns:p14="http://schemas.microsoft.com/office/powerpoint/2010/main" val="3733554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descr="An external file that holds a picture, illustration, etc., usually as some form of binary object. The name of referred object is ch15f55.jp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96975"/>
            <a:ext cx="7926387"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6"/>
          <p:cNvSpPr txBox="1">
            <a:spLocks noChangeArrowheads="1"/>
          </p:cNvSpPr>
          <p:nvPr/>
        </p:nvSpPr>
        <p:spPr bwMode="auto">
          <a:xfrm>
            <a:off x="1023938" y="5006975"/>
            <a:ext cx="667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Aktivacija proteina Ras aktiviranim tirozinskim receptorom</a:t>
            </a:r>
          </a:p>
        </p:txBody>
      </p:sp>
    </p:spTree>
    <p:extLst>
      <p:ext uri="{BB962C8B-B14F-4D97-AF65-F5344CB8AC3E}">
        <p14:creationId xmlns:p14="http://schemas.microsoft.com/office/powerpoint/2010/main" val="42014980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1433</TotalTime>
  <Words>8767</Words>
  <Application>Microsoft Office PowerPoint</Application>
  <PresentationFormat>On-screen Show (4:3)</PresentationFormat>
  <Paragraphs>1116</Paragraphs>
  <Slides>132</Slides>
  <Notes>63</Notes>
  <HiddenSlides>21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132</vt:i4>
      </vt:variant>
    </vt:vector>
  </HeadingPairs>
  <TitlesOfParts>
    <vt:vector size="136" baseType="lpstr">
      <vt:lpstr>Office tema</vt:lpstr>
      <vt:lpstr>Photo Editor Photo</vt:lpstr>
      <vt:lpstr>Image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Maja</dc:creator>
  <cp:lastModifiedBy>Maja</cp:lastModifiedBy>
  <cp:revision>87</cp:revision>
  <cp:lastPrinted>2024-02-01T15:21:42Z</cp:lastPrinted>
  <dcterms:created xsi:type="dcterms:W3CDTF">2019-02-13T15:28:29Z</dcterms:created>
  <dcterms:modified xsi:type="dcterms:W3CDTF">2025-02-07T13:22:01Z</dcterms:modified>
</cp:coreProperties>
</file>