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23"/>
  </p:notesMasterIdLst>
  <p:handoutMasterIdLst>
    <p:handoutMasterId r:id="rId24"/>
  </p:handoutMasterIdLst>
  <p:sldIdLst>
    <p:sldId id="312" r:id="rId5"/>
    <p:sldId id="321" r:id="rId6"/>
    <p:sldId id="317" r:id="rId7"/>
    <p:sldId id="281" r:id="rId8"/>
    <p:sldId id="304" r:id="rId9"/>
    <p:sldId id="307" r:id="rId10"/>
    <p:sldId id="282" r:id="rId11"/>
    <p:sldId id="314" r:id="rId12"/>
    <p:sldId id="315" r:id="rId13"/>
    <p:sldId id="324" r:id="rId14"/>
    <p:sldId id="318" r:id="rId15"/>
    <p:sldId id="319" r:id="rId16"/>
    <p:sldId id="323" r:id="rId17"/>
    <p:sldId id="262" r:id="rId18"/>
    <p:sldId id="322" r:id="rId19"/>
    <p:sldId id="263" r:id="rId20"/>
    <p:sldId id="267" r:id="rId21"/>
    <p:sldId id="297" r:id="rId22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88" autoAdjust="0"/>
  </p:normalViewPr>
  <p:slideViewPr>
    <p:cSldViewPr snapToGrid="0" snapToObjects="1">
      <p:cViewPr varScale="1">
        <p:scale>
          <a:sx n="113" d="100"/>
          <a:sy n="113" d="100"/>
        </p:scale>
        <p:origin x="510" y="102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541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38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220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4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BD77-1236-4C4C-A64B-40A98E6FEB0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34F1-CE38-42D8-8CDE-BFAC86F3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95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  <p:sldLayoutId id="2147483693" r:id="rId18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ca_esv=637c0e90f834ed3d&amp;cs=0&amp;sxsrf=AE3TifMT7BQIy4kk1uhtWqLZmNEJIGl2HA%3A1758618678870&amp;q=strate%C5%A1ki+plan&amp;sa=X&amp;ved=2ahUKEwjxuoONxe6PAxWW9LsIHerSAsEQxccNegQIBRAB&amp;mstk=AUtExfCzAV7yY0PPrFIA92iZF7ssWp0_ITD6wzwNh3wT37E8FKZt7PGx0v_JXBYsXmeHdnyhQddjWocj3lFvpE1juiQ2DXuzPvtHGRsiAreMdR0uzMIujuKSnnSfsJ0a3Wc4TTMYkNe_36jI5W-BySG0vRX2Iv6GuYbFi_5Y52XOjsUPNPIJJk92zDF-SZJBD5uw18lrhd2pmQ7TdxZAcbtKRf9JT1Tvw6RS0lMVhbO28_VIeO66i3ywAVlJTElmBxDVZteYA_a73Uyd4Fgb8A_dPE3L&amp;csui=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790" y="810227"/>
            <a:ext cx="6392421" cy="3831221"/>
          </a:xfrm>
        </p:spPr>
        <p:txBody>
          <a:bodyPr anchor="ctr"/>
          <a:lstStyle/>
          <a:p>
            <a:r>
              <a:rPr lang="hr-HR" dirty="0"/>
              <a:t>SEMINAR IZ KOLEGIJA REGIONALNI RAZVOJ</a:t>
            </a:r>
            <a:br>
              <a:rPr lang="hr-HR" dirty="0"/>
            </a:br>
            <a:br>
              <a:rPr lang="hr-HR" dirty="0"/>
            </a:br>
            <a:r>
              <a:rPr lang="hr-HR" sz="1800" cap="none" dirty="0"/>
              <a:t>AG 2025-26.</a:t>
            </a:r>
            <a:br>
              <a:rPr lang="hr-HR" sz="1800" cap="none" dirty="0"/>
            </a:br>
            <a:r>
              <a:rPr lang="hr-HR" sz="1800" cap="none" dirty="0"/>
              <a:t>Izv. prof. Jelena Lončar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9D40B-6817-4474-B58B-9E99AC90A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>
                <a:solidFill>
                  <a:srgbClr val="001D35"/>
                </a:solidFill>
                <a:latin typeface="Google Sans"/>
              </a:rPr>
              <a:t>Svrha strateškog planiranja: </a:t>
            </a:r>
            <a:br>
              <a:rPr lang="hr-HR" b="0" dirty="0">
                <a:solidFill>
                  <a:srgbClr val="0B57D0"/>
                </a:solidFill>
                <a:latin typeface="Google Sans"/>
              </a:rPr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87050-CE81-4742-9C4A-1115C6CC8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hr-HR" b="1" i="0" dirty="0">
                <a:solidFill>
                  <a:srgbClr val="001D35"/>
                </a:solidFill>
                <a:effectLst/>
                <a:latin typeface="Google Sans"/>
              </a:rPr>
              <a:t>Usmjeravanje razvoja</a:t>
            </a:r>
            <a:r>
              <a:rPr lang="hr-HR" b="0" i="0" dirty="0">
                <a:solidFill>
                  <a:srgbClr val="001D35"/>
                </a:solidFill>
                <a:effectLst/>
                <a:latin typeface="Google Sans"/>
              </a:rPr>
              <a:t>: Pruža jasnu putanju za daljnji razvoj.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1" i="0" dirty="0">
                <a:solidFill>
                  <a:srgbClr val="001D35"/>
                </a:solidFill>
                <a:effectLst/>
                <a:latin typeface="Google Sans"/>
              </a:rPr>
              <a:t>Povećanje učinkovitosti</a:t>
            </a:r>
            <a:r>
              <a:rPr lang="hr-HR" b="0" i="0" dirty="0">
                <a:solidFill>
                  <a:srgbClr val="001D35"/>
                </a:solidFill>
                <a:effectLst/>
                <a:latin typeface="Google Sans"/>
              </a:rPr>
              <a:t>: Pomaže organizaciji (JLS) da bolje usmjeri svoje resurse.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1" i="0" dirty="0">
                <a:solidFill>
                  <a:srgbClr val="001D35"/>
                </a:solidFill>
                <a:effectLst/>
                <a:latin typeface="Google Sans"/>
              </a:rPr>
              <a:t>Agilnost i konkurentnost</a:t>
            </a:r>
            <a:r>
              <a:rPr lang="hr-HR" b="0" i="0" dirty="0">
                <a:solidFill>
                  <a:srgbClr val="001D35"/>
                </a:solidFill>
                <a:effectLst/>
                <a:latin typeface="Google Sans"/>
              </a:rPr>
              <a:t>: Omogućuje organizaciji da se prilagodi promjenama i održi konkurentnost.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1" i="0" dirty="0">
                <a:solidFill>
                  <a:srgbClr val="001D35"/>
                </a:solidFill>
                <a:effectLst/>
                <a:latin typeface="Google Sans"/>
              </a:rPr>
              <a:t>Otkrivanje novih mogućnosti</a:t>
            </a:r>
            <a:r>
              <a:rPr lang="hr-HR" b="0" i="0" dirty="0">
                <a:solidFill>
                  <a:srgbClr val="001D35"/>
                </a:solidFill>
                <a:effectLst/>
                <a:latin typeface="Google Sans"/>
              </a:rPr>
              <a:t>: Identificira nove poslovne prilike.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1" i="0" dirty="0">
                <a:solidFill>
                  <a:srgbClr val="001D35"/>
                </a:solidFill>
                <a:effectLst/>
                <a:latin typeface="Google Sans"/>
              </a:rPr>
              <a:t>Održivi rast</a:t>
            </a:r>
            <a:r>
              <a:rPr lang="hr-HR" b="0" i="0" dirty="0">
                <a:solidFill>
                  <a:srgbClr val="001D35"/>
                </a:solidFill>
                <a:effectLst/>
                <a:latin typeface="Google Sans"/>
              </a:rPr>
              <a:t>: Podržava dugoročni i stabilan rast.</a:t>
            </a:r>
          </a:p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FACCC-9259-43C4-9BB9-564AAD623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34F1-CE38-42D8-8CDE-BFAC86F338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02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43EC8A-1733-CCF7-081F-EB4667CB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Kriteriji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za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odabir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za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seminarski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rad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55D3D-AA24-CF53-6679-29B3C83F764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4400" y="2331791"/>
            <a:ext cx="6903076" cy="3721817"/>
          </a:xfrm>
        </p:spPr>
        <p:txBody>
          <a:bodyPr>
            <a:normAutofit fontScale="92500"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razvojni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prijedlog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lokalnu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regionalnu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zajednicu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Studija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slučaja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prakse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tj. prostor koji ima: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izražene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razvojne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izazove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Postoje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razvojni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dokumenti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strategije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mogu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analizirati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Dostupni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osnovni</a:t>
            </a: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ali i specifični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statistički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podaci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Ima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potencijal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za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konkretne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prijedloge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npr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zelene tehnologije i održivi razvoj,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kultura, infrastruktura,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energija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digitalizacija</a:t>
            </a: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turizam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Placeholder 6" descr="A person wearing glasses and a blue shirt">
            <a:extLst>
              <a:ext uri="{FF2B5EF4-FFF2-40B4-BE49-F238E27FC236}">
                <a16:creationId xmlns:a16="http://schemas.microsoft.com/office/drawing/2014/main" id="{C570EB79-053B-0283-9D2D-6266701EEDD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9088" r="19088"/>
          <a:stretch/>
        </p:blipFill>
        <p:spPr>
          <a:xfrm>
            <a:off x="8989454" y="3405189"/>
            <a:ext cx="3202546" cy="3452811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69D854-FB65-0E93-CFE2-041F7C41DD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01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36FCF6-982C-CC37-9625-3EBFC7E7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3" y="1089213"/>
            <a:ext cx="9879437" cy="980844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CILJEVI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seminara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13EEC9-16E3-6C86-97D0-A7EC7EA09C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5E9155-6C63-4B84-8583-ED78F29A7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3117" y="2551925"/>
            <a:ext cx="8263616" cy="3721817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Primijeniti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teorijska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znanja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regionalnog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razvoja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konkretnom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prostoru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županija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grad,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općina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mikroregija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Raditi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timovima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realnim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podacima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problemima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Predložiti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održive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razvojne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mjere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gospodarske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infrastrukturne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demografske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Simulirati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rad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multidisciplinarnog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razvojnog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69996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808D6-6942-4C04-B00F-DCC0391C7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/>
              <a:t>Posebna pozornost posvećuje se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DE9C0-740D-4B8B-87D2-4182E758219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r-H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Prijedlog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mjera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rješenja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Konkretn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npr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razvoj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turizma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digitalni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hub,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revitalizacija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naselja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Financiranje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mogućnosti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EU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fondova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lokalni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proračun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Nositelji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partneri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preporuka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Refleksija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grupi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/>
              <a:t>3</a:t>
            </a:r>
            <a:r>
              <a:rPr lang="hr-HR" b="1" dirty="0"/>
              <a:t>. Literatura i izvori</a:t>
            </a:r>
            <a:endParaRPr lang="en-US" b="1" dirty="0"/>
          </a:p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7275E-821F-452B-AAC6-4D6340E0DD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055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1F71D-76FD-48BA-97FF-1BB493777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7" y="474133"/>
            <a:ext cx="8779933" cy="473696"/>
          </a:xfrm>
        </p:spPr>
        <p:txBody>
          <a:bodyPr>
            <a:noAutofit/>
          </a:bodyPr>
          <a:lstStyle/>
          <a:p>
            <a:r>
              <a:rPr lang="hr-HR" sz="1800" b="0" dirty="0"/>
              <a:t>Primjeri problemskih područja POGODNIH ZA ANALIZU</a:t>
            </a:r>
            <a:endParaRPr lang="en-US" sz="1800" b="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9D5E51-9E9E-4D8A-B9A1-664A7BB550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2353" y="1005664"/>
          <a:ext cx="11187951" cy="5554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9317">
                  <a:extLst>
                    <a:ext uri="{9D8B030D-6E8A-4147-A177-3AD203B41FA5}">
                      <a16:colId xmlns:a16="http://schemas.microsoft.com/office/drawing/2014/main" val="4044334971"/>
                    </a:ext>
                  </a:extLst>
                </a:gridCol>
                <a:gridCol w="4258236">
                  <a:extLst>
                    <a:ext uri="{9D8B030D-6E8A-4147-A177-3AD203B41FA5}">
                      <a16:colId xmlns:a16="http://schemas.microsoft.com/office/drawing/2014/main" val="904034586"/>
                    </a:ext>
                  </a:extLst>
                </a:gridCol>
                <a:gridCol w="3200398">
                  <a:extLst>
                    <a:ext uri="{9D8B030D-6E8A-4147-A177-3AD203B41FA5}">
                      <a16:colId xmlns:a16="http://schemas.microsoft.com/office/drawing/2014/main" val="3022769186"/>
                    </a:ext>
                  </a:extLst>
                </a:gridCol>
              </a:tblGrid>
              <a:tr h="2135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Lokacija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8" marR="8888" marT="8888" marB="888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Glavni razvojni problem(i)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8" marR="8888" marT="8888" marB="888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Tip </a:t>
                      </a:r>
                      <a:r>
                        <a:rPr lang="en-US" sz="1600" dirty="0" err="1">
                          <a:effectLst/>
                        </a:rPr>
                        <a:t>prostora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8" marR="8888" marT="8888" marB="8888" anchor="ctr"/>
                </a:tc>
                <a:extLst>
                  <a:ext uri="{0D108BD9-81ED-4DB2-BD59-A6C34878D82A}">
                    <a16:rowId xmlns:a16="http://schemas.microsoft.com/office/drawing/2014/main" val="3233198693"/>
                  </a:ext>
                </a:extLst>
              </a:tr>
              <a:tr h="4173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Gračac (Zadarska županija)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8" marR="8888" marT="8888" marB="888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Depopulacija, prometna izoliranost, slaba gospodarska aktivnost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8" marR="8888" marT="8888" marB="888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Brdsko-ruralna općina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8" marR="8888" marT="8888" marB="8888" anchor="ctr"/>
                </a:tc>
                <a:extLst>
                  <a:ext uri="{0D108BD9-81ED-4DB2-BD59-A6C34878D82A}">
                    <a16:rowId xmlns:a16="http://schemas.microsoft.com/office/drawing/2014/main" val="3759398916"/>
                  </a:ext>
                </a:extLst>
              </a:tr>
              <a:tr h="4173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Delnice (Gorski kotar)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8" marR="8888" marT="8888" marB="888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Odljev mladih, hladna klima, zatvaranje škola i poduzeća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8" marR="8888" marT="8888" marB="888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Planinski grad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8" marR="8888" marT="8888" marB="8888" anchor="ctr"/>
                </a:tc>
                <a:extLst>
                  <a:ext uri="{0D108BD9-81ED-4DB2-BD59-A6C34878D82A}">
                    <a16:rowId xmlns:a16="http://schemas.microsoft.com/office/drawing/2014/main" val="458454865"/>
                  </a:ext>
                </a:extLst>
              </a:tr>
              <a:tr h="4173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Knin (Šibensko-kninska)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8" marR="8888" marT="8888" marB="888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Postratna obnova, nezaposlenost, stagnacija gospodarstva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8" marR="8888" marT="8888" marB="888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Grad u tranziciji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8" marR="8888" marT="8888" marB="8888" anchor="ctr"/>
                </a:tc>
                <a:extLst>
                  <a:ext uri="{0D108BD9-81ED-4DB2-BD59-A6C34878D82A}">
                    <a16:rowId xmlns:a16="http://schemas.microsoft.com/office/drawing/2014/main" val="1714328320"/>
                  </a:ext>
                </a:extLst>
              </a:tr>
              <a:tr h="4173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Ilok</a:t>
                      </a:r>
                      <a:r>
                        <a:rPr lang="en-US" sz="1600" dirty="0">
                          <a:effectLst/>
                        </a:rPr>
                        <a:t> (</a:t>
                      </a:r>
                      <a:r>
                        <a:rPr lang="en-US" sz="1600" dirty="0" err="1">
                          <a:effectLst/>
                        </a:rPr>
                        <a:t>Vukovarsko-srijemska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8" marR="8888" marT="8888" marB="888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Granični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položaj</a:t>
                      </a:r>
                      <a:r>
                        <a:rPr lang="en-US" sz="1600" dirty="0">
                          <a:effectLst/>
                        </a:rPr>
                        <a:t>, slab </a:t>
                      </a:r>
                      <a:r>
                        <a:rPr lang="en-US" sz="1600" dirty="0" err="1">
                          <a:effectLst/>
                        </a:rPr>
                        <a:t>promet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iseljavanje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neiskorišteni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potencijal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turizma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8" marR="8888" marT="8888" marB="888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Pogranični</a:t>
                      </a:r>
                      <a:r>
                        <a:rPr lang="en-US" sz="1600" dirty="0">
                          <a:effectLst/>
                        </a:rPr>
                        <a:t> grad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8" marR="8888" marT="8888" marB="8888" anchor="ctr"/>
                </a:tc>
                <a:extLst>
                  <a:ext uri="{0D108BD9-81ED-4DB2-BD59-A6C34878D82A}">
                    <a16:rowId xmlns:a16="http://schemas.microsoft.com/office/drawing/2014/main" val="1698705829"/>
                  </a:ext>
                </a:extLst>
              </a:tr>
              <a:tr h="4173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Dvor</a:t>
                      </a:r>
                      <a:r>
                        <a:rPr lang="en-US" sz="1600" dirty="0">
                          <a:effectLst/>
                        </a:rPr>
                        <a:t> (</a:t>
                      </a:r>
                      <a:r>
                        <a:rPr lang="en-US" sz="1600" dirty="0" err="1">
                          <a:effectLst/>
                        </a:rPr>
                        <a:t>Sisačko-moslavačka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8" marR="8888" marT="8888" marB="888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Infrastrukturna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nerazvijenost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povratnici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staračko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stanovništvo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8" marR="8888" marT="8888" marB="888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Ruralna općina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8" marR="8888" marT="8888" marB="8888" anchor="ctr"/>
                </a:tc>
                <a:extLst>
                  <a:ext uri="{0D108BD9-81ED-4DB2-BD59-A6C34878D82A}">
                    <a16:rowId xmlns:a16="http://schemas.microsoft.com/office/drawing/2014/main" val="2042854826"/>
                  </a:ext>
                </a:extLst>
              </a:tr>
              <a:tr h="4173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Vrhovine (Lika)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8" marR="8888" marT="8888" marB="888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Ekstremno niska naseljenost, prometna nepovezanost, starenje stanovništva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8" marR="8888" marT="8888" marB="888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Razo</a:t>
                      </a:r>
                      <a:r>
                        <a:rPr lang="hr-HR" sz="1600" dirty="0">
                          <a:effectLst/>
                        </a:rPr>
                        <a:t>r</a:t>
                      </a:r>
                      <a:r>
                        <a:rPr lang="en-US" sz="1600" dirty="0" err="1">
                          <a:effectLst/>
                        </a:rPr>
                        <a:t>ena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općina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8" marR="8888" marT="8888" marB="8888" anchor="ctr"/>
                </a:tc>
                <a:extLst>
                  <a:ext uri="{0D108BD9-81ED-4DB2-BD59-A6C34878D82A}">
                    <a16:rowId xmlns:a16="http://schemas.microsoft.com/office/drawing/2014/main" val="3662558340"/>
                  </a:ext>
                </a:extLst>
              </a:tr>
              <a:tr h="4173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Obrovac (Zadarska županija)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8" marR="8888" marT="8888" marB="888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Infrastruktura loša, nedovoljno iskorištene prirodne ljepote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8" marR="8888" marT="8888" marB="888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Mali grad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8" marR="8888" marT="8888" marB="8888" anchor="ctr"/>
                </a:tc>
                <a:extLst>
                  <a:ext uri="{0D108BD9-81ED-4DB2-BD59-A6C34878D82A}">
                    <a16:rowId xmlns:a16="http://schemas.microsoft.com/office/drawing/2014/main" val="149774841"/>
                  </a:ext>
                </a:extLst>
              </a:tr>
              <a:tr h="4173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Kistanje (Šibensko-kninska)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8" marR="8888" marT="8888" marB="888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Povratnička problematika, ograničena ekonomska aktivnost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8" marR="8888" marT="8888" marB="888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Općina u obnovi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8" marR="8888" marT="8888" marB="8888" anchor="ctr"/>
                </a:tc>
                <a:extLst>
                  <a:ext uri="{0D108BD9-81ED-4DB2-BD59-A6C34878D82A}">
                    <a16:rowId xmlns:a16="http://schemas.microsoft.com/office/drawing/2014/main" val="1999624345"/>
                  </a:ext>
                </a:extLst>
              </a:tr>
              <a:tr h="4173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Petrinja (Sisačko-moslavačka)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8" marR="8888" marT="8888" marB="888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Obnova nakon potresa, nezaposlenost, psihosocijalni problemi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8" marR="8888" marT="8888" marB="888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Grad pogođen katastrofom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8" marR="8888" marT="8888" marB="8888" anchor="ctr"/>
                </a:tc>
                <a:extLst>
                  <a:ext uri="{0D108BD9-81ED-4DB2-BD59-A6C34878D82A}">
                    <a16:rowId xmlns:a16="http://schemas.microsoft.com/office/drawing/2014/main" val="313787409"/>
                  </a:ext>
                </a:extLst>
              </a:tr>
              <a:tr h="4173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Benkovac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8" marR="8888" marT="8888" marB="888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Neravnomjeran razvoj, depopulacija sela, tranzicija iz poljoprivrede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8" marR="8888" marT="8888" marB="888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Ruralni</a:t>
                      </a:r>
                      <a:r>
                        <a:rPr lang="en-US" sz="1600" dirty="0">
                          <a:effectLst/>
                        </a:rPr>
                        <a:t> grad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8" marR="8888" marT="8888" marB="8888" anchor="ctr"/>
                </a:tc>
                <a:extLst>
                  <a:ext uri="{0D108BD9-81ED-4DB2-BD59-A6C34878D82A}">
                    <a16:rowId xmlns:a16="http://schemas.microsoft.com/office/drawing/2014/main" val="931212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588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1FDBA-4049-4EE1-97E6-3DC86A09C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333" y="1061623"/>
            <a:ext cx="9859694" cy="4739104"/>
          </a:xfrm>
        </p:spPr>
        <p:txBody>
          <a:bodyPr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NAČIN RADA</a:t>
            </a:r>
            <a:br>
              <a:rPr lang="hr-H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800" b="0" cap="none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0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Formiranje</a:t>
            </a:r>
            <a:r>
              <a:rPr lang="en-US" sz="1800" b="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grupa</a:t>
            </a:r>
            <a:r>
              <a:rPr lang="en-US" sz="1800" b="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sz="1800" b="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="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studenata</a:t>
            </a:r>
            <a:r>
              <a:rPr lang="en-US" sz="1800" b="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 </a:t>
            </a:r>
            <a:r>
              <a:rPr lang="en-US" sz="1800" b="0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grupi</a:t>
            </a:r>
            <a:r>
              <a:rPr lang="en-US" sz="1800" b="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hr-HR" sz="1800" b="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b="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0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Tijekom</a:t>
            </a:r>
            <a:r>
              <a:rPr lang="en-US" sz="1800" b="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semestra</a:t>
            </a:r>
            <a:r>
              <a:rPr lang="en-US" sz="1800" b="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prolaze</a:t>
            </a:r>
            <a:r>
              <a:rPr lang="en-US" sz="1800" b="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kroz</a:t>
            </a:r>
            <a:r>
              <a:rPr lang="en-US" sz="1800" b="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faze </a:t>
            </a:r>
            <a:r>
              <a:rPr lang="en-US" sz="1800" b="0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istraživanja</a:t>
            </a:r>
            <a:r>
              <a:rPr lang="en-US" sz="1800" b="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analize</a:t>
            </a:r>
            <a:r>
              <a:rPr lang="en-US" sz="1800" b="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prijedloga</a:t>
            </a:r>
            <a:r>
              <a:rPr lang="en-US" sz="1800" b="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rješenja</a:t>
            </a:r>
            <a:r>
              <a:rPr lang="hr-HR" sz="1800" b="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nalazimo se tijekom tih faza da se utvrdi kako napreduje istraživanje</a:t>
            </a:r>
            <a:r>
              <a:rPr lang="en-US" sz="1800" b="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hr-HR" sz="1800" b="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800" b="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b="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800" b="0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b="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800" b="0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kraju</a:t>
            </a:r>
            <a:r>
              <a:rPr lang="en-US" sz="1800" b="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semestra</a:t>
            </a:r>
            <a:r>
              <a:rPr lang="en-US" sz="1800" b="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0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prezentacija</a:t>
            </a:r>
            <a:r>
              <a:rPr lang="en-US" sz="1800" b="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projekta</a:t>
            </a:r>
            <a:r>
              <a:rPr lang="en-US" sz="1800" b="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hr-HR" sz="1800" b="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kraći </a:t>
            </a:r>
            <a:r>
              <a:rPr lang="en-US" sz="1800" b="0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pisani</a:t>
            </a:r>
            <a:r>
              <a:rPr lang="en-US" sz="1800" b="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seminarski</a:t>
            </a:r>
            <a:r>
              <a:rPr lang="en-US" sz="1800" b="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rad</a:t>
            </a:r>
            <a:r>
              <a:rPr lang="hr-HR" sz="1800" b="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 glavnim nalazima i rezultatima. </a:t>
            </a:r>
            <a:br>
              <a:rPr lang="hr-HR" sz="1800" b="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800" b="0" cap="none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4016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A7D3A5-656B-422B-A474-E0EA6A308D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280844"/>
              </p:ext>
            </p:extLst>
          </p:nvPr>
        </p:nvGraphicFramePr>
        <p:xfrm>
          <a:off x="717176" y="1868314"/>
          <a:ext cx="10956664" cy="31062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1048">
                  <a:extLst>
                    <a:ext uri="{9D8B030D-6E8A-4147-A177-3AD203B41FA5}">
                      <a16:colId xmlns:a16="http://schemas.microsoft.com/office/drawing/2014/main" val="792628634"/>
                    </a:ext>
                  </a:extLst>
                </a:gridCol>
                <a:gridCol w="7255616">
                  <a:extLst>
                    <a:ext uri="{9D8B030D-6E8A-4147-A177-3AD203B41FA5}">
                      <a16:colId xmlns:a16="http://schemas.microsoft.com/office/drawing/2014/main" val="1719936028"/>
                    </a:ext>
                  </a:extLst>
                </a:gridCol>
              </a:tblGrid>
              <a:tr h="4132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Tjedan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Aktivnost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93547865"/>
                  </a:ext>
                </a:extLst>
              </a:tr>
              <a:tr h="4134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1–2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Formiranje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grupa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odabir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regije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dogovor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teme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68149401"/>
                  </a:ext>
                </a:extLst>
              </a:tr>
              <a:tr h="4134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3–4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Prikupljanje podataka, sekundarna analiza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88373081"/>
                  </a:ext>
                </a:extLst>
              </a:tr>
              <a:tr h="4134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identifikacija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problema</a:t>
                      </a:r>
                      <a:r>
                        <a:rPr lang="hr-HR" sz="2000" dirty="0">
                          <a:effectLst/>
                        </a:rPr>
                        <a:t> i</a:t>
                      </a:r>
                      <a:r>
                        <a:rPr lang="en-US" sz="1800" dirty="0">
                          <a:effectLst/>
                        </a:rPr>
                        <a:t>SWOT </a:t>
                      </a:r>
                      <a:r>
                        <a:rPr lang="hr-HR" sz="1800" dirty="0">
                          <a:effectLst/>
                        </a:rPr>
                        <a:t>analiza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83520621"/>
                  </a:ext>
                </a:extLst>
              </a:tr>
              <a:tr h="4134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6</a:t>
                      </a:r>
                      <a:r>
                        <a:rPr lang="en-US" sz="2000" dirty="0">
                          <a:effectLst/>
                        </a:rPr>
                        <a:t>–</a:t>
                      </a:r>
                      <a:r>
                        <a:rPr lang="hr-HR" sz="2000" dirty="0">
                          <a:effectLst/>
                        </a:rPr>
                        <a:t>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Terenski rad, kontakti s lokalnom zajednicom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05313212"/>
                  </a:ext>
                </a:extLst>
              </a:tr>
              <a:tr h="4134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8-9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Pisanje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razvojnih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prijedloga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50168854"/>
                  </a:ext>
                </a:extLst>
              </a:tr>
              <a:tr h="4163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10 - 12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effectLst/>
                        </a:rPr>
                        <a:t>Predaja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seminarskog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rada</a:t>
                      </a:r>
                      <a:r>
                        <a:rPr lang="hr-HR" sz="2000" dirty="0">
                          <a:effectLst/>
                        </a:rPr>
                        <a:t>; </a:t>
                      </a:r>
                      <a:r>
                        <a:rPr lang="en-US" sz="1800" dirty="0" err="1">
                          <a:effectLst/>
                        </a:rPr>
                        <a:t>Prezentacije</a:t>
                      </a:r>
                      <a:r>
                        <a:rPr lang="en-US" sz="1800" dirty="0">
                          <a:effectLst/>
                        </a:rPr>
                        <a:t> + </a:t>
                      </a:r>
                      <a:r>
                        <a:rPr lang="en-US" sz="1800" dirty="0" err="1">
                          <a:effectLst/>
                        </a:rPr>
                        <a:t>zajednička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evaluacija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0471912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40EBDE7-3876-4633-A60B-C24996EAF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4024" y="-109792"/>
            <a:ext cx="951155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altLang="en-US" sz="2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VREMENSKI OKVIR (po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tjednima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za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semestar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 12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tjedana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071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0D989-2D81-42B1-8161-5DB92921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071" y="185394"/>
            <a:ext cx="10255624" cy="813673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 err="1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Obrazac</a:t>
            </a:r>
            <a:r>
              <a:rPr lang="en-US" altLang="en-US" sz="3200" b="1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 za </a:t>
            </a:r>
            <a:r>
              <a:rPr lang="en-US" altLang="en-US" sz="3200" b="1" dirty="0" err="1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evaluaciju</a:t>
            </a:r>
            <a:r>
              <a:rPr lang="en-US" altLang="en-US" sz="3200" b="1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seminarskog</a:t>
            </a:r>
            <a:r>
              <a:rPr lang="en-US" altLang="en-US" sz="3200" b="1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rada</a:t>
            </a:r>
            <a:r>
              <a:rPr lang="en-US" altLang="en-US" sz="3200" b="1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i</a:t>
            </a:r>
            <a:r>
              <a:rPr lang="en-US" altLang="en-US" sz="3200" b="1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prezentacije</a:t>
            </a:r>
            <a:br>
              <a:rPr lang="en-US" altLang="en-US" sz="3200" b="1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D54B31A-18E7-4878-9013-449C0A847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365428"/>
              </p:ext>
            </p:extLst>
          </p:nvPr>
        </p:nvGraphicFramePr>
        <p:xfrm>
          <a:off x="1183342" y="1328394"/>
          <a:ext cx="10139082" cy="4951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52932">
                  <a:extLst>
                    <a:ext uri="{9D8B030D-6E8A-4147-A177-3AD203B41FA5}">
                      <a16:colId xmlns:a16="http://schemas.microsoft.com/office/drawing/2014/main" val="1133525789"/>
                    </a:ext>
                  </a:extLst>
                </a:gridCol>
                <a:gridCol w="2993075">
                  <a:extLst>
                    <a:ext uri="{9D8B030D-6E8A-4147-A177-3AD203B41FA5}">
                      <a16:colId xmlns:a16="http://schemas.microsoft.com/office/drawing/2014/main" val="2078127086"/>
                    </a:ext>
                  </a:extLst>
                </a:gridCol>
                <a:gridCol w="2993075">
                  <a:extLst>
                    <a:ext uri="{9D8B030D-6E8A-4147-A177-3AD203B41FA5}">
                      <a16:colId xmlns:a16="http://schemas.microsoft.com/office/drawing/2014/main" val="1925469342"/>
                    </a:ext>
                  </a:extLst>
                </a:gridCol>
              </a:tblGrid>
              <a:tr h="2913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KRITERIJ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MAKS. BODOVA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DODIJELJENO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6970522"/>
                  </a:ext>
                </a:extLst>
              </a:tr>
              <a:tr h="2913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Kvaliteta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analize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6668854"/>
                  </a:ext>
                </a:extLst>
              </a:tr>
              <a:tr h="6027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Prijedlog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razvojnih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mjera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8936452"/>
                  </a:ext>
                </a:extLst>
              </a:tr>
              <a:tr h="6027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Kreativnost</a:t>
                      </a:r>
                      <a:r>
                        <a:rPr lang="en-US" sz="2000" dirty="0">
                          <a:effectLst/>
                        </a:rPr>
                        <a:t> / </a:t>
                      </a:r>
                      <a:r>
                        <a:rPr lang="en-US" sz="2000" dirty="0" err="1">
                          <a:effectLst/>
                        </a:rPr>
                        <a:t>inovativnost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9908698"/>
                  </a:ext>
                </a:extLst>
              </a:tr>
              <a:tr h="9140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Terenski rad / kontakt s praksom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7835831"/>
                  </a:ext>
                </a:extLst>
              </a:tr>
              <a:tr h="9140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Timsku rad i doprinos svih članova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0999896"/>
                  </a:ext>
                </a:extLst>
              </a:tr>
              <a:tr h="6027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Prezentacija rada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3419848"/>
                  </a:ext>
                </a:extLst>
              </a:tr>
              <a:tr h="2913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Pisani </a:t>
                      </a:r>
                      <a:r>
                        <a:rPr lang="en-US" sz="2000" dirty="0" err="1">
                          <a:effectLst/>
                        </a:rPr>
                        <a:t>oblik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rada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8299719"/>
                  </a:ext>
                </a:extLst>
              </a:tr>
              <a:tr h="2913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UKUPNO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</a:t>
                      </a:r>
                      <a:r>
                        <a:rPr lang="hr-HR" sz="2000" dirty="0">
                          <a:effectLst/>
                        </a:rPr>
                        <a:t> (30 % ukupne ocjene)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0531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184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849782"/>
            <a:ext cx="5715000" cy="2727709"/>
          </a:xfrm>
        </p:spPr>
        <p:txBody>
          <a:bodyPr/>
          <a:lstStyle/>
          <a:p>
            <a:r>
              <a:rPr lang="hr-HR" dirty="0"/>
              <a:t>zahvaljujem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5CEF2-E667-BBB5-2EA6-C06F93B6D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1" y="3813606"/>
            <a:ext cx="5715000" cy="2234642"/>
          </a:xfrm>
        </p:spPr>
        <p:txBody>
          <a:bodyPr/>
          <a:lstStyle/>
          <a:p>
            <a:r>
              <a:rPr lang="hr-HR" dirty="0"/>
              <a:t>PITANJA???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4" y="1057274"/>
            <a:ext cx="9875463" cy="999746"/>
          </a:xfrm>
        </p:spPr>
        <p:txBody>
          <a:bodyPr/>
          <a:lstStyle/>
          <a:p>
            <a:r>
              <a:rPr lang="hr-HR" dirty="0"/>
              <a:t>Što je strateško planiranje?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88BD9B8-D6A6-D55A-830D-4D3CC2DC3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0564" y="2303028"/>
            <a:ext cx="8600969" cy="3961593"/>
          </a:xfrm>
        </p:spPr>
        <p:txBody>
          <a:bodyPr>
            <a:normAutofit/>
          </a:bodyPr>
          <a:lstStyle/>
          <a:p>
            <a:r>
              <a:rPr lang="hr-HR" b="0" i="0" dirty="0">
                <a:solidFill>
                  <a:srgbClr val="001D35"/>
                </a:solidFill>
                <a:effectLst/>
                <a:latin typeface="Google Sans"/>
              </a:rPr>
              <a:t>Strateško planiranje je proces određivanja dugoročnih ciljeva organizacije, kao i načina i resursa potrebnih za njihovo ostvarenje, prilagođavajući se promjenama u okolini. </a:t>
            </a:r>
          </a:p>
          <a:p>
            <a:endParaRPr lang="hr-HR" dirty="0">
              <a:solidFill>
                <a:srgbClr val="001D35"/>
              </a:solidFill>
              <a:latin typeface="Google Sans"/>
            </a:endParaRPr>
          </a:p>
          <a:p>
            <a:r>
              <a:rPr lang="hr-HR" b="0" i="0" dirty="0">
                <a:solidFill>
                  <a:srgbClr val="001D35"/>
                </a:solidFill>
                <a:effectLst/>
                <a:latin typeface="Google Sans"/>
              </a:rPr>
              <a:t>Ključni koraci uključuju analizu situacije, postavljanje vizije i ciljeva, razvoj strategija i inicijativa, te usmjeravanje resursa kako bi se postigli mjerljivi rezultati. </a:t>
            </a:r>
          </a:p>
          <a:p>
            <a:endParaRPr lang="hr-HR" dirty="0">
              <a:solidFill>
                <a:srgbClr val="001D35"/>
              </a:solidFill>
              <a:latin typeface="Google Sans"/>
            </a:endParaRPr>
          </a:p>
          <a:p>
            <a:r>
              <a:rPr lang="hr-HR" b="0" i="0" dirty="0">
                <a:solidFill>
                  <a:srgbClr val="001D35"/>
                </a:solidFill>
                <a:effectLst/>
                <a:latin typeface="Google Sans"/>
              </a:rPr>
              <a:t>Konačni proizvod je </a:t>
            </a:r>
            <a:r>
              <a:rPr lang="hr-HR" b="0" i="0" dirty="0">
                <a:solidFill>
                  <a:srgbClr val="001D35"/>
                </a:solidFill>
                <a:effectLst/>
                <a:latin typeface="Google Sans"/>
                <a:hlinkClick r:id="rId3"/>
              </a:rPr>
              <a:t>strateški plan</a:t>
            </a:r>
            <a:r>
              <a:rPr lang="hr-HR" b="0" i="0" dirty="0">
                <a:solidFill>
                  <a:srgbClr val="001D35"/>
                </a:solidFill>
                <a:effectLst/>
                <a:latin typeface="Google Sans"/>
              </a:rPr>
              <a:t>, koji služi kao vodič za daljnji razvoj i postizanje konkurentnosti. 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113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55F2D4-C20E-BEBC-1CCF-4449B045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57199"/>
            <a:ext cx="7631709" cy="1599821"/>
          </a:xfrm>
        </p:spPr>
        <p:txBody>
          <a:bodyPr/>
          <a:lstStyle/>
          <a:p>
            <a:r>
              <a:rPr lang="hr-HR" b="0" dirty="0">
                <a:solidFill>
                  <a:schemeClr val="accent6">
                    <a:lumMod val="75000"/>
                  </a:schemeClr>
                </a:solidFill>
                <a:latin typeface="Google Sans"/>
              </a:rPr>
              <a:t>Ključni elementi strateškog planiranja:</a:t>
            </a:r>
            <a:br>
              <a:rPr lang="hr-HR" b="0" dirty="0">
                <a:solidFill>
                  <a:srgbClr val="001D35"/>
                </a:solidFill>
                <a:latin typeface="Google Sans"/>
              </a:rPr>
            </a:br>
            <a:endParaRPr lang="en-US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749C7CD1-A9AA-49E3-6734-AD9546F2DF5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99533" y="2303463"/>
            <a:ext cx="3697817" cy="4143375"/>
          </a:xfrm>
        </p:spPr>
        <p:txBody>
          <a:bodyPr>
            <a:normAutofit/>
          </a:bodyPr>
          <a:lstStyle/>
          <a:p>
            <a:pPr algn="l" fontAlgn="ctr">
              <a:buFont typeface="Arial" panose="020B0604020202020204" pitchFamily="34" charset="0"/>
              <a:buChar char="•"/>
            </a:pPr>
            <a:r>
              <a:rPr lang="hr-HR" b="1" i="0" dirty="0">
                <a:solidFill>
                  <a:srgbClr val="001D35"/>
                </a:solidFill>
                <a:effectLst/>
                <a:latin typeface="Google Sans"/>
              </a:rPr>
              <a:t>Analiza okruženja</a:t>
            </a:r>
            <a:r>
              <a:rPr lang="hr-HR" b="0" i="0" dirty="0">
                <a:solidFill>
                  <a:srgbClr val="001D35"/>
                </a:solidFill>
                <a:effectLst/>
                <a:latin typeface="Google Sans"/>
              </a:rPr>
              <a:t>: Procjena vanjskih faktora (demografski trendovi, makroekonomska situacija, politička kretanja) koji utječu na organizaciju. </a:t>
            </a:r>
            <a:endParaRPr lang="hr-HR" b="0" i="0" dirty="0">
              <a:solidFill>
                <a:srgbClr val="0B57D0"/>
              </a:solidFill>
              <a:effectLst/>
              <a:latin typeface="Google Sans"/>
            </a:endParaRP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hr-HR" b="1" i="0" dirty="0">
                <a:solidFill>
                  <a:srgbClr val="001D35"/>
                </a:solidFill>
                <a:effectLst/>
                <a:latin typeface="Google Sans"/>
              </a:rPr>
              <a:t>Definiranje vizije i misije</a:t>
            </a:r>
            <a:r>
              <a:rPr lang="hr-HR" b="0" i="0" dirty="0">
                <a:solidFill>
                  <a:srgbClr val="001D35"/>
                </a:solidFill>
                <a:effectLst/>
                <a:latin typeface="Google Sans"/>
              </a:rPr>
              <a:t>: Postavljanje dugoročne slike budućnosti i svrha postojanja organizacije. </a:t>
            </a:r>
            <a:endParaRPr lang="hr-HR" b="0" i="0" dirty="0">
              <a:solidFill>
                <a:srgbClr val="0B57D0"/>
              </a:solidFill>
              <a:effectLst/>
              <a:latin typeface="Google Sans"/>
            </a:endParaRP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hr-HR" b="1" i="0" dirty="0">
                <a:solidFill>
                  <a:srgbClr val="001D35"/>
                </a:solidFill>
                <a:effectLst/>
                <a:latin typeface="Google Sans"/>
              </a:rPr>
              <a:t>Postavljanje ciljeva</a:t>
            </a:r>
            <a:r>
              <a:rPr lang="hr-HR" b="0" i="0" dirty="0">
                <a:solidFill>
                  <a:srgbClr val="001D35"/>
                </a:solidFill>
                <a:effectLst/>
                <a:latin typeface="Google Sans"/>
              </a:rPr>
              <a:t>: Određivanje konkretnih, mjerljivih i ostvarivih ciljeva. </a:t>
            </a:r>
            <a:endParaRPr lang="hr-HR" b="0" i="0" dirty="0">
              <a:solidFill>
                <a:srgbClr val="0B57D0"/>
              </a:solidFill>
              <a:effectLst/>
              <a:latin typeface="Google Sans"/>
            </a:endParaRPr>
          </a:p>
          <a:p>
            <a:endParaRPr lang="en-US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58AC0C8B-8A7A-9FAE-2D0F-4D1C3A8C3F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1550" y="2303463"/>
            <a:ext cx="3763963" cy="4143375"/>
          </a:xfrm>
        </p:spPr>
        <p:txBody>
          <a:bodyPr/>
          <a:lstStyle/>
          <a:p>
            <a:pPr fontAlgn="ctr"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rgbClr val="001D35"/>
                </a:solidFill>
                <a:latin typeface="Google Sans"/>
              </a:rPr>
              <a:t> Razvoj strategija</a:t>
            </a:r>
            <a:r>
              <a:rPr lang="hr-HR" dirty="0">
                <a:solidFill>
                  <a:srgbClr val="001D35"/>
                </a:solidFill>
                <a:latin typeface="Google Sans"/>
              </a:rPr>
              <a:t>: Kreiranje plana kako će se ciljevi postići, uključujući definiranje potrebnih usluga i resursa (financijskih, ljudskih, tehničkih). </a:t>
            </a:r>
            <a:endParaRPr lang="hr-HR" dirty="0">
              <a:solidFill>
                <a:srgbClr val="0B57D0"/>
              </a:solidFill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rgbClr val="001D35"/>
                </a:solidFill>
                <a:latin typeface="Google Sans"/>
              </a:rPr>
              <a:t> Implementacija i praćenje</a:t>
            </a:r>
            <a:r>
              <a:rPr lang="hr-HR" dirty="0">
                <a:solidFill>
                  <a:srgbClr val="001D35"/>
                </a:solidFill>
                <a:latin typeface="Google Sans"/>
              </a:rPr>
              <a:t>: Provođenje strateškog plana i kontinuirano praćenje napretka, prilagođavajući plan prema potrebi. </a:t>
            </a:r>
          </a:p>
          <a:p>
            <a:endParaRPr lang="en-US" dirty="0"/>
          </a:p>
        </p:txBody>
      </p:sp>
      <p:pic>
        <p:nvPicPr>
          <p:cNvPr id="10" name="Picture Placeholder 9" descr="A person wearing a blue suit and headphones pointing at a computer">
            <a:extLst>
              <a:ext uri="{FF2B5EF4-FFF2-40B4-BE49-F238E27FC236}">
                <a16:creationId xmlns:a16="http://schemas.microsoft.com/office/drawing/2014/main" id="{DD0A0899-5B02-CEB5-E5DD-448B169C23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1888" r="31888"/>
          <a:stretch/>
        </p:blipFill>
        <p:spPr>
          <a:xfrm>
            <a:off x="8989454" y="965393"/>
            <a:ext cx="3202545" cy="58926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CE1B8-1C92-D6D2-444B-652DB90E86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19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5"/>
            <a:ext cx="5259554" cy="1076325"/>
          </a:xfrm>
        </p:spPr>
        <p:txBody>
          <a:bodyPr/>
          <a:lstStyle/>
          <a:p>
            <a:r>
              <a:rPr lang="hr-HR" dirty="0"/>
              <a:t>Što čini dobar strateški plan?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445" y="2692133"/>
            <a:ext cx="5860687" cy="2233233"/>
          </a:xfrm>
        </p:spPr>
        <p:txBody>
          <a:bodyPr>
            <a:normAutofit fontScale="92500" lnSpcReduction="20000"/>
          </a:bodyPr>
          <a:lstStyle/>
          <a:p>
            <a:r>
              <a:rPr lang="hr-HR" b="0" i="0" dirty="0">
                <a:solidFill>
                  <a:srgbClr val="333333"/>
                </a:solidFill>
                <a:effectLst/>
                <a:latin typeface="Plus Jakarta Sans"/>
              </a:rPr>
              <a:t>Dobar predložak strateškog planiranja trebao bi biti osmišljen kako bi pomogao JLS/organizacijama da razviju sveobuhvatan i učinkovit strateški plan koji će ih voditi prema postizanju njihovih dugoročnih ciljeva. </a:t>
            </a:r>
          </a:p>
          <a:p>
            <a:endParaRPr lang="hr-HR" dirty="0">
              <a:solidFill>
                <a:srgbClr val="333333"/>
              </a:solidFill>
              <a:latin typeface="Plus Jakarta Sans"/>
            </a:endParaRPr>
          </a:p>
          <a:p>
            <a:r>
              <a:rPr lang="hr-HR" b="0" i="0" dirty="0">
                <a:solidFill>
                  <a:srgbClr val="333333"/>
                </a:solidFill>
                <a:effectLst/>
                <a:latin typeface="Plus Jakarta Sans"/>
              </a:rPr>
              <a:t>Evo nekih ključnih značajki dobrog predloška za strateško planiranje…</a:t>
            </a:r>
            <a:endParaRPr lang="en-US" dirty="0"/>
          </a:p>
        </p:txBody>
      </p:sp>
      <p:pic>
        <p:nvPicPr>
          <p:cNvPr id="6" name="Picture Placeholder 5" descr="A person holding a microphone and standing in front of a group of people">
            <a:extLst>
              <a:ext uri="{FF2B5EF4-FFF2-40B4-BE49-F238E27FC236}">
                <a16:creationId xmlns:a16="http://schemas.microsoft.com/office/drawing/2014/main" id="{FECDA901-DD88-89EB-E10E-A2994D0A92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27745" r="27745"/>
          <a:stretch/>
        </p:blipFill>
        <p:spPr>
          <a:xfrm>
            <a:off x="7414194" y="410780"/>
            <a:ext cx="4344695" cy="6447220"/>
          </a:xfrm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57199"/>
            <a:ext cx="7450667" cy="1531357"/>
          </a:xfrm>
        </p:spPr>
        <p:txBody>
          <a:bodyPr/>
          <a:lstStyle/>
          <a:p>
            <a:r>
              <a:rPr lang="hr-HR" dirty="0"/>
              <a:t>Strateško planiranje U REGIONALNOM RAZVOJU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34640"/>
            <a:ext cx="6583680" cy="3207344"/>
          </a:xfrm>
        </p:spPr>
        <p:txBody>
          <a:bodyPr>
            <a:normAutofit fontScale="5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hr-HR" b="1" i="0" dirty="0">
                <a:solidFill>
                  <a:srgbClr val="333333"/>
                </a:solidFill>
                <a:effectLst/>
                <a:latin typeface="Plus Jakarta Sans"/>
              </a:rPr>
              <a:t> Sažetak</a:t>
            </a:r>
            <a:r>
              <a:rPr lang="hr-HR" b="0" i="0" dirty="0">
                <a:solidFill>
                  <a:srgbClr val="333333"/>
                </a:solidFill>
                <a:effectLst/>
                <a:latin typeface="Plus Jakarta Sans"/>
              </a:rPr>
              <a:t>: Kratki sažetak općeg uvoda, misije, vizije i strateških ciljeva organizacije.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1" i="0" dirty="0">
                <a:solidFill>
                  <a:srgbClr val="333333"/>
                </a:solidFill>
                <a:effectLst/>
                <a:latin typeface="Plus Jakarta Sans"/>
              </a:rPr>
              <a:t> Analiza stanja</a:t>
            </a:r>
            <a:r>
              <a:rPr lang="hr-HR" b="0" i="0" dirty="0">
                <a:solidFill>
                  <a:srgbClr val="333333"/>
                </a:solidFill>
                <a:effectLst/>
                <a:latin typeface="Plus Jakarta Sans"/>
              </a:rPr>
              <a:t>: Analiza unutarnjih i vanjskih čimbenika koji utječu na sposobnost </a:t>
            </a:r>
            <a:r>
              <a:rPr lang="hr-HR" dirty="0">
                <a:solidFill>
                  <a:srgbClr val="333333"/>
                </a:solidFill>
                <a:latin typeface="Plus Jakarta Sans"/>
              </a:rPr>
              <a:t>prostorne jedinice/</a:t>
            </a:r>
            <a:r>
              <a:rPr lang="hr-HR" b="0" i="0" dirty="0">
                <a:solidFill>
                  <a:srgbClr val="333333"/>
                </a:solidFill>
                <a:effectLst/>
                <a:latin typeface="Plus Jakarta Sans"/>
              </a:rPr>
              <a:t>organizacije da postigne svoje ciljeve, uključujući prednosti, slabosti, prilike i prijetnje.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1" i="0" dirty="0">
                <a:solidFill>
                  <a:srgbClr val="333333"/>
                </a:solidFill>
                <a:effectLst/>
                <a:latin typeface="Plus Jakarta Sans"/>
              </a:rPr>
              <a:t> Izjave o viziji i misiji</a:t>
            </a:r>
            <a:r>
              <a:rPr lang="hr-HR" b="0" i="0" dirty="0">
                <a:solidFill>
                  <a:srgbClr val="333333"/>
                </a:solidFill>
                <a:effectLst/>
                <a:latin typeface="Plus Jakarta Sans"/>
              </a:rPr>
              <a:t>: Jasna i uvjerljiva izjava o viziji i misiji koja definira svrhu, vrijednosti i dugoročne ciljeve.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1" i="0" dirty="0">
                <a:solidFill>
                  <a:srgbClr val="333333"/>
                </a:solidFill>
                <a:effectLst/>
                <a:latin typeface="Plus Jakarta Sans"/>
              </a:rPr>
              <a:t> Ciljevi</a:t>
            </a:r>
            <a:r>
              <a:rPr lang="hr-HR" b="0" i="0" dirty="0">
                <a:solidFill>
                  <a:srgbClr val="333333"/>
                </a:solidFill>
                <a:effectLst/>
                <a:latin typeface="Plus Jakarta Sans"/>
              </a:rPr>
              <a:t>: Specifični, mjerljivi ciljevi i ciljevi koje se želi postići.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1" i="0" dirty="0">
                <a:solidFill>
                  <a:srgbClr val="333333"/>
                </a:solidFill>
                <a:effectLst/>
                <a:latin typeface="Plus Jakarta Sans"/>
              </a:rPr>
              <a:t> Strategije</a:t>
            </a:r>
            <a:r>
              <a:rPr lang="hr-HR" b="0" i="0" dirty="0">
                <a:solidFill>
                  <a:srgbClr val="333333"/>
                </a:solidFill>
                <a:effectLst/>
                <a:latin typeface="Plus Jakarta Sans"/>
              </a:rPr>
              <a:t>: Niz djelotvornih koraka koje će JPS/organizacija poduzeti kako bi postigla svoje ciljeve.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1" i="0" dirty="0">
                <a:solidFill>
                  <a:srgbClr val="333333"/>
                </a:solidFill>
                <a:effectLst/>
                <a:latin typeface="Plus Jakarta Sans"/>
              </a:rPr>
              <a:t> Plan akcije</a:t>
            </a:r>
            <a:r>
              <a:rPr lang="hr-HR" b="0" i="0" dirty="0">
                <a:solidFill>
                  <a:srgbClr val="333333"/>
                </a:solidFill>
                <a:effectLst/>
                <a:latin typeface="Plus Jakarta Sans"/>
              </a:rPr>
              <a:t>: Detaljan plan koji ocrtava specifične zadatke, odgovornosti i vremenske okvire potrebne za provedbu strategija organizacije.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1" i="0" dirty="0">
                <a:solidFill>
                  <a:srgbClr val="333333"/>
                </a:solidFill>
                <a:effectLst/>
                <a:latin typeface="Plus Jakarta Sans"/>
              </a:rPr>
              <a:t> Promatranje i evaluacija</a:t>
            </a:r>
            <a:r>
              <a:rPr lang="hr-HR" b="0" i="0" dirty="0">
                <a:solidFill>
                  <a:srgbClr val="333333"/>
                </a:solidFill>
                <a:effectLst/>
                <a:latin typeface="Plus Jakarta Sans"/>
              </a:rPr>
              <a:t>: Sustav za praćenje napretka i ocjenjivanje učinkovitosti strategija i akcija organizacije.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174" y="1552690"/>
            <a:ext cx="5723586" cy="473910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0" i="0" cap="none" dirty="0">
                <a:solidFill>
                  <a:srgbClr val="333333"/>
                </a:solidFill>
                <a:effectLst/>
                <a:latin typeface="Plus Jakarta Sans"/>
              </a:rPr>
              <a:t>Okvir strateškog planiranja važan je za svaku JLS/organizaciju koja želi razviti sveobuhvatan strateški plan za postizanje svojih </a:t>
            </a:r>
            <a:r>
              <a:rPr lang="hr-HR" sz="2000" b="0" i="1" cap="none" dirty="0">
                <a:solidFill>
                  <a:srgbClr val="333333"/>
                </a:solidFill>
                <a:effectLst/>
                <a:latin typeface="Plus Jakarta Sans"/>
              </a:rPr>
              <a:t>dugoročnih ciljeva. </a:t>
            </a:r>
            <a:br>
              <a:rPr lang="hr-HR" sz="2000" b="0" i="0" cap="none" dirty="0">
                <a:solidFill>
                  <a:srgbClr val="333333"/>
                </a:solidFill>
                <a:effectLst/>
                <a:latin typeface="Plus Jakarta Sans"/>
              </a:rPr>
            </a:br>
            <a:br>
              <a:rPr lang="hr-HR" sz="2000" b="0" i="0" cap="none" dirty="0">
                <a:solidFill>
                  <a:srgbClr val="333333"/>
                </a:solidFill>
                <a:effectLst/>
                <a:latin typeface="Plus Jakarta Sans"/>
              </a:rPr>
            </a:br>
            <a:r>
              <a:rPr lang="hr-HR" sz="2000" b="0" i="0" cap="none" dirty="0">
                <a:solidFill>
                  <a:srgbClr val="333333"/>
                </a:solidFill>
                <a:effectLst/>
                <a:latin typeface="Plus Jakarta Sans"/>
              </a:rPr>
              <a:t>Pruža skup </a:t>
            </a:r>
            <a:r>
              <a:rPr lang="hr-HR" sz="2000" b="0" i="1" cap="none" dirty="0">
                <a:solidFill>
                  <a:srgbClr val="333333"/>
                </a:solidFill>
                <a:effectLst/>
                <a:latin typeface="Plus Jakarta Sans"/>
              </a:rPr>
              <a:t>smjernica, načela i alata </a:t>
            </a:r>
            <a:r>
              <a:rPr lang="hr-HR" sz="2000" b="0" i="0" cap="none" dirty="0">
                <a:solidFill>
                  <a:srgbClr val="333333"/>
                </a:solidFill>
                <a:effectLst/>
                <a:latin typeface="Plus Jakarta Sans"/>
              </a:rPr>
              <a:t>za vođenje procesa planiranja i osiguranje da su svi kritični elementi pokriveni.</a:t>
            </a:r>
            <a:br>
              <a:rPr lang="hr-HR" sz="2000" b="0" i="0" cap="none" dirty="0">
                <a:solidFill>
                  <a:srgbClr val="333333"/>
                </a:solidFill>
                <a:effectLst/>
                <a:latin typeface="Plus Jakarta Sans"/>
              </a:rPr>
            </a:br>
            <a:br>
              <a:rPr lang="hr-HR" sz="2000" b="0" i="0" cap="none" dirty="0">
                <a:solidFill>
                  <a:srgbClr val="333333"/>
                </a:solidFill>
                <a:effectLst/>
                <a:latin typeface="Plus Jakarta Sans"/>
              </a:rPr>
            </a:br>
            <a:r>
              <a:rPr lang="hr-HR" sz="2000" b="0" i="0" cap="none" dirty="0">
                <a:solidFill>
                  <a:srgbClr val="333333"/>
                </a:solidFill>
                <a:effectLst/>
                <a:latin typeface="Plus Jakarta Sans"/>
              </a:rPr>
              <a:t>Prilikom izrade predloška strateškog planiranja, pobrinite se da pokrijete značajne dijelove okvira strateškog planiranja kako bi se mogle prevladati neočekivane situacije.</a:t>
            </a:r>
            <a:br>
              <a:rPr lang="hr-HR" b="0" i="0" dirty="0">
                <a:solidFill>
                  <a:srgbClr val="333333"/>
                </a:solidFill>
                <a:effectLst/>
                <a:latin typeface="Plus Jakarta Sans"/>
              </a:rPr>
            </a:br>
            <a:endParaRPr lang="en-US" dirty="0"/>
          </a:p>
        </p:txBody>
      </p:sp>
      <p:pic>
        <p:nvPicPr>
          <p:cNvPr id="7" name="Picture Placeholder 6" descr="A person standing in front of a whiteboard">
            <a:extLst>
              <a:ext uri="{FF2B5EF4-FFF2-40B4-BE49-F238E27FC236}">
                <a16:creationId xmlns:a16="http://schemas.microsoft.com/office/drawing/2014/main" id="{DD186EAB-37C7-E7E6-AE8D-F077D02804F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7208" r="27208"/>
          <a:stretch/>
        </p:blipFill>
        <p:spPr>
          <a:xfrm>
            <a:off x="443345" y="0"/>
            <a:ext cx="4344695" cy="6359525"/>
          </a:xfrm>
        </p:spPr>
      </p:pic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565" y="2303029"/>
            <a:ext cx="7965460" cy="3497698"/>
          </a:xfrm>
        </p:spPr>
        <p:txBody>
          <a:bodyPr>
            <a:normAutofit fontScale="850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hr-HR" b="1" i="0" dirty="0">
                <a:solidFill>
                  <a:srgbClr val="333333"/>
                </a:solidFill>
                <a:effectLst/>
                <a:latin typeface="Plus Jakarta Sans"/>
              </a:rPr>
              <a:t>Jasno i sažeto</a:t>
            </a:r>
            <a:r>
              <a:rPr lang="hr-HR" b="0" i="0" dirty="0">
                <a:solidFill>
                  <a:srgbClr val="333333"/>
                </a:solidFill>
                <a:effectLst/>
                <a:latin typeface="Plus Jakarta Sans"/>
              </a:rPr>
              <a:t>: Predložak bi trebao biti lako razumljiv.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1" i="0" dirty="0">
                <a:solidFill>
                  <a:srgbClr val="333333"/>
                </a:solidFill>
                <a:effectLst/>
                <a:latin typeface="Plus Jakarta Sans"/>
              </a:rPr>
              <a:t>Opsežan</a:t>
            </a:r>
            <a:r>
              <a:rPr lang="hr-HR" b="0" i="0" dirty="0">
                <a:solidFill>
                  <a:srgbClr val="333333"/>
                </a:solidFill>
                <a:effectLst/>
                <a:latin typeface="Plus Jakarta Sans"/>
              </a:rPr>
              <a:t>: Svi ključni elementi strateškog planiranja trebaju biti pokriveni, uključujući situacijsku analizu, viziju i misiju, ciljeve, strategije, raspodjelu resursa, provedbu te praćenje i evaluaciju.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1" i="0" dirty="0">
                <a:solidFill>
                  <a:srgbClr val="333333"/>
                </a:solidFill>
                <a:effectLst/>
                <a:latin typeface="Plus Jakarta Sans"/>
              </a:rPr>
              <a:t>Prilagodljiv</a:t>
            </a:r>
            <a:r>
              <a:rPr lang="hr-HR" b="0" i="0" dirty="0">
                <a:solidFill>
                  <a:srgbClr val="333333"/>
                </a:solidFill>
                <a:effectLst/>
                <a:latin typeface="Plus Jakarta Sans"/>
              </a:rPr>
              <a:t>: Kako bi zadovoljili jedinstvene potrebe, predlošci bi trebali nuditi prilagodbu i fleksibilnost za dodavanje ili uklanjanje odjeljaka prema potrebi.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rgbClr val="333333"/>
                </a:solidFill>
                <a:latin typeface="Plus Jakarta Sans"/>
              </a:rPr>
              <a:t>P</a:t>
            </a:r>
            <a:r>
              <a:rPr lang="hr-HR" b="1" i="0" dirty="0">
                <a:solidFill>
                  <a:srgbClr val="333333"/>
                </a:solidFill>
                <a:effectLst/>
                <a:latin typeface="Plus Jakarta Sans"/>
              </a:rPr>
              <a:t>odložan zakonskom suđenju</a:t>
            </a:r>
            <a:r>
              <a:rPr lang="hr-HR" b="0" i="0" dirty="0">
                <a:solidFill>
                  <a:srgbClr val="333333"/>
                </a:solidFill>
                <a:effectLst/>
                <a:latin typeface="Plus Jakarta Sans"/>
              </a:rPr>
              <a:t>: Ključno je da predložak isporuči specifične, mjerljive i djelotvorne ciljeve i strategije koje se mogu učinkovito implementirati.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1" i="0" dirty="0">
                <a:solidFill>
                  <a:srgbClr val="333333"/>
                </a:solidFill>
                <a:effectLst/>
                <a:latin typeface="Plus Jakarta Sans"/>
              </a:rPr>
              <a:t>Usmjeren na rezultate</a:t>
            </a:r>
            <a:r>
              <a:rPr lang="hr-HR" b="0" i="0" dirty="0">
                <a:solidFill>
                  <a:srgbClr val="333333"/>
                </a:solidFill>
                <a:effectLst/>
                <a:latin typeface="Plus Jakarta Sans"/>
              </a:rPr>
              <a:t>: Predložak bi trebao pomoći organizaciji da identificira ključne pokazatelje uspješnosti i razvije sustav za praćenje napretka i procjenu učinkovitosti strateškog plana.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1" i="0" dirty="0">
                <a:solidFill>
                  <a:srgbClr val="333333"/>
                </a:solidFill>
                <a:effectLst/>
                <a:latin typeface="Plus Jakarta Sans"/>
              </a:rPr>
              <a:t>Kontinuirano ažuriran</a:t>
            </a:r>
            <a:r>
              <a:rPr lang="hr-HR" b="0" i="0" dirty="0">
                <a:solidFill>
                  <a:srgbClr val="333333"/>
                </a:solidFill>
                <a:effectLst/>
                <a:latin typeface="Plus Jakarta Sans"/>
              </a:rPr>
              <a:t>: Periodički se pregledava i potrebna su ažuriranja kako bi se osiguralo da ostaje relevantan i učinkovit u svjetlu promjenjivih unutarnjih i vanjskih čimbenika.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hr-HR" b="0" i="0" dirty="0">
              <a:solidFill>
                <a:srgbClr val="333333"/>
              </a:solidFill>
              <a:effectLst/>
              <a:latin typeface="Plus Jakarta Sans"/>
            </a:endParaRPr>
          </a:p>
          <a:p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0AEC4F-E711-8552-9C34-82C1514A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D6BDC-E008-6AB7-55A1-46ED9BCF054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364808" y="651934"/>
            <a:ext cx="7043618" cy="539005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3200" b="1" i="0" dirty="0">
                <a:solidFill>
                  <a:srgbClr val="323D47"/>
                </a:solidFill>
                <a:effectLst/>
                <a:latin typeface="Plus Jakarta Sans"/>
              </a:rPr>
              <a:t>Primjeri predložaka strateškog planiranja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3200" dirty="0"/>
          </a:p>
          <a:p>
            <a:pPr algn="l"/>
            <a:r>
              <a:rPr lang="hr-HR" b="1" i="0" dirty="0">
                <a:solidFill>
                  <a:srgbClr val="323D47"/>
                </a:solidFill>
                <a:effectLst/>
                <a:latin typeface="Plus Jakarta Sans"/>
              </a:rPr>
              <a:t>1. Funkcionalno strateško planiranje</a:t>
            </a:r>
          </a:p>
          <a:p>
            <a:pPr algn="l"/>
            <a:r>
              <a:rPr lang="hr-HR" b="0" i="0" dirty="0">
                <a:solidFill>
                  <a:srgbClr val="333333"/>
                </a:solidFill>
                <a:effectLst/>
                <a:latin typeface="Plus Jakarta Sans"/>
              </a:rPr>
              <a:t>Funkcionalno strateško planiranje je proces razvoja specifičnih strategija i taktika za pojedina funkcionalna područja unutar JLS/</a:t>
            </a:r>
            <a:r>
              <a:rPr lang="hr-HR" dirty="0">
                <a:solidFill>
                  <a:srgbClr val="333333"/>
                </a:solidFill>
                <a:latin typeface="Plus Jakarta Sans"/>
              </a:rPr>
              <a:t>organizacija/</a:t>
            </a:r>
            <a:r>
              <a:rPr lang="hr-HR" b="0" i="0" dirty="0">
                <a:solidFill>
                  <a:srgbClr val="333333"/>
                </a:solidFill>
                <a:effectLst/>
                <a:latin typeface="Plus Jakarta Sans"/>
              </a:rPr>
              <a:t>poduzeća.</a:t>
            </a:r>
          </a:p>
          <a:p>
            <a:pPr algn="l"/>
            <a:endParaRPr lang="hr-HR" dirty="0">
              <a:solidFill>
                <a:srgbClr val="333333"/>
              </a:solidFill>
              <a:latin typeface="Plus Jakarta Sans"/>
            </a:endParaRPr>
          </a:p>
          <a:p>
            <a:pPr algn="l"/>
            <a:r>
              <a:rPr lang="hr-HR" b="0" i="0" dirty="0">
                <a:solidFill>
                  <a:srgbClr val="333333"/>
                </a:solidFill>
                <a:effectLst/>
                <a:latin typeface="Plus Jakarta Sans"/>
              </a:rPr>
              <a:t>2. </a:t>
            </a:r>
            <a:r>
              <a:rPr lang="hr-HR" b="1" i="0" dirty="0">
                <a:solidFill>
                  <a:srgbClr val="333333"/>
                </a:solidFill>
                <a:effectLst/>
                <a:latin typeface="Plus Jakarta Sans"/>
              </a:rPr>
              <a:t>Poslovno planiranje</a:t>
            </a:r>
          </a:p>
          <a:p>
            <a:pPr algn="l"/>
            <a:endParaRPr lang="hr-HR" dirty="0">
              <a:solidFill>
                <a:srgbClr val="333333"/>
              </a:solidFill>
              <a:latin typeface="Plus Jakarta Sans"/>
            </a:endParaRPr>
          </a:p>
          <a:p>
            <a:pPr algn="l"/>
            <a:r>
              <a:rPr lang="hr-HR" b="0" i="0" dirty="0">
                <a:solidFill>
                  <a:srgbClr val="333333"/>
                </a:solidFill>
                <a:effectLst/>
                <a:latin typeface="Plus Jakarta Sans"/>
              </a:rPr>
              <a:t>3. </a:t>
            </a:r>
            <a:r>
              <a:rPr lang="hr-HR" b="1" i="0" dirty="0">
                <a:solidFill>
                  <a:srgbClr val="333333"/>
                </a:solidFill>
                <a:effectLst/>
                <a:latin typeface="Plus Jakarta Sans"/>
              </a:rPr>
              <a:t>Taktičko planiranje - </a:t>
            </a:r>
            <a:r>
              <a:rPr lang="hr-HR" b="0" i="0" dirty="0">
                <a:solidFill>
                  <a:srgbClr val="333333"/>
                </a:solidFill>
                <a:effectLst/>
                <a:latin typeface="Plus Jakarta Sans"/>
              </a:rPr>
              <a:t>Usmjeren je na razvoj specifičnih akcijskih planova za postizanje kratkoročnih ciljeva. Također se može kombinirati u poslovno strateško planiranje.</a:t>
            </a:r>
            <a:endParaRPr lang="hr-HR" b="1" i="0" dirty="0">
              <a:solidFill>
                <a:srgbClr val="333333"/>
              </a:solidFill>
              <a:effectLst/>
              <a:latin typeface="Plus Jakarta Sans"/>
            </a:endParaRPr>
          </a:p>
          <a:p>
            <a:pPr algn="l"/>
            <a:endParaRPr lang="hr-HR" dirty="0">
              <a:solidFill>
                <a:srgbClr val="333333"/>
              </a:solidFill>
              <a:latin typeface="Plus Jakarta Sans"/>
            </a:endParaRPr>
          </a:p>
          <a:p>
            <a:pPr algn="l"/>
            <a:endParaRPr lang="hr-HR" b="0" i="0" dirty="0">
              <a:solidFill>
                <a:srgbClr val="333333"/>
              </a:solidFill>
              <a:effectLst/>
              <a:latin typeface="Plus Jakarta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834636"/>
            <a:ext cx="7796464" cy="960298"/>
          </a:xfrm>
        </p:spPr>
        <p:txBody>
          <a:bodyPr/>
          <a:lstStyle/>
          <a:p>
            <a:r>
              <a:rPr lang="hr-HR" dirty="0">
                <a:solidFill>
                  <a:srgbClr val="323D47"/>
                </a:solidFill>
                <a:latin typeface="Plus Jakarta Sans"/>
              </a:rPr>
              <a:t>Strateško planiranje na operativnoj razini</a:t>
            </a:r>
            <a:br>
              <a:rPr lang="hr-HR" dirty="0">
                <a:solidFill>
                  <a:srgbClr val="323D47"/>
                </a:solidFill>
                <a:latin typeface="Plus Jakarta Sans"/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67C004-8B72-C872-98FB-00A2A584D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AEF9954A-E263-8A7E-58B1-4D03F7D1B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668" y="2303028"/>
            <a:ext cx="3604852" cy="3720337"/>
          </a:xfrm>
        </p:spPr>
        <p:txBody>
          <a:bodyPr>
            <a:normAutofit/>
          </a:bodyPr>
          <a:lstStyle/>
          <a:p>
            <a:pPr algn="l"/>
            <a:r>
              <a:rPr lang="hr-HR" b="0" i="0" dirty="0">
                <a:solidFill>
                  <a:srgbClr val="333333"/>
                </a:solidFill>
                <a:effectLst/>
                <a:latin typeface="Plus Jakarta Sans"/>
              </a:rPr>
              <a:t>Ova vrsta strateškog planiranja ima za cilj razvoj strategija za svakodnevno poslovanje, uključujući proizvodnju, logistiku i korisničku podršku. </a:t>
            </a:r>
          </a:p>
          <a:p>
            <a:pPr algn="l"/>
            <a:r>
              <a:rPr lang="hr-HR" b="0" i="0" dirty="0">
                <a:solidFill>
                  <a:srgbClr val="333333"/>
                </a:solidFill>
                <a:effectLst/>
                <a:latin typeface="Plus Jakarta Sans"/>
              </a:rPr>
              <a:t>Prilikom rada na strateškom planiranju na operativnoj razini, organizacija treba uzeti u obzir dodatne čimbenike:</a:t>
            </a:r>
          </a:p>
          <a:p>
            <a:endParaRPr lang="en-US" dirty="0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33680A80-5C61-DD02-1119-0565C0AD53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159" y="2303028"/>
            <a:ext cx="3481308" cy="372033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rgbClr val="333333"/>
                </a:solidFill>
                <a:latin typeface="Plus Jakarta Sans"/>
              </a:rPr>
              <a:t> SWOT analiza</a:t>
            </a:r>
            <a:r>
              <a:rPr lang="hr-HR" dirty="0">
                <a:solidFill>
                  <a:srgbClr val="333333"/>
                </a:solidFill>
                <a:latin typeface="Plus Jakarta Sans"/>
              </a:rPr>
              <a:t>: Analiza snaga, slabosti, prilika i prijetnji organizacije (SWOT).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rgbClr val="333333"/>
                </a:solidFill>
                <a:latin typeface="Plus Jakarta Sans"/>
              </a:rPr>
              <a:t> Kritični čimbenici uspjeha (CSF)</a:t>
            </a:r>
            <a:r>
              <a:rPr lang="hr-HR" dirty="0">
                <a:solidFill>
                  <a:srgbClr val="333333"/>
                </a:solidFill>
                <a:latin typeface="Plus Jakarta Sans"/>
              </a:rPr>
              <a:t>: čimbenici koji su najkritičniji za uspjeh poslovanja organizacije.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rgbClr val="333333"/>
                </a:solidFill>
                <a:latin typeface="Plus Jakarta Sans"/>
              </a:rPr>
              <a:t> Ključni pokazatelji uspješnosti (KPI)</a:t>
            </a:r>
            <a:r>
              <a:rPr lang="hr-HR" dirty="0">
                <a:solidFill>
                  <a:srgbClr val="333333"/>
                </a:solidFill>
                <a:latin typeface="Plus Jakarta Sans"/>
              </a:rPr>
              <a:t>: Mjerni podaci koji će se koristiti za mjerenje uspjeha strategija.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{87CC2612-0FAD-4698-8562-B889CC786F4A}TF8a9b5915-b8c7-461e-8cdd-693d48b5e32371f7b7e2_win32-4bf0b9a2ea37</Template>
  <TotalTime>32</TotalTime>
  <Words>1347</Words>
  <Application>Microsoft Office PowerPoint</Application>
  <PresentationFormat>Widescreen</PresentationFormat>
  <Paragraphs>167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Arial Black</vt:lpstr>
      <vt:lpstr>Calibri</vt:lpstr>
      <vt:lpstr>Cambria</vt:lpstr>
      <vt:lpstr>Google Sans</vt:lpstr>
      <vt:lpstr>Plus Jakarta Sans</vt:lpstr>
      <vt:lpstr>Sabon Next LT</vt:lpstr>
      <vt:lpstr>Symbol</vt:lpstr>
      <vt:lpstr>Times New Roman</vt:lpstr>
      <vt:lpstr>Custom</vt:lpstr>
      <vt:lpstr>SEMINAR IZ KOLEGIJA REGIONALNI RAZVOJ  AG 2025-26. Izv. prof. Jelena Lončar</vt:lpstr>
      <vt:lpstr>Što je strateško planiranje?</vt:lpstr>
      <vt:lpstr>Ključni elementi strateškog planiranja: </vt:lpstr>
      <vt:lpstr>Što čini dobar strateški plan?</vt:lpstr>
      <vt:lpstr>Strateško planiranje U REGIONALNOM RAZVOJU</vt:lpstr>
      <vt:lpstr>Okvir strateškog planiranja važan je za svaku JLS/organizaciju koja želi razviti sveobuhvatan strateški plan za postizanje svojih dugoročnih ciljeva.   Pruža skup smjernica, načela i alata za vođenje procesa planiranja i osiguranje da su svi kritični elementi pokriveni.  Prilikom izrade predloška strateškog planiranja, pobrinite se da pokrijete značajne dijelove okvira strateškog planiranja kako bi se mogle prevladati neočekivane situacije. </vt:lpstr>
      <vt:lpstr>PowerPoint Presentation</vt:lpstr>
      <vt:lpstr>PowerPoint Presentation</vt:lpstr>
      <vt:lpstr>Strateško planiranje na operativnoj razini </vt:lpstr>
      <vt:lpstr>Svrha strateškog planiranja:  </vt:lpstr>
      <vt:lpstr>Kriteriji za odabir za seminarski rad</vt:lpstr>
      <vt:lpstr>CILJEVI seminara</vt:lpstr>
      <vt:lpstr>Posebna pozornost posvećuje se :</vt:lpstr>
      <vt:lpstr>Primjeri problemskih područja POGODNIH ZA ANALIZU</vt:lpstr>
      <vt:lpstr>NAČIN RADA  Formiranje grupa (4 studenata po grupi).   Tijekom semestra prolaze kroz faze istraživanja, analize i prijedloga rješenja – nalazimo se tijekom tih faza da se utvrdi kako napreduje istraživanje.   Na kraju semestra: prezentacija projekta + kraći pisani seminarski rad sa glavnim nalazima i rezultatima.     </vt:lpstr>
      <vt:lpstr>PowerPoint Presentation</vt:lpstr>
      <vt:lpstr>Obrazac za evaluaciju seminarskog rada i prezentacije </vt:lpstr>
      <vt:lpstr>zahvaljujem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IZ KOLEGIJA REGIONALNI RAZVOJ</dc:title>
  <dc:subject/>
  <dc:creator>Jelena Lončar</dc:creator>
  <cp:lastModifiedBy>Jelena Lončar</cp:lastModifiedBy>
  <cp:revision>18</cp:revision>
  <dcterms:created xsi:type="dcterms:W3CDTF">2025-09-23T08:59:14Z</dcterms:created>
  <dcterms:modified xsi:type="dcterms:W3CDTF">2025-09-23T09:37:06Z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