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2" r:id="rId5"/>
    <p:sldId id="293" r:id="rId6"/>
    <p:sldId id="292" r:id="rId7"/>
    <p:sldId id="291" r:id="rId8"/>
    <p:sldId id="290" r:id="rId9"/>
    <p:sldId id="273" r:id="rId10"/>
    <p:sldId id="275" r:id="rId11"/>
    <p:sldId id="276" r:id="rId12"/>
    <p:sldId id="279" r:id="rId13"/>
    <p:sldId id="274" r:id="rId14"/>
    <p:sldId id="280" r:id="rId15"/>
    <p:sldId id="281" r:id="rId16"/>
    <p:sldId id="282" r:id="rId17"/>
    <p:sldId id="283" r:id="rId18"/>
    <p:sldId id="277" r:id="rId19"/>
    <p:sldId id="278" r:id="rId20"/>
    <p:sldId id="286" r:id="rId21"/>
    <p:sldId id="284" r:id="rId22"/>
    <p:sldId id="285" r:id="rId23"/>
    <p:sldId id="287" r:id="rId24"/>
    <p:sldId id="288" r:id="rId25"/>
    <p:sldId id="289" r:id="rId26"/>
    <p:sldId id="294" r:id="rId27"/>
    <p:sldId id="295" r:id="rId28"/>
    <p:sldId id="296" r:id="rId29"/>
    <p:sldId id="297" r:id="rId30"/>
    <p:sldId id="300" r:id="rId31"/>
    <p:sldId id="299" r:id="rId32"/>
    <p:sldId id="29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E8"/>
    <a:srgbClr val="C3B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1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6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709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9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54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1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2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8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6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97F751-9D40-4EA8-B910-6F0E6C3E697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48981-7BCC-4949-B04F-E80C7BC9F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hghT1W33c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9EV61WKhq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2508068508686328" TargetMode="External"/><Relationship Id="rId2" Type="http://schemas.openxmlformats.org/officeDocument/2006/relationships/hyperlink" Target="https://doi.org/10.31298/sl.148.7-8.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CD21-DE1E-4EC4-AF6A-3E9194F86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Suše i požari kao prirodni rizici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8E482-BEC9-4690-A281-29C3291DB6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Doc.dr.sc. Ivan Martinić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1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učinci</a:t>
            </a:r>
            <a:r>
              <a:rPr lang="en-US" dirty="0"/>
              <a:t> </a:t>
            </a:r>
            <a:r>
              <a:rPr lang="en-US" dirty="0" err="1"/>
              <a:t>suše</a:t>
            </a:r>
            <a:r>
              <a:rPr lang="en-US" dirty="0"/>
              <a:t> (</a:t>
            </a:r>
            <a:r>
              <a:rPr lang="en-US" dirty="0" err="1"/>
              <a:t>direktni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proizlaze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izravno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iz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manjka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oborine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vlage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tlu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smanjenih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dotoka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Primjeri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 err="1">
                <a:solidFill>
                  <a:schemeClr val="tx1"/>
                </a:solidFill>
              </a:rPr>
              <a:t>smanjena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vlažnost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tla</a:t>
            </a:r>
            <a:r>
              <a:rPr lang="hr-HR" dirty="0">
                <a:solidFill>
                  <a:schemeClr val="tx1"/>
                </a:solidFill>
              </a:rPr>
              <a:t> (‘’popucalo tlo’’)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smanjeni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protoci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rijeka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potoka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sniženje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podzemnih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smanjena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količina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dostupne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akumulacijama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povećana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evapotranspiracija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visokih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temperatura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smanjeni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snježni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pokrivač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FC96E-198F-4FCB-8EB0-43E86018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83" y="2623297"/>
            <a:ext cx="4205702" cy="280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460288"/>
            <a:ext cx="10040014" cy="97243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Sekundarni</a:t>
            </a:r>
            <a:r>
              <a:rPr lang="en-US" b="1" dirty="0"/>
              <a:t> </a:t>
            </a:r>
            <a:r>
              <a:rPr lang="en-US" b="1" dirty="0" err="1"/>
              <a:t>učinci</a:t>
            </a:r>
            <a:r>
              <a:rPr lang="en-US" b="1" dirty="0"/>
              <a:t> </a:t>
            </a:r>
            <a:r>
              <a:rPr lang="en-US" b="1" dirty="0" err="1"/>
              <a:t>suše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04" y="1264046"/>
            <a:ext cx="8601831" cy="5261041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Nastaju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posljedica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primarnih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učinaka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uključuju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učinke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ekosustave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poljoprivredu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zdravlje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bilja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infrastrukturu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Primjeri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hr-HR" dirty="0">
                <a:solidFill>
                  <a:schemeClr val="tx1"/>
                </a:solidFill>
              </a:rPr>
              <a:t>poljoprivredna šteta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negativne </a:t>
            </a:r>
            <a:r>
              <a:rPr lang="hr-HR" dirty="0" err="1">
                <a:solidFill>
                  <a:schemeClr val="tx1"/>
                </a:solidFill>
              </a:rPr>
              <a:t>podsljedice</a:t>
            </a:r>
            <a:r>
              <a:rPr lang="hr-HR" dirty="0">
                <a:solidFill>
                  <a:schemeClr val="tx1"/>
                </a:solidFill>
              </a:rPr>
              <a:t> na floru i faunu (sušenje i smrtnost)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povećani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rizik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požara</a:t>
            </a:r>
            <a:r>
              <a:rPr lang="hr-HR" dirty="0">
                <a:solidFill>
                  <a:schemeClr val="tx1"/>
                </a:solidFill>
              </a:rPr>
              <a:t> (!)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degradacija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ekosustava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ribljih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populacija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pojava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zaslanjenja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obalnim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vodonosnicima</a:t>
            </a:r>
            <a:r>
              <a:rPr lang="hr-HR" dirty="0">
                <a:solidFill>
                  <a:schemeClr val="tx1"/>
                </a:solidFill>
              </a:rPr>
              <a:t>, čak i površinskim vodama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povećana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temperatura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→</a:t>
            </a:r>
            <a:r>
              <a:rPr lang="hr-HR" dirty="0">
                <a:solidFill>
                  <a:schemeClr val="tx1"/>
                </a:solidFill>
              </a:rPr>
              <a:t> utjecaj na organizme i kvalitetu vode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pucanje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isušivanje</a:t>
            </a:r>
            <a:r>
              <a:rPr lang="en-US" dirty="0">
                <a:solidFill>
                  <a:schemeClr val="tx1"/>
                </a:solidFill>
              </a:rPr>
              <a:t> tala (</a:t>
            </a:r>
            <a:r>
              <a:rPr lang="en-US" dirty="0" err="1">
                <a:solidFill>
                  <a:schemeClr val="tx1"/>
                </a:solidFill>
              </a:rPr>
              <a:t>npr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glinovitih</a:t>
            </a:r>
            <a:r>
              <a:rPr lang="en-US" dirty="0">
                <a:solidFill>
                  <a:schemeClr val="tx1"/>
                </a:solidFill>
              </a:rPr>
              <a:t>) → </a:t>
            </a:r>
            <a:r>
              <a:rPr lang="en-US" dirty="0" err="1">
                <a:solidFill>
                  <a:schemeClr val="tx1"/>
                </a:solidFill>
              </a:rPr>
              <a:t>potencijalna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oštećenja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infrastrukture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DEBDC-0455-4A3A-98F7-E5BCC0AB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619" y="1660124"/>
            <a:ext cx="3957336" cy="25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Tercijarni</a:t>
            </a:r>
            <a:r>
              <a:rPr lang="en-US" dirty="0"/>
              <a:t> </a:t>
            </a:r>
            <a:r>
              <a:rPr lang="en-US" dirty="0" err="1"/>
              <a:t>učinci</a:t>
            </a:r>
            <a:r>
              <a:rPr lang="en-US" dirty="0"/>
              <a:t> </a:t>
            </a:r>
            <a:r>
              <a:rPr lang="en-US" dirty="0" err="1"/>
              <a:t>suše</a:t>
            </a:r>
            <a:r>
              <a:rPr lang="en-US" dirty="0"/>
              <a:t> (</a:t>
            </a:r>
            <a:r>
              <a:rPr lang="en-US" dirty="0" err="1"/>
              <a:t>posredni</a:t>
            </a:r>
            <a:r>
              <a:rPr lang="en-US" dirty="0"/>
              <a:t>,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533045"/>
            <a:ext cx="10146546" cy="4926133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nastaju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dugim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nizom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posrednih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posljedica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najviše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pogađaju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društvo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gospodarstvo</a:t>
            </a:r>
            <a:r>
              <a:rPr lang="hr-HR" dirty="0">
                <a:solidFill>
                  <a:schemeClr val="tx1"/>
                </a:solidFill>
              </a:rPr>
              <a:t> u duljem periodu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Primjeri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 err="1">
                <a:solidFill>
                  <a:schemeClr val="tx1"/>
                </a:solidFill>
              </a:rPr>
              <a:t>ekonomski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gubici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poljoprivredi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šumarstvu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ribarstvu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ograničenja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opskrbe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vodom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kućanstva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industriju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prekidi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električne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energije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hidrocentrale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restrikcije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korištenju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pitke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povećanje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cijena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hrane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migracije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stanovništva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ekstremnim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slučajevima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hr-HR" dirty="0">
                <a:solidFill>
                  <a:schemeClr val="tx1"/>
                </a:solidFill>
              </a:rPr>
              <a:t>regionalno i </a:t>
            </a:r>
            <a:r>
              <a:rPr lang="en-US" dirty="0" err="1">
                <a:solidFill>
                  <a:schemeClr val="tx1"/>
                </a:solidFill>
              </a:rPr>
              <a:t>globalno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sukobi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resursa</a:t>
            </a:r>
            <a:r>
              <a:rPr lang="en-US" dirty="0">
                <a:solidFill>
                  <a:schemeClr val="tx1"/>
                </a:solidFill>
              </a:rPr>
              <a:t> (u </a:t>
            </a:r>
            <a:r>
              <a:rPr lang="en-US" dirty="0" err="1">
                <a:solidFill>
                  <a:schemeClr val="tx1"/>
                </a:solidFill>
              </a:rPr>
              <a:t>ekstremnim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sušama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svijetu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smanjenje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turističke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pad </a:t>
            </a:r>
            <a:r>
              <a:rPr lang="en-US" dirty="0" err="1">
                <a:solidFill>
                  <a:schemeClr val="tx1"/>
                </a:solidFill>
              </a:rPr>
              <a:t>biološke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raznolikosti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i degradacija krajobraza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Smanjenje rizika od suša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Mjere smanjenja rizika od suša obično se dijele na </a:t>
            </a:r>
            <a:r>
              <a:rPr lang="hr-HR" b="1" dirty="0">
                <a:solidFill>
                  <a:schemeClr val="tx1"/>
                </a:solidFill>
              </a:rPr>
              <a:t>strukturne, </a:t>
            </a:r>
            <a:r>
              <a:rPr lang="hr-HR" b="1" dirty="0" err="1">
                <a:solidFill>
                  <a:schemeClr val="tx1"/>
                </a:solidFill>
              </a:rPr>
              <a:t>nestrukturne</a:t>
            </a:r>
            <a:r>
              <a:rPr lang="hr-HR" b="1" dirty="0">
                <a:solidFill>
                  <a:schemeClr val="tx1"/>
                </a:solidFill>
              </a:rPr>
              <a:t>, ekosustavne i društveno-ekonomske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Suša je specifična jer je </a:t>
            </a:r>
            <a:r>
              <a:rPr lang="hr-HR" b="1" i="1" dirty="0">
                <a:solidFill>
                  <a:schemeClr val="tx1"/>
                </a:solidFill>
              </a:rPr>
              <a:t>spora opasnost</a:t>
            </a:r>
            <a:r>
              <a:rPr lang="hr-HR" dirty="0">
                <a:solidFill>
                  <a:schemeClr val="tx1"/>
                </a:solidFill>
              </a:rPr>
              <a:t>, pa je </a:t>
            </a:r>
            <a:r>
              <a:rPr lang="hr-HR" b="1" dirty="0">
                <a:solidFill>
                  <a:schemeClr val="tx1"/>
                </a:solidFill>
              </a:rPr>
              <a:t>naglasak na planiranju, upravljanju i otpornosti</a:t>
            </a:r>
            <a:r>
              <a:rPr lang="hr-HR" dirty="0">
                <a:solidFill>
                  <a:schemeClr val="tx1"/>
                </a:solidFill>
              </a:rPr>
              <a:t>, a manje na hitnim intervencijama.</a:t>
            </a:r>
          </a:p>
        </p:txBody>
      </p:sp>
    </p:spTree>
    <p:extLst>
      <p:ext uri="{BB962C8B-B14F-4D97-AF65-F5344CB8AC3E}">
        <p14:creationId xmlns:p14="http://schemas.microsoft.com/office/powerpoint/2010/main" val="154677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4" y="671120"/>
            <a:ext cx="10595479" cy="5746458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dirty="0" err="1">
                <a:solidFill>
                  <a:schemeClr val="tx1"/>
                </a:solidFill>
              </a:rPr>
              <a:t>Strukturne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en-US" sz="2800" b="1" dirty="0" err="1">
                <a:solidFill>
                  <a:schemeClr val="tx1"/>
                </a:solidFill>
              </a:rPr>
              <a:t>inženjerske</a:t>
            </a:r>
            <a:r>
              <a:rPr lang="en-US" sz="2800" b="1" dirty="0">
                <a:solidFill>
                  <a:schemeClr val="tx1"/>
                </a:solidFill>
              </a:rPr>
              <a:t>) </a:t>
            </a:r>
            <a:r>
              <a:rPr lang="en-US" sz="2800" b="1" dirty="0" err="1">
                <a:solidFill>
                  <a:schemeClr val="tx1"/>
                </a:solidFill>
              </a:rPr>
              <a:t>mjere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Usmjerene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povećanje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dostupnosti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skladištenje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racionalno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upravljanje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resursima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Vodoopskrba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skladištenje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izgradnja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akumulacija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retencija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obnova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zaštita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izvorišta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proširenje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kapaciteta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vodonosnika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umjetno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prihranjivanje</a:t>
            </a:r>
            <a:r>
              <a:rPr lang="en-US" dirty="0">
                <a:solidFill>
                  <a:schemeClr val="tx1"/>
                </a:solidFill>
              </a:rPr>
              <a:t> – MAR)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Navodnjavanje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prelazak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učinkovite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sustave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kap</a:t>
            </a:r>
            <a:r>
              <a:rPr lang="en-US" dirty="0">
                <a:solidFill>
                  <a:schemeClr val="tx1"/>
                </a:solidFill>
              </a:rPr>
              <a:t> po </a:t>
            </a:r>
            <a:r>
              <a:rPr lang="en-US" dirty="0" err="1">
                <a:solidFill>
                  <a:schemeClr val="tx1"/>
                </a:solidFill>
              </a:rPr>
              <a:t>kap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mikro-rasprskavanje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smanjenje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gubitaka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distribuciji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modernizacija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kanalskih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mreža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Smanjenje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gubitaka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curenja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smanjenje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gubitaka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vodovodima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neke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vodovodne </a:t>
            </a:r>
            <a:r>
              <a:rPr lang="en-US" dirty="0" err="1">
                <a:solidFill>
                  <a:schemeClr val="tx1"/>
                </a:solidFill>
              </a:rPr>
              <a:t>mreže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imaju</a:t>
            </a:r>
            <a:r>
              <a:rPr lang="en-US" dirty="0">
                <a:solidFill>
                  <a:schemeClr val="tx1"/>
                </a:solidFill>
              </a:rPr>
              <a:t> 30–60 % </a:t>
            </a:r>
            <a:r>
              <a:rPr lang="en-US" dirty="0" err="1">
                <a:solidFill>
                  <a:schemeClr val="tx1"/>
                </a:solidFill>
              </a:rPr>
              <a:t>gubitaka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modernizacija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infrastrukture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Sustavi</a:t>
            </a:r>
            <a:r>
              <a:rPr lang="en-US" b="1" dirty="0">
                <a:solidFill>
                  <a:schemeClr val="tx1"/>
                </a:solidFill>
              </a:rPr>
              <a:t> za </a:t>
            </a:r>
            <a:r>
              <a:rPr lang="en-US" b="1" dirty="0" err="1">
                <a:solidFill>
                  <a:schemeClr val="tx1"/>
                </a:solidFill>
              </a:rPr>
              <a:t>ponovno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korištenje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vode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recikliranje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pročišćene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otpadne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poljoprivredu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korištenje</a:t>
            </a:r>
            <a:r>
              <a:rPr lang="en-US" dirty="0">
                <a:solidFill>
                  <a:schemeClr val="tx1"/>
                </a:solidFill>
              </a:rPr>
              <a:t> “</a:t>
            </a:r>
            <a:r>
              <a:rPr lang="en-US" dirty="0" err="1">
                <a:solidFill>
                  <a:schemeClr val="tx1"/>
                </a:solidFill>
              </a:rPr>
              <a:t>sive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” u </a:t>
            </a:r>
            <a:r>
              <a:rPr lang="en-US" dirty="0" err="1">
                <a:solidFill>
                  <a:schemeClr val="tx1"/>
                </a:solidFill>
              </a:rPr>
              <a:t>urbanim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sustavima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29F34F-AB8C-4871-9BA9-B81FDAF08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03" y="1544715"/>
            <a:ext cx="3817397" cy="28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92" y="736847"/>
            <a:ext cx="7527633" cy="591252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2. </a:t>
            </a:r>
            <a:r>
              <a:rPr lang="en-US" sz="3000" b="1" dirty="0" err="1">
                <a:solidFill>
                  <a:schemeClr val="tx1"/>
                </a:solidFill>
              </a:rPr>
              <a:t>Nestrukturne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mjere</a:t>
            </a:r>
            <a:endParaRPr lang="en-US" sz="3000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Usmjerene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upravljanje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planiranje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edukaciju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Planiranje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izrada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p</a:t>
            </a:r>
            <a:r>
              <a:rPr lang="en-US" b="1" dirty="0" err="1">
                <a:solidFill>
                  <a:schemeClr val="tx1"/>
                </a:solidFill>
              </a:rPr>
              <a:t>lanova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upravljanja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u </a:t>
            </a:r>
            <a:r>
              <a:rPr lang="en-US" b="1" dirty="0" err="1">
                <a:solidFill>
                  <a:schemeClr val="tx1"/>
                </a:solidFill>
              </a:rPr>
              <a:t>suš</a:t>
            </a:r>
            <a:r>
              <a:rPr lang="hr-HR" b="1" dirty="0" err="1">
                <a:solidFill>
                  <a:schemeClr val="tx1"/>
                </a:solidFill>
              </a:rPr>
              <a:t>nim</a:t>
            </a:r>
            <a:r>
              <a:rPr lang="hr-HR" b="1" dirty="0">
                <a:solidFill>
                  <a:schemeClr val="tx1"/>
                </a:solidFill>
              </a:rPr>
              <a:t> razdobljima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definiranje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pragova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protokola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restrikcije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sustavi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upozoravanja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hr-HR" dirty="0">
                <a:solidFill>
                  <a:schemeClr val="tx1"/>
                </a:solidFill>
              </a:rPr>
              <a:t>praćenje pokazatelja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satelitska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opažanja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Zakonodavne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institucionalne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mjere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regulacija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potrošnje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sušnim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razdobljima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poticaji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štednju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obvezno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izvještavanje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korištenju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industrija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poljoprivreda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Edukacija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komunikacija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edukacija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poljoprivrednika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otpornim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praksama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informiranje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građana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mjerama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štednje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endParaRPr lang="en-US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EEC074-2D41-4F97-BF63-BE3A0D32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24" y="3524434"/>
            <a:ext cx="4651684" cy="2701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3D7E9-432B-45AB-8464-D0357793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01" y="704295"/>
            <a:ext cx="3943907" cy="262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8" y="275208"/>
            <a:ext cx="11097086" cy="64024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1900" b="1" dirty="0">
                <a:solidFill>
                  <a:schemeClr val="tx1"/>
                </a:solidFill>
              </a:rPr>
              <a:t>3. </a:t>
            </a:r>
            <a:r>
              <a:rPr lang="en-US" sz="1900" b="1" dirty="0" err="1">
                <a:solidFill>
                  <a:schemeClr val="tx1"/>
                </a:solidFill>
              </a:rPr>
              <a:t>Ekosustavne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krajobrazne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mjere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Poboljšanje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tla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Upravljanje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šumama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err="1">
                <a:solidFill>
                  <a:schemeClr val="tx1"/>
                </a:solidFill>
              </a:rPr>
              <a:t>Obnova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hr-HR" sz="1900" dirty="0">
                <a:solidFill>
                  <a:schemeClr val="tx1"/>
                </a:solidFill>
              </a:rPr>
              <a:t>i zaštita </a:t>
            </a:r>
            <a:r>
              <a:rPr lang="en-US" sz="1900" dirty="0" err="1">
                <a:solidFill>
                  <a:schemeClr val="tx1"/>
                </a:solidFill>
              </a:rPr>
              <a:t>močvara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poplavnih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ravnica</a:t>
            </a:r>
            <a:endParaRPr lang="hr-HR" sz="1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900" b="1" dirty="0">
                <a:solidFill>
                  <a:schemeClr val="tx1"/>
                </a:solidFill>
              </a:rPr>
              <a:t>4. </a:t>
            </a:r>
            <a:r>
              <a:rPr lang="en-US" sz="1900" b="1" dirty="0" err="1">
                <a:solidFill>
                  <a:schemeClr val="tx1"/>
                </a:solidFill>
              </a:rPr>
              <a:t>Poljoprivredne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mjere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b="1" dirty="0" err="1">
                <a:solidFill>
                  <a:schemeClr val="tx1"/>
                </a:solidFill>
              </a:rPr>
              <a:t>Otpornije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kulture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sorte</a:t>
            </a:r>
            <a:r>
              <a:rPr lang="hr-HR" sz="1900" b="1" dirty="0">
                <a:solidFill>
                  <a:schemeClr val="tx1"/>
                </a:solidFill>
              </a:rPr>
              <a:t> i prilagodba kalendara sjetve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b="1" dirty="0" err="1">
                <a:solidFill>
                  <a:schemeClr val="tx1"/>
                </a:solidFill>
              </a:rPr>
              <a:t>Upravljanje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vodom</a:t>
            </a:r>
            <a:r>
              <a:rPr lang="hr-HR" sz="1900" b="1" dirty="0">
                <a:solidFill>
                  <a:schemeClr val="tx1"/>
                </a:solidFill>
              </a:rPr>
              <a:t> (</a:t>
            </a:r>
            <a:r>
              <a:rPr lang="en-US" sz="1900" dirty="0" err="1">
                <a:solidFill>
                  <a:schemeClr val="tx1"/>
                </a:solidFill>
              </a:rPr>
              <a:t>deficitno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navodnjavanje</a:t>
            </a:r>
            <a:r>
              <a:rPr lang="hr-HR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rotacija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kultura</a:t>
            </a:r>
            <a:r>
              <a:rPr lang="en-US" sz="1900" dirty="0">
                <a:solidFill>
                  <a:schemeClr val="tx1"/>
                </a:solidFill>
              </a:rPr>
              <a:t> s </a:t>
            </a:r>
            <a:r>
              <a:rPr lang="en-US" sz="1900" dirty="0" err="1">
                <a:solidFill>
                  <a:schemeClr val="tx1"/>
                </a:solidFill>
              </a:rPr>
              <a:t>nižim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potrebama</a:t>
            </a:r>
            <a:r>
              <a:rPr lang="en-US" sz="1900" dirty="0">
                <a:solidFill>
                  <a:schemeClr val="tx1"/>
                </a:solidFill>
              </a:rPr>
              <a:t> za </a:t>
            </a:r>
            <a:r>
              <a:rPr lang="en-US" sz="1900" dirty="0" err="1">
                <a:solidFill>
                  <a:schemeClr val="tx1"/>
                </a:solidFill>
              </a:rPr>
              <a:t>vodom</a:t>
            </a:r>
            <a:r>
              <a:rPr lang="hr-HR" sz="1900" dirty="0">
                <a:solidFill>
                  <a:schemeClr val="tx1"/>
                </a:solidFill>
              </a:rPr>
              <a:t>…)</a:t>
            </a:r>
          </a:p>
          <a:p>
            <a:pPr marL="0" indent="0">
              <a:buNone/>
            </a:pPr>
            <a:r>
              <a:rPr lang="hr-HR" sz="1900" b="1" dirty="0">
                <a:solidFill>
                  <a:schemeClr val="tx1"/>
                </a:solidFill>
              </a:rPr>
              <a:t>5. E</a:t>
            </a:r>
            <a:r>
              <a:rPr lang="en-US" sz="1900" b="1" dirty="0" err="1">
                <a:solidFill>
                  <a:schemeClr val="tx1"/>
                </a:solidFill>
              </a:rPr>
              <a:t>konomske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društvene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mjere</a:t>
            </a:r>
            <a:endParaRPr lang="en-US" sz="1900" b="1" dirty="0">
              <a:solidFill>
                <a:schemeClr val="tx1"/>
              </a:solidFill>
            </a:endParaRPr>
          </a:p>
          <a:p>
            <a:r>
              <a:rPr lang="en-US" sz="1900" b="1" dirty="0" err="1">
                <a:solidFill>
                  <a:schemeClr val="tx1"/>
                </a:solidFill>
              </a:rPr>
              <a:t>Financijski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instrumenti</a:t>
            </a:r>
            <a:r>
              <a:rPr lang="hr-HR" sz="1900" b="1" dirty="0">
                <a:solidFill>
                  <a:schemeClr val="tx1"/>
                </a:solidFill>
              </a:rPr>
              <a:t> (</a:t>
            </a:r>
            <a:r>
              <a:rPr lang="en-US" sz="1900" dirty="0" err="1">
                <a:solidFill>
                  <a:schemeClr val="tx1"/>
                </a:solidFill>
              </a:rPr>
              <a:t>subvencije</a:t>
            </a:r>
            <a:r>
              <a:rPr lang="en-US" sz="1900" dirty="0">
                <a:solidFill>
                  <a:schemeClr val="tx1"/>
                </a:solidFill>
              </a:rPr>
              <a:t> za </a:t>
            </a:r>
            <a:r>
              <a:rPr lang="en-US" sz="1900" dirty="0" err="1">
                <a:solidFill>
                  <a:schemeClr val="tx1"/>
                </a:solidFill>
              </a:rPr>
              <a:t>učinkovite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sustave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navodnjavanja</a:t>
            </a:r>
            <a:r>
              <a:rPr lang="hr-HR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osiguranje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usjeva</a:t>
            </a:r>
            <a:r>
              <a:rPr lang="en-US" sz="1900" dirty="0">
                <a:solidFill>
                  <a:schemeClr val="tx1"/>
                </a:solidFill>
              </a:rPr>
              <a:t> od </a:t>
            </a:r>
            <a:r>
              <a:rPr lang="en-US" sz="1900" dirty="0" err="1">
                <a:solidFill>
                  <a:schemeClr val="tx1"/>
                </a:solidFill>
              </a:rPr>
              <a:t>suše</a:t>
            </a:r>
            <a:r>
              <a:rPr lang="hr-HR" sz="1900" dirty="0">
                <a:solidFill>
                  <a:schemeClr val="tx1"/>
                </a:solidFill>
              </a:rPr>
              <a:t>, </a:t>
            </a:r>
            <a:r>
              <a:rPr lang="en-US" sz="1900" dirty="0" err="1">
                <a:solidFill>
                  <a:schemeClr val="tx1"/>
                </a:solidFill>
              </a:rPr>
              <a:t>fondovi</a:t>
            </a:r>
            <a:r>
              <a:rPr lang="en-US" sz="1900" dirty="0">
                <a:solidFill>
                  <a:schemeClr val="tx1"/>
                </a:solidFill>
              </a:rPr>
              <a:t> za </a:t>
            </a:r>
            <a:r>
              <a:rPr lang="en-US" sz="1900" dirty="0" err="1">
                <a:solidFill>
                  <a:schemeClr val="tx1"/>
                </a:solidFill>
              </a:rPr>
              <a:t>ublažavanje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posljedica</a:t>
            </a:r>
            <a:r>
              <a:rPr lang="hr-HR" sz="1900" dirty="0">
                <a:solidFill>
                  <a:schemeClr val="tx1"/>
                </a:solidFill>
              </a:rPr>
              <a:t>)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chemeClr val="tx1"/>
                </a:solidFill>
              </a:rPr>
              <a:t>Diver</a:t>
            </a:r>
            <a:r>
              <a:rPr lang="hr-HR" sz="1900" b="1" dirty="0">
                <a:solidFill>
                  <a:schemeClr val="tx1"/>
                </a:solidFill>
              </a:rPr>
              <a:t>z</a:t>
            </a:r>
            <a:r>
              <a:rPr lang="en-US" sz="1900" b="1" dirty="0" err="1">
                <a:solidFill>
                  <a:schemeClr val="tx1"/>
                </a:solidFill>
              </a:rPr>
              <a:t>ifikacija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gospodarstva</a:t>
            </a:r>
            <a:r>
              <a:rPr lang="hr-HR" sz="1900" b="1" dirty="0">
                <a:solidFill>
                  <a:schemeClr val="tx1"/>
                </a:solidFill>
              </a:rPr>
              <a:t> (</a:t>
            </a:r>
            <a:r>
              <a:rPr lang="en-US" sz="1900" dirty="0" err="1">
                <a:solidFill>
                  <a:schemeClr val="tx1"/>
                </a:solidFill>
              </a:rPr>
              <a:t>smanjenje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ovisnosti</a:t>
            </a:r>
            <a:r>
              <a:rPr lang="en-US" sz="1900" dirty="0">
                <a:solidFill>
                  <a:schemeClr val="tx1"/>
                </a:solidFill>
              </a:rPr>
              <a:t> o </a:t>
            </a:r>
            <a:r>
              <a:rPr lang="hr-HR" sz="1900" dirty="0">
                <a:solidFill>
                  <a:schemeClr val="tx1"/>
                </a:solidFill>
              </a:rPr>
              <a:t>djelatnostima </a:t>
            </a:r>
            <a:r>
              <a:rPr lang="en-US" sz="1900" dirty="0" err="1">
                <a:solidFill>
                  <a:schemeClr val="tx1"/>
                </a:solidFill>
              </a:rPr>
              <a:t>visokog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vodnog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intenziteta</a:t>
            </a:r>
            <a:r>
              <a:rPr lang="hr-HR" sz="19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900" b="1" dirty="0">
                <a:solidFill>
                  <a:schemeClr val="tx1"/>
                </a:solidFill>
              </a:rPr>
              <a:t>6. </a:t>
            </a:r>
            <a:r>
              <a:rPr lang="en-US" sz="1900" b="1" dirty="0" err="1">
                <a:solidFill>
                  <a:schemeClr val="tx1"/>
                </a:solidFill>
              </a:rPr>
              <a:t>Operativne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mjere</a:t>
            </a:r>
            <a:r>
              <a:rPr lang="en-US" sz="1900" b="1" dirty="0">
                <a:solidFill>
                  <a:schemeClr val="tx1"/>
                </a:solidFill>
              </a:rPr>
              <a:t> </a:t>
            </a:r>
            <a:r>
              <a:rPr lang="en-US" sz="1900" b="1" dirty="0" err="1">
                <a:solidFill>
                  <a:schemeClr val="tx1"/>
                </a:solidFill>
              </a:rPr>
              <a:t>tijekom</a:t>
            </a:r>
            <a:r>
              <a:rPr lang="en-US" sz="1900" b="1" dirty="0">
                <a:solidFill>
                  <a:schemeClr val="tx1"/>
                </a:solidFill>
              </a:rPr>
              <a:t> same </a:t>
            </a:r>
            <a:r>
              <a:rPr lang="en-US" sz="1900" b="1" dirty="0" err="1">
                <a:solidFill>
                  <a:schemeClr val="tx1"/>
                </a:solidFill>
              </a:rPr>
              <a:t>suše</a:t>
            </a:r>
            <a:r>
              <a:rPr lang="hr-HR" sz="1900" b="1" dirty="0">
                <a:solidFill>
                  <a:schemeClr val="tx1"/>
                </a:solidFill>
              </a:rPr>
              <a:t> - </a:t>
            </a:r>
            <a:r>
              <a:rPr lang="en-US" sz="1900" dirty="0" err="1">
                <a:solidFill>
                  <a:schemeClr val="tx1"/>
                </a:solidFill>
              </a:rPr>
              <a:t>Mjere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odgovora</a:t>
            </a:r>
            <a:r>
              <a:rPr lang="hr-HR" sz="1900" dirty="0">
                <a:solidFill>
                  <a:schemeClr val="tx1"/>
                </a:solidFill>
              </a:rPr>
              <a:t>,</a:t>
            </a:r>
            <a:r>
              <a:rPr lang="en-US" sz="1900" dirty="0">
                <a:solidFill>
                  <a:schemeClr val="tx1"/>
                </a:solidFill>
              </a:rPr>
              <a:t>a ne </a:t>
            </a:r>
            <a:r>
              <a:rPr lang="en-US" sz="1900" dirty="0" err="1">
                <a:solidFill>
                  <a:schemeClr val="tx1"/>
                </a:solidFill>
              </a:rPr>
              <a:t>smanjenja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rizika</a:t>
            </a:r>
            <a:r>
              <a:rPr lang="en-US" sz="1900" dirty="0">
                <a:solidFill>
                  <a:schemeClr val="tx1"/>
                </a:solidFill>
              </a:rPr>
              <a:t> (mitigation), </a:t>
            </a:r>
            <a:r>
              <a:rPr lang="en-US" sz="1900" dirty="0" err="1">
                <a:solidFill>
                  <a:schemeClr val="tx1"/>
                </a:solidFill>
              </a:rPr>
              <a:t>ali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važne</a:t>
            </a:r>
            <a:r>
              <a:rPr lang="hr-HR" sz="1900" dirty="0">
                <a:solidFill>
                  <a:schemeClr val="tx1"/>
                </a:solidFill>
              </a:rPr>
              <a:t>! </a:t>
            </a:r>
            <a:r>
              <a:rPr lang="en-US" sz="1900" dirty="0" err="1">
                <a:solidFill>
                  <a:schemeClr val="tx1"/>
                </a:solidFill>
              </a:rPr>
              <a:t>restrikcije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potrošnje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vode</a:t>
            </a:r>
            <a:r>
              <a:rPr lang="hr-HR" sz="1900" dirty="0">
                <a:solidFill>
                  <a:schemeClr val="tx1"/>
                </a:solidFill>
              </a:rPr>
              <a:t>, p</a:t>
            </a:r>
            <a:r>
              <a:rPr lang="en-US" sz="1900" dirty="0" err="1">
                <a:solidFill>
                  <a:schemeClr val="tx1"/>
                </a:solidFill>
              </a:rPr>
              <a:t>rioritetna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raspodjela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vode</a:t>
            </a:r>
            <a:r>
              <a:rPr lang="en-US" sz="1900" dirty="0">
                <a:solidFill>
                  <a:schemeClr val="tx1"/>
                </a:solidFill>
              </a:rPr>
              <a:t> (</a:t>
            </a:r>
            <a:r>
              <a:rPr lang="en-US" sz="1900" dirty="0" err="1">
                <a:solidFill>
                  <a:schemeClr val="tx1"/>
                </a:solidFill>
              </a:rPr>
              <a:t>kućanstva</a:t>
            </a:r>
            <a:r>
              <a:rPr lang="en-US" sz="1900" dirty="0">
                <a:solidFill>
                  <a:schemeClr val="tx1"/>
                </a:solidFill>
              </a:rPr>
              <a:t> &gt; </a:t>
            </a:r>
            <a:r>
              <a:rPr lang="en-US" sz="1900" dirty="0" err="1">
                <a:solidFill>
                  <a:schemeClr val="tx1"/>
                </a:solidFill>
              </a:rPr>
              <a:t>poljoprivreda</a:t>
            </a:r>
            <a:r>
              <a:rPr lang="en-US" sz="1900" dirty="0">
                <a:solidFill>
                  <a:schemeClr val="tx1"/>
                </a:solidFill>
              </a:rPr>
              <a:t> &gt; </a:t>
            </a:r>
            <a:r>
              <a:rPr lang="en-US" sz="1900" dirty="0" err="1">
                <a:solidFill>
                  <a:schemeClr val="tx1"/>
                </a:solidFill>
              </a:rPr>
              <a:t>industrija</a:t>
            </a:r>
            <a:r>
              <a:rPr lang="en-US" sz="1900" dirty="0">
                <a:solidFill>
                  <a:schemeClr val="tx1"/>
                </a:solidFill>
              </a:rPr>
              <a:t>)</a:t>
            </a:r>
            <a:r>
              <a:rPr lang="hr-HR" sz="1900" dirty="0">
                <a:solidFill>
                  <a:schemeClr val="tx1"/>
                </a:solidFill>
              </a:rPr>
              <a:t>. </a:t>
            </a:r>
            <a:r>
              <a:rPr lang="en-US" sz="1900" dirty="0" err="1">
                <a:solidFill>
                  <a:schemeClr val="tx1"/>
                </a:solidFill>
              </a:rPr>
              <a:t>hitna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redistribucija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vode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 err="1">
                <a:solidFill>
                  <a:schemeClr val="tx1"/>
                </a:solidFill>
              </a:rPr>
              <a:t>cisternama</a:t>
            </a:r>
            <a:r>
              <a:rPr lang="hr-HR" sz="1900" dirty="0">
                <a:solidFill>
                  <a:schemeClr val="tx1"/>
                </a:solidFill>
              </a:rPr>
              <a:t>…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2990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Ukratko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Mjere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smanjenja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rizika</a:t>
            </a:r>
            <a:r>
              <a:rPr lang="en-US" sz="2400" dirty="0">
                <a:solidFill>
                  <a:schemeClr val="tx1"/>
                </a:solidFill>
              </a:rPr>
              <a:t> od </a:t>
            </a:r>
            <a:r>
              <a:rPr lang="en-US" sz="2400" dirty="0" err="1">
                <a:solidFill>
                  <a:schemeClr val="tx1"/>
                </a:solidFill>
              </a:rPr>
              <a:t>suše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sastoje</a:t>
            </a:r>
            <a:r>
              <a:rPr lang="en-US" sz="2400" dirty="0">
                <a:solidFill>
                  <a:schemeClr val="tx1"/>
                </a:solidFill>
              </a:rPr>
              <a:t> se od </a:t>
            </a:r>
            <a:r>
              <a:rPr lang="en-US" sz="2400" dirty="0" err="1">
                <a:solidFill>
                  <a:schemeClr val="tx1"/>
                </a:solidFill>
              </a:rPr>
              <a:t>kombinacije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1) </a:t>
            </a:r>
            <a:r>
              <a:rPr lang="en-US" sz="2400" b="1" dirty="0" err="1">
                <a:solidFill>
                  <a:schemeClr val="tx1"/>
                </a:solidFill>
              </a:rPr>
              <a:t>povećanja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dostupnosti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vode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2) </a:t>
            </a:r>
            <a:r>
              <a:rPr lang="en-US" sz="2400" b="1" dirty="0" err="1">
                <a:solidFill>
                  <a:schemeClr val="tx1"/>
                </a:solidFill>
              </a:rPr>
              <a:t>smanjenja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potrošnje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vode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3) </a:t>
            </a:r>
            <a:r>
              <a:rPr lang="en-US" sz="2400" b="1" dirty="0" err="1">
                <a:solidFill>
                  <a:schemeClr val="tx1"/>
                </a:solidFill>
              </a:rPr>
              <a:t>povećanja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otpornosti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ekosustava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društva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4) </a:t>
            </a:r>
            <a:r>
              <a:rPr lang="en-US" sz="2400" b="1" dirty="0" err="1">
                <a:solidFill>
                  <a:schemeClr val="tx1"/>
                </a:solidFill>
              </a:rPr>
              <a:t>izgradnje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učinkovitih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sustava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planiranja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hr-HR" sz="2400" b="1" dirty="0">
                <a:solidFill>
                  <a:schemeClr val="tx1"/>
                </a:solidFill>
              </a:rPr>
              <a:t>financijskih ulaganja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POŽARI - definicije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941774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UNDRR: „</a:t>
            </a:r>
            <a:r>
              <a:rPr lang="hr-HR" i="1" dirty="0">
                <a:solidFill>
                  <a:schemeClr val="tx1"/>
                </a:solidFill>
              </a:rPr>
              <a:t>Šumski požar (</a:t>
            </a:r>
            <a:r>
              <a:rPr lang="hr-HR" i="1" dirty="0" err="1">
                <a:solidFill>
                  <a:schemeClr val="tx1"/>
                </a:solidFill>
              </a:rPr>
              <a:t>eng</a:t>
            </a:r>
            <a:r>
              <a:rPr lang="hr-HR" i="1" dirty="0">
                <a:solidFill>
                  <a:schemeClr val="tx1"/>
                </a:solidFill>
              </a:rPr>
              <a:t>. </a:t>
            </a:r>
            <a:r>
              <a:rPr lang="hr-HR" i="1" dirty="0" err="1">
                <a:solidFill>
                  <a:schemeClr val="tx1"/>
                </a:solidFill>
              </a:rPr>
              <a:t>Wildfire</a:t>
            </a:r>
            <a:r>
              <a:rPr lang="hr-HR" i="1" dirty="0">
                <a:solidFill>
                  <a:schemeClr val="tx1"/>
                </a:solidFill>
              </a:rPr>
              <a:t>) jest neplanirano i nekontrolirano izgaranje vegetacije u prirodnim područjima, uključujući šume, grmlje, travnjake i tresetišta, koje se može brzo širiti te predstavljati rizik za ljude, imovinu i okoliš</a:t>
            </a:r>
            <a:r>
              <a:rPr lang="hr-HR" dirty="0">
                <a:solidFill>
                  <a:schemeClr val="tx1"/>
                </a:solidFill>
              </a:rPr>
              <a:t>.“</a:t>
            </a:r>
          </a:p>
          <a:p>
            <a:r>
              <a:rPr lang="hr-HR" dirty="0">
                <a:solidFill>
                  <a:schemeClr val="tx1"/>
                </a:solidFill>
              </a:rPr>
              <a:t>FAO: </a:t>
            </a:r>
            <a:r>
              <a:rPr lang="en-US" dirty="0">
                <a:solidFill>
                  <a:schemeClr val="tx1"/>
                </a:solidFill>
              </a:rPr>
              <a:t>„</a:t>
            </a:r>
            <a:r>
              <a:rPr lang="en-US" i="1" dirty="0" err="1">
                <a:solidFill>
                  <a:schemeClr val="tx1"/>
                </a:solidFill>
              </a:rPr>
              <a:t>Šumski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požar</a:t>
            </a:r>
            <a:r>
              <a:rPr lang="en-US" i="1" dirty="0">
                <a:solidFill>
                  <a:schemeClr val="tx1"/>
                </a:solidFill>
              </a:rPr>
              <a:t> je </a:t>
            </a:r>
            <a:r>
              <a:rPr lang="en-US" i="1" dirty="0" err="1">
                <a:solidFill>
                  <a:schemeClr val="tx1"/>
                </a:solidFill>
              </a:rPr>
              <a:t>svaki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slobodno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goreći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požar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vegetacije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koji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zahvaća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prirodna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goriva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širi</a:t>
            </a:r>
            <a:r>
              <a:rPr lang="en-US" i="1" dirty="0">
                <a:solidFill>
                  <a:schemeClr val="tx1"/>
                </a:solidFill>
              </a:rPr>
              <a:t> se u </a:t>
            </a:r>
            <a:r>
              <a:rPr lang="en-US" i="1" dirty="0" err="1">
                <a:solidFill>
                  <a:schemeClr val="tx1"/>
                </a:solidFill>
              </a:rPr>
              <a:t>skladu</a:t>
            </a:r>
            <a:r>
              <a:rPr lang="en-US" i="1" dirty="0">
                <a:solidFill>
                  <a:schemeClr val="tx1"/>
                </a:solidFill>
              </a:rPr>
              <a:t> s </a:t>
            </a:r>
            <a:r>
              <a:rPr lang="en-US" i="1" dirty="0" err="1">
                <a:solidFill>
                  <a:schemeClr val="tx1"/>
                </a:solidFill>
              </a:rPr>
              <a:t>uvjetima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okoliša</a:t>
            </a:r>
            <a:r>
              <a:rPr lang="en-US" i="1" dirty="0">
                <a:solidFill>
                  <a:schemeClr val="tx1"/>
                </a:solidFill>
              </a:rPr>
              <a:t>, a </a:t>
            </a:r>
            <a:r>
              <a:rPr lang="en-US" i="1" dirty="0" err="1">
                <a:solidFill>
                  <a:schemeClr val="tx1"/>
                </a:solidFill>
              </a:rPr>
              <a:t>nije</a:t>
            </a:r>
            <a:r>
              <a:rPr lang="en-US" i="1" dirty="0">
                <a:solidFill>
                  <a:schemeClr val="tx1"/>
                </a:solidFill>
              </a:rPr>
              <a:t> pod </a:t>
            </a:r>
            <a:r>
              <a:rPr lang="en-US" i="1" dirty="0" err="1">
                <a:solidFill>
                  <a:schemeClr val="tx1"/>
                </a:solidFill>
              </a:rPr>
              <a:t>ljudskom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kontrolom</a:t>
            </a:r>
            <a:r>
              <a:rPr lang="en-US" dirty="0">
                <a:solidFill>
                  <a:schemeClr val="tx1"/>
                </a:solidFill>
              </a:rPr>
              <a:t>.“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EU: </a:t>
            </a:r>
            <a:r>
              <a:rPr lang="hr-HR" i="1" dirty="0">
                <a:solidFill>
                  <a:schemeClr val="tx1"/>
                </a:solidFill>
              </a:rPr>
              <a:t>„Šumski požar je svaki požar koji zahvaća šumu, drugo šumsko zemljište, makiju ili travu, bez obzira na izvor paljenja, a zahtijeva poduzimanje mjera gašenja.“</a:t>
            </a:r>
          </a:p>
          <a:p>
            <a:r>
              <a:rPr lang="hr-HR" dirty="0">
                <a:solidFill>
                  <a:schemeClr val="tx1"/>
                </a:solidFill>
              </a:rPr>
              <a:t>WMO: </a:t>
            </a:r>
            <a:r>
              <a:rPr lang="hr-HR" i="1" dirty="0">
                <a:solidFill>
                  <a:schemeClr val="tx1"/>
                </a:solidFill>
              </a:rPr>
              <a:t>„Šumski požari su nekontrolirani požari u šumama, travnjacima ili drugim područjima prekrivenima vegetacijom, na koje obično utječu meteorološki uvjeti poput temperature, vjetra i vlage.“</a:t>
            </a:r>
          </a:p>
          <a:p>
            <a:r>
              <a:rPr lang="en-US" i="1" dirty="0">
                <a:solidFill>
                  <a:schemeClr val="tx1"/>
                </a:solidFill>
                <a:hlinkClick r:id="rId2"/>
              </a:rPr>
              <a:t>https://www.youtube.com/watch?v=5hghT1W33cY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4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Požari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8646219" cy="51545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Dijelimo ih prema nastanku/uzroku: </a:t>
            </a:r>
          </a:p>
          <a:p>
            <a:pPr marL="457200" indent="-457200">
              <a:buAutoNum type="arabicParenR"/>
            </a:pPr>
            <a:r>
              <a:rPr lang="hr-HR" b="1" dirty="0">
                <a:solidFill>
                  <a:schemeClr val="tx1"/>
                </a:solidFill>
              </a:rPr>
              <a:t>Prirodni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- munje, vulkanska aktivnost, spontana samozapaljenja biomase, odroni (jako rijetko)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2) Antropogeni - </a:t>
            </a:r>
            <a:r>
              <a:rPr lang="hr-HR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Europi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uključujući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Hrvatsku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b="1" dirty="0">
                <a:solidFill>
                  <a:schemeClr val="tx1"/>
                </a:solidFill>
              </a:rPr>
              <a:t>90–95% </a:t>
            </a:r>
            <a:r>
              <a:rPr lang="en-US" b="1" dirty="0" err="1">
                <a:solidFill>
                  <a:schemeClr val="tx1"/>
                </a:solidFill>
              </a:rPr>
              <a:t>požara</a:t>
            </a:r>
            <a:endParaRPr lang="hr-H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Namjerno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paljenje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hr-HR" dirty="0" err="1">
                <a:solidFill>
                  <a:schemeClr val="tx1"/>
                </a:solidFill>
              </a:rPr>
              <a:t>piromanstvo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ilegaln</a:t>
            </a:r>
            <a:r>
              <a:rPr lang="hr-HR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poljoprivredn</a:t>
            </a:r>
            <a:r>
              <a:rPr lang="hr-HR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rad</a:t>
            </a:r>
            <a:r>
              <a:rPr lang="hr-HR" dirty="0">
                <a:solidFill>
                  <a:schemeClr val="tx1"/>
                </a:solidFill>
              </a:rPr>
              <a:t>nje, </a:t>
            </a:r>
            <a:r>
              <a:rPr lang="en-US" dirty="0" err="1">
                <a:solidFill>
                  <a:schemeClr val="tx1"/>
                </a:solidFill>
              </a:rPr>
              <a:t>prikrivanj</a:t>
            </a:r>
            <a:r>
              <a:rPr lang="hr-HR" dirty="0">
                <a:solidFill>
                  <a:schemeClr val="tx1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kriminalnih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aktivnosti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sukob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zemljišta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vandaliza</a:t>
            </a:r>
            <a:r>
              <a:rPr lang="hr-HR" dirty="0">
                <a:solidFill>
                  <a:schemeClr val="tx1"/>
                </a:solidFill>
              </a:rPr>
              <a:t>m…)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Nenamjerni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nepažnj</a:t>
            </a:r>
            <a:r>
              <a:rPr lang="hr-HR" dirty="0">
                <a:solidFill>
                  <a:schemeClr val="tx1"/>
                </a:solidFill>
              </a:rPr>
              <a:t>a – npr. </a:t>
            </a:r>
            <a:r>
              <a:rPr lang="en-US" dirty="0" err="1">
                <a:solidFill>
                  <a:schemeClr val="tx1"/>
                </a:solidFill>
              </a:rPr>
              <a:t>neugašeni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roštilji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logorske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vatre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odbačeni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opušci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iskre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strojeva</a:t>
            </a:r>
            <a:r>
              <a:rPr lang="hr-HR" dirty="0">
                <a:solidFill>
                  <a:schemeClr val="tx1"/>
                </a:solidFill>
              </a:rPr>
              <a:t>, otpad…)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chemeClr val="tx1"/>
                </a:solidFill>
              </a:rPr>
              <a:t>Infrastruktura i tehnologija </a:t>
            </a:r>
            <a:r>
              <a:rPr lang="hr-HR" dirty="0">
                <a:solidFill>
                  <a:schemeClr val="tx1"/>
                </a:solidFill>
              </a:rPr>
              <a:t>(kvarovi na elektroenergetskoj mreži(iskre), željezničke iskre od kočnica, industrijski incidenti..)</a:t>
            </a: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59345D-C90D-4E26-B9E6-844217CE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00" y="1432722"/>
            <a:ext cx="2849695" cy="43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9121-2456-4F5D-847E-BA326E09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99" y="502561"/>
            <a:ext cx="9500023" cy="1141681"/>
          </a:xfrm>
        </p:spPr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3C544-9A39-4EA0-96F3-FBAF1C80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00" y="1753300"/>
            <a:ext cx="9500022" cy="3520036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O sušama </a:t>
            </a:r>
          </a:p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Štetni učinci suša</a:t>
            </a:r>
          </a:p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Kako upravljati rizikom od suša</a:t>
            </a:r>
          </a:p>
          <a:p>
            <a:pPr marL="0" indent="0">
              <a:buNone/>
            </a:pPr>
            <a:endParaRPr lang="hr-HR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O požarima</a:t>
            </a:r>
          </a:p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Štetni učinci požara</a:t>
            </a:r>
          </a:p>
          <a:p>
            <a:r>
              <a:rPr lang="hr-HR" dirty="0">
                <a:solidFill>
                  <a:schemeClr val="tx1">
                    <a:lumMod val="95000"/>
                  </a:schemeClr>
                </a:solidFill>
              </a:rPr>
              <a:t>Kako upravljati rizikom od požara</a:t>
            </a:r>
          </a:p>
        </p:txBody>
      </p:sp>
    </p:spTree>
    <p:extLst>
      <p:ext uri="{BB962C8B-B14F-4D97-AF65-F5344CB8AC3E}">
        <p14:creationId xmlns:p14="http://schemas.microsoft.com/office/powerpoint/2010/main" val="53544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Posredni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antropogeni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uzroci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i </a:t>
            </a:r>
            <a:r>
              <a:rPr lang="hr-HR" b="1" dirty="0" err="1">
                <a:solidFill>
                  <a:schemeClr val="tx1"/>
                </a:solidFill>
              </a:rPr>
              <a:t>pojačivaći</a:t>
            </a:r>
            <a:r>
              <a:rPr lang="hr-HR" b="1" dirty="0">
                <a:solidFill>
                  <a:schemeClr val="tx1"/>
                </a:solidFill>
              </a:rPr>
              <a:t> rizika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dugoročni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r>
              <a:rPr lang="hr-HR" b="1" dirty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klimatske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promjene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inducirane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ljudskim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aktivnostima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suše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toplinski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valovi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smanjena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vlaga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napuštanje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ruralnih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područja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akumulacija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šumama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loše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gospodarenje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šumama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prevelika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količina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sitnog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fragmentacija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staništa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degradacija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močvara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povećanje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erozije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60288"/>
            <a:ext cx="10040014" cy="972434"/>
          </a:xfrm>
        </p:spPr>
        <p:txBody>
          <a:bodyPr/>
          <a:lstStyle/>
          <a:p>
            <a:r>
              <a:rPr lang="hr-HR" dirty="0"/>
              <a:t>Požari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637353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P</a:t>
            </a:r>
            <a:r>
              <a:rPr lang="en-US" b="1" dirty="0" err="1">
                <a:solidFill>
                  <a:schemeClr val="tx1"/>
                </a:solidFill>
              </a:rPr>
              <a:t>rirodni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faktori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koji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povećavaju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vjerojatnost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požara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 err="1">
                <a:solidFill>
                  <a:schemeClr val="tx1"/>
                </a:solidFill>
              </a:rPr>
              <a:t>Dugotrajna</a:t>
            </a:r>
            <a:r>
              <a:rPr lang="en-US" dirty="0">
                <a:solidFill>
                  <a:schemeClr val="tx1"/>
                </a:solidFill>
              </a:rPr>
              <a:t> s</a:t>
            </a:r>
            <a:r>
              <a:rPr lang="hr-HR" dirty="0" err="1">
                <a:solidFill>
                  <a:schemeClr val="tx1"/>
                </a:solidFill>
              </a:rPr>
              <a:t>uša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Toplinski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valovi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Jaki </a:t>
            </a:r>
            <a:r>
              <a:rPr lang="en-US" dirty="0" err="1">
                <a:solidFill>
                  <a:schemeClr val="tx1"/>
                </a:solidFill>
              </a:rPr>
              <a:t>vjetrovi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Niska </a:t>
            </a:r>
            <a:r>
              <a:rPr lang="en-US" dirty="0" err="1">
                <a:solidFill>
                  <a:schemeClr val="tx1"/>
                </a:solidFill>
              </a:rPr>
              <a:t>relativna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vla</a:t>
            </a:r>
            <a:r>
              <a:rPr lang="hr-HR" dirty="0" err="1">
                <a:solidFill>
                  <a:schemeClr val="tx1"/>
                </a:solidFill>
              </a:rPr>
              <a:t>žnost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zraka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Nagomilana goriva biomasa (lišće, suhe grane…)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Insekti</a:t>
            </a:r>
            <a:r>
              <a:rPr lang="hr-HR" dirty="0">
                <a:solidFill>
                  <a:schemeClr val="tx1"/>
                </a:solidFill>
              </a:rPr>
              <a:t> - nametnici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npr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potkornjaci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borealnim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šumama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hr-HR" dirty="0">
                <a:solidFill>
                  <a:schemeClr val="tx1"/>
                </a:solidFill>
              </a:rPr>
              <a:t>povećanje gorive drvne mase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A71F7-B921-45E1-9DCD-206D180B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2" y="1800754"/>
            <a:ext cx="5033638" cy="28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>
            <a:normAutofit/>
          </a:bodyPr>
          <a:lstStyle/>
          <a:p>
            <a:r>
              <a:rPr lang="en-US" b="1" dirty="0" err="1"/>
              <a:t>Tipovi</a:t>
            </a:r>
            <a:r>
              <a:rPr lang="en-US" b="1" dirty="0"/>
              <a:t> </a:t>
            </a:r>
            <a:r>
              <a:rPr lang="en-US" b="1" dirty="0" err="1"/>
              <a:t>požara</a:t>
            </a:r>
            <a:r>
              <a:rPr lang="en-US" b="1" dirty="0"/>
              <a:t> </a:t>
            </a: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ponašanju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Površinski požari </a:t>
            </a:r>
            <a:r>
              <a:rPr lang="en-US" b="1" dirty="0">
                <a:solidFill>
                  <a:schemeClr val="tx1"/>
                </a:solidFill>
              </a:rPr>
              <a:t>(surface fires)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– nisko raslinje, trava, grmlje…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Požari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krošnji</a:t>
            </a:r>
            <a:r>
              <a:rPr lang="en-US" b="1" dirty="0">
                <a:solidFill>
                  <a:schemeClr val="tx1"/>
                </a:solidFill>
              </a:rPr>
              <a:t> (crown/canopy fires)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– na visinama krošnji, brzo se šire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Podzemni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požari</a:t>
            </a:r>
            <a:r>
              <a:rPr lang="en-US" b="1" dirty="0">
                <a:solidFill>
                  <a:schemeClr val="tx1"/>
                </a:solidFill>
              </a:rPr>
              <a:t> (ground fires, </a:t>
            </a:r>
            <a:r>
              <a:rPr lang="en-US" b="1" dirty="0" err="1">
                <a:solidFill>
                  <a:schemeClr val="tx1"/>
                </a:solidFill>
              </a:rPr>
              <a:t>nekad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višemjesečni</a:t>
            </a:r>
            <a:r>
              <a:rPr lang="en-US" b="1" dirty="0">
                <a:solidFill>
                  <a:schemeClr val="tx1"/>
                </a:solidFill>
              </a:rPr>
              <a:t> – </a:t>
            </a:r>
            <a:r>
              <a:rPr lang="en-US" b="1" dirty="0" err="1">
                <a:solidFill>
                  <a:schemeClr val="tx1"/>
                </a:solidFill>
              </a:rPr>
              <a:t>npr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tresetišta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Vatrene oluje (</a:t>
            </a:r>
            <a:r>
              <a:rPr lang="en-US" b="1" i="1" dirty="0">
                <a:solidFill>
                  <a:schemeClr val="tx1"/>
                </a:solidFill>
              </a:rPr>
              <a:t>Firestorms, megafires</a:t>
            </a:r>
            <a:r>
              <a:rPr lang="hr-HR" b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ekstremni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pirokonvekciju</a:t>
            </a:r>
            <a:r>
              <a:rPr lang="hr-HR" dirty="0">
                <a:solidFill>
                  <a:schemeClr val="tx1"/>
                </a:solidFill>
              </a:rPr>
              <a:t> (</a:t>
            </a:r>
            <a:r>
              <a:rPr lang="hr-HR" dirty="0" err="1">
                <a:solidFill>
                  <a:schemeClr val="tx1"/>
                </a:solidFill>
              </a:rPr>
              <a:t>pirokumulusi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  <a:p>
            <a:r>
              <a:rPr lang="hr-HR" b="1" dirty="0">
                <a:solidFill>
                  <a:schemeClr val="tx1"/>
                </a:solidFill>
              </a:rPr>
              <a:t>Mješoviti požari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30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251752"/>
            <a:ext cx="7492122" cy="487213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solidFill>
                  <a:schemeClr val="tx1"/>
                </a:solidFill>
              </a:rPr>
              <a:t>Utjecaj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hr-HR" sz="2200" b="1" dirty="0">
                <a:solidFill>
                  <a:schemeClr val="tx1"/>
                </a:solidFill>
              </a:rPr>
              <a:t>reljefa/topografije na širenje požara: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Padine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nagib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terena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Požar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b="1" dirty="0" err="1">
                <a:solidFill>
                  <a:schemeClr val="tx1"/>
                </a:solidFill>
              </a:rPr>
              <a:t>brže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širi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uzbrdo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vrući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zagrijavaju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zapaljivi materijal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iznad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vatre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b="1" dirty="0" err="1">
                <a:solidFill>
                  <a:schemeClr val="tx1"/>
                </a:solidFill>
              </a:rPr>
              <a:t>veći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nagib</a:t>
            </a:r>
            <a:r>
              <a:rPr lang="en-US" dirty="0">
                <a:solidFill>
                  <a:schemeClr val="tx1"/>
                </a:solidFill>
              </a:rPr>
              <a:t>, to se </a:t>
            </a:r>
            <a:r>
              <a:rPr lang="en-US" dirty="0" err="1">
                <a:solidFill>
                  <a:schemeClr val="tx1"/>
                </a:solidFill>
              </a:rPr>
              <a:t>požar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brže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Silazno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širenje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nizbrdo</a:t>
            </a:r>
            <a:r>
              <a:rPr lang="en-US" dirty="0">
                <a:solidFill>
                  <a:schemeClr val="tx1"/>
                </a:solidFill>
              </a:rPr>
              <a:t>) je </a:t>
            </a:r>
            <a:r>
              <a:rPr lang="en-US" dirty="0" err="1">
                <a:solidFill>
                  <a:schemeClr val="tx1"/>
                </a:solidFill>
              </a:rPr>
              <a:t>sporije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plamen</a:t>
            </a:r>
            <a:r>
              <a:rPr lang="en-US" dirty="0">
                <a:solidFill>
                  <a:schemeClr val="tx1"/>
                </a:solidFill>
              </a:rPr>
              <a:t> ne </a:t>
            </a:r>
            <a:r>
              <a:rPr lang="en-US" dirty="0" err="1">
                <a:solidFill>
                  <a:schemeClr val="tx1"/>
                </a:solidFill>
              </a:rPr>
              <a:t>zagrijava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ispred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Orijentacija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ekspozicija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Južne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zapadne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ekspozicije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toplije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manje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vlage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hr-HR" dirty="0">
                <a:solidFill>
                  <a:schemeClr val="tx1"/>
                </a:solidFill>
              </a:rPr>
              <a:t>zapaljivom materijalu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brže širenje požara</a:t>
            </a: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B620C-0632-4F39-B448-6A19A4CEF89C}"/>
              </a:ext>
            </a:extLst>
          </p:cNvPr>
          <p:cNvSpPr txBox="1"/>
          <p:nvPr/>
        </p:nvSpPr>
        <p:spPr>
          <a:xfrm>
            <a:off x="595435" y="516057"/>
            <a:ext cx="916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UTJECAJ</a:t>
            </a:r>
            <a:r>
              <a:rPr lang="hr-HR" sz="3200" b="1" dirty="0"/>
              <a:t> PRIRODNIH OBILJEŽJA NA POŽARE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26BA-510E-4439-8B19-3F5698041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46" b="14063"/>
          <a:stretch/>
        </p:blipFill>
        <p:spPr>
          <a:xfrm>
            <a:off x="8087557" y="1251752"/>
            <a:ext cx="4003748" cy="3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>
            <a:normAutofit/>
          </a:bodyPr>
          <a:lstStyle/>
          <a:p>
            <a:r>
              <a:rPr lang="en-US" b="1" dirty="0" err="1"/>
              <a:t>Utjecaj</a:t>
            </a:r>
            <a:r>
              <a:rPr lang="hr-HR" b="1" dirty="0"/>
              <a:t> prirodnih obilježja na požare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Vjetar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često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najvažniji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meteorološki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čimbenik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Povećava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dotok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kisika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jača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intenzitet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vatre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Naginje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plamen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prema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tlu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brže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prethodno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zagrijavanje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uzrokovati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širenje požara na način da otpuhuje </a:t>
            </a:r>
            <a:r>
              <a:rPr lang="hr-HR" dirty="0">
                <a:solidFill>
                  <a:schemeClr val="tx1"/>
                </a:solidFill>
              </a:rPr>
              <a:t>iskre i žeravicu,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omogućuje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preskakanje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cesta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rijeka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protupožarnih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linija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stvaranje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novih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žarišta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nekontrolirano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širenje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Jaki </a:t>
            </a:r>
            <a:r>
              <a:rPr lang="en-US" dirty="0" err="1">
                <a:solidFill>
                  <a:schemeClr val="tx1"/>
                </a:solidFill>
              </a:rPr>
              <a:t>udari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vjetra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često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iznenade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vatrogasce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mijenjaju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brzinu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napredovanja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požara</a:t>
            </a:r>
            <a:endParaRPr lang="hr-H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Vlažnost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goriva</a:t>
            </a:r>
            <a:r>
              <a:rPr lang="hr-HR" b="1" dirty="0">
                <a:solidFill>
                  <a:schemeClr val="tx1"/>
                </a:solidFill>
              </a:rPr>
              <a:t>, odnosno zapaljivog materijala ima utjecaj na brzinu širenja!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>
            <a:normAutofit/>
          </a:bodyPr>
          <a:lstStyle/>
          <a:p>
            <a:r>
              <a:rPr lang="en-US" b="1" dirty="0" err="1"/>
              <a:t>Utjecaj</a:t>
            </a:r>
            <a:r>
              <a:rPr lang="hr-HR" b="1" dirty="0"/>
              <a:t> prirodnih obilježja na požare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Atmosferska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stabilnost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utječe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dizanje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vrućeg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zraka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ponašanje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Nestabilna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atmosfera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omogućuje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brzo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dizanje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toplog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zraka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uzlazne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struje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						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povećava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intenzitet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požara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Stabilna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atmosfera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zadržava</a:t>
            </a:r>
            <a:r>
              <a:rPr lang="en-US" dirty="0">
                <a:solidFill>
                  <a:schemeClr val="tx1"/>
                </a:solidFill>
              </a:rPr>
              <a:t> dim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toplinu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blizu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tla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					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usporiti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širenje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otežava</a:t>
            </a:r>
            <a:r>
              <a:rPr lang="en-US" dirty="0">
                <a:solidFill>
                  <a:schemeClr val="tx1"/>
                </a:solidFill>
              </a:rPr>
              <a:t> rad </a:t>
            </a:r>
            <a:r>
              <a:rPr lang="en-US" dirty="0" err="1">
                <a:solidFill>
                  <a:schemeClr val="tx1"/>
                </a:solidFill>
              </a:rPr>
              <a:t>vatrogasaca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zbog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							</a:t>
            </a:r>
            <a:r>
              <a:rPr lang="en-US" dirty="0" err="1">
                <a:solidFill>
                  <a:schemeClr val="tx1"/>
                </a:solidFill>
              </a:rPr>
              <a:t>nakupljanja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					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može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stvoriti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dirty="0" err="1">
                <a:solidFill>
                  <a:schemeClr val="tx1"/>
                </a:solidFill>
              </a:rPr>
              <a:t>inverziju</a:t>
            </a:r>
            <a:r>
              <a:rPr lang="en-US" dirty="0">
                <a:solidFill>
                  <a:schemeClr val="tx1"/>
                </a:solidFill>
              </a:rPr>
              <a:t>"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zarobi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toplinu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dim, </a:t>
            </a:r>
            <a:r>
              <a:rPr lang="en-US" dirty="0" err="1">
                <a:solidFill>
                  <a:schemeClr val="tx1"/>
                </a:solidFill>
              </a:rPr>
              <a:t>čineći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							</a:t>
            </a:r>
            <a:r>
              <a:rPr lang="en-US" dirty="0" err="1">
                <a:solidFill>
                  <a:schemeClr val="tx1"/>
                </a:solidFill>
              </a:rPr>
              <a:t>požar</a:t>
            </a:r>
            <a:r>
              <a:rPr lang="hr-HR" dirty="0">
                <a:solidFill>
                  <a:schemeClr val="tx1"/>
                </a:solidFill>
              </a:rPr>
              <a:t> prigušenim I ograničenim,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dugotrajnim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- </a:t>
            </a:r>
            <a:r>
              <a:rPr lang="hr-HR" dirty="0">
                <a:solidFill>
                  <a:schemeClr val="tx1"/>
                </a:solidFill>
                <a:hlinkClick r:id="rId2"/>
              </a:rPr>
              <a:t>https://www.youtube.com/watch?v=59EV61WKhqg</a:t>
            </a:r>
            <a:endParaRPr lang="en-US" dirty="0"/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670593"/>
          </a:xfrm>
        </p:spPr>
        <p:txBody>
          <a:bodyPr>
            <a:normAutofit/>
          </a:bodyPr>
          <a:lstStyle/>
          <a:p>
            <a:r>
              <a:rPr lang="en-US" dirty="0" err="1"/>
              <a:t>Primarni</a:t>
            </a:r>
            <a:r>
              <a:rPr lang="en-US" dirty="0"/>
              <a:t> </a:t>
            </a:r>
            <a:r>
              <a:rPr lang="en-US" dirty="0" err="1"/>
              <a:t>učinci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247657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Ovo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nastaju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tijekom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samog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požara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rezultat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izravnog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djelovanja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topline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Gubitak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vegetacije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biomase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Spaljivanje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nadzemnih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podzemnih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biljaka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gubitak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krošanja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trave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grmlja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drveća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Mortalitet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divljih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životinja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Oslobađanje</a:t>
            </a:r>
            <a:r>
              <a:rPr lang="en-US" b="1" dirty="0">
                <a:solidFill>
                  <a:schemeClr val="tx1"/>
                </a:solidFill>
              </a:rPr>
              <a:t> CO₂, CO, CH₄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aerosola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Uništavanje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površini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Oštećenje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infrastrukture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4996B-3136-4870-8BF8-1E61ED16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64" y="3429000"/>
            <a:ext cx="5900438" cy="33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323706"/>
            <a:ext cx="10040014" cy="972434"/>
          </a:xfrm>
        </p:spPr>
        <p:txBody>
          <a:bodyPr/>
          <a:lstStyle/>
          <a:p>
            <a:r>
              <a:rPr lang="hr-HR" dirty="0"/>
              <a:t>Sekundarni učinci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219658"/>
            <a:ext cx="10146546" cy="5039099"/>
          </a:xfrm>
        </p:spPr>
        <p:txBody>
          <a:bodyPr anchor="t"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Denudacija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degradacija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površinskog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sloja</a:t>
            </a:r>
            <a:r>
              <a:rPr lang="hr-HR" b="1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Pepelom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prekriveno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gubi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koheziju</a:t>
            </a:r>
            <a:r>
              <a:rPr lang="en-US" dirty="0">
                <a:solidFill>
                  <a:schemeClr val="tx1"/>
                </a:solidFill>
              </a:rPr>
              <a:t> → </a:t>
            </a:r>
            <a:r>
              <a:rPr lang="en-US" dirty="0" err="1">
                <a:solidFill>
                  <a:schemeClr val="tx1"/>
                </a:solidFill>
              </a:rPr>
              <a:t>kiše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lakše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odnose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površinski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sloj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Erozija tla - </a:t>
            </a:r>
            <a:r>
              <a:rPr lang="en-US" b="1" dirty="0" err="1">
                <a:solidFill>
                  <a:schemeClr val="tx1"/>
                </a:solidFill>
              </a:rPr>
              <a:t>Bujice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odroni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blatne bujice 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Smanjena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infiltracija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Zamućenje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zagađenje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voda</a:t>
            </a:r>
            <a:r>
              <a:rPr lang="hr-HR" b="1" dirty="0">
                <a:solidFill>
                  <a:schemeClr val="tx1"/>
                </a:solidFill>
              </a:rPr>
              <a:t> i zraka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pepelom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sedimentom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Promjene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mikroklimi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 kod većih požara - s</a:t>
            </a:r>
            <a:r>
              <a:rPr lang="en-US" dirty="0" err="1">
                <a:solidFill>
                  <a:schemeClr val="tx1"/>
                </a:solidFill>
              </a:rPr>
              <a:t>manjena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evapotranspiracija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veće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dnevne</a:t>
            </a:r>
            <a:r>
              <a:rPr lang="en-US" dirty="0">
                <a:solidFill>
                  <a:schemeClr val="tx1"/>
                </a:solidFill>
              </a:rPr>
              <a:t> amplitude temperature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Pojava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invazivnih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vrsta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(sukcesija)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Fragmentacija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i gubitak </a:t>
            </a:r>
            <a:r>
              <a:rPr lang="en-US" b="1" dirty="0" err="1">
                <a:solidFill>
                  <a:schemeClr val="tx1"/>
                </a:solidFill>
              </a:rPr>
              <a:t>staništa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2324E-9A5F-43AA-9694-BA3F9224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73" y="3739207"/>
            <a:ext cx="5424626" cy="30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2" y="234929"/>
            <a:ext cx="10040014" cy="972434"/>
          </a:xfrm>
        </p:spPr>
        <p:txBody>
          <a:bodyPr/>
          <a:lstStyle/>
          <a:p>
            <a:r>
              <a:rPr lang="hr-HR" dirty="0"/>
              <a:t>Tercijarni učinci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72" y="1158880"/>
            <a:ext cx="10146546" cy="4540239"/>
          </a:xfrm>
        </p:spPr>
        <p:txBody>
          <a:bodyPr anchor="t"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Promjena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sastava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strukture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ekosustava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S</a:t>
            </a:r>
            <a:r>
              <a:rPr lang="en-US" b="1" dirty="0" err="1">
                <a:solidFill>
                  <a:schemeClr val="tx1"/>
                </a:solidFill>
              </a:rPr>
              <a:t>manjeno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skladištenje</a:t>
            </a:r>
            <a:r>
              <a:rPr lang="en-US" b="1" dirty="0">
                <a:solidFill>
                  <a:schemeClr val="tx1"/>
                </a:solidFill>
              </a:rPr>
              <a:t> CO₂ </a:t>
            </a:r>
            <a:r>
              <a:rPr lang="en-US" dirty="0">
                <a:solidFill>
                  <a:schemeClr val="tx1"/>
                </a:solidFill>
              </a:rPr>
              <a:t>→ </a:t>
            </a:r>
            <a:r>
              <a:rPr lang="en-US" dirty="0" err="1">
                <a:solidFill>
                  <a:schemeClr val="tx1"/>
                </a:solidFill>
              </a:rPr>
              <a:t>utjecaj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klimatsku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ravnotežu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Promjena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hidrološkog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režima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područja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(d</a:t>
            </a:r>
            <a:r>
              <a:rPr lang="en-US" dirty="0" err="1">
                <a:solidFill>
                  <a:schemeClr val="tx1"/>
                </a:solidFill>
              </a:rPr>
              <a:t>ugoročno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drugačija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infiltracija</a:t>
            </a:r>
            <a:r>
              <a:rPr lang="hr-HR" dirty="0">
                <a:solidFill>
                  <a:schemeClr val="tx1"/>
                </a:solidFill>
              </a:rPr>
              <a:t>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hr-HR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Degradacija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gubitak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plodnosti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err="1">
                <a:solidFill>
                  <a:schemeClr val="tx1"/>
                </a:solidFill>
              </a:rPr>
              <a:t>Promjene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bioraznolikosti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- n</a:t>
            </a:r>
            <a:r>
              <a:rPr lang="en-US" dirty="0" err="1">
                <a:solidFill>
                  <a:schemeClr val="tx1"/>
                </a:solidFill>
              </a:rPr>
              <a:t>estanak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osjetljivih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vrsta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trajna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dominacija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pionirskih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vrsta </a:t>
            </a:r>
          </a:p>
          <a:p>
            <a:r>
              <a:rPr lang="hr-HR" b="1" dirty="0">
                <a:solidFill>
                  <a:schemeClr val="tx1"/>
                </a:solidFill>
              </a:rPr>
              <a:t>Promjene načina korištenja zemljišta</a:t>
            </a:r>
          </a:p>
          <a:p>
            <a:r>
              <a:rPr lang="hr-HR" b="1" dirty="0">
                <a:solidFill>
                  <a:schemeClr val="tx1"/>
                </a:solidFill>
              </a:rPr>
              <a:t>Promjene u prostornom planiranju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BA008-AA71-4B6E-828A-3DB704E8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54" y="3360753"/>
            <a:ext cx="6061968" cy="34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Smanjivanje rizika od požara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94177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Tehničke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šumsko-uzgojne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mjere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Uklanjanje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gorivog raslinja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Mehaničko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uklanjanje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niskog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raslinja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Pror</a:t>
            </a:r>
            <a:r>
              <a:rPr lang="hr-HR" dirty="0">
                <a:solidFill>
                  <a:schemeClr val="tx1"/>
                </a:solidFill>
              </a:rPr>
              <a:t>j</a:t>
            </a:r>
            <a:r>
              <a:rPr lang="en-US" dirty="0" err="1">
                <a:solidFill>
                  <a:schemeClr val="tx1"/>
                </a:solidFill>
              </a:rPr>
              <a:t>eđivanje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šuma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b) </a:t>
            </a:r>
            <a:r>
              <a:rPr lang="en-US" b="1" dirty="0" err="1">
                <a:solidFill>
                  <a:schemeClr val="tx1"/>
                </a:solidFill>
              </a:rPr>
              <a:t>Regulirano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paljenje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Namjerno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paljenje</a:t>
            </a:r>
            <a:r>
              <a:rPr lang="en-US" dirty="0">
                <a:solidFill>
                  <a:schemeClr val="tx1"/>
                </a:solidFill>
              </a:rPr>
              <a:t> pod </a:t>
            </a:r>
            <a:r>
              <a:rPr lang="en-US" dirty="0" err="1">
                <a:solidFill>
                  <a:schemeClr val="tx1"/>
                </a:solidFill>
              </a:rPr>
              <a:t>kontroliranim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uvjetima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uklanjanja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suvišnog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goriva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c) </a:t>
            </a:r>
            <a:r>
              <a:rPr lang="en-US" b="1" dirty="0" err="1">
                <a:solidFill>
                  <a:schemeClr val="tx1"/>
                </a:solidFill>
              </a:rPr>
              <a:t>Održavanje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protupožarnih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(vatrogasnih) </a:t>
            </a:r>
            <a:r>
              <a:rPr lang="en-US" b="1" dirty="0" err="1">
                <a:solidFill>
                  <a:schemeClr val="tx1"/>
                </a:solidFill>
              </a:rPr>
              <a:t>prosjeka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d) </a:t>
            </a:r>
            <a:r>
              <a:rPr lang="en-US" b="1" dirty="0" err="1">
                <a:solidFill>
                  <a:schemeClr val="tx1"/>
                </a:solidFill>
              </a:rPr>
              <a:t>Održavanje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pristupnih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putova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infrastructure</a:t>
            </a: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Planiranje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prostorno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uređenje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a) </a:t>
            </a:r>
            <a:r>
              <a:rPr lang="en-US" b="1" dirty="0" err="1">
                <a:solidFill>
                  <a:schemeClr val="tx1"/>
                </a:solidFill>
              </a:rPr>
              <a:t>Planovi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upravljanja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šumama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Uključivanje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požarnog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rizika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dugoročne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planove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gospodarenja</a:t>
            </a:r>
            <a:r>
              <a:rPr lang="hr-HR" dirty="0">
                <a:solidFill>
                  <a:schemeClr val="tx1"/>
                </a:solidFill>
              </a:rPr>
              <a:t> I d</a:t>
            </a:r>
            <a:r>
              <a:rPr lang="en-US" dirty="0" err="1">
                <a:solidFill>
                  <a:schemeClr val="tx1"/>
                </a:solidFill>
              </a:rPr>
              <a:t>efiniranje</a:t>
            </a:r>
            <a:r>
              <a:rPr lang="en-US" dirty="0">
                <a:solidFill>
                  <a:schemeClr val="tx1"/>
                </a:solidFill>
              </a:rPr>
              <a:t> zona </a:t>
            </a:r>
            <a:r>
              <a:rPr lang="en-US" dirty="0" err="1">
                <a:solidFill>
                  <a:schemeClr val="tx1"/>
                </a:solidFill>
              </a:rPr>
              <a:t>visokog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rizika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prioritetnih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područja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prevenciju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b</a:t>
            </a:r>
            <a:r>
              <a:rPr lang="en-US" b="1" dirty="0">
                <a:solidFill>
                  <a:schemeClr val="tx1"/>
                </a:solidFill>
              </a:rPr>
              <a:t>) Monitoring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rano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otkrivanje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tx1"/>
                </a:solidFill>
              </a:rPr>
              <a:t>Kamere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dronovi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sateliti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npr</a:t>
            </a:r>
            <a:r>
              <a:rPr lang="en-US" dirty="0">
                <a:solidFill>
                  <a:schemeClr val="tx1"/>
                </a:solidFill>
              </a:rPr>
              <a:t>. EFFIS, Sentinel)</a:t>
            </a:r>
          </a:p>
          <a:p>
            <a:r>
              <a:rPr lang="en-US" dirty="0" err="1">
                <a:solidFill>
                  <a:schemeClr val="tx1"/>
                </a:solidFill>
              </a:rPr>
              <a:t>Sustavi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automatskog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dojavljivanja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</a:t>
            </a:r>
            <a:r>
              <a:rPr lang="en-US" dirty="0">
                <a:solidFill>
                  <a:schemeClr val="tx1"/>
                </a:solidFill>
              </a:rPr>
              <a:t> / temperature</a:t>
            </a: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4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Suše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499" y="1367490"/>
            <a:ext cx="10146546" cy="5007006"/>
          </a:xfrm>
        </p:spPr>
        <p:txBody>
          <a:bodyPr anchor="t"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Prema nekim autorima radi se o opasnosti koja zahvaća najveći broj ljudi</a:t>
            </a:r>
          </a:p>
          <a:p>
            <a:r>
              <a:rPr lang="hr-HR" dirty="0">
                <a:solidFill>
                  <a:schemeClr val="tx1"/>
                </a:solidFill>
              </a:rPr>
              <a:t>Vrlo kompleksna pojava</a:t>
            </a:r>
          </a:p>
          <a:p>
            <a:r>
              <a:rPr lang="hr-HR" dirty="0">
                <a:solidFill>
                  <a:schemeClr val="tx1"/>
                </a:solidFill>
              </a:rPr>
              <a:t>Razlikujemo: </a:t>
            </a:r>
            <a:r>
              <a:rPr lang="hr-HR" b="1" dirty="0" err="1">
                <a:solidFill>
                  <a:schemeClr val="tx1"/>
                </a:solidFill>
              </a:rPr>
              <a:t>metorološku</a:t>
            </a:r>
            <a:r>
              <a:rPr lang="hr-HR" b="1" dirty="0">
                <a:solidFill>
                  <a:schemeClr val="tx1"/>
                </a:solidFill>
              </a:rPr>
              <a:t>, hidrološku, agrarnu, socioekonomsku i ekološku sušu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Općenito: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/>
                </a:solidFill>
              </a:rPr>
              <a:t>"Suša je produženo razdoblje nenormalno niskih oborina koje uzrokuje manjak vode za potrebe ljudi, poljoprivrede i okoliša.’’ (WMO)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/>
                </a:solidFill>
              </a:rPr>
              <a:t>"Suša je prirodni fenomen koji nastaje kada kroz dulje vremensko razdoblje dolazi do značajnog smanjenja oborina u odnosu na dugoročni prosjek, što dovodi do ozbiljnog poremećaja u hidrologiji regije i utječe na proizvodnju hrane, ekosustave i životne uvjete.’’ (UNCCD)</a:t>
            </a:r>
          </a:p>
          <a:p>
            <a:pPr marL="0" indent="0">
              <a:buNone/>
            </a:pPr>
            <a:r>
              <a:rPr lang="hr-HR" i="1" dirty="0">
                <a:solidFill>
                  <a:schemeClr val="tx1"/>
                </a:solidFill>
              </a:rPr>
              <a:t>"Privremeni manjak dostupne vode uzrokovan manjkom oborina, povećanom evapotranspiracijom ili lošim upravljanjem vodnim resursima, koji negativno utječe na poljoprivrednu proizvodnju.’’ (FAO)</a:t>
            </a:r>
          </a:p>
        </p:txBody>
      </p:sp>
    </p:spTree>
    <p:extLst>
      <p:ext uri="{BB962C8B-B14F-4D97-AF65-F5344CB8AC3E}">
        <p14:creationId xmlns:p14="http://schemas.microsoft.com/office/powerpoint/2010/main" val="36512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Smanjivanje rizika od požara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9417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368D1-D254-4C48-A534-CC65E8377129}"/>
              </a:ext>
            </a:extLst>
          </p:cNvPr>
          <p:cNvSpPr txBox="1"/>
          <p:nvPr/>
        </p:nvSpPr>
        <p:spPr>
          <a:xfrm>
            <a:off x="595435" y="1331649"/>
            <a:ext cx="110011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3. </a:t>
            </a:r>
            <a:r>
              <a:rPr lang="en-US" sz="2000" b="1" dirty="0" err="1"/>
              <a:t>Ekološke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šumarske</a:t>
            </a:r>
            <a:r>
              <a:rPr lang="en-US" sz="2000" b="1" dirty="0"/>
              <a:t> </a:t>
            </a:r>
            <a:r>
              <a:rPr lang="en-US" sz="2000" b="1" dirty="0" err="1"/>
              <a:t>tehnike</a:t>
            </a:r>
            <a:endParaRPr lang="en-US" sz="2000" b="1" dirty="0"/>
          </a:p>
          <a:p>
            <a:r>
              <a:rPr lang="en-US" sz="2000" dirty="0"/>
              <a:t>a) </a:t>
            </a:r>
            <a:r>
              <a:rPr lang="en-US" sz="2000" dirty="0" err="1"/>
              <a:t>Sadnja</a:t>
            </a:r>
            <a:r>
              <a:rPr lang="en-US" sz="2000" dirty="0"/>
              <a:t> </a:t>
            </a:r>
            <a:r>
              <a:rPr lang="en-US" sz="2000" dirty="0" err="1"/>
              <a:t>otpornijih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endParaRPr lang="en-US" sz="2000" dirty="0"/>
          </a:p>
          <a:p>
            <a:r>
              <a:rPr lang="en-US" sz="2000" dirty="0"/>
              <a:t>b) </a:t>
            </a:r>
            <a:r>
              <a:rPr lang="en-US" sz="2000" dirty="0" err="1"/>
              <a:t>Očuvanje</a:t>
            </a:r>
            <a:r>
              <a:rPr lang="en-US" sz="2000" dirty="0"/>
              <a:t> </a:t>
            </a:r>
            <a:r>
              <a:rPr lang="en-US" sz="2000" dirty="0" err="1"/>
              <a:t>prirodne</a:t>
            </a:r>
            <a:r>
              <a:rPr lang="en-US" sz="2000" dirty="0"/>
              <a:t> </a:t>
            </a:r>
            <a:r>
              <a:rPr lang="en-US" sz="2000" dirty="0" err="1"/>
              <a:t>vlažnosti</a:t>
            </a:r>
            <a:r>
              <a:rPr lang="en-US" sz="2000" dirty="0"/>
              <a:t> </a:t>
            </a:r>
            <a:r>
              <a:rPr lang="en-US" sz="2000" dirty="0" err="1"/>
              <a:t>staništa</a:t>
            </a:r>
            <a:endParaRPr lang="en-US" sz="2000" dirty="0"/>
          </a:p>
          <a:p>
            <a:r>
              <a:rPr lang="en-US" sz="2000" dirty="0"/>
              <a:t>c) </a:t>
            </a:r>
            <a:r>
              <a:rPr lang="en-US" sz="2000" dirty="0" err="1"/>
              <a:t>Uklanjanje</a:t>
            </a:r>
            <a:r>
              <a:rPr lang="en-US" sz="2000" dirty="0"/>
              <a:t> </a:t>
            </a:r>
            <a:r>
              <a:rPr lang="en-US" sz="2000" dirty="0" err="1"/>
              <a:t>invazivnih</a:t>
            </a:r>
            <a:r>
              <a:rPr lang="en-US" sz="2000" dirty="0"/>
              <a:t> </a:t>
            </a:r>
            <a:r>
              <a:rPr lang="en-US" sz="2000" dirty="0" err="1"/>
              <a:t>vrsta</a:t>
            </a:r>
            <a:endParaRPr lang="hr-HR" sz="2000" dirty="0"/>
          </a:p>
          <a:p>
            <a:endParaRPr lang="hr-HR" sz="2000" dirty="0"/>
          </a:p>
          <a:p>
            <a:r>
              <a:rPr lang="hr-HR" sz="2000" b="1" dirty="0"/>
              <a:t>4. </a:t>
            </a:r>
            <a:r>
              <a:rPr lang="en-US" sz="2000" b="1" dirty="0" err="1"/>
              <a:t>Operativne</a:t>
            </a:r>
            <a:r>
              <a:rPr lang="hr-HR" sz="2000" b="1" dirty="0"/>
              <a:t>, tehničke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organizacijske</a:t>
            </a:r>
            <a:r>
              <a:rPr lang="en-US" sz="2000" b="1" dirty="0"/>
              <a:t> </a:t>
            </a:r>
            <a:r>
              <a:rPr lang="en-US" sz="2000" b="1" dirty="0" err="1"/>
              <a:t>mjere</a:t>
            </a:r>
            <a:endParaRPr lang="en-US" sz="2000" b="1" dirty="0"/>
          </a:p>
          <a:p>
            <a:r>
              <a:rPr lang="hr-HR" sz="2000" b="1" dirty="0"/>
              <a:t>a</a:t>
            </a:r>
            <a:r>
              <a:rPr lang="en-US" sz="2000" b="1" dirty="0"/>
              <a:t>) </a:t>
            </a:r>
            <a:r>
              <a:rPr lang="en-US" sz="2000" b="1" dirty="0" err="1"/>
              <a:t>Obuka</a:t>
            </a:r>
            <a:r>
              <a:rPr lang="en-US" sz="2000" b="1" dirty="0"/>
              <a:t> </a:t>
            </a:r>
            <a:r>
              <a:rPr lang="en-US" sz="2000" b="1" dirty="0" err="1"/>
              <a:t>vatrogasaca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hr-HR" sz="2000" b="1" dirty="0"/>
              <a:t>ostalih službi </a:t>
            </a:r>
            <a:r>
              <a:rPr lang="hr-HR" sz="2000" dirty="0"/>
              <a:t>(DVD, vojska…)</a:t>
            </a:r>
          </a:p>
          <a:p>
            <a:r>
              <a:rPr lang="hr-HR" sz="2000" b="1" dirty="0"/>
              <a:t>b) Opremanje vatrogasnih službi </a:t>
            </a:r>
            <a:r>
              <a:rPr lang="hr-HR" sz="2000" dirty="0">
                <a:sym typeface="Wingdings" panose="05000000000000000000" pitchFamily="2" charset="2"/>
              </a:rPr>
              <a:t> vatrogasna vozila i letjelice (kanaderi, </a:t>
            </a:r>
            <a:r>
              <a:rPr lang="hr-HR" sz="2000" dirty="0" err="1">
                <a:sym typeface="Wingdings" panose="05000000000000000000" pitchFamily="2" charset="2"/>
              </a:rPr>
              <a:t>airtractori</a:t>
            </a:r>
            <a:r>
              <a:rPr lang="hr-HR" sz="2000" dirty="0">
                <a:sym typeface="Wingdings" panose="05000000000000000000" pitchFamily="2" charset="2"/>
              </a:rPr>
              <a:t>, helikopteri…)</a:t>
            </a:r>
          </a:p>
          <a:p>
            <a:r>
              <a:rPr lang="hr-HR" sz="2000" b="1" dirty="0">
                <a:sym typeface="Wingdings" panose="05000000000000000000" pitchFamily="2" charset="2"/>
              </a:rPr>
              <a:t>c) Koordinacija službi</a:t>
            </a:r>
          </a:p>
          <a:p>
            <a:endParaRPr lang="hr-HR" sz="2000" b="1" dirty="0">
              <a:sym typeface="Wingdings" panose="05000000000000000000" pitchFamily="2" charset="2"/>
            </a:endParaRPr>
          </a:p>
          <a:p>
            <a:r>
              <a:rPr lang="hr-HR" sz="2000" b="1" dirty="0"/>
              <a:t>5. </a:t>
            </a:r>
            <a:r>
              <a:rPr lang="en-US" sz="2000" b="1" dirty="0" err="1"/>
              <a:t>Edukacija</a:t>
            </a:r>
            <a:r>
              <a:rPr lang="en-US" sz="2000" b="1" dirty="0"/>
              <a:t>, </a:t>
            </a:r>
            <a:r>
              <a:rPr lang="en-US" sz="2000" b="1" dirty="0" err="1"/>
              <a:t>informiranje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društvene</a:t>
            </a:r>
            <a:r>
              <a:rPr lang="en-US" sz="2000" b="1" dirty="0"/>
              <a:t> </a:t>
            </a:r>
            <a:r>
              <a:rPr lang="en-US" sz="2000" b="1" dirty="0" err="1"/>
              <a:t>mjere</a:t>
            </a:r>
            <a:endParaRPr lang="en-US" sz="2000" b="1" dirty="0"/>
          </a:p>
          <a:p>
            <a:pPr marL="342900" indent="-342900">
              <a:buAutoNum type="alphaLcParenR"/>
            </a:pPr>
            <a:r>
              <a:rPr lang="en-US" sz="2000" b="1" dirty="0" err="1"/>
              <a:t>Kampanje</a:t>
            </a:r>
            <a:r>
              <a:rPr lang="en-US" sz="2000" b="1" dirty="0"/>
              <a:t> za </a:t>
            </a:r>
            <a:r>
              <a:rPr lang="en-US" sz="2000" b="1" dirty="0" err="1"/>
              <a:t>javnost</a:t>
            </a:r>
            <a:r>
              <a:rPr lang="hr-HR" sz="2000" b="1" dirty="0"/>
              <a:t> </a:t>
            </a:r>
          </a:p>
          <a:p>
            <a:r>
              <a:rPr lang="en-US" sz="2000" b="1" dirty="0"/>
              <a:t>b) </a:t>
            </a:r>
            <a:r>
              <a:rPr lang="en-US" sz="2000" b="1" dirty="0" err="1"/>
              <a:t>Obrazovni</a:t>
            </a:r>
            <a:r>
              <a:rPr lang="en-US" sz="2000" b="1" dirty="0"/>
              <a:t> </a:t>
            </a:r>
            <a:r>
              <a:rPr lang="en-US" sz="2000" b="1" dirty="0" err="1"/>
              <a:t>programi</a:t>
            </a:r>
            <a:r>
              <a:rPr lang="hr-HR" sz="2000" b="1" dirty="0"/>
              <a:t> </a:t>
            </a:r>
            <a:r>
              <a:rPr lang="hr-HR" sz="2000" b="1" dirty="0">
                <a:sym typeface="Wingdings" panose="05000000000000000000" pitchFamily="2" charset="2"/>
              </a:rPr>
              <a:t> </a:t>
            </a:r>
            <a:r>
              <a:rPr lang="hr-HR" sz="2000" dirty="0">
                <a:sym typeface="Wingdings" panose="05000000000000000000" pitchFamily="2" charset="2"/>
              </a:rPr>
              <a:t>škole! </a:t>
            </a:r>
            <a:endParaRPr lang="en-US" sz="2000" b="1" dirty="0"/>
          </a:p>
          <a:p>
            <a:r>
              <a:rPr lang="en-US" sz="2000" b="1" dirty="0"/>
              <a:t>c) </a:t>
            </a:r>
            <a:r>
              <a:rPr lang="en-US" sz="2000" b="1" dirty="0" err="1"/>
              <a:t>Suradnja</a:t>
            </a:r>
            <a:r>
              <a:rPr lang="en-US" sz="2000" b="1" dirty="0"/>
              <a:t> </a:t>
            </a:r>
            <a:r>
              <a:rPr lang="en-US" sz="2000" b="1" dirty="0" err="1"/>
              <a:t>institucija</a:t>
            </a:r>
            <a:r>
              <a:rPr lang="hr-HR" sz="2000" b="1" dirty="0"/>
              <a:t> </a:t>
            </a:r>
            <a:r>
              <a:rPr lang="hr-HR" sz="2000" b="1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Šumarija</a:t>
            </a:r>
            <a:r>
              <a:rPr lang="en-US" sz="2000" dirty="0"/>
              <a:t> – </a:t>
            </a:r>
            <a:r>
              <a:rPr lang="en-US" sz="2000" dirty="0" err="1"/>
              <a:t>vatrogasci</a:t>
            </a:r>
            <a:r>
              <a:rPr lang="en-US" sz="2000" dirty="0"/>
              <a:t> – </a:t>
            </a:r>
            <a:r>
              <a:rPr lang="en-US" sz="2000" dirty="0" err="1"/>
              <a:t>civilna</a:t>
            </a:r>
            <a:r>
              <a:rPr lang="en-US" sz="2000" dirty="0"/>
              <a:t> </a:t>
            </a:r>
            <a:r>
              <a:rPr lang="en-US" sz="2000" dirty="0" err="1"/>
              <a:t>zaštita</a:t>
            </a:r>
            <a:r>
              <a:rPr lang="en-US" sz="2000" dirty="0"/>
              <a:t> – </a:t>
            </a:r>
            <a:r>
              <a:rPr lang="en-US" sz="2000" dirty="0" err="1"/>
              <a:t>lokalna</a:t>
            </a:r>
            <a:r>
              <a:rPr lang="en-US" sz="2000" dirty="0"/>
              <a:t> </a:t>
            </a:r>
            <a:r>
              <a:rPr lang="en-US" sz="2000" dirty="0" err="1"/>
              <a:t>uprava</a:t>
            </a:r>
            <a:endParaRPr lang="en-US" sz="2000" dirty="0"/>
          </a:p>
          <a:p>
            <a:r>
              <a:rPr lang="en-US" sz="2000" dirty="0" err="1"/>
              <a:t>Planovi</a:t>
            </a:r>
            <a:r>
              <a:rPr lang="en-US" sz="2000" dirty="0"/>
              <a:t> </a:t>
            </a:r>
            <a:r>
              <a:rPr lang="en-US" sz="2000" dirty="0" err="1"/>
              <a:t>zajedničkog</a:t>
            </a:r>
            <a:r>
              <a:rPr lang="en-US" sz="2000" dirty="0"/>
              <a:t> </a:t>
            </a:r>
            <a:r>
              <a:rPr lang="en-US" sz="2000" dirty="0" err="1"/>
              <a:t>djelovanja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simulacije</a:t>
            </a:r>
            <a:r>
              <a:rPr lang="en-US" sz="2000" dirty="0"/>
              <a:t> </a:t>
            </a:r>
            <a:r>
              <a:rPr lang="en-US" sz="2000" dirty="0" err="1"/>
              <a:t>požara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D69E7-EBA0-4039-AA3D-9F007198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64" y="797955"/>
            <a:ext cx="3371242" cy="24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Požari u hrvatskoj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4D922F-1C2C-458D-84C6-63D5B8897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06" y="1255959"/>
            <a:ext cx="8125311" cy="4538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97812-232C-4077-BFCB-79ED3C26A257}"/>
              </a:ext>
            </a:extLst>
          </p:cNvPr>
          <p:cNvSpPr txBox="1"/>
          <p:nvPr/>
        </p:nvSpPr>
        <p:spPr>
          <a:xfrm>
            <a:off x="816746" y="5823751"/>
            <a:ext cx="562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</a:t>
            </a:r>
            <a:r>
              <a:rPr lang="hr-HR" dirty="0" err="1"/>
              <a:t>Mataković</a:t>
            </a:r>
            <a:r>
              <a:rPr lang="hr-HR" dirty="0"/>
              <a:t> i dr., 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4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50746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Mataković</a:t>
            </a:r>
            <a:r>
              <a:rPr lang="en-US" sz="1600" dirty="0">
                <a:solidFill>
                  <a:schemeClr val="tx1"/>
                </a:solidFill>
              </a:rPr>
              <a:t>, H., Beljan, K.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Posavec</a:t>
            </a:r>
            <a:r>
              <a:rPr lang="en-US" sz="1600" dirty="0">
                <a:solidFill>
                  <a:schemeClr val="tx1"/>
                </a:solidFill>
              </a:rPr>
              <a:t>, S. (2024). </a:t>
            </a:r>
            <a:r>
              <a:rPr lang="en-US" sz="1600" dirty="0" err="1">
                <a:solidFill>
                  <a:schemeClr val="tx1"/>
                </a:solidFill>
              </a:rPr>
              <a:t>Percepcija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uzroka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posljedica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šumskih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požara</a:t>
            </a:r>
            <a:r>
              <a:rPr lang="en-US" sz="1600" dirty="0">
                <a:solidFill>
                  <a:schemeClr val="tx1"/>
                </a:solidFill>
              </a:rPr>
              <a:t> u </a:t>
            </a:r>
            <a:r>
              <a:rPr lang="en-US" sz="1600" dirty="0" err="1">
                <a:solidFill>
                  <a:schemeClr val="tx1"/>
                </a:solidFill>
              </a:rPr>
              <a:t>Republici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Hrvatskoj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  <a:r>
              <a:rPr lang="en-US" sz="1600" i="1" dirty="0" err="1">
                <a:solidFill>
                  <a:schemeClr val="tx1"/>
                </a:solidFill>
              </a:rPr>
              <a:t>Šumarski</a:t>
            </a:r>
            <a:r>
              <a:rPr lang="en-US" sz="1600" i="1" dirty="0">
                <a:solidFill>
                  <a:schemeClr val="tx1"/>
                </a:solidFill>
              </a:rPr>
              <a:t> list, 148</a:t>
            </a:r>
            <a:r>
              <a:rPr lang="en-US" sz="1600" dirty="0">
                <a:solidFill>
                  <a:schemeClr val="tx1"/>
                </a:solidFill>
              </a:rPr>
              <a:t> (7-8), 327-340. </a:t>
            </a:r>
            <a:r>
              <a:rPr lang="en-US" sz="1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https://doi.org/10.31298/sl.148.7-8.1</a:t>
            </a:r>
            <a:endParaRPr lang="hr-H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Wilhite, D. A., &amp; Glantz, M. H. (1985). Understanding: the Drought Phenomenon: The Role of Definitions. </a:t>
            </a:r>
            <a:r>
              <a:rPr lang="en-US" sz="1600" i="1" dirty="0">
                <a:solidFill>
                  <a:schemeClr val="tx1"/>
                </a:solidFill>
              </a:rPr>
              <a:t>Water International</a:t>
            </a:r>
            <a:r>
              <a:rPr lang="en-US" sz="1600" dirty="0">
                <a:solidFill>
                  <a:schemeClr val="tx1"/>
                </a:solidFill>
              </a:rPr>
              <a:t>, </a:t>
            </a:r>
            <a:r>
              <a:rPr lang="en-US" sz="1600" i="1" dirty="0">
                <a:solidFill>
                  <a:schemeClr val="tx1"/>
                </a:solidFill>
              </a:rPr>
              <a:t>10</a:t>
            </a:r>
            <a:r>
              <a:rPr lang="en-US" sz="1600" dirty="0">
                <a:solidFill>
                  <a:schemeClr val="tx1"/>
                </a:solidFill>
              </a:rPr>
              <a:t>(3), 111–120. </a:t>
            </a:r>
            <a:r>
              <a:rPr lang="en-US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https://doi.org/10.1080/02508068508686328</a:t>
            </a:r>
            <a:endParaRPr lang="hr-H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tx1"/>
                </a:solidFill>
              </a:rPr>
              <a:t>WMO, 2016: </a:t>
            </a:r>
            <a:r>
              <a:rPr lang="en-US" sz="1600" dirty="0">
                <a:solidFill>
                  <a:schemeClr val="tx1"/>
                </a:solidFill>
              </a:rPr>
              <a:t>Handbook of Drought Indicators and Indices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Speck O, Speck T. Is a Forest Fire a Natural Disaster? Investigating the Fire Tolerance of Various Tree Species-An Educational Module. Biomimetics (Basel). 2024 Feb 15;9(2):114. </a:t>
            </a:r>
            <a:r>
              <a:rPr lang="en-US" sz="1600" dirty="0" err="1">
                <a:solidFill>
                  <a:schemeClr val="tx1"/>
                </a:solidFill>
              </a:rPr>
              <a:t>doi</a:t>
            </a:r>
            <a:r>
              <a:rPr lang="en-US" sz="1600" dirty="0">
                <a:solidFill>
                  <a:schemeClr val="tx1"/>
                </a:solidFill>
              </a:rPr>
              <a:t>: 10.3390/biomimetics9020114. PMID: 38392160; PMCID: PMC10887004.</a:t>
            </a:r>
            <a:endParaRPr lang="hr-H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</a:rPr>
              <a:t>Hayajneh</a:t>
            </a:r>
            <a:r>
              <a:rPr lang="en-US" sz="1600" dirty="0">
                <a:solidFill>
                  <a:schemeClr val="tx1"/>
                </a:solidFill>
              </a:rPr>
              <a:t>, S. M., &amp; Naser, J. (2025). Wind and Slope Influence on Wildland Fire Spread, a Numerical Study. </a:t>
            </a:r>
            <a:r>
              <a:rPr lang="en-US" sz="1600" i="1" dirty="0">
                <a:solidFill>
                  <a:schemeClr val="tx1"/>
                </a:solidFill>
              </a:rPr>
              <a:t>Fire</a:t>
            </a:r>
            <a:r>
              <a:rPr lang="en-US" sz="1600" dirty="0">
                <a:solidFill>
                  <a:schemeClr val="tx1"/>
                </a:solidFill>
              </a:rPr>
              <a:t>, </a:t>
            </a:r>
            <a:r>
              <a:rPr lang="en-US" sz="1600" i="1" dirty="0">
                <a:solidFill>
                  <a:schemeClr val="tx1"/>
                </a:solidFill>
              </a:rPr>
              <a:t>8</a:t>
            </a:r>
            <a:r>
              <a:rPr lang="en-US" sz="1600" dirty="0">
                <a:solidFill>
                  <a:schemeClr val="tx1"/>
                </a:solidFill>
              </a:rPr>
              <a:t>(6), 217. https://doi.org/10.3390/fire8060217</a:t>
            </a:r>
            <a:endParaRPr lang="hr-H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SUŠE - 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dirty="0">
                <a:solidFill>
                  <a:schemeClr val="tx1"/>
                </a:solidFill>
              </a:rPr>
              <a:t>Meteorološka suša</a:t>
            </a:r>
          </a:p>
          <a:p>
            <a:r>
              <a:rPr lang="hr-HR" dirty="0">
                <a:solidFill>
                  <a:schemeClr val="tx1"/>
                </a:solidFill>
              </a:rPr>
              <a:t>Nastaje kada količina oborina padne ispod prosjeka za neko razdoblje (tjedni, mjeseci, godine).</a:t>
            </a:r>
          </a:p>
          <a:p>
            <a:r>
              <a:rPr lang="hr-HR" dirty="0">
                <a:solidFill>
                  <a:schemeClr val="tx1"/>
                </a:solidFill>
              </a:rPr>
              <a:t>Za njeno mjerenje/određivanje koriste se određeni indeksi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chemeClr val="tx1"/>
                </a:solidFill>
              </a:rPr>
              <a:t>SPI (</a:t>
            </a:r>
            <a:r>
              <a:rPr lang="hr-HR" dirty="0" err="1">
                <a:solidFill>
                  <a:schemeClr val="tx1"/>
                </a:solidFill>
              </a:rPr>
              <a:t>Standardized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Precipitation</a:t>
            </a:r>
            <a:r>
              <a:rPr lang="hr-HR" dirty="0">
                <a:solidFill>
                  <a:schemeClr val="tx1"/>
                </a:solidFill>
              </a:rPr>
              <a:t> Index) ili SPEI (</a:t>
            </a:r>
            <a:r>
              <a:rPr lang="hr-HR" dirty="0" err="1">
                <a:solidFill>
                  <a:schemeClr val="tx1"/>
                </a:solidFill>
              </a:rPr>
              <a:t>Standardized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Precipitation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Evapotranspiration</a:t>
            </a:r>
            <a:r>
              <a:rPr lang="hr-HR" dirty="0">
                <a:solidFill>
                  <a:schemeClr val="tx1"/>
                </a:solidFill>
              </a:rPr>
              <a:t> Index).</a:t>
            </a:r>
          </a:p>
          <a:p>
            <a:r>
              <a:rPr lang="hr-HR" dirty="0">
                <a:solidFill>
                  <a:schemeClr val="tx1"/>
                </a:solidFill>
              </a:rPr>
              <a:t>To je najčešće je prva faza suše koja može kasnije uzrokovati ostale vrste.</a:t>
            </a:r>
          </a:p>
          <a:p>
            <a:r>
              <a:rPr lang="hr-HR" dirty="0">
                <a:solidFill>
                  <a:schemeClr val="tx1"/>
                </a:solidFill>
              </a:rPr>
              <a:t>Primjer: višemjesečni manjak oborina tijekom ljeta u Dalmaciji.</a:t>
            </a:r>
          </a:p>
        </p:txBody>
      </p:sp>
    </p:spTree>
    <p:extLst>
      <p:ext uri="{BB962C8B-B14F-4D97-AF65-F5344CB8AC3E}">
        <p14:creationId xmlns:p14="http://schemas.microsoft.com/office/powerpoint/2010/main" val="176602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SUŠE - 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18" y="1371256"/>
            <a:ext cx="6710887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2. Poljoprivredna (agrarna) suša</a:t>
            </a:r>
          </a:p>
          <a:p>
            <a:r>
              <a:rPr lang="hr-HR" dirty="0">
                <a:solidFill>
                  <a:schemeClr val="tx1"/>
                </a:solidFill>
              </a:rPr>
              <a:t>Nastaje kada nema dovoljno vlage u tlu za normalan rast i razvoj biljaka.</a:t>
            </a:r>
          </a:p>
          <a:p>
            <a:r>
              <a:rPr lang="hr-HR" dirty="0">
                <a:solidFill>
                  <a:schemeClr val="tx1"/>
                </a:solidFill>
              </a:rPr>
              <a:t>Povezana je s meteorološkom sušom, ali ovisi i o vrsti tla, dubini korijena, tipu vegetacije i evapotranspiraciji.</a:t>
            </a:r>
          </a:p>
          <a:p>
            <a:r>
              <a:rPr lang="hr-HR" dirty="0">
                <a:solidFill>
                  <a:schemeClr val="tx1"/>
                </a:solidFill>
              </a:rPr>
              <a:t>Pokazatelji kojima se mjeri/određuje: vlaga u tlu, NDVI (</a:t>
            </a:r>
            <a:r>
              <a:rPr lang="hr-HR" dirty="0" err="1">
                <a:solidFill>
                  <a:schemeClr val="tx1"/>
                </a:solidFill>
              </a:rPr>
              <a:t>Normalized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Difference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Vegetation</a:t>
            </a:r>
            <a:r>
              <a:rPr lang="hr-HR" dirty="0">
                <a:solidFill>
                  <a:schemeClr val="tx1"/>
                </a:solidFill>
              </a:rPr>
              <a:t> Index), </a:t>
            </a:r>
            <a:r>
              <a:rPr lang="hr-HR" dirty="0" err="1">
                <a:solidFill>
                  <a:schemeClr val="tx1"/>
                </a:solidFill>
              </a:rPr>
              <a:t>Vegetation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Condition</a:t>
            </a:r>
            <a:r>
              <a:rPr lang="hr-HR" dirty="0">
                <a:solidFill>
                  <a:schemeClr val="tx1"/>
                </a:solidFill>
              </a:rPr>
              <a:t> Index (VCI)…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										Primjer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3BBFA-B361-4D05-984B-C0757FCB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29" y="1722268"/>
            <a:ext cx="5551298" cy="41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SUŠE - 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3. </a:t>
            </a:r>
            <a:r>
              <a:rPr lang="en-US" b="1" dirty="0" err="1">
                <a:solidFill>
                  <a:schemeClr val="tx1"/>
                </a:solidFill>
              </a:rPr>
              <a:t>Hidrološka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suša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Odnosi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smanjeni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tekućica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hr-HR" dirty="0">
                <a:solidFill>
                  <a:schemeClr val="tx1"/>
                </a:solidFill>
              </a:rPr>
              <a:t>niski vodostaj </a:t>
            </a:r>
            <a:r>
              <a:rPr lang="en-US" dirty="0" err="1">
                <a:solidFill>
                  <a:schemeClr val="tx1"/>
                </a:solidFill>
              </a:rPr>
              <a:t>jezera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nisku razinu </a:t>
            </a:r>
            <a:r>
              <a:rPr lang="en-US" dirty="0" err="1">
                <a:solidFill>
                  <a:schemeClr val="tx1"/>
                </a:solidFill>
              </a:rPr>
              <a:t>podzemnih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voda</a:t>
            </a:r>
            <a:r>
              <a:rPr lang="hr-HR" dirty="0">
                <a:solidFill>
                  <a:schemeClr val="tx1"/>
                </a:solidFill>
              </a:rPr>
              <a:t> u duljem razdoblju nego obično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Javlja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kasnije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meteorološke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vodonosnici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kopnene vode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reagiraju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vremenskim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odmakom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Pokazatelji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vodostaji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protoci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rezerve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akumulacija</a:t>
            </a:r>
            <a:r>
              <a:rPr lang="hr-HR" dirty="0">
                <a:solidFill>
                  <a:schemeClr val="tx1"/>
                </a:solidFill>
              </a:rPr>
              <a:t>, razine podzemnih voda (</a:t>
            </a:r>
            <a:r>
              <a:rPr lang="hr-HR" dirty="0" err="1">
                <a:solidFill>
                  <a:schemeClr val="tx1"/>
                </a:solidFill>
              </a:rPr>
              <a:t>piezometri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Primjer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18C9D-61DD-4981-852C-BB1040149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66682"/>
            <a:ext cx="7992334" cy="10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SUŠE - 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5" y="1432722"/>
            <a:ext cx="10146546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4. </a:t>
            </a:r>
            <a:r>
              <a:rPr lang="en-US" b="1" dirty="0" err="1">
                <a:solidFill>
                  <a:schemeClr val="tx1"/>
                </a:solidFill>
              </a:rPr>
              <a:t>Socioekonomska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suša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Suša koja </a:t>
            </a:r>
            <a:r>
              <a:rPr lang="en-US" dirty="0" err="1">
                <a:solidFill>
                  <a:schemeClr val="tx1"/>
                </a:solidFill>
              </a:rPr>
              <a:t>utječe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društvene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gospodarske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aktivnosti</a:t>
            </a:r>
            <a:r>
              <a:rPr lang="en-US" dirty="0">
                <a:solidFill>
                  <a:schemeClr val="tx1"/>
                </a:solidFill>
              </a:rPr>
              <a:t> — </a:t>
            </a:r>
            <a:r>
              <a:rPr lang="en-US" dirty="0" err="1">
                <a:solidFill>
                  <a:schemeClr val="tx1"/>
                </a:solidFill>
              </a:rPr>
              <a:t>opskrbu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pitkom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vodom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industriju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energiju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turizam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  <a:p>
            <a:r>
              <a:rPr lang="en-US" dirty="0" err="1">
                <a:solidFill>
                  <a:schemeClr val="tx1"/>
                </a:solidFill>
              </a:rPr>
              <a:t>Ovisi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ranjivosti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sustava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npr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zajednica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ovisi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jednom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izvoru</a:t>
            </a:r>
            <a:r>
              <a:rPr lang="hr-HR" dirty="0">
                <a:solidFill>
                  <a:schemeClr val="tx1"/>
                </a:solidFill>
              </a:rPr>
              <a:t> vode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Primjer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ograničenja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vodoopskrbi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poskupljenje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hrane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tijekom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dugotrajne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D2487-EC42-4688-B3B3-640D9FE9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6" y="4281361"/>
            <a:ext cx="8663167" cy="17984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116A8B-74BB-432F-B73F-7204290BDBF8}"/>
              </a:ext>
            </a:extLst>
          </p:cNvPr>
          <p:cNvCxnSpPr>
            <a:cxnSpLocks/>
          </p:cNvCxnSpPr>
          <p:nvPr/>
        </p:nvCxnSpPr>
        <p:spPr>
          <a:xfrm>
            <a:off x="5615442" y="3577701"/>
            <a:ext cx="0" cy="683581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5" y="398822"/>
            <a:ext cx="10040014" cy="972434"/>
          </a:xfrm>
        </p:spPr>
        <p:txBody>
          <a:bodyPr/>
          <a:lstStyle/>
          <a:p>
            <a:r>
              <a:rPr lang="hr-HR" dirty="0"/>
              <a:t>SUŠE - podjela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0" y="1237413"/>
            <a:ext cx="6090082" cy="45402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tx1"/>
                </a:solidFill>
              </a:rPr>
              <a:t>5. </a:t>
            </a:r>
            <a:r>
              <a:rPr lang="en-US" b="1" dirty="0" err="1">
                <a:solidFill>
                  <a:schemeClr val="tx1"/>
                </a:solidFill>
              </a:rPr>
              <a:t>Ekološka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suša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noviji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pojam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 err="1">
                <a:solidFill>
                  <a:schemeClr val="tx1"/>
                </a:solidFill>
              </a:rPr>
              <a:t>Suša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narušava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ravnotežu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ekosustava</a:t>
            </a:r>
            <a:r>
              <a:rPr lang="hr-HR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npr. </a:t>
            </a:r>
            <a:r>
              <a:rPr lang="en-US" dirty="0" err="1">
                <a:solidFill>
                  <a:schemeClr val="tx1"/>
                </a:solidFill>
              </a:rPr>
              <a:t>sušenje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šuma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smanjenje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bioraznolikosti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povećana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osjetljivost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požare</a:t>
            </a:r>
            <a:r>
              <a:rPr lang="hr-HR" dirty="0">
                <a:solidFill>
                  <a:schemeClr val="tx1"/>
                </a:solidFill>
              </a:rPr>
              <a:t>..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Često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kombinira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učinke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poljoprivredne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hidrološke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suše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B42B5-69C9-4C7D-8BA8-A8D46B61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7413"/>
            <a:ext cx="6071999" cy="4272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E5B094-4D82-4E1C-AE46-B3D919185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0" y="5620586"/>
            <a:ext cx="8631267" cy="8911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D4F744-358D-43BF-83B7-F82CAA924A05}"/>
              </a:ext>
            </a:extLst>
          </p:cNvPr>
          <p:cNvSpPr/>
          <p:nvPr/>
        </p:nvSpPr>
        <p:spPr>
          <a:xfrm>
            <a:off x="1358283" y="5956917"/>
            <a:ext cx="7173158" cy="213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D29E-7949-48E6-95B4-D6302DE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7" y="483504"/>
            <a:ext cx="10040014" cy="972434"/>
          </a:xfrm>
        </p:spPr>
        <p:txBody>
          <a:bodyPr/>
          <a:lstStyle/>
          <a:p>
            <a:r>
              <a:rPr lang="hr-HR" dirty="0"/>
              <a:t>mjerenja suše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8E14-E3C8-47DA-B063-A80EDE74E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7" y="1367490"/>
            <a:ext cx="10146546" cy="497149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Najpoznatije i najkorištenije mjere:</a:t>
            </a:r>
          </a:p>
          <a:p>
            <a:r>
              <a:rPr lang="en-US" dirty="0">
                <a:solidFill>
                  <a:schemeClr val="tx1"/>
                </a:solidFill>
              </a:rPr>
              <a:t>Standardized Precipitation Index (SPI) </a:t>
            </a:r>
            <a:r>
              <a:rPr lang="hr-HR" dirty="0">
                <a:solidFill>
                  <a:schemeClr val="tx1"/>
                </a:solidFill>
              </a:rPr>
              <a:t>– </a:t>
            </a:r>
            <a:r>
              <a:rPr lang="hr-HR" b="1" dirty="0">
                <a:solidFill>
                  <a:schemeClr val="tx1"/>
                </a:solidFill>
              </a:rPr>
              <a:t>Standardizirani indeks precipitacije</a:t>
            </a:r>
          </a:p>
          <a:p>
            <a:r>
              <a:rPr lang="en-US" dirty="0">
                <a:solidFill>
                  <a:schemeClr val="tx1"/>
                </a:solidFill>
              </a:rPr>
              <a:t>Standardized Precipitation-Evapotranspiration Index (SPEI) </a:t>
            </a:r>
            <a:r>
              <a:rPr lang="hr-HR" dirty="0">
                <a:solidFill>
                  <a:schemeClr val="tx1"/>
                </a:solidFill>
              </a:rPr>
              <a:t>- </a:t>
            </a:r>
            <a:r>
              <a:rPr lang="hr-HR" b="1" dirty="0">
                <a:solidFill>
                  <a:schemeClr val="tx1"/>
                </a:solidFill>
              </a:rPr>
              <a:t>Standardni indeks precipitacije i evapotranspiracije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Koriste se za procjenu intenziteta (snage) izraženih sušnih razdoblja</a:t>
            </a: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r-HR" b="1" dirty="0">
                <a:solidFill>
                  <a:schemeClr val="tx1"/>
                </a:solidFill>
              </a:rPr>
              <a:t>Prostorni opseg snježnog pokrova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Snowpack extent</a:t>
            </a:r>
            <a:r>
              <a:rPr lang="hr-HR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i </a:t>
            </a:r>
            <a:r>
              <a:rPr lang="hr-HR" b="1" dirty="0">
                <a:solidFill>
                  <a:schemeClr val="tx1"/>
                </a:solidFill>
              </a:rPr>
              <a:t>vodna vrijednost snijega </a:t>
            </a:r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snow water equivalent (SWE)</a:t>
            </a:r>
            <a:r>
              <a:rPr lang="hr-HR" dirty="0">
                <a:solidFill>
                  <a:schemeClr val="tx1"/>
                </a:solidFill>
              </a:rPr>
              <a:t>) – koriste se u planinskim područjima i u Sjevernoj Europi</a:t>
            </a:r>
          </a:p>
          <a:p>
            <a:r>
              <a:rPr lang="hr-HR" b="1" dirty="0">
                <a:solidFill>
                  <a:schemeClr val="tx1"/>
                </a:solidFill>
              </a:rPr>
              <a:t>Kombinirani pokazatelj suše </a:t>
            </a:r>
            <a:r>
              <a:rPr lang="hr-HR" dirty="0">
                <a:solidFill>
                  <a:schemeClr val="tx1"/>
                </a:solidFill>
              </a:rPr>
              <a:t>(CDI)</a:t>
            </a:r>
          </a:p>
          <a:p>
            <a:r>
              <a:rPr lang="hr-HR" b="1" dirty="0">
                <a:solidFill>
                  <a:schemeClr val="tx1"/>
                </a:solidFill>
              </a:rPr>
              <a:t>Indeks niskih voda </a:t>
            </a:r>
            <a:r>
              <a:rPr lang="hr-HR" dirty="0">
                <a:solidFill>
                  <a:schemeClr val="tx1"/>
                </a:solidFill>
              </a:rPr>
              <a:t>(LFI) – hidrološka suša</a:t>
            </a:r>
          </a:p>
          <a:p>
            <a:r>
              <a:rPr lang="hr-HR" b="1" dirty="0">
                <a:solidFill>
                  <a:schemeClr val="tx1"/>
                </a:solidFill>
              </a:rPr>
              <a:t>Anomalija indeksa vlažnosti tla</a:t>
            </a:r>
            <a:r>
              <a:rPr lang="hr-HR" dirty="0">
                <a:solidFill>
                  <a:schemeClr val="tx1"/>
                </a:solidFill>
              </a:rPr>
              <a:t> (SMAI) i </a:t>
            </a:r>
            <a:r>
              <a:rPr lang="hr-HR" b="1" dirty="0" err="1">
                <a:solidFill>
                  <a:schemeClr val="tx1"/>
                </a:solidFill>
              </a:rPr>
              <a:t>Palmerov</a:t>
            </a:r>
            <a:r>
              <a:rPr lang="hr-HR" b="1" dirty="0">
                <a:solidFill>
                  <a:schemeClr val="tx1"/>
                </a:solidFill>
              </a:rPr>
              <a:t> indeks ozbiljnosti suše </a:t>
            </a:r>
            <a:r>
              <a:rPr lang="hr-HR" dirty="0">
                <a:solidFill>
                  <a:schemeClr val="tx1"/>
                </a:solidFill>
              </a:rPr>
              <a:t>(PDSI) – poljoprivredna suša</a:t>
            </a:r>
          </a:p>
        </p:txBody>
      </p:sp>
    </p:spTree>
    <p:extLst>
      <p:ext uri="{BB962C8B-B14F-4D97-AF65-F5344CB8AC3E}">
        <p14:creationId xmlns:p14="http://schemas.microsoft.com/office/powerpoint/2010/main" val="298522674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1601</TotalTime>
  <Words>2478</Words>
  <Application>Microsoft Office PowerPoint</Application>
  <PresentationFormat>Widescreen</PresentationFormat>
  <Paragraphs>251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Century Gothic</vt:lpstr>
      <vt:lpstr>Wingdings</vt:lpstr>
      <vt:lpstr>Wingdings 3</vt:lpstr>
      <vt:lpstr>Slice</vt:lpstr>
      <vt:lpstr>Suše i požari kao prirodni rizici</vt:lpstr>
      <vt:lpstr>Sadržaj</vt:lpstr>
      <vt:lpstr>Suše</vt:lpstr>
      <vt:lpstr>SUŠE - podjela</vt:lpstr>
      <vt:lpstr>SUŠE - podjela</vt:lpstr>
      <vt:lpstr>SUŠE - podjela</vt:lpstr>
      <vt:lpstr>SUŠE - podjela</vt:lpstr>
      <vt:lpstr>SUŠE - podjela</vt:lpstr>
      <vt:lpstr>mjerenja suše</vt:lpstr>
      <vt:lpstr>Primarni učinci suše (direktni)</vt:lpstr>
      <vt:lpstr>Sekundarni učinci suše </vt:lpstr>
      <vt:lpstr>Tercijarni učinci suše (posredni, društveni i ekonomski)</vt:lpstr>
      <vt:lpstr>Smanjenje rizika od suša</vt:lpstr>
      <vt:lpstr>PowerPoint Presentation</vt:lpstr>
      <vt:lpstr>PowerPoint Presentation</vt:lpstr>
      <vt:lpstr>PowerPoint Presentation</vt:lpstr>
      <vt:lpstr>PowerPoint Presentation</vt:lpstr>
      <vt:lpstr>POŽARI - definicije</vt:lpstr>
      <vt:lpstr>Požari</vt:lpstr>
      <vt:lpstr>PowerPoint Presentation</vt:lpstr>
      <vt:lpstr>Požari</vt:lpstr>
      <vt:lpstr>Tipovi požara prema ponašanju</vt:lpstr>
      <vt:lpstr>PowerPoint Presentation</vt:lpstr>
      <vt:lpstr>Utjecaj prirodnih obilježja na požare</vt:lpstr>
      <vt:lpstr>Utjecaj prirodnih obilježja na požare</vt:lpstr>
      <vt:lpstr>Primarni učinci</vt:lpstr>
      <vt:lpstr>Sekundarni učinci</vt:lpstr>
      <vt:lpstr>Tercijarni učinci</vt:lpstr>
      <vt:lpstr>Smanjivanje rizika od požara</vt:lpstr>
      <vt:lpstr>Smanjivanje rizika od požara</vt:lpstr>
      <vt:lpstr>Požari u hrvatskoj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Poplave kao prirodni rizici</dc:title>
  <dc:creator>Ivan Martinić</dc:creator>
  <cp:lastModifiedBy>Ivan Martinić</cp:lastModifiedBy>
  <cp:revision>140</cp:revision>
  <dcterms:created xsi:type="dcterms:W3CDTF">2025-09-25T09:45:27Z</dcterms:created>
  <dcterms:modified xsi:type="dcterms:W3CDTF">2025-12-01T07:22:04Z</dcterms:modified>
</cp:coreProperties>
</file>