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1" r:id="rId4"/>
    <p:sldId id="275" r:id="rId5"/>
    <p:sldId id="269" r:id="rId6"/>
    <p:sldId id="284" r:id="rId7"/>
    <p:sldId id="272" r:id="rId8"/>
    <p:sldId id="279" r:id="rId9"/>
    <p:sldId id="283" r:id="rId10"/>
    <p:sldId id="277" r:id="rId11"/>
    <p:sldId id="260" r:id="rId12"/>
    <p:sldId id="280" r:id="rId13"/>
    <p:sldId id="281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E954EC-E9AE-48ED-BCB0-A9FFD10B9A07}">
          <p14:sldIdLst>
            <p14:sldId id="256"/>
            <p14:sldId id="273"/>
            <p14:sldId id="271"/>
            <p14:sldId id="275"/>
            <p14:sldId id="269"/>
            <p14:sldId id="284"/>
            <p14:sldId id="272"/>
          </p14:sldIdLst>
        </p14:section>
        <p14:section name="funkcionalizacija" id="{9944F431-12CD-41D5-AE9B-55DF664ED7C6}">
          <p14:sldIdLst>
            <p14:sldId id="279"/>
            <p14:sldId id="283"/>
          </p14:sldIdLst>
        </p14:section>
        <p14:section name="postfunkcionalizacija" id="{9FE719D4-4E35-475E-AA2C-B825528A329D}">
          <p14:sldIdLst>
            <p14:sldId id="277"/>
            <p14:sldId id="260"/>
            <p14:sldId id="280"/>
            <p14:sldId id="281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A8479-EB62-46D6-B9FF-00CB634189FA}" type="datetimeFigureOut">
              <a:rPr lang="hr-HR" smtClean="0"/>
              <a:t>29.5.2025.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DF09-7F47-4AE0-B143-9779F77F5B0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803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Hetropolioksometalati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odlikuju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strukturnom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raznolikošću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prisutnosti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heteroatoma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ujedno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doprinosi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opisati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klatratni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gdje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[MO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i="1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domaćina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hetero-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gosta.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Ovisno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jedinki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domaćina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6, 12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razlikujemo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glavna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Andersonov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Kegginov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Wells-Dawsonov tip.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Andersonov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polianion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sastoji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oktaedara {M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povezuju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bridova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okružuju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središnji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oktaedar s heteroatomnim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{XO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}. 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Kegginov [(XO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)M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n−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Wells-Dawsonov tip [(XO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n−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složenije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kuglastog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Oba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zatvaraju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odnosno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dva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tetraedra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heterometal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najčešće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element P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većeg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broja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oktaedara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posjeduju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veći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broj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izomera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koji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nastaju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zakretanjem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skupina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oktaedara. Za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razliku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kompaktnog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Lindqvistovog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Andersonovog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prstena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Kegginovog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Wells-Dawsonovog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moguć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izostanak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više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oktaedara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rezultira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nastankom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nezasićenih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lacunary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POMova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71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Iako se odlikuju brojnim korisnim svojstvima (optička, sorpcijska, magnetska i dr.), POMovi su ipak ograničeni zbog svoje čisto anorganske prirode. To je pridonijelo povećanom interesu za sintezom hibridnih organsko-anorganskih POMova. Fizikalno-kemijska svojstva potonjih spojeva značajno se razlikuju od njihovih sastavnica te je moguće uočiti sinergiju između organskog i anorganskog dijela. Ovisno o prirodi interakcija između organskog i anorganskog dijela, razlikuju se dvije klase hibrida. U klasi I, sastavnice hibridnih POMova povezane su međumolekulskim interakcijama dok su organski i anorganski dio u hibridima klase II povezane kovalentnom vezom.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83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Modifikacija POMova detaljnije je provedena samo na četiri strukturna tipa opisanim u prethodnom poglavlju te se dijeli na funkcionalizaciju i postfunkcionalizacija. </a:t>
            </a:r>
          </a:p>
          <a:p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 navedene načine povezivanja, POMovi se mogu ugraditi kao anorganski templati u šupljine supramolekulskih mreža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56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 uspješnu sintezu hibrida ključno je prilikom dizajna sinteze odabrati POM jezgru koja je kompatibilna s mostom poveznice kako bi došlo do uspješne funkcionalizacije. Strategije integracije POM jezgre i mosta usko su povezane sa svojstvima jezgre te ovise o mogućnosti stvaranja nezasićenih POM struktura kao i otopinskoj stabilnosti terminalnih i μ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-kisikovih atoma. Jako nukleofilni terminalni kisikovi atomi nezasićenih POMova mogu vezati različite katione koji se ugrađuju na mjesto odsutnog metalnog centra (Slika 5.). Takve strukture ograničene su na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polioksowolframate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Kegginovog i Wells-Dawsonovog tipa te nisu učestale kod polioksomolibdata i polioksovanadata. S druge strane, kod potonjih je opažena visoka labilnost kisikovih atoma što omogućuje njihovu zamjenu s trisalkoksidnim ligandima {(OCH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CR}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3–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1800" dirty="0">
                <a:effectLst/>
                <a:latin typeface="Times New Roman" panose="02020603050405020304" pitchFamily="18" charset="0"/>
              </a:rPr>
              <a:t>MODULARNOST POVEZNICE DEFINIRANA JE BROJEM; POKRETLJIVOŠĆU I TERMINALNIM KRAJEM POVEZNICE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28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Bilo koja daljnja dorada strukture naziva se postfunkcionalizacija pri čemu se diskretne jedinke mogu udružiti u beskonačno dimenzionalne polimere.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516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Terminalna funkcijska skupina R ima odlučujuću utjecaj na reaktivnost te utječe na tip reakcije kojim se platforma može postfunkcionalizirati. Postfunkcionalizaciju je moguće provesti u jednom ili u više koraka, a može se postići kondenzacijskim reakcijama, reakcijama spajanja (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coupling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i polimerizacije, „klik“ reakcijama te koordinacijom na metalni centar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Heterogena kataliza sve više dobiva na važnosti zbog jednostavnog pročišćavanja i mogućnosti da se katalizator koristi u više ciklusa što je osobito korisno u pretvorbi štetnih zagađivača u netoksične ili čak korisne spojeve. Kako bi toksične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nitroarene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pretvorili 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aminoarene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Aghajani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Mohammadikish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sintetizirali su heterogeni katalizator povezivanjem polioksometalata Kegginovog tipa s (3-brompropil)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trifenilfosfonijevim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bromidom (BPPPh3Br) (Slika 8.). Početni anionski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fosfomolibdat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priređen je iz MoO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fosforaste kiseline u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deioniziranoj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vodi uz refluks. Zakiseljavanjem otopine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koncentiranom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dušičnom kiselinom Mo(V) je oksidiran u Mo(VI) te iz otopine nakon nekoliko dana kristaliziraju žuti kristali 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[PMo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]. Vodik je zamijenjen s BPPPh3Br koji se jakim elektrostatskim interakcijama veže za POM jezgru.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Nukleofilnom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napadom dušikovog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donornog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atoma prethodno pripravljene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Schiffove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baze hibrid je postfunkcionaliziran te je dobiven kompleks [PMo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][PPPh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/L]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Ugradnja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multidentatne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Schiffove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baze omogućila je vezanje novog metalnog centra pa je tako u reakciji s Ni(OAc)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·4H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dobiven konačan produkt  POM-PPPh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/L/Ni</a:t>
            </a:r>
          </a:p>
          <a:p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Istražena su katalitička svojstva priređenog katalizatora na redukciju raznovrsnih nitroarena u pri sobnoj temperaturi. Za optimizaciju reakcijskih uvjeta korišten je 4-nitrofenil pri čemu je mijenjana koncentracija katalizatora 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reducensa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 vrsta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reducensa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otapala (Tablica 1.). NaBH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pokazao se kao najaktivniji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reducens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 su daljnje reakcije provođene u vodi uz 3 mg katalizatora. Kako bi se vidjela uloga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niklovog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centra u katalizi, istražena je katalitička aktivnost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funckionaliziranog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hibrida POM-PPPh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/L. Prisutnost nikla pokazala se ključnom jer za razliku od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prethdone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100 %-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tne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kovnerzije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efikasnost potonjeg hibrida deset puta je manja.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380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Kako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ispitali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utjecaj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poveznice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svojstva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hibrida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Linnenberg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suradnici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sintetizirali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trisalkoksidno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bisfunkcionalizirani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heksavanadatni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kompleks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alkinskim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terminalnim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funkcijskim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9.a). To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omogućilo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postfunkcionalizaciju (bio-)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organskim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azidima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Huisgenovom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1,3-dipolarnom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cikloadicijom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rezultiralo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nizom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novih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hibrida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Slika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9.b).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Prednost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navedene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reakcije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odnosu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reakcije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amidacije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esterifikacije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prevladavale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postfunckionalizaciji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polioksovanadata,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svestranost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molekulama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efikasno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provođenje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reakcije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visok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prinos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Sinteza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provedena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sobnoj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temperaturi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inertnim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uvjetima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uz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CuI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katalizator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hibridima su istražena elektronska svojstva pomoću relativističke teorije funkcionalne gustoće</a:t>
            </a:r>
          </a:p>
          <a:p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HOMO orbitala 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delokalizirana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preko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kisikvoih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atoma dok je LUMO orbitala pretežno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delokalizirana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šest metalnih centara vanadija. Otkriveno je da (bio-)organske terminalne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funckijske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skupine značajno utječu isključivo na energiju i distribuciju HOMO orbitale. Na taj način može se efektivno podesiti energetska razlika HOMO-LUMO orbitala (Slika 9.c). HOMO-LUMO razlika funkcionaliziranog spoja </a:t>
            </a:r>
            <a:r>
              <a:rPr lang="hr-HR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anti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-[V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{(OCH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CCH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CuCH}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2−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iznosi 3,5 eV, a HOMO orbitala je pretežno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delokalizirana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preko kisikovih atoma {V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jedinke kao i kod početnog [V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8–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klustera.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Triazolna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funkcijska skupina u kombinaciji s ostalim organskim dijelovima 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hr-H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2k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delokalizira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HOMO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orbitalu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preko organskih lanaca te tako snižava vrijednost energetske razlike. Povećanje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elektornske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gustoće na organskim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djelovima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hibrida čini ih pogodnima za daljnju koordinaciju na metalne centre te imobilizaciju na površine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DF09-7F47-4AE0-B143-9779F77F5B09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648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4F2B-10B2-498E-882C-AB163516F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3ABDC-5395-421A-801C-B3E238751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BFE5B-AFAC-4661-A146-F3D97AE4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3850C-BE28-4CAA-91FA-5D8B33DB9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1D84B-14E9-4A26-A67C-B2E04488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9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30BE-B320-4C7B-B925-29E1CB69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40C7F-73B2-408B-BB25-E7A3BFC48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0DB62-EF3F-4A18-BF4F-A8CCF7E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62AB-2513-4748-81C8-6BF1788F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28FAF-ACF1-4DF9-87E3-C09CA7E9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1B600-235E-4689-AE58-B5E33BC716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C02CA3-3C69-46E6-81C7-A1A1AE8A4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46F3E-F3BB-4D7F-8A22-9FEBD922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EEF8-70B9-4E38-8C7B-616C35B7C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A2421-D2FA-46D9-B786-1085100F2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C2BC-4B05-4839-A0ED-B5D5ED00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A82B4-D947-4E31-81E0-422621BA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18613-AD1C-483E-9AE6-0C103287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2C9B5-57A6-4593-84A3-3BA7CB25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E223B-4C6B-4E0B-B09E-5FA74EB9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771C276-CC31-4E31-37E0-57A93EDFC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9448800" y="136525"/>
            <a:ext cx="2743200" cy="93357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30E6A64-BA93-C670-4F5E-F64201585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145527" y="5169262"/>
            <a:ext cx="1579001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6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EEC8A-65EC-4552-A32C-AFF0DEB22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E27C7-2426-4617-AB02-9749466C5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C4682-4061-4F8D-B8B6-1935342C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89380-DCB3-42E0-A3C9-824403E3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FFFE-AE3E-48C4-860D-391E3D3C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D56C-8DB2-49A0-84A6-4A103B3D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8D44F-1A26-4443-86A6-320ED2AE3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59ACE-B3B9-4463-876F-72907661B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14349-6D50-4146-A998-E75E17A3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58DA2B-EB92-4F1C-8216-A02980FAF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07D859-6A7A-484D-90DE-8167FFE6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5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A572B-0E72-45EB-896B-1F4934989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118D3-8C98-47AA-9FB4-87A395005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6EF67-1160-4BCC-AFCD-1D91EBDEA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092776-7B9D-4C34-84FD-96B4B07237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0D266-638A-426C-AEA0-801B9CF2F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9C4D74-32DC-4564-8B2A-545740FD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F3B4D-8E3E-467C-B7CC-EA103C2D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D5A1D3-F7E9-4F52-A7BE-E1B61090C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E7738-AF87-49A9-8EF8-EEFC9D1F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2D7233-53E7-4B3E-B9F9-85F6A275C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4628B-3CF6-4DA4-99C2-3689EEA9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A788C-DCA7-428C-9039-A4D3209F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7F92419-1CA7-C21B-4F3B-FC4B9FC81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5527" y="5169262"/>
            <a:ext cx="1579001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11204-902F-4165-A4B8-EF2DD898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D3105-37F7-4B3D-8398-D68057D32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3B8FA5-6EFC-46F8-84C8-745B8B411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id="{BA5FC153-A22D-9770-3409-91327A451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9448800" y="136525"/>
            <a:ext cx="2743200" cy="9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3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FE54-F233-4470-9365-B3277CB8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8934A-67B0-48CA-BE12-81BF2BB8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AB00-9565-4531-8C2E-98B346802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C9ED-D4B0-4359-8045-EEB973A9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204A8-154D-4081-8A17-19D26210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505D4-0C4C-4D8E-BA88-170162DA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1441-9142-484A-8EE3-C901CA07A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8B730-07A8-46A6-BC87-4F5902283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FE334-5EBE-4B6B-AC67-C3E8B862B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5D874-9DE6-4884-B1DC-0A33B786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64AEB-28E0-4F59-87CE-F575566A1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DC50C1-9E34-4779-9EEF-C5DEB4F0C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F7A332-5616-42B6-B7C7-35C61E83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196BA-F1F9-43C4-BEEB-56BCE4B01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69C1A-D409-426B-8A6F-94F0360AB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ACDA-E603-4D27-AC2C-DC02E483E6C4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D967-C592-4D6B-8060-4EA37CDBC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D9562-BBA4-4194-B941-FCC882911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2D978-AD47-40EC-AACE-54C8946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7.png"/><Relationship Id="rId5" Type="http://schemas.openxmlformats.org/officeDocument/2006/relationships/image" Target="../media/image25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8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lika 149">
            <a:extLst>
              <a:ext uri="{FF2B5EF4-FFF2-40B4-BE49-F238E27FC236}">
                <a16:creationId xmlns:a16="http://schemas.microsoft.com/office/drawing/2014/main" id="{DEEE5ABB-FD87-1F96-495B-4D727595A3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2000"/>
          </a:blip>
          <a:stretch>
            <a:fillRect/>
          </a:stretch>
        </p:blipFill>
        <p:spPr>
          <a:xfrm>
            <a:off x="817459" y="829102"/>
            <a:ext cx="12415752" cy="5957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FCFE9B-8B4C-4966-B6B2-0AC0322D6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52930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Organsko-anorganski hibridni polioksometalati </a:t>
            </a:r>
            <a:br>
              <a:rPr lang="hr-HR" b="1" dirty="0"/>
            </a:br>
            <a:r>
              <a:rPr lang="hr-HR" b="1" dirty="0"/>
              <a:t>-strukture i svojstva-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D4659-7031-4F91-9213-18BB430E3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3389" y="3916907"/>
            <a:ext cx="8425219" cy="294109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hr-HR" sz="2600" b="1" dirty="0"/>
              <a:t>Kemijski seminar 1</a:t>
            </a:r>
          </a:p>
          <a:p>
            <a:pPr>
              <a:lnSpc>
                <a:spcPct val="100000"/>
              </a:lnSpc>
            </a:pPr>
            <a:r>
              <a:rPr lang="hr-HR" sz="1800" dirty="0"/>
              <a:t>Izrađen prema radu: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A. V.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Anyushin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, A.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Kondinski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, T. N. </a:t>
            </a:r>
            <a:r>
              <a:rPr lang="hr-HR" sz="1800" dirty="0" err="1">
                <a:effectLst/>
                <a:ea typeface="Times New Roman" panose="02020603050405020304" pitchFamily="18" charset="0"/>
              </a:rPr>
              <a:t>Parac-Vogt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, 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Chem. </a:t>
            </a:r>
            <a:r>
              <a:rPr lang="hr-HR" sz="1800" i="1" dirty="0" err="1">
                <a:effectLst/>
                <a:ea typeface="Times New Roman" panose="02020603050405020304" pitchFamily="18" charset="0"/>
              </a:rPr>
              <a:t>Soc</a:t>
            </a:r>
            <a:r>
              <a:rPr lang="hr-HR" sz="1800" i="1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1800" i="1" dirty="0" err="1">
                <a:effectLst/>
                <a:ea typeface="Times New Roman" panose="02020603050405020304" pitchFamily="18" charset="0"/>
              </a:rPr>
              <a:t>Rev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. </a:t>
            </a:r>
            <a:r>
              <a:rPr lang="hr-HR" sz="1800" b="1" dirty="0">
                <a:effectLst/>
                <a:ea typeface="Times New Roman" panose="02020603050405020304" pitchFamily="18" charset="0"/>
              </a:rPr>
              <a:t>49 </a:t>
            </a:r>
            <a:r>
              <a:rPr lang="hr-HR" sz="1800" dirty="0">
                <a:effectLst/>
                <a:ea typeface="Times New Roman" panose="02020603050405020304" pitchFamily="18" charset="0"/>
              </a:rPr>
              <a:t>(2020) 382– 432</a:t>
            </a:r>
            <a:endParaRPr lang="hr-HR" sz="1800" dirty="0"/>
          </a:p>
          <a:p>
            <a:pPr>
              <a:lnSpc>
                <a:spcPct val="100000"/>
              </a:lnSpc>
            </a:pPr>
            <a:endParaRPr lang="hr-HR" sz="2600" dirty="0"/>
          </a:p>
          <a:p>
            <a:pPr>
              <a:lnSpc>
                <a:spcPct val="100000"/>
              </a:lnSpc>
            </a:pPr>
            <a:r>
              <a:rPr lang="hr-HR" sz="2600" dirty="0"/>
              <a:t>Juraj Toplak</a:t>
            </a:r>
          </a:p>
          <a:p>
            <a:pPr>
              <a:lnSpc>
                <a:spcPct val="100000"/>
              </a:lnSpc>
            </a:pPr>
            <a:br>
              <a:rPr lang="hr-HR" sz="2600" dirty="0"/>
            </a:br>
            <a:r>
              <a:rPr lang="hr-HR" sz="2600" dirty="0"/>
              <a:t>2. travnja 2025</a:t>
            </a:r>
            <a:endParaRPr lang="en-US" sz="2600" dirty="0"/>
          </a:p>
        </p:txBody>
      </p:sp>
      <p:grpSp>
        <p:nvGrpSpPr>
          <p:cNvPr id="151" name="Grupa 150">
            <a:extLst>
              <a:ext uri="{FF2B5EF4-FFF2-40B4-BE49-F238E27FC236}">
                <a16:creationId xmlns:a16="http://schemas.microsoft.com/office/drawing/2014/main" id="{6639392D-9908-D20A-E4A8-22AB65C9493B}"/>
              </a:ext>
            </a:extLst>
          </p:cNvPr>
          <p:cNvGrpSpPr/>
          <p:nvPr/>
        </p:nvGrpSpPr>
        <p:grpSpPr>
          <a:xfrm>
            <a:off x="4499610" y="81886"/>
            <a:ext cx="3192776" cy="1548806"/>
            <a:chOff x="4424364" y="109182"/>
            <a:chExt cx="3192776" cy="1548806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25EB555A-5CEE-972D-3CFE-C0C007D1C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364" y="109182"/>
              <a:ext cx="1548806" cy="1548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Dan Prirodoslovno-matematičkog fakulteta - Aktualnosti - PMF">
              <a:extLst>
                <a:ext uri="{FF2B5EF4-FFF2-40B4-BE49-F238E27FC236}">
                  <a16:creationId xmlns:a16="http://schemas.microsoft.com/office/drawing/2014/main" id="{97DB590E-E289-962C-F0C1-C729A5959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6818" y="109182"/>
              <a:ext cx="1630322" cy="154880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346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>
            <a:extLst>
              <a:ext uri="{FF2B5EF4-FFF2-40B4-BE49-F238E27FC236}">
                <a16:creationId xmlns:a16="http://schemas.microsoft.com/office/drawing/2014/main" id="{7AF60D5F-8B77-48C9-9BF4-0DB8E047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37" y="2497841"/>
            <a:ext cx="6324768" cy="40913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BEC84BC-FC0C-4405-B9BD-CC19615236EE}"/>
              </a:ext>
            </a:extLst>
          </p:cNvPr>
          <p:cNvSpPr txBox="1"/>
          <p:nvPr/>
        </p:nvSpPr>
        <p:spPr>
          <a:xfrm>
            <a:off x="8145710" y="1908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992324-75A3-4491-A155-60BBE73EEE52}"/>
              </a:ext>
            </a:extLst>
          </p:cNvPr>
          <p:cNvGrpSpPr/>
          <p:nvPr/>
        </p:nvGrpSpPr>
        <p:grpSpPr>
          <a:xfrm>
            <a:off x="3448245" y="3058414"/>
            <a:ext cx="3103557" cy="662730"/>
            <a:chOff x="2728290" y="2940968"/>
            <a:chExt cx="4140631" cy="6627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2C5240-BBFD-429F-8B6D-FA8B42244F99}"/>
                </a:ext>
              </a:extLst>
            </p:cNvPr>
            <p:cNvSpPr/>
            <p:nvPr/>
          </p:nvSpPr>
          <p:spPr>
            <a:xfrm>
              <a:off x="2728290" y="2940968"/>
              <a:ext cx="4140631" cy="6627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53FF6F-8FC1-4D11-A687-999B3F86C415}"/>
                </a:ext>
              </a:extLst>
            </p:cNvPr>
            <p:cNvSpPr txBox="1"/>
            <p:nvPr/>
          </p:nvSpPr>
          <p:spPr>
            <a:xfrm>
              <a:off x="3201304" y="3018789"/>
              <a:ext cx="25783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hr-HR" dirty="0">
                  <a:ln w="6350"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POSTFUNKCIONALIZACIJA</a:t>
              </a:r>
              <a:endParaRPr lang="en-US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96DBEF3-E517-4520-ACE2-002364B7E991}"/>
              </a:ext>
            </a:extLst>
          </p:cNvPr>
          <p:cNvGrpSpPr/>
          <p:nvPr/>
        </p:nvGrpSpPr>
        <p:grpSpPr>
          <a:xfrm>
            <a:off x="9144759" y="3389779"/>
            <a:ext cx="2795255" cy="3246446"/>
            <a:chOff x="9144759" y="3389779"/>
            <a:chExt cx="2795255" cy="32464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165F1E7-91D0-45F7-8A71-5E21399F0DC1}"/>
                </a:ext>
              </a:extLst>
            </p:cNvPr>
            <p:cNvGrpSpPr/>
            <p:nvPr/>
          </p:nvGrpSpPr>
          <p:grpSpPr>
            <a:xfrm>
              <a:off x="9144759" y="3389779"/>
              <a:ext cx="2795255" cy="3246446"/>
              <a:chOff x="9125713" y="3107550"/>
              <a:chExt cx="2795255" cy="324644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874E6B-6262-434D-BCA4-A47E065FA624}"/>
                  </a:ext>
                </a:extLst>
              </p:cNvPr>
              <p:cNvSpPr txBox="1"/>
              <p:nvPr/>
            </p:nvSpPr>
            <p:spPr>
              <a:xfrm>
                <a:off x="9125713" y="3449397"/>
                <a:ext cx="14545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dirty="0"/>
                  <a:t>CH</a:t>
                </a:r>
                <a:r>
                  <a:rPr lang="hr-HR" baseline="-25000" dirty="0"/>
                  <a:t>3</a:t>
                </a:r>
                <a:r>
                  <a:rPr lang="hr-HR" dirty="0"/>
                  <a:t>CN/DMA</a:t>
                </a:r>
              </a:p>
              <a:p>
                <a:pPr algn="ctr"/>
                <a:r>
                  <a:rPr lang="hr-HR" dirty="0"/>
                  <a:t>72 h, 100 °C</a:t>
                </a:r>
              </a:p>
              <a:p>
                <a:pPr algn="ctr"/>
                <a:r>
                  <a:rPr lang="hr-HR" dirty="0"/>
                  <a:t>TBAI</a:t>
                </a:r>
                <a:endParaRPr lang="en-US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1B01019-EB34-4704-A094-D0DED286A3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53949" y="4571852"/>
                <a:ext cx="1845494" cy="1745271"/>
              </a:xfrm>
              <a:prstGeom prst="rect">
                <a:avLst/>
              </a:prstGeom>
            </p:spPr>
          </p:pic>
          <p:cxnSp>
            <p:nvCxnSpPr>
              <p:cNvPr id="28" name="Ravni poveznik sa strelicom 55">
                <a:extLst>
                  <a:ext uri="{FF2B5EF4-FFF2-40B4-BE49-F238E27FC236}">
                    <a16:creationId xmlns:a16="http://schemas.microsoft.com/office/drawing/2014/main" id="{4E31C2F3-DF15-4109-AC08-20D7FF220AA2}"/>
                  </a:ext>
                </a:extLst>
              </p:cNvPr>
              <p:cNvCxnSpPr/>
              <p:nvPr/>
            </p:nvCxnSpPr>
            <p:spPr>
              <a:xfrm>
                <a:off x="10554608" y="3441285"/>
                <a:ext cx="0" cy="807493"/>
              </a:xfrm>
              <a:prstGeom prst="straightConnector1">
                <a:avLst/>
              </a:prstGeom>
              <a:ln w="762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77EE981-547F-48D3-B55D-8C66C18D0A03}"/>
                  </a:ext>
                </a:extLst>
              </p:cNvPr>
              <p:cNvSpPr/>
              <p:nvPr/>
            </p:nvSpPr>
            <p:spPr>
              <a:xfrm>
                <a:off x="9622903" y="4421187"/>
                <a:ext cx="1863894" cy="193280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B365DFD8-00AC-4E52-BF4D-BFA12CA12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30684" y="3401296"/>
                <a:ext cx="682988" cy="723851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1577A47-F256-4B9E-9FF9-6A5E8E3844D4}"/>
                  </a:ext>
                </a:extLst>
              </p:cNvPr>
              <p:cNvSpPr txBox="1"/>
              <p:nvPr/>
            </p:nvSpPr>
            <p:spPr>
              <a:xfrm>
                <a:off x="10452822" y="3107550"/>
                <a:ext cx="146814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7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[  ]</a:t>
                </a:r>
                <a:endParaRPr lang="en-US" sz="7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97ED0C-4903-448C-82B2-17367C405449}"/>
                </a:ext>
              </a:extLst>
            </p:cNvPr>
            <p:cNvSpPr/>
            <p:nvPr/>
          </p:nvSpPr>
          <p:spPr>
            <a:xfrm>
              <a:off x="10934582" y="4278218"/>
              <a:ext cx="4876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/>
                <a:t>CuI</a:t>
              </a:r>
              <a:endParaRPr lang="en-US" dirty="0"/>
            </a:p>
          </p:txBody>
        </p:sp>
      </p:grpSp>
      <p:sp>
        <p:nvSpPr>
          <p:cNvPr id="134" name="Title 1">
            <a:extLst>
              <a:ext uri="{FF2B5EF4-FFF2-40B4-BE49-F238E27FC236}">
                <a16:creationId xmlns:a16="http://schemas.microsoft.com/office/drawing/2014/main" id="{DF1744B5-5F88-4645-9963-AB663FF71AE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Najčešće strukture hibridnih POMova</a:t>
            </a:r>
            <a:endParaRPr lang="en-US" dirty="0"/>
          </a:p>
        </p:txBody>
      </p: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2D2DE163-FAF3-4EA4-9142-A48490CA48EA}"/>
              </a:ext>
            </a:extLst>
          </p:cNvPr>
          <p:cNvSpPr txBox="1">
            <a:spLocks/>
          </p:cNvSpPr>
          <p:nvPr/>
        </p:nvSpPr>
        <p:spPr>
          <a:xfrm>
            <a:off x="838200" y="1171284"/>
            <a:ext cx="1115805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Modifikacija uključuje funkcionalizaciju (a,b) i postfunkcionalizaciju (d,e)</a:t>
            </a:r>
          </a:p>
          <a:p>
            <a:r>
              <a:rPr lang="hr-HR" dirty="0"/>
              <a:t>POMovi kao templati za nastanak polimera (c) te interkalacija POMova (f)</a:t>
            </a:r>
            <a:endParaRPr lang="en-US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56CA5DE3-FAB3-4FC9-B68B-B438B67A5B24}"/>
              </a:ext>
            </a:extLst>
          </p:cNvPr>
          <p:cNvSpPr/>
          <p:nvPr/>
        </p:nvSpPr>
        <p:spPr>
          <a:xfrm>
            <a:off x="3369228" y="6492875"/>
            <a:ext cx="6096000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hr-HR" sz="1000" dirty="0">
                <a:ea typeface="Times New Roman" panose="02020603050405020304" pitchFamily="18" charset="0"/>
              </a:rPr>
              <a:t>X.-X. Li, L.-J. Zhang, C.-Y. Cui, R.-H. Wang, G.-Y. Yang, </a:t>
            </a:r>
            <a:r>
              <a:rPr lang="hr-HR" sz="1000" i="1" dirty="0">
                <a:ea typeface="Times New Roman" panose="02020603050405020304" pitchFamily="18" charset="0"/>
              </a:rPr>
              <a:t>Inorg. Chem. </a:t>
            </a:r>
            <a:r>
              <a:rPr lang="hr-HR" sz="1000" b="1" dirty="0">
                <a:ea typeface="Times New Roman" panose="02020603050405020304" pitchFamily="18" charset="0"/>
              </a:rPr>
              <a:t>57 </a:t>
            </a:r>
            <a:r>
              <a:rPr lang="hr-HR" sz="1000" dirty="0">
                <a:ea typeface="Times New Roman" panose="02020603050405020304" pitchFamily="18" charset="0"/>
              </a:rPr>
              <a:t>(2018) 10323–10330.</a:t>
            </a:r>
          </a:p>
          <a:p>
            <a:pPr>
              <a:lnSpc>
                <a:spcPct val="115000"/>
              </a:lnSpc>
              <a:buSzPts val="1200"/>
            </a:pPr>
            <a:r>
              <a:rPr lang="hr-HR" sz="1000" dirty="0"/>
              <a:t>W. Xu, X. Pei, C. S. Diercks, H. Lyu, Z. Ji, O. M. Yaghi, </a:t>
            </a:r>
            <a:r>
              <a:rPr lang="hr-HR" sz="1000" i="1" dirty="0"/>
              <a:t>J. Am. Chem. Soc. </a:t>
            </a:r>
            <a:r>
              <a:rPr lang="hr-HR" sz="1000" b="1" dirty="0"/>
              <a:t>141 </a:t>
            </a:r>
            <a:r>
              <a:rPr lang="hr-HR" sz="1000" dirty="0"/>
              <a:t>(2019) 17522–17526.</a:t>
            </a:r>
            <a:endParaRPr lang="en-US" sz="1000" dirty="0"/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573D907-79B3-4A25-9106-FCCD172EC8F4}"/>
              </a:ext>
            </a:extLst>
          </p:cNvPr>
          <p:cNvGrpSpPr/>
          <p:nvPr/>
        </p:nvGrpSpPr>
        <p:grpSpPr>
          <a:xfrm>
            <a:off x="210472" y="2036015"/>
            <a:ext cx="11078209" cy="1714500"/>
            <a:chOff x="210472" y="2036015"/>
            <a:chExt cx="11078209" cy="17145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151F0582-074E-4851-B7E4-E862579645A4}"/>
                </a:ext>
              </a:extLst>
            </p:cNvPr>
            <p:cNvGrpSpPr/>
            <p:nvPr/>
          </p:nvGrpSpPr>
          <p:grpSpPr>
            <a:xfrm>
              <a:off x="2736530" y="2076469"/>
              <a:ext cx="4132392" cy="934242"/>
              <a:chOff x="2855489" y="1908509"/>
              <a:chExt cx="4132392" cy="934242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71FB816B-9DB0-4CAF-8CB2-A874DF9F8888}"/>
                  </a:ext>
                </a:extLst>
              </p:cNvPr>
              <p:cNvSpPr/>
              <p:nvPr/>
            </p:nvSpPr>
            <p:spPr>
              <a:xfrm>
                <a:off x="2855489" y="2268805"/>
                <a:ext cx="4132392" cy="573946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92A31FB1-C87E-4671-9797-79FB8E6AF769}"/>
                  </a:ext>
                </a:extLst>
              </p:cNvPr>
              <p:cNvSpPr txBox="1"/>
              <p:nvPr/>
            </p:nvSpPr>
            <p:spPr>
              <a:xfrm>
                <a:off x="3880292" y="1908509"/>
                <a:ext cx="20910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solidFill>
                      <a:schemeClr val="tx2"/>
                    </a:solidFill>
                  </a:rPr>
                  <a:t>FUNKCIONALIZACIJA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3623961-6D0A-4B10-BF7B-1CCC36891CFA}"/>
                </a:ext>
              </a:extLst>
            </p:cNvPr>
            <p:cNvGrpSpPr/>
            <p:nvPr/>
          </p:nvGrpSpPr>
          <p:grpSpPr>
            <a:xfrm>
              <a:off x="9820535" y="2132224"/>
              <a:ext cx="1468146" cy="1468146"/>
              <a:chOff x="9820535" y="1914110"/>
              <a:chExt cx="1468146" cy="1468146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8861E7ED-0A8E-42D7-9133-9DA7DC777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t="812" r="1139" b="1"/>
              <a:stretch/>
            </p:blipFill>
            <p:spPr>
              <a:xfrm rot="5400000">
                <a:off x="9891133" y="2274008"/>
                <a:ext cx="1326951" cy="781238"/>
              </a:xfrm>
              <a:prstGeom prst="rect">
                <a:avLst/>
              </a:prstGeom>
            </p:spPr>
          </p:pic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A30CA9BB-EADB-43E3-9385-02CCF8FE59EC}"/>
                  </a:ext>
                </a:extLst>
              </p:cNvPr>
              <p:cNvSpPr/>
              <p:nvPr/>
            </p:nvSpPr>
            <p:spPr>
              <a:xfrm>
                <a:off x="9820535" y="1914110"/>
                <a:ext cx="1468146" cy="1468146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41" name="Section Zoom 140">
                  <a:extLst>
                    <a:ext uri="{FF2B5EF4-FFF2-40B4-BE49-F238E27FC236}">
                      <a16:creationId xmlns:a16="http://schemas.microsoft.com/office/drawing/2014/main" id="{1BF2DC8C-0E36-433B-AC26-484CC2159B4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11452030"/>
                    </p:ext>
                  </p:extLst>
                </p:nvPr>
              </p:nvGraphicFramePr>
              <p:xfrm>
                <a:off x="210472" y="2036015"/>
                <a:ext cx="2354331" cy="1714500"/>
              </p:xfrm>
              <a:graphic>
                <a:graphicData uri="http://schemas.microsoft.com/office/powerpoint/2016/sectionzoom">
                  <psez:sectionZm>
                    <psez:sectionZmObj sectionId="{9944F431-12CD-41D5-AE9B-55DF664ED7C6}">
                      <psez:zmPr id="{37B107D6-325F-4C9C-A6AE-40B77B08C66F}" imageType="cover" transitionDur="1000">
                        <p166:blipFill xmlns:p166="http://schemas.microsoft.com/office/powerpoint/2016/6/main"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354331" cy="1714500"/>
                          </a:xfrm>
                          <a:prstGeom prst="rect">
                            <a:avLst/>
                          </a:prstGeom>
                          <a:ln w="3175">
                            <a:noFill/>
                          </a:ln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41" name="Section Zoom 140">
                  <a:hlinkClick r:id="rId8" action="ppaction://hlinksldjump"/>
                  <a:extLst>
                    <a:ext uri="{FF2B5EF4-FFF2-40B4-BE49-F238E27FC236}">
                      <a16:creationId xmlns:a16="http://schemas.microsoft.com/office/drawing/2014/main" id="{1BF2DC8C-0E36-433B-AC26-484CC2159B4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472" y="2036015"/>
                  <a:ext cx="2354331" cy="1714500"/>
                </a:xfrm>
                <a:prstGeom prst="rect">
                  <a:avLst/>
                </a:prstGeom>
                <a:ln w="3175">
                  <a:noFill/>
                </a:ln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18A855-2D4B-4CB6-8DAA-CA58012679EE}"/>
              </a:ext>
            </a:extLst>
          </p:cNvPr>
          <p:cNvGrpSpPr/>
          <p:nvPr/>
        </p:nvGrpSpPr>
        <p:grpSpPr>
          <a:xfrm>
            <a:off x="492161" y="3649847"/>
            <a:ext cx="2072642" cy="3203562"/>
            <a:chOff x="259066" y="3438705"/>
            <a:chExt cx="2072642" cy="3203562"/>
          </a:xfrm>
        </p:grpSpPr>
        <p:cxnSp>
          <p:nvCxnSpPr>
            <p:cNvPr id="17" name="Ravni poveznik sa strelicom 54">
              <a:extLst>
                <a:ext uri="{FF2B5EF4-FFF2-40B4-BE49-F238E27FC236}">
                  <a16:creationId xmlns:a16="http://schemas.microsoft.com/office/drawing/2014/main" id="{7F4568B7-99E8-45E6-881D-0995FBC1F745}"/>
                </a:ext>
              </a:extLst>
            </p:cNvPr>
            <p:cNvCxnSpPr/>
            <p:nvPr/>
          </p:nvCxnSpPr>
          <p:spPr>
            <a:xfrm>
              <a:off x="1249516" y="3546019"/>
              <a:ext cx="0" cy="807493"/>
            </a:xfrm>
            <a:prstGeom prst="straightConnector1">
              <a:avLst/>
            </a:prstGeom>
            <a:ln w="762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9DA24A1-D0E1-4DBA-9214-328E673AC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8100" t="4389" r="7976" b="17957"/>
            <a:stretch/>
          </p:blipFill>
          <p:spPr>
            <a:xfrm>
              <a:off x="1478774" y="3438705"/>
              <a:ext cx="847558" cy="100882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83FCB2-FDAB-4ABD-9F14-6406B6007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37268" y="4421187"/>
              <a:ext cx="1994440" cy="222108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C2DDBF-DB58-4EEC-90A3-847C8F79CDBC}"/>
                </a:ext>
              </a:extLst>
            </p:cNvPr>
            <p:cNvSpPr/>
            <p:nvPr/>
          </p:nvSpPr>
          <p:spPr>
            <a:xfrm>
              <a:off x="337268" y="4538206"/>
              <a:ext cx="1863894" cy="19328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009288-5143-4A20-9C92-C1CCADA0CDDB}"/>
                </a:ext>
              </a:extLst>
            </p:cNvPr>
            <p:cNvSpPr txBox="1"/>
            <p:nvPr/>
          </p:nvSpPr>
          <p:spPr>
            <a:xfrm>
              <a:off x="259066" y="3499544"/>
              <a:ext cx="10101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dirty="0"/>
                <a:t>CH</a:t>
              </a:r>
              <a:r>
                <a:rPr lang="hr-HR" baseline="-25000" dirty="0"/>
                <a:t>3</a:t>
              </a:r>
              <a:r>
                <a:rPr lang="hr-HR" dirty="0"/>
                <a:t>CN</a:t>
              </a:r>
              <a:br>
                <a:rPr lang="hr-HR" dirty="0"/>
              </a:br>
              <a:r>
                <a:rPr lang="hr-HR" dirty="0"/>
                <a:t>48 h </a:t>
              </a:r>
              <a:br>
                <a:rPr lang="hr-HR" dirty="0"/>
              </a:br>
              <a:r>
                <a:rPr lang="hr-HR" dirty="0"/>
                <a:t>100 °C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284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BC1B10-AAD1-4F69-B576-61831F4062FE}"/>
              </a:ext>
            </a:extLst>
          </p:cNvPr>
          <p:cNvSpPr txBox="1">
            <a:spLocks/>
          </p:cNvSpPr>
          <p:nvPr/>
        </p:nvSpPr>
        <p:spPr>
          <a:xfrm>
            <a:off x="270927" y="177782"/>
            <a:ext cx="9751060" cy="1168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Postfunkcionalizacija POMova</a:t>
            </a:r>
            <a:br>
              <a:rPr lang="hr-HR" dirty="0">
                <a:solidFill>
                  <a:srgbClr val="C00000"/>
                </a:solidFill>
              </a:rPr>
            </a:br>
            <a:endParaRPr lang="hr-HR" dirty="0">
              <a:solidFill>
                <a:srgbClr val="C0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3AABC4-B5E8-4F79-B319-465780841849}"/>
              </a:ext>
            </a:extLst>
          </p:cNvPr>
          <p:cNvSpPr txBox="1">
            <a:spLocks/>
          </p:cNvSpPr>
          <p:nvPr/>
        </p:nvSpPr>
        <p:spPr>
          <a:xfrm>
            <a:off x="300845" y="1007368"/>
            <a:ext cx="5185556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Terminalne funkcijske skupine organskog dijela definiraju reaktivnost platforme</a:t>
            </a:r>
          </a:p>
          <a:p>
            <a:r>
              <a:rPr lang="hr-HR" dirty="0"/>
              <a:t>Fino podešavanje elektronskih i spektroskopskih svojstava</a:t>
            </a:r>
            <a:br>
              <a:rPr lang="hr-HR" dirty="0"/>
            </a:br>
            <a:r>
              <a:rPr lang="hr-HR" dirty="0"/>
              <a:t>(</a:t>
            </a:r>
            <a:r>
              <a:rPr lang="hr-HR" i="1" dirty="0"/>
              <a:t>eng. fine-tuning)</a:t>
            </a:r>
            <a:endParaRPr lang="hr-HR" dirty="0"/>
          </a:p>
          <a:p>
            <a:endParaRPr lang="hr-HR" dirty="0"/>
          </a:p>
        </p:txBody>
      </p:sp>
      <p:sp>
        <p:nvSpPr>
          <p:cNvPr id="5" name="TekstniOkvir 5">
            <a:extLst>
              <a:ext uri="{FF2B5EF4-FFF2-40B4-BE49-F238E27FC236}">
                <a16:creationId xmlns:a16="http://schemas.microsoft.com/office/drawing/2014/main" id="{6F8646DC-E85C-4B88-BEA8-CADD75081DA9}"/>
              </a:ext>
            </a:extLst>
          </p:cNvPr>
          <p:cNvSpPr txBox="1"/>
          <p:nvPr/>
        </p:nvSpPr>
        <p:spPr>
          <a:xfrm>
            <a:off x="2664647" y="6570357"/>
            <a:ext cx="6862706" cy="287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V.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Anyushin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Kondinski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N.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Parac-Vogt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(2020) 382–432.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CAB59372-AEE8-DE49-FEE0-151DDA6A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15" y="3606209"/>
            <a:ext cx="5115397" cy="2405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58EDCD-A78F-4A4A-91D1-256B2BF1A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30342"/>
            <a:ext cx="5504321" cy="32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F7FF-B4EA-4E0C-841D-527E75FFE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67"/>
            <a:ext cx="10515600" cy="1068744"/>
          </a:xfrm>
        </p:spPr>
        <p:txBody>
          <a:bodyPr/>
          <a:lstStyle/>
          <a:p>
            <a:r>
              <a:rPr lang="hr-HR" dirty="0"/>
              <a:t>Hibridi klase I – katalizatori u usponu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F04EC0D-228B-4AAF-B3F9-68447B94ED42}"/>
              </a:ext>
            </a:extLst>
          </p:cNvPr>
          <p:cNvGrpSpPr/>
          <p:nvPr/>
        </p:nvGrpSpPr>
        <p:grpSpPr>
          <a:xfrm>
            <a:off x="3934882" y="2647666"/>
            <a:ext cx="7933689" cy="3819041"/>
            <a:chOff x="2042718" y="1452286"/>
            <a:chExt cx="7992419" cy="40007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93389F-0C34-4055-9D2E-06F8948552BB}"/>
                </a:ext>
              </a:extLst>
            </p:cNvPr>
            <p:cNvSpPr txBox="1"/>
            <p:nvPr/>
          </p:nvSpPr>
          <p:spPr>
            <a:xfrm>
              <a:off x="5724088" y="2971799"/>
              <a:ext cx="9144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E3DD0D-568A-4F5F-B449-6FB17B702FF0}"/>
                </a:ext>
              </a:extLst>
            </p:cNvPr>
            <p:cNvGrpSpPr/>
            <p:nvPr/>
          </p:nvGrpSpPr>
          <p:grpSpPr>
            <a:xfrm>
              <a:off x="2042718" y="1452286"/>
              <a:ext cx="7992419" cy="3953427"/>
              <a:chOff x="2042718" y="1452286"/>
              <a:chExt cx="7992419" cy="39534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338CD59-2F76-44CB-828C-A2CEE68F12D4}"/>
                  </a:ext>
                </a:extLst>
              </p:cNvPr>
              <p:cNvGrpSpPr/>
              <p:nvPr/>
            </p:nvGrpSpPr>
            <p:grpSpPr>
              <a:xfrm>
                <a:off x="2156863" y="1452286"/>
                <a:ext cx="7878274" cy="3953427"/>
                <a:chOff x="2156863" y="1452286"/>
                <a:chExt cx="7878274" cy="3953427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E206E9DF-CC84-4CA0-8282-86C8B00EFD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56863" y="1452286"/>
                  <a:ext cx="7878274" cy="3953427"/>
                </a:xfrm>
                <a:prstGeom prst="rect">
                  <a:avLst/>
                </a:prstGeom>
              </p:spPr>
            </p:pic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DA9EC426-D0DD-4165-A8FE-C2553FE16A6E}"/>
                    </a:ext>
                  </a:extLst>
                </p:cNvPr>
                <p:cNvSpPr/>
                <p:nvPr/>
              </p:nvSpPr>
              <p:spPr>
                <a:xfrm>
                  <a:off x="2290194" y="4412609"/>
                  <a:ext cx="1342239" cy="645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22797E-AC12-4D9A-B58C-6F90A3B40556}"/>
                  </a:ext>
                </a:extLst>
              </p:cNvPr>
              <p:cNvSpPr txBox="1"/>
              <p:nvPr/>
            </p:nvSpPr>
            <p:spPr>
              <a:xfrm>
                <a:off x="2042718" y="4412231"/>
                <a:ext cx="17155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(3-brompropil) trifenilfosfonijev bromid (BPPPh</a:t>
                </a:r>
                <a:r>
                  <a:rPr lang="hr-HR" sz="1200" baseline="-25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hr-HR" sz="1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Br)</a:t>
                </a:r>
                <a:endPara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95701F-6EEE-4B44-B10B-FE6D3C143DA3}"/>
                  </a:ext>
                </a:extLst>
              </p:cNvPr>
              <p:cNvSpPr/>
              <p:nvPr/>
            </p:nvSpPr>
            <p:spPr>
              <a:xfrm>
                <a:off x="5352176" y="4991450"/>
                <a:ext cx="743824" cy="184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1E32D6-2830-4D14-9FA6-575E236BF6B9}"/>
                </a:ext>
              </a:extLst>
            </p:cNvPr>
            <p:cNvSpPr txBox="1"/>
            <p:nvPr/>
          </p:nvSpPr>
          <p:spPr>
            <a:xfrm>
              <a:off x="5223277" y="4899008"/>
              <a:ext cx="10016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Shiffova</a:t>
              </a:r>
              <a:r>
                <a:rPr lang="hr-HR" sz="1200" dirty="0"/>
                <a:t> </a:t>
              </a:r>
              <a:r>
                <a:rPr lang="hr-HR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baza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dirty="0"/>
            </a:p>
          </p:txBody>
        </p:sp>
      </p:grp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43D5D7B-EFB6-41FB-BAB4-9FEA3F5F12E6}"/>
              </a:ext>
            </a:extLst>
          </p:cNvPr>
          <p:cNvSpPr txBox="1">
            <a:spLocks/>
          </p:cNvSpPr>
          <p:nvPr/>
        </p:nvSpPr>
        <p:spPr>
          <a:xfrm>
            <a:off x="300844" y="1007368"/>
            <a:ext cx="10428675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Velika površina i gustoća negativnog naboja </a:t>
            </a:r>
            <a:r>
              <a:rPr lang="hr-HR" dirty="0">
                <a:sym typeface="Wingdings" panose="05000000000000000000" pitchFamily="2" charset="2"/>
              </a:rPr>
              <a:t> interakcije s kationima  utjecaj na stabilnost i topljivost</a:t>
            </a:r>
          </a:p>
          <a:p>
            <a:r>
              <a:rPr lang="hr-HR" dirty="0">
                <a:sym typeface="Wingdings" panose="05000000000000000000" pitchFamily="2" charset="2"/>
              </a:rPr>
              <a:t>Pretvorba nitroarena u aminoarene uz NaBH</a:t>
            </a:r>
            <a:r>
              <a:rPr lang="hr-HR" baseline="-25000" dirty="0">
                <a:sym typeface="Wingdings" panose="05000000000000000000" pitchFamily="2" charset="2"/>
              </a:rPr>
              <a:t>4</a:t>
            </a:r>
            <a:r>
              <a:rPr lang="hr-HR" dirty="0">
                <a:sym typeface="Wingdings" panose="05000000000000000000" pitchFamily="2" charset="2"/>
              </a:rPr>
              <a:t> kao reducens u vodenom mediju</a:t>
            </a: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13" name="Rezervirano mjesto sadržaja 2">
            <a:extLst>
              <a:ext uri="{FF2B5EF4-FFF2-40B4-BE49-F238E27FC236}">
                <a16:creationId xmlns:a16="http://schemas.microsoft.com/office/drawing/2014/main" id="{E4114692-2FD1-4560-A99E-ECB2AFD08781}"/>
              </a:ext>
            </a:extLst>
          </p:cNvPr>
          <p:cNvSpPr txBox="1">
            <a:spLocks/>
          </p:cNvSpPr>
          <p:nvPr/>
        </p:nvSpPr>
        <p:spPr>
          <a:xfrm>
            <a:off x="439534" y="3429000"/>
            <a:ext cx="4051644" cy="23062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dirty="0"/>
              <a:t>Heterogeni katalizator</a:t>
            </a:r>
          </a:p>
          <a:p>
            <a:pPr lvl="1">
              <a:buClr>
                <a:schemeClr val="accent2"/>
              </a:buClr>
            </a:pPr>
            <a:r>
              <a:rPr lang="hr-HR" dirty="0">
                <a:sym typeface="Wingdings" panose="05000000000000000000" pitchFamily="2" charset="2"/>
              </a:rPr>
              <a:t>Visok postotak pretvobe</a:t>
            </a:r>
          </a:p>
          <a:p>
            <a:pPr lvl="1">
              <a:buClr>
                <a:schemeClr val="accent2"/>
              </a:buClr>
            </a:pPr>
            <a:r>
              <a:rPr lang="hr-HR" dirty="0">
                <a:sym typeface="Wingdings" panose="05000000000000000000" pitchFamily="2" charset="2"/>
              </a:rPr>
              <a:t>Kratko vrijeme reakcije</a:t>
            </a:r>
          </a:p>
          <a:p>
            <a:pPr lvl="1">
              <a:buClr>
                <a:schemeClr val="accent2"/>
              </a:buClr>
            </a:pPr>
            <a:r>
              <a:rPr lang="hr-HR" dirty="0">
                <a:sym typeface="Wingdings" panose="05000000000000000000" pitchFamily="2" charset="2"/>
              </a:rPr>
              <a:t>Blagi reakcijski uvjeti</a:t>
            </a:r>
          </a:p>
          <a:p>
            <a:pPr lvl="1">
              <a:buClr>
                <a:schemeClr val="accent2"/>
              </a:buClr>
            </a:pPr>
            <a:r>
              <a:rPr lang="hr-HR" dirty="0">
                <a:sym typeface="Wingdings" panose="05000000000000000000" pitchFamily="2" charset="2"/>
              </a:rPr>
              <a:t>4 ciklusa </a:t>
            </a:r>
            <a:br>
              <a:rPr lang="hr-HR" dirty="0">
                <a:sym typeface="Wingdings" panose="05000000000000000000" pitchFamily="2" charset="2"/>
              </a:rPr>
            </a:br>
            <a:r>
              <a:rPr lang="hr-HR" dirty="0">
                <a:sym typeface="Wingdings" panose="05000000000000000000" pitchFamily="2" charset="2"/>
              </a:rPr>
              <a:t>	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5CF501B1-AD09-CE34-A230-A473C001894B}"/>
              </a:ext>
            </a:extLst>
          </p:cNvPr>
          <p:cNvSpPr txBox="1"/>
          <p:nvPr/>
        </p:nvSpPr>
        <p:spPr>
          <a:xfrm>
            <a:off x="3049138" y="6545523"/>
            <a:ext cx="60937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Aghajani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Mohammadikish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Dalton Trans. </a:t>
            </a: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 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(2024) 10644-10654.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82036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C6FC-E4BD-44C6-8832-D102BA5C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12"/>
            <a:ext cx="10515600" cy="1011180"/>
          </a:xfrm>
        </p:spPr>
        <p:txBody>
          <a:bodyPr/>
          <a:lstStyle/>
          <a:p>
            <a:r>
              <a:rPr lang="hr-HR" dirty="0"/>
              <a:t>Hibridi klase II – novi funkcionalni materijali!?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2DFD4-684A-47B2-B34A-003272A245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77" y="2489228"/>
            <a:ext cx="6514399" cy="3890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5569BDA1-9991-477C-825C-A4485D715E41}"/>
              </a:ext>
            </a:extLst>
          </p:cNvPr>
          <p:cNvSpPr txBox="1">
            <a:spLocks/>
          </p:cNvSpPr>
          <p:nvPr/>
        </p:nvSpPr>
        <p:spPr>
          <a:xfrm>
            <a:off x="300844" y="1007368"/>
            <a:ext cx="9564609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Kovalentna veza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 jača integracija djelova </a:t>
            </a:r>
            <a:r>
              <a:rPr lang="hr-HR" dirty="0">
                <a:sym typeface="Wingdings" panose="05000000000000000000" pitchFamily="2" charset="2"/>
              </a:rPr>
              <a:t> veća stabilnost</a:t>
            </a:r>
          </a:p>
          <a:p>
            <a:r>
              <a:rPr lang="en-US" dirty="0" err="1"/>
              <a:t>Postfunkcionalizacij</a:t>
            </a:r>
            <a:r>
              <a:rPr lang="hr-HR" dirty="0"/>
              <a:t>a </a:t>
            </a:r>
            <a:r>
              <a:rPr lang="en-US" dirty="0"/>
              <a:t>(bio-)</a:t>
            </a:r>
            <a:r>
              <a:rPr lang="en-US" dirty="0" err="1"/>
              <a:t>organskim</a:t>
            </a:r>
            <a:r>
              <a:rPr lang="en-US" dirty="0"/>
              <a:t> azidima </a:t>
            </a:r>
            <a:r>
              <a:rPr lang="en-US" dirty="0" err="1"/>
              <a:t>Huisgenovom</a:t>
            </a:r>
            <a:r>
              <a:rPr lang="en-US" dirty="0"/>
              <a:t> 1,3-dipolarnom </a:t>
            </a:r>
            <a:r>
              <a:rPr lang="hr-HR" dirty="0"/>
              <a:t>cikloadicijom</a:t>
            </a:r>
            <a:r>
              <a:rPr lang="en-US" dirty="0"/>
              <a:t> 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BB16B3-90B7-4DAD-8B01-F48B58C9D084}"/>
              </a:ext>
            </a:extLst>
          </p:cNvPr>
          <p:cNvSpPr/>
          <p:nvPr/>
        </p:nvSpPr>
        <p:spPr>
          <a:xfrm>
            <a:off x="1000038" y="666872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O. Linnenberg, A. Kondinski, C. Stockerand,K.Y.Monakhov, </a:t>
            </a:r>
            <a:r>
              <a:rPr lang="hr-HR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Dalton Trans. </a:t>
            </a:r>
            <a:r>
              <a:rPr lang="hr-HR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hr-HR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(2017) 15636–15640.</a:t>
            </a:r>
            <a:endParaRPr lang="hr-HR" sz="1000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3E14ECA3-C27F-451B-BD98-9697A3587F4B}"/>
              </a:ext>
            </a:extLst>
          </p:cNvPr>
          <p:cNvSpPr txBox="1">
            <a:spLocks/>
          </p:cNvSpPr>
          <p:nvPr/>
        </p:nvSpPr>
        <p:spPr>
          <a:xfrm>
            <a:off x="300845" y="2372471"/>
            <a:ext cx="3885261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Sinteza</a:t>
            </a:r>
            <a:r>
              <a:rPr lang="en-US" dirty="0"/>
              <a:t> je </a:t>
            </a:r>
            <a:r>
              <a:rPr lang="hr-HR" dirty="0"/>
              <a:t>provedena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sobnoj</a:t>
            </a:r>
            <a:r>
              <a:rPr lang="en-US" dirty="0"/>
              <a:t> </a:t>
            </a:r>
            <a:r>
              <a:rPr lang="en-US" dirty="0" err="1"/>
              <a:t>temperaturi</a:t>
            </a:r>
            <a:r>
              <a:rPr lang="en-US" dirty="0"/>
              <a:t> u </a:t>
            </a:r>
            <a:r>
              <a:rPr lang="en-US" dirty="0" err="1"/>
              <a:t>inertnim</a:t>
            </a:r>
            <a:r>
              <a:rPr lang="en-US" dirty="0"/>
              <a:t> </a:t>
            </a:r>
            <a:r>
              <a:rPr lang="en-US" dirty="0" err="1"/>
              <a:t>uvjetima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CuI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katalizator</a:t>
            </a:r>
            <a:r>
              <a:rPr lang="hr-HR" dirty="0">
                <a:sym typeface="Wingdings" panose="05000000000000000000" pitchFamily="2" charset="2"/>
              </a:rPr>
              <a:t> </a:t>
            </a:r>
          </a:p>
          <a:p>
            <a:r>
              <a:rPr lang="hr-HR" dirty="0">
                <a:sym typeface="Wingdings" panose="05000000000000000000" pitchFamily="2" charset="2"/>
              </a:rPr>
              <a:t>Utjecaj na razliku energija HOMO-LUMO orbitala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9830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ACF0-AAD6-40CB-A660-A59D25AC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7AED-73B4-4984-9C8F-252C4535FA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hr-HR" dirty="0"/>
              <a:t>Velika strukturna raznolikost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hr-HR" dirty="0"/>
              <a:t>Sinergija organskog i anorganskog djela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hr-HR" dirty="0"/>
              <a:t>Dodatne i/ili poboljšane funkcije novih materijala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11448-F1A7-416B-80E4-3C04BA5105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hr-HR" dirty="0"/>
              <a:t>Izvedba sinteze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hr-HR" dirty="0"/>
              <a:t>Nedostatak sustavnosti sinteze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x"/>
            </a:pPr>
            <a:r>
              <a:rPr lang="hr-HR" dirty="0"/>
              <a:t>Odnos strukture i svojstva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EF76-2D65-4819-A914-C30BF121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E7D8A-AB0B-48D5-8F37-F52B169E1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9790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Polioksometalati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Organsko-anorganski hibridi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Hibridni polioksometalati</a:t>
            </a:r>
          </a:p>
          <a:p>
            <a:pPr lvl="1"/>
            <a:r>
              <a:rPr lang="hr-HR" dirty="0"/>
              <a:t>Strukture</a:t>
            </a:r>
          </a:p>
          <a:p>
            <a:pPr lvl="1"/>
            <a:r>
              <a:rPr lang="hr-HR" dirty="0"/>
              <a:t>Građa platforme</a:t>
            </a:r>
          </a:p>
          <a:p>
            <a:pPr lvl="1"/>
            <a:r>
              <a:rPr lang="hr-HR" dirty="0"/>
              <a:t>Postfunkcionalizacija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Hibrid klase I – primjer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Hibrid klase II - primjer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19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">
            <a:extLst>
              <a:ext uri="{FF2B5EF4-FFF2-40B4-BE49-F238E27FC236}">
                <a16:creationId xmlns:a16="http://schemas.microsoft.com/office/drawing/2014/main" id="{AB5B3308-A187-B8AE-AE2C-07152A7E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14" y="0"/>
            <a:ext cx="4648200" cy="1294903"/>
          </a:xfrm>
        </p:spPr>
        <p:txBody>
          <a:bodyPr/>
          <a:lstStyle/>
          <a:p>
            <a:r>
              <a:rPr lang="hr-HR" dirty="0"/>
              <a:t>Polioksometalati</a:t>
            </a:r>
          </a:p>
        </p:txBody>
      </p:sp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F623BE41-CF32-F551-0D32-845F3386BDE0}"/>
              </a:ext>
            </a:extLst>
          </p:cNvPr>
          <p:cNvSpPr txBox="1">
            <a:spLocks/>
          </p:cNvSpPr>
          <p:nvPr/>
        </p:nvSpPr>
        <p:spPr>
          <a:xfrm>
            <a:off x="756314" y="1074998"/>
            <a:ext cx="5125872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Anionski metalni-okso klusteri</a:t>
            </a:r>
          </a:p>
          <a:p>
            <a:r>
              <a:rPr lang="hr-HR" dirty="0"/>
              <a:t>Iznimna strukturna raznolikost </a:t>
            </a:r>
          </a:p>
          <a:p>
            <a:r>
              <a:rPr lang="hr-HR" dirty="0" err="1"/>
              <a:t>izopolioksometalati</a:t>
            </a:r>
            <a:r>
              <a:rPr lang="hr-HR" dirty="0"/>
              <a:t> [</a:t>
            </a:r>
            <a:r>
              <a:rPr lang="hr-HR" dirty="0" err="1"/>
              <a:t>M</a:t>
            </a:r>
            <a:r>
              <a:rPr lang="hr-HR" baseline="-25000" dirty="0" err="1"/>
              <a:t>m</a:t>
            </a:r>
            <a:r>
              <a:rPr lang="hr-HR" dirty="0" err="1"/>
              <a:t>O</a:t>
            </a:r>
            <a:r>
              <a:rPr lang="hr-HR" baseline="-25000" dirty="0" err="1"/>
              <a:t>n</a:t>
            </a:r>
            <a:r>
              <a:rPr lang="hr-HR" dirty="0"/>
              <a:t>]</a:t>
            </a:r>
            <a:r>
              <a:rPr lang="hr-HR" baseline="30000" dirty="0"/>
              <a:t>q‒ </a:t>
            </a:r>
            <a:r>
              <a:rPr lang="hr-HR" dirty="0"/>
              <a:t>i heteropolioksometalati [</a:t>
            </a:r>
            <a:r>
              <a:rPr lang="hr-HR" dirty="0" err="1"/>
              <a:t>X</a:t>
            </a:r>
            <a:r>
              <a:rPr lang="hr-HR" baseline="-25000" dirty="0" err="1"/>
              <a:t>z</a:t>
            </a:r>
            <a:r>
              <a:rPr lang="hr-HR" dirty="0" err="1"/>
              <a:t>M</a:t>
            </a:r>
            <a:r>
              <a:rPr lang="hr-HR" baseline="-25000" dirty="0" err="1"/>
              <a:t>m</a:t>
            </a:r>
            <a:r>
              <a:rPr lang="hr-HR" dirty="0" err="1"/>
              <a:t>O</a:t>
            </a:r>
            <a:r>
              <a:rPr lang="hr-HR" baseline="-25000" dirty="0" err="1"/>
              <a:t>n</a:t>
            </a:r>
            <a:r>
              <a:rPr lang="hr-HR" dirty="0"/>
              <a:t>]</a:t>
            </a:r>
            <a:r>
              <a:rPr lang="hr-HR" baseline="30000" dirty="0"/>
              <a:t>q‒</a:t>
            </a:r>
            <a:endParaRPr lang="hr-HR" dirty="0"/>
          </a:p>
          <a:p>
            <a:endParaRPr lang="hr-HR" dirty="0"/>
          </a:p>
        </p:txBody>
      </p:sp>
      <p:sp>
        <p:nvSpPr>
          <p:cNvPr id="13" name="TekstniOkvir 10">
            <a:extLst>
              <a:ext uri="{FF2B5EF4-FFF2-40B4-BE49-F238E27FC236}">
                <a16:creationId xmlns:a16="http://schemas.microsoft.com/office/drawing/2014/main" id="{38A885F8-F8BB-DAEE-67A7-2AD704A53C1D}"/>
              </a:ext>
            </a:extLst>
          </p:cNvPr>
          <p:cNvSpPr txBox="1"/>
          <p:nvPr/>
        </p:nvSpPr>
        <p:spPr>
          <a:xfrm>
            <a:off x="5638204" y="4222476"/>
            <a:ext cx="6090248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MoO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+ 8 H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[Mo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+ 4 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algn="ctr">
              <a:lnSpc>
                <a:spcPct val="20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 MoO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Cr(H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O)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3+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+ 6 H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[Cr(OH)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+ 6 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  <a:p>
            <a:pPr algn="ctr">
              <a:lnSpc>
                <a:spcPct val="200000"/>
              </a:lnSpc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WO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HPO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+ 23 H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[PW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hr-H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3–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+ 12 H</a:t>
            </a:r>
            <a:r>
              <a:rPr lang="hr-HR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</a:p>
        </p:txBody>
      </p:sp>
      <p:pic>
        <p:nvPicPr>
          <p:cNvPr id="14" name="Slika 9">
            <a:extLst>
              <a:ext uri="{FF2B5EF4-FFF2-40B4-BE49-F238E27FC236}">
                <a16:creationId xmlns:a16="http://schemas.microsoft.com/office/drawing/2014/main" id="{39084626-6679-42AC-CBC9-0556D1A01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77" t="715" r="34049" b="9494"/>
          <a:stretch/>
        </p:blipFill>
        <p:spPr>
          <a:xfrm>
            <a:off x="1693485" y="3617308"/>
            <a:ext cx="2421839" cy="2661700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BDC2C7F3-DE9D-501A-7C19-9A05025ACBE9}"/>
              </a:ext>
            </a:extLst>
          </p:cNvPr>
          <p:cNvSpPr txBox="1"/>
          <p:nvPr/>
        </p:nvSpPr>
        <p:spPr>
          <a:xfrm>
            <a:off x="2810548" y="6357991"/>
            <a:ext cx="7614722" cy="50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V.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Anyushin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Kondinski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N.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Parac-Vogt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Chem.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(2020) 382–432.</a:t>
            </a:r>
          </a:p>
          <a:p>
            <a:pPr lvl="0">
              <a:lnSpc>
                <a:spcPct val="115000"/>
              </a:lnSpc>
              <a:buSzPts val="1200"/>
            </a:pP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K. V. </a:t>
            </a:r>
            <a:r>
              <a:rPr lang="hr-HR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Grzhegorzhevski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P. S.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Zelenovskiy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O. V.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Koryakova</a:t>
            </a:r>
            <a:r>
              <a:rPr lang="hr-HR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,, A. A. </a:t>
            </a:r>
            <a:r>
              <a:rPr lang="hr-HR" sz="1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Ostroushko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hr-HR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Inorg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hr-HR" sz="12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Acta </a:t>
            </a:r>
            <a:r>
              <a:rPr lang="hr-H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489 </a:t>
            </a:r>
            <a:r>
              <a:rPr lang="hr-H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(2019) 287–300.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3E9EEA92-A1F6-D292-3FDE-68A684611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74" y="3522720"/>
            <a:ext cx="4648199" cy="279578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85DE317-286F-4D6C-8983-041991E0BBF3}"/>
              </a:ext>
            </a:extLst>
          </p:cNvPr>
          <p:cNvGrpSpPr/>
          <p:nvPr/>
        </p:nvGrpSpPr>
        <p:grpSpPr>
          <a:xfrm>
            <a:off x="5710049" y="609170"/>
            <a:ext cx="6190540" cy="3545848"/>
            <a:chOff x="4161453" y="2455605"/>
            <a:chExt cx="7128417" cy="416835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5FDBD2-8A0D-4589-B1D7-CAA55695C414}"/>
                </a:ext>
              </a:extLst>
            </p:cNvPr>
            <p:cNvSpPr/>
            <p:nvPr/>
          </p:nvSpPr>
          <p:spPr>
            <a:xfrm>
              <a:off x="8865020" y="2884040"/>
              <a:ext cx="348997" cy="391555"/>
            </a:xfrm>
            <a:prstGeom prst="rect">
              <a:avLst/>
            </a:prstGeom>
            <a:solidFill>
              <a:srgbClr val="00B050">
                <a:alpha val="34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834FC0C-F5C0-46E4-802F-E8F7C91548A2}"/>
                </a:ext>
              </a:extLst>
            </p:cNvPr>
            <p:cNvGrpSpPr/>
            <p:nvPr/>
          </p:nvGrpSpPr>
          <p:grpSpPr>
            <a:xfrm>
              <a:off x="4161453" y="2455605"/>
              <a:ext cx="7128417" cy="4168357"/>
              <a:chOff x="4052496" y="3514987"/>
              <a:chExt cx="5290088" cy="2958818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A3B2916F-542A-4658-AE42-E33343554D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20149"/>
              <a:stretch/>
            </p:blipFill>
            <p:spPr>
              <a:xfrm>
                <a:off x="4052496" y="3514987"/>
                <a:ext cx="5290088" cy="2958818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3162166-5AFE-4273-9E71-1B93926AB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alphaModFix amt="0"/>
              </a:blip>
              <a:stretch>
                <a:fillRect/>
              </a:stretch>
            </p:blipFill>
            <p:spPr>
              <a:xfrm>
                <a:off x="5259898" y="3514987"/>
                <a:ext cx="2103058" cy="77465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CC6889A-E751-49E2-8FB0-7B3669D2C097}"/>
                </a:ext>
              </a:extLst>
            </p:cNvPr>
            <p:cNvSpPr/>
            <p:nvPr/>
          </p:nvSpPr>
          <p:spPr>
            <a:xfrm>
              <a:off x="6242180" y="3648600"/>
              <a:ext cx="1483481" cy="391555"/>
            </a:xfrm>
            <a:prstGeom prst="rect">
              <a:avLst/>
            </a:prstGeom>
            <a:solidFill>
              <a:srgbClr val="FFC000">
                <a:alpha val="37000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-Shape 24">
              <a:extLst>
                <a:ext uri="{FF2B5EF4-FFF2-40B4-BE49-F238E27FC236}">
                  <a16:creationId xmlns:a16="http://schemas.microsoft.com/office/drawing/2014/main" id="{A2BC6916-0ED6-4F29-A719-3E2E085AC9FC}"/>
                </a:ext>
              </a:extLst>
            </p:cNvPr>
            <p:cNvSpPr/>
            <p:nvPr/>
          </p:nvSpPr>
          <p:spPr>
            <a:xfrm>
              <a:off x="5854681" y="3639269"/>
              <a:ext cx="742062" cy="1203319"/>
            </a:xfrm>
            <a:prstGeom prst="corner">
              <a:avLst>
                <a:gd name="adj1" fmla="val 104731"/>
                <a:gd name="adj2" fmla="val 50000"/>
              </a:avLst>
            </a:prstGeom>
            <a:solidFill>
              <a:schemeClr val="accent1">
                <a:alpha val="34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786048-1C6F-4834-8087-22F74FE42DAB}"/>
                </a:ext>
              </a:extLst>
            </p:cNvPr>
            <p:cNvSpPr/>
            <p:nvPr/>
          </p:nvSpPr>
          <p:spPr>
            <a:xfrm>
              <a:off x="7749614" y="3648600"/>
              <a:ext cx="348997" cy="391555"/>
            </a:xfrm>
            <a:prstGeom prst="rect">
              <a:avLst/>
            </a:prstGeom>
            <a:solidFill>
              <a:schemeClr val="accent2">
                <a:lumMod val="75000"/>
                <a:alpha val="3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89C492C-F840-40D8-AD3E-875C6E18EDAF}"/>
                </a:ext>
              </a:extLst>
            </p:cNvPr>
            <p:cNvSpPr/>
            <p:nvPr/>
          </p:nvSpPr>
          <p:spPr>
            <a:xfrm>
              <a:off x="8496955" y="3656989"/>
              <a:ext cx="348997" cy="391555"/>
            </a:xfrm>
            <a:prstGeom prst="rect">
              <a:avLst/>
            </a:prstGeom>
            <a:solidFill>
              <a:schemeClr val="accent2">
                <a:lumMod val="75000"/>
                <a:alpha val="3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F1677E-D806-4EE8-8E55-69D15A41027B}"/>
                </a:ext>
              </a:extLst>
            </p:cNvPr>
            <p:cNvSpPr/>
            <p:nvPr/>
          </p:nvSpPr>
          <p:spPr>
            <a:xfrm>
              <a:off x="8869905" y="3275593"/>
              <a:ext cx="348997" cy="381395"/>
            </a:xfrm>
            <a:prstGeom prst="rect">
              <a:avLst/>
            </a:prstGeom>
            <a:solidFill>
              <a:schemeClr val="accent2">
                <a:lumMod val="75000"/>
                <a:alpha val="31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99D84CD-FF2E-44C4-9604-B6509CFD92A8}"/>
                </a:ext>
              </a:extLst>
            </p:cNvPr>
            <p:cNvSpPr/>
            <p:nvPr/>
          </p:nvSpPr>
          <p:spPr>
            <a:xfrm>
              <a:off x="9990196" y="2894202"/>
              <a:ext cx="348997" cy="37123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L-Shape 30">
              <a:extLst>
                <a:ext uri="{FF2B5EF4-FFF2-40B4-BE49-F238E27FC236}">
                  <a16:creationId xmlns:a16="http://schemas.microsoft.com/office/drawing/2014/main" id="{16AEA259-DED8-4356-8403-D4F8908DD763}"/>
                </a:ext>
              </a:extLst>
            </p:cNvPr>
            <p:cNvSpPr/>
            <p:nvPr/>
          </p:nvSpPr>
          <p:spPr>
            <a:xfrm flipH="1">
              <a:off x="8869905" y="3265434"/>
              <a:ext cx="734644" cy="783110"/>
            </a:xfrm>
            <a:prstGeom prst="corner">
              <a:avLst>
                <a:gd name="adj1" fmla="val 50985"/>
                <a:gd name="adj2" fmla="val 49034"/>
              </a:avLst>
            </a:prstGeom>
            <a:solidFill>
              <a:srgbClr val="00B050">
                <a:alpha val="34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A8A9FE2-6579-4F8B-B81A-536582F41636}"/>
                </a:ext>
              </a:extLst>
            </p:cNvPr>
            <p:cNvSpPr/>
            <p:nvPr/>
          </p:nvSpPr>
          <p:spPr>
            <a:xfrm>
              <a:off x="9615430" y="3275595"/>
              <a:ext cx="348997" cy="391555"/>
            </a:xfrm>
            <a:prstGeom prst="rect">
              <a:avLst/>
            </a:prstGeom>
            <a:solidFill>
              <a:srgbClr val="00B050">
                <a:alpha val="34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318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1">
            <a:extLst>
              <a:ext uri="{FF2B5EF4-FFF2-40B4-BE49-F238E27FC236}">
                <a16:creationId xmlns:a16="http://schemas.microsoft.com/office/drawing/2014/main" id="{188666AD-0966-4D78-9CCB-8938D7DAC85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72" y="1889986"/>
            <a:ext cx="3849279" cy="3078028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FC0A0E-DA67-41C5-ADA4-87C2F5BDE0EE}"/>
              </a:ext>
            </a:extLst>
          </p:cNvPr>
          <p:cNvGrpSpPr/>
          <p:nvPr/>
        </p:nvGrpSpPr>
        <p:grpSpPr>
          <a:xfrm>
            <a:off x="3650414" y="1391539"/>
            <a:ext cx="4203112" cy="4074917"/>
            <a:chOff x="3600080" y="1342382"/>
            <a:chExt cx="4203112" cy="40749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7B24C6-7772-4456-A834-500DB075E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4614" y="1711714"/>
              <a:ext cx="3591708" cy="3434571"/>
            </a:xfrm>
            <a:prstGeom prst="rect">
              <a:avLst/>
            </a:prstGeom>
          </p:spPr>
        </p:pic>
        <p:sp>
          <p:nvSpPr>
            <p:cNvPr id="8" name="Arrow: Up 7">
              <a:extLst>
                <a:ext uri="{FF2B5EF4-FFF2-40B4-BE49-F238E27FC236}">
                  <a16:creationId xmlns:a16="http://schemas.microsoft.com/office/drawing/2014/main" id="{131D1DB1-374D-4BE7-A8EA-A9729161641C}"/>
                </a:ext>
              </a:extLst>
            </p:cNvPr>
            <p:cNvSpPr/>
            <p:nvPr/>
          </p:nvSpPr>
          <p:spPr>
            <a:xfrm rot="18462977">
              <a:off x="4994505" y="2616248"/>
              <a:ext cx="198686" cy="162726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578ADB-ECE3-4566-8276-8CD0673D555D}"/>
                </a:ext>
              </a:extLst>
            </p:cNvPr>
            <p:cNvSpPr/>
            <p:nvPr/>
          </p:nvSpPr>
          <p:spPr>
            <a:xfrm>
              <a:off x="5999493" y="1342382"/>
              <a:ext cx="18036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[(XO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)M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36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en-US" baseline="30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n−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15E70C-582D-4C68-B057-A7051E66BC6C}"/>
                </a:ext>
              </a:extLst>
            </p:cNvPr>
            <p:cNvSpPr/>
            <p:nvPr/>
          </p:nvSpPr>
          <p:spPr>
            <a:xfrm>
              <a:off x="5880415" y="5047967"/>
              <a:ext cx="18806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[(XO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18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54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en-US" baseline="30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n−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8E988B-1630-42D8-8FE5-E9AD0D5295FE}"/>
                </a:ext>
              </a:extLst>
            </p:cNvPr>
            <p:cNvSpPr/>
            <p:nvPr/>
          </p:nvSpPr>
          <p:spPr>
            <a:xfrm>
              <a:off x="3989610" y="1342382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[M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19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en-US" baseline="30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n– </a:t>
              </a:r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389E929-F228-4822-9CA4-9C1DD50D19E3}"/>
                </a:ext>
              </a:extLst>
            </p:cNvPr>
            <p:cNvSpPr/>
            <p:nvPr/>
          </p:nvSpPr>
          <p:spPr>
            <a:xfrm>
              <a:off x="3600080" y="5047967"/>
              <a:ext cx="19127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[H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(XO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)M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n-US" baseline="-25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18</a:t>
              </a:r>
              <a:r>
                <a:rPr lang="en-US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]</a:t>
              </a:r>
              <a:r>
                <a:rPr lang="en-US" baseline="300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n−</a:t>
              </a:r>
              <a:endParaRPr lang="en-US" dirty="0"/>
            </a:p>
          </p:txBody>
        </p:sp>
      </p:grpSp>
      <p:pic>
        <p:nvPicPr>
          <p:cNvPr id="13" name="Slika 7" descr="Slika na kojoj se prikazuje crta, snimka zaslona, dijagram, šarenilo&#10;&#10;Opis je automatski generiran">
            <a:extLst>
              <a:ext uri="{FF2B5EF4-FFF2-40B4-BE49-F238E27FC236}">
                <a16:creationId xmlns:a16="http://schemas.microsoft.com/office/drawing/2014/main" id="{19BCA0A0-B1B6-4924-AE2F-EFD06E3E5951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505"/>
          <a:stretch/>
        </p:blipFill>
        <p:spPr bwMode="auto">
          <a:xfrm>
            <a:off x="93286" y="4782054"/>
            <a:ext cx="3656926" cy="1632927"/>
          </a:xfrm>
          <a:prstGeom prst="rect">
            <a:avLst/>
          </a:prstGeom>
          <a:noFill/>
        </p:spPr>
      </p:pic>
      <p:pic>
        <p:nvPicPr>
          <p:cNvPr id="14" name="Slika 1" descr="Slika na kojoj se prikazuje origami&#10;&#10;Opis je automatski generiran uz srednju pouzdanost">
            <a:extLst>
              <a:ext uri="{FF2B5EF4-FFF2-40B4-BE49-F238E27FC236}">
                <a16:creationId xmlns:a16="http://schemas.microsoft.com/office/drawing/2014/main" id="{B95BFAC7-136A-4BEE-B2FA-ED26799C3BBC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3526" y="5106382"/>
            <a:ext cx="4030390" cy="1231508"/>
          </a:xfrm>
          <a:prstGeom prst="rect">
            <a:avLst/>
          </a:prstGeom>
        </p:spPr>
      </p:pic>
      <p:pic>
        <p:nvPicPr>
          <p:cNvPr id="15" name="Slika 1" descr="Slika na kojoj se prikazuje origami&#10;&#10;Opis je automatski generiran">
            <a:extLst>
              <a:ext uri="{FF2B5EF4-FFF2-40B4-BE49-F238E27FC236}">
                <a16:creationId xmlns:a16="http://schemas.microsoft.com/office/drawing/2014/main" id="{743096D6-29DB-4C13-816E-072CD6218EEE}"/>
              </a:ext>
            </a:extLst>
          </p:cNvPr>
          <p:cNvPicPr/>
          <p:nvPr/>
        </p:nvPicPr>
        <p:blipFill rotWithShape="1">
          <a:blip r:embed="rId9"/>
          <a:srcRect t="16990"/>
          <a:stretch/>
        </p:blipFill>
        <p:spPr bwMode="auto">
          <a:xfrm>
            <a:off x="6215450" y="285164"/>
            <a:ext cx="5415280" cy="977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ight Brace 15">
            <a:extLst>
              <a:ext uri="{FF2B5EF4-FFF2-40B4-BE49-F238E27FC236}">
                <a16:creationId xmlns:a16="http://schemas.microsoft.com/office/drawing/2014/main" id="{0083494B-8D67-4445-A9AB-873C00184908}"/>
              </a:ext>
            </a:extLst>
          </p:cNvPr>
          <p:cNvSpPr/>
          <p:nvPr/>
        </p:nvSpPr>
        <p:spPr>
          <a:xfrm>
            <a:off x="7482980" y="2004969"/>
            <a:ext cx="570451" cy="2894202"/>
          </a:xfrm>
          <a:prstGeom prst="rightBrac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78848B-9DF4-4DC7-B93E-1F2212E20589}"/>
              </a:ext>
            </a:extLst>
          </p:cNvPr>
          <p:cNvSpPr/>
          <p:nvPr/>
        </p:nvSpPr>
        <p:spPr>
          <a:xfrm>
            <a:off x="9386042" y="4118994"/>
            <a:ext cx="302004" cy="30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5F1E53-70CA-4FCC-886D-CA09F2EC444F}"/>
              </a:ext>
            </a:extLst>
          </p:cNvPr>
          <p:cNvSpPr/>
          <p:nvPr/>
        </p:nvSpPr>
        <p:spPr>
          <a:xfrm>
            <a:off x="10232299" y="4035104"/>
            <a:ext cx="302004" cy="30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DE9CF90-713E-45C9-BCEA-A419362C43AD}"/>
              </a:ext>
            </a:extLst>
          </p:cNvPr>
          <p:cNvSpPr/>
          <p:nvPr/>
        </p:nvSpPr>
        <p:spPr>
          <a:xfrm>
            <a:off x="9386042" y="2172901"/>
            <a:ext cx="302004" cy="30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5EA378-2759-4BD1-8D60-E4CEDD492DF3}"/>
              </a:ext>
            </a:extLst>
          </p:cNvPr>
          <p:cNvSpPr/>
          <p:nvPr/>
        </p:nvSpPr>
        <p:spPr>
          <a:xfrm>
            <a:off x="10187379" y="2083062"/>
            <a:ext cx="391843" cy="391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994FC34-6706-47FA-AF73-A280B3989B7D}"/>
              </a:ext>
            </a:extLst>
          </p:cNvPr>
          <p:cNvSpPr/>
          <p:nvPr/>
        </p:nvSpPr>
        <p:spPr>
          <a:xfrm>
            <a:off x="9447841" y="2973347"/>
            <a:ext cx="302004" cy="30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FF32AC0-F239-42D9-B9E3-526C238230F5}"/>
              </a:ext>
            </a:extLst>
          </p:cNvPr>
          <p:cNvSpPr/>
          <p:nvPr/>
        </p:nvSpPr>
        <p:spPr>
          <a:xfrm>
            <a:off x="9235040" y="2973347"/>
            <a:ext cx="302004" cy="3020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5EC8770-4FEB-4A0A-BF84-FD76323A66FB}"/>
              </a:ext>
            </a:extLst>
          </p:cNvPr>
          <p:cNvSpPr/>
          <p:nvPr/>
        </p:nvSpPr>
        <p:spPr>
          <a:xfrm>
            <a:off x="11093213" y="2084105"/>
            <a:ext cx="391843" cy="391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2301268-9F66-4203-8724-5F69D4D2915B}"/>
              </a:ext>
            </a:extLst>
          </p:cNvPr>
          <p:cNvSpPr/>
          <p:nvPr/>
        </p:nvSpPr>
        <p:spPr>
          <a:xfrm>
            <a:off x="11074688" y="3845824"/>
            <a:ext cx="435535" cy="4355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6">
            <a:extLst>
              <a:ext uri="{FF2B5EF4-FFF2-40B4-BE49-F238E27FC236}">
                <a16:creationId xmlns:a16="http://schemas.microsoft.com/office/drawing/2014/main" id="{A74D7151-3B70-49A9-A267-B845BDAE6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289" y="345662"/>
            <a:ext cx="5181600" cy="4351338"/>
          </a:xfrm>
        </p:spPr>
        <p:txBody>
          <a:bodyPr>
            <a:normAutofit/>
          </a:bodyPr>
          <a:lstStyle/>
          <a:p>
            <a:r>
              <a:rPr lang="hr-HR" sz="2400" dirty="0"/>
              <a:t>Važnost kontrole sintetskih uvjeta</a:t>
            </a:r>
          </a:p>
          <a:p>
            <a:r>
              <a:rPr lang="hr-HR" sz="2400" dirty="0"/>
              <a:t>Nove metode sinteze</a:t>
            </a:r>
          </a:p>
          <a:p>
            <a:r>
              <a:rPr lang="hr-HR" sz="2400" dirty="0"/>
              <a:t>Različite topologije</a:t>
            </a:r>
          </a:p>
          <a:p>
            <a:r>
              <a:rPr lang="hr-HR" sz="2400" dirty="0"/>
              <a:t>Nezasićeni POMovi</a:t>
            </a:r>
          </a:p>
          <a:p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C3E012-B283-42AF-9D2B-3E621B4438C8}"/>
              </a:ext>
            </a:extLst>
          </p:cNvPr>
          <p:cNvSpPr/>
          <p:nvPr/>
        </p:nvSpPr>
        <p:spPr>
          <a:xfrm>
            <a:off x="3048000" y="6591506"/>
            <a:ext cx="6096000" cy="28764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buSzPts val="1200"/>
            </a:pP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V. Anyushin, A. Kondinski, T. N. Parac-Vogt, </a:t>
            </a:r>
            <a:r>
              <a:rPr lang="hr-HR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Chem. Soc. Rev.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49</a:t>
            </a:r>
            <a:r>
              <a:rPr lang="hr-HR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(2020) 382–432.</a:t>
            </a:r>
          </a:p>
        </p:txBody>
      </p:sp>
    </p:spTree>
    <p:extLst>
      <p:ext uri="{BB962C8B-B14F-4D97-AF65-F5344CB8AC3E}">
        <p14:creationId xmlns:p14="http://schemas.microsoft.com/office/powerpoint/2010/main" val="39000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6" grpId="0" animBg="1"/>
      <p:bldP spid="27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CF0A99-FB56-C549-94DD-CB51FC573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"/>
            <a:ext cx="10515600" cy="1325563"/>
          </a:xfrm>
        </p:spPr>
        <p:txBody>
          <a:bodyPr/>
          <a:lstStyle/>
          <a:p>
            <a:r>
              <a:rPr lang="hr-HR" dirty="0"/>
              <a:t>Organsko-anorganski hibridi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F2CBC8-92E7-B052-7A11-2F0B10D4A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152288"/>
            <a:ext cx="10515600" cy="4351338"/>
          </a:xfrm>
        </p:spPr>
        <p:txBody>
          <a:bodyPr/>
          <a:lstStyle/>
          <a:p>
            <a:r>
              <a:rPr lang="hr-HR" dirty="0"/>
              <a:t>višekomponentni spojevi koji u svojoj strukturi sadrže podjedinice organskog i anorganskog podrijetla (IUPAC)</a:t>
            </a:r>
          </a:p>
          <a:p>
            <a:r>
              <a:rPr lang="hr-HR" dirty="0"/>
              <a:t>Prednosti?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2A1EF6-1707-938A-398C-694101401E45}"/>
              </a:ext>
            </a:extLst>
          </p:cNvPr>
          <p:cNvSpPr txBox="1">
            <a:spLocks/>
          </p:cNvSpPr>
          <p:nvPr/>
        </p:nvSpPr>
        <p:spPr>
          <a:xfrm>
            <a:off x="838200" y="2671786"/>
            <a:ext cx="5181600" cy="382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/>
              <a:t>Klasa 1 – nekovaletne interakcije 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89C32A0-380E-BAEA-145B-538D7D555C88}"/>
              </a:ext>
            </a:extLst>
          </p:cNvPr>
          <p:cNvSpPr txBox="1">
            <a:spLocks/>
          </p:cNvSpPr>
          <p:nvPr/>
        </p:nvSpPr>
        <p:spPr>
          <a:xfrm>
            <a:off x="6172202" y="2671786"/>
            <a:ext cx="5181600" cy="3821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/>
              <a:t>Klasa 2 – kovalentna veza</a:t>
            </a:r>
            <a:endParaRPr lang="en-US" dirty="0"/>
          </a:p>
        </p:txBody>
      </p:sp>
      <p:pic>
        <p:nvPicPr>
          <p:cNvPr id="6" name="Picture 2" descr="If only there was a caption for covalent bonding.">
            <a:extLst>
              <a:ext uri="{FF2B5EF4-FFF2-40B4-BE49-F238E27FC236}">
                <a16:creationId xmlns:a16="http://schemas.microsoft.com/office/drawing/2014/main" id="{15B04174-A2A2-AA17-733E-666DC41F2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r="13636"/>
          <a:stretch/>
        </p:blipFill>
        <p:spPr bwMode="auto">
          <a:xfrm>
            <a:off x="1921388" y="3292740"/>
            <a:ext cx="3019160" cy="30191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CE1ACF6-75A0-4F4F-8311-41F718FB0231}"/>
              </a:ext>
            </a:extLst>
          </p:cNvPr>
          <p:cNvGrpSpPr/>
          <p:nvPr/>
        </p:nvGrpSpPr>
        <p:grpSpPr>
          <a:xfrm>
            <a:off x="6172201" y="3603361"/>
            <a:ext cx="5008957" cy="2581245"/>
            <a:chOff x="6172201" y="3603363"/>
            <a:chExt cx="5008957" cy="2507086"/>
          </a:xfrm>
        </p:grpSpPr>
        <p:pic>
          <p:nvPicPr>
            <p:cNvPr id="9" name="Slika 8">
              <a:extLst>
                <a:ext uri="{FF2B5EF4-FFF2-40B4-BE49-F238E27FC236}">
                  <a16:creationId xmlns:a16="http://schemas.microsoft.com/office/drawing/2014/main" id="{0A87CA59-12FB-841E-9C0D-9E70B0760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14" b="18738"/>
            <a:stretch/>
          </p:blipFill>
          <p:spPr>
            <a:xfrm>
              <a:off x="6172201" y="3603363"/>
              <a:ext cx="5008957" cy="2394888"/>
            </a:xfrm>
            <a:prstGeom prst="roundRect">
              <a:avLst/>
            </a:prstGeom>
          </p:spPr>
        </p:pic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42818714-823B-6419-97D1-4B2396BEA4EE}"/>
                </a:ext>
              </a:extLst>
            </p:cNvPr>
            <p:cNvSpPr txBox="1"/>
            <p:nvPr/>
          </p:nvSpPr>
          <p:spPr>
            <a:xfrm>
              <a:off x="7597258" y="5581272"/>
              <a:ext cx="2446815" cy="52917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Sharing</a:t>
              </a:r>
              <a:r>
                <a:rPr lang="hr-HR" sz="26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</a:t>
              </a:r>
              <a:r>
                <a:rPr lang="hr-HR" sz="2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is</a:t>
              </a:r>
              <a:r>
                <a:rPr lang="hr-HR" sz="2600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 </a:t>
              </a:r>
              <a:r>
                <a:rPr lang="hr-HR" sz="2600" dirty="0" err="1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anose="03010101010201010101" pitchFamily="66" charset="0"/>
                </a:rPr>
                <a:t>caring</a:t>
              </a:r>
              <a:endParaRPr lang="hr-HR" sz="26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82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DB4985-8748-4E19-A592-98F5E94087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Najčešće strukture hibridnih POMova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F9299-A66C-4517-80B3-AD41FA62E765}"/>
              </a:ext>
            </a:extLst>
          </p:cNvPr>
          <p:cNvSpPr txBox="1">
            <a:spLocks/>
          </p:cNvSpPr>
          <p:nvPr/>
        </p:nvSpPr>
        <p:spPr>
          <a:xfrm>
            <a:off x="838200" y="1171284"/>
            <a:ext cx="1115805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Modifikacija uključuje funkcionalizaciju (a,b) i postfunkcionalizaciju (d,e)</a:t>
            </a:r>
          </a:p>
          <a:p>
            <a:r>
              <a:rPr lang="hr-HR" dirty="0"/>
              <a:t>POMovi kao templati za nastanak polimera (c) te interkalacija POMova (f)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D0D3A2-32A4-4462-9A30-5F847F36C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37" y="2497841"/>
            <a:ext cx="6324768" cy="4091393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09158063-8C47-4412-B0B9-9EC9641C20C1}"/>
              </a:ext>
            </a:extLst>
          </p:cNvPr>
          <p:cNvSpPr/>
          <p:nvPr/>
        </p:nvSpPr>
        <p:spPr>
          <a:xfrm>
            <a:off x="3369228" y="6492875"/>
            <a:ext cx="6096000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hr-HR" sz="1000" dirty="0">
                <a:ea typeface="Times New Roman" panose="02020603050405020304" pitchFamily="18" charset="0"/>
              </a:rPr>
              <a:t>X.-X. Li, L.-J. Zhang, C.-Y. Cui, R.-H. Wang, G.-Y. Yang, </a:t>
            </a:r>
            <a:r>
              <a:rPr lang="hr-HR" sz="1000" i="1" dirty="0">
                <a:ea typeface="Times New Roman" panose="02020603050405020304" pitchFamily="18" charset="0"/>
              </a:rPr>
              <a:t>Inorg. Chem. </a:t>
            </a:r>
            <a:r>
              <a:rPr lang="hr-HR" sz="1000" b="1" dirty="0">
                <a:ea typeface="Times New Roman" panose="02020603050405020304" pitchFamily="18" charset="0"/>
              </a:rPr>
              <a:t>57 </a:t>
            </a:r>
            <a:r>
              <a:rPr lang="hr-HR" sz="1000" dirty="0">
                <a:ea typeface="Times New Roman" panose="02020603050405020304" pitchFamily="18" charset="0"/>
              </a:rPr>
              <a:t>(2018) 10323–10330.</a:t>
            </a:r>
          </a:p>
          <a:p>
            <a:pPr>
              <a:lnSpc>
                <a:spcPct val="115000"/>
              </a:lnSpc>
              <a:buSzPts val="1200"/>
            </a:pPr>
            <a:r>
              <a:rPr lang="hr-HR" sz="1000" dirty="0"/>
              <a:t>W. Xu, X. Pei, C. S. Diercks, H. Lyu, Z. Ji, O. M. Yaghi, </a:t>
            </a:r>
            <a:r>
              <a:rPr lang="hr-HR" sz="1000" i="1" dirty="0"/>
              <a:t>J. Am. Chem. Soc. </a:t>
            </a:r>
            <a:r>
              <a:rPr lang="hr-HR" sz="1000" b="1" dirty="0"/>
              <a:t>141 </a:t>
            </a:r>
            <a:r>
              <a:rPr lang="hr-HR" sz="1000" dirty="0"/>
              <a:t>(2019) 17522–17526.</a:t>
            </a:r>
            <a:endParaRPr lang="en-US" sz="1000" dirty="0"/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9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DB4985-8748-4E19-A592-98F5E94087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Najčešće strukture hibridnih POMova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3F9299-A66C-4517-80B3-AD41FA62E765}"/>
              </a:ext>
            </a:extLst>
          </p:cNvPr>
          <p:cNvSpPr txBox="1">
            <a:spLocks/>
          </p:cNvSpPr>
          <p:nvPr/>
        </p:nvSpPr>
        <p:spPr>
          <a:xfrm>
            <a:off x="838200" y="1171284"/>
            <a:ext cx="1115805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Modifikacija uključuje funkcionalizaciju (a,b) i postfunkcionalizaciju (d,e)</a:t>
            </a:r>
          </a:p>
          <a:p>
            <a:r>
              <a:rPr lang="hr-HR" dirty="0"/>
              <a:t>POMovi kao templati za nastanak polimera (c) te interkalacija POMova (f)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9D0D3A2-32A4-4462-9A30-5F847F36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737" y="2497841"/>
            <a:ext cx="6324768" cy="4091393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09158063-8C47-4412-B0B9-9EC9641C20C1}"/>
              </a:ext>
            </a:extLst>
          </p:cNvPr>
          <p:cNvSpPr/>
          <p:nvPr/>
        </p:nvSpPr>
        <p:spPr>
          <a:xfrm>
            <a:off x="3369228" y="6492875"/>
            <a:ext cx="6096000" cy="612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hr-HR" sz="1000" dirty="0">
                <a:ea typeface="Times New Roman" panose="02020603050405020304" pitchFamily="18" charset="0"/>
              </a:rPr>
              <a:t>X.-X. Li, L.-J. Zhang, C.-Y. Cui, R.-H. Wang, G.-Y. Yang, </a:t>
            </a:r>
            <a:r>
              <a:rPr lang="hr-HR" sz="1000" i="1" dirty="0">
                <a:ea typeface="Times New Roman" panose="02020603050405020304" pitchFamily="18" charset="0"/>
              </a:rPr>
              <a:t>Inorg. Chem. </a:t>
            </a:r>
            <a:r>
              <a:rPr lang="hr-HR" sz="1000" b="1" dirty="0">
                <a:ea typeface="Times New Roman" panose="02020603050405020304" pitchFamily="18" charset="0"/>
              </a:rPr>
              <a:t>57 </a:t>
            </a:r>
            <a:r>
              <a:rPr lang="hr-HR" sz="1000" dirty="0">
                <a:ea typeface="Times New Roman" panose="02020603050405020304" pitchFamily="18" charset="0"/>
              </a:rPr>
              <a:t>(2018) 10323–10330.</a:t>
            </a:r>
          </a:p>
          <a:p>
            <a:pPr>
              <a:lnSpc>
                <a:spcPct val="115000"/>
              </a:lnSpc>
              <a:buSzPts val="1200"/>
            </a:pPr>
            <a:r>
              <a:rPr lang="hr-HR" sz="1000" dirty="0"/>
              <a:t>W. Xu, X. Pei, C. S. Diercks, H. Lyu, Z. Ji, O. M. Yaghi, </a:t>
            </a:r>
            <a:r>
              <a:rPr lang="hr-HR" sz="1000" i="1" dirty="0"/>
              <a:t>J. Am. Chem. Soc. </a:t>
            </a:r>
            <a:r>
              <a:rPr lang="hr-HR" sz="1000" b="1" dirty="0"/>
              <a:t>141 </a:t>
            </a:r>
            <a:r>
              <a:rPr lang="hr-HR" sz="1000" dirty="0"/>
              <a:t>(2019) 17522–17526.</a:t>
            </a:r>
            <a:endParaRPr lang="en-US" sz="1000" dirty="0"/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endParaRPr lang="en-US" sz="10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1B2227F-C2F5-46F7-82E5-B8564828F931}"/>
              </a:ext>
            </a:extLst>
          </p:cNvPr>
          <p:cNvGrpSpPr/>
          <p:nvPr/>
        </p:nvGrpSpPr>
        <p:grpSpPr>
          <a:xfrm>
            <a:off x="210472" y="2036015"/>
            <a:ext cx="11078209" cy="1714500"/>
            <a:chOff x="210472" y="2036015"/>
            <a:chExt cx="11078209" cy="17145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F0F5FB-B334-46CE-987F-B7C1F4BFE7F7}"/>
                </a:ext>
              </a:extLst>
            </p:cNvPr>
            <p:cNvGrpSpPr/>
            <p:nvPr/>
          </p:nvGrpSpPr>
          <p:grpSpPr>
            <a:xfrm>
              <a:off x="2736530" y="2076469"/>
              <a:ext cx="4132392" cy="934242"/>
              <a:chOff x="2855489" y="1908509"/>
              <a:chExt cx="4132392" cy="93424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CE1D68C-0A7D-4433-B07A-5EF413126AE5}"/>
                  </a:ext>
                </a:extLst>
              </p:cNvPr>
              <p:cNvSpPr/>
              <p:nvPr/>
            </p:nvSpPr>
            <p:spPr>
              <a:xfrm>
                <a:off x="2855489" y="2268805"/>
                <a:ext cx="4132392" cy="573946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B2626A-3A6A-4959-9F81-2793F8E82AB1}"/>
                  </a:ext>
                </a:extLst>
              </p:cNvPr>
              <p:cNvSpPr txBox="1"/>
              <p:nvPr/>
            </p:nvSpPr>
            <p:spPr>
              <a:xfrm>
                <a:off x="3880292" y="1908509"/>
                <a:ext cx="20910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hr-HR" dirty="0">
                    <a:solidFill>
                      <a:schemeClr val="tx2"/>
                    </a:solidFill>
                  </a:rPr>
                  <a:t>FUNKCIONALIZACIJA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8FE87A9-1A0B-4190-B64E-755610400504}"/>
                </a:ext>
              </a:extLst>
            </p:cNvPr>
            <p:cNvGrpSpPr/>
            <p:nvPr/>
          </p:nvGrpSpPr>
          <p:grpSpPr>
            <a:xfrm>
              <a:off x="9820535" y="2132224"/>
              <a:ext cx="1468146" cy="1468146"/>
              <a:chOff x="9820535" y="1914110"/>
              <a:chExt cx="1468146" cy="1468146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02A11F6A-B6B9-4EB5-BB98-90FC267277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812" r="1139" b="1"/>
              <a:stretch/>
            </p:blipFill>
            <p:spPr>
              <a:xfrm rot="5400000">
                <a:off x="9891133" y="2274008"/>
                <a:ext cx="1326951" cy="781238"/>
              </a:xfrm>
              <a:prstGeom prst="rect">
                <a:avLst/>
              </a:prstGeom>
            </p:spPr>
          </p:pic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79D1D19-D74C-4B0B-BDD8-67237ECA9432}"/>
                  </a:ext>
                </a:extLst>
              </p:cNvPr>
              <p:cNvSpPr/>
              <p:nvPr/>
            </p:nvSpPr>
            <p:spPr>
              <a:xfrm>
                <a:off x="9820535" y="1914110"/>
                <a:ext cx="1468146" cy="1468146"/>
              </a:xfrm>
              <a:prstGeom prst="ellipse">
                <a:avLst/>
              </a:prstGeom>
              <a:noFill/>
              <a:ln w="381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psez="http://schemas.microsoft.com/office/powerpoint/2016/sectionzoom">
          <mc:Choice Requires="psez">
            <p:graphicFrame>
              <p:nvGraphicFramePr>
                <p:cNvPr id="141" name="Section Zoom 140">
                  <a:extLst>
                    <a:ext uri="{FF2B5EF4-FFF2-40B4-BE49-F238E27FC236}">
                      <a16:creationId xmlns:a16="http://schemas.microsoft.com/office/drawing/2014/main" id="{73773F28-80C8-4F40-AF18-6FF99F0B710D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2993416"/>
                    </p:ext>
                  </p:extLst>
                </p:nvPr>
              </p:nvGraphicFramePr>
              <p:xfrm>
                <a:off x="210472" y="2036015"/>
                <a:ext cx="2354331" cy="1714500"/>
              </p:xfrm>
              <a:graphic>
                <a:graphicData uri="http://schemas.microsoft.com/office/powerpoint/2016/sectionzoom">
                  <psez:sectionZm>
                    <psez:sectionZmObj sectionId="{9944F431-12CD-41D5-AE9B-55DF664ED7C6}">
                      <psez:zmPr id="{37B107D6-325F-4C9C-A6AE-40B77B08C66F}" imageType="cover" transitionDur="1000">
                        <p166:blipFill xmlns:p166="http://schemas.microsoft.com/office/powerpoint/2016/6/main"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tretch>
                            <a:fillRect/>
                          </a:stretch>
                        </p166:blipFill>
                        <p166:spPr xmlns:p166="http://schemas.microsoft.com/office/powerpoint/2016/6/main">
                          <a:xfrm>
                            <a:off x="0" y="0"/>
                            <a:ext cx="2354331" cy="1714500"/>
                          </a:xfrm>
                          <a:prstGeom prst="rect">
                            <a:avLst/>
                          </a:prstGeom>
                          <a:ln w="3175">
                            <a:noFill/>
                          </a:ln>
                        </p166:spPr>
                      </psez:zmPr>
                    </psez:sectionZmObj>
                  </psez:sectionZm>
                </a:graphicData>
              </a:graphic>
            </p:graphicFrame>
          </mc:Choice>
          <mc:Fallback xmlns="">
            <p:pic>
              <p:nvPicPr>
                <p:cNvPr id="141" name="Section Zoom 140">
                  <a:hlinkClick r:id="rId5" action="ppaction://hlinksldjump"/>
                  <a:extLst>
                    <a:ext uri="{FF2B5EF4-FFF2-40B4-BE49-F238E27FC236}">
                      <a16:creationId xmlns:a16="http://schemas.microsoft.com/office/drawing/2014/main" id="{73773F28-80C8-4F40-AF18-6FF99F0B710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0472" y="2036015"/>
                  <a:ext cx="2354331" cy="1714500"/>
                </a:xfrm>
                <a:prstGeom prst="rect">
                  <a:avLst/>
                </a:prstGeom>
                <a:ln w="3175">
                  <a:noFill/>
                </a:ln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474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C6DC69-1F34-4C00-AA12-6E6A79BC227D}"/>
              </a:ext>
            </a:extLst>
          </p:cNvPr>
          <p:cNvSpPr txBox="1">
            <a:spLocks/>
          </p:cNvSpPr>
          <p:nvPr/>
        </p:nvSpPr>
        <p:spPr>
          <a:xfrm>
            <a:off x="838200" y="234892"/>
            <a:ext cx="10515600" cy="9356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Građa funkcionalizirane platforme</a:t>
            </a:r>
            <a:endParaRPr lang="en-US" dirty="0"/>
          </a:p>
        </p:txBody>
      </p: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34ADE744-F073-448A-9797-D54CF0809DCD}"/>
              </a:ext>
            </a:extLst>
          </p:cNvPr>
          <p:cNvSpPr txBox="1">
            <a:spLocks/>
          </p:cNvSpPr>
          <p:nvPr/>
        </p:nvSpPr>
        <p:spPr>
          <a:xfrm>
            <a:off x="348241" y="881533"/>
            <a:ext cx="11359853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POM jezgra (I) i poveznica (II-IV)</a:t>
            </a:r>
          </a:p>
          <a:p>
            <a:r>
              <a:rPr lang="hr-HR" dirty="0"/>
              <a:t>Integracija POM jezgre i mosta ovise o mogućnosti stvaranja nezasićenih POM struktura kao i dostupnosti kisikovih atoma</a:t>
            </a:r>
          </a:p>
          <a:p>
            <a:endParaRPr lang="hr-HR" dirty="0"/>
          </a:p>
          <a:p>
            <a:endParaRPr lang="hr-HR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583DB97-FBD7-4FD8-80D2-9E8ADE4A2E41}"/>
              </a:ext>
            </a:extLst>
          </p:cNvPr>
          <p:cNvGrpSpPr/>
          <p:nvPr/>
        </p:nvGrpSpPr>
        <p:grpSpPr>
          <a:xfrm>
            <a:off x="192826" y="2795100"/>
            <a:ext cx="6739277" cy="3575131"/>
            <a:chOff x="4856343" y="3152310"/>
            <a:chExt cx="7093536" cy="363857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B85B12-EBF8-42B9-9FAB-1797A7E7E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5522" y="3211546"/>
              <a:ext cx="7014357" cy="357934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112DAE5-2FB8-4758-A727-A25AF3E0E451}"/>
                </a:ext>
              </a:extLst>
            </p:cNvPr>
            <p:cNvSpPr txBox="1"/>
            <p:nvPr/>
          </p:nvSpPr>
          <p:spPr>
            <a:xfrm>
              <a:off x="4856343" y="5315134"/>
              <a:ext cx="327170" cy="3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I)</a:t>
              </a:r>
              <a:endParaRPr lang="en-US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CDAF5B-E7FA-42A4-A428-5966D34411CA}"/>
                </a:ext>
              </a:extLst>
            </p:cNvPr>
            <p:cNvSpPr txBox="1"/>
            <p:nvPr/>
          </p:nvSpPr>
          <p:spPr>
            <a:xfrm>
              <a:off x="4856343" y="4660517"/>
              <a:ext cx="427837" cy="3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II)</a:t>
              </a:r>
              <a:endParaRPr lang="en-US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EC37D8-C75D-4483-A4F0-1CE19CD5B552}"/>
                </a:ext>
              </a:extLst>
            </p:cNvPr>
            <p:cNvSpPr txBox="1"/>
            <p:nvPr/>
          </p:nvSpPr>
          <p:spPr>
            <a:xfrm>
              <a:off x="4856343" y="3860569"/>
              <a:ext cx="427837" cy="3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III)</a:t>
              </a:r>
              <a:endParaRPr lang="en-US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8A33E-3DB2-4AC9-BD3A-B7BE6DDF15B2}"/>
                </a:ext>
              </a:extLst>
            </p:cNvPr>
            <p:cNvSpPr txBox="1"/>
            <p:nvPr/>
          </p:nvSpPr>
          <p:spPr>
            <a:xfrm>
              <a:off x="4856343" y="3152310"/>
              <a:ext cx="494951" cy="327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600" dirty="0"/>
                <a:t>IV)</a:t>
              </a:r>
              <a:endParaRPr lang="en-US" sz="1600" dirty="0"/>
            </a:p>
          </p:txBody>
        </p:sp>
      </p:grpSp>
      <p:sp>
        <p:nvSpPr>
          <p:cNvPr id="11" name="TekstniOkvir 5">
            <a:extLst>
              <a:ext uri="{FF2B5EF4-FFF2-40B4-BE49-F238E27FC236}">
                <a16:creationId xmlns:a16="http://schemas.microsoft.com/office/drawing/2014/main" id="{52A15767-6D51-4855-BE38-757AAF921361}"/>
              </a:ext>
            </a:extLst>
          </p:cNvPr>
          <p:cNvSpPr txBox="1"/>
          <p:nvPr/>
        </p:nvSpPr>
        <p:spPr>
          <a:xfrm>
            <a:off x="3042150" y="6428434"/>
            <a:ext cx="4699447" cy="432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buSzPts val="1200"/>
            </a:pP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M. Cameron </a:t>
            </a:r>
            <a:r>
              <a:rPr lang="hr-H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sur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Chem. Soc. Rev. </a:t>
            </a:r>
            <a:r>
              <a:rPr lang="hr-H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hr-H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(2022) 293–328.</a:t>
            </a:r>
            <a:r>
              <a:rPr lang="hr-HR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buSzPts val="1200"/>
            </a:pPr>
            <a:r>
              <a:rPr lang="hr-HR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V. Anyushin, A. Kondinski, T. N. Parac-Vogt, </a:t>
            </a:r>
            <a:r>
              <a:rPr lang="hr-HR" sz="1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Chem. Soc. Rev.</a:t>
            </a:r>
            <a:r>
              <a:rPr lang="hr-HR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hr-HR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(2020) 382–432.</a:t>
            </a:r>
          </a:p>
        </p:txBody>
      </p:sp>
      <p:pic>
        <p:nvPicPr>
          <p:cNvPr id="12" name="Picture 11" descr="Slika na kojoj se prikazuje origami, Kreativne umjetnosti&#10;&#10;Opis je automatski generiran">
            <a:extLst>
              <a:ext uri="{FF2B5EF4-FFF2-40B4-BE49-F238E27FC236}">
                <a16:creationId xmlns:a16="http://schemas.microsoft.com/office/drawing/2014/main" id="{92B2EFD2-6F22-4303-9D26-0364EF57CC1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093" y="2260637"/>
            <a:ext cx="4499416" cy="4109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93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E2DE82C-52E7-4C8D-8E2F-32F3B2F3B637}"/>
              </a:ext>
            </a:extLst>
          </p:cNvPr>
          <p:cNvGrpSpPr/>
          <p:nvPr/>
        </p:nvGrpSpPr>
        <p:grpSpPr>
          <a:xfrm>
            <a:off x="2976863" y="2030850"/>
            <a:ext cx="5982912" cy="4683328"/>
            <a:chOff x="2392095" y="1446754"/>
            <a:chExt cx="6115904" cy="502342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C84426-E2E1-46B2-84EC-1084A11BA818}"/>
                </a:ext>
              </a:extLst>
            </p:cNvPr>
            <p:cNvGrpSpPr/>
            <p:nvPr/>
          </p:nvGrpSpPr>
          <p:grpSpPr>
            <a:xfrm>
              <a:off x="2392095" y="1446754"/>
              <a:ext cx="6115904" cy="5023429"/>
              <a:chOff x="2392095" y="1446754"/>
              <a:chExt cx="6115904" cy="50234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7CF8B0-D555-49D5-A730-C11C554C3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92095" y="1478386"/>
                <a:ext cx="6115904" cy="499179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9BCE37-6FB5-4696-A87B-87A9F435EB57}"/>
                  </a:ext>
                </a:extLst>
              </p:cNvPr>
              <p:cNvSpPr/>
              <p:nvPr/>
            </p:nvSpPr>
            <p:spPr>
              <a:xfrm>
                <a:off x="4211270" y="3689057"/>
                <a:ext cx="1350631" cy="53899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0662113-2F9D-4F21-BAA1-ABAF1F88B326}"/>
                  </a:ext>
                </a:extLst>
              </p:cNvPr>
              <p:cNvSpPr/>
              <p:nvPr/>
            </p:nvSpPr>
            <p:spPr>
              <a:xfrm>
                <a:off x="4843243" y="1446754"/>
                <a:ext cx="1542177" cy="7363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 dirty="0">
                    <a:solidFill>
                      <a:schemeClr val="tx1"/>
                    </a:solidFill>
                  </a:rPr>
                  <a:t>Interakcije </a:t>
                </a:r>
                <a:br>
                  <a:rPr lang="hr-HR" dirty="0">
                    <a:solidFill>
                      <a:schemeClr val="tx1"/>
                    </a:solidFill>
                  </a:rPr>
                </a:br>
                <a:r>
                  <a:rPr lang="hr-HR" dirty="0">
                    <a:solidFill>
                      <a:schemeClr val="tx1"/>
                    </a:solidFill>
                  </a:rPr>
                  <a:t>gost-domaćin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B84E2A-BE58-42E3-B38E-AE59849C4C2F}"/>
                </a:ext>
              </a:extLst>
            </p:cNvPr>
            <p:cNvSpPr/>
            <p:nvPr/>
          </p:nvSpPr>
          <p:spPr>
            <a:xfrm>
              <a:off x="4027051" y="3680291"/>
              <a:ext cx="18620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r-HR" dirty="0"/>
                <a:t>Elektorstatske interakcije</a:t>
              </a:r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B669E23-5233-4FA4-82E9-262A1596A7AF}"/>
              </a:ext>
            </a:extLst>
          </p:cNvPr>
          <p:cNvSpPr/>
          <p:nvPr/>
        </p:nvSpPr>
        <p:spPr>
          <a:xfrm>
            <a:off x="4409110" y="6598525"/>
            <a:ext cx="3118418" cy="2876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SzPts val="1200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A.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Zamolo</a:t>
            </a:r>
            <a:r>
              <a:rPr lang="hr-H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sur.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Front. Chem.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(2018) 278.</a:t>
            </a:r>
            <a:endParaRPr lang="hr-HR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A0FD5C61-5F41-405A-A757-9CB5F41EF81D}"/>
              </a:ext>
            </a:extLst>
          </p:cNvPr>
          <p:cNvSpPr txBox="1">
            <a:spLocks/>
          </p:cNvSpPr>
          <p:nvPr/>
        </p:nvSpPr>
        <p:spPr>
          <a:xfrm>
            <a:off x="41049" y="291078"/>
            <a:ext cx="11854540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Pokretljivost biotinske poveznice omogućuje povezivanje hibrida i avidina na dva načina: I) preko elektrostatskih interakcija anionske POM jezgre i pozitivno nabijenih podjedinica avidina i II) specifičnom interakcijom domaćin-gost između biotinskih poveznica </a:t>
            </a:r>
            <a:r>
              <a:rPr lang="hr-HR"/>
              <a:t>i enzimskih </a:t>
            </a:r>
            <a:r>
              <a:rPr lang="hr-HR" dirty="0"/>
              <a:t>šupljina </a:t>
            </a:r>
          </a:p>
          <a:p>
            <a:pPr algn="just"/>
            <a:endParaRPr lang="hr-HR" dirty="0"/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644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34217</TotalTime>
  <Words>2114</Words>
  <Application>Microsoft Office PowerPoint</Application>
  <PresentationFormat>Widescreen</PresentationFormat>
  <Paragraphs>140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Monotype Corsiva</vt:lpstr>
      <vt:lpstr>Segoe UI Light</vt:lpstr>
      <vt:lpstr>Times New Roman</vt:lpstr>
      <vt:lpstr>Wingdings</vt:lpstr>
      <vt:lpstr>Office Theme</vt:lpstr>
      <vt:lpstr>Organsko-anorganski hibridni polioksometalati  -strukture i svojstva-</vt:lpstr>
      <vt:lpstr>Sažetak</vt:lpstr>
      <vt:lpstr>Polioksometalati</vt:lpstr>
      <vt:lpstr>PowerPoint Presentation</vt:lpstr>
      <vt:lpstr>Organsko-anorganski hibridi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Hibridi klase I – katalizatori u usponu</vt:lpstr>
      <vt:lpstr>Hibridi klase II – novi funkcionalni materijali!?</vt:lpstr>
      <vt:lpstr>Zaključak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Toplak</dc:creator>
  <cp:lastModifiedBy>Juraj Toplak</cp:lastModifiedBy>
  <cp:revision>197</cp:revision>
  <dcterms:created xsi:type="dcterms:W3CDTF">2025-02-26T09:54:18Z</dcterms:created>
  <dcterms:modified xsi:type="dcterms:W3CDTF">2025-05-29T08:59:36Z</dcterms:modified>
</cp:coreProperties>
</file>