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24" r:id="rId1"/>
  </p:sldMasterIdLst>
  <p:notesMasterIdLst>
    <p:notesMasterId r:id="rId41"/>
  </p:notesMasterIdLst>
  <p:sldIdLst>
    <p:sldId id="257" r:id="rId2"/>
    <p:sldId id="258" r:id="rId3"/>
    <p:sldId id="261" r:id="rId4"/>
    <p:sldId id="260" r:id="rId5"/>
    <p:sldId id="279" r:id="rId6"/>
    <p:sldId id="280" r:id="rId7"/>
    <p:sldId id="302" r:id="rId8"/>
    <p:sldId id="303" r:id="rId9"/>
    <p:sldId id="324" r:id="rId10"/>
    <p:sldId id="321" r:id="rId11"/>
    <p:sldId id="322" r:id="rId12"/>
    <p:sldId id="283" r:id="rId13"/>
    <p:sldId id="284" r:id="rId14"/>
    <p:sldId id="285" r:id="rId15"/>
    <p:sldId id="288" r:id="rId16"/>
    <p:sldId id="304" r:id="rId17"/>
    <p:sldId id="292" r:id="rId18"/>
    <p:sldId id="295" r:id="rId19"/>
    <p:sldId id="325" r:id="rId20"/>
    <p:sldId id="326" r:id="rId21"/>
    <p:sldId id="305" r:id="rId22"/>
    <p:sldId id="327" r:id="rId23"/>
    <p:sldId id="296" r:id="rId24"/>
    <p:sldId id="298" r:id="rId25"/>
    <p:sldId id="306" r:id="rId26"/>
    <p:sldId id="328" r:id="rId27"/>
    <p:sldId id="299" r:id="rId28"/>
    <p:sldId id="315" r:id="rId29"/>
    <p:sldId id="314" r:id="rId30"/>
    <p:sldId id="313" r:id="rId31"/>
    <p:sldId id="307" r:id="rId32"/>
    <p:sldId id="308" r:id="rId33"/>
    <p:sldId id="309" r:id="rId34"/>
    <p:sldId id="312" r:id="rId35"/>
    <p:sldId id="311" r:id="rId36"/>
    <p:sldId id="310" r:id="rId37"/>
    <p:sldId id="329" r:id="rId38"/>
    <p:sldId id="323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60"/>
  </p:normalViewPr>
  <p:slideViewPr>
    <p:cSldViewPr>
      <p:cViewPr varScale="1">
        <p:scale>
          <a:sx n="156" d="100"/>
          <a:sy n="156" d="100"/>
        </p:scale>
        <p:origin x="2204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16455EE4-4BB8-44E9-A3CC-FB374EF92A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30A4ABEC-1204-40F0-890E-BD198284BE3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E5CFFB0-768E-441D-A930-B098D2ED675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C92068EC-886F-4F79-B108-A09BB4D38D8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74758" name="Rectangle 6">
            <a:extLst>
              <a:ext uri="{FF2B5EF4-FFF2-40B4-BE49-F238E27FC236}">
                <a16:creationId xmlns:a16="http://schemas.microsoft.com/office/drawing/2014/main" id="{5A4258CC-911F-4FB9-A058-1EA517B61BD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4759" name="Rectangle 7">
            <a:extLst>
              <a:ext uri="{FF2B5EF4-FFF2-40B4-BE49-F238E27FC236}">
                <a16:creationId xmlns:a16="http://schemas.microsoft.com/office/drawing/2014/main" id="{6057E5B3-EEC3-4821-B07A-DC2C0DCB95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AC059E7-247F-45D9-8073-D8A00E1C6D8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D61CEEAF-20D2-4FCC-9733-E1AEEE4947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52D7D3-62E9-42B0-B678-CB2093E7E96D}" type="slidenum">
              <a:rPr lang="hr-HR" altLang="en-US" smtClean="0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584FBFC-F05E-4CFA-AD1F-3B63C2A57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7BFB46D-8222-494A-8721-693AFFC05D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2664C2A3-B892-4D17-817B-1CA233417B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9E558E-F9B5-4692-AEDF-865C6BC488C6}" type="slidenum">
              <a:rPr lang="hr-HR" altLang="en-US" smtClean="0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CFB77CF-A61D-4103-9A1F-2AFB91199E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CD462912-B06E-4F39-A14B-A68283B3D2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00EC5EF6-FAB5-4C23-A861-55FD048048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D835C0-253C-4B1E-9D9D-ECA9A9229C98}" type="slidenum">
              <a:rPr lang="hr-HR" altLang="en-US" smtClean="0"/>
              <a:pPr>
                <a:spcBef>
                  <a:spcPct val="0"/>
                </a:spcBef>
              </a:pPr>
              <a:t>3</a:t>
            </a:fld>
            <a:endParaRPr lang="hr-HR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A4E0365F-EA62-4CD5-B964-AA17BB941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F02BF537-9A18-4092-A4E1-B33F9DA82C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CCFDA6C3-E4FE-4053-8CCE-9F14C6C4A5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9E0993-C10F-4B91-834C-111BB19932D6}" type="slidenum">
              <a:rPr lang="hr-HR" altLang="en-US" smtClean="0"/>
              <a:pPr>
                <a:spcBef>
                  <a:spcPct val="0"/>
                </a:spcBef>
              </a:pPr>
              <a:t>4</a:t>
            </a:fld>
            <a:endParaRPr lang="hr-HR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80638A16-DA6A-4783-8C5C-BC2950263A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FCB9A2BC-98F2-4455-BAF9-56FB4C5EC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37C1BB01-CE09-42B1-9D6C-787E4AACDE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51174F-F580-48A1-A833-F47EA81877C8}" type="slidenum">
              <a:rPr lang="hr-HR" altLang="en-US" smtClean="0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E32587A-ED1C-4DC8-9164-B99DA9336A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A757F7B-4AF3-47F1-9E30-73681C53D7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674ECCC-B9CB-41CD-B5C1-CE7E91B95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74E65A-54CC-42C2-B63D-82643C5164F2}" type="slidenum">
              <a:rPr lang="hr-HR" altLang="en-US" smtClean="0"/>
              <a:pPr>
                <a:spcBef>
                  <a:spcPct val="0"/>
                </a:spcBef>
              </a:pPr>
              <a:t>6</a:t>
            </a:fld>
            <a:endParaRPr lang="hr-HR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2C15D1CF-0394-478F-82E6-61DE940D2F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1EE5ECAF-1493-4DEF-9B4B-7AAB22F88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BD970710-493A-41A8-ADF8-57133D4752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FDEE8B-5BE9-4F06-B473-D3A1A1DC7018}" type="slidenum">
              <a:rPr lang="hr-HR" altLang="en-US" smtClean="0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A6C6D40-F84E-4782-8807-1B65322123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3B76E3B6-AB83-4E68-9643-02532E00E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340CCFBD-92AC-4A01-8344-9C04FFA5A1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099B7C-934B-4E6A-B3CA-077C937AAFED}" type="slidenum">
              <a:rPr lang="hr-HR" altLang="en-US" smtClean="0"/>
              <a:pPr>
                <a:spcBef>
                  <a:spcPct val="0"/>
                </a:spcBef>
              </a:pPr>
              <a:t>8</a:t>
            </a:fld>
            <a:endParaRPr lang="hr-HR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AFD6BCB1-71C8-47B9-A1C0-91090AD3DF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D76C9BF-4EE5-4B0A-8860-2032B005C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7109B6A8-8366-4647-9CF6-B70C58565C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8819D639-676F-4B04-8FE7-B7A05F874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F2123CAC-AC5B-4CDF-B734-F97EC1C50E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665553-84C1-427B-9A33-9B622BEABC2B}" type="slidenum">
              <a:rPr lang="hr-HR" altLang="en-US" smtClean="0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9683AE7E-E94E-4B09-98B0-161AD193F7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C20687-6F72-47CE-9715-90B7F194CD62}" type="slidenum">
              <a:rPr lang="hr-HR" altLang="en-US" smtClean="0"/>
              <a:pPr>
                <a:spcBef>
                  <a:spcPct val="0"/>
                </a:spcBef>
              </a:pPr>
              <a:t>12</a:t>
            </a:fld>
            <a:endParaRPr lang="hr-HR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FA4FD99B-C8CC-472D-B082-C0C75D51E5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1D633A82-61E5-42DE-A52E-7FB27DAED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42A624A2-4D1B-4BB6-88A0-1AAC15AB4D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B562CE-D67D-46FC-89F5-D35B24487EF7}" type="slidenum">
              <a:rPr lang="hr-HR" altLang="en-US" smtClean="0"/>
              <a:pPr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B3E1681C-66EC-4FAB-BDD0-F9CBB7AEA9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9656D0D7-611C-45F2-AA15-02769652E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EEEF0839-4417-4E2E-AFA7-784E0CE24A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1EC75D-BEEE-4B0F-BD07-00985EA5DE7E}" type="slidenum">
              <a:rPr lang="hr-HR" altLang="en-US" smtClean="0"/>
              <a:pPr>
                <a:spcBef>
                  <a:spcPct val="0"/>
                </a:spcBef>
              </a:pPr>
              <a:t>14</a:t>
            </a:fld>
            <a:endParaRPr lang="hr-HR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11B55D46-EC1B-4A70-A18F-BD8B6695D4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2A47BF21-AC5E-4B17-8295-AC56001EBF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168623D2-7E03-458C-9624-817AAC1D6D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263912-7FEE-447E-969E-D215CE7CED47}" type="slidenum">
              <a:rPr lang="hr-HR" altLang="en-US" smtClean="0"/>
              <a:pPr>
                <a:spcBef>
                  <a:spcPct val="0"/>
                </a:spcBef>
              </a:pPr>
              <a:t>15</a:t>
            </a:fld>
            <a:endParaRPr lang="hr-HR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2E4164A9-60B3-443B-99F4-35AF78AAE1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036DE0B2-2E48-431E-BD79-1AEAE6AECF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D204B4E6-066F-4DEB-881D-85AFBFFA88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FE11CB-B1D4-4D60-9B67-236940741DB4}" type="slidenum">
              <a:rPr lang="hr-HR" altLang="en-US" smtClean="0"/>
              <a:pPr>
                <a:spcBef>
                  <a:spcPct val="0"/>
                </a:spcBef>
              </a:pPr>
              <a:t>16</a:t>
            </a:fld>
            <a:endParaRPr lang="hr-HR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BE80BB-2F19-47AB-9B3F-075DB7E8D1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551B50EC-CD4A-48FB-897C-A1211F74A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B05AC47E-C22E-4213-AFEF-8F4AFEC3D2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01B45E-2DC9-4544-B752-5A5197B65A5A}" type="slidenum">
              <a:rPr lang="hr-HR" altLang="en-US" smtClean="0"/>
              <a:pPr>
                <a:spcBef>
                  <a:spcPct val="0"/>
                </a:spcBef>
              </a:pPr>
              <a:t>17</a:t>
            </a:fld>
            <a:endParaRPr lang="hr-HR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E2D4151F-2BCE-4718-88FC-89F5234CF2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BC608137-136F-4425-B1A1-A9FC09E04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657F38D-4FFD-42D5-833B-D3B83839F7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17351B-1C71-4EE8-A8C3-A210BED0B64D}" type="slidenum">
              <a:rPr lang="hr-HR" altLang="en-US" smtClean="0"/>
              <a:pPr>
                <a:spcBef>
                  <a:spcPct val="0"/>
                </a:spcBef>
              </a:pPr>
              <a:t>18</a:t>
            </a:fld>
            <a:endParaRPr lang="hr-HR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6D85342-BD2A-4B21-948A-450AE26D72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10893DA-1606-4A95-97E5-DF6E0A5A13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A372D85B-A564-4F44-8745-184F736734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02BB19-B864-41FA-B332-28FF1666423A}" type="slidenum">
              <a:rPr lang="hr-HR" altLang="en-US" smtClean="0"/>
              <a:pPr>
                <a:spcBef>
                  <a:spcPct val="0"/>
                </a:spcBef>
              </a:pPr>
              <a:t>21</a:t>
            </a:fld>
            <a:endParaRPr lang="hr-HR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4AE24B6E-8DB8-403E-84A0-30271DE6AE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E14189CA-EA28-4C00-A38C-CE33CF7B3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BE03589E-F867-44A6-984B-C2186FDAF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130BB9-D833-48A8-9B2E-439A53F56CA4}" type="slidenum">
              <a:rPr lang="hr-HR" altLang="en-US" smtClean="0"/>
              <a:pPr>
                <a:spcBef>
                  <a:spcPct val="0"/>
                </a:spcBef>
              </a:pPr>
              <a:t>23</a:t>
            </a:fld>
            <a:endParaRPr lang="hr-HR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41C0C9A2-18BF-4564-811B-5819C01295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48CF1CB2-40DD-41C2-8A05-41993D9E9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4CA84BB-231E-4567-8004-985AB7E16E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0709FF-B2CB-4D0B-892D-86FA3BF18857}" type="slidenum">
              <a:rPr lang="hr-HR" altLang="en-US" smtClean="0"/>
              <a:pPr>
                <a:spcBef>
                  <a:spcPct val="0"/>
                </a:spcBef>
              </a:pPr>
              <a:t>24</a:t>
            </a:fld>
            <a:endParaRPr lang="hr-HR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975F0BB-9009-4725-B449-E01150BE6C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2621EB77-305A-4858-BB82-0ECC21D0B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4D7E5387-27B5-48C4-BA29-26385A3EA6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F50FEC-C926-4514-B7C2-6E4A4EC21776}" type="slidenum">
              <a:rPr lang="hr-HR" altLang="en-US" smtClean="0"/>
              <a:pPr>
                <a:spcBef>
                  <a:spcPct val="0"/>
                </a:spcBef>
              </a:pPr>
              <a:t>25</a:t>
            </a:fld>
            <a:endParaRPr lang="hr-HR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107E48EF-C6F5-486F-A992-94B85BF74E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028EF764-A691-4652-B6E0-E063AEDF8D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29500F1A-3AEE-4C47-9F48-50EB7A1FDC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D030CC-8826-4E77-A533-2763C092354C}" type="slidenum">
              <a:rPr lang="hr-HR" altLang="en-US" smtClean="0"/>
              <a:pPr>
                <a:spcBef>
                  <a:spcPct val="0"/>
                </a:spcBef>
              </a:pPr>
              <a:t>27</a:t>
            </a:fld>
            <a:endParaRPr lang="hr-HR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5F0F3A81-2E46-44FA-BD24-D4EFAB33E4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A2985876-6F42-4118-A611-3F2C90DD6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757BB928-6AFA-4C8C-ADC2-98885169D7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F8AB51-CC7A-4824-98A8-F396F96984F1}" type="slidenum">
              <a:rPr lang="hr-HR" altLang="en-US" smtClean="0"/>
              <a:pPr>
                <a:spcBef>
                  <a:spcPct val="0"/>
                </a:spcBef>
              </a:pPr>
              <a:t>28</a:t>
            </a:fld>
            <a:endParaRPr lang="hr-HR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FA2E6D15-05D7-451A-B3CA-424B37C3C6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506D1456-852B-4475-B5CB-7AB1AA2624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80AB2B67-E524-4F6A-BD98-7036BAB833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7B42E8-D546-4637-A410-C4D3A0D3666C}" type="slidenum">
              <a:rPr lang="hr-HR" altLang="en-US" smtClean="0"/>
              <a:pPr>
                <a:spcBef>
                  <a:spcPct val="0"/>
                </a:spcBef>
              </a:pPr>
              <a:t>29</a:t>
            </a:fld>
            <a:endParaRPr lang="hr-HR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ECE5F170-97A1-4E63-8A2A-377C91F5EB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2122D65C-5CDC-4181-90EA-7AB5AA0C76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28CBA69B-14F3-461F-AA4E-573FF32690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16A2C0-B53A-44B9-A57A-69A22AFF9C67}" type="slidenum">
              <a:rPr lang="hr-HR" altLang="en-US" smtClean="0"/>
              <a:pPr>
                <a:spcBef>
                  <a:spcPct val="0"/>
                </a:spcBef>
              </a:pPr>
              <a:t>30</a:t>
            </a:fld>
            <a:endParaRPr lang="hr-HR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9A4D6051-B722-44EC-881E-897BF32C4B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C1FDDA75-FB9A-4F55-A59B-66C165C1DE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9D922D85-A53A-42CB-B977-41984AFA59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2833AC-E3DD-435E-8CF9-A074DE51406A}" type="slidenum">
              <a:rPr lang="hr-HR" altLang="en-US" smtClean="0"/>
              <a:pPr>
                <a:spcBef>
                  <a:spcPct val="0"/>
                </a:spcBef>
              </a:pPr>
              <a:t>31</a:t>
            </a:fld>
            <a:endParaRPr lang="hr-HR" altLang="en-US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F3F05C2A-4530-4ED5-9003-2FFE1B06F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226C1A06-7C95-48AA-8CB9-EE4B1671A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78057061-CCBE-4142-ACEB-E678ADFDB2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C6C1D2-4927-4E7B-B0E8-EB83DBF82D46}" type="slidenum">
              <a:rPr lang="hr-HR" altLang="en-US" smtClean="0"/>
              <a:pPr>
                <a:spcBef>
                  <a:spcPct val="0"/>
                </a:spcBef>
              </a:pPr>
              <a:t>32</a:t>
            </a:fld>
            <a:endParaRPr lang="hr-HR" altLang="en-US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5CBF0F6C-D781-4342-94C7-F61E761A40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7996EE99-7F9C-4806-BC20-3D69D1D0B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877A1D72-88DA-4DD3-B691-7880D5E6E2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FFD91F-6E0A-4C66-9CC4-7B986C1FBB3B}" type="slidenum">
              <a:rPr lang="hr-HR" altLang="en-US" smtClean="0"/>
              <a:pPr>
                <a:spcBef>
                  <a:spcPct val="0"/>
                </a:spcBef>
              </a:pPr>
              <a:t>33</a:t>
            </a:fld>
            <a:endParaRPr lang="hr-HR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8F697F69-84B4-4954-ACBF-D59BECDC1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1D03DCB5-A115-469C-9A34-387681BB5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84BCD2D-981C-4384-B6E2-D2F41BFFD9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8CE2DE-C3A9-4BAB-84F7-A0EBC490EA71}" type="slidenum">
              <a:rPr lang="hr-HR" altLang="en-US" smtClean="0"/>
              <a:pPr>
                <a:spcBef>
                  <a:spcPct val="0"/>
                </a:spcBef>
              </a:pPr>
              <a:t>34</a:t>
            </a:fld>
            <a:endParaRPr lang="hr-HR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5A4B41E8-C212-43FD-A476-DE9817D800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47DFCC1A-BD13-409A-88D8-0E5829436D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D2A0D5F-482C-4FE6-AC0D-4EFB47609A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503F65-0DEC-4ED6-B74E-8ACA0183F216}" type="slidenum">
              <a:rPr lang="hr-HR" altLang="en-US" smtClean="0"/>
              <a:pPr>
                <a:spcBef>
                  <a:spcPct val="0"/>
                </a:spcBef>
              </a:pPr>
              <a:t>35</a:t>
            </a:fld>
            <a:endParaRPr lang="hr-HR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935F8075-2B54-4A00-AACC-DB7B3580E2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21276F9A-9DD4-44FF-AD3E-15FDFE47F4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76E241E1-DBD3-46DF-AEE7-C5E11F921D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071654-7C65-4A84-94D5-5F565F97A1F9}" type="slidenum">
              <a:rPr lang="hr-HR" altLang="en-US" smtClean="0"/>
              <a:pPr>
                <a:spcBef>
                  <a:spcPct val="0"/>
                </a:spcBef>
              </a:pPr>
              <a:t>36</a:t>
            </a:fld>
            <a:endParaRPr lang="hr-HR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C0ACFC63-47C9-4E91-B87B-555A8E5439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D823FC57-B2A7-43AD-9D3E-883D8BEBB7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40B647FA-66D0-4075-AF79-959041A007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0102A8-F012-4EC5-BAFF-CE2BDEC3CC6A}" type="slidenum">
              <a:rPr lang="hr-HR" altLang="en-US" smtClean="0"/>
              <a:pPr>
                <a:spcBef>
                  <a:spcPct val="0"/>
                </a:spcBef>
              </a:pPr>
              <a:t>39</a:t>
            </a:fld>
            <a:endParaRPr lang="hr-HR" altLang="en-US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01E0A5D3-527F-4D1D-A85E-D8904BAC86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D43B3181-CBE2-4ABD-A089-520140E8DB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58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5996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6629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16009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41877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21989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6035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9797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7919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0125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86088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9629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82870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16138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23543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1963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13053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562C3F8-054C-4643-A053-E7ACBF4B33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ADDBC7E-EE23-407C-BA76-CF92FF8AB0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B8C436-386A-47F2-ABCE-C6A389B44D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7AED-04AE-4896-9D98-A7AC94989D3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69095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Naslov i dva sadržaja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7037672-7FFB-435B-82C8-89CC90A0D8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50CEDBA-B9AC-423B-885B-D9DD9050A6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3BA2BA1-A493-4D34-A6BB-4822C00545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0B38E-A7DD-45B7-ABB4-A8944018082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177494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8DBA63D-FF6B-4380-9324-52CC70C86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4EB3CB1-5366-4339-B245-B2AAD4753A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F4709FCB-650D-4EDD-BCEB-03C0B826DE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B085A-816A-498A-A325-890CC29C146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41692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5E1FB2E-8112-424F-A0E8-2C6ECD2DB3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2461030-5948-4AAE-982B-82A8207A6F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EEDDA1F-A51A-4373-8006-CEA451CB3D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D6E3A-AB75-4BC0-B8A2-A8BC9AA519D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2842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FF5FE4-E5D6-48D1-9CC2-85D8D444527C}" type="slidenum">
              <a:rPr lang="hr-HR" altLang="sr-Latn-RS" smtClean="0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498058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7" r:id="rId3"/>
    <p:sldLayoutId id="2147484428" r:id="rId4"/>
    <p:sldLayoutId id="2147484429" r:id="rId5"/>
    <p:sldLayoutId id="2147484430" r:id="rId6"/>
    <p:sldLayoutId id="2147484431" r:id="rId7"/>
    <p:sldLayoutId id="2147484432" r:id="rId8"/>
    <p:sldLayoutId id="2147484433" r:id="rId9"/>
    <p:sldLayoutId id="2147484434" r:id="rId10"/>
    <p:sldLayoutId id="2147484435" r:id="rId11"/>
    <p:sldLayoutId id="2147484436" r:id="rId12"/>
    <p:sldLayoutId id="2147484437" r:id="rId13"/>
    <p:sldLayoutId id="2147484438" r:id="rId14"/>
    <p:sldLayoutId id="2147484439" r:id="rId15"/>
    <p:sldLayoutId id="2147484440" r:id="rId16"/>
    <p:sldLayoutId id="2147484441" r:id="rId17"/>
    <p:sldLayoutId id="2147484442" r:id="rId18"/>
    <p:sldLayoutId id="2147484443" r:id="rId19"/>
    <p:sldLayoutId id="2147484444" r:id="rId20"/>
    <p:sldLayoutId id="2147484445" r:id="rId2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84D6E10-8D50-416E-BA71-0579E9B728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188" y="2971800"/>
            <a:ext cx="7772400" cy="846138"/>
          </a:xfrm>
        </p:spPr>
        <p:txBody>
          <a:bodyPr/>
          <a:lstStyle/>
          <a:p>
            <a:pPr eaLnBrk="1" hangingPunct="1">
              <a:defRPr/>
            </a:pPr>
            <a:r>
              <a:rPr lang="hr-HR" sz="4000" b="1" dirty="0">
                <a:latin typeface="Arial" panose="020B0604020202020204" pitchFamily="34" charset="0"/>
                <a:cs typeface="Arial" panose="020B0604020202020204" pitchFamily="34" charset="0"/>
              </a:rPr>
              <a:t>TRIJAS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F16F745-3947-41E8-98F4-0F030A9782A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V="1">
            <a:off x="1331913" y="4437063"/>
            <a:ext cx="6400800" cy="9525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sz="8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7FF4B5B-68EF-4F82-BC7E-A569E852F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163"/>
            <a:ext cx="8229600" cy="46037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208EC57-4DCB-4294-94E3-29F11A2CB2F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80999"/>
            <a:ext cx="8001000" cy="6049963"/>
          </a:xfrm>
        </p:spPr>
        <p:txBody>
          <a:bodyPr>
            <a:normAutofit fontScale="92500" lnSpcReduction="20000"/>
          </a:bodyPr>
          <a:lstStyle/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započeo je nakon masovnog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permskog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izumiranja i u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fosilifernim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naslagama njegov početak je označen pojavom konodonta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Hindeodus</a:t>
            </a:r>
            <a:r>
              <a:rPr lang="hr-HR" sz="13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parvus</a:t>
            </a: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trijas je bio period tople i suhe klime, a samo mjestimice malo vlažnije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nije bilo polarnih ledenih kapa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globalni morski nivo je bio nizak bez izrazitijih oscilacija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800" dirty="0"/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FCF7743D-3C15-43FC-B27D-65CF381207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219200"/>
            <a:ext cx="7315200" cy="3657599"/>
          </a:xfr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Group 2">
            <a:extLst>
              <a:ext uri="{FF2B5EF4-FFF2-40B4-BE49-F238E27FC236}">
                <a16:creationId xmlns:a16="http://schemas.microsoft.com/office/drawing/2014/main" id="{E42DC549-DBC5-4A37-B660-8E4F95726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247814"/>
              </p:ext>
            </p:extLst>
          </p:nvPr>
        </p:nvGraphicFramePr>
        <p:xfrm>
          <a:off x="539750" y="476250"/>
          <a:ext cx="7993063" cy="5689600"/>
        </p:xfrm>
        <a:graphic>
          <a:graphicData uri="http://schemas.openxmlformats.org/drawingml/2006/table">
            <a:tbl>
              <a:tblPr/>
              <a:tblGrid>
                <a:gridCol w="1998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8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430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TRIJAS</a:t>
                      </a:r>
                      <a:endParaRPr kumimoji="0" lang="hr-H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Gornji Trijas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Ret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Norik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Karnik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Ladinik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Anizik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Olenekij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(Skit) =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Induan</a:t>
                      </a: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208 - 201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227 - 208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237 - 227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242 - 237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247 - 242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250 - 247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251 - 250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Srednji Trijas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8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Donji Trijas</a:t>
                      </a:r>
                      <a:endParaRPr kumimoji="0" lang="hr-H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652EB9A4-7EDE-4D0A-B87B-8A40B66A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6200"/>
            <a:ext cx="3008313" cy="10795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10243" name="Rezervirano mjesto sadržaja 2">
            <a:extLst>
              <a:ext uri="{FF2B5EF4-FFF2-40B4-BE49-F238E27FC236}">
                <a16:creationId xmlns:a16="http://schemas.microsoft.com/office/drawing/2014/main" id="{924132BA-5BBB-452D-92DD-B411E36AD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284305"/>
            <a:ext cx="3295650" cy="6406151"/>
          </a:xfrm>
        </p:spPr>
      </p:pic>
      <p:sp>
        <p:nvSpPr>
          <p:cNvPr id="15363" name="Rectangle 3">
            <a:extLst>
              <a:ext uri="{FF2B5EF4-FFF2-40B4-BE49-F238E27FC236}">
                <a16:creationId xmlns:a16="http://schemas.microsoft.com/office/drawing/2014/main" id="{6F222041-679A-4394-8195-151B740A905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2133600"/>
            <a:ext cx="3008313" cy="2667000"/>
          </a:xfrm>
        </p:spPr>
        <p:txBody>
          <a:bodyPr>
            <a:normAutofit fontScale="55000" lnSpcReduction="20000"/>
          </a:bodyPr>
          <a:lstStyle/>
          <a:p>
            <a:pPr algn="l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2900" dirty="0">
                <a:latin typeface="Arial" panose="020B0604020202020204" pitchFamily="34" charset="0"/>
              </a:rPr>
              <a:t>    naziv Trijas dolazi iz 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Njemačke, iz 1834. godine</a:t>
            </a:r>
          </a:p>
          <a:p>
            <a:pPr algn="l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2900" dirty="0">
                <a:latin typeface="Arial" panose="020B0604020202020204" pitchFamily="34" charset="0"/>
              </a:rPr>
              <a:t>    Friedrich August von 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Alberti izveo ga je iz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trodjelne podjele 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stijenskog kompleksa u 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Njemačkoj = „germanski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trijas”</a:t>
            </a:r>
          </a:p>
          <a:p>
            <a:pPr algn="l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2900" dirty="0">
                <a:latin typeface="Arial" panose="020B0604020202020204" pitchFamily="34" charset="0"/>
              </a:rPr>
              <a:t>   „germanski trijas” je taložen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na laurazijskom dijelu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Pangee, a „alpski trijas” na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njenom gondvanskom</a:t>
            </a:r>
            <a:br>
              <a:rPr lang="hr-HR" sz="2900" dirty="0">
                <a:latin typeface="Arial" panose="020B0604020202020204" pitchFamily="34" charset="0"/>
              </a:rPr>
            </a:br>
            <a:r>
              <a:rPr lang="hr-HR" sz="2900" dirty="0">
                <a:latin typeface="Arial" panose="020B0604020202020204" pitchFamily="34" charset="0"/>
              </a:rPr>
              <a:t>       dijelu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800" dirty="0"/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defRPr/>
            </a:pPr>
            <a:r>
              <a:rPr lang="hr-HR" sz="2400" dirty="0"/>
              <a:t>	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22FDEF61-3BBC-4D19-9E48-E0D4D58899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-85725"/>
            <a:ext cx="8229600" cy="706438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/>
              <a:t>Paleogeografija Trijasa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64D510D9-B6EC-4BCD-A3C4-3F6D0609FA4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3124200"/>
            <a:ext cx="3048000" cy="1524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na prijelazu u mezozoik jedinstveni kontinent Pangea (grč. "sva Zemlja") prostirao se s obje strane ekvatora</a:t>
            </a:r>
          </a:p>
        </p:txBody>
      </p:sp>
      <p:pic>
        <p:nvPicPr>
          <p:cNvPr id="12292" name="Picture 8" descr="Paleogeografija gornjeg Trijasa">
            <a:extLst>
              <a:ext uri="{FF2B5EF4-FFF2-40B4-BE49-F238E27FC236}">
                <a16:creationId xmlns:a16="http://schemas.microsoft.com/office/drawing/2014/main" id="{4A768B39-49C3-4EF6-B9F9-B496AFCF254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914400"/>
            <a:ext cx="5715000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>
            <a:extLst>
              <a:ext uri="{FF2B5EF4-FFF2-40B4-BE49-F238E27FC236}">
                <a16:creationId xmlns:a16="http://schemas.microsoft.com/office/drawing/2014/main" id="{6CD5CC15-2087-4D9D-96FF-A6C5CD43F8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7889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Paleogeografija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trijasa</a:t>
            </a:r>
          </a:p>
        </p:txBody>
      </p:sp>
      <p:pic>
        <p:nvPicPr>
          <p:cNvPr id="14339" name="Picture 10" descr="Paleogeografija gornjeg Trijasa">
            <a:extLst>
              <a:ext uri="{FF2B5EF4-FFF2-40B4-BE49-F238E27FC236}">
                <a16:creationId xmlns:a16="http://schemas.microsoft.com/office/drawing/2014/main" id="{D5AE6339-296E-4E3F-9D0C-8D3D2D55ED7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776" y="2667000"/>
            <a:ext cx="3877755" cy="3621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9" descr="Perm">
            <a:extLst>
              <a:ext uri="{FF2B5EF4-FFF2-40B4-BE49-F238E27FC236}">
                <a16:creationId xmlns:a16="http://schemas.microsoft.com/office/drawing/2014/main" id="{C8303DBC-AD75-4E2A-AEBB-939322014DF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667000"/>
            <a:ext cx="3822700" cy="3621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Rectangle 3">
            <a:extLst>
              <a:ext uri="{FF2B5EF4-FFF2-40B4-BE49-F238E27FC236}">
                <a16:creationId xmlns:a16="http://schemas.microsoft.com/office/drawing/2014/main" id="{22246126-D667-48E3-870D-73646A997F05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762000"/>
            <a:ext cx="8229600" cy="1676400"/>
          </a:xfrm>
        </p:spPr>
        <p:txBody>
          <a:bodyPr>
            <a:normAutofit fontScale="77500" lnSpcReduction="20000"/>
          </a:bodyPr>
          <a:lstStyle/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r>
              <a:rPr lang="hr-HR" alt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cimerijsko riftovanje (od kraja karbona) 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r>
              <a:rPr lang="hr-HR" alt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arhipelag Cimmeria blokova (današnji Turska, Iran, Afganistan, Tibet, Malezija)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r>
              <a:rPr lang="hr-HR" alt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otvaranje Tethysa – zatvaranje Paleotethysa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r>
              <a:rPr lang="hr-HR" alt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cimerijska orogeneza - tijekom jure - kolizija sa današnjim Kazahstanom i Kinom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r>
              <a:rPr lang="hr-HR" alt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 gornjeg trijasa - početak raspada Pangea-e (evaporiti u Maroku i Newfoundland-u, Kanada)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</a:pPr>
            <a:endParaRPr lang="hr-HR" altLang="en-US" sz="1400" dirty="0">
              <a:effectLst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>
            <a:extLst>
              <a:ext uri="{FF2B5EF4-FFF2-40B4-BE49-F238E27FC236}">
                <a16:creationId xmlns:a16="http://schemas.microsoft.com/office/drawing/2014/main" id="{58BBC4E5-DEB0-4258-8BBC-E1EC535691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715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Geodinamski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razvoj Dinarida</a:t>
            </a:r>
          </a:p>
        </p:txBody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39895765-895D-4C48-9A02-3A0198D9CE8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533400"/>
            <a:ext cx="4038600" cy="61722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200" dirty="0"/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razlikuju se četiri </a:t>
            </a: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Dinaridske taložne megasekvencije 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razdvojene kopnenim fazama: 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1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srednji karbon - donji perm (gondwanski šelf - epirička karbonatna platforma)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 ml. srednji perm - srednji trijas (sr. ladinik) (gondwanski šelf - epirička karbonatna platforma)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 gornji trijas (norik) - gornja kreda (izolirana karbonatna platforma unutar oceana Tethys)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1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od srednjeg trijasa </a:t>
            </a: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Jadranska (mikro)ploča 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Južnotetijska megaplatforma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od mlađe donje jure (toarcij) </a:t>
            </a: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Jadranska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, Apulijska i Apeninska karbonatna platforma 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Jadranska karbonatna platforma je samo manji dio cca 3000 km dugog platformnog pojasa - </a:t>
            </a: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Centralna mediteranska karbonatna platforma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 = (Italija-Friuli platforma), (Slovenija-Dinarska platforma), (Hrvatska-Jadranska ili Jadransko–Dinarska platforma), (Srbija i Crna Gora-Jadranska ili Jadransko–Dinarska platforma), (Albanija -Kruja platforma), (Grčka-Gavrovo i Tripolitza platforme), (Turska-Menderes platforma) 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Jadransko-Dinaridska karbonatna platforma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 vs. Jadranska karbonatna platforma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100" b="1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gornji</a:t>
            </a:r>
            <a:r>
              <a:rPr lang="hr-HR" altLang="sr-Latn-RS" sz="1100" b="1" noProof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paleocen-eocen (karbonatna platforma tipa karbonatna rampa i fliški jarak</a:t>
            </a:r>
            <a:r>
              <a:rPr lang="en-US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 – Dinarski predgorski bazen</a:t>
            </a: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1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izdizanje Dinarida tijekom oligocen/miocena (Alpska orogeneza)</a:t>
            </a:r>
          </a:p>
          <a:p>
            <a:pPr eaLnBrk="1" hangingPunct="1"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100" noProof="1">
                <a:latin typeface="Arial" panose="020B0604020202020204" pitchFamily="34" charset="0"/>
                <a:cs typeface="Arial" panose="020B0604020202020204" pitchFamily="34" charset="0"/>
              </a:rPr>
              <a:t>taloženje molase (Promina i Jelar naslage)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000" b="1" dirty="0"/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000" dirty="0"/>
          </a:p>
        </p:txBody>
      </p:sp>
      <p:pic>
        <p:nvPicPr>
          <p:cNvPr id="16388" name="Rezervirano mjesto sadržaja 3">
            <a:extLst>
              <a:ext uri="{FF2B5EF4-FFF2-40B4-BE49-F238E27FC236}">
                <a16:creationId xmlns:a16="http://schemas.microsoft.com/office/drawing/2014/main" id="{1C8BBDEA-0F93-490B-A458-914C28597A3C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1" y="609600"/>
            <a:ext cx="4191000" cy="2781300"/>
          </a:xfrm>
        </p:spPr>
      </p:pic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F2187F5-0409-4C5B-B07A-19990DB49382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505200"/>
            <a:ext cx="4267201" cy="304288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>
            <a:extLst>
              <a:ext uri="{FF2B5EF4-FFF2-40B4-BE49-F238E27FC236}">
                <a16:creationId xmlns:a16="http://schemas.microsoft.com/office/drawing/2014/main" id="{F00965A9-90F7-4F69-90D7-DC3AC2FF17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889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Geodinamski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razvoj Dinarida (Herak,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1986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0E56DBA0-085E-4DCC-9A8E-EE7AD1297E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733674"/>
            <a:ext cx="3048000" cy="2066925"/>
          </a:xfrm>
        </p:spPr>
        <p:txBody>
          <a:bodyPr>
            <a:noAutofit/>
          </a:bodyPr>
          <a:lstStyle/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Adrijatik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Epiadrijatik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Dinarik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Supradinarik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Paradinarik</a:t>
            </a:r>
          </a:p>
        </p:txBody>
      </p:sp>
      <p:pic>
        <p:nvPicPr>
          <p:cNvPr id="18436" name="Picture 9" descr="Copy of Glavne promjene u cetiri paleodinamska podrucja Dinarida, prema Herak 1986">
            <a:extLst>
              <a:ext uri="{FF2B5EF4-FFF2-40B4-BE49-F238E27FC236}">
                <a16:creationId xmlns:a16="http://schemas.microsoft.com/office/drawing/2014/main" id="{B6006D0A-28BE-4C27-A6E7-95021608399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8600" y="838200"/>
            <a:ext cx="4559300" cy="5638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3724A4-3FC1-43BF-886D-553AF92E9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pic>
        <p:nvPicPr>
          <p:cNvPr id="20483" name="Content Placeholder 6">
            <a:extLst>
              <a:ext uri="{FF2B5EF4-FFF2-40B4-BE49-F238E27FC236}">
                <a16:creationId xmlns:a16="http://schemas.microsoft.com/office/drawing/2014/main" id="{3353C500-B5DA-49D2-8E91-D724EEF7F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0"/>
            <a:ext cx="7239000" cy="682942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F0403D4-B20F-4474-98FE-BB9E3C0E4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Dinaridi (vanjski i unutarnji) i okolno područje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7" name="Rezervirano mjesto sadržaja 3" descr="Tisia.jpg">
            <a:extLst>
              <a:ext uri="{FF2B5EF4-FFF2-40B4-BE49-F238E27FC236}">
                <a16:creationId xmlns:a16="http://schemas.microsoft.com/office/drawing/2014/main" id="{A6D037C1-356F-4CBB-98F7-044BFE885F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609601"/>
            <a:ext cx="5572570" cy="611839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42A0E24-DF65-4CC7-A002-0745B4EBD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96493"/>
            <a:ext cx="3009900" cy="51911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hr-HR" sz="2400" dirty="0"/>
            </a:b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Geologija Alpi</a:t>
            </a:r>
          </a:p>
        </p:txBody>
      </p:sp>
      <p:pic>
        <p:nvPicPr>
          <p:cNvPr id="22531" name="Content Placeholder 15" descr="800px-Alps_geology_map_en.jpg">
            <a:extLst>
              <a:ext uri="{FF2B5EF4-FFF2-40B4-BE49-F238E27FC236}">
                <a16:creationId xmlns:a16="http://schemas.microsoft.com/office/drawing/2014/main" id="{D7150C09-CF1D-4F36-ACBE-622CDD1256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921" y="4063550"/>
            <a:ext cx="5700157" cy="2743200"/>
          </a:xfr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D26D429-F82C-4C0D-AD06-B2C217091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850" y="762000"/>
            <a:ext cx="8566150" cy="2895599"/>
          </a:xfrm>
        </p:spPr>
        <p:txBody>
          <a:bodyPr>
            <a:noAutofit/>
          </a:bodyPr>
          <a:lstStyle/>
          <a:p>
            <a:pPr algn="l">
              <a:buClr>
                <a:srgbClr val="92D05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hr-HR" altLang="sr-Latn-R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kolizijom Jadranske ploče i Eurazije u oligocenu i miocenu izdigle su se Alpe</a:t>
            </a:r>
          </a:p>
          <a:p>
            <a:pPr algn="l">
              <a:buClr>
                <a:srgbClr val="92D05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hr-HR" altLang="sr-Latn-R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tom kolizijom izdignule su se, i danas izgrađuju Alpe, plitkovodne naslage Jadranske ploče, naslage kontinentalnog šelfa i padine Jadranske ploče, ofioliti i dubokovodne naslage oceanskog prostora Tethysa, te naslage kontinetalnog ruba Eurazije</a:t>
            </a:r>
          </a:p>
          <a:p>
            <a:pPr algn="l">
              <a:buClr>
                <a:srgbClr val="92D05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hr-HR" altLang="sr-Latn-R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tijekom kolizije i izdizanja Alpi,  od tih naslaga formirana su tri zone (sustava) navlaka koje danas "u formi torte" izgrađuju Alpe; Helvetska zona (najdonja zona), Peninska zona (srednja zona-navučena na Helvetsku zonu), Austroalpin zona (najgornja zona-prekriva Peninsku i Helvetsku zonu)</a:t>
            </a:r>
          </a:p>
          <a:p>
            <a:pPr algn="l">
              <a:buClr>
                <a:srgbClr val="92D05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hr-HR" altLang="sr-Latn-R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stijene Helvetske zone predstavljaju naslage taložene na kontinentalnom rubu Eurazije, stijene Peninske zone predstavljaju danas metamorfozirane ofiolite i dubokovodne naslage oceanskog prostora Tethysa, stijene Austroalpina predstavljaju naslage kontinetalnog šelfa i padine Jadranske ploče</a:t>
            </a:r>
          </a:p>
          <a:p>
            <a:pPr algn="l">
              <a:buClr>
                <a:srgbClr val="92D05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hr-HR" altLang="sr-Latn-R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plitkovodne naslage Jadranske ploče nalaze se danas u prostoru Južnih vapnenačkih Alpi. Taj je prostor Periadriatičkim lineamentom odvojen od navlačnih struktura Alpi (Austroalpina, Penina i Helvetikuma).  Periadriatički lineament (zona rasjeda) predstavlja "zonu kolizije" između Jadranske ploče i Eurazije, uz koji se i danas dešava izdizanje Alpi</a:t>
            </a:r>
          </a:p>
          <a:p>
            <a:pPr algn="l">
              <a:buClr>
                <a:srgbClr val="92D05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hr-HR" altLang="sr-Latn-R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geografski, Alpe se dijele na Zapadne i Istočne</a:t>
            </a:r>
          </a:p>
          <a:p>
            <a:pPr algn="l">
              <a:buClr>
                <a:srgbClr val="92D05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hr-HR" altLang="sr-Latn-R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Istočne Alpe čine Južne vapnenačke Alpe (plitkovodne naslage Jadranske ploče-Austrija, Italija, Slovenija), Centralne Istočne Alpe (naslage Austroalpina-Austrija, Švicarska), Sjeverne vapnenačke Alpe (naslage Austroalpina-Austrija, JI Njemačka)</a:t>
            </a:r>
          </a:p>
          <a:p>
            <a:pPr algn="l">
              <a:buClr>
                <a:srgbClr val="92D05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hr-HR" altLang="sr-Latn-RS" sz="9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navlačne zone Penina i Helvetikuma površinski izgrađuju prostor Zapadnih Alpi (Francuska, Švicarska)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7754333-CE01-49B5-AF3A-B722A0291F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6988"/>
            <a:ext cx="8229600" cy="5762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Razvoji trijasa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3A0DECB-0C59-4FB0-B332-5F37118DAE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33400"/>
            <a:ext cx="8229600" cy="17526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500" dirty="0">
                <a:latin typeface="Arial" panose="020B0604020202020204" pitchFamily="34" charset="0"/>
                <a:cs typeface="Arial" panose="020B0604020202020204" pitchFamily="34" charset="0"/>
              </a:rPr>
              <a:t>kontinentalni razvoj trijasa 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500" dirty="0">
                <a:latin typeface="Arial" panose="020B0604020202020204" pitchFamily="34" charset="0"/>
                <a:cs typeface="Arial" panose="020B0604020202020204" pitchFamily="34" charset="0"/>
              </a:rPr>
              <a:t>epikontinentalni (germanski, borealni) razvoj trijasa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500" dirty="0">
                <a:latin typeface="Arial" panose="020B0604020202020204" pitchFamily="34" charset="0"/>
                <a:cs typeface="Arial" panose="020B0604020202020204" pitchFamily="34" charset="0"/>
              </a:rPr>
              <a:t>marinski (alpski, </a:t>
            </a:r>
            <a:r>
              <a:rPr lang="hr-HR" sz="1500" dirty="0" err="1">
                <a:latin typeface="Arial" panose="020B0604020202020204" pitchFamily="34" charset="0"/>
                <a:cs typeface="Arial" panose="020B0604020202020204" pitchFamily="34" charset="0"/>
              </a:rPr>
              <a:t>tethyski</a:t>
            </a:r>
            <a:r>
              <a:rPr lang="hr-HR" sz="1500" dirty="0">
                <a:latin typeface="Arial" panose="020B0604020202020204" pitchFamily="34" charset="0"/>
                <a:cs typeface="Arial" panose="020B0604020202020204" pitchFamily="34" charset="0"/>
              </a:rPr>
              <a:t>) razvoj trijasa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500" dirty="0">
                <a:latin typeface="Arial" panose="020B0604020202020204" pitchFamily="34" charset="0"/>
                <a:cs typeface="Arial" panose="020B0604020202020204" pitchFamily="34" charset="0"/>
              </a:rPr>
              <a:t>a) razvoj trijasa u Sjevernim Alpama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500" dirty="0">
                <a:latin typeface="Arial" panose="020B0604020202020204" pitchFamily="34" charset="0"/>
                <a:cs typeface="Arial" panose="020B0604020202020204" pitchFamily="34" charset="0"/>
              </a:rPr>
              <a:t>b) razvoj trijasa u Južnim Alpama</a:t>
            </a: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500" dirty="0">
                <a:latin typeface="Arial" panose="020B0604020202020204" pitchFamily="34" charset="0"/>
                <a:cs typeface="Arial" panose="020B0604020202020204" pitchFamily="34" charset="0"/>
              </a:rPr>
              <a:t>c) razvoj trijasa u Dinaridima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400" dirty="0"/>
          </a:p>
        </p:txBody>
      </p:sp>
      <p:pic>
        <p:nvPicPr>
          <p:cNvPr id="24580" name="Picture 4" descr="Korelacija naslaga Trijasa">
            <a:extLst>
              <a:ext uri="{FF2B5EF4-FFF2-40B4-BE49-F238E27FC236}">
                <a16:creationId xmlns:a16="http://schemas.microsoft.com/office/drawing/2014/main" id="{A65EDF3D-4C1D-417D-BF0C-89DAAF6D710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379663"/>
            <a:ext cx="7162800" cy="4402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77D13D8-C54C-4B5D-9F90-B9415F92D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Kontinentalni razvoj trijasa 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75A8547F-64EB-4BB9-9EEA-4423EAF04E7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819400"/>
            <a:ext cx="4038600" cy="1752600"/>
          </a:xfrm>
        </p:spPr>
        <p:txBody>
          <a:bodyPr/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"New red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sandstone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";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molasa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 nastala trošenjem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Hercinida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 (pustinjski sedimenti s teksturama velikih dina,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evaporiti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 i riječni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klastiti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6628" name="Rezervirano mjesto sadržaja 4" descr="Paleogeografija srednjeg i gornjeg Trijasa.jpg">
            <a:extLst>
              <a:ext uri="{FF2B5EF4-FFF2-40B4-BE49-F238E27FC236}">
                <a16:creationId xmlns:a16="http://schemas.microsoft.com/office/drawing/2014/main" id="{AECE2BAC-590D-4FCA-B9F1-1AC26AF07E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4632" y="609600"/>
            <a:ext cx="4028200" cy="6057900"/>
          </a:xfr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EF1790E-DF7D-4B3E-AEC6-46E4759794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79216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Epikontinentalni (germanski, borealni) razvoj trijasa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68E0038-D834-42D4-8DCF-D4BA6D148B9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715963"/>
            <a:ext cx="8077200" cy="1905000"/>
          </a:xfrm>
        </p:spPr>
        <p:txBody>
          <a:bodyPr>
            <a:noAutofit/>
          </a:bodyPr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Bundsandstein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- crveni kopneni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klastiti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sa četinjačom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Voltzia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heterophylla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i otiscima vodozemca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Trematosaurusa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. U mjestimičnim vapnencima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Myophoria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costata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ovata</a:t>
            </a:r>
            <a:endParaRPr lang="hr-HR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Muschelkalk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- tri nivoa: dolomiti i vapnenci sa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Myophoria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orbicularis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evaporiti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dolomitični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vapnenci ("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Rauchwacke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– šupljikave naslage),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krinoidni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vapnenci sa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Encrinus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liliiformis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 i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dolomitični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vapnenci sa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Ceratites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nodosus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filogenija roda </a:t>
            </a:r>
            <a:r>
              <a:rPr lang="hr-HR" sz="12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Ceratites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Dosta nepovoljni ekološki uvjeti (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hipersalino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brakično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Keuper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- vapnenci u izmjeni sa kopnenim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klastitima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. Prisutne su </a:t>
            </a:r>
            <a:r>
              <a:rPr lang="hr-HR" sz="1200" i="1" dirty="0">
                <a:latin typeface="Arial" panose="020B0604020202020204" pitchFamily="34" charset="0"/>
                <a:cs typeface="Arial" panose="020B0604020202020204" pitchFamily="34" charset="0"/>
              </a:rPr>
              <a:t>Myophoria kefersteini 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i ostaci vodozemca Metoposaurus i gmaza Aetosaurusa</a:t>
            </a:r>
          </a:p>
        </p:txBody>
      </p:sp>
      <p:pic>
        <p:nvPicPr>
          <p:cNvPr id="28676" name="Rezervirano mjesto sadržaja 2">
            <a:extLst>
              <a:ext uri="{FF2B5EF4-FFF2-40B4-BE49-F238E27FC236}">
                <a16:creationId xmlns:a16="http://schemas.microsoft.com/office/drawing/2014/main" id="{E3B15B33-65CE-4AB8-97E1-68A3619EDCCC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1" y="2971799"/>
            <a:ext cx="1814042" cy="3526175"/>
          </a:xfrm>
        </p:spPr>
      </p:pic>
      <p:pic>
        <p:nvPicPr>
          <p:cNvPr id="28677" name="Picture 11" descr="Talozni okolisi Europskog Trijasa 1">
            <a:extLst>
              <a:ext uri="{FF2B5EF4-FFF2-40B4-BE49-F238E27FC236}">
                <a16:creationId xmlns:a16="http://schemas.microsoft.com/office/drawing/2014/main" id="{DFDC6162-72E1-4E24-A7D1-1A9E5FAACB4A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75" y="2971799"/>
            <a:ext cx="5423325" cy="35052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30C0335-E990-452F-B485-1F11F65335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81075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Marinski (alpski,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tethyski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) razvoj trijasa</a:t>
            </a:r>
            <a:b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Razvoj trijasa u Sjevernim vapnenačkim Alpama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3FC90F2-35B2-4598-80BB-BFB2E44895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8229600" cy="2362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Skit 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verfenski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pješčenjaci sa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Anodontophora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fassaensis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Claraia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clarai</a:t>
            </a:r>
            <a:endParaRPr lang="hr-H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Anizik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- unutar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plitkomorskih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vapnenaca dolaze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Myophoria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costata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Dadocrinus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gracilis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Diplopora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annulatisima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Rhynchonella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decurtata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. U gornjem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aniziku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Meandrospira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dinarica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dok unutar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dubljevodnijih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halštatskih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vapnenaca dolaze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Ceratites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trinodosus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Ptychites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studeri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Sturia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sansovinii..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Ladinik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vapnenci sa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Diplopora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annulata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Teutloporella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herculea</a:t>
            </a:r>
            <a:endParaRPr lang="hr-H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Karnik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– kopneni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klastiti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sa ostacima bilja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Equisetites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 i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Pterophyllum</a:t>
            </a:r>
            <a:endParaRPr lang="hr-H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Norik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r-H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Ret</a:t>
            </a: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dahštajnski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vapnenci i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hauptdolomit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sa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Neomegalodon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triqueter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N.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guembeli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Triasina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hantkeni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Worthenia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solitaria..</a:t>
            </a:r>
            <a:r>
              <a:rPr lang="hr-HR" sz="1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0724" name="Picture 8" descr="Talozni okolisi Europskog Trijasa">
            <a:extLst>
              <a:ext uri="{FF2B5EF4-FFF2-40B4-BE49-F238E27FC236}">
                <a16:creationId xmlns:a16="http://schemas.microsoft.com/office/drawing/2014/main" id="{3E9AEA50-863C-494C-ACB9-D7357CEBB0B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5" y="3581400"/>
            <a:ext cx="7280030" cy="281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>
            <a:extLst>
              <a:ext uri="{FF2B5EF4-FFF2-40B4-BE49-F238E27FC236}">
                <a16:creationId xmlns:a16="http://schemas.microsoft.com/office/drawing/2014/main" id="{251313C2-759B-4590-92D4-3FF945CEC9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Blokovsko rasjedanje na platformnom prostoru južnog Tethysa tijekom srednjeg i gornjeg Trijasa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2771" name="Picture 6" descr="Copy of Blokovsko rasjedanje u Tethysu">
            <a:extLst>
              <a:ext uri="{FF2B5EF4-FFF2-40B4-BE49-F238E27FC236}">
                <a16:creationId xmlns:a16="http://schemas.microsoft.com/office/drawing/2014/main" id="{424D5666-F429-4D78-B99B-9744B75B3B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36" y="3276600"/>
            <a:ext cx="8753527" cy="15404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41D9DCF-E1DA-42A9-B620-05A693930C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Marinski (alpski,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tethyski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) razvoj trijasa</a:t>
            </a:r>
            <a:b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Razvoj trijasa u Južnim vapnenačkim Alpama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9C7A5E6D-15C1-4281-BD0F-A2D5613F1DB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4038600" cy="5562600"/>
          </a:xfrm>
        </p:spPr>
        <p:txBody>
          <a:bodyPr>
            <a:normAutofit fontScale="77500" lnSpcReduction="20000"/>
          </a:bodyPr>
          <a:lstStyle/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300" b="1" dirty="0">
                <a:latin typeface="Arial" panose="020B0604020202020204" pitchFamily="34" charset="0"/>
                <a:cs typeface="Arial" panose="020B0604020202020204" pitchFamily="34" charset="0"/>
              </a:rPr>
              <a:t>Skit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Sajske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naslage</a:t>
            </a:r>
            <a:r>
              <a:rPr lang="hr-HR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(prema gradu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Seis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u sjevernoj Italiji)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Kampilske naslage (prema brdu Campil u sjevernoj Italiji)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300" b="1" dirty="0">
                <a:latin typeface="Arial" panose="020B0604020202020204" pitchFamily="34" charset="0"/>
                <a:cs typeface="Arial" panose="020B0604020202020204" pitchFamily="34" charset="0"/>
              </a:rPr>
              <a:t>Anizik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Gracilis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zona -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tankopločasti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vapnenci sa stapkama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krinoida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Dadocrinus</a:t>
            </a:r>
            <a:r>
              <a:rPr lang="hr-HR" sz="13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gracilis</a:t>
            </a: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Decurtata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zona -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laporoviti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vapnenci sa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brahiopodom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Rhynchonella</a:t>
            </a:r>
            <a:r>
              <a:rPr lang="hr-HR" sz="13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decurtata</a:t>
            </a: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Trinodosus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zona - tamni vapnenci s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amonitom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Ceratites</a:t>
            </a:r>
            <a:r>
              <a:rPr lang="hr-HR" sz="13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trinodosus</a:t>
            </a: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300" b="1" dirty="0">
                <a:latin typeface="Arial" panose="020B0604020202020204" pitchFamily="34" charset="0"/>
                <a:cs typeface="Arial" panose="020B0604020202020204" pitchFamily="34" charset="0"/>
              </a:rPr>
              <a:t>Ladinik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Reitzi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zona - vapnenci s ulošcima rožnjaka, a u gornjem dijelu s crvenim i zelenim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tufovima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i sa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amonitom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Protrachyceras</a:t>
            </a:r>
            <a:r>
              <a:rPr lang="hr-HR" sz="13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reitzi</a:t>
            </a: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Lommeli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zona -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tankopločasti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vapnenci,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tufitični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pješčenjaci i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tufovi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sa školjkašem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Daonella</a:t>
            </a:r>
            <a:r>
              <a:rPr lang="hr-HR" sz="13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lommeli</a:t>
            </a: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Aon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zona - lapori sa nešto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tufova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i sa </a:t>
            </a:r>
            <a:r>
              <a:rPr lang="hr-HR" sz="1300" dirty="0" err="1">
                <a:latin typeface="Arial" panose="020B0604020202020204" pitchFamily="34" charset="0"/>
                <a:cs typeface="Arial" panose="020B0604020202020204" pitchFamily="34" charset="0"/>
              </a:rPr>
              <a:t>amonitom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Trachyceras</a:t>
            </a:r>
            <a:r>
              <a:rPr lang="hr-HR" sz="13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latin typeface="Arial" panose="020B0604020202020204" pitchFamily="34" charset="0"/>
                <a:cs typeface="Arial" panose="020B0604020202020204" pitchFamily="34" charset="0"/>
              </a:rPr>
              <a:t>aon</a:t>
            </a:r>
            <a:endParaRPr lang="hr-HR" sz="13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3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Karnik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rabeljske</a:t>
            </a:r>
            <a:r>
              <a:rPr lang="hr-HR" sz="13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naslage - tamni lapori i vapnenci sa </a:t>
            </a:r>
            <a:r>
              <a:rPr lang="hr-HR" sz="13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Voltzia</a:t>
            </a:r>
            <a:r>
              <a:rPr lang="hr-HR" sz="13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heterophylla</a:t>
            </a:r>
            <a:r>
              <a:rPr lang="hr-HR" sz="13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3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Trachyceras</a:t>
            </a:r>
            <a:r>
              <a:rPr lang="hr-HR" sz="13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aonoides</a:t>
            </a:r>
            <a:r>
              <a:rPr lang="hr-HR" sz="13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hr-HR" sz="13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Myophoria</a:t>
            </a:r>
            <a:r>
              <a:rPr lang="hr-HR" sz="13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3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kefersteini</a:t>
            </a:r>
            <a:endParaRPr lang="hr-HR" sz="130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300" b="1" dirty="0">
                <a:latin typeface="Arial" panose="020B0604020202020204" pitchFamily="34" charset="0"/>
                <a:cs typeface="Arial" panose="020B0604020202020204" pitchFamily="34" charset="0"/>
              </a:rPr>
              <a:t>Norik i Ret</a:t>
            </a: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300" dirty="0">
                <a:latin typeface="Arial" panose="020B0604020202020204" pitchFamily="34" charset="0"/>
                <a:cs typeface="Arial" panose="020B0604020202020204" pitchFamily="34" charset="0"/>
              </a:rPr>
              <a:t>vapnenci i dolomiti </a:t>
            </a:r>
          </a:p>
          <a:p>
            <a:pPr marL="609600" indent="-6096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200" dirty="0"/>
          </a:p>
        </p:txBody>
      </p:sp>
      <p:pic>
        <p:nvPicPr>
          <p:cNvPr id="34820" name="Rezervirano mjesto sadržaja 4" descr="Paleogeografija srednjeg i gornjeg Trijasa.jpg">
            <a:extLst>
              <a:ext uri="{FF2B5EF4-FFF2-40B4-BE49-F238E27FC236}">
                <a16:creationId xmlns:a16="http://schemas.microsoft.com/office/drawing/2014/main" id="{0DE20FE5-18DF-4E73-B71C-27A6EA88CA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017" y="1154649"/>
            <a:ext cx="3639806" cy="5474751"/>
          </a:xfr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837BBE0A-ABD7-4AD2-94AC-37ECA9DA80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Marinski (alpski, tethyski) razvoj trijasa</a:t>
            </a:r>
            <a:b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400" b="1" dirty="0">
                <a:latin typeface="Arial" panose="020B0604020202020204" pitchFamily="34" charset="0"/>
                <a:cs typeface="Arial" panose="020B0604020202020204" pitchFamily="34" charset="0"/>
              </a:rPr>
              <a:t>Razvoj trijasa u Dinaridima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77F7625-CD20-4E2C-98BF-8F83C2B718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124200"/>
            <a:ext cx="40386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donji trijas -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sajske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i kampilske naslage s </a:t>
            </a:r>
            <a:r>
              <a:rPr lang="hr-H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Anodontophora</a:t>
            </a:r>
            <a:r>
              <a:rPr lang="hr-HR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fassa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ë</a:t>
            </a:r>
            <a:r>
              <a:rPr lang="hr-H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nsis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hr-H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Claraia</a:t>
            </a:r>
            <a:r>
              <a:rPr lang="hr-HR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clarai</a:t>
            </a:r>
            <a:endParaRPr lang="hr-HR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Meandrospira</a:t>
            </a:r>
            <a:r>
              <a:rPr lang="hr-HR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pusilla</a:t>
            </a:r>
            <a:endParaRPr lang="hr-H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sz="1600" dirty="0"/>
          </a:p>
        </p:txBody>
      </p:sp>
      <p:pic>
        <p:nvPicPr>
          <p:cNvPr id="36868" name="Picture 4" descr="Meandrospira pusilla">
            <a:extLst>
              <a:ext uri="{FF2B5EF4-FFF2-40B4-BE49-F238E27FC236}">
                <a16:creationId xmlns:a16="http://schemas.microsoft.com/office/drawing/2014/main" id="{526BB55E-67DE-493C-A96E-390D509AA39F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211" y="1600200"/>
            <a:ext cx="3176578" cy="2171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9" name="Picture 8" descr="Claraia">
            <a:extLst>
              <a:ext uri="{FF2B5EF4-FFF2-40B4-BE49-F238E27FC236}">
                <a16:creationId xmlns:a16="http://schemas.microsoft.com/office/drawing/2014/main" id="{805F074D-284B-4226-BCB0-B144372D214F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445" y="3961801"/>
            <a:ext cx="3176577" cy="24973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CDE76EB1-039D-4FE3-9764-18E62AD33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673647"/>
            <a:ext cx="2074607" cy="3139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rgbClr val="66FF33"/>
              </a:buClr>
              <a:buNone/>
              <a:defRPr/>
            </a:pPr>
            <a:r>
              <a:rPr lang="hr-HR" sz="1600" i="1" dirty="0">
                <a:latin typeface="Arial" panose="020B0604020202020204" pitchFamily="34" charset="0"/>
              </a:rPr>
              <a:t>Meandrospira pusilla</a:t>
            </a:r>
            <a:endParaRPr lang="hr-HR" sz="1600" dirty="0">
              <a:latin typeface="Arial" panose="020B0604020202020204" pitchFamily="34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C5A54255-1996-462A-88FA-9EF5AED77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451" y="6091434"/>
            <a:ext cx="1378904" cy="3139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Clr>
                <a:srgbClr val="66FF33"/>
              </a:buClr>
              <a:buNone/>
              <a:defRPr/>
            </a:pPr>
            <a:r>
              <a:rPr lang="hr-HR" sz="1600" i="1" dirty="0">
                <a:latin typeface="Arial" panose="020B0604020202020204" pitchFamily="34" charset="0"/>
              </a:rPr>
              <a:t>Claraia clarai</a:t>
            </a:r>
            <a:endParaRPr lang="hr-HR" sz="1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E:\Fotografije\Fotografije_tereni\Teren_Historijska2\2008_06_2-5_Historijska geol 2\IMG_9784.jpg">
            <a:extLst>
              <a:ext uri="{FF2B5EF4-FFF2-40B4-BE49-F238E27FC236}">
                <a16:creationId xmlns:a16="http://schemas.microsoft.com/office/drawing/2014/main" id="{1FEB6BA1-5F00-400C-96D9-8AE0EF957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" b="7655"/>
          <a:stretch>
            <a:fillRect/>
          </a:stretch>
        </p:blipFill>
        <p:spPr bwMode="auto">
          <a:xfrm>
            <a:off x="3276600" y="1976438"/>
            <a:ext cx="5614988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7" descr="Korelacija naslaga Trijasa">
            <a:extLst>
              <a:ext uri="{FF2B5EF4-FFF2-40B4-BE49-F238E27FC236}">
                <a16:creationId xmlns:a16="http://schemas.microsoft.com/office/drawing/2014/main" id="{368788AF-4840-474E-A3B2-4BB1A3C96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415" r="86253" b="415"/>
          <a:stretch>
            <a:fillRect/>
          </a:stretch>
        </p:blipFill>
        <p:spPr bwMode="auto">
          <a:xfrm>
            <a:off x="34925" y="1501775"/>
            <a:ext cx="979488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8" descr="Korelacija naslaga Trijasa">
            <a:extLst>
              <a:ext uri="{FF2B5EF4-FFF2-40B4-BE49-F238E27FC236}">
                <a16:creationId xmlns:a16="http://schemas.microsoft.com/office/drawing/2014/main" id="{B566C40D-6BC8-42C2-8C21-2B9CEADC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5" t="415" r="298" b="415"/>
          <a:stretch>
            <a:fillRect/>
          </a:stretch>
        </p:blipFill>
        <p:spPr bwMode="auto">
          <a:xfrm>
            <a:off x="1027113" y="1501775"/>
            <a:ext cx="160020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2">
            <a:extLst>
              <a:ext uri="{FF2B5EF4-FFF2-40B4-BE49-F238E27FC236}">
                <a16:creationId xmlns:a16="http://schemas.microsoft.com/office/drawing/2014/main" id="{A1C065C0-407C-4A58-ADCC-6081D7CC5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6054614"/>
            <a:ext cx="6227762" cy="656077"/>
          </a:xfrm>
          <a:prstGeom prst="rect">
            <a:avLst/>
          </a:prstGeom>
          <a:noFill/>
          <a:ln w="25400">
            <a:solidFill>
              <a:srgbClr val="99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hr-HR" altLang="sr-Latn-RS" sz="1600" b="1" dirty="0" err="1">
                <a:solidFill>
                  <a:srgbClr val="FF0000"/>
                </a:solidFill>
                <a:latin typeface="Arial" panose="020B0604020202020204" pitchFamily="34" charset="0"/>
              </a:rPr>
              <a:t>Sajske</a:t>
            </a:r>
            <a:r>
              <a:rPr lang="hr-HR" altLang="sr-Latn-R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 i kampilske naslage</a:t>
            </a:r>
            <a:r>
              <a:rPr lang="hr-HR" altLang="sr-Latn-RS" sz="1600" dirty="0">
                <a:latin typeface="Arial" panose="020B0604020202020204" pitchFamily="34" charset="0"/>
              </a:rPr>
              <a:t>. U kampilskim naslagama naviše se povećava udio karbonatne komponente.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8E0459BC-9B1F-42C6-AB87-1F81C678CC4D}"/>
              </a:ext>
            </a:extLst>
          </p:cNvPr>
          <p:cNvSpPr/>
          <p:nvPr/>
        </p:nvSpPr>
        <p:spPr>
          <a:xfrm>
            <a:off x="2627313" y="5990003"/>
            <a:ext cx="215900" cy="792163"/>
          </a:xfrm>
          <a:prstGeom prst="rightBrace">
            <a:avLst>
              <a:gd name="adj1" fmla="val 58817"/>
              <a:gd name="adj2" fmla="val 50000"/>
            </a:avLst>
          </a:prstGeom>
          <a:ln w="25400">
            <a:solidFill>
              <a:srgbClr val="99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38920" name="Text Box 10">
            <a:extLst>
              <a:ext uri="{FF2B5EF4-FFF2-40B4-BE49-F238E27FC236}">
                <a16:creationId xmlns:a16="http://schemas.microsoft.com/office/drawing/2014/main" id="{866CD4C8-FFB1-4331-8D0C-EE319A9AC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1916113"/>
            <a:ext cx="24907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Naslage donjeg trijasa na Svilaji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BF6D1C2-95CA-4C33-8A09-F5101956EE47}"/>
              </a:ext>
            </a:extLst>
          </p:cNvPr>
          <p:cNvCxnSpPr/>
          <p:nvPr/>
        </p:nvCxnSpPr>
        <p:spPr>
          <a:xfrm flipH="1">
            <a:off x="4211638" y="2060575"/>
            <a:ext cx="215900" cy="431800"/>
          </a:xfrm>
          <a:prstGeom prst="straightConnector1">
            <a:avLst/>
          </a:prstGeom>
          <a:ln w="539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2" name="Text Box 10">
            <a:extLst>
              <a:ext uri="{FF2B5EF4-FFF2-40B4-BE49-F238E27FC236}">
                <a16:creationId xmlns:a16="http://schemas.microsoft.com/office/drawing/2014/main" id="{24419471-E28E-4EF7-9A95-C4DFE6FEB17D}"/>
              </a:ext>
            </a:extLst>
          </p:cNvPr>
          <p:cNvSpPr txBox="1">
            <a:spLocks noChangeArrowheads="1"/>
          </p:cNvSpPr>
          <p:nvPr/>
        </p:nvSpPr>
        <p:spPr bwMode="auto">
          <a:xfrm rot="1219336">
            <a:off x="4425950" y="2219325"/>
            <a:ext cx="18002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sajske naslage</a:t>
            </a:r>
            <a:endParaRPr lang="en-US" altLang="sr-Latn-RS" sz="1600">
              <a:latin typeface="Arial" panose="020B0604020202020204" pitchFamily="34" charset="0"/>
            </a:endParaRPr>
          </a:p>
        </p:txBody>
      </p:sp>
      <p:sp>
        <p:nvSpPr>
          <p:cNvPr id="38923" name="Text Box 10">
            <a:extLst>
              <a:ext uri="{FF2B5EF4-FFF2-40B4-BE49-F238E27FC236}">
                <a16:creationId xmlns:a16="http://schemas.microsoft.com/office/drawing/2014/main" id="{168EB234-2C95-49C4-896D-F89AF2331929}"/>
              </a:ext>
            </a:extLst>
          </p:cNvPr>
          <p:cNvSpPr txBox="1">
            <a:spLocks noChangeArrowheads="1"/>
          </p:cNvSpPr>
          <p:nvPr/>
        </p:nvSpPr>
        <p:spPr bwMode="auto">
          <a:xfrm rot="1058337">
            <a:off x="3004397" y="1643880"/>
            <a:ext cx="13271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dirty="0">
                <a:latin typeface="Arial" panose="020B0604020202020204" pitchFamily="34" charset="0"/>
              </a:rPr>
              <a:t>kampilske n.</a:t>
            </a:r>
            <a:endParaRPr lang="en-US" altLang="sr-Latn-RS" sz="1600" dirty="0">
              <a:latin typeface="Arial" panose="020B0604020202020204" pitchFamily="34" charset="0"/>
            </a:endParaRPr>
          </a:p>
        </p:txBody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B88B618E-3D35-4AB8-952B-6C01F3693721}"/>
              </a:ext>
            </a:extLst>
          </p:cNvPr>
          <p:cNvSpPr/>
          <p:nvPr/>
        </p:nvSpPr>
        <p:spPr>
          <a:xfrm>
            <a:off x="542358" y="75834"/>
            <a:ext cx="83296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Dva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facijesna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razvoja –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Svilajski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Velebitski.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Svilajski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izgrađen je od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tinjčastih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sitnozrnastih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pješčenjaka i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siltita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 izmjeni sa povremenim,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ooidnim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bioklastičnim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grejnstonima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sajske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naslage), te skeletnih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pjeskovitiih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vapnenaca/dolomita i lapora s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amonitima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(rodovi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Dinarites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Tirolites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(kampilske naslage). Velebitskome razvoju donjega trijasa pripadaju pjeskoviti dolomiti i </a:t>
            </a:r>
            <a:r>
              <a:rPr lang="hr-HR" sz="16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tinjčasti</a:t>
            </a:r>
            <a:r>
              <a:rPr lang="hr-HR" sz="16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pješčenjaci</a:t>
            </a:r>
            <a:endParaRPr lang="hr-HR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7" descr="Korelacija naslaga Trijasa">
            <a:extLst>
              <a:ext uri="{FF2B5EF4-FFF2-40B4-BE49-F238E27FC236}">
                <a16:creationId xmlns:a16="http://schemas.microsoft.com/office/drawing/2014/main" id="{79E56255-EE3E-422E-AD8D-37A7368BF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415" r="86253" b="415"/>
          <a:stretch>
            <a:fillRect/>
          </a:stretch>
        </p:blipFill>
        <p:spPr bwMode="auto">
          <a:xfrm>
            <a:off x="34925" y="1501775"/>
            <a:ext cx="979488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8" descr="Korelacija naslaga Trijasa">
            <a:extLst>
              <a:ext uri="{FF2B5EF4-FFF2-40B4-BE49-F238E27FC236}">
                <a16:creationId xmlns:a16="http://schemas.microsoft.com/office/drawing/2014/main" id="{621F4D62-3226-45C1-AE7B-649BE6B29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5" t="415" r="298" b="415"/>
          <a:stretch>
            <a:fillRect/>
          </a:stretch>
        </p:blipFill>
        <p:spPr bwMode="auto">
          <a:xfrm>
            <a:off x="1027113" y="1501775"/>
            <a:ext cx="160020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2">
            <a:extLst>
              <a:ext uri="{FF2B5EF4-FFF2-40B4-BE49-F238E27FC236}">
                <a16:creationId xmlns:a16="http://schemas.microsoft.com/office/drawing/2014/main" id="{EB197B2B-CFF6-4011-A7C7-83C204A59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300" y="6165725"/>
            <a:ext cx="2895600" cy="360612"/>
          </a:xfrm>
          <a:prstGeom prst="rect">
            <a:avLst/>
          </a:prstGeom>
          <a:noFill/>
          <a:ln w="25400">
            <a:solidFill>
              <a:srgbClr val="99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hr-HR" altLang="sr-Latn-RS" sz="1600" b="1" dirty="0" err="1">
                <a:solidFill>
                  <a:srgbClr val="FF0000"/>
                </a:solidFill>
                <a:latin typeface="Arial" panose="020B0604020202020204" pitchFamily="34" charset="0"/>
              </a:rPr>
              <a:t>Sajske</a:t>
            </a:r>
            <a:r>
              <a:rPr lang="hr-HR" altLang="sr-Latn-R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 i kampilske naslage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0DBF5A53-6319-4CB7-B250-6B482C163A4D}"/>
              </a:ext>
            </a:extLst>
          </p:cNvPr>
          <p:cNvSpPr/>
          <p:nvPr/>
        </p:nvSpPr>
        <p:spPr>
          <a:xfrm>
            <a:off x="2627313" y="5949950"/>
            <a:ext cx="215900" cy="792163"/>
          </a:xfrm>
          <a:prstGeom prst="rightBrace">
            <a:avLst>
              <a:gd name="adj1" fmla="val 58817"/>
              <a:gd name="adj2" fmla="val 50000"/>
            </a:avLst>
          </a:prstGeom>
          <a:ln w="25400">
            <a:solidFill>
              <a:srgbClr val="99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pic>
        <p:nvPicPr>
          <p:cNvPr id="39943" name="Picture 10" descr="D:\Svasta\Otvoreni dan PMF-a 2010\fotogr za otvorene dane\Trijaski_amoniti_na_Svilaji.jpg">
            <a:extLst>
              <a:ext uri="{FF2B5EF4-FFF2-40B4-BE49-F238E27FC236}">
                <a16:creationId xmlns:a16="http://schemas.microsoft.com/office/drawing/2014/main" id="{2BC1604C-135D-42DF-B509-761E2035B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733550"/>
            <a:ext cx="45212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3962109E-4895-4808-AF2E-C09A3D9E6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4652338"/>
            <a:ext cx="22044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hr-HR" altLang="sr-Latn-RS" sz="1600" b="1" i="1" dirty="0">
                <a:latin typeface="Arial" panose="020B0604020202020204" pitchFamily="34" charset="0"/>
              </a:rPr>
              <a:t>Dinarites dalmatinus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6" name="Rectangle 6">
            <a:extLst>
              <a:ext uri="{FF2B5EF4-FFF2-40B4-BE49-F238E27FC236}">
                <a16:creationId xmlns:a16="http://schemas.microsoft.com/office/drawing/2014/main" id="{9744B44F-E6F6-49DC-84B7-C7F6D3648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Kontakt sajskih i kampilskih naslaga</a:t>
            </a:r>
          </a:p>
        </p:txBody>
      </p:sp>
      <p:pic>
        <p:nvPicPr>
          <p:cNvPr id="40963" name="Picture 5" descr="P1010034">
            <a:extLst>
              <a:ext uri="{FF2B5EF4-FFF2-40B4-BE49-F238E27FC236}">
                <a16:creationId xmlns:a16="http://schemas.microsoft.com/office/drawing/2014/main" id="{83A68C52-6AB2-4DC5-8CD5-7821EDF326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5" y="1066800"/>
            <a:ext cx="7260430" cy="54453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1">
            <a:extLst>
              <a:ext uri="{FF2B5EF4-FFF2-40B4-BE49-F238E27FC236}">
                <a16:creationId xmlns:a16="http://schemas.microsoft.com/office/drawing/2014/main" id="{1CDACEA3-F76D-48B5-8D69-AE5278089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fld id="{C31AE1BF-73AD-4B8F-88FD-45CA08B5150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/>
              </a:pPr>
              <a:t>22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3011" name="Picture 7" descr="Korelacija naslaga Trijasa">
            <a:extLst>
              <a:ext uri="{FF2B5EF4-FFF2-40B4-BE49-F238E27FC236}">
                <a16:creationId xmlns:a16="http://schemas.microsoft.com/office/drawing/2014/main" id="{BDC769BB-A3AF-48CE-AD31-0B8C6F084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415" r="86253" b="415"/>
          <a:stretch>
            <a:fillRect/>
          </a:stretch>
        </p:blipFill>
        <p:spPr bwMode="auto">
          <a:xfrm>
            <a:off x="34925" y="1501775"/>
            <a:ext cx="979488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8" descr="Korelacija naslaga Trijasa">
            <a:extLst>
              <a:ext uri="{FF2B5EF4-FFF2-40B4-BE49-F238E27FC236}">
                <a16:creationId xmlns:a16="http://schemas.microsoft.com/office/drawing/2014/main" id="{8C2B4115-4141-4B18-B1D4-0D201A403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5" t="415" r="298" b="415"/>
          <a:stretch>
            <a:fillRect/>
          </a:stretch>
        </p:blipFill>
        <p:spPr bwMode="auto">
          <a:xfrm>
            <a:off x="1027113" y="1501775"/>
            <a:ext cx="160020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Brace 12">
            <a:extLst>
              <a:ext uri="{FF2B5EF4-FFF2-40B4-BE49-F238E27FC236}">
                <a16:creationId xmlns:a16="http://schemas.microsoft.com/office/drawing/2014/main" id="{7759A9E7-07A0-4961-AC85-37A9454AE86D}"/>
              </a:ext>
            </a:extLst>
          </p:cNvPr>
          <p:cNvSpPr/>
          <p:nvPr/>
        </p:nvSpPr>
        <p:spPr>
          <a:xfrm>
            <a:off x="2640013" y="4587876"/>
            <a:ext cx="215900" cy="1295400"/>
          </a:xfrm>
          <a:prstGeom prst="rightBrace">
            <a:avLst>
              <a:gd name="adj1" fmla="val 58817"/>
              <a:gd name="adj2" fmla="val 50000"/>
            </a:avLst>
          </a:prstGeom>
          <a:ln w="254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53A09AC4-8247-4829-8060-F7A0ADA85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4364038"/>
            <a:ext cx="6227762" cy="2160587"/>
          </a:xfrm>
          <a:prstGeom prst="rect">
            <a:avLst/>
          </a:prstGeom>
          <a:noFill/>
          <a:ln w="25400">
            <a:solidFill>
              <a:srgbClr val="FF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eaLnBrk="1" hangingPunct="1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lang="hr-HR" sz="1600" dirty="0">
                <a:latin typeface="Arial" charset="0"/>
              </a:rPr>
              <a:t>Tijekom srednjeg trijasa &gt; </a:t>
            </a:r>
            <a:r>
              <a:rPr lang="hr-HR" sz="1600" b="1" dirty="0">
                <a:solidFill>
                  <a:srgbClr val="FF0000"/>
                </a:solidFill>
                <a:latin typeface="Arial" charset="0"/>
              </a:rPr>
              <a:t>izrazita diferencijacija okoliša </a:t>
            </a:r>
            <a:r>
              <a:rPr lang="hr-HR" sz="1600" dirty="0">
                <a:latin typeface="Arial" charset="0"/>
              </a:rPr>
              <a:t>kao posljedica tektonskih pokreta na prostoru Jadranske mikroploče; u različitim okolišima talože se različite naslage, najznačajnije su:</a:t>
            </a:r>
          </a:p>
          <a:p>
            <a:pPr marL="342900" lvl="1" indent="-342900" eaLnBrk="1" hangingPunct="1">
              <a:lnSpc>
                <a:spcPct val="120000"/>
              </a:lnSpc>
              <a:buClr>
                <a:srgbClr val="FF33CC"/>
              </a:buClr>
              <a:buFont typeface="Wingdings" panose="05000000000000000000" pitchFamily="2" charset="2"/>
              <a:buAutoNum type="arabicParenBoth"/>
              <a:defRPr/>
            </a:pPr>
            <a:r>
              <a:rPr lang="hr-HR" sz="1600" dirty="0">
                <a:latin typeface="Arial" charset="0"/>
              </a:rPr>
              <a:t>Plitkomorski vapnenci i dolomiti (prevladavaju; Lika i Velebit)</a:t>
            </a:r>
          </a:p>
          <a:p>
            <a:pPr marL="342900" lvl="1" indent="-342900" eaLnBrk="1" hangingPunct="1">
              <a:lnSpc>
                <a:spcPct val="120000"/>
              </a:lnSpc>
              <a:buClr>
                <a:srgbClr val="FF33CC"/>
              </a:buClr>
              <a:buFont typeface="Wingdings" panose="05000000000000000000" pitchFamily="2" charset="2"/>
              <a:buAutoNum type="arabicParenBoth"/>
              <a:defRPr/>
            </a:pPr>
            <a:r>
              <a:rPr lang="hr-HR" sz="1600" dirty="0">
                <a:latin typeface="Arial" charset="0"/>
              </a:rPr>
              <a:t>Crveni </a:t>
            </a:r>
            <a:r>
              <a:rPr lang="hr-HR" sz="1600" dirty="0" err="1">
                <a:latin typeface="Arial" charset="0"/>
              </a:rPr>
              <a:t>cefalopodni</a:t>
            </a:r>
            <a:r>
              <a:rPr lang="hr-HR" sz="1600" dirty="0">
                <a:latin typeface="Arial" charset="0"/>
              </a:rPr>
              <a:t> vapnenci (npr. Samoborsko gorje)</a:t>
            </a:r>
          </a:p>
          <a:p>
            <a:pPr marL="342900" lvl="1" indent="-342900" eaLnBrk="1" hangingPunct="1">
              <a:lnSpc>
                <a:spcPct val="120000"/>
              </a:lnSpc>
              <a:buClr>
                <a:srgbClr val="FF33CC"/>
              </a:buClr>
              <a:buFont typeface="Wingdings" panose="05000000000000000000" pitchFamily="2" charset="2"/>
              <a:buAutoNum type="arabicParenBoth"/>
              <a:defRPr/>
            </a:pPr>
            <a:r>
              <a:rPr lang="hr-HR" sz="1600" dirty="0" err="1">
                <a:latin typeface="Arial" charset="0"/>
              </a:rPr>
              <a:t>Vulkanogeno</a:t>
            </a:r>
            <a:r>
              <a:rPr lang="hr-HR" sz="1600" dirty="0">
                <a:latin typeface="Arial" charset="0"/>
              </a:rPr>
              <a:t>-sedimentne naslage (npr. Svilaja, Medvednica)</a:t>
            </a:r>
          </a:p>
          <a:p>
            <a:pPr marL="342900" lvl="1" indent="-342900" eaLnBrk="1" hangingPunct="1">
              <a:lnSpc>
                <a:spcPct val="120000"/>
              </a:lnSpc>
              <a:buClr>
                <a:srgbClr val="FF33CC"/>
              </a:buClr>
              <a:buFont typeface="Wingdings" panose="05000000000000000000" pitchFamily="2" charset="2"/>
              <a:buAutoNum type="arabicParenBoth"/>
              <a:defRPr/>
            </a:pPr>
            <a:r>
              <a:rPr lang="hr-HR" sz="1600" dirty="0" err="1">
                <a:latin typeface="Arial" charset="0"/>
              </a:rPr>
              <a:t>Klastično</a:t>
            </a:r>
            <a:r>
              <a:rPr lang="hr-HR" sz="1600" dirty="0">
                <a:latin typeface="Arial" charset="0"/>
              </a:rPr>
              <a:t>-karbonatne stijene (rjeđe na području Hrvatske)</a:t>
            </a:r>
          </a:p>
        </p:txBody>
      </p:sp>
      <p:pic>
        <p:nvPicPr>
          <p:cNvPr id="43015" name="Picture 3" descr="Diplopora annulata">
            <a:extLst>
              <a:ext uri="{FF2B5EF4-FFF2-40B4-BE49-F238E27FC236}">
                <a16:creationId xmlns:a16="http://schemas.microsoft.com/office/drawing/2014/main" id="{C687CB44-2EFF-4696-8163-1C75B64E2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0" b="7330"/>
          <a:stretch>
            <a:fillRect/>
          </a:stretch>
        </p:blipFill>
        <p:spPr bwMode="auto">
          <a:xfrm>
            <a:off x="5595938" y="115888"/>
            <a:ext cx="3440112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8" descr="meandrospira">
            <a:extLst>
              <a:ext uri="{FF2B5EF4-FFF2-40B4-BE49-F238E27FC236}">
                <a16:creationId xmlns:a16="http://schemas.microsoft.com/office/drawing/2014/main" id="{5C20274A-FEF5-43B3-983C-3DB5DD7B0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565400"/>
            <a:ext cx="2151062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7" name="Text Box 5">
            <a:extLst>
              <a:ext uri="{FF2B5EF4-FFF2-40B4-BE49-F238E27FC236}">
                <a16:creationId xmlns:a16="http://schemas.microsoft.com/office/drawing/2014/main" id="{5E6BAD6D-5CB1-4789-A3CE-AACD12D6A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2636838"/>
            <a:ext cx="23749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latin typeface="Arial" panose="020B0604020202020204" pitchFamily="34" charset="0"/>
              </a:rPr>
              <a:t>Meandrospira dinarica</a:t>
            </a:r>
            <a:endParaRPr lang="hr-HR" altLang="sr-Latn-RS" sz="1600" dirty="0">
              <a:latin typeface="Arial" panose="020B0604020202020204" pitchFamily="34" charset="0"/>
            </a:endParaRP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2B01B707-ED0D-4231-B619-861494757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64098"/>
            <a:ext cx="2042547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latin typeface="Arial" panose="020B0604020202020204" pitchFamily="34" charset="0"/>
              </a:rPr>
              <a:t>Diplopora annulata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>
            <a:extLst>
              <a:ext uri="{FF2B5EF4-FFF2-40B4-BE49-F238E27FC236}">
                <a16:creationId xmlns:a16="http://schemas.microsoft.com/office/drawing/2014/main" id="{1E753BE4-97FC-434D-AC9A-0F8B9B10365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828800"/>
            <a:ext cx="3962400" cy="36576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endParaRPr lang="hr-HR" sz="1600" dirty="0"/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hr-HR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Facijes</a:t>
            </a: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plitkomorskih</a:t>
            </a: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vapnenaca (</a:t>
            </a:r>
            <a:r>
              <a:rPr lang="hr-HR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Diploporni</a:t>
            </a: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vapnenci);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tipično razvijen na prostorima Like i Velebita. U </a:t>
            </a:r>
            <a:r>
              <a:rPr lang="hr-H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Aniziku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sa algama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Diplopora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annulatisima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Diplopora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hexaster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Teutloporella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tabulata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Macroporella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alpina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foraminiferom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Meandrospira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dinarica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a u </a:t>
            </a:r>
            <a:r>
              <a:rPr lang="hr-H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Ladiniku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Diplopora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annulata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Diplopora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annulatisima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Teutloporella</a:t>
            </a:r>
            <a:r>
              <a:rPr lang="hr-HR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herculea</a:t>
            </a:r>
            <a:endParaRPr lang="hr-H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036" name="Picture 10" descr="Diplopora annulata (gornji Anizik-Ladinik)">
            <a:extLst>
              <a:ext uri="{FF2B5EF4-FFF2-40B4-BE49-F238E27FC236}">
                <a16:creationId xmlns:a16="http://schemas.microsoft.com/office/drawing/2014/main" id="{B78D0638-9653-4CBD-86E2-C377D9168CA4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152399"/>
            <a:ext cx="2909888" cy="42132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7" name="Picture 13" descr="Meandrospira dinarica (Anizik)">
            <a:extLst>
              <a:ext uri="{FF2B5EF4-FFF2-40B4-BE49-F238E27FC236}">
                <a16:creationId xmlns:a16="http://schemas.microsoft.com/office/drawing/2014/main" id="{D119D663-2E41-4799-ADDE-1E04A00CA4E9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2" y="4438627"/>
            <a:ext cx="3367086" cy="22810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>
            <a:extLst>
              <a:ext uri="{FF2B5EF4-FFF2-40B4-BE49-F238E27FC236}">
                <a16:creationId xmlns:a16="http://schemas.microsoft.com/office/drawing/2014/main" id="{B9F2C98C-4B03-4439-9686-FD477B326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324600"/>
            <a:ext cx="23749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latin typeface="Arial" panose="020B0604020202020204" pitchFamily="34" charset="0"/>
              </a:rPr>
              <a:t>Meandrospira dinarica</a:t>
            </a:r>
            <a:endParaRPr lang="hr-HR" altLang="sr-Latn-RS" sz="1600" dirty="0">
              <a:latin typeface="Arial" panose="020B0604020202020204" pitchFamily="34" charset="0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A92901E4-AD1C-4162-8057-7C48D7F3B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16439"/>
            <a:ext cx="2042547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latin typeface="Arial" panose="020B0604020202020204" pitchFamily="34" charset="0"/>
              </a:rPr>
              <a:t>Diplopora annulata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>
            <a:extLst>
              <a:ext uri="{FF2B5EF4-FFF2-40B4-BE49-F238E27FC236}">
                <a16:creationId xmlns:a16="http://schemas.microsoft.com/office/drawing/2014/main" id="{567E5CFA-2BB2-4BDB-BE90-C1857E786B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2) Cefalopodni vapnenci; 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sadrže mnogobrojne amonite. U anizičkim cefalopodnim vapnencima dolaze npr. </a:t>
            </a:r>
            <a:r>
              <a:rPr lang="hr-HR" altLang="sr-Latn-RS" sz="16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Ptychites oppeli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6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Ceratites trinodosus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hr-HR" altLang="sr-Latn-RS" sz="16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Sturia sansovinii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..., a u ladiničkim (npr. Gregurić brega-Samobor) </a:t>
            </a:r>
            <a:r>
              <a:rPr lang="hr-HR" altLang="sr-Latn-RS" sz="16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Gymnites uhligi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6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Protrachyceras curionii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6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Monophyllites wengensis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6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Sturia semistriata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Vulkanogeno-sedimentni facijes;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javlja se kao bočni ekvivalent anizičkih i ladiničkih plitkomorskih vapnenaca. Karakteristično je prisutan na području Donjeg Pazarišta (Lika). Izgrađuju ga flišolike naslage (grauvake i šejlovi) prevladavajuće građene od fragmenata efuzivnih stijena. Na tim klastitima slijede pločasti vapnenci s rožnjacima, a zatim i tufovi ("Pietra Verde") u izmjeni s rožnjacima i pločastim vapnencima. Vapnenci unutar ovog facijesa su često silicificirani i dolomitizirani. 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Za vulkanogeno-sedimentni facijes vezane su i mjestimične pojave vulkanskih stijena; andezita, bazalta, dijabaza i spilita (Fužinski Benkovac, Vratnik, Donje Pazarište, Kosovo i Petrovo polje, Jabuka i Brusnik, Komiža). </a:t>
            </a: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eaLnBrk="1" hangingPunct="1">
              <a:buClr>
                <a:srgbClr val="66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4)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Klastično-karbonatni facijes</a:t>
            </a:r>
            <a:r>
              <a:rPr lang="hr-HR" altLang="sr-Latn-R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(laurazijska provenijencija - ??) građen je od pješčenjaka, glina i karbonata. Rijedak srednjotrijaski facijes na dinaridskom prostoru Hrvatske. Ima ga npr. na Papuku, no znatno je učestaliji na prostoru Slovenije i u BiH. 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8" name="Rectangle 6">
            <a:extLst>
              <a:ext uri="{FF2B5EF4-FFF2-40B4-BE49-F238E27FC236}">
                <a16:creationId xmlns:a16="http://schemas.microsoft.com/office/drawing/2014/main" id="{98658831-6EFB-49DA-817A-0345970668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44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Svilaja - Zelovo - Gornjoanizički/donjoladinički silicificirani vapnenci i dolomiti sa "Pietra Verde"</a:t>
            </a:r>
          </a:p>
        </p:txBody>
      </p:sp>
      <p:pic>
        <p:nvPicPr>
          <p:cNvPr id="48131" name="Picture 5" descr="P5290133">
            <a:extLst>
              <a:ext uri="{FF2B5EF4-FFF2-40B4-BE49-F238E27FC236}">
                <a16:creationId xmlns:a16="http://schemas.microsoft.com/office/drawing/2014/main" id="{A4065A96-ACDA-4788-A989-058FA3658F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84" y="1125285"/>
            <a:ext cx="7082631" cy="53119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>
            <a:extLst>
              <a:ext uri="{FF2B5EF4-FFF2-40B4-BE49-F238E27FC236}">
                <a16:creationId xmlns:a16="http://schemas.microsoft.com/office/drawing/2014/main" id="{AA718C9E-64DC-41F2-B06C-1DB542518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fld id="{7005C99E-809A-45F8-89E7-4CEF971501C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/>
              </a:pPr>
              <a:t>26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50179" name="Picture 7" descr="Korelacija naslaga Trijasa">
            <a:extLst>
              <a:ext uri="{FF2B5EF4-FFF2-40B4-BE49-F238E27FC236}">
                <a16:creationId xmlns:a16="http://schemas.microsoft.com/office/drawing/2014/main" id="{B80CB4A4-4D0F-498C-BCD4-C0ABE0F9A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415" r="86253" b="415"/>
          <a:stretch>
            <a:fillRect/>
          </a:stretch>
        </p:blipFill>
        <p:spPr bwMode="auto">
          <a:xfrm>
            <a:off x="34925" y="1501775"/>
            <a:ext cx="979488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8" descr="Korelacija naslaga Trijasa">
            <a:extLst>
              <a:ext uri="{FF2B5EF4-FFF2-40B4-BE49-F238E27FC236}">
                <a16:creationId xmlns:a16="http://schemas.microsoft.com/office/drawing/2014/main" id="{94D6618F-1380-4349-852B-F7872B587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5" t="415" r="298" b="415"/>
          <a:stretch>
            <a:fillRect/>
          </a:stretch>
        </p:blipFill>
        <p:spPr bwMode="auto">
          <a:xfrm>
            <a:off x="1027113" y="1501775"/>
            <a:ext cx="160020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Text Box 2">
            <a:extLst>
              <a:ext uri="{FF2B5EF4-FFF2-40B4-BE49-F238E27FC236}">
                <a16:creationId xmlns:a16="http://schemas.microsoft.com/office/drawing/2014/main" id="{5AEC02C8-5E13-4A8C-9DB7-BCC845E58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600" y="2124075"/>
            <a:ext cx="6227763" cy="1114425"/>
          </a:xfrm>
          <a:prstGeom prst="rect">
            <a:avLst/>
          </a:prstGeom>
          <a:noFill/>
          <a:ln w="2540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hr-HR" altLang="sr-Latn-RS" sz="1600" b="1" dirty="0">
                <a:latin typeface="Arial" panose="020B0604020202020204" pitchFamily="34" charset="0"/>
              </a:rPr>
              <a:t>Prijelaz srednji-gornji trijas </a:t>
            </a:r>
            <a:r>
              <a:rPr lang="hr-HR" altLang="sr-Latn-RS" sz="1600" dirty="0">
                <a:latin typeface="Arial" panose="020B0604020202020204" pitchFamily="34" charset="0"/>
              </a:rPr>
              <a:t>na mnogim je područjima RH i BiH </a:t>
            </a:r>
            <a:r>
              <a:rPr lang="hr-HR" altLang="sr-Latn-RS" sz="1600" b="1" dirty="0">
                <a:latin typeface="Arial" panose="020B0604020202020204" pitchFamily="34" charset="0"/>
              </a:rPr>
              <a:t>obilježen emerzijom </a:t>
            </a:r>
            <a:r>
              <a:rPr lang="hr-HR" altLang="sr-Latn-RS" sz="1600" dirty="0">
                <a:latin typeface="Arial" panose="020B0604020202020204" pitchFamily="34" charset="0"/>
              </a:rPr>
              <a:t>&gt; okršavanje, mjestimice nastanak boksita u topografskim udubljenjima</a:t>
            </a:r>
            <a:endParaRPr lang="hr-HR" altLang="sr-Latn-RS" sz="1600" b="1" i="1" u="sng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66BC5BE9-F1EA-4231-8F4A-6D79F893D216}"/>
              </a:ext>
            </a:extLst>
          </p:cNvPr>
          <p:cNvSpPr/>
          <p:nvPr/>
        </p:nvSpPr>
        <p:spPr>
          <a:xfrm>
            <a:off x="2627313" y="4076700"/>
            <a:ext cx="215900" cy="360363"/>
          </a:xfrm>
          <a:prstGeom prst="rightBrace">
            <a:avLst>
              <a:gd name="adj1" fmla="val 58817"/>
              <a:gd name="adj2" fmla="val 50000"/>
            </a:avLst>
          </a:prstGeom>
          <a:ln w="254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pic>
        <p:nvPicPr>
          <p:cNvPr id="50183" name="Picture 2" descr="E:\Fotografije\Fotografije_tereni\Teren_Historijska2\2009_05_Historijska 2_Duje\P4260048 copy_smanj.jpg">
            <a:extLst>
              <a:ext uri="{FF2B5EF4-FFF2-40B4-BE49-F238E27FC236}">
                <a16:creationId xmlns:a16="http://schemas.microsoft.com/office/drawing/2014/main" id="{F4F452C2-5FDE-4E26-A5DD-DD19824A7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627438"/>
            <a:ext cx="4105275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4" name="Text Box 4">
            <a:extLst>
              <a:ext uri="{FF2B5EF4-FFF2-40B4-BE49-F238E27FC236}">
                <a16:creationId xmlns:a16="http://schemas.microsoft.com/office/drawing/2014/main" id="{ACE56B17-93F5-4C30-AC65-C7EF6C939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005263"/>
            <a:ext cx="16557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dirty="0">
                <a:latin typeface="Arial" panose="020B0604020202020204" pitchFamily="34" charset="0"/>
              </a:rPr>
              <a:t>Transgresivne breče nastale transgresijom okopnjelog područja tijekom gornjeg trijasa (Vrace; okolica Gračaca)</a:t>
            </a:r>
            <a:endParaRPr lang="hr-HR" altLang="sr-Latn-RS" sz="1600" b="1" i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8704B0EE-F687-41C0-B413-A58E02E0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buClr>
                <a:srgbClr val="66FF33"/>
              </a:buClr>
              <a:defRPr/>
            </a:pPr>
            <a:br>
              <a:rPr lang="hr-HR" sz="1400" dirty="0"/>
            </a:br>
            <a:br>
              <a:rPr lang="hr-HR" sz="1400" dirty="0"/>
            </a:br>
            <a:br>
              <a:rPr lang="hr-HR" sz="1400" dirty="0"/>
            </a:br>
            <a:endParaRPr lang="en-US" sz="1400" dirty="0"/>
          </a:p>
        </p:txBody>
      </p:sp>
      <p:sp>
        <p:nvSpPr>
          <p:cNvPr id="6" name="Rezervirano mjesto teksta 5">
            <a:extLst>
              <a:ext uri="{FF2B5EF4-FFF2-40B4-BE49-F238E27FC236}">
                <a16:creationId xmlns:a16="http://schemas.microsoft.com/office/drawing/2014/main" id="{361BAEAA-E11B-410A-B465-370A14297A4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52400"/>
            <a:ext cx="8229600" cy="1524000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39E75A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interpretacija 1: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do izdizanja na Jadranskoj ploči došlo je tijekom srednjeg ladinika, a zatim je do konca karnika na različitim djelovima izdignutog kopna u kopnenim uvjetima došlo do različitog intenziteta erozije i različitog tipa taloženja;</a:t>
            </a:r>
          </a:p>
          <a:p>
            <a:pPr>
              <a:buClr>
                <a:srgbClr val="39E75A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interptretacija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2: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do izdizanja na Jadranskoj ploči došlo je u različito vrijeme (donji trijas,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anizik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ladinik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), a zatim je do konca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karnika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na različitim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djelovima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izdignutog kopna u kopnenim uvjetima došlo do različitog tipa taloženja</a:t>
            </a:r>
            <a:b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04" name="Rezervirano mjesto sadržaja 3">
            <a:extLst>
              <a:ext uri="{FF2B5EF4-FFF2-40B4-BE49-F238E27FC236}">
                <a16:creationId xmlns:a16="http://schemas.microsoft.com/office/drawing/2014/main" id="{0BFF3B34-EA01-4AC2-BF7A-ACAC8BF7A6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489" y="1417638"/>
            <a:ext cx="7801021" cy="5364162"/>
          </a:xfr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>
            <a:extLst>
              <a:ext uri="{FF2B5EF4-FFF2-40B4-BE49-F238E27FC236}">
                <a16:creationId xmlns:a16="http://schemas.microsoft.com/office/drawing/2014/main" id="{B9844C27-D7EA-4F03-B792-76D09A8A74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2565" y="45720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Gorski kotar - Fužine - Kontakt gornjoskitskih pjeskovitih dolomita i transgresivnih noričkih brečokonglomerata</a:t>
            </a:r>
          </a:p>
        </p:txBody>
      </p:sp>
      <p:pic>
        <p:nvPicPr>
          <p:cNvPr id="53251" name="Picture 8" descr="fig">
            <a:extLst>
              <a:ext uri="{FF2B5EF4-FFF2-40B4-BE49-F238E27FC236}">
                <a16:creationId xmlns:a16="http://schemas.microsoft.com/office/drawing/2014/main" id="{21C07CBC-0C4B-4A61-804F-0972BFA8D5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7365" y="1816030"/>
            <a:ext cx="4149435" cy="290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Rezervirano mjesto sadržaja 3">
            <a:extLst>
              <a:ext uri="{FF2B5EF4-FFF2-40B4-BE49-F238E27FC236}">
                <a16:creationId xmlns:a16="http://schemas.microsoft.com/office/drawing/2014/main" id="{51EA4D19-D99C-4E50-8A6C-93F05C228A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5" y="1816030"/>
            <a:ext cx="414943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8" name="Rectangle 6">
            <a:extLst>
              <a:ext uri="{FF2B5EF4-FFF2-40B4-BE49-F238E27FC236}">
                <a16:creationId xmlns:a16="http://schemas.microsoft.com/office/drawing/2014/main" id="{2AA5D61B-6DB8-415F-BA8C-44CE26C055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921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Velebit - Baške Oštarije (</a:t>
            </a:r>
            <a:r>
              <a:rPr lang="hr-HR" sz="1400" b="1" dirty="0">
                <a:latin typeface="Arial" charset="0"/>
              </a:rPr>
              <a:t>Velebit W.</a:t>
            </a:r>
            <a:r>
              <a:rPr lang="hr-HR" sz="1800" b="1" dirty="0">
                <a:latin typeface="Arial" charset="0"/>
              </a:rPr>
              <a:t>) - Karstificirani vapnenci gornjeg anizika</a:t>
            </a:r>
          </a:p>
        </p:txBody>
      </p:sp>
      <p:pic>
        <p:nvPicPr>
          <p:cNvPr id="55299" name="Picture 5" descr="P9290351">
            <a:extLst>
              <a:ext uri="{FF2B5EF4-FFF2-40B4-BE49-F238E27FC236}">
                <a16:creationId xmlns:a16="http://schemas.microsoft.com/office/drawing/2014/main" id="{0BDEAD73-55E2-463A-97A3-20FDB48E44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977764"/>
            <a:ext cx="4267200" cy="282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Rezervirano mjesto sadržaja 3">
            <a:extLst>
              <a:ext uri="{FF2B5EF4-FFF2-40B4-BE49-F238E27FC236}">
                <a16:creationId xmlns:a16="http://schemas.microsoft.com/office/drawing/2014/main" id="{6F97B19C-28D4-447C-92BE-954C2A879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91925"/>
            <a:ext cx="41148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6" name="Rectangle 6">
            <a:extLst>
              <a:ext uri="{FF2B5EF4-FFF2-40B4-BE49-F238E27FC236}">
                <a16:creationId xmlns:a16="http://schemas.microsoft.com/office/drawing/2014/main" id="{B33C9652-42BF-4B26-8D9A-44438F0270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6740" y="381000"/>
            <a:ext cx="8229600" cy="8683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Velebit - Baške Oštarije (</a:t>
            </a:r>
            <a:r>
              <a:rPr lang="hr-HR" sz="1400" b="1" dirty="0">
                <a:latin typeface="Arial" charset="0"/>
              </a:rPr>
              <a:t>Velebit W.</a:t>
            </a:r>
            <a:r>
              <a:rPr lang="hr-HR" sz="1800" b="1" dirty="0">
                <a:latin typeface="Arial" charset="0"/>
              </a:rPr>
              <a:t>) - Kontakt vulkanogenih siltita/pješčenjaka sa nork/retskim hauptdolomitom</a:t>
            </a:r>
          </a:p>
        </p:txBody>
      </p:sp>
      <p:pic>
        <p:nvPicPr>
          <p:cNvPr id="57347" name="Picture 5" descr="P9250241">
            <a:extLst>
              <a:ext uri="{FF2B5EF4-FFF2-40B4-BE49-F238E27FC236}">
                <a16:creationId xmlns:a16="http://schemas.microsoft.com/office/drawing/2014/main" id="{EDDDED1D-1E5C-42DE-9C60-6514101D79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1540" y="2041799"/>
            <a:ext cx="4155260" cy="28445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Rezervirano mjesto sadržaja 3">
            <a:extLst>
              <a:ext uri="{FF2B5EF4-FFF2-40B4-BE49-F238E27FC236}">
                <a16:creationId xmlns:a16="http://schemas.microsoft.com/office/drawing/2014/main" id="{20B4CF45-0F77-482D-AD4C-8755E2D6A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61446"/>
            <a:ext cx="41148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2" name="Rectangle 8">
            <a:extLst>
              <a:ext uri="{FF2B5EF4-FFF2-40B4-BE49-F238E27FC236}">
                <a16:creationId xmlns:a16="http://schemas.microsoft.com/office/drawing/2014/main" id="{387DA8AA-7EAB-4B4A-8A20-034A8FF27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Svilaja - Srednjotrijaska emerzija - Fragmenti i valutice diplopornih vapnenaca u boksitičnoj osnovi - Karnik/Norik</a:t>
            </a:r>
          </a:p>
        </p:txBody>
      </p:sp>
      <p:pic>
        <p:nvPicPr>
          <p:cNvPr id="59395" name="Picture 7" descr="P1010005">
            <a:extLst>
              <a:ext uri="{FF2B5EF4-FFF2-40B4-BE49-F238E27FC236}">
                <a16:creationId xmlns:a16="http://schemas.microsoft.com/office/drawing/2014/main" id="{08ED48C6-D32A-4518-826D-4E8C53B12E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131829"/>
            <a:ext cx="4191000" cy="28574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Rezervirano mjesto sadržaja 3">
            <a:extLst>
              <a:ext uri="{FF2B5EF4-FFF2-40B4-BE49-F238E27FC236}">
                <a16:creationId xmlns:a16="http://schemas.microsoft.com/office/drawing/2014/main" id="{799F3918-D4EA-45CE-A210-F6C62B3E7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1829"/>
            <a:ext cx="41148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2" name="Rectangle 6">
            <a:extLst>
              <a:ext uri="{FF2B5EF4-FFF2-40B4-BE49-F238E27FC236}">
                <a16:creationId xmlns:a16="http://schemas.microsoft.com/office/drawing/2014/main" id="{6611F5DA-6031-4556-9D94-916D9C49B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Svilaja - Valutica diplopornog vapnenca u boksitičnoj osnovi - Karnik/Norik</a:t>
            </a:r>
          </a:p>
        </p:txBody>
      </p:sp>
      <p:pic>
        <p:nvPicPr>
          <p:cNvPr id="61443" name="Picture 5" descr="P1010013">
            <a:extLst>
              <a:ext uri="{FF2B5EF4-FFF2-40B4-BE49-F238E27FC236}">
                <a16:creationId xmlns:a16="http://schemas.microsoft.com/office/drawing/2014/main" id="{B71862D9-906A-49C9-AB2C-742755AF20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066800"/>
            <a:ext cx="7213599" cy="5410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4" name="Rectangle 6">
            <a:extLst>
              <a:ext uri="{FF2B5EF4-FFF2-40B4-BE49-F238E27FC236}">
                <a16:creationId xmlns:a16="http://schemas.microsoft.com/office/drawing/2014/main" id="{C0DDE246-3C3F-41DC-96AB-470E303417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hr-HR" sz="1800" b="1" dirty="0">
                <a:latin typeface="Arial" charset="0"/>
              </a:rPr>
              <a:t>Velebit - Vrace </a:t>
            </a:r>
            <a:r>
              <a:rPr lang="hr-HR" sz="1400" b="1" dirty="0">
                <a:latin typeface="Arial" charset="0"/>
              </a:rPr>
              <a:t>(VELEBIT E) - </a:t>
            </a:r>
            <a:r>
              <a:rPr lang="hr-HR" sz="1800" b="1" dirty="0">
                <a:latin typeface="Arial" charset="0"/>
              </a:rPr>
              <a:t>Kontakt srednjotrijaskih diplopornih vapnenaca i karničkih boksita</a:t>
            </a:r>
          </a:p>
        </p:txBody>
      </p:sp>
      <p:pic>
        <p:nvPicPr>
          <p:cNvPr id="63491" name="Picture 8" descr="Fig">
            <a:extLst>
              <a:ext uri="{FF2B5EF4-FFF2-40B4-BE49-F238E27FC236}">
                <a16:creationId xmlns:a16="http://schemas.microsoft.com/office/drawing/2014/main" id="{C10848DC-D714-4106-9F4A-3D1E68A4E9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3666" y="2055377"/>
            <a:ext cx="4183133" cy="280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2" name="Rezervirano mjesto sadržaja 3">
            <a:extLst>
              <a:ext uri="{FF2B5EF4-FFF2-40B4-BE49-F238E27FC236}">
                <a16:creationId xmlns:a16="http://schemas.microsoft.com/office/drawing/2014/main" id="{1471F09C-923E-4B98-AF12-9D6D94226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5377"/>
            <a:ext cx="41148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2" name="Rectangle 8">
            <a:extLst>
              <a:ext uri="{FF2B5EF4-FFF2-40B4-BE49-F238E27FC236}">
                <a16:creationId xmlns:a16="http://schemas.microsoft.com/office/drawing/2014/main" id="{81AAF079-9F16-4033-98B9-D11045FD3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r-HR" sz="1800" b="1" dirty="0">
                <a:latin typeface="Arial" charset="0"/>
              </a:rPr>
              <a:t>Velebit - Vrace </a:t>
            </a:r>
            <a:r>
              <a:rPr lang="hr-HR" sz="1400" dirty="0">
                <a:latin typeface="Arial" charset="0"/>
              </a:rPr>
              <a:t>(</a:t>
            </a:r>
            <a:r>
              <a:rPr lang="hr-HR" sz="1400" dirty="0">
                <a:effectLst/>
                <a:latin typeface="Arial" charset="0"/>
              </a:rPr>
              <a:t>VELEBIT E</a:t>
            </a:r>
            <a:r>
              <a:rPr lang="hr-HR" sz="1400" dirty="0">
                <a:latin typeface="Arial" charset="0"/>
              </a:rPr>
              <a:t>)</a:t>
            </a:r>
            <a:r>
              <a:rPr lang="hr-HR" sz="1400" b="1" dirty="0">
                <a:latin typeface="Arial" charset="0"/>
              </a:rPr>
              <a:t> </a:t>
            </a:r>
            <a:r>
              <a:rPr lang="hr-HR" sz="1800" b="1" dirty="0">
                <a:latin typeface="Arial" charset="0"/>
              </a:rPr>
              <a:t>- Karnički boksiti.</a:t>
            </a:r>
          </a:p>
        </p:txBody>
      </p:sp>
      <p:pic>
        <p:nvPicPr>
          <p:cNvPr id="65539" name="Picture 7" descr="P1010073">
            <a:extLst>
              <a:ext uri="{FF2B5EF4-FFF2-40B4-BE49-F238E27FC236}">
                <a16:creationId xmlns:a16="http://schemas.microsoft.com/office/drawing/2014/main" id="{CB9AB381-97DE-4023-BE8B-34E9CE2689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838200"/>
            <a:ext cx="7438231" cy="55786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8" name="Rectangle 6">
            <a:extLst>
              <a:ext uri="{FF2B5EF4-FFF2-40B4-BE49-F238E27FC236}">
                <a16:creationId xmlns:a16="http://schemas.microsoft.com/office/drawing/2014/main" id="{5B097AF7-A363-4678-8CAB-80A6F8A584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r-HR" sz="1800" b="1" dirty="0">
                <a:latin typeface="Arial" charset="0"/>
              </a:rPr>
              <a:t>Velebit - Vrace </a:t>
            </a:r>
            <a:r>
              <a:rPr lang="hr-HR" sz="1400" dirty="0">
                <a:latin typeface="Arial" charset="0"/>
              </a:rPr>
              <a:t>(VELEBIT E) </a:t>
            </a:r>
            <a:r>
              <a:rPr lang="hr-HR" sz="1800" dirty="0">
                <a:latin typeface="Arial" charset="0"/>
              </a:rPr>
              <a:t>-</a:t>
            </a:r>
            <a:r>
              <a:rPr lang="hr-HR" sz="1800" b="1" dirty="0">
                <a:latin typeface="Arial" charset="0"/>
              </a:rPr>
              <a:t> Transgresivni konglomerati u podini norik/retskih hauptdolomita</a:t>
            </a:r>
          </a:p>
        </p:txBody>
      </p:sp>
      <p:pic>
        <p:nvPicPr>
          <p:cNvPr id="67587" name="Picture 5" descr="P1010076">
            <a:extLst>
              <a:ext uri="{FF2B5EF4-FFF2-40B4-BE49-F238E27FC236}">
                <a16:creationId xmlns:a16="http://schemas.microsoft.com/office/drawing/2014/main" id="{AE3E345F-F9B7-42E2-9A62-A34BE6D53C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2005771"/>
            <a:ext cx="4343400" cy="282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Rezervirano mjesto sadržaja 3">
            <a:extLst>
              <a:ext uri="{FF2B5EF4-FFF2-40B4-BE49-F238E27FC236}">
                <a16:creationId xmlns:a16="http://schemas.microsoft.com/office/drawing/2014/main" id="{7B13B395-2CE2-4A6C-BB84-54164BABB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14537"/>
            <a:ext cx="41148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8" name="Rectangle 8">
            <a:extLst>
              <a:ext uri="{FF2B5EF4-FFF2-40B4-BE49-F238E27FC236}">
                <a16:creationId xmlns:a16="http://schemas.microsoft.com/office/drawing/2014/main" id="{AA4DF3A3-9154-4A47-B480-5B8B80D15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>
              <a:defRPr/>
            </a:pPr>
            <a:r>
              <a:rPr lang="hr-HR" sz="1800" b="1" dirty="0">
                <a:latin typeface="Arial" charset="0"/>
              </a:rPr>
              <a:t>Velebit - Vrace </a:t>
            </a:r>
            <a:r>
              <a:rPr lang="hr-HR" sz="1400" dirty="0">
                <a:solidFill>
                  <a:prstClr val="white"/>
                </a:solidFill>
                <a:latin typeface="Arial" charset="0"/>
              </a:rPr>
              <a:t>(VELEBIT E)</a:t>
            </a:r>
            <a:r>
              <a:rPr lang="hr-HR" sz="2000" dirty="0">
                <a:latin typeface="Arial" charset="0"/>
              </a:rPr>
              <a:t> </a:t>
            </a:r>
            <a:r>
              <a:rPr lang="hr-HR" sz="1800" dirty="0">
                <a:latin typeface="Arial" charset="0"/>
              </a:rPr>
              <a:t>-</a:t>
            </a:r>
            <a:r>
              <a:rPr lang="hr-HR" sz="2000" b="1" dirty="0">
                <a:latin typeface="Arial" charset="0"/>
              </a:rPr>
              <a:t> </a:t>
            </a:r>
            <a:r>
              <a:rPr lang="hr-HR" sz="1800" b="1" dirty="0">
                <a:latin typeface="Arial" charset="0"/>
              </a:rPr>
              <a:t>Transgresivni konglomerati u podini noričkih hauptdolomita</a:t>
            </a:r>
          </a:p>
        </p:txBody>
      </p:sp>
      <p:pic>
        <p:nvPicPr>
          <p:cNvPr id="69635" name="Picture 7" descr="P1010077">
            <a:extLst>
              <a:ext uri="{FF2B5EF4-FFF2-40B4-BE49-F238E27FC236}">
                <a16:creationId xmlns:a16="http://schemas.microsoft.com/office/drawing/2014/main" id="{3A2A2908-69FE-4A8D-A9D4-E8ED350EBF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2219325"/>
            <a:ext cx="4343400" cy="281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6" name="Rezervirano mjesto sadržaja 3">
            <a:extLst>
              <a:ext uri="{FF2B5EF4-FFF2-40B4-BE49-F238E27FC236}">
                <a16:creationId xmlns:a16="http://schemas.microsoft.com/office/drawing/2014/main" id="{62879CDD-ECF7-4525-9261-64D802889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09800"/>
            <a:ext cx="41148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1">
            <a:extLst>
              <a:ext uri="{FF2B5EF4-FFF2-40B4-BE49-F238E27FC236}">
                <a16:creationId xmlns:a16="http://schemas.microsoft.com/office/drawing/2014/main" id="{7C9767D3-3BF0-40B4-AAE7-771908C3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fld id="{8536C4E5-A674-4AF6-BE7F-28329907779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/>
              </a:pPr>
              <a:t>37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71683" name="Picture 7" descr="Korelacija naslaga Trijasa">
            <a:extLst>
              <a:ext uri="{FF2B5EF4-FFF2-40B4-BE49-F238E27FC236}">
                <a16:creationId xmlns:a16="http://schemas.microsoft.com/office/drawing/2014/main" id="{9A77E6EC-FC9E-4CD6-BBE0-52366ACBB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415" r="86253" b="415"/>
          <a:stretch>
            <a:fillRect/>
          </a:stretch>
        </p:blipFill>
        <p:spPr bwMode="auto">
          <a:xfrm>
            <a:off x="34925" y="1501775"/>
            <a:ext cx="979488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8" descr="Korelacija naslaga Trijasa">
            <a:extLst>
              <a:ext uri="{FF2B5EF4-FFF2-40B4-BE49-F238E27FC236}">
                <a16:creationId xmlns:a16="http://schemas.microsoft.com/office/drawing/2014/main" id="{AFC9830D-BFC1-4A5F-9FE1-4592BF01C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5" t="415" r="298" b="415"/>
          <a:stretch>
            <a:fillRect/>
          </a:stretch>
        </p:blipFill>
        <p:spPr bwMode="auto">
          <a:xfrm>
            <a:off x="1027113" y="1501775"/>
            <a:ext cx="160020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Text Box 2">
            <a:extLst>
              <a:ext uri="{FF2B5EF4-FFF2-40B4-BE49-F238E27FC236}">
                <a16:creationId xmlns:a16="http://schemas.microsoft.com/office/drawing/2014/main" id="{70E92396-79B9-42D8-A9E7-49F2700F4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484438"/>
            <a:ext cx="6227762" cy="950912"/>
          </a:xfrm>
          <a:prstGeom prst="rect">
            <a:avLst/>
          </a:prstGeom>
          <a:noFill/>
          <a:ln w="25400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hr-HR" altLang="sr-Latn-RS" sz="1600" b="1" dirty="0">
                <a:latin typeface="Arial" panose="020B0604020202020204" pitchFamily="34" charset="0"/>
              </a:rPr>
              <a:t>nakon transgresije </a:t>
            </a:r>
            <a:r>
              <a:rPr lang="hr-HR" altLang="sr-Latn-RS" sz="1600" dirty="0">
                <a:latin typeface="Arial" panose="020B0604020202020204" pitchFamily="34" charset="0"/>
              </a:rPr>
              <a:t>uspostavljaju se uvjeti plitkomorskih okoliša u kojima </a:t>
            </a:r>
            <a:r>
              <a:rPr lang="hr-HR" altLang="sr-Latn-RS" sz="1600" b="1" dirty="0">
                <a:latin typeface="Arial" panose="020B0604020202020204" pitchFamily="34" charset="0"/>
              </a:rPr>
              <a:t>se talože periplimni vapnenci koji brzo nakon taloženja ranodijagenetski dolomitiziraju </a:t>
            </a:r>
            <a:r>
              <a:rPr lang="hr-HR" altLang="sr-Latn-RS" sz="1600" dirty="0">
                <a:latin typeface="Arial" panose="020B0604020202020204" pitchFamily="34" charset="0"/>
              </a:rPr>
              <a:t>=&gt; nastanak </a:t>
            </a:r>
            <a:r>
              <a:rPr lang="hr-HR" altLang="sr-Latn-RS" sz="1600" b="1" i="1" u="sng" dirty="0">
                <a:latin typeface="Arial" panose="020B0604020202020204" pitchFamily="34" charset="0"/>
              </a:rPr>
              <a:t>Hauptdolomita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3768B3AF-DC56-400C-8C59-5664BF74A8F0}"/>
              </a:ext>
            </a:extLst>
          </p:cNvPr>
          <p:cNvSpPr/>
          <p:nvPr/>
        </p:nvSpPr>
        <p:spPr>
          <a:xfrm>
            <a:off x="2627313" y="1989138"/>
            <a:ext cx="215900" cy="2160587"/>
          </a:xfrm>
          <a:prstGeom prst="rightBrace">
            <a:avLst>
              <a:gd name="adj1" fmla="val 58817"/>
              <a:gd name="adj2" fmla="val 50000"/>
            </a:avLst>
          </a:prstGeom>
          <a:ln w="254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pic>
        <p:nvPicPr>
          <p:cNvPr id="71687" name="Picture 2" descr="E:\Fotografije\Fotografije_tereni\Sv brdo i Vaganski vrh_2013_09_28-29\Vaganski vrh - Sv brdo_2013_09_28-29_mm\IMG_1927 copy_smanj.jpg">
            <a:extLst>
              <a:ext uri="{FF2B5EF4-FFF2-40B4-BE49-F238E27FC236}">
                <a16:creationId xmlns:a16="http://schemas.microsoft.com/office/drawing/2014/main" id="{806A2B20-6F12-4223-90CD-AB6BD6CA7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11"/>
          <a:stretch>
            <a:fillRect/>
          </a:stretch>
        </p:blipFill>
        <p:spPr bwMode="auto">
          <a:xfrm>
            <a:off x="3924300" y="3573463"/>
            <a:ext cx="5149850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8" name="Text Box 4">
            <a:extLst>
              <a:ext uri="{FF2B5EF4-FFF2-40B4-BE49-F238E27FC236}">
                <a16:creationId xmlns:a16="http://schemas.microsoft.com/office/drawing/2014/main" id="{DBB0226E-98CE-4CDD-9486-20DE7C8F9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3644900"/>
            <a:ext cx="1655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latin typeface="Arial" panose="020B0604020202020204" pitchFamily="34" charset="0"/>
              </a:rPr>
              <a:t>Hauptdolomit</a:t>
            </a:r>
            <a:r>
              <a:rPr lang="hr-HR" altLang="sr-Latn-RS" sz="1600">
                <a:latin typeface="Arial" panose="020B0604020202020204" pitchFamily="34" charset="0"/>
              </a:rPr>
              <a:t> (Južni Velebit)</a:t>
            </a:r>
            <a:endParaRPr lang="hr-HR" altLang="sr-Latn-RS" sz="1600" b="1" i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E86F163E-2C7E-47F1-BEEF-B95463158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363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AA8D102B-218E-4746-AE55-A04E16B00A2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04800" y="2362200"/>
            <a:ext cx="4038600" cy="2362200"/>
          </a:xfrm>
        </p:spPr>
        <p:txBody>
          <a:bodyPr>
            <a:normAutofit lnSpcReduction="10000"/>
          </a:bodyPr>
          <a:lstStyle/>
          <a:p>
            <a:pPr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vi-VN" sz="1600" dirty="0"/>
              <a:t>sadrže LLH stromatolite, onkolite "Sphaerocodium bornemani", foraminifere </a:t>
            </a:r>
            <a:r>
              <a:rPr lang="vi-VN" sz="1600" i="1" dirty="0"/>
              <a:t>Triasina hant</a:t>
            </a:r>
            <a:r>
              <a:rPr lang="vi-VN" sz="1600" dirty="0"/>
              <a:t>keni, </a:t>
            </a:r>
            <a:r>
              <a:rPr lang="vi-VN" sz="1600" i="1" dirty="0"/>
              <a:t>Involutina communis</a:t>
            </a:r>
            <a:r>
              <a:rPr lang="vi-VN" sz="1600" dirty="0"/>
              <a:t>, </a:t>
            </a:r>
            <a:r>
              <a:rPr lang="vi-VN" sz="1600" i="1" dirty="0"/>
              <a:t>Aulotortus friedly</a:t>
            </a:r>
            <a:r>
              <a:rPr lang="hr-HR" sz="1600" dirty="0"/>
              <a:t>,</a:t>
            </a:r>
            <a:r>
              <a:rPr lang="vi-VN" sz="1600" dirty="0"/>
              <a:t> a rijeđe i megalodontne školjkaše </a:t>
            </a:r>
            <a:r>
              <a:rPr lang="vi-VN" sz="1600" i="1" dirty="0"/>
              <a:t>Neomegalodon guembeli</a:t>
            </a:r>
            <a:r>
              <a:rPr lang="vi-VN" sz="1600" dirty="0"/>
              <a:t>, </a:t>
            </a:r>
            <a:r>
              <a:rPr lang="vi-VN" sz="1600" i="1" dirty="0"/>
              <a:t>Conchodus infraliasicus</a:t>
            </a:r>
            <a:r>
              <a:rPr lang="vi-VN" sz="1600" dirty="0"/>
              <a:t>, puža </a:t>
            </a:r>
            <a:r>
              <a:rPr lang="vi-VN" sz="1600" i="1" dirty="0"/>
              <a:t>Worthenia solitaria</a:t>
            </a:r>
            <a:r>
              <a:rPr lang="vi-VN" sz="1600" dirty="0"/>
              <a:t> i algu </a:t>
            </a:r>
            <a:r>
              <a:rPr lang="vi-VN" sz="1600" i="1" dirty="0"/>
              <a:t>Gyroporella vesiculifera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72708" name="Rezervirano mjesto sadržaja 7">
            <a:extLst>
              <a:ext uri="{FF2B5EF4-FFF2-40B4-BE49-F238E27FC236}">
                <a16:creationId xmlns:a16="http://schemas.microsoft.com/office/drawing/2014/main" id="{E0080DE3-3969-4204-8D4D-61F360B84D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9650" y="669925"/>
            <a:ext cx="4019550" cy="5883275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53FDC245-E8DE-4CFD-BA2B-E835D3CE6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92150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dirty="0">
                <a:latin typeface="Arial" panose="020B0604020202020204" pitchFamily="34" charset="0"/>
                <a:cs typeface="Arial" panose="020B0604020202020204" pitchFamily="34" charset="0"/>
              </a:rPr>
              <a:t>Hauptdolomit</a:t>
            </a:r>
            <a:r>
              <a:rPr lang="hr-H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- T</a:t>
            </a:r>
            <a:r>
              <a:rPr lang="hr-HR" sz="1800" b="1" i="1" cap="none" dirty="0">
                <a:latin typeface="Arial" panose="020B0604020202020204" pitchFamily="34" charset="0"/>
                <a:cs typeface="Arial" panose="020B0604020202020204" pitchFamily="34" charset="0"/>
              </a:rPr>
              <a:t>riasina</a:t>
            </a:r>
            <a:r>
              <a:rPr lang="hr-H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800" b="1" i="1" cap="none" dirty="0">
                <a:latin typeface="Arial" panose="020B0604020202020204" pitchFamily="34" charset="0"/>
                <a:cs typeface="Arial" panose="020B0604020202020204" pitchFamily="34" charset="0"/>
              </a:rPr>
              <a:t>hantkeni</a:t>
            </a:r>
            <a:r>
              <a:rPr lang="hr-H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, A</a:t>
            </a:r>
            <a:r>
              <a:rPr lang="hr-HR" sz="1800" b="1" i="1" cap="none" dirty="0">
                <a:latin typeface="Arial" panose="020B0604020202020204" pitchFamily="34" charset="0"/>
                <a:cs typeface="Arial" panose="020B0604020202020204" pitchFamily="34" charset="0"/>
              </a:rPr>
              <a:t>ulotortus friedly</a:t>
            </a:r>
            <a:endParaRPr lang="hr-HR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731" name="Picture 3" descr="Triasina hantkeni">
            <a:extLst>
              <a:ext uri="{FF2B5EF4-FFF2-40B4-BE49-F238E27FC236}">
                <a16:creationId xmlns:a16="http://schemas.microsoft.com/office/drawing/2014/main" id="{348336B4-862D-4306-80ED-B672BC6FC57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685800"/>
            <a:ext cx="3810000" cy="6019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2" name="Picture 4" descr="Aulotortus friedly, Triasina hantkeni">
            <a:extLst>
              <a:ext uri="{FF2B5EF4-FFF2-40B4-BE49-F238E27FC236}">
                <a16:creationId xmlns:a16="http://schemas.microsoft.com/office/drawing/2014/main" id="{8A6268B0-C7B8-4C5E-BB02-00CEFDE8563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609600"/>
            <a:ext cx="3657600" cy="609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1895</TotalTime>
  <Words>1966</Words>
  <Application>Microsoft Office PowerPoint</Application>
  <PresentationFormat>Prikaz na zaslonu (4:3)</PresentationFormat>
  <Paragraphs>250</Paragraphs>
  <Slides>39</Slides>
  <Notes>31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39</vt:i4>
      </vt:variant>
    </vt:vector>
  </HeadingPairs>
  <TitlesOfParts>
    <vt:vector size="47" baseType="lpstr">
      <vt:lpstr>Arial</vt:lpstr>
      <vt:lpstr>Bookman Old Style</vt:lpstr>
      <vt:lpstr>Calibri</vt:lpstr>
      <vt:lpstr>Futura Lt BT</vt:lpstr>
      <vt:lpstr>Rockwell</vt:lpstr>
      <vt:lpstr>Times New Roman</vt:lpstr>
      <vt:lpstr>Wingdings</vt:lpstr>
      <vt:lpstr>Damask</vt:lpstr>
      <vt:lpstr>TRIJAS</vt:lpstr>
      <vt:lpstr>PowerPoint prezentacija</vt:lpstr>
      <vt:lpstr>PowerPoint prezentacija</vt:lpstr>
      <vt:lpstr>PowerPoint prezentacija</vt:lpstr>
      <vt:lpstr>Paleogeografija Trijasa</vt:lpstr>
      <vt:lpstr>Paleogeografija trijasa</vt:lpstr>
      <vt:lpstr>Geodinamski razvoj Dinarida</vt:lpstr>
      <vt:lpstr>Geodinamski razvoj Dinarida (Herak, 1986)</vt:lpstr>
      <vt:lpstr>PowerPoint prezentacija</vt:lpstr>
      <vt:lpstr>Dinaridi (vanjski i unutarnji) i okolno područje</vt:lpstr>
      <vt:lpstr> Geologija Alpi</vt:lpstr>
      <vt:lpstr>Razvoji trijasa</vt:lpstr>
      <vt:lpstr>Kontinentalni razvoj trijasa </vt:lpstr>
      <vt:lpstr>Epikontinentalni (germanski, borealni) razvoj trijasa</vt:lpstr>
      <vt:lpstr>Marinski (alpski, tethyski) razvoj trijasa Razvoj trijasa u Sjevernim vapnenačkim Alpama</vt:lpstr>
      <vt:lpstr>Blokovsko rasjedanje na platformnom prostoru južnog Tethysa tijekom srednjeg i gornjeg Trijasa </vt:lpstr>
      <vt:lpstr>Marinski (alpski, tethyski) razvoj trijasa Razvoj trijasa u Južnim vapnenačkim Alpama</vt:lpstr>
      <vt:lpstr>Marinski (alpski, tethyski) razvoj trijasa Razvoj trijasa u Dinaridima</vt:lpstr>
      <vt:lpstr>PowerPoint prezentacija</vt:lpstr>
      <vt:lpstr>PowerPoint prezentacija</vt:lpstr>
      <vt:lpstr>Kontakt sajskih i kampilskih naslaga</vt:lpstr>
      <vt:lpstr>PowerPoint prezentacija</vt:lpstr>
      <vt:lpstr>PowerPoint prezentacija</vt:lpstr>
      <vt:lpstr>PowerPoint prezentacija</vt:lpstr>
      <vt:lpstr>Svilaja - Zelovo - Gornjoanizički/donjoladinički silicificirani vapnenci i dolomiti sa "Pietra Verde"</vt:lpstr>
      <vt:lpstr>PowerPoint prezentacija</vt:lpstr>
      <vt:lpstr>   </vt:lpstr>
      <vt:lpstr>Gorski kotar - Fužine - Kontakt gornjoskitskih pjeskovitih dolomita i transgresivnih noričkih brečokonglomerata</vt:lpstr>
      <vt:lpstr>Velebit - Baške Oštarije (Velebit W.) - Karstificirani vapnenci gornjeg anizika</vt:lpstr>
      <vt:lpstr>Velebit - Baške Oštarije (Velebit W.) - Kontakt vulkanogenih siltita/pješčenjaka sa nork/retskim hauptdolomitom</vt:lpstr>
      <vt:lpstr>Svilaja - Srednjotrijaska emerzija - Fragmenti i valutice diplopornih vapnenaca u boksitičnoj osnovi - Karnik/Norik</vt:lpstr>
      <vt:lpstr>Svilaja - Valutica diplopornog vapnenca u boksitičnoj osnovi - Karnik/Norik</vt:lpstr>
      <vt:lpstr>Velebit - Vrace (VELEBIT E) - Kontakt srednjotrijaskih diplopornih vapnenaca i karničkih boksita</vt:lpstr>
      <vt:lpstr>Velebit - Vrace (VELEBIT E) - Karnički boksiti.</vt:lpstr>
      <vt:lpstr>Velebit - Vrace (VELEBIT E) - Transgresivni konglomerati u podini norik/retskih hauptdolomita</vt:lpstr>
      <vt:lpstr>Velebit - Vrace (VELEBIT E) - Transgresivni konglomerati u podini noričkih hauptdolomita</vt:lpstr>
      <vt:lpstr>PowerPoint prezentacija</vt:lpstr>
      <vt:lpstr>PowerPoint prezentacija</vt:lpstr>
      <vt:lpstr>Hauptdolomit - Triasina hantkeni, Aulotortus friedly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Buckovic Ph.D</dc:creator>
  <cp:lastModifiedBy>Damir Bucković</cp:lastModifiedBy>
  <cp:revision>169</cp:revision>
  <cp:lastPrinted>1601-01-01T00:00:00Z</cp:lastPrinted>
  <dcterms:created xsi:type="dcterms:W3CDTF">2007-11-28T08:29:56Z</dcterms:created>
  <dcterms:modified xsi:type="dcterms:W3CDTF">2026-04-07T09:31:08Z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