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966960" y="0"/>
            <a:ext cx="2221992" cy="6858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098280" y="5394960"/>
            <a:ext cx="3090672" cy="146304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652760" y="0"/>
            <a:ext cx="1536192" cy="123444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960120"/>
            <a:ext cx="91440" cy="416052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91440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GEOGRAFSKA ANALIZA</a:t>
            </a:r>
            <a:br>
              <a:rPr dirty="0"/>
            </a:br>
            <a:r>
              <a:rPr dirty="0"/>
              <a:t>LOKACIJSKIH FAKTORA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788920"/>
            <a:ext cx="3848041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DAE6E8"/>
                </a:solidFill>
                <a:latin typeface="Aptos"/>
              </a:defRPr>
            </a:pPr>
            <a:r>
              <a:rPr dirty="0" err="1"/>
              <a:t>Upute</a:t>
            </a:r>
            <a:r>
              <a:rPr dirty="0"/>
              <a:t> za </a:t>
            </a:r>
            <a:r>
              <a:rPr dirty="0" err="1"/>
              <a:t>izradu</a:t>
            </a:r>
            <a:r>
              <a:rPr dirty="0"/>
              <a:t> </a:t>
            </a:r>
            <a:r>
              <a:rPr lang="hr-HR" dirty="0"/>
              <a:t>projektnog</a:t>
            </a:r>
            <a:r>
              <a:rPr dirty="0"/>
              <a:t> </a:t>
            </a:r>
            <a:r>
              <a:rPr dirty="0" err="1"/>
              <a:t>rada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987551" y="3794760"/>
            <a:ext cx="79323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BECCD2"/>
                </a:solidFill>
                <a:latin typeface="Aptos"/>
              </a:defRPr>
            </a:pPr>
            <a:r>
              <a:rPr lang="hr-HR" dirty="0"/>
              <a:t>Kolegij: </a:t>
            </a:r>
            <a:r>
              <a:rPr dirty="0"/>
              <a:t> </a:t>
            </a:r>
            <a:r>
              <a:rPr lang="hr-HR" dirty="0"/>
              <a:t>Faktori lokacije industrije i poslovanja</a:t>
            </a:r>
          </a:p>
          <a:p>
            <a:pPr>
              <a:defRPr sz="1400">
                <a:solidFill>
                  <a:srgbClr val="BECCD2"/>
                </a:solidFill>
                <a:latin typeface="Aptos"/>
              </a:defRPr>
            </a:pPr>
            <a:endParaRPr lang="hr-HR" dirty="0"/>
          </a:p>
          <a:p>
            <a:pPr>
              <a:defRPr sz="1400">
                <a:solidFill>
                  <a:srgbClr val="BECCD2"/>
                </a:solidFill>
                <a:latin typeface="Aptos"/>
              </a:defRPr>
            </a:pPr>
            <a:r>
              <a:rPr dirty="0"/>
              <a:t> </a:t>
            </a:r>
            <a:r>
              <a:rPr dirty="0" err="1"/>
              <a:t>Izv</a:t>
            </a:r>
            <a:r>
              <a:rPr dirty="0"/>
              <a:t>. prof. dr. sc. Jelena Lončar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5074920"/>
            <a:ext cx="6126480" cy="658368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5239512"/>
            <a:ext cx="56692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Od izbora teme → do konkretne prostorne analize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 • POLAZIŠTE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3568028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rPr dirty="0" err="1"/>
              <a:t>Što</a:t>
            </a:r>
            <a:r>
              <a:rPr dirty="0"/>
              <a:t> je </a:t>
            </a:r>
            <a:r>
              <a:rPr dirty="0" err="1"/>
              <a:t>cilj</a:t>
            </a:r>
            <a:r>
              <a:rPr dirty="0"/>
              <a:t> </a:t>
            </a:r>
            <a:r>
              <a:rPr lang="hr-HR" dirty="0"/>
              <a:t>istraživanja</a:t>
            </a:r>
            <a:r>
              <a:rPr dirty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Seminar treba pokazati kako lokacijski i prostorni čimbenici oblikuju razvoj odabrane gospodarske aktivnosti.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920240"/>
            <a:ext cx="64008" cy="18288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1  Odabrati objekt istraživanja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Tvrtka, poslovna/industrijska zona, razvojni centar, grad, općina ili usporedba više jedinica.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0" y="1920240"/>
            <a:ext cx="64008" cy="18288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90288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2  Objasniti zašto je važan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Atraktivnost, razvojni potencijal, lokalni učinak, problemi, mogućnosti ili veza s javnim ulaganjima.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60" y="1920240"/>
            <a:ext cx="64008" cy="18288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9328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3  Dokazati zaključke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Kombinirati prostorne planove, statistiku, literaturu, dokumente i – prema potrebi – intervju/anketu.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251960"/>
            <a:ext cx="105613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4416552"/>
            <a:ext cx="1010412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Ključno pitanje: Što lokacija omogućuje, što ograničava i kako to utječe na razvoj?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2 • ODABIR TEME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1 — Izbor teme i istraživačkog objekta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Tema mora biti dovoljno uska da se može kvalitetno analizirati, ali dovoljno relevantna za geografsko objašnjenje.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05156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POSLOVNA / INDUSTRIJSKA ZONA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lokacijski čimbenici, infrastruktura, dostupnost, poduzetništvo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828800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0" y="1828800"/>
            <a:ext cx="64008" cy="105156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1993392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RAZVOJNI CENTAR / INKUBATOR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EU sredstva, nove tvrtke, inovacije, lokalni razvoj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182112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182112"/>
            <a:ext cx="64008" cy="105156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346704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POJEDINAČNA TVRTKA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lokacija, radna snaga, tržište, dobavljači, razvoj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3182112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26480" y="3182112"/>
            <a:ext cx="64008" cy="105156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27648" y="3346704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VIŠE TVRTKI – USPOREDBA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različite lokacije, sektori ili uspješnost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709160"/>
            <a:ext cx="109270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4709160"/>
            <a:ext cx="64008" cy="105156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4873752"/>
            <a:ext cx="1056131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GRAD / OPĆINA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šira struktura gospodarstva i prostorni razvoj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3 • ISTRAŽIVAČKI OKVIR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2 — Pretvorite temu u istraživačko pitanje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6691255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rPr dirty="0"/>
              <a:t>Ne </a:t>
            </a:r>
            <a:r>
              <a:rPr dirty="0" err="1"/>
              <a:t>osta</a:t>
            </a:r>
            <a:r>
              <a:rPr lang="hr-HR" dirty="0"/>
              <a:t>ti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opisu</a:t>
            </a:r>
            <a:r>
              <a:rPr dirty="0"/>
              <a:t>. </a:t>
            </a:r>
            <a:r>
              <a:rPr lang="hr-HR" dirty="0"/>
              <a:t>Rad</a:t>
            </a:r>
            <a:r>
              <a:rPr dirty="0"/>
              <a:t> </a:t>
            </a:r>
            <a:r>
              <a:rPr dirty="0" err="1"/>
              <a:t>treba</a:t>
            </a:r>
            <a:r>
              <a:rPr dirty="0"/>
              <a:t> </a:t>
            </a:r>
            <a:r>
              <a:rPr dirty="0" err="1"/>
              <a:t>odgovoriti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koje</a:t>
            </a:r>
            <a:r>
              <a:rPr dirty="0"/>
              <a:t> </a:t>
            </a:r>
            <a:r>
              <a:rPr dirty="0" err="1"/>
              <a:t>povezuje</a:t>
            </a:r>
            <a:r>
              <a:rPr dirty="0"/>
              <a:t> </a:t>
            </a:r>
            <a:r>
              <a:rPr dirty="0" err="1"/>
              <a:t>prostor</a:t>
            </a:r>
            <a:r>
              <a:rPr dirty="0"/>
              <a:t>, </a:t>
            </a:r>
            <a:r>
              <a:rPr dirty="0" err="1"/>
              <a:t>gospodarstvo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razvoj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28800"/>
            <a:ext cx="10835640" cy="914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993392"/>
            <a:ext cx="10378440" cy="6400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PRIMJER: Zašto je određena lokacija uspješna / neuspješna za razvoj odabrane gospodarske aktivnosti?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3063240"/>
            <a:ext cx="64008" cy="20574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Pitanje o lokaciji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Koji su ključni lokacijski čimbenici?</a:t>
            </a:r>
            <a:br/>
            <a:r>
              <a:t>Kako se razlikuju od konkurentskih lokacija?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07408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07408" y="3063240"/>
            <a:ext cx="64008" cy="20574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08576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Pitanje o razvoju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Je li lokacija pridonijela zapošljavanju, poduzetništvu i kvaliteti života?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38160" y="3063240"/>
            <a:ext cx="64008" cy="20574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9328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Pitanje o budućnosti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Koji su glavni potencijali, prepreke i mogući razvojni scenariji?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54480" y="5532120"/>
            <a:ext cx="91440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83080" y="5696712"/>
            <a:ext cx="8686800" cy="25603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Dobra tema = jasan objekt + prostor + problem + mjerljivi/objašnjivi čimbenici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4 • ANALIZA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3 — Glavna analiza lokacijskih faktora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Analiza treba povezati prirodne, infrastrukturne, demografske, gospodarske i institucionalne uvjete.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55448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3035808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PROSTOR </a:t>
            </a:r>
            <a:r>
              <a:rPr lang="hr-HR" dirty="0"/>
              <a:t>I</a:t>
            </a:r>
            <a:r>
              <a:rPr dirty="0"/>
              <a:t> LOKACIJA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 err="1"/>
              <a:t>položaj</a:t>
            </a:r>
            <a:r>
              <a:rPr dirty="0"/>
              <a:t>, </a:t>
            </a:r>
            <a:r>
              <a:rPr dirty="0" err="1"/>
              <a:t>dostupnost</a:t>
            </a:r>
            <a:r>
              <a:rPr dirty="0"/>
              <a:t>, </a:t>
            </a:r>
            <a:r>
              <a:rPr dirty="0" err="1"/>
              <a:t>tržište</a:t>
            </a:r>
            <a:r>
              <a:rPr dirty="0"/>
              <a:t>, </a:t>
            </a:r>
            <a:r>
              <a:rPr dirty="0" err="1"/>
              <a:t>prometna</a:t>
            </a:r>
            <a:r>
              <a:rPr dirty="0"/>
              <a:t> </a:t>
            </a:r>
            <a:r>
              <a:rPr dirty="0" err="1"/>
              <a:t>povezanost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64008" cy="15544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93392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INFRASTRUKTURA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prometna, komunalna, digitalna i energetska infrastruktura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828800"/>
            <a:ext cx="64008" cy="155448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93392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RADNA SNAGA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broj, obrazovna struktura, dob, domaća/uvozna radna snaga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749039"/>
            <a:ext cx="64008" cy="155448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GOSPODARSTVO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struktura gospodarstva, dobavljači, kupci, konkurencija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749039"/>
            <a:ext cx="64008" cy="15544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INSTITUCIJE &amp; PLANOVI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prostorni planovi, strategije, lokalne politike, potpore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749039"/>
            <a:ext cx="64008" cy="155448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KVALITETA ŽIVOTA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socijalna infrastruktura, stanovanje, javne usluge, okoliš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51560" y="5806440"/>
            <a:ext cx="100584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280160" y="5971031"/>
            <a:ext cx="9601200" cy="1645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Za svaki faktor navedite: stanje → dokaz → učinak na lokaciju/razvoj → zaključak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5 • KONTEKST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4 — Povijesni razvoj + današnja situacija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Povijesni okvir nije sam sebi svrha: treba objasniti kako se današnja lokacija i gospodarska struktura razvila.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182880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19" y="1810512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Povijesni razvoj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2140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ključne promjene, investicije, prekretnice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288036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19" y="2862072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Današnja situacija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317296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zaposlenost, struktura gospodarstva, infrastruktura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393192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19" y="3913632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Učinak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19" y="422452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tvrtka/prostor i kvaliteta života lokalnog stanovništva</a:t>
            </a:r>
          </a:p>
        </p:txBody>
      </p:sp>
      <p:sp>
        <p:nvSpPr>
          <p:cNvPr id="19" name="Oval 18"/>
          <p:cNvSpPr/>
          <p:nvPr/>
        </p:nvSpPr>
        <p:spPr>
          <a:xfrm>
            <a:off x="777240" y="498348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4965192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Budući potencijal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19" y="527608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što treba zadržati, poboljšati ili promijeniti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23560" y="1828800"/>
            <a:ext cx="566928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623560" y="1828800"/>
            <a:ext cx="64008" cy="356616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24728" y="1993392"/>
            <a:ext cx="5303520" cy="2354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92B40"/>
                </a:solidFill>
                <a:latin typeface="Aptos Display"/>
              </a:defRPr>
            </a:pPr>
            <a:r>
              <a:rPr dirty="0" err="1"/>
              <a:t>Što</a:t>
            </a:r>
            <a:r>
              <a:rPr dirty="0"/>
              <a:t> </a:t>
            </a:r>
            <a:r>
              <a:rPr dirty="0" err="1"/>
              <a:t>analizirati</a:t>
            </a:r>
            <a:r>
              <a:rPr dirty="0"/>
              <a:t>?</a:t>
            </a:r>
            <a:r>
              <a:rPr lang="hr-HR" dirty="0"/>
              <a:t> Primjeri: </a:t>
            </a:r>
          </a:p>
          <a:p>
            <a:pPr>
              <a:defRPr sz="1600" b="1">
                <a:solidFill>
                  <a:srgbClr val="192B40"/>
                </a:solidFill>
                <a:latin typeface="Aptos Display"/>
              </a:defRPr>
            </a:pPr>
            <a:endParaRPr dirty="0"/>
          </a:p>
          <a:p>
            <a:pPr>
              <a:lnSpc>
                <a:spcPct val="105000"/>
              </a:lnSpc>
              <a:spcBef>
                <a:spcPts val="600"/>
              </a:spcBef>
              <a:defRPr sz="1300">
                <a:solidFill>
                  <a:srgbClr val="2A343D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razvoj</a:t>
            </a:r>
            <a:r>
              <a:rPr dirty="0"/>
              <a:t> </a:t>
            </a:r>
            <a:r>
              <a:rPr dirty="0" err="1"/>
              <a:t>tvrtke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gospodarske</a:t>
            </a:r>
            <a:r>
              <a:rPr dirty="0"/>
              <a:t> zone</a:t>
            </a:r>
            <a:endParaRPr lang="hr-HR" dirty="0"/>
          </a:p>
          <a:p>
            <a:pPr>
              <a:lnSpc>
                <a:spcPct val="105000"/>
              </a:lnSpc>
              <a:spcBef>
                <a:spcPts val="600"/>
              </a:spcBef>
              <a:defRPr sz="1300">
                <a:solidFill>
                  <a:srgbClr val="2A343D"/>
                </a:solidFill>
                <a:latin typeface="Aptos"/>
              </a:defRPr>
            </a:pPr>
            <a:br>
              <a:rPr dirty="0"/>
            </a:br>
            <a:r>
              <a:rPr dirty="0"/>
              <a:t>• </a:t>
            </a:r>
            <a:r>
              <a:rPr dirty="0" err="1"/>
              <a:t>širu</a:t>
            </a:r>
            <a:r>
              <a:rPr dirty="0"/>
              <a:t> </a:t>
            </a:r>
            <a:r>
              <a:rPr dirty="0" err="1"/>
              <a:t>strukturu</a:t>
            </a:r>
            <a:r>
              <a:rPr dirty="0"/>
              <a:t> </a:t>
            </a:r>
            <a:r>
              <a:rPr dirty="0" err="1"/>
              <a:t>lokalnog</a:t>
            </a:r>
            <a:r>
              <a:rPr dirty="0"/>
              <a:t> </a:t>
            </a:r>
            <a:r>
              <a:rPr dirty="0" err="1"/>
              <a:t>gospodarstva</a:t>
            </a:r>
            <a:endParaRPr lang="hr-HR" dirty="0"/>
          </a:p>
          <a:p>
            <a:pPr>
              <a:lnSpc>
                <a:spcPct val="105000"/>
              </a:lnSpc>
              <a:spcBef>
                <a:spcPts val="600"/>
              </a:spcBef>
              <a:defRPr sz="1300">
                <a:solidFill>
                  <a:srgbClr val="2A343D"/>
                </a:solidFill>
                <a:latin typeface="Aptos"/>
              </a:defRPr>
            </a:pPr>
            <a:br>
              <a:rPr dirty="0"/>
            </a:br>
            <a:r>
              <a:rPr dirty="0"/>
              <a:t>• </a:t>
            </a:r>
            <a:r>
              <a:rPr dirty="0" err="1"/>
              <a:t>veze</a:t>
            </a:r>
            <a:r>
              <a:rPr dirty="0"/>
              <a:t> s </a:t>
            </a:r>
            <a:r>
              <a:rPr dirty="0" err="1"/>
              <a:t>drugim</a:t>
            </a:r>
            <a:r>
              <a:rPr dirty="0"/>
              <a:t> </a:t>
            </a:r>
            <a:r>
              <a:rPr dirty="0" err="1"/>
              <a:t>tvrtkama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institucijama</a:t>
            </a:r>
            <a:endParaRPr lang="hr-HR" dirty="0"/>
          </a:p>
          <a:p>
            <a:pPr>
              <a:lnSpc>
                <a:spcPct val="105000"/>
              </a:lnSpc>
              <a:spcBef>
                <a:spcPts val="600"/>
              </a:spcBef>
              <a:defRPr sz="1300">
                <a:solidFill>
                  <a:srgbClr val="2A343D"/>
                </a:solidFill>
                <a:latin typeface="Aptos"/>
              </a:defRPr>
            </a:pPr>
            <a:br>
              <a:rPr dirty="0"/>
            </a:br>
            <a:r>
              <a:rPr dirty="0"/>
              <a:t>• </a:t>
            </a:r>
            <a:r>
              <a:rPr dirty="0" err="1"/>
              <a:t>doprinos</a:t>
            </a:r>
            <a:r>
              <a:rPr dirty="0"/>
              <a:t> </a:t>
            </a:r>
            <a:r>
              <a:rPr dirty="0" err="1"/>
              <a:t>lokalnom</a:t>
            </a:r>
            <a:r>
              <a:rPr dirty="0"/>
              <a:t> </a:t>
            </a:r>
            <a:r>
              <a:rPr dirty="0" err="1"/>
              <a:t>razvoju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6 • PODACI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5 — Izvori podataka i dokumentacija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Krenite od provjerljivih izvora i unaprijed provjerite možete li doći do potrebnih podataka.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4008" cy="1143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4767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STATISTIKA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/>
              <a:t>DZS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županijski</a:t>
            </a:r>
            <a:r>
              <a:rPr dirty="0"/>
              <a:t>/</a:t>
            </a:r>
            <a:r>
              <a:rPr dirty="0" err="1"/>
              <a:t>lokalni</a:t>
            </a:r>
            <a:r>
              <a:rPr dirty="0"/>
              <a:t> </a:t>
            </a:r>
            <a:r>
              <a:rPr dirty="0" err="1"/>
              <a:t>statistički</a:t>
            </a:r>
            <a:r>
              <a:rPr dirty="0"/>
              <a:t> </a:t>
            </a:r>
            <a:r>
              <a:rPr dirty="0" err="1"/>
              <a:t>podaci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drugi</a:t>
            </a:r>
            <a:r>
              <a:rPr dirty="0"/>
              <a:t> </a:t>
            </a:r>
            <a:r>
              <a:rPr dirty="0" err="1"/>
              <a:t>službeni</a:t>
            </a:r>
            <a:r>
              <a:rPr dirty="0"/>
              <a:t> </a:t>
            </a:r>
            <a:r>
              <a:rPr dirty="0" err="1"/>
              <a:t>izvori</a:t>
            </a:r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6172200" y="178308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1783080"/>
            <a:ext cx="64008" cy="11430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194767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PLANOVI I STRATEGIJE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 err="1"/>
              <a:t>prostorni</a:t>
            </a:r>
            <a:r>
              <a:rPr dirty="0"/>
              <a:t> </a:t>
            </a:r>
            <a:r>
              <a:rPr dirty="0" err="1"/>
              <a:t>planovi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strategije</a:t>
            </a:r>
            <a:r>
              <a:rPr dirty="0"/>
              <a:t> </a:t>
            </a:r>
            <a:r>
              <a:rPr dirty="0" err="1"/>
              <a:t>razvoja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akcijski</a:t>
            </a:r>
            <a:r>
              <a:rPr dirty="0"/>
              <a:t> </a:t>
            </a:r>
            <a:r>
              <a:rPr dirty="0" err="1"/>
              <a:t>planovi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640080" y="320040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200400"/>
            <a:ext cx="64008" cy="11430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36499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GOSPODARSKE BAZE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/>
              <a:t>HGK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lokalne</a:t>
            </a:r>
            <a:r>
              <a:rPr dirty="0"/>
              <a:t>/</a:t>
            </a:r>
            <a:r>
              <a:rPr dirty="0" err="1"/>
              <a:t>županijske</a:t>
            </a:r>
            <a:r>
              <a:rPr dirty="0"/>
              <a:t> </a:t>
            </a:r>
            <a:r>
              <a:rPr dirty="0" err="1"/>
              <a:t>gospodarske</a:t>
            </a:r>
            <a:r>
              <a:rPr dirty="0"/>
              <a:t> </a:t>
            </a:r>
            <a:r>
              <a:rPr dirty="0" err="1"/>
              <a:t>institucije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Digitalna</a:t>
            </a:r>
            <a:r>
              <a:rPr dirty="0"/>
              <a:t> </a:t>
            </a:r>
            <a:r>
              <a:rPr dirty="0" err="1"/>
              <a:t>komora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6172200" y="320040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72200" y="3200400"/>
            <a:ext cx="64008" cy="114300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3368" y="336499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LITERATURA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 err="1"/>
              <a:t>znanstveni</a:t>
            </a:r>
            <a:r>
              <a:rPr dirty="0"/>
              <a:t> </a:t>
            </a:r>
            <a:r>
              <a:rPr dirty="0" err="1"/>
              <a:t>radovi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stručni</a:t>
            </a:r>
            <a:r>
              <a:rPr dirty="0"/>
              <a:t> </a:t>
            </a:r>
            <a:r>
              <a:rPr dirty="0" err="1"/>
              <a:t>izvori</a:t>
            </a:r>
            <a:r>
              <a:rPr dirty="0"/>
              <a:t> </a:t>
            </a:r>
            <a:r>
              <a:rPr lang="hr-HR" dirty="0"/>
              <a:t>- </a:t>
            </a:r>
            <a:r>
              <a:rPr dirty="0" err="1"/>
              <a:t>relevantne</a:t>
            </a:r>
            <a:r>
              <a:rPr dirty="0"/>
              <a:t> </a:t>
            </a:r>
            <a:r>
              <a:rPr dirty="0" err="1"/>
              <a:t>analize</a:t>
            </a: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640080" y="461772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4617720"/>
            <a:ext cx="64008" cy="1143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478231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DOKUMENTI PROJEKATA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/>
              <a:t>EU </a:t>
            </a:r>
            <a:r>
              <a:rPr dirty="0" err="1"/>
              <a:t>projekti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izvješća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evaluacije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projektna</a:t>
            </a:r>
            <a:r>
              <a:rPr dirty="0"/>
              <a:t> </a:t>
            </a:r>
            <a:r>
              <a:rPr dirty="0" err="1"/>
              <a:t>dokumentacija</a:t>
            </a:r>
            <a:endParaRPr dirty="0"/>
          </a:p>
        </p:txBody>
      </p:sp>
      <p:sp>
        <p:nvSpPr>
          <p:cNvPr id="25" name="Rounded Rectangle 24"/>
          <p:cNvSpPr/>
          <p:nvPr/>
        </p:nvSpPr>
        <p:spPr>
          <a:xfrm>
            <a:off x="6172200" y="461772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72200" y="4617720"/>
            <a:ext cx="64008" cy="11430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73368" y="4782312"/>
            <a:ext cx="4800600" cy="532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TERENSKI PODACI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rPr dirty="0" err="1"/>
              <a:t>intervju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anketa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opažanje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fotografije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kartiranje</a:t>
            </a:r>
            <a:endParaRPr dirty="0"/>
          </a:p>
        </p:txBody>
      </p:sp>
      <p:sp>
        <p:nvSpPr>
          <p:cNvPr id="28" name="Rounded Rectangle 27"/>
          <p:cNvSpPr/>
          <p:nvPr/>
        </p:nvSpPr>
        <p:spPr>
          <a:xfrm>
            <a:off x="868680" y="6080760"/>
            <a:ext cx="10378440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492116" y="6146328"/>
            <a:ext cx="7131568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rPr dirty="0" err="1"/>
              <a:t>Prije</a:t>
            </a:r>
            <a:r>
              <a:rPr dirty="0"/>
              <a:t> </a:t>
            </a:r>
            <a:r>
              <a:rPr dirty="0" err="1"/>
              <a:t>početka</a:t>
            </a:r>
            <a:r>
              <a:rPr dirty="0"/>
              <a:t> </a:t>
            </a:r>
            <a:r>
              <a:rPr dirty="0" err="1"/>
              <a:t>istraživanja</a:t>
            </a:r>
            <a:r>
              <a:rPr dirty="0"/>
              <a:t> </a:t>
            </a:r>
            <a:r>
              <a:rPr dirty="0" err="1"/>
              <a:t>provjerite</a:t>
            </a:r>
            <a:r>
              <a:rPr dirty="0"/>
              <a:t>: </a:t>
            </a:r>
            <a:r>
              <a:rPr dirty="0" err="1"/>
              <a:t>dostupnost</a:t>
            </a:r>
            <a:r>
              <a:rPr dirty="0"/>
              <a:t> </a:t>
            </a:r>
            <a:r>
              <a:rPr dirty="0" err="1"/>
              <a:t>podataka</a:t>
            </a:r>
            <a:r>
              <a:rPr dirty="0"/>
              <a:t> </a:t>
            </a:r>
            <a:r>
              <a:rPr lang="hr-HR" dirty="0"/>
              <a:t>/</a:t>
            </a:r>
            <a:r>
              <a:rPr dirty="0"/>
              <a:t> </a:t>
            </a:r>
            <a:r>
              <a:rPr dirty="0" err="1"/>
              <a:t>literatur</a:t>
            </a:r>
            <a:r>
              <a:rPr lang="hr-HR" dirty="0"/>
              <a:t>u /</a:t>
            </a:r>
            <a:r>
              <a:rPr dirty="0"/>
              <a:t> </a:t>
            </a:r>
            <a:r>
              <a:rPr dirty="0" err="1"/>
              <a:t>dokument</a:t>
            </a:r>
            <a:r>
              <a:rPr lang="hr-HR" dirty="0"/>
              <a:t>e /</a:t>
            </a:r>
            <a:r>
              <a:rPr dirty="0" err="1"/>
              <a:t>kontakt</a:t>
            </a:r>
            <a:r>
              <a:rPr lang="hr-HR" dirty="0"/>
              <a:t>e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7 • METODOLOGIJA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6 — Metode istraživanja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Metode birajte prema istraživačkom pitanju. Nije cilj imati što više metoda, nego dovoljno dokaza za zaključak.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4813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ANALIZA DOKUMENATA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prostorno-planska dokumentacija, strategije i razvojni planovi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STATISTIČKA ANALIZA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DZS i drugi dostupni pokazatelji; trendovi i usporedbe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828800"/>
            <a:ext cx="64008" cy="1481328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PROSTORNA ANALIZA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karte, dostupnost, lokacijski obrasci, GIS prema mogućnostima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703320"/>
            <a:ext cx="64008" cy="1481328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INTERVJU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ključni dionici: upravljanje, gospodarstvo, institucije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703320"/>
            <a:ext cx="64008" cy="1481328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ANKETA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stavovi i percepcije relevantnih skupina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70332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VIZUALIZACIJA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karte, grafikoni, tablice, fotografije, dijagrami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371600" y="5623560"/>
            <a:ext cx="9418320" cy="65836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600200" y="5788152"/>
            <a:ext cx="896112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Minimalno: literatura + dokumenti + statistički podaci + prostorna interpretacija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8 • TERENSKI RAD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Korak 7 — Intervju s ključnim dionicima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7633693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rPr dirty="0" err="1"/>
              <a:t>Ako</a:t>
            </a:r>
            <a:r>
              <a:rPr dirty="0"/>
              <a:t> rad </a:t>
            </a:r>
            <a:r>
              <a:rPr dirty="0" err="1"/>
              <a:t>uključuje</a:t>
            </a:r>
            <a:r>
              <a:rPr dirty="0"/>
              <a:t> </a:t>
            </a:r>
            <a:r>
              <a:rPr dirty="0" err="1"/>
              <a:t>intervju</a:t>
            </a:r>
            <a:r>
              <a:rPr lang="hr-HR" dirty="0"/>
              <a:t> (preporuka)</a:t>
            </a:r>
            <a:r>
              <a:rPr dirty="0"/>
              <a:t>, </a:t>
            </a:r>
            <a:r>
              <a:rPr dirty="0" err="1"/>
              <a:t>pitanja</a:t>
            </a:r>
            <a:r>
              <a:rPr dirty="0"/>
              <a:t> </a:t>
            </a:r>
            <a:r>
              <a:rPr dirty="0" err="1"/>
              <a:t>moraju</a:t>
            </a:r>
            <a:r>
              <a:rPr dirty="0"/>
              <a:t> </a:t>
            </a:r>
            <a:r>
              <a:rPr dirty="0" err="1"/>
              <a:t>biti</a:t>
            </a:r>
            <a:r>
              <a:rPr dirty="0"/>
              <a:t> </a:t>
            </a:r>
            <a:r>
              <a:rPr dirty="0" err="1"/>
              <a:t>vezana</a:t>
            </a:r>
            <a:r>
              <a:rPr dirty="0"/>
              <a:t> </a:t>
            </a:r>
            <a:r>
              <a:rPr dirty="0" err="1"/>
              <a:t>uz</a:t>
            </a:r>
            <a:r>
              <a:rPr dirty="0"/>
              <a:t> </a:t>
            </a:r>
            <a:r>
              <a:rPr dirty="0" err="1"/>
              <a:t>istraživačko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lokacijske</a:t>
            </a:r>
            <a:r>
              <a:rPr dirty="0"/>
              <a:t> </a:t>
            </a:r>
            <a:r>
              <a:rPr dirty="0" err="1"/>
              <a:t>čimbenike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7830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1783080"/>
            <a:ext cx="64008" cy="109728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19476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1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Koji su glavni preduvjeti budućeg razvoja općine/grada?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7830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783080"/>
            <a:ext cx="64008" cy="10972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9476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2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Kako infrastruktura utječe na poslovanje i razvoj?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1520" y="3154680"/>
            <a:ext cx="64008" cy="109728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" y="33192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3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Postoji li dovoljno odgovarajuće radne snage i obrazovnih kapaciteta?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1546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3154680"/>
            <a:ext cx="64008" cy="109728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33192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4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Koje su glavne prednosti, a koje prepreke lokacije?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5262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31520" y="4526280"/>
            <a:ext cx="64008" cy="109728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46908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5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Koliko su važni prirodni resursi, digitalizacija i zelena energija?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5262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0" y="4526280"/>
            <a:ext cx="64008" cy="10972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9088" y="46908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Pitanje 6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Koje bi razvojne mjere najbrže imale pozitivan učinak?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43000" y="5989320"/>
            <a:ext cx="9921240" cy="411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316846" y="6068604"/>
            <a:ext cx="7573547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rPr dirty="0" err="1"/>
              <a:t>Kod</a:t>
            </a:r>
            <a:r>
              <a:rPr dirty="0"/>
              <a:t> </a:t>
            </a:r>
            <a:r>
              <a:rPr dirty="0" err="1"/>
              <a:t>intervjua</a:t>
            </a:r>
            <a:r>
              <a:rPr dirty="0"/>
              <a:t> </a:t>
            </a:r>
            <a:r>
              <a:rPr dirty="0" err="1"/>
              <a:t>navedite</a:t>
            </a:r>
            <a:r>
              <a:rPr dirty="0"/>
              <a:t>: </a:t>
            </a:r>
            <a:r>
              <a:rPr dirty="0" err="1"/>
              <a:t>koga</a:t>
            </a:r>
            <a:r>
              <a:rPr dirty="0"/>
              <a:t> </a:t>
            </a:r>
            <a:r>
              <a:rPr dirty="0" err="1"/>
              <a:t>ste</a:t>
            </a:r>
            <a:r>
              <a:rPr dirty="0"/>
              <a:t> </a:t>
            </a:r>
            <a:r>
              <a:rPr dirty="0" err="1"/>
              <a:t>intervjuirali</a:t>
            </a:r>
            <a:r>
              <a:rPr lang="hr-HR" dirty="0"/>
              <a:t>,</a:t>
            </a:r>
            <a:r>
              <a:rPr dirty="0"/>
              <a:t>  </a:t>
            </a:r>
            <a:r>
              <a:rPr dirty="0" err="1"/>
              <a:t>kada</a:t>
            </a:r>
            <a:r>
              <a:rPr lang="hr-HR" dirty="0"/>
              <a:t>,</a:t>
            </a:r>
            <a:r>
              <a:rPr dirty="0"/>
              <a:t> </a:t>
            </a:r>
            <a:r>
              <a:rPr dirty="0" err="1"/>
              <a:t>zašto</a:t>
            </a:r>
            <a:r>
              <a:rPr dirty="0"/>
              <a:t> </a:t>
            </a:r>
            <a:r>
              <a:rPr dirty="0" err="1"/>
              <a:t>baš</a:t>
            </a:r>
            <a:r>
              <a:rPr dirty="0"/>
              <a:t> </a:t>
            </a:r>
            <a:r>
              <a:rPr dirty="0" err="1"/>
              <a:t>tu</a:t>
            </a:r>
            <a:r>
              <a:rPr dirty="0"/>
              <a:t> </a:t>
            </a:r>
            <a:r>
              <a:rPr dirty="0" err="1"/>
              <a:t>osobu</a:t>
            </a:r>
            <a:r>
              <a:rPr lang="hr-HR" dirty="0"/>
              <a:t>,</a:t>
            </a:r>
            <a:r>
              <a:rPr dirty="0"/>
              <a:t> </a:t>
            </a: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odgovori</a:t>
            </a:r>
            <a:r>
              <a:rPr dirty="0"/>
              <a:t> </a:t>
            </a:r>
            <a:r>
              <a:rPr dirty="0" err="1"/>
              <a:t>korišteni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9 • PRIMJER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Primjer istraživačkog slučaja — Ličko-senjska županija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Primjer pokazuje kako se projekt ili razvojna infrastruktura može pretvoriti u konkretno istraživačko pitanje.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2880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1828800"/>
            <a:ext cx="64008" cy="20574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86968" y="1993392"/>
            <a:ext cx="28803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Razvojni centar Ličko-senjske županije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20">
                <a:solidFill>
                  <a:srgbClr val="2A343D"/>
                </a:solidFill>
                <a:latin typeface="Aptos"/>
              </a:defRPr>
            </a:pPr>
            <a:r>
              <a:t>Projekt pokrenut 2017.; ukupna vrijednost navedena u izvornim uputama iznosi 18.998.571,52 HRK, uz 18.608.890,41 HRK bespovratnih sredstava iz EFRR-a.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64008" cy="20574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93392"/>
            <a:ext cx="28803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Istraživački problem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20">
                <a:solidFill>
                  <a:srgbClr val="2A343D"/>
                </a:solidFill>
                <a:latin typeface="Aptos"/>
              </a:defRPr>
            </a:pPr>
            <a:r>
              <a:t>Jesu li ulaganja stvarno potaknula lokalno poduzetništvo? Jesu li pokrenute nove tvrtke ili djelatnosti? Koji su konkretni rezultati?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1828800"/>
            <a:ext cx="32461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01000" y="1828800"/>
            <a:ext cx="64008" cy="20574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02168" y="1993392"/>
            <a:ext cx="2880360" cy="754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rPr dirty="0" err="1"/>
              <a:t>Moguće</a:t>
            </a:r>
            <a:r>
              <a:rPr dirty="0"/>
              <a:t> </a:t>
            </a:r>
            <a:r>
              <a:rPr dirty="0" err="1"/>
              <a:t>lokacije</a:t>
            </a:r>
            <a:endParaRPr dirty="0"/>
          </a:p>
          <a:p>
            <a:pPr>
              <a:lnSpc>
                <a:spcPct val="105000"/>
              </a:lnSpc>
              <a:spcBef>
                <a:spcPts val="600"/>
              </a:spcBef>
              <a:defRPr sz="1120">
                <a:solidFill>
                  <a:srgbClr val="2A343D"/>
                </a:solidFill>
                <a:latin typeface="Aptos"/>
              </a:defRPr>
            </a:pPr>
            <a:r>
              <a:rPr dirty="0" err="1"/>
              <a:t>Smiljansko</a:t>
            </a:r>
            <a:r>
              <a:rPr dirty="0"/>
              <a:t> polje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Čiponjac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Brinje</a:t>
            </a:r>
            <a:r>
              <a:rPr dirty="0"/>
              <a:t>–</a:t>
            </a:r>
            <a:r>
              <a:rPr dirty="0" err="1"/>
              <a:t>Križpolje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Konjsko</a:t>
            </a:r>
            <a:r>
              <a:rPr dirty="0"/>
              <a:t> </a:t>
            </a:r>
            <a:r>
              <a:rPr dirty="0" err="1"/>
              <a:t>Brdo</a:t>
            </a:r>
            <a:r>
              <a:rPr dirty="0"/>
              <a:t> </a:t>
            </a:r>
            <a:r>
              <a:rPr lang="hr-HR" dirty="0"/>
              <a:t>-</a:t>
            </a:r>
            <a:r>
              <a:rPr dirty="0"/>
              <a:t> </a:t>
            </a:r>
            <a:r>
              <a:rPr dirty="0" err="1"/>
              <a:t>Podudbina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960120" y="4434840"/>
            <a:ext cx="10287000" cy="960120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88720" y="4599431"/>
            <a:ext cx="982980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Pouka za vaš seminar: projekt / zona / tvrtka nije samo opis — analizirajte učinke, lokacijske prednosti, ograničenja i razvojni rezultat.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10 • STRUKTURA RADA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Što treba sadržavati gotov seminar?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4255652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rPr lang="hr-HR" dirty="0"/>
              <a:t>I</a:t>
            </a:r>
            <a:r>
              <a:rPr dirty="0" err="1"/>
              <a:t>straživanje</a:t>
            </a:r>
            <a:r>
              <a:rPr lang="hr-HR" dirty="0"/>
              <a:t> se treba</a:t>
            </a:r>
            <a:r>
              <a:rPr dirty="0"/>
              <a:t> </a:t>
            </a:r>
            <a:r>
              <a:rPr dirty="0" err="1"/>
              <a:t>jasno</a:t>
            </a:r>
            <a:r>
              <a:rPr dirty="0"/>
              <a:t> </a:t>
            </a:r>
            <a:r>
              <a:rPr dirty="0" err="1"/>
              <a:t>prati</a:t>
            </a:r>
            <a:r>
              <a:rPr lang="hr-HR" dirty="0"/>
              <a:t>ti</a:t>
            </a:r>
            <a:r>
              <a:rPr dirty="0"/>
              <a:t> od </a:t>
            </a:r>
            <a:r>
              <a:rPr dirty="0" err="1"/>
              <a:t>problema</a:t>
            </a:r>
            <a:r>
              <a:rPr dirty="0"/>
              <a:t> do </a:t>
            </a:r>
            <a:r>
              <a:rPr dirty="0" err="1"/>
              <a:t>zaključka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4008" cy="14813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01  Uvod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tema, problem, cilj, istraživačko pitanje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78308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02  Prostorni i razvojni kontekst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područje, povijesni okvir, relevantne politike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783080"/>
            <a:ext cx="64008" cy="1481328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03  Lokacijski faktori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prednosti i nedostaci; dokazi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657600"/>
            <a:ext cx="64008" cy="1481328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04  Metodologija i podaci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izvori, metode, uzorak/intervju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657600"/>
            <a:ext cx="64008" cy="1481328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05  Rezultati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karte, tablice, grafikoni, nalazi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65760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06  Rasprava i zaključak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odgovor na pitanje + preporuke / potencijali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97280" y="5715000"/>
            <a:ext cx="10012680" cy="5669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25880" y="5879592"/>
            <a:ext cx="955548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Rezultat mora biti analitičan: ne samo „što postoji“, nego „zašto je važno“ i „što to znači za razvoj“.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11 • PREZENTACIJA REZULTATA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Vizualizacija — kako rezultate učiniti uvjerljivima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rPr dirty="0" err="1"/>
              <a:t>Svaki</a:t>
            </a:r>
            <a:r>
              <a:rPr dirty="0"/>
              <a:t> </a:t>
            </a:r>
            <a:r>
              <a:rPr dirty="0" err="1"/>
              <a:t>važan</a:t>
            </a:r>
            <a:r>
              <a:rPr dirty="0"/>
              <a:t> </a:t>
            </a:r>
            <a:r>
              <a:rPr dirty="0" err="1"/>
              <a:t>nalaz</a:t>
            </a:r>
            <a:r>
              <a:rPr dirty="0"/>
              <a:t> </a:t>
            </a:r>
            <a:r>
              <a:rPr dirty="0" err="1"/>
              <a:t>pokušajte</a:t>
            </a:r>
            <a:r>
              <a:rPr dirty="0"/>
              <a:t> </a:t>
            </a:r>
            <a:r>
              <a:rPr dirty="0" err="1"/>
              <a:t>pokazati</a:t>
            </a:r>
            <a:r>
              <a:rPr dirty="0"/>
              <a:t> </a:t>
            </a:r>
            <a:r>
              <a:rPr dirty="0" err="1"/>
              <a:t>kartom</a:t>
            </a:r>
            <a:r>
              <a:rPr dirty="0"/>
              <a:t>, </a:t>
            </a:r>
            <a:r>
              <a:rPr dirty="0" err="1"/>
              <a:t>grafikonom</a:t>
            </a:r>
            <a:r>
              <a:rPr dirty="0"/>
              <a:t>, </a:t>
            </a:r>
            <a:r>
              <a:rPr dirty="0" err="1"/>
              <a:t>tablicom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fotografijom</a:t>
            </a:r>
            <a:r>
              <a:rPr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484632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234440" y="4028846"/>
            <a:ext cx="438912" cy="680313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48006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36F79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11680" y="3518611"/>
            <a:ext cx="438912" cy="119054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20240" y="48006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36F79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3121761"/>
            <a:ext cx="438912" cy="158739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697479" y="48006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36F79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66160" y="3348532"/>
            <a:ext cx="438912" cy="1360627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74720" y="48006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36F79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43400" y="2894990"/>
            <a:ext cx="438912" cy="1814169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251960" y="480060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00">
                <a:solidFill>
                  <a:srgbClr val="636F79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43000" y="5230368"/>
            <a:ext cx="4160520" cy="457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371600" y="5394959"/>
            <a:ext cx="3703320" cy="1828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Grafikon = trend / usporedba / promjena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89320" y="1920240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989320" y="1920240"/>
            <a:ext cx="64008" cy="96012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190488" y="2084832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Karta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Gdje se nešto nalazi? Kako se prostor razlikuje?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89320" y="3127248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989320" y="3127248"/>
            <a:ext cx="64008" cy="96012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90488" y="3291840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Grafikon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Kako se pokazatelj mijenja kroz vrijeme ili među prostorima?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89320" y="4334256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989320" y="4334256"/>
            <a:ext cx="64008" cy="96012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190488" y="4498848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Tablica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Koji su ključni podaci potrebni za usporedbu?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989320" y="5559552"/>
            <a:ext cx="5212080" cy="502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217920" y="5724144"/>
            <a:ext cx="47548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Ne pretrpavati slajd: jedan slajd = jedna glavna poruka.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12 • ROKOVI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Rokovi i organizacija rada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Planirajte istraživanje unatrag od konačne predaje.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3063240"/>
            <a:ext cx="10332720" cy="45720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283464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DO KRAJA 10. MJ.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Prijava teme</a:t>
            </a:r>
          </a:p>
        </p:txBody>
      </p:sp>
      <p:sp>
        <p:nvSpPr>
          <p:cNvPr id="14" name="Oval 13"/>
          <p:cNvSpPr/>
          <p:nvPr/>
        </p:nvSpPr>
        <p:spPr>
          <a:xfrm>
            <a:off x="3657600" y="2834640"/>
            <a:ext cx="502920" cy="502920"/>
          </a:xfrm>
          <a:prstGeom prst="ellipse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204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11.–12. MJ.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Prikupljanje izvora + istraživanje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0" y="2834640"/>
            <a:ext cx="502920" cy="502920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DO POČETKA 1. MJ.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Analiza + pisanje</a:t>
            </a:r>
          </a:p>
        </p:txBody>
      </p:sp>
      <p:sp>
        <p:nvSpPr>
          <p:cNvPr id="20" name="Oval 19"/>
          <p:cNvSpPr/>
          <p:nvPr/>
        </p:nvSpPr>
        <p:spPr>
          <a:xfrm>
            <a:off x="9144000" y="2834640"/>
            <a:ext cx="502920" cy="502920"/>
          </a:xfrm>
          <a:prstGeom prst="ellipse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0068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NAJKASNIJE 5. 1. 2027.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68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Predaja gotove analize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0120" y="1828800"/>
            <a:ext cx="10241280" cy="65836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1993392"/>
            <a:ext cx="97840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Nemojte čekati završnu fazu za prikupljanje podataka — dostupnost izvora provjerite odmah nakon izbora teme.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4114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13 • CHECKLIST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Kontrolna lista prije predaje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Geografska analiza lokacijskih faktora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1764792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169164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Tema je jasno definirana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084832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Što točno istražujem?</a:t>
            </a:r>
          </a:p>
        </p:txBody>
      </p:sp>
      <p:sp>
        <p:nvSpPr>
          <p:cNvPr id="13" name="Oval 12"/>
          <p:cNvSpPr/>
          <p:nvPr/>
        </p:nvSpPr>
        <p:spPr>
          <a:xfrm>
            <a:off x="6217920" y="1764792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8272" y="169164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Istraživačko pitanje je konkretno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2084832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Na koje pitanje moj rad odgovara?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2843784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6152" y="2770632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Lokacijski faktori su analizirani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6152" y="3163824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Koje prednosti i nedostatke dokazujem?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843784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8272" y="2770632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Izvori su provjerljivi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8272" y="3163824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Odakle dolaze podaci i tvrdnje?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3922776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6152" y="3849624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Metode su objašnjene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6152" y="4242816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Zašto sam odabrao/la baš te metode?</a:t>
            </a:r>
          </a:p>
        </p:txBody>
      </p:sp>
      <p:sp>
        <p:nvSpPr>
          <p:cNvPr id="25" name="Oval 24"/>
          <p:cNvSpPr/>
          <p:nvPr/>
        </p:nvSpPr>
        <p:spPr>
          <a:xfrm>
            <a:off x="6217920" y="3922776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48272" y="3849624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Rezultati su vizualizirani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48272" y="4242816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Karte, grafikoni, tablice, fotografije?</a:t>
            </a:r>
          </a:p>
        </p:txBody>
      </p:sp>
      <p:sp>
        <p:nvSpPr>
          <p:cNvPr id="28" name="Oval 27"/>
          <p:cNvSpPr/>
          <p:nvPr/>
        </p:nvSpPr>
        <p:spPr>
          <a:xfrm>
            <a:off x="685800" y="5001768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16152" y="492861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Zaključak odgovara na pitanje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16152" y="532180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Što sam stvarno dokazao/la?</a:t>
            </a:r>
          </a:p>
        </p:txBody>
      </p:sp>
      <p:sp>
        <p:nvSpPr>
          <p:cNvPr id="31" name="Oval 30"/>
          <p:cNvSpPr/>
          <p:nvPr/>
        </p:nvSpPr>
        <p:spPr>
          <a:xfrm>
            <a:off x="6217920" y="5001768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8272" y="492861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Naveden je razvojni potencijal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8272" y="532180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Što to znači za budući razvoj prostora?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4400" y="5897880"/>
            <a:ext cx="10332720" cy="457200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43000" y="6062472"/>
            <a:ext cx="9875520" cy="1828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GLAVNO: istražite konkretan prostor, koristite dokaze i objasnite zašto lokacijski faktori proizvode određeni razvojni rezultat.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961120" y="0"/>
            <a:ext cx="3227832" cy="6858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10379" y="2238420"/>
            <a:ext cx="3054491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D2E0E3"/>
                </a:solidFill>
                <a:latin typeface="Aptos"/>
              </a:defRPr>
            </a:pPr>
            <a:r>
              <a:rPr dirty="0" err="1"/>
              <a:t>Pitanja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dogovor</a:t>
            </a:r>
            <a:r>
              <a:rPr dirty="0"/>
              <a:t> </a:t>
            </a:r>
            <a:r>
              <a:rPr dirty="0" err="1"/>
              <a:t>oko</a:t>
            </a:r>
            <a:r>
              <a:rPr dirty="0"/>
              <a:t> </a:t>
            </a:r>
            <a:r>
              <a:rPr dirty="0" err="1"/>
              <a:t>tema</a:t>
            </a:r>
            <a:r>
              <a:rPr lang="hr-HR" dirty="0"/>
              <a:t>??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1713155" y="3108366"/>
            <a:ext cx="6126480" cy="685800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45920" y="3108366"/>
            <a:ext cx="566928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rPr dirty="0" err="1"/>
              <a:t>Sretno</a:t>
            </a:r>
            <a:r>
              <a:rPr dirty="0"/>
              <a:t> u </a:t>
            </a:r>
            <a:r>
              <a:rPr dirty="0" err="1"/>
              <a:t>istraživanju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1437</Words>
  <Application>Microsoft Office PowerPoint</Application>
  <PresentationFormat>Widescreen</PresentationFormat>
  <Paragraphs>234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Geografska analiza lokacijskih faktora – Upute za seminar</dc:title>
  <dc:subject>FLIP seminar</dc:subject>
  <dc:creator>Izv. prof. dr. sc. Jelena Lončar</dc:creator>
  <cp:keywords/>
  <dc:description>Redizajnirana i tehnički uređena verzija na temelju izvorne prezentacije.</dc:description>
  <cp:lastModifiedBy>reviewer</cp:lastModifiedBy>
  <cp:revision>2</cp:revision>
  <dcterms:created xsi:type="dcterms:W3CDTF">2013-01-27T09:14:16Z</dcterms:created>
  <dcterms:modified xsi:type="dcterms:W3CDTF">2026-10-05T09:39:26Z</dcterms:modified>
  <cp:category/>
</cp:coreProperties>
</file>