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handoutMasterIdLst>
    <p:handoutMasterId r:id="rId74"/>
  </p:handoutMasterIdLst>
  <p:sldIdLst>
    <p:sldId id="256" r:id="rId2"/>
    <p:sldId id="350" r:id="rId3"/>
    <p:sldId id="257" r:id="rId4"/>
    <p:sldId id="258" r:id="rId5"/>
    <p:sldId id="259" r:id="rId6"/>
    <p:sldId id="260" r:id="rId7"/>
    <p:sldId id="261" r:id="rId8"/>
    <p:sldId id="267" r:id="rId9"/>
    <p:sldId id="268" r:id="rId10"/>
    <p:sldId id="269" r:id="rId11"/>
    <p:sldId id="271" r:id="rId12"/>
    <p:sldId id="266" r:id="rId13"/>
    <p:sldId id="270" r:id="rId14"/>
    <p:sldId id="262" r:id="rId15"/>
    <p:sldId id="263" r:id="rId16"/>
    <p:sldId id="264" r:id="rId17"/>
    <p:sldId id="280" r:id="rId18"/>
    <p:sldId id="279" r:id="rId19"/>
    <p:sldId id="351" r:id="rId20"/>
    <p:sldId id="281" r:id="rId21"/>
    <p:sldId id="354" r:id="rId22"/>
    <p:sldId id="282" r:id="rId23"/>
    <p:sldId id="283" r:id="rId24"/>
    <p:sldId id="314" r:id="rId25"/>
    <p:sldId id="319" r:id="rId26"/>
    <p:sldId id="287" r:id="rId27"/>
    <p:sldId id="284" r:id="rId28"/>
    <p:sldId id="285" r:id="rId29"/>
    <p:sldId id="294" r:id="rId30"/>
    <p:sldId id="317" r:id="rId31"/>
    <p:sldId id="295" r:id="rId32"/>
    <p:sldId id="296" r:id="rId33"/>
    <p:sldId id="297" r:id="rId34"/>
    <p:sldId id="299" r:id="rId35"/>
    <p:sldId id="347" r:id="rId36"/>
    <p:sldId id="300" r:id="rId37"/>
    <p:sldId id="298" r:id="rId38"/>
    <p:sldId id="301" r:id="rId39"/>
    <p:sldId id="320" r:id="rId40"/>
    <p:sldId id="349" r:id="rId41"/>
    <p:sldId id="302" r:id="rId42"/>
    <p:sldId id="303" r:id="rId43"/>
    <p:sldId id="352" r:id="rId44"/>
    <p:sldId id="304" r:id="rId45"/>
    <p:sldId id="348" r:id="rId46"/>
    <p:sldId id="306" r:id="rId47"/>
    <p:sldId id="307" r:id="rId48"/>
    <p:sldId id="330" r:id="rId49"/>
    <p:sldId id="329" r:id="rId50"/>
    <p:sldId id="309" r:id="rId51"/>
    <p:sldId id="333" r:id="rId52"/>
    <p:sldId id="334" r:id="rId53"/>
    <p:sldId id="324" r:id="rId54"/>
    <p:sldId id="325" r:id="rId55"/>
    <p:sldId id="311" r:id="rId56"/>
    <p:sldId id="326" r:id="rId57"/>
    <p:sldId id="312" r:id="rId58"/>
    <p:sldId id="335" r:id="rId59"/>
    <p:sldId id="336" r:id="rId60"/>
    <p:sldId id="327" r:id="rId61"/>
    <p:sldId id="328" r:id="rId62"/>
    <p:sldId id="337" r:id="rId63"/>
    <p:sldId id="338" r:id="rId64"/>
    <p:sldId id="346" r:id="rId65"/>
    <p:sldId id="323" r:id="rId66"/>
    <p:sldId id="341" r:id="rId67"/>
    <p:sldId id="342" r:id="rId68"/>
    <p:sldId id="345" r:id="rId69"/>
    <p:sldId id="332" r:id="rId70"/>
    <p:sldId id="353" r:id="rId71"/>
    <p:sldId id="343" r:id="rId72"/>
  </p:sldIdLst>
  <p:sldSz cx="9144000" cy="6858000" type="screen4x3"/>
  <p:notesSz cx="6735763" cy="9866313"/>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82" autoAdjust="0"/>
    <p:restoredTop sz="83893" autoAdjust="0"/>
  </p:normalViewPr>
  <p:slideViewPr>
    <p:cSldViewPr>
      <p:cViewPr>
        <p:scale>
          <a:sx n="100" d="100"/>
          <a:sy n="100" d="100"/>
        </p:scale>
        <p:origin x="-1236" y="216"/>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552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E4B9109E-F1DB-4500-8CD0-C6F3B40269ED}" type="datetimeFigureOut">
              <a:rPr lang="en-US" smtClean="0"/>
              <a:t>2/6/2023</a:t>
            </a:fld>
            <a:endParaRPr lang="en-US"/>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C8275A8B-98FB-4DB6-B832-1551FF6557AA}" type="slidenum">
              <a:rPr lang="en-US" smtClean="0"/>
              <a:t>‹#›</a:t>
            </a:fld>
            <a:endParaRPr lang="en-US"/>
          </a:p>
        </p:txBody>
      </p:sp>
    </p:spTree>
    <p:extLst>
      <p:ext uri="{BB962C8B-B14F-4D97-AF65-F5344CB8AC3E}">
        <p14:creationId xmlns:p14="http://schemas.microsoft.com/office/powerpoint/2010/main" val="581172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DAA0D6BE-A01E-4D31-B995-752A294BFCE3}" type="datetimeFigureOut">
              <a:rPr lang="en-US" smtClean="0"/>
              <a:t>2/6/2023</a:t>
            </a:fld>
            <a:endParaRPr lang="en-US"/>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3AD1DD3C-9337-4DC1-A4E0-F0664CAB9D75}" type="slidenum">
              <a:rPr lang="en-US" smtClean="0"/>
              <a:t>‹#›</a:t>
            </a:fld>
            <a:endParaRPr lang="en-US"/>
          </a:p>
        </p:txBody>
      </p:sp>
    </p:spTree>
    <p:extLst>
      <p:ext uri="{BB962C8B-B14F-4D97-AF65-F5344CB8AC3E}">
        <p14:creationId xmlns:p14="http://schemas.microsoft.com/office/powerpoint/2010/main" val="4217126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Endosome"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thoughtco.com/cell-theory-373300" TargetMode="External"/><Relationship Id="rId13" Type="http://schemas.openxmlformats.org/officeDocument/2006/relationships/hyperlink" Target="https://www.thoughtco.com/photosynthesis-373604" TargetMode="External"/><Relationship Id="rId18" Type="http://schemas.openxmlformats.org/officeDocument/2006/relationships/hyperlink" Target="https://www.thoughtco.com/dna-replication-3981005" TargetMode="External"/><Relationship Id="rId26" Type="http://schemas.openxmlformats.org/officeDocument/2006/relationships/hyperlink" Target="https://www.thoughtco.com/what-are-cells-373361" TargetMode="External"/><Relationship Id="rId3" Type="http://schemas.openxmlformats.org/officeDocument/2006/relationships/hyperlink" Target="https://www.thoughtco.com/regina-bailey-372397" TargetMode="External"/><Relationship Id="rId21" Type="http://schemas.openxmlformats.org/officeDocument/2006/relationships/hyperlink" Target="https://www.thoughtco.com/how-and-why-cells-move-373377" TargetMode="External"/><Relationship Id="rId7" Type="http://schemas.openxmlformats.org/officeDocument/2006/relationships/hyperlink" Target="https://www.thoughtco.com/definition-of-closed-system-604929" TargetMode="External"/><Relationship Id="rId12" Type="http://schemas.openxmlformats.org/officeDocument/2006/relationships/hyperlink" Target="https://www.thoughtco.com/facts-about-cells-373372" TargetMode="External"/><Relationship Id="rId17" Type="http://schemas.openxmlformats.org/officeDocument/2006/relationships/hyperlink" Target="https://www.thoughtco.com/lipids-373560" TargetMode="External"/><Relationship Id="rId25" Type="http://schemas.openxmlformats.org/officeDocument/2006/relationships/hyperlink" Target="https://www.thoughtco.com/difference-between-food-chains-and-webs-4011388" TargetMode="External"/><Relationship Id="rId2" Type="http://schemas.openxmlformats.org/officeDocument/2006/relationships/slide" Target="../slides/slide12.xml"/><Relationship Id="rId16" Type="http://schemas.openxmlformats.org/officeDocument/2006/relationships/hyperlink" Target="https://www.thoughtco.com/cellular-respiration-process-373396" TargetMode="External"/><Relationship Id="rId20" Type="http://schemas.openxmlformats.org/officeDocument/2006/relationships/hyperlink" Target="https://www.thoughtco.com/stages-of-meiosis-373512" TargetMode="External"/><Relationship Id="rId1" Type="http://schemas.openxmlformats.org/officeDocument/2006/relationships/notesMaster" Target="../notesMasters/notesMaster1.xml"/><Relationship Id="rId6" Type="http://schemas.openxmlformats.org/officeDocument/2006/relationships/hyperlink" Target="https://www.thoughtco.com/law-of-conservation-of-energy-605849" TargetMode="External"/><Relationship Id="rId11" Type="http://schemas.openxmlformats.org/officeDocument/2006/relationships/hyperlink" Target="https://www.thoughtco.com/homeostasis-defined-373304" TargetMode="External"/><Relationship Id="rId24" Type="http://schemas.openxmlformats.org/officeDocument/2006/relationships/hyperlink" Target="https://www.thoughtco.com/all-about-photosynthetic-organisms-4038227" TargetMode="External"/><Relationship Id="rId5" Type="http://schemas.openxmlformats.org/officeDocument/2006/relationships/hyperlink" Target="https://www.thoughtco.com/first-law-of-thermodynamics-definition-604343" TargetMode="External"/><Relationship Id="rId15" Type="http://schemas.openxmlformats.org/officeDocument/2006/relationships/hyperlink" Target="https://www.thoughtco.com/carbohydrates-373558" TargetMode="External"/><Relationship Id="rId23" Type="http://schemas.openxmlformats.org/officeDocument/2006/relationships/hyperlink" Target="https://www.thoughtco.com/apoptosis-372446" TargetMode="External"/><Relationship Id="rId10" Type="http://schemas.openxmlformats.org/officeDocument/2006/relationships/hyperlink" Target="https://www.thoughtco.com/biological-evolution-373416" TargetMode="External"/><Relationship Id="rId19" Type="http://schemas.openxmlformats.org/officeDocument/2006/relationships/hyperlink" Target="https://www.thoughtco.com/stages-of-mitosis-373534" TargetMode="External"/><Relationship Id="rId4" Type="http://schemas.openxmlformats.org/officeDocument/2006/relationships/hyperlink" Target="https://www.thoughtco.com/biology-meaning-373266" TargetMode="External"/><Relationship Id="rId9" Type="http://schemas.openxmlformats.org/officeDocument/2006/relationships/hyperlink" Target="https://www.thoughtco.com/gene-theory-373466" TargetMode="External"/><Relationship Id="rId14" Type="http://schemas.openxmlformats.org/officeDocument/2006/relationships/hyperlink" Target="https://www.thoughtco.com/plant-leaves-and-leaf-anatomy-373618" TargetMode="External"/><Relationship Id="rId22" Type="http://schemas.openxmlformats.org/officeDocument/2006/relationships/hyperlink" Target="https://www.thoughtco.com/what-is-exocytosis-4114427"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Light microscopes are normally capable of magnification of approximately x1000. Above this level the ability of the microscope to distinguish between two closely spaced objects, known as resolving power, becomes limited by the wavelength of light. Electrons have a wavelength 100 000 times shorter than visible light, which allows useful magnification up to x2 000 000. The first practical electron microscope was built in the University of Toronto in 1938, with the first commercially available model built in 1939. There are two main types of electron microscope: the transmission electron microscope (TEM), which fires electrons through a thin slice of sample to a receiver, and the scanning electron microscope (SEM), which detects electrons bounced back from a 3D structure. The image above, taken using SEM, depicts the sensory hair bundle of a single hair cell from a terrapin’s inner ear. One of the disadvantages of electron microscopy is that all images are black and white, and computer software is needed to give them colour.</a:t>
            </a:r>
            <a:endParaRPr lang="hr-HR" altLang="en-US" smtClean="0"/>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96FAC68-2774-4C54-B27B-FFA55F0E7341}" type="slidenum">
              <a:rPr lang="hr-HR" altLang="en-US" smtClean="0"/>
              <a:pPr eaLnBrk="1" hangingPunct="1">
                <a:spcBef>
                  <a:spcPct val="0"/>
                </a:spcBef>
              </a:pPr>
              <a:t>3</a:t>
            </a:fld>
            <a:endParaRPr lang="hr-HR"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1DD3C-9337-4DC1-A4E0-F0664CAB9D75}" type="slidenum">
              <a:rPr lang="en-US" smtClean="0"/>
              <a:t>42</a:t>
            </a:fld>
            <a:endParaRPr lang="en-US"/>
          </a:p>
        </p:txBody>
      </p:sp>
    </p:spTree>
    <p:extLst>
      <p:ext uri="{BB962C8B-B14F-4D97-AF65-F5344CB8AC3E}">
        <p14:creationId xmlns:p14="http://schemas.microsoft.com/office/powerpoint/2010/main" val="4038905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hlinkClick r:id="rId3" tooltip="Endosome"/>
              </a:rPr>
              <a:t>endosomal</a:t>
            </a:r>
            <a:r>
              <a:rPr lang="en-US" b="1" dirty="0" smtClean="0"/>
              <a:t> sorting complexes required for transport</a:t>
            </a:r>
            <a:r>
              <a:rPr lang="en-US" dirty="0" smtClean="0"/>
              <a:t> (</a:t>
            </a:r>
            <a:r>
              <a:rPr lang="en-US" b="1" dirty="0" smtClean="0"/>
              <a:t>ESCRT</a:t>
            </a:r>
            <a:r>
              <a:rPr lang="en-US" dirty="0" smtClean="0"/>
              <a:t>) </a:t>
            </a:r>
            <a:endParaRPr lang="en-US" dirty="0"/>
          </a:p>
        </p:txBody>
      </p:sp>
      <p:sp>
        <p:nvSpPr>
          <p:cNvPr id="4" name="Slide Number Placeholder 3"/>
          <p:cNvSpPr>
            <a:spLocks noGrp="1"/>
          </p:cNvSpPr>
          <p:nvPr>
            <p:ph type="sldNum" sz="quarter" idx="10"/>
          </p:nvPr>
        </p:nvSpPr>
        <p:spPr/>
        <p:txBody>
          <a:bodyPr/>
          <a:lstStyle/>
          <a:p>
            <a:fld id="{3AD1DD3C-9337-4DC1-A4E0-F0664CAB9D75}" type="slidenum">
              <a:rPr lang="en-US" smtClean="0"/>
              <a:t>44</a:t>
            </a:fld>
            <a:endParaRPr lang="en-US"/>
          </a:p>
        </p:txBody>
      </p:sp>
    </p:spTree>
    <p:extLst>
      <p:ext uri="{BB962C8B-B14F-4D97-AF65-F5344CB8AC3E}">
        <p14:creationId xmlns:p14="http://schemas.microsoft.com/office/powerpoint/2010/main" val="1510374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model illustrating the events required for recruitment of EGFR into </a:t>
            </a:r>
            <a:r>
              <a:rPr lang="en-US" dirty="0" err="1" smtClean="0"/>
              <a:t>clathrin</a:t>
            </a:r>
            <a:r>
              <a:rPr lang="en-US" dirty="0" smtClean="0"/>
              <a:t>-coated pits. We propose the following scenario for ligand-induced </a:t>
            </a:r>
            <a:r>
              <a:rPr lang="en-US" dirty="0" err="1" smtClean="0"/>
              <a:t>clathrin</a:t>
            </a:r>
            <a:r>
              <a:rPr lang="en-US" dirty="0" smtClean="0"/>
              <a:t>-dependent EGFR endocytosis: ligand binding to EGFR induces receptor dimerization and kinase activity. Kinase activity results in the phosphorylation of </a:t>
            </a:r>
            <a:r>
              <a:rPr lang="en-US" dirty="0" err="1" smtClean="0"/>
              <a:t>tyrosines</a:t>
            </a:r>
            <a:r>
              <a:rPr lang="en-US" dirty="0" smtClean="0"/>
              <a:t> in the EGFR tail, allowing </a:t>
            </a:r>
            <a:r>
              <a:rPr lang="en-US" dirty="0" err="1" smtClean="0"/>
              <a:t>Cbl</a:t>
            </a:r>
            <a:r>
              <a:rPr lang="en-US" dirty="0" smtClean="0"/>
              <a:t> to bind directly, or indirectly through Grb2. Recruitment of </a:t>
            </a:r>
            <a:r>
              <a:rPr lang="en-US" dirty="0" err="1" smtClean="0"/>
              <a:t>Cbl</a:t>
            </a:r>
            <a:r>
              <a:rPr lang="en-US" dirty="0" smtClean="0"/>
              <a:t> results in mono- and </a:t>
            </a:r>
            <a:r>
              <a:rPr lang="en-US" dirty="0" err="1" smtClean="0"/>
              <a:t>polyubiquitylation</a:t>
            </a:r>
            <a:r>
              <a:rPr lang="en-US" dirty="0" smtClean="0"/>
              <a:t> of the EGFR tail. Appended </a:t>
            </a:r>
            <a:r>
              <a:rPr lang="en-US" dirty="0" err="1" smtClean="0"/>
              <a:t>polyUb</a:t>
            </a:r>
            <a:r>
              <a:rPr lang="en-US" dirty="0" smtClean="0"/>
              <a:t> chains interact with </a:t>
            </a:r>
            <a:r>
              <a:rPr lang="en-US" dirty="0" err="1" smtClean="0"/>
              <a:t>Ub</a:t>
            </a:r>
            <a:r>
              <a:rPr lang="en-US" dirty="0" smtClean="0"/>
              <a:t>-interaction motifs (UIMs) of epsin-1 and Eps15. Because Eps15 is localized at the rim of </a:t>
            </a:r>
            <a:r>
              <a:rPr lang="en-US" dirty="0" err="1" smtClean="0"/>
              <a:t>clathrin</a:t>
            </a:r>
            <a:r>
              <a:rPr lang="en-US" dirty="0" smtClean="0"/>
              <a:t>-coated pits (</a:t>
            </a:r>
            <a:r>
              <a:rPr lang="en-US" dirty="0" err="1" smtClean="0"/>
              <a:t>Stang</a:t>
            </a:r>
            <a:r>
              <a:rPr lang="en-US" dirty="0" smtClean="0"/>
              <a:t> et al., 2004; </a:t>
            </a:r>
            <a:r>
              <a:rPr lang="en-US" dirty="0" err="1" smtClean="0"/>
              <a:t>Tebar</a:t>
            </a:r>
            <a:r>
              <a:rPr lang="en-US" dirty="0" smtClean="0"/>
              <a:t> et al., 1996), we propose that </a:t>
            </a:r>
            <a:r>
              <a:rPr lang="en-US" dirty="0" err="1" smtClean="0"/>
              <a:t>ubiquitylated</a:t>
            </a:r>
            <a:r>
              <a:rPr lang="en-US" dirty="0" smtClean="0"/>
              <a:t> EGFR initially interacts with Eps15. In contrast to Eps15, epsin-1 is localized all along the </a:t>
            </a:r>
            <a:r>
              <a:rPr lang="en-US" dirty="0" err="1" smtClean="0"/>
              <a:t>clathrin</a:t>
            </a:r>
            <a:r>
              <a:rPr lang="en-US" dirty="0" smtClean="0"/>
              <a:t> coat; we further propose that EGFR is transferred to epsin-1 and thereby recruited into the central region of </a:t>
            </a:r>
            <a:r>
              <a:rPr lang="en-US" dirty="0" err="1" smtClean="0"/>
              <a:t>clathrin</a:t>
            </a:r>
            <a:r>
              <a:rPr lang="en-US" dirty="0" smtClean="0"/>
              <a:t>-coated pits (</a:t>
            </a:r>
            <a:r>
              <a:rPr lang="en-US" dirty="0" err="1" smtClean="0"/>
              <a:t>Kazazic</a:t>
            </a:r>
            <a:r>
              <a:rPr lang="en-US" dirty="0" smtClean="0"/>
              <a:t> et al., 2009). The </a:t>
            </a:r>
            <a:r>
              <a:rPr lang="en-US" dirty="0" err="1" smtClean="0"/>
              <a:t>clathrin</a:t>
            </a:r>
            <a:r>
              <a:rPr lang="en-US" dirty="0" smtClean="0"/>
              <a:t>-coated membrane subsequently </a:t>
            </a:r>
            <a:r>
              <a:rPr lang="en-US" dirty="0" err="1" smtClean="0"/>
              <a:t>invaginates</a:t>
            </a:r>
            <a:r>
              <a:rPr lang="en-US" dirty="0" smtClean="0"/>
              <a:t> and is released into the cell interior as a </a:t>
            </a:r>
            <a:r>
              <a:rPr lang="en-US" dirty="0" err="1" smtClean="0"/>
              <a:t>clathrin</a:t>
            </a:r>
            <a:r>
              <a:rPr lang="en-US" dirty="0" smtClean="0"/>
              <a:t>-coated vesicle.</a:t>
            </a:r>
            <a:endParaRPr lang="en-US" dirty="0"/>
          </a:p>
        </p:txBody>
      </p:sp>
      <p:sp>
        <p:nvSpPr>
          <p:cNvPr id="4" name="Slide Number Placeholder 3"/>
          <p:cNvSpPr>
            <a:spLocks noGrp="1"/>
          </p:cNvSpPr>
          <p:nvPr>
            <p:ph type="sldNum" sz="quarter" idx="10"/>
          </p:nvPr>
        </p:nvSpPr>
        <p:spPr/>
        <p:txBody>
          <a:bodyPr/>
          <a:lstStyle/>
          <a:p>
            <a:fld id="{3AD1DD3C-9337-4DC1-A4E0-F0664CAB9D75}" type="slidenum">
              <a:rPr lang="en-US" smtClean="0"/>
              <a:t>50</a:t>
            </a:fld>
            <a:endParaRPr lang="en-US"/>
          </a:p>
        </p:txBody>
      </p:sp>
    </p:spTree>
    <p:extLst>
      <p:ext uri="{BB962C8B-B14F-4D97-AF65-F5344CB8AC3E}">
        <p14:creationId xmlns:p14="http://schemas.microsoft.com/office/powerpoint/2010/main" val="561484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cAMP</a:t>
            </a:r>
            <a:r>
              <a:rPr lang="en-US" dirty="0" smtClean="0"/>
              <a:t> signal pathways. Ligand binding to various G protein-coupled receptors (GPCRs) activates adenylyl cyclase in their proximity and generates pools of </a:t>
            </a:r>
            <a:r>
              <a:rPr lang="en-US" dirty="0" err="1" smtClean="0"/>
              <a:t>cAMP</a:t>
            </a:r>
            <a:r>
              <a:rPr lang="en-US" dirty="0" smtClean="0"/>
              <a:t>. The local concentration and distribution of the </a:t>
            </a:r>
            <a:r>
              <a:rPr lang="en-US" dirty="0" err="1" smtClean="0"/>
              <a:t>cAMP</a:t>
            </a:r>
            <a:r>
              <a:rPr lang="en-US" dirty="0" smtClean="0"/>
              <a:t> gradient are limited by </a:t>
            </a:r>
            <a:r>
              <a:rPr lang="en-US" dirty="0" err="1" smtClean="0"/>
              <a:t>phosphodiesterases</a:t>
            </a:r>
            <a:r>
              <a:rPr lang="en-US" dirty="0" smtClean="0"/>
              <a:t> (PDEs). Particular GPCRs are confined to specific domains of the cell membrane in association with intracellular organelles or cytoskeletal constituents. The subcellular structures may harbor specific isozymes of PKA that, through anchoring via AKAPs, are localized in the vicinity of the receptor and the cyclase. PDEs are also anchored and serve to limit the extension and duration of </a:t>
            </a:r>
            <a:r>
              <a:rPr lang="en-US" dirty="0" err="1" smtClean="0"/>
              <a:t>cAMP</a:t>
            </a:r>
            <a:r>
              <a:rPr lang="en-US" dirty="0" smtClean="0"/>
              <a:t> gradients. These mechanisms serve to localize and limit the assembly and triggering of specific pathways to a defined area of the cell close to the substrate. </a:t>
            </a:r>
            <a:r>
              <a:rPr lang="en-US" dirty="0" err="1" smtClean="0"/>
              <a:t>cAMP</a:t>
            </a:r>
            <a:r>
              <a:rPr lang="en-US" dirty="0" smtClean="0"/>
              <a:t> (red filled circles) has effects on a range of effector molecules encompassing 1) PKA, 2) PDEs, 3) guanine nucleotide exchange factors (GEFs) known as exchange proteins activated by </a:t>
            </a:r>
            <a:r>
              <a:rPr lang="en-US" dirty="0" err="1" smtClean="0"/>
              <a:t>cAMP</a:t>
            </a:r>
            <a:r>
              <a:rPr lang="en-US" dirty="0" smtClean="0"/>
              <a:t> (</a:t>
            </a:r>
            <a:r>
              <a:rPr lang="en-US" dirty="0" err="1" smtClean="0"/>
              <a:t>Epacs</a:t>
            </a:r>
            <a:r>
              <a:rPr lang="en-US" dirty="0" smtClean="0"/>
              <a:t>), and 4) cyclic nucleotide-gated ion channels.</a:t>
            </a:r>
            <a:endParaRPr lang="en-US" dirty="0"/>
          </a:p>
        </p:txBody>
      </p:sp>
      <p:sp>
        <p:nvSpPr>
          <p:cNvPr id="4" name="Slide Number Placeholder 3"/>
          <p:cNvSpPr>
            <a:spLocks noGrp="1"/>
          </p:cNvSpPr>
          <p:nvPr>
            <p:ph type="sldNum" sz="quarter" idx="10"/>
          </p:nvPr>
        </p:nvSpPr>
        <p:spPr/>
        <p:txBody>
          <a:bodyPr/>
          <a:lstStyle/>
          <a:p>
            <a:fld id="{3AD1DD3C-9337-4DC1-A4E0-F0664CAB9D75}" type="slidenum">
              <a:rPr lang="en-US" smtClean="0"/>
              <a:t>58</a:t>
            </a:fld>
            <a:endParaRPr lang="en-US"/>
          </a:p>
        </p:txBody>
      </p:sp>
    </p:spTree>
    <p:extLst>
      <p:ext uri="{BB962C8B-B14F-4D97-AF65-F5344CB8AC3E}">
        <p14:creationId xmlns:p14="http://schemas.microsoft.com/office/powerpoint/2010/main" val="232232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828E456-5496-421C-8788-281633860029}" type="slidenum">
              <a:rPr lang="hr-HR" altLang="en-US" smtClean="0"/>
              <a:pPr eaLnBrk="1" hangingPunct="1">
                <a:spcBef>
                  <a:spcPct val="0"/>
                </a:spcBef>
              </a:pPr>
              <a:t>64</a:t>
            </a:fld>
            <a:endParaRPr lang="hr-HR" altLang="en-US"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r-HR" altLang="en-US" smtClean="0"/>
              <a:t>nitroglicerin, viagra: inhibicija cGMP fosfodiesteraze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1DD3C-9337-4DC1-A4E0-F0664CAB9D75}" type="slidenum">
              <a:rPr lang="en-US" smtClean="0"/>
              <a:t>68</a:t>
            </a:fld>
            <a:endParaRPr lang="en-US"/>
          </a:p>
        </p:txBody>
      </p:sp>
    </p:spTree>
    <p:extLst>
      <p:ext uri="{BB962C8B-B14F-4D97-AF65-F5344CB8AC3E}">
        <p14:creationId xmlns:p14="http://schemas.microsoft.com/office/powerpoint/2010/main" val="93779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19D813-136F-4147-8277-092F0D8E928B}" type="slidenum">
              <a:rPr lang="en-US" smtClean="0"/>
              <a:t>8</a:t>
            </a:fld>
            <a:endParaRPr lang="en-US"/>
          </a:p>
        </p:txBody>
      </p:sp>
    </p:spTree>
    <p:extLst>
      <p:ext uri="{BB962C8B-B14F-4D97-AF65-F5344CB8AC3E}">
        <p14:creationId xmlns:p14="http://schemas.microsoft.com/office/powerpoint/2010/main" val="1704321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a:t>
            </a:r>
            <a:r>
              <a:rPr lang="en-US" dirty="0" smtClean="0">
                <a:hlinkClick r:id="rId3"/>
              </a:rPr>
              <a:t>Regina Bailey</a:t>
            </a:r>
            <a:r>
              <a:rPr lang="en-US" dirty="0" smtClean="0"/>
              <a:t> </a:t>
            </a:r>
          </a:p>
          <a:p>
            <a:r>
              <a:rPr lang="en-US" dirty="0" smtClean="0"/>
              <a:t>Regina Bailey is a science writer and educator who has covered biology for </a:t>
            </a:r>
            <a:r>
              <a:rPr lang="en-US" dirty="0" err="1" smtClean="0"/>
              <a:t>ThoughtCo</a:t>
            </a:r>
            <a:r>
              <a:rPr lang="en-US" dirty="0" smtClean="0"/>
              <a:t> since 1997. Her writing is featured in </a:t>
            </a:r>
            <a:r>
              <a:rPr lang="en-US" i="1" dirty="0" smtClean="0"/>
              <a:t>Kaplan AP Biology 2016.</a:t>
            </a:r>
            <a:r>
              <a:rPr lang="en-US" dirty="0" smtClean="0"/>
              <a:t> </a:t>
            </a:r>
          </a:p>
          <a:p>
            <a:r>
              <a:rPr lang="en-US" dirty="0" smtClean="0"/>
              <a:t>Updated June 07, 2018 </a:t>
            </a:r>
          </a:p>
          <a:p>
            <a:r>
              <a:rPr lang="en-US" b="1" dirty="0" smtClean="0"/>
              <a:t>Definition: </a:t>
            </a:r>
            <a:r>
              <a:rPr lang="en-US" dirty="0" smtClean="0"/>
              <a:t>The laws of thermodynamics are important unifying principles of </a:t>
            </a:r>
            <a:r>
              <a:rPr lang="en-US" dirty="0" smtClean="0">
                <a:hlinkClick r:id="rId4"/>
              </a:rPr>
              <a:t>biology</a:t>
            </a:r>
            <a:r>
              <a:rPr lang="en-US" dirty="0" smtClean="0"/>
              <a:t>. These principles govern the chemical processes (metabolism) in all biological organisms. The </a:t>
            </a:r>
            <a:r>
              <a:rPr lang="en-US" dirty="0" smtClean="0">
                <a:hlinkClick r:id="rId5"/>
              </a:rPr>
              <a:t>First Law of Thermodynamics</a:t>
            </a:r>
            <a:r>
              <a:rPr lang="en-US" dirty="0" smtClean="0"/>
              <a:t>, also known ​as the </a:t>
            </a:r>
            <a:r>
              <a:rPr lang="en-US" dirty="0" smtClean="0">
                <a:hlinkClick r:id="rId6"/>
              </a:rPr>
              <a:t>law of conservation</a:t>
            </a:r>
            <a:r>
              <a:rPr lang="en-US" dirty="0" smtClean="0"/>
              <a:t> of energy, states that energy can neither be created nor destroyed. It may change from one form to another, but the </a:t>
            </a:r>
            <a:r>
              <a:rPr lang="en-US" dirty="0" smtClean="0">
                <a:hlinkClick r:id="rId7"/>
              </a:rPr>
              <a:t>energy in a closed system</a:t>
            </a:r>
            <a:r>
              <a:rPr lang="en-US" dirty="0" smtClean="0"/>
              <a:t> remains constant.</a:t>
            </a:r>
          </a:p>
          <a:p>
            <a:r>
              <a:rPr lang="en-US" dirty="0" smtClean="0"/>
              <a:t>The Second Law of Thermodynamics states that when energy is transferred, there will be less energy available at the end of the transfer process than at the beginning. Due to </a:t>
            </a:r>
            <a:r>
              <a:rPr lang="en-US" b="1" dirty="0" smtClean="0"/>
              <a:t>entropy</a:t>
            </a:r>
            <a:r>
              <a:rPr lang="en-US" dirty="0" smtClean="0"/>
              <a:t>, which is the measure of disorder in a closed system, all of the available energy will not be useful to the organism. Entropy increases as energy is transferred.</a:t>
            </a:r>
          </a:p>
          <a:p>
            <a:r>
              <a:rPr lang="en-US" dirty="0" smtClean="0"/>
              <a:t>In addition to the laws of thermodynamics, the </a:t>
            </a:r>
            <a:r>
              <a:rPr lang="en-US" dirty="0" smtClean="0">
                <a:hlinkClick r:id="rId8"/>
              </a:rPr>
              <a:t>cell theory</a:t>
            </a:r>
            <a:r>
              <a:rPr lang="en-US" dirty="0" smtClean="0"/>
              <a:t>, </a:t>
            </a:r>
            <a:r>
              <a:rPr lang="en-US" dirty="0" smtClean="0">
                <a:hlinkClick r:id="rId9"/>
              </a:rPr>
              <a:t>gene theory</a:t>
            </a:r>
            <a:r>
              <a:rPr lang="en-US" dirty="0" smtClean="0"/>
              <a:t>, </a:t>
            </a:r>
            <a:r>
              <a:rPr lang="en-US" dirty="0" smtClean="0">
                <a:hlinkClick r:id="rId10"/>
              </a:rPr>
              <a:t>evolution</a:t>
            </a:r>
            <a:r>
              <a:rPr lang="en-US" dirty="0" smtClean="0"/>
              <a:t>, and </a:t>
            </a:r>
            <a:r>
              <a:rPr lang="en-US" dirty="0" smtClean="0">
                <a:hlinkClick r:id="rId11"/>
              </a:rPr>
              <a:t>homeostasis</a:t>
            </a:r>
            <a:r>
              <a:rPr lang="en-US" dirty="0" smtClean="0"/>
              <a:t> form the basic principles that are the foundation for the study of life.</a:t>
            </a:r>
          </a:p>
          <a:p>
            <a:r>
              <a:rPr lang="en-US" b="1" dirty="0" smtClean="0"/>
              <a:t>First Law of Thermodynamics in Biological Systems </a:t>
            </a:r>
          </a:p>
          <a:p>
            <a:r>
              <a:rPr lang="en-US" dirty="0" smtClean="0"/>
              <a:t>All biological organisms require energy to survive. In a closed system, such as the universe, this energy is not consumed but transformed from one form to another. </a:t>
            </a:r>
            <a:r>
              <a:rPr lang="en-US" dirty="0" smtClean="0">
                <a:hlinkClick r:id="rId12"/>
              </a:rPr>
              <a:t>Cells</a:t>
            </a:r>
            <a:r>
              <a:rPr lang="en-US" dirty="0" smtClean="0"/>
              <a:t>, for example, perform a number of important processes. These processes require energy. In </a:t>
            </a:r>
            <a:r>
              <a:rPr lang="en-US" dirty="0" smtClean="0">
                <a:hlinkClick r:id="rId13"/>
              </a:rPr>
              <a:t>photosynthesis</a:t>
            </a:r>
            <a:r>
              <a:rPr lang="en-US" dirty="0" smtClean="0"/>
              <a:t>, the energy is supplied by the sun. Light energy is absorbed by cells in </a:t>
            </a:r>
            <a:r>
              <a:rPr lang="en-US" dirty="0" smtClean="0">
                <a:hlinkClick r:id="rId14"/>
              </a:rPr>
              <a:t>plant leaves</a:t>
            </a:r>
            <a:r>
              <a:rPr lang="en-US" dirty="0" smtClean="0"/>
              <a:t> and converted to chemical energy. The chemical energy is stored in the form of glucose, which is used to form complex </a:t>
            </a:r>
            <a:r>
              <a:rPr lang="en-US" dirty="0" smtClean="0">
                <a:hlinkClick r:id="rId15"/>
              </a:rPr>
              <a:t>carbohydrates</a:t>
            </a:r>
            <a:r>
              <a:rPr lang="en-US" dirty="0" smtClean="0"/>
              <a:t> necessary to build plant mass. The energy stored in glucose can also be released through </a:t>
            </a:r>
            <a:r>
              <a:rPr lang="en-US" dirty="0" smtClean="0">
                <a:hlinkClick r:id="rId16"/>
              </a:rPr>
              <a:t>cellular respiration</a:t>
            </a:r>
            <a:r>
              <a:rPr lang="en-US" dirty="0" smtClean="0"/>
              <a:t>. This process allows plant and animal organisms to access the energy stored in carbohydrates, </a:t>
            </a:r>
            <a:r>
              <a:rPr lang="en-US" dirty="0" smtClean="0">
                <a:hlinkClick r:id="rId17"/>
              </a:rPr>
              <a:t>lipids</a:t>
            </a:r>
            <a:r>
              <a:rPr lang="en-US" dirty="0" smtClean="0"/>
              <a:t>, and other macromolecules through the production of ATP. This energy is needed to perform cell functions such as </a:t>
            </a:r>
            <a:r>
              <a:rPr lang="en-US" dirty="0" smtClean="0">
                <a:hlinkClick r:id="rId18"/>
              </a:rPr>
              <a:t>DNA replication</a:t>
            </a:r>
            <a:r>
              <a:rPr lang="en-US" dirty="0" smtClean="0"/>
              <a:t>, </a:t>
            </a:r>
            <a:r>
              <a:rPr lang="en-US" dirty="0" smtClean="0">
                <a:hlinkClick r:id="rId19"/>
              </a:rPr>
              <a:t>mitosis</a:t>
            </a:r>
            <a:r>
              <a:rPr lang="en-US" dirty="0" smtClean="0"/>
              <a:t>, </a:t>
            </a:r>
            <a:r>
              <a:rPr lang="en-US" dirty="0" smtClean="0">
                <a:hlinkClick r:id="rId20"/>
              </a:rPr>
              <a:t>meiosis</a:t>
            </a:r>
            <a:r>
              <a:rPr lang="en-US" dirty="0" smtClean="0"/>
              <a:t>, </a:t>
            </a:r>
            <a:r>
              <a:rPr lang="en-US" dirty="0" smtClean="0">
                <a:hlinkClick r:id="rId21"/>
              </a:rPr>
              <a:t>cell movement</a:t>
            </a:r>
            <a:r>
              <a:rPr lang="en-US" dirty="0" smtClean="0"/>
              <a:t>, endocytosis, </a:t>
            </a:r>
            <a:r>
              <a:rPr lang="en-US" dirty="0" smtClean="0">
                <a:hlinkClick r:id="rId22"/>
              </a:rPr>
              <a:t>exocytosis</a:t>
            </a:r>
            <a:r>
              <a:rPr lang="en-US" dirty="0" smtClean="0"/>
              <a:t>, and </a:t>
            </a:r>
            <a:r>
              <a:rPr lang="en-US" dirty="0" smtClean="0">
                <a:hlinkClick r:id="rId23"/>
              </a:rPr>
              <a:t>apoptosis</a:t>
            </a:r>
            <a:r>
              <a:rPr lang="en-US" dirty="0" smtClean="0"/>
              <a:t>.</a:t>
            </a:r>
          </a:p>
          <a:p>
            <a:r>
              <a:rPr lang="en-US" b="1" dirty="0" smtClean="0"/>
              <a:t>Second Law of Thermodynamics in Biological Systems </a:t>
            </a:r>
          </a:p>
          <a:p>
            <a:r>
              <a:rPr lang="en-US" dirty="0" smtClean="0"/>
              <a:t>As with other biological processes, the transfer of energy is not 100% efficient. In photosynthesis, for example, not all of the light energy is absorbed by the plant. Some energy is reflected and some is lost as heat. The loss of energy to the surrounding environment results in an increase of disorder or </a:t>
            </a:r>
            <a:r>
              <a:rPr lang="en-US" b="1" dirty="0" smtClean="0"/>
              <a:t>entropy</a:t>
            </a:r>
            <a:r>
              <a:rPr lang="en-US" dirty="0" smtClean="0"/>
              <a:t>. Unlike plants and other </a:t>
            </a:r>
            <a:r>
              <a:rPr lang="en-US" dirty="0" smtClean="0">
                <a:hlinkClick r:id="rId24"/>
              </a:rPr>
              <a:t>photosynthetic organisms</a:t>
            </a:r>
            <a:r>
              <a:rPr lang="en-US" dirty="0" smtClean="0"/>
              <a:t>, animals cannot generate energy directly from the sunlight. They must consume plants or other animal organisms for energy. The higher up an organism is on the </a:t>
            </a:r>
            <a:r>
              <a:rPr lang="en-US" dirty="0" smtClean="0">
                <a:hlinkClick r:id="rId25"/>
              </a:rPr>
              <a:t>food chain</a:t>
            </a:r>
            <a:r>
              <a:rPr lang="en-US" dirty="0" smtClean="0"/>
              <a:t>, the less available energy it receives from its food sources. Much of this energy is lost during metabolic processes performed by the producers and primary consumers that are eaten. Therefore, much less energy is available for organisms in higher trophic levels. The lower the available energy, the less number of organisms can be supported. This is why there are more producers than consumers in an ecosystem.</a:t>
            </a:r>
          </a:p>
          <a:p>
            <a:r>
              <a:rPr lang="en-US" dirty="0" smtClean="0"/>
              <a:t>Living systems require constant energy input to maintain their highly ordered state. </a:t>
            </a:r>
            <a:r>
              <a:rPr lang="en-US" dirty="0" smtClean="0">
                <a:hlinkClick r:id="rId26"/>
              </a:rPr>
              <a:t>Cells</a:t>
            </a:r>
            <a:r>
              <a:rPr lang="en-US" dirty="0" smtClean="0"/>
              <a:t>, for example, are highly ordered and have low entropy. In the process of maintaining this order, some energy is lost to the surroundings or transformed. So while cells are ordered, the processes performed to maintain that order result in an increase in entropy in the cell's/organism's surroundings. The transfer of energy causes entropy in the universe to increase.</a:t>
            </a:r>
          </a:p>
          <a:p>
            <a:endParaRPr lang="en-US" dirty="0"/>
          </a:p>
        </p:txBody>
      </p:sp>
      <p:sp>
        <p:nvSpPr>
          <p:cNvPr id="4" name="Slide Number Placeholder 3"/>
          <p:cNvSpPr>
            <a:spLocks noGrp="1"/>
          </p:cNvSpPr>
          <p:nvPr>
            <p:ph type="sldNum" sz="quarter" idx="10"/>
          </p:nvPr>
        </p:nvSpPr>
        <p:spPr/>
        <p:txBody>
          <a:bodyPr/>
          <a:lstStyle/>
          <a:p>
            <a:fld id="{EB19D813-136F-4147-8277-092F0D8E928B}" type="slidenum">
              <a:rPr lang="en-US" smtClean="0"/>
              <a:t>12</a:t>
            </a:fld>
            <a:endParaRPr lang="en-US"/>
          </a:p>
        </p:txBody>
      </p:sp>
    </p:spTree>
    <p:extLst>
      <p:ext uri="{BB962C8B-B14F-4D97-AF65-F5344CB8AC3E}">
        <p14:creationId xmlns:p14="http://schemas.microsoft.com/office/powerpoint/2010/main" val="1779200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r-HR" altLang="en-US" smtClean="0"/>
              <a:t>Informacijski transfer u i između stanica</a:t>
            </a:r>
          </a:p>
          <a:p>
            <a:r>
              <a:rPr lang="hr-HR" altLang="en-US" smtClean="0"/>
              <a:t>informacija ishodišna bilo kojem odnosu energije ili materije može biti izvedena iz broja izbora koje moramo napraviti da bismo došli do nekog specifičnog cilja između svih mogućnosti.</a:t>
            </a:r>
            <a:endParaRPr lang="en-US" altLang="en-US" smtClean="0"/>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D2D70C-49D2-4F1F-B255-143BE96144A7}" type="slidenum">
              <a:rPr lang="hr-HR" altLang="en-US" smtClean="0">
                <a:latin typeface="Times New Roman" pitchFamily="18" charset="0"/>
              </a:rPr>
              <a:pPr eaLnBrk="1" hangingPunct="1">
                <a:spcBef>
                  <a:spcPct val="0"/>
                </a:spcBef>
              </a:pPr>
              <a:t>14</a:t>
            </a:fld>
            <a:endParaRPr lang="hr-HR" alt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Metaphors and Models in Cell Communication Science</a:t>
            </a:r>
            <a:r>
              <a:rPr lang="en-US" dirty="0" smtClean="0"/>
              <a:t> 3</a:t>
            </a:r>
            <a:br>
              <a:rPr lang="en-US" dirty="0" smtClean="0"/>
            </a:br>
            <a:r>
              <a:rPr lang="en-US" dirty="0" smtClean="0"/>
              <a:t/>
            </a:r>
            <a:br>
              <a:rPr lang="en-US" dirty="0" smtClean="0"/>
            </a:br>
            <a:r>
              <a:rPr lang="en-US" dirty="0" smtClean="0"/>
              <a:t>Research into the nature of intercellular communication in biology has come to rely </a:t>
            </a:r>
            <a:r>
              <a:rPr lang="en-US" dirty="0" err="1" smtClean="0"/>
              <a:t>uponmetaphors</a:t>
            </a:r>
            <a:r>
              <a:rPr lang="en-US" dirty="0" smtClean="0"/>
              <a:t> of two quite distinct sorts. The first and most dominant construes cell communication on the model of electronics and computer engineering. The signaling mechanisms by which cells communicate with one another are conceived on the model of an electronic circuit, hence the centrality of the concept of signal ‘transduction’.  Attempts to understand the intra-cellular  signaling pathways by which messages are received at the cell membrane, amplified and transduced involve computer model simulations and actual attempts to re-engineer cells as logic gates and transistor-like circuits. The second metaphor, </a:t>
            </a:r>
            <a:r>
              <a:rPr lang="en-US" dirty="0" err="1" smtClean="0"/>
              <a:t>popularwith</a:t>
            </a:r>
            <a:r>
              <a:rPr lang="en-US" dirty="0" smtClean="0"/>
              <a:t> some developmental biologists, speaks implicitly or explicitly of the importance of understanding 'cell sociology.' This refers to the complex inter-cellular  communication which occurs within and between groups of cells, and explains how the initially identical cells of a developing embryo differentiate to become specialized cell types organized into various tissue and organ systems. These two metaphors serve different types of explanatory approaches (</a:t>
            </a:r>
            <a:r>
              <a:rPr lang="en-US" dirty="0" err="1" smtClean="0"/>
              <a:t>thecomputer</a:t>
            </a:r>
            <a:r>
              <a:rPr lang="en-US" dirty="0" smtClean="0"/>
              <a:t> circuitry metaphor a reductionist-mechanistic one, the sociology metaphor a </a:t>
            </a:r>
            <a:r>
              <a:rPr lang="en-US" dirty="0" err="1" smtClean="0"/>
              <a:t>holisticone</a:t>
            </a:r>
            <a:r>
              <a:rPr lang="en-US" dirty="0" smtClean="0"/>
              <a:t>). Rather than being contradictory, therefore, they are complementary and address </a:t>
            </a:r>
            <a:r>
              <a:rPr lang="en-US" dirty="0" err="1" smtClean="0"/>
              <a:t>slightlydifferent</a:t>
            </a:r>
            <a:r>
              <a:rPr lang="en-US" dirty="0" smtClean="0"/>
              <a:t> questions. This demonstrates how understanding of a complicated biological phenomenon can require shifting between two distinct perspectives: holist vs reductionist; and anthropomorphic vs </a:t>
            </a:r>
            <a:r>
              <a:rPr lang="en-US" dirty="0" err="1" smtClean="0"/>
              <a:t>technomorphic</a:t>
            </a:r>
            <a:r>
              <a:rPr lang="en-US" dirty="0" smtClean="0"/>
              <a:t>.</a:t>
            </a:r>
            <a:endParaRPr lang="en-US" dirty="0"/>
          </a:p>
        </p:txBody>
      </p:sp>
      <p:sp>
        <p:nvSpPr>
          <p:cNvPr id="4" name="Slide Number Placeholder 3"/>
          <p:cNvSpPr>
            <a:spLocks noGrp="1"/>
          </p:cNvSpPr>
          <p:nvPr>
            <p:ph type="sldNum" sz="quarter" idx="10"/>
          </p:nvPr>
        </p:nvSpPr>
        <p:spPr/>
        <p:txBody>
          <a:bodyPr/>
          <a:lstStyle/>
          <a:p>
            <a:fld id="{DFDF5233-508D-4FF0-B3CD-7DC28C8810A4}" type="slidenum">
              <a:rPr lang="en-US" smtClean="0"/>
              <a:t>17</a:t>
            </a:fld>
            <a:endParaRPr lang="en-US" dirty="0"/>
          </a:p>
        </p:txBody>
      </p:sp>
    </p:spTree>
    <p:extLst>
      <p:ext uri="{BB962C8B-B14F-4D97-AF65-F5344CB8AC3E}">
        <p14:creationId xmlns:p14="http://schemas.microsoft.com/office/powerpoint/2010/main" val="2176436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kompjutorski biološki</a:t>
            </a:r>
            <a:r>
              <a:rPr lang="hr-HR" baseline="0" dirty="0" smtClean="0"/>
              <a:t> sustavi i sintetička biologija</a:t>
            </a:r>
            <a:endParaRPr lang="en-US" dirty="0"/>
          </a:p>
        </p:txBody>
      </p:sp>
      <p:sp>
        <p:nvSpPr>
          <p:cNvPr id="4" name="Slide Number Placeholder 3"/>
          <p:cNvSpPr>
            <a:spLocks noGrp="1"/>
          </p:cNvSpPr>
          <p:nvPr>
            <p:ph type="sldNum" sz="quarter" idx="10"/>
          </p:nvPr>
        </p:nvSpPr>
        <p:spPr/>
        <p:txBody>
          <a:bodyPr/>
          <a:lstStyle/>
          <a:p>
            <a:fld id="{B0EC60D4-A271-4128-894E-B2E7FC5FC1C9}" type="slidenum">
              <a:rPr lang="en-US" smtClean="0"/>
              <a:t>24</a:t>
            </a:fld>
            <a:endParaRPr lang="en-US"/>
          </a:p>
        </p:txBody>
      </p:sp>
    </p:spTree>
    <p:extLst>
      <p:ext uri="{BB962C8B-B14F-4D97-AF65-F5344CB8AC3E}">
        <p14:creationId xmlns:p14="http://schemas.microsoft.com/office/powerpoint/2010/main" val="2588467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smtClean="0"/>
              <a:t>specifični: često meta mutacija koje</a:t>
            </a:r>
            <a:r>
              <a:rPr lang="hr-HR" baseline="0" dirty="0" smtClean="0"/>
              <a:t> ih više pogađaju</a:t>
            </a:r>
          </a:p>
          <a:p>
            <a:r>
              <a:rPr lang="hr-HR" baseline="0" dirty="0" err="1" smtClean="0"/>
              <a:t>lektini</a:t>
            </a:r>
            <a:r>
              <a:rPr lang="hr-HR" baseline="0" dirty="0" smtClean="0"/>
              <a:t>: </a:t>
            </a:r>
            <a:r>
              <a:rPr lang="hr-HR" baseline="0" dirty="0" err="1" smtClean="0"/>
              <a:t>visokospecifični</a:t>
            </a:r>
            <a:r>
              <a:rPr lang="hr-HR" baseline="0" dirty="0" smtClean="0"/>
              <a:t> za određenu grupu šećera, ali na raznim proteinima</a:t>
            </a:r>
          </a:p>
          <a:p>
            <a:r>
              <a:rPr lang="hr-HR" baseline="0" dirty="0" smtClean="0"/>
              <a:t>afinitet: mjera energije</a:t>
            </a:r>
          </a:p>
          <a:p>
            <a:r>
              <a:rPr lang="hr-HR" baseline="0" dirty="0" smtClean="0"/>
              <a:t>specifičnost: relativna vrijednost jednog u odnosu na drugo</a:t>
            </a:r>
            <a:endParaRPr lang="en-US" dirty="0"/>
          </a:p>
        </p:txBody>
      </p:sp>
      <p:sp>
        <p:nvSpPr>
          <p:cNvPr id="4" name="Slide Number Placeholder 3"/>
          <p:cNvSpPr>
            <a:spLocks noGrp="1"/>
          </p:cNvSpPr>
          <p:nvPr>
            <p:ph type="sldNum" sz="quarter" idx="10"/>
          </p:nvPr>
        </p:nvSpPr>
        <p:spPr/>
        <p:txBody>
          <a:bodyPr/>
          <a:lstStyle/>
          <a:p>
            <a:fld id="{3AD1DD3C-9337-4DC1-A4E0-F0664CAB9D75}" type="slidenum">
              <a:rPr lang="en-US" smtClean="0"/>
              <a:t>29</a:t>
            </a:fld>
            <a:endParaRPr lang="en-US"/>
          </a:p>
        </p:txBody>
      </p:sp>
    </p:spTree>
    <p:extLst>
      <p:ext uri="{BB962C8B-B14F-4D97-AF65-F5344CB8AC3E}">
        <p14:creationId xmlns:p14="http://schemas.microsoft.com/office/powerpoint/2010/main" val="2593078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1DD3C-9337-4DC1-A4E0-F0664CAB9D75}" type="slidenum">
              <a:rPr lang="en-US" smtClean="0"/>
              <a:t>32</a:t>
            </a:fld>
            <a:endParaRPr lang="en-US"/>
          </a:p>
        </p:txBody>
      </p:sp>
    </p:spTree>
    <p:extLst>
      <p:ext uri="{BB962C8B-B14F-4D97-AF65-F5344CB8AC3E}">
        <p14:creationId xmlns:p14="http://schemas.microsoft.com/office/powerpoint/2010/main" val="2062456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1DD3C-9337-4DC1-A4E0-F0664CAB9D75}" type="slidenum">
              <a:rPr lang="en-US" smtClean="0"/>
              <a:t>34</a:t>
            </a:fld>
            <a:endParaRPr lang="en-US"/>
          </a:p>
        </p:txBody>
      </p:sp>
    </p:spTree>
    <p:extLst>
      <p:ext uri="{BB962C8B-B14F-4D97-AF65-F5344CB8AC3E}">
        <p14:creationId xmlns:p14="http://schemas.microsoft.com/office/powerpoint/2010/main" val="4281137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hr-HR" smtClean="0"/>
              <a:t>Kliknite da biste uredili stil naslova matrice</a:t>
            </a:r>
            <a:endParaRPr lang="hr-H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smtClean="0"/>
              <a:t>Kliknite da biste uredili stil podnaslova matrice</a:t>
            </a:r>
            <a:endParaRPr lang="hr-HR"/>
          </a:p>
        </p:txBody>
      </p:sp>
      <p:sp>
        <p:nvSpPr>
          <p:cNvPr id="4" name="Rezervirano mjesto datuma 3"/>
          <p:cNvSpPr>
            <a:spLocks noGrp="1"/>
          </p:cNvSpPr>
          <p:nvPr>
            <p:ph type="dt" sz="half" idx="10"/>
          </p:nvPr>
        </p:nvSpPr>
        <p:spPr/>
        <p:txBody>
          <a:bodyPr/>
          <a:lstStyle/>
          <a:p>
            <a:fld id="{71377C3D-7BB2-4D23-9D10-616807B37D36}" type="datetimeFigureOut">
              <a:rPr lang="sr-Latn-CS" smtClean="0"/>
              <a:t>6.2.2023</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okomitog teksta 2"/>
          <p:cNvSpPr>
            <a:spLocks noGrp="1"/>
          </p:cNvSpPr>
          <p:nvPr>
            <p:ph type="body" orient="vert" idx="1"/>
          </p:nvPr>
        </p:nvSpPr>
        <p:spPr/>
        <p:txBody>
          <a:bodyPr vert="eaVert"/>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71377C3D-7BB2-4D23-9D10-616807B37D36}" type="datetimeFigureOut">
              <a:rPr lang="sr-Latn-CS" smtClean="0"/>
              <a:t>6.2.2023</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38"/>
            <a:ext cx="2057400" cy="5851525"/>
          </a:xfrm>
        </p:spPr>
        <p:txBody>
          <a:bodyPr vert="eaVert"/>
          <a:lstStyle/>
          <a:p>
            <a:r>
              <a:rPr lang="hr-HR" smtClean="0"/>
              <a:t>Kliknite da biste uredili stil naslova matrice</a:t>
            </a:r>
            <a:endParaRPr lang="hr-HR"/>
          </a:p>
        </p:txBody>
      </p:sp>
      <p:sp>
        <p:nvSpPr>
          <p:cNvPr id="3" name="Rezervirano mjesto okomitog teksta 2"/>
          <p:cNvSpPr>
            <a:spLocks noGrp="1"/>
          </p:cNvSpPr>
          <p:nvPr>
            <p:ph type="body" orient="vert" idx="1"/>
          </p:nvPr>
        </p:nvSpPr>
        <p:spPr>
          <a:xfrm>
            <a:off x="457200" y="274638"/>
            <a:ext cx="6019800" cy="5851525"/>
          </a:xfrm>
        </p:spPr>
        <p:txBody>
          <a:bodyPr vert="eaVert"/>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71377C3D-7BB2-4D23-9D10-616807B37D36}" type="datetimeFigureOut">
              <a:rPr lang="sr-Latn-CS" smtClean="0"/>
              <a:t>6.2.2023</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sadržaja 2"/>
          <p:cNvSpPr>
            <a:spLocks noGrp="1"/>
          </p:cNvSpPr>
          <p:nvPr>
            <p:ph idx="1"/>
          </p:nvPr>
        </p:nvSpPr>
        <p:spPr/>
        <p:txBody>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71377C3D-7BB2-4D23-9D10-616807B37D36}" type="datetimeFigureOut">
              <a:rPr lang="sr-Latn-CS" smtClean="0"/>
              <a:t>6.2.2023</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hr-HR" smtClean="0"/>
              <a:t>Kliknite da biste uredili stil naslova matrice</a:t>
            </a:r>
            <a:endParaRPr lang="hr-HR"/>
          </a:p>
        </p:txBody>
      </p:sp>
      <p:sp>
        <p:nvSpPr>
          <p:cNvPr id="3" name="Rezervirano mjesto tekst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Kliknite da biste uredili stilove teksta matrice</a:t>
            </a:r>
          </a:p>
        </p:txBody>
      </p:sp>
      <p:sp>
        <p:nvSpPr>
          <p:cNvPr id="4" name="Rezervirano mjesto datuma 3"/>
          <p:cNvSpPr>
            <a:spLocks noGrp="1"/>
          </p:cNvSpPr>
          <p:nvPr>
            <p:ph type="dt" sz="half" idx="10"/>
          </p:nvPr>
        </p:nvSpPr>
        <p:spPr/>
        <p:txBody>
          <a:bodyPr/>
          <a:lstStyle/>
          <a:p>
            <a:fld id="{71377C3D-7BB2-4D23-9D10-616807B37D36}" type="datetimeFigureOut">
              <a:rPr lang="sr-Latn-CS" smtClean="0"/>
              <a:t>6.2.2023</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sadržaja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sadržaja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datuma 4"/>
          <p:cNvSpPr>
            <a:spLocks noGrp="1"/>
          </p:cNvSpPr>
          <p:nvPr>
            <p:ph type="dt" sz="half" idx="10"/>
          </p:nvPr>
        </p:nvSpPr>
        <p:spPr/>
        <p:txBody>
          <a:bodyPr/>
          <a:lstStyle/>
          <a:p>
            <a:fld id="{71377C3D-7BB2-4D23-9D10-616807B37D36}" type="datetimeFigureOut">
              <a:rPr lang="sr-Latn-CS" smtClean="0"/>
              <a:t>6.2.2023</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hr-HR" smtClean="0"/>
              <a:t>Kliknite da biste uredili stil naslova matrice</a:t>
            </a:r>
            <a:endParaRPr lang="hr-HR"/>
          </a:p>
        </p:txBody>
      </p:sp>
      <p:sp>
        <p:nvSpPr>
          <p:cNvPr id="3" name="Rezervirano mjesto tekst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Kliknite da biste uredili stilove teksta matrice</a:t>
            </a:r>
          </a:p>
        </p:txBody>
      </p:sp>
      <p:sp>
        <p:nvSpPr>
          <p:cNvPr id="4" name="Rezervirano mjesto sadržaja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tekst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Kliknite da biste uredili stilove teksta matrice</a:t>
            </a:r>
          </a:p>
        </p:txBody>
      </p:sp>
      <p:sp>
        <p:nvSpPr>
          <p:cNvPr id="6" name="Rezervirano mjesto sadržaja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7" name="Rezervirano mjesto datuma 6"/>
          <p:cNvSpPr>
            <a:spLocks noGrp="1"/>
          </p:cNvSpPr>
          <p:nvPr>
            <p:ph type="dt" sz="half" idx="10"/>
          </p:nvPr>
        </p:nvSpPr>
        <p:spPr/>
        <p:txBody>
          <a:bodyPr/>
          <a:lstStyle/>
          <a:p>
            <a:fld id="{71377C3D-7BB2-4D23-9D10-616807B37D36}" type="datetimeFigureOut">
              <a:rPr lang="sr-Latn-CS" smtClean="0"/>
              <a:t>6.2.2023</a:t>
            </a:fld>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datuma 2"/>
          <p:cNvSpPr>
            <a:spLocks noGrp="1"/>
          </p:cNvSpPr>
          <p:nvPr>
            <p:ph type="dt" sz="half" idx="10"/>
          </p:nvPr>
        </p:nvSpPr>
        <p:spPr/>
        <p:txBody>
          <a:bodyPr/>
          <a:lstStyle/>
          <a:p>
            <a:fld id="{71377C3D-7BB2-4D23-9D10-616807B37D36}" type="datetimeFigureOut">
              <a:rPr lang="sr-Latn-CS" smtClean="0"/>
              <a:t>6.2.2023</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71377C3D-7BB2-4D23-9D10-616807B37D36}" type="datetimeFigureOut">
              <a:rPr lang="sr-Latn-CS" smtClean="0"/>
              <a:t>6.2.2023</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hr-HR" smtClean="0"/>
              <a:t>Kliknite da biste uredili stil naslova matrice</a:t>
            </a:r>
            <a:endParaRPr lang="hr-HR"/>
          </a:p>
        </p:txBody>
      </p:sp>
      <p:sp>
        <p:nvSpPr>
          <p:cNvPr id="3" name="Rezervirano mjesto sadržaja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tekst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Kliknite da biste uredili stilove teksta matrice</a:t>
            </a:r>
          </a:p>
        </p:txBody>
      </p:sp>
      <p:sp>
        <p:nvSpPr>
          <p:cNvPr id="5" name="Rezervirano mjesto datuma 4"/>
          <p:cNvSpPr>
            <a:spLocks noGrp="1"/>
          </p:cNvSpPr>
          <p:nvPr>
            <p:ph type="dt" sz="half" idx="10"/>
          </p:nvPr>
        </p:nvSpPr>
        <p:spPr/>
        <p:txBody>
          <a:bodyPr/>
          <a:lstStyle/>
          <a:p>
            <a:fld id="{71377C3D-7BB2-4D23-9D10-616807B37D36}" type="datetimeFigureOut">
              <a:rPr lang="sr-Latn-CS" smtClean="0"/>
              <a:t>6.2.2023</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hr-HR" smtClean="0"/>
              <a:t>Kliknite da biste uredili stil naslova matrice</a:t>
            </a:r>
            <a:endParaRPr lang="hr-HR"/>
          </a:p>
        </p:txBody>
      </p:sp>
      <p:sp>
        <p:nvSpPr>
          <p:cNvPr id="3" name="Rezervirano mjesto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Kliknite da biste uredili stilove teksta matrice</a:t>
            </a:r>
          </a:p>
        </p:txBody>
      </p:sp>
      <p:sp>
        <p:nvSpPr>
          <p:cNvPr id="5" name="Rezervirano mjesto datuma 4"/>
          <p:cNvSpPr>
            <a:spLocks noGrp="1"/>
          </p:cNvSpPr>
          <p:nvPr>
            <p:ph type="dt" sz="half" idx="10"/>
          </p:nvPr>
        </p:nvSpPr>
        <p:spPr/>
        <p:txBody>
          <a:bodyPr/>
          <a:lstStyle/>
          <a:p>
            <a:fld id="{71377C3D-7BB2-4D23-9D10-616807B37D36}" type="datetimeFigureOut">
              <a:rPr lang="sr-Latn-CS" smtClean="0"/>
              <a:t>6.2.2023</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63C03A18-1BE2-487D-92D8-585057AF460F}" type="slidenum">
              <a:rPr lang="hr-HR" smtClean="0"/>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r-HR" smtClean="0"/>
              <a:t>Kliknite da biste uredili stil naslova matrice</a:t>
            </a:r>
            <a:endParaRPr lang="hr-HR"/>
          </a:p>
        </p:txBody>
      </p:sp>
      <p:sp>
        <p:nvSpPr>
          <p:cNvPr id="3" name="Rezervirano mjesto tekst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377C3D-7BB2-4D23-9D10-616807B37D36}" type="datetimeFigureOut">
              <a:rPr lang="sr-Latn-CS" smtClean="0"/>
              <a:t>6.2.2023</a:t>
            </a:fld>
            <a:endParaRPr lang="hr-HR"/>
          </a:p>
        </p:txBody>
      </p:sp>
      <p:sp>
        <p:nvSpPr>
          <p:cNvPr id="5" name="Rezervirano mjesto podnožj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03A18-1BE2-487D-92D8-585057AF460F}" type="slidenum">
              <a:rPr lang="hr-HR" smtClean="0"/>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download.cell.com/images/edimages/Cell/picshow/images/full/142r.jpg" TargetMode="External"/><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_4DM48ZPR0A"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teaching.ncl.ac.uk/bms/wiki/index.php/Protein_kinase_A" TargetMode="External"/><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doi.org/10.1677/JME-10-0010"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752" y="2353235"/>
            <a:ext cx="5006499" cy="523220"/>
          </a:xfrm>
          <a:prstGeom prst="rect">
            <a:avLst/>
          </a:prstGeom>
          <a:noFill/>
        </p:spPr>
        <p:txBody>
          <a:bodyPr wrap="none" rtlCol="0">
            <a:spAutoFit/>
          </a:bodyPr>
          <a:lstStyle/>
          <a:p>
            <a:r>
              <a:rPr lang="hr-HR" sz="2800" dirty="0" smtClean="0">
                <a:latin typeface="Arial" panose="020B0604020202020204" pitchFamily="34" charset="0"/>
                <a:cs typeface="Arial" panose="020B0604020202020204" pitchFamily="34" charset="0"/>
              </a:rPr>
              <a:t>Mehanizmi stanične regulacije</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0477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764704"/>
            <a:ext cx="5907139"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6847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metabol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050" y="476672"/>
            <a:ext cx="455295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590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8626" y="699969"/>
            <a:ext cx="7174721" cy="707886"/>
          </a:xfrm>
          <a:prstGeom prst="rect">
            <a:avLst/>
          </a:prstGeom>
          <a:noFill/>
        </p:spPr>
        <p:txBody>
          <a:bodyPr wrap="none" rtlCol="0">
            <a:spAutoFit/>
          </a:bodyPr>
          <a:lstStyle/>
          <a:p>
            <a:r>
              <a:rPr lang="hr-HR" sz="2000" dirty="0" smtClean="0">
                <a:latin typeface="+mj-lt"/>
              </a:rPr>
              <a:t>Jedno od svojstava živih bića koja ih čine različitim od neživih stvari:</a:t>
            </a:r>
          </a:p>
          <a:p>
            <a:r>
              <a:rPr lang="hr-HR" sz="2000" dirty="0" smtClean="0">
                <a:latin typeface="+mj-lt"/>
              </a:rPr>
              <a:t>stvaraju i održavaju red, u svemiru koji nastoji stvoriti nered</a:t>
            </a:r>
            <a:endParaRPr lang="en-US" sz="2000" dirty="0">
              <a:latin typeface="+mj-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988840"/>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582" y="3761019"/>
            <a:ext cx="2686811" cy="2015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070" t="17115" r="25930" b="11557"/>
          <a:stretch/>
        </p:blipFill>
        <p:spPr bwMode="auto">
          <a:xfrm>
            <a:off x="5861719" y="2004101"/>
            <a:ext cx="1652656" cy="1768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1719" y="4365104"/>
            <a:ext cx="3124719" cy="20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260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descr="Image result for metabolis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1476" y="-32970"/>
            <a:ext cx="7380337" cy="6442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051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TextBox 1"/>
          <p:cNvSpPr txBox="1">
            <a:spLocks noChangeArrowheads="1"/>
          </p:cNvSpPr>
          <p:nvPr/>
        </p:nvSpPr>
        <p:spPr bwMode="auto">
          <a:xfrm>
            <a:off x="385763" y="549275"/>
            <a:ext cx="857885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r>
              <a:rPr lang="hr-HR" altLang="en-US" sz="2000" dirty="0" smtClean="0">
                <a:latin typeface="Arial" pitchFamily="34" charset="0"/>
                <a:cs typeface="Arial" pitchFamily="34" charset="0"/>
              </a:rPr>
              <a:t>usporedba života i stanice s lingvističkim i informacijskim sustavima (prije: fizika + kemija)</a:t>
            </a:r>
          </a:p>
          <a:p>
            <a:pPr eaLnBrk="1" hangingPunct="1">
              <a:spcBef>
                <a:spcPct val="0"/>
              </a:spcBef>
              <a:buFontTx/>
              <a:buNone/>
              <a:defRPr/>
            </a:pPr>
            <a:endParaRPr lang="hr-HR" altLang="en-US" sz="2000" dirty="0" smtClean="0">
              <a:latin typeface="Arial" pitchFamily="34" charset="0"/>
              <a:cs typeface="Arial" pitchFamily="34" charset="0"/>
            </a:endParaRPr>
          </a:p>
          <a:p>
            <a:pPr eaLnBrk="1" hangingPunct="1">
              <a:spcBef>
                <a:spcPct val="0"/>
              </a:spcBef>
              <a:buFontTx/>
              <a:buNone/>
              <a:defRPr/>
            </a:pPr>
            <a:r>
              <a:rPr lang="hr-HR" altLang="en-US" sz="2000" dirty="0" smtClean="0">
                <a:latin typeface="Arial" pitchFamily="34" charset="0"/>
                <a:cs typeface="Arial" pitchFamily="34" charset="0"/>
              </a:rPr>
              <a:t>„</a:t>
            </a:r>
            <a:r>
              <a:rPr lang="hr-HR" altLang="en-US" sz="2000" dirty="0" err="1" smtClean="0">
                <a:latin typeface="Arial" pitchFamily="34" charset="0"/>
                <a:cs typeface="Arial" pitchFamily="34" charset="0"/>
              </a:rPr>
              <a:t>Information</a:t>
            </a:r>
            <a:r>
              <a:rPr lang="hr-HR" altLang="en-US" sz="2000" dirty="0" smtClean="0">
                <a:latin typeface="Arial" pitchFamily="34" charset="0"/>
                <a:cs typeface="Arial" pitchFamily="34" charset="0"/>
              </a:rPr>
              <a:t> </a:t>
            </a:r>
            <a:r>
              <a:rPr lang="hr-HR" altLang="en-US" sz="2000" dirty="0" err="1" smtClean="0">
                <a:latin typeface="Arial" pitchFamily="34" charset="0"/>
                <a:cs typeface="Arial" pitchFamily="34" charset="0"/>
              </a:rPr>
              <a:t>flow</a:t>
            </a:r>
            <a:r>
              <a:rPr lang="hr-HR" altLang="en-US" sz="2000" dirty="0" smtClean="0">
                <a:latin typeface="Arial" pitchFamily="34" charset="0"/>
                <a:cs typeface="Arial" pitchFamily="34" charset="0"/>
              </a:rPr>
              <a:t>, </a:t>
            </a:r>
            <a:r>
              <a:rPr lang="hr-HR" altLang="en-US" sz="2000" dirty="0" err="1" smtClean="0">
                <a:latin typeface="Arial" pitchFamily="34" charset="0"/>
                <a:cs typeface="Arial" pitchFamily="34" charset="0"/>
              </a:rPr>
              <a:t>not</a:t>
            </a:r>
            <a:r>
              <a:rPr lang="hr-HR" altLang="en-US" sz="2000" dirty="0" smtClean="0">
                <a:latin typeface="Arial" pitchFamily="34" charset="0"/>
                <a:cs typeface="Arial" pitchFamily="34" charset="0"/>
              </a:rPr>
              <a:t> </a:t>
            </a:r>
            <a:r>
              <a:rPr lang="hr-HR" altLang="en-US" sz="2000" dirty="0" err="1" smtClean="0">
                <a:latin typeface="Arial" pitchFamily="34" charset="0"/>
                <a:cs typeface="Arial" pitchFamily="34" charset="0"/>
              </a:rPr>
              <a:t>energy</a:t>
            </a:r>
            <a:r>
              <a:rPr lang="hr-HR" altLang="en-US" sz="2000" dirty="0" smtClean="0">
                <a:latin typeface="Arial" pitchFamily="34" charset="0"/>
                <a:cs typeface="Arial" pitchFamily="34" charset="0"/>
              </a:rPr>
              <a:t> </a:t>
            </a:r>
            <a:r>
              <a:rPr lang="hr-HR" altLang="en-US" sz="2000" dirty="0" err="1" smtClean="0">
                <a:latin typeface="Arial" pitchFamily="34" charset="0"/>
                <a:cs typeface="Arial" pitchFamily="34" charset="0"/>
              </a:rPr>
              <a:t>per</a:t>
            </a:r>
            <a:r>
              <a:rPr lang="hr-HR" altLang="en-US" sz="2000" dirty="0" smtClean="0">
                <a:latin typeface="Arial" pitchFamily="34" charset="0"/>
                <a:cs typeface="Arial" pitchFamily="34" charset="0"/>
              </a:rPr>
              <a:t> se, is </a:t>
            </a:r>
            <a:r>
              <a:rPr lang="hr-HR" altLang="en-US" sz="2000" dirty="0" err="1" smtClean="0">
                <a:latin typeface="Arial" pitchFamily="34" charset="0"/>
                <a:cs typeface="Arial" pitchFamily="34" charset="0"/>
              </a:rPr>
              <a:t>the</a:t>
            </a:r>
            <a:r>
              <a:rPr lang="hr-HR" altLang="en-US" sz="2000" dirty="0" smtClean="0">
                <a:latin typeface="Arial" pitchFamily="34" charset="0"/>
                <a:cs typeface="Arial" pitchFamily="34" charset="0"/>
              </a:rPr>
              <a:t> prime </a:t>
            </a:r>
            <a:r>
              <a:rPr lang="hr-HR" altLang="en-US" sz="2000" dirty="0" err="1" smtClean="0">
                <a:latin typeface="Arial" pitchFamily="34" charset="0"/>
                <a:cs typeface="Arial" pitchFamily="34" charset="0"/>
              </a:rPr>
              <a:t>mover</a:t>
            </a:r>
            <a:r>
              <a:rPr lang="hr-HR" altLang="en-US" sz="2000" dirty="0" smtClean="0">
                <a:latin typeface="Arial" pitchFamily="34" charset="0"/>
                <a:cs typeface="Arial" pitchFamily="34" charset="0"/>
              </a:rPr>
              <a:t> </a:t>
            </a:r>
            <a:r>
              <a:rPr lang="hr-HR" altLang="en-US" sz="2000" dirty="0" err="1" smtClean="0">
                <a:latin typeface="Arial" pitchFamily="34" charset="0"/>
                <a:cs typeface="Arial" pitchFamily="34" charset="0"/>
              </a:rPr>
              <a:t>of</a:t>
            </a:r>
            <a:r>
              <a:rPr lang="hr-HR" altLang="en-US" sz="2000" dirty="0" smtClean="0">
                <a:latin typeface="Arial" pitchFamily="34" charset="0"/>
                <a:cs typeface="Arial" pitchFamily="34" charset="0"/>
              </a:rPr>
              <a:t> </a:t>
            </a:r>
            <a:r>
              <a:rPr lang="hr-HR" altLang="en-US" sz="2000" dirty="0" err="1" smtClean="0">
                <a:latin typeface="Arial" pitchFamily="34" charset="0"/>
                <a:cs typeface="Arial" pitchFamily="34" charset="0"/>
              </a:rPr>
              <a:t>life</a:t>
            </a:r>
            <a:r>
              <a:rPr lang="hr-HR" altLang="en-US" sz="2000" dirty="0" smtClean="0">
                <a:latin typeface="Arial" pitchFamily="34" charset="0"/>
                <a:cs typeface="Arial" pitchFamily="34" charset="0"/>
              </a:rPr>
              <a:t>”</a:t>
            </a:r>
          </a:p>
          <a:p>
            <a:pPr eaLnBrk="1" hangingPunct="1">
              <a:spcBef>
                <a:spcPct val="0"/>
              </a:spcBef>
              <a:buFontTx/>
              <a:buNone/>
              <a:defRPr/>
            </a:pPr>
            <a:r>
              <a:rPr lang="hr-HR" altLang="en-US" sz="2000" dirty="0" smtClean="0">
                <a:latin typeface="Arial" pitchFamily="34" charset="0"/>
                <a:cs typeface="Arial" pitchFamily="34" charset="0"/>
              </a:rPr>
              <a:t>(</a:t>
            </a:r>
            <a:r>
              <a:rPr lang="hr-HR" altLang="en-US" sz="2000" dirty="0" err="1" smtClean="0">
                <a:latin typeface="Arial" pitchFamily="34" charset="0"/>
                <a:cs typeface="Arial" pitchFamily="34" charset="0"/>
              </a:rPr>
              <a:t>Loewenstein</a:t>
            </a:r>
            <a:r>
              <a:rPr lang="hr-HR" altLang="en-US" sz="2000" dirty="0" smtClean="0">
                <a:latin typeface="Arial" pitchFamily="34" charset="0"/>
                <a:cs typeface="Arial" pitchFamily="34" charset="0"/>
              </a:rPr>
              <a:t> W. R, 1999.)</a:t>
            </a:r>
          </a:p>
          <a:p>
            <a:pPr eaLnBrk="1" hangingPunct="1">
              <a:spcBef>
                <a:spcPct val="0"/>
              </a:spcBef>
              <a:buFontTx/>
              <a:buNone/>
              <a:defRPr/>
            </a:pPr>
            <a:endParaRPr lang="hr-HR" altLang="en-US" sz="2000" dirty="0" smtClean="0">
              <a:latin typeface="Arial" pitchFamily="34" charset="0"/>
              <a:cs typeface="Arial" pitchFamily="34" charset="0"/>
            </a:endParaRPr>
          </a:p>
          <a:p>
            <a:pPr eaLnBrk="1" hangingPunct="1">
              <a:spcBef>
                <a:spcPct val="0"/>
              </a:spcBef>
              <a:buFontTx/>
              <a:buNone/>
              <a:defRPr/>
            </a:pPr>
            <a:r>
              <a:rPr lang="hr-HR" altLang="en-US" sz="2000" dirty="0" smtClean="0">
                <a:latin typeface="Arial" pitchFamily="34" charset="0"/>
                <a:cs typeface="Arial" pitchFamily="34" charset="0"/>
              </a:rPr>
              <a:t>„informacija se prenosi s molekule na molekulu kad „</a:t>
            </a:r>
            <a:r>
              <a:rPr lang="hr-HR" altLang="en-US" sz="2000" dirty="0" err="1" smtClean="0">
                <a:latin typeface="Arial" pitchFamily="34" charset="0"/>
                <a:cs typeface="Arial" pitchFamily="34" charset="0"/>
              </a:rPr>
              <a:t>emiterska</a:t>
            </a:r>
            <a:r>
              <a:rPr lang="hr-HR" altLang="en-US" sz="2000" dirty="0" smtClean="0">
                <a:latin typeface="Arial" pitchFamily="34" charset="0"/>
                <a:cs typeface="Arial" pitchFamily="34" charset="0"/>
              </a:rPr>
              <a:t>” molekula stvara atome koje „primateljska” molekula koristi u okviru određenog prostornog rasporeda putem elektromagnetske sile”</a:t>
            </a:r>
          </a:p>
          <a:p>
            <a:pPr eaLnBrk="1" hangingPunct="1">
              <a:spcBef>
                <a:spcPct val="0"/>
              </a:spcBef>
              <a:buFontTx/>
              <a:buNone/>
              <a:defRPr/>
            </a:pPr>
            <a:endParaRPr lang="hr-HR" altLang="en-US" sz="2000" dirty="0" smtClean="0">
              <a:latin typeface="Arial" pitchFamily="34" charset="0"/>
              <a:cs typeface="Arial" pitchFamily="34" charset="0"/>
            </a:endParaRPr>
          </a:p>
          <a:p>
            <a:pPr eaLnBrk="1" hangingPunct="1">
              <a:spcBef>
                <a:spcPct val="0"/>
              </a:spcBef>
              <a:buFontTx/>
              <a:buNone/>
              <a:defRPr/>
            </a:pPr>
            <a:r>
              <a:rPr lang="hr-HR" altLang="en-US" sz="2000" dirty="0" smtClean="0">
                <a:latin typeface="Arial" pitchFamily="34" charset="0"/>
                <a:cs typeface="Arial" pitchFamily="34" charset="0"/>
              </a:rPr>
              <a:t>„informacija ishodišna bilo kojem odnosu energije ili materije može biti izvedena iz broja izbora koje moramo napraviti da bismo došli do nekog specifičnog cilja između svih mogućnosti.”</a:t>
            </a:r>
          </a:p>
          <a:p>
            <a:pPr eaLnBrk="1" hangingPunct="1">
              <a:spcBef>
                <a:spcPct val="0"/>
              </a:spcBef>
              <a:buFontTx/>
              <a:buNone/>
              <a:defRPr/>
            </a:pPr>
            <a:endParaRPr lang="hr-HR" altLang="en-US" sz="2000" dirty="0">
              <a:latin typeface="Arial" pitchFamily="34" charset="0"/>
              <a:cs typeface="Arial" pitchFamily="34" charset="0"/>
            </a:endParaRPr>
          </a:p>
          <a:p>
            <a:pPr eaLnBrk="1" hangingPunct="1">
              <a:spcBef>
                <a:spcPct val="0"/>
              </a:spcBef>
              <a:buFontTx/>
              <a:buNone/>
              <a:defRPr/>
            </a:pPr>
            <a:r>
              <a:rPr lang="hr-HR" altLang="en-US" sz="2000" dirty="0" smtClean="0">
                <a:latin typeface="Arial" pitchFamily="34" charset="0"/>
                <a:cs typeface="Arial" pitchFamily="34" charset="0"/>
              </a:rPr>
              <a:t>-”</a:t>
            </a:r>
            <a:r>
              <a:rPr lang="hr-HR" altLang="en-US" sz="2000" dirty="0" err="1" smtClean="0">
                <a:latin typeface="Arial" pitchFamily="34" charset="0"/>
                <a:cs typeface="Arial" pitchFamily="34" charset="0"/>
              </a:rPr>
              <a:t>tehnicističke</a:t>
            </a:r>
            <a:r>
              <a:rPr lang="hr-HR" altLang="en-US" sz="2000" dirty="0" smtClean="0">
                <a:latin typeface="Arial" pitchFamily="34" charset="0"/>
                <a:cs typeface="Arial" pitchFamily="34" charset="0"/>
              </a:rPr>
              <a:t>” i „socijalne” teorije informacije (osnova su im principi elektrotehnike ili „suradnje” između stanica  međusobno i okoliša)</a:t>
            </a:r>
            <a:endParaRPr lang="en-US" altLang="en-US" sz="2000" dirty="0" smtClean="0">
              <a:latin typeface="Arial" panose="020B0604020202020204" pitchFamily="34" charset="0"/>
              <a:cs typeface="Arial" panose="020B0604020202020204" pitchFamily="34" charset="0"/>
            </a:endParaRPr>
          </a:p>
          <a:p>
            <a:pPr eaLnBrk="1" hangingPunct="1">
              <a:spcBef>
                <a:spcPct val="0"/>
              </a:spcBef>
              <a:buFontTx/>
              <a:buNone/>
              <a:defRPr/>
            </a:pPr>
            <a:endParaRPr lang="hr-HR" altLang="en-US" sz="2000" dirty="0" smtClean="0">
              <a:latin typeface="Arial" pitchFamily="34" charset="0"/>
              <a:cs typeface="Arial" pitchFamily="34" charset="0"/>
            </a:endParaRPr>
          </a:p>
          <a:p>
            <a:pPr eaLnBrk="1" hangingPunct="1">
              <a:spcBef>
                <a:spcPct val="0"/>
              </a:spcBef>
              <a:buFontTx/>
              <a:buNone/>
              <a:defRPr/>
            </a:pPr>
            <a:endParaRPr lang="en-US" altLang="en-US" sz="2000" dirty="0" smtClean="0">
              <a:latin typeface="Arial" pitchFamily="34" charset="0"/>
              <a:cs typeface="Arial" pitchFamily="34" charset="0"/>
            </a:endParaRPr>
          </a:p>
        </p:txBody>
      </p:sp>
    </p:spTree>
    <p:extLst>
      <p:ext uri="{BB962C8B-B14F-4D97-AF65-F5344CB8AC3E}">
        <p14:creationId xmlns:p14="http://schemas.microsoft.com/office/powerpoint/2010/main" val="1161831010"/>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323528" y="908720"/>
            <a:ext cx="820737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hr-HR" altLang="en-US" sz="2000" dirty="0">
                <a:cs typeface="Arial" pitchFamily="34" charset="0"/>
              </a:rPr>
              <a:t>-”</a:t>
            </a:r>
            <a:r>
              <a:rPr lang="hr-HR" altLang="en-US" sz="2000" dirty="0" err="1">
                <a:solidFill>
                  <a:srgbClr val="0070C0"/>
                </a:solidFill>
                <a:cs typeface="Arial" pitchFamily="34" charset="0"/>
              </a:rPr>
              <a:t>copy</a:t>
            </a:r>
            <a:r>
              <a:rPr lang="hr-HR" altLang="en-US" sz="2000" dirty="0">
                <a:solidFill>
                  <a:srgbClr val="0070C0"/>
                </a:solidFill>
                <a:cs typeface="Arial" pitchFamily="34" charset="0"/>
              </a:rPr>
              <a:t> and </a:t>
            </a:r>
            <a:r>
              <a:rPr lang="hr-HR" altLang="en-US" sz="2000" dirty="0" err="1">
                <a:solidFill>
                  <a:srgbClr val="0070C0"/>
                </a:solidFill>
                <a:cs typeface="Arial" pitchFamily="34" charset="0"/>
              </a:rPr>
              <a:t>code</a:t>
            </a:r>
            <a:r>
              <a:rPr lang="hr-HR" altLang="en-US" sz="2000" dirty="0">
                <a:cs typeface="Arial" pitchFamily="34" charset="0"/>
              </a:rPr>
              <a:t>” (nasljeđivanje i razmnožavanje)</a:t>
            </a:r>
          </a:p>
          <a:p>
            <a:pPr eaLnBrk="1" hangingPunct="1">
              <a:spcBef>
                <a:spcPct val="0"/>
              </a:spcBef>
              <a:buFontTx/>
              <a:buNone/>
            </a:pPr>
            <a:endParaRPr lang="en-US" altLang="en-US" sz="2000" dirty="0">
              <a:cs typeface="Arial" pitchFamily="34" charset="0"/>
            </a:endParaRPr>
          </a:p>
          <a:p>
            <a:pPr eaLnBrk="1" hangingPunct="1">
              <a:spcBef>
                <a:spcPct val="0"/>
              </a:spcBef>
              <a:buFontTx/>
              <a:buNone/>
            </a:pPr>
            <a:r>
              <a:rPr lang="hr-HR" altLang="en-US" sz="2000" dirty="0">
                <a:cs typeface="Arial" pitchFamily="34" charset="0"/>
              </a:rPr>
              <a:t>„…</a:t>
            </a:r>
            <a:r>
              <a:rPr lang="hr-HR" altLang="en-US" sz="2000" dirty="0" err="1">
                <a:cs typeface="Arial" pitchFamily="34" charset="0"/>
              </a:rPr>
              <a:t>living</a:t>
            </a:r>
            <a:r>
              <a:rPr lang="hr-HR" altLang="en-US" sz="2000" dirty="0">
                <a:cs typeface="Arial" pitchFamily="34" charset="0"/>
              </a:rPr>
              <a:t> </a:t>
            </a:r>
            <a:r>
              <a:rPr lang="hr-HR" altLang="en-US" sz="2000" dirty="0" err="1">
                <a:cs typeface="Arial" pitchFamily="34" charset="0"/>
              </a:rPr>
              <a:t>organisms</a:t>
            </a:r>
            <a:r>
              <a:rPr lang="hr-HR" altLang="en-US" sz="2000" dirty="0">
                <a:cs typeface="Arial" pitchFamily="34" charset="0"/>
              </a:rPr>
              <a:t> are </a:t>
            </a:r>
            <a:r>
              <a:rPr lang="hr-HR" altLang="en-US" sz="2000" dirty="0" err="1">
                <a:cs typeface="Arial" pitchFamily="34" charset="0"/>
              </a:rPr>
              <a:t>those</a:t>
            </a:r>
            <a:r>
              <a:rPr lang="hr-HR" altLang="en-US" sz="2000" dirty="0">
                <a:cs typeface="Arial" pitchFamily="34" charset="0"/>
              </a:rPr>
              <a:t> </a:t>
            </a:r>
            <a:r>
              <a:rPr lang="hr-HR" altLang="en-US" sz="2000" dirty="0" err="1">
                <a:cs typeface="Arial" pitchFamily="34" charset="0"/>
              </a:rPr>
              <a:t>material</a:t>
            </a:r>
            <a:r>
              <a:rPr lang="hr-HR" altLang="en-US" sz="2000" dirty="0">
                <a:cs typeface="Arial" pitchFamily="34" charset="0"/>
              </a:rPr>
              <a:t> </a:t>
            </a:r>
            <a:r>
              <a:rPr lang="hr-HR" altLang="en-US" sz="2000" dirty="0" err="1">
                <a:cs typeface="Arial" pitchFamily="34" charset="0"/>
              </a:rPr>
              <a:t>systems</a:t>
            </a:r>
            <a:r>
              <a:rPr lang="hr-HR" altLang="en-US" sz="2000" dirty="0">
                <a:cs typeface="Arial" pitchFamily="34" charset="0"/>
              </a:rPr>
              <a:t> </a:t>
            </a:r>
            <a:r>
              <a:rPr lang="hr-HR" altLang="en-US" sz="2000" dirty="0" err="1">
                <a:cs typeface="Arial" pitchFamily="34" charset="0"/>
              </a:rPr>
              <a:t>that</a:t>
            </a:r>
            <a:r>
              <a:rPr lang="hr-HR" altLang="en-US" sz="2000" dirty="0">
                <a:cs typeface="Arial" pitchFamily="34" charset="0"/>
              </a:rPr>
              <a:t> </a:t>
            </a:r>
            <a:r>
              <a:rPr lang="hr-HR" altLang="en-US" sz="2000" dirty="0" err="1">
                <a:cs typeface="Arial" pitchFamily="34" charset="0"/>
              </a:rPr>
              <a:t>are</a:t>
            </a:r>
            <a:r>
              <a:rPr lang="hr-HR" altLang="en-US" sz="2000" dirty="0">
                <a:cs typeface="Arial" pitchFamily="34" charset="0"/>
              </a:rPr>
              <a:t> </a:t>
            </a:r>
            <a:r>
              <a:rPr lang="hr-HR" altLang="en-US" sz="2000" dirty="0" err="1">
                <a:cs typeface="Arial" pitchFamily="34" charset="0"/>
              </a:rPr>
              <a:t>able</a:t>
            </a:r>
            <a:r>
              <a:rPr lang="hr-HR" altLang="en-US" sz="2000" dirty="0">
                <a:cs typeface="Arial" pitchFamily="34" charset="0"/>
              </a:rPr>
              <a:t> to </a:t>
            </a:r>
            <a:r>
              <a:rPr lang="hr-HR" altLang="en-US" sz="2000" dirty="0" err="1">
                <a:solidFill>
                  <a:srgbClr val="0070C0"/>
                </a:solidFill>
                <a:cs typeface="Arial" pitchFamily="34" charset="0"/>
              </a:rPr>
              <a:t>manipulate</a:t>
            </a:r>
            <a:r>
              <a:rPr lang="hr-HR" altLang="en-US" sz="2000" dirty="0">
                <a:solidFill>
                  <a:srgbClr val="0070C0"/>
                </a:solidFill>
                <a:cs typeface="Arial" pitchFamily="34" charset="0"/>
              </a:rPr>
              <a:t> </a:t>
            </a:r>
            <a:r>
              <a:rPr lang="hr-HR" altLang="en-US" sz="2000" dirty="0" err="1">
                <a:solidFill>
                  <a:srgbClr val="0070C0"/>
                </a:solidFill>
                <a:cs typeface="Arial" pitchFamily="34" charset="0"/>
              </a:rPr>
              <a:t>information</a:t>
            </a:r>
            <a:r>
              <a:rPr lang="hr-HR" altLang="en-US" sz="2000" dirty="0">
                <a:solidFill>
                  <a:schemeClr val="accent2"/>
                </a:solidFill>
                <a:cs typeface="Arial" pitchFamily="34" charset="0"/>
              </a:rPr>
              <a:t> </a:t>
            </a:r>
            <a:r>
              <a:rPr lang="hr-HR" altLang="en-US" sz="2000" dirty="0" err="1">
                <a:cs typeface="Arial" pitchFamily="34" charset="0"/>
              </a:rPr>
              <a:t>so</a:t>
            </a:r>
            <a:r>
              <a:rPr lang="hr-HR" altLang="en-US" sz="2000" dirty="0">
                <a:cs typeface="Arial" pitchFamily="34" charset="0"/>
              </a:rPr>
              <a:t> as to </a:t>
            </a:r>
            <a:r>
              <a:rPr lang="hr-HR" altLang="en-US" sz="2000" dirty="0" err="1">
                <a:cs typeface="Arial" pitchFamily="34" charset="0"/>
              </a:rPr>
              <a:t>produce</a:t>
            </a:r>
            <a:r>
              <a:rPr lang="hr-HR" altLang="en-US" sz="2000" dirty="0">
                <a:cs typeface="Arial" pitchFamily="34" charset="0"/>
              </a:rPr>
              <a:t> </a:t>
            </a:r>
            <a:r>
              <a:rPr lang="hr-HR" altLang="en-US" sz="2000" dirty="0" err="1">
                <a:cs typeface="Arial" pitchFamily="34" charset="0"/>
              </a:rPr>
              <a:t>unexpected</a:t>
            </a:r>
            <a:r>
              <a:rPr lang="hr-HR" altLang="en-US" sz="2000" dirty="0">
                <a:cs typeface="Arial" pitchFamily="34" charset="0"/>
              </a:rPr>
              <a:t> </a:t>
            </a:r>
            <a:r>
              <a:rPr lang="hr-HR" altLang="en-US" sz="2000" dirty="0" err="1">
                <a:cs typeface="Arial" pitchFamily="34" charset="0"/>
              </a:rPr>
              <a:t>solutions</a:t>
            </a:r>
            <a:r>
              <a:rPr lang="hr-HR" altLang="en-US" sz="2000" dirty="0">
                <a:cs typeface="Arial" pitchFamily="34" charset="0"/>
              </a:rPr>
              <a:t> </a:t>
            </a:r>
            <a:r>
              <a:rPr lang="hr-HR" altLang="en-US" sz="2000" dirty="0" err="1">
                <a:cs typeface="Arial" pitchFamily="34" charset="0"/>
              </a:rPr>
              <a:t>that</a:t>
            </a:r>
            <a:r>
              <a:rPr lang="hr-HR" altLang="en-US" sz="2000" dirty="0">
                <a:cs typeface="Arial" pitchFamily="34" charset="0"/>
              </a:rPr>
              <a:t> </a:t>
            </a:r>
            <a:r>
              <a:rPr lang="hr-HR" altLang="en-US" sz="2000" dirty="0" err="1">
                <a:cs typeface="Arial" pitchFamily="34" charset="0"/>
              </a:rPr>
              <a:t>enable</a:t>
            </a:r>
            <a:r>
              <a:rPr lang="hr-HR" altLang="en-US" sz="2000" dirty="0">
                <a:cs typeface="Arial" pitchFamily="34" charset="0"/>
              </a:rPr>
              <a:t> </a:t>
            </a:r>
            <a:r>
              <a:rPr lang="hr-HR" altLang="en-US" sz="2000" dirty="0" err="1">
                <a:cs typeface="Arial" pitchFamily="34" charset="0"/>
              </a:rPr>
              <a:t>them</a:t>
            </a:r>
            <a:r>
              <a:rPr lang="hr-HR" altLang="en-US" sz="2000" dirty="0">
                <a:cs typeface="Arial" pitchFamily="34" charset="0"/>
              </a:rPr>
              <a:t> to </a:t>
            </a:r>
            <a:r>
              <a:rPr lang="hr-HR" altLang="en-US" sz="2000" dirty="0" err="1">
                <a:solidFill>
                  <a:srgbClr val="0070C0"/>
                </a:solidFill>
                <a:cs typeface="Arial" pitchFamily="34" charset="0"/>
              </a:rPr>
              <a:t>survive</a:t>
            </a:r>
            <a:r>
              <a:rPr lang="hr-HR" altLang="en-US" sz="2000" dirty="0">
                <a:cs typeface="Arial" pitchFamily="34" charset="0"/>
              </a:rPr>
              <a:t> </a:t>
            </a:r>
            <a:r>
              <a:rPr lang="hr-HR" altLang="en-US" sz="2000" dirty="0" err="1">
                <a:cs typeface="Arial" pitchFamily="34" charset="0"/>
              </a:rPr>
              <a:t>in</a:t>
            </a:r>
            <a:r>
              <a:rPr lang="hr-HR" altLang="en-US" sz="2000" dirty="0">
                <a:cs typeface="Arial" pitchFamily="34" charset="0"/>
              </a:rPr>
              <a:t> </a:t>
            </a:r>
            <a:r>
              <a:rPr lang="hr-HR" altLang="en-US" sz="2000" dirty="0" err="1">
                <a:cs typeface="Arial" pitchFamily="34" charset="0"/>
              </a:rPr>
              <a:t>an</a:t>
            </a:r>
            <a:r>
              <a:rPr lang="hr-HR" altLang="en-US" sz="2000" dirty="0">
                <a:cs typeface="Arial" pitchFamily="34" charset="0"/>
              </a:rPr>
              <a:t> </a:t>
            </a:r>
            <a:r>
              <a:rPr lang="hr-HR" altLang="en-US" sz="2000" dirty="0" err="1">
                <a:cs typeface="Arial" pitchFamily="34" charset="0"/>
              </a:rPr>
              <a:t>unpredictable</a:t>
            </a:r>
            <a:r>
              <a:rPr lang="hr-HR" altLang="en-US" sz="2000" dirty="0">
                <a:cs typeface="Arial" pitchFamily="34" charset="0"/>
              </a:rPr>
              <a:t> future (</a:t>
            </a:r>
            <a:r>
              <a:rPr lang="hr-HR" altLang="en-US" sz="2000" dirty="0" err="1">
                <a:cs typeface="Arial" pitchFamily="34" charset="0"/>
              </a:rPr>
              <a:t>Danchin</a:t>
            </a:r>
            <a:r>
              <a:rPr lang="hr-HR" altLang="en-US" sz="2000" dirty="0">
                <a:cs typeface="Arial" pitchFamily="34" charset="0"/>
              </a:rPr>
              <a:t> 2003, </a:t>
            </a:r>
            <a:r>
              <a:rPr lang="hr-HR" altLang="en-US" sz="2000" dirty="0" err="1">
                <a:cs typeface="Arial" pitchFamily="34" charset="0"/>
              </a:rPr>
              <a:t>2008</a:t>
            </a:r>
            <a:r>
              <a:rPr lang="hr-HR" altLang="en-US" sz="2000" dirty="0">
                <a:cs typeface="Arial" pitchFamily="34" charset="0"/>
              </a:rPr>
              <a:t>)</a:t>
            </a:r>
          </a:p>
          <a:p>
            <a:pPr eaLnBrk="1" hangingPunct="1">
              <a:spcBef>
                <a:spcPct val="0"/>
              </a:spcBef>
              <a:buFontTx/>
              <a:buNone/>
            </a:pPr>
            <a:endParaRPr lang="hr-HR" altLang="en-US" sz="2000" dirty="0">
              <a:cs typeface="Arial" pitchFamily="34" charset="0"/>
            </a:endParaRPr>
          </a:p>
          <a:p>
            <a:pPr eaLnBrk="1" hangingPunct="1">
              <a:spcBef>
                <a:spcPct val="0"/>
              </a:spcBef>
              <a:buFontTx/>
              <a:buNone/>
            </a:pPr>
            <a:r>
              <a:rPr lang="hr-HR" altLang="en-US" sz="2000" dirty="0" smtClean="0"/>
              <a:t>-”</a:t>
            </a:r>
            <a:r>
              <a:rPr lang="hr-HR" altLang="en-US" sz="2000" dirty="0"/>
              <a:t>netrivijalni samo-</a:t>
            </a:r>
            <a:r>
              <a:rPr lang="hr-HR" altLang="en-US" sz="2000" dirty="0" err="1"/>
              <a:t>replikatori</a:t>
            </a:r>
            <a:r>
              <a:rPr lang="hr-HR" altLang="en-US" sz="2000" dirty="0"/>
              <a:t>”</a:t>
            </a:r>
          </a:p>
          <a:p>
            <a:pPr eaLnBrk="1" hangingPunct="1">
              <a:spcBef>
                <a:spcPct val="0"/>
              </a:spcBef>
              <a:buFontTx/>
              <a:buNone/>
            </a:pPr>
            <a:endParaRPr lang="hr-HR" altLang="en-US" sz="2000" dirty="0"/>
          </a:p>
          <a:p>
            <a:pPr eaLnBrk="1" hangingPunct="1">
              <a:spcBef>
                <a:spcPct val="0"/>
              </a:spcBef>
              <a:buFontTx/>
              <a:buNone/>
            </a:pPr>
            <a:r>
              <a:rPr lang="hr-HR" altLang="en-US" sz="2000" dirty="0"/>
              <a:t>da bi se sustav održao, morao bi imati tri komponente: </a:t>
            </a:r>
          </a:p>
          <a:p>
            <a:pPr eaLnBrk="1" hangingPunct="1">
              <a:spcBef>
                <a:spcPct val="0"/>
              </a:spcBef>
              <a:buFontTx/>
              <a:buNone/>
            </a:pPr>
            <a:r>
              <a:rPr lang="hr-HR" altLang="en-US" sz="2000" dirty="0"/>
              <a:t>univerzalni konstruktor, instrukcijski dio i mehanizam nadzora.</a:t>
            </a:r>
          </a:p>
          <a:p>
            <a:pPr eaLnBrk="1" hangingPunct="1">
              <a:spcBef>
                <a:spcPct val="0"/>
              </a:spcBef>
              <a:buFontTx/>
              <a:buNone/>
            </a:pPr>
            <a:r>
              <a:rPr lang="hr-HR" altLang="en-US" sz="2000" dirty="0">
                <a:cs typeface="Arial" pitchFamily="34" charset="0"/>
              </a:rPr>
              <a:t>„</a:t>
            </a:r>
            <a:r>
              <a:rPr lang="hr-HR" altLang="en-US" sz="2000" dirty="0" err="1">
                <a:cs typeface="Arial" pitchFamily="34" charset="0"/>
              </a:rPr>
              <a:t>hardware</a:t>
            </a:r>
            <a:r>
              <a:rPr lang="hr-HR" altLang="en-US" sz="2000" dirty="0">
                <a:cs typeface="Arial" pitchFamily="34" charset="0"/>
              </a:rPr>
              <a:t>”, „</a:t>
            </a:r>
            <a:r>
              <a:rPr lang="hr-HR" altLang="en-US" sz="2000" dirty="0" err="1">
                <a:cs typeface="Arial" pitchFamily="34" charset="0"/>
              </a:rPr>
              <a:t>software</a:t>
            </a:r>
            <a:r>
              <a:rPr lang="hr-HR" altLang="en-US" sz="2000" dirty="0">
                <a:cs typeface="Arial" pitchFamily="34" charset="0"/>
              </a:rPr>
              <a:t>”, </a:t>
            </a:r>
            <a:r>
              <a:rPr lang="hr-HR" altLang="en-US" sz="2000" dirty="0">
                <a:solidFill>
                  <a:srgbClr val="0070C0"/>
                </a:solidFill>
                <a:cs typeface="Arial" pitchFamily="34" charset="0"/>
              </a:rPr>
              <a:t>mehanizam nadzora</a:t>
            </a:r>
          </a:p>
          <a:p>
            <a:pPr eaLnBrk="1" hangingPunct="1">
              <a:spcBef>
                <a:spcPct val="0"/>
              </a:spcBef>
              <a:buFontTx/>
              <a:buNone/>
            </a:pPr>
            <a:endParaRPr lang="hr-HR" altLang="en-US" sz="2000" dirty="0">
              <a:cs typeface="Arial" pitchFamily="34" charset="0"/>
            </a:endParaRPr>
          </a:p>
          <a:p>
            <a:pPr eaLnBrk="1" hangingPunct="1">
              <a:spcBef>
                <a:spcPct val="0"/>
              </a:spcBef>
              <a:buFontTx/>
              <a:buNone/>
            </a:pPr>
            <a:r>
              <a:rPr lang="hr-HR" altLang="en-US" sz="2000" dirty="0">
                <a:cs typeface="Arial" pitchFamily="34" charset="0"/>
              </a:rPr>
              <a:t>-</a:t>
            </a:r>
            <a:r>
              <a:rPr lang="hr-HR" altLang="en-US" sz="2000" dirty="0" err="1">
                <a:cs typeface="Arial" pitchFamily="34" charset="0"/>
              </a:rPr>
              <a:t>bimolekularni</a:t>
            </a:r>
            <a:r>
              <a:rPr lang="hr-HR" altLang="en-US" sz="2000" dirty="0">
                <a:cs typeface="Arial" pitchFamily="34" charset="0"/>
              </a:rPr>
              <a:t> sustav: DNA i proteini (izvršni dio)</a:t>
            </a:r>
          </a:p>
          <a:p>
            <a:pPr eaLnBrk="1" hangingPunct="1">
              <a:spcBef>
                <a:spcPct val="0"/>
              </a:spcBef>
              <a:buFontTx/>
              <a:buNone/>
            </a:pPr>
            <a:endParaRPr lang="hr-HR" altLang="en-US" sz="2000" dirty="0">
              <a:cs typeface="Arial" pitchFamily="34" charset="0"/>
            </a:endParaRPr>
          </a:p>
          <a:p>
            <a:pPr eaLnBrk="1" hangingPunct="1">
              <a:spcBef>
                <a:spcPct val="0"/>
              </a:spcBef>
              <a:buFontTx/>
              <a:buNone/>
            </a:pPr>
            <a:endParaRPr lang="hr-HR" altLang="en-US" sz="2000" dirty="0">
              <a:cs typeface="Arial" pitchFamily="34" charset="0"/>
            </a:endParaRPr>
          </a:p>
          <a:p>
            <a:pPr eaLnBrk="1" hangingPunct="1">
              <a:spcBef>
                <a:spcPct val="0"/>
              </a:spcBef>
              <a:buFontTx/>
              <a:buNone/>
            </a:pPr>
            <a:endParaRPr lang="en-US" altLang="en-US" sz="2000" dirty="0"/>
          </a:p>
        </p:txBody>
      </p:sp>
    </p:spTree>
    <p:extLst>
      <p:ext uri="{BB962C8B-B14F-4D97-AF65-F5344CB8AC3E}">
        <p14:creationId xmlns:p14="http://schemas.microsoft.com/office/powerpoint/2010/main" val="3434414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971550" y="692150"/>
            <a:ext cx="6840538"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hr-HR" altLang="en-US" sz="2000" dirty="0">
                <a:cs typeface="Arial" pitchFamily="34" charset="0"/>
              </a:rPr>
              <a:t>-informacije na razini molekule:</a:t>
            </a:r>
          </a:p>
          <a:p>
            <a:pPr eaLnBrk="1" hangingPunct="1">
              <a:spcBef>
                <a:spcPct val="0"/>
              </a:spcBef>
              <a:buFontTx/>
              <a:buNone/>
            </a:pPr>
            <a:endParaRPr lang="hr-HR" altLang="en-US" sz="2000" dirty="0">
              <a:cs typeface="Arial" pitchFamily="34" charset="0"/>
            </a:endParaRPr>
          </a:p>
          <a:p>
            <a:pPr eaLnBrk="1" hangingPunct="1">
              <a:spcBef>
                <a:spcPct val="0"/>
              </a:spcBef>
              <a:buFontTx/>
              <a:buNone/>
            </a:pPr>
            <a:r>
              <a:rPr lang="hr-HR" altLang="en-US" sz="2000" dirty="0">
                <a:cs typeface="Arial" pitchFamily="34" charset="0"/>
              </a:rPr>
              <a:t>-procesi u stanici, replikacija DNA, transkripcija, translacija</a:t>
            </a:r>
          </a:p>
          <a:p>
            <a:pPr eaLnBrk="1" hangingPunct="1">
              <a:spcBef>
                <a:spcPct val="0"/>
              </a:spcBef>
              <a:buFontTx/>
              <a:buNone/>
            </a:pPr>
            <a:r>
              <a:rPr lang="hr-HR" altLang="en-US" sz="2000" dirty="0">
                <a:cs typeface="Arial" pitchFamily="34" charset="0"/>
              </a:rPr>
              <a:t>                              signalni </a:t>
            </a:r>
            <a:r>
              <a:rPr lang="hr-HR" altLang="en-US" sz="2000" dirty="0" err="1">
                <a:cs typeface="Arial" pitchFamily="34" charset="0"/>
              </a:rPr>
              <a:t>putevi</a:t>
            </a:r>
            <a:r>
              <a:rPr lang="hr-HR" altLang="en-US" sz="2000" dirty="0">
                <a:cs typeface="Arial" pitchFamily="34" charset="0"/>
              </a:rPr>
              <a:t> i regulacijske mreže </a:t>
            </a:r>
          </a:p>
          <a:p>
            <a:pPr eaLnBrk="1" hangingPunct="1">
              <a:spcBef>
                <a:spcPct val="0"/>
              </a:spcBef>
              <a:buFontTx/>
              <a:buNone/>
            </a:pPr>
            <a:r>
              <a:rPr lang="hr-HR" altLang="en-US" sz="2000" dirty="0">
                <a:cs typeface="Arial" pitchFamily="34" charset="0"/>
              </a:rPr>
              <a:t>                              regulacija i koordinacija </a:t>
            </a:r>
            <a:r>
              <a:rPr lang="hr-HR" altLang="en-US" sz="2000" dirty="0" err="1">
                <a:cs typeface="Arial" pitchFamily="34" charset="0"/>
              </a:rPr>
              <a:t>organela</a:t>
            </a:r>
            <a:endParaRPr lang="hr-HR" altLang="en-US" sz="2000" dirty="0">
              <a:cs typeface="Arial" pitchFamily="34" charset="0"/>
            </a:endParaRPr>
          </a:p>
          <a:p>
            <a:pPr eaLnBrk="1" hangingPunct="1">
              <a:spcBef>
                <a:spcPct val="0"/>
              </a:spcBef>
              <a:buFontTx/>
              <a:buNone/>
            </a:pPr>
            <a:r>
              <a:rPr lang="hr-HR" altLang="en-US" sz="2000" dirty="0">
                <a:cs typeface="Arial" pitchFamily="34" charset="0"/>
              </a:rPr>
              <a:t>                              promet u stanici </a:t>
            </a:r>
            <a:r>
              <a:rPr lang="hr-HR" altLang="en-US" sz="2000" i="1" dirty="0">
                <a:cs typeface="Arial" pitchFamily="34" charset="0"/>
              </a:rPr>
              <a:t>(</a:t>
            </a:r>
            <a:r>
              <a:rPr lang="hr-HR" altLang="en-US" sz="2000" i="1" dirty="0" err="1">
                <a:cs typeface="Arial" pitchFamily="34" charset="0"/>
              </a:rPr>
              <a:t>trafficking</a:t>
            </a:r>
            <a:r>
              <a:rPr lang="hr-HR" altLang="en-US" sz="2000" i="1" dirty="0" smtClean="0">
                <a:cs typeface="Arial" pitchFamily="34" charset="0"/>
              </a:rPr>
              <a:t>)</a:t>
            </a:r>
          </a:p>
          <a:p>
            <a:pPr eaLnBrk="1" hangingPunct="1">
              <a:spcBef>
                <a:spcPct val="0"/>
              </a:spcBef>
              <a:buFontTx/>
              <a:buNone/>
            </a:pPr>
            <a:r>
              <a:rPr lang="hr-HR" altLang="en-US" sz="2000" dirty="0" smtClean="0">
                <a:cs typeface="Arial" pitchFamily="34" charset="0"/>
              </a:rPr>
              <a:t>                              metabolički putovi</a:t>
            </a:r>
            <a:endParaRPr lang="hr-HR" altLang="en-US" sz="2000" dirty="0">
              <a:cs typeface="Arial" pitchFamily="34" charset="0"/>
            </a:endParaRPr>
          </a:p>
          <a:p>
            <a:pPr eaLnBrk="1" hangingPunct="1">
              <a:spcBef>
                <a:spcPct val="0"/>
              </a:spcBef>
              <a:buFontTx/>
              <a:buNone/>
            </a:pPr>
            <a:endParaRPr lang="hr-HR" altLang="en-US" sz="2000" dirty="0">
              <a:cs typeface="Arial" pitchFamily="34" charset="0"/>
            </a:endParaRPr>
          </a:p>
          <a:p>
            <a:pPr eaLnBrk="1" hangingPunct="1">
              <a:spcBef>
                <a:spcPct val="0"/>
              </a:spcBef>
              <a:buFontTx/>
              <a:buNone/>
            </a:pPr>
            <a:r>
              <a:rPr lang="hr-HR" altLang="en-US" sz="2000" dirty="0">
                <a:cs typeface="Arial" pitchFamily="34" charset="0"/>
              </a:rPr>
              <a:t>-mehanizmi povratnih </a:t>
            </a:r>
            <a:r>
              <a:rPr lang="hr-HR" altLang="en-US" sz="2000" dirty="0" smtClean="0">
                <a:cs typeface="Arial" pitchFamily="34" charset="0"/>
              </a:rPr>
              <a:t>veza, „signalni krugovi” i programi</a:t>
            </a:r>
            <a:endParaRPr lang="hr-HR" altLang="en-US" sz="2000" dirty="0">
              <a:cs typeface="Arial" pitchFamily="34" charset="0"/>
            </a:endParaRPr>
          </a:p>
          <a:p>
            <a:pPr eaLnBrk="1" hangingPunct="1">
              <a:spcBef>
                <a:spcPct val="0"/>
              </a:spcBef>
              <a:buFontTx/>
              <a:buNone/>
            </a:pPr>
            <a:endParaRPr lang="hr-HR" altLang="en-US" sz="2000" dirty="0">
              <a:cs typeface="Arial" pitchFamily="34" charset="0"/>
            </a:endParaRPr>
          </a:p>
          <a:p>
            <a:pPr eaLnBrk="1" hangingPunct="1">
              <a:spcBef>
                <a:spcPct val="0"/>
              </a:spcBef>
              <a:buFontTx/>
              <a:buNone/>
            </a:pPr>
            <a:r>
              <a:rPr lang="hr-HR" altLang="en-US" sz="2000" dirty="0">
                <a:cs typeface="Arial" pitchFamily="34" charset="0"/>
              </a:rPr>
              <a:t>-interakcije između stanica</a:t>
            </a:r>
          </a:p>
          <a:p>
            <a:pPr eaLnBrk="1" hangingPunct="1">
              <a:spcBef>
                <a:spcPct val="0"/>
              </a:spcBef>
              <a:buFontTx/>
              <a:buNone/>
            </a:pPr>
            <a:endParaRPr lang="hr-HR" altLang="en-US" sz="2000" dirty="0">
              <a:cs typeface="Arial" pitchFamily="34" charset="0"/>
            </a:endParaRPr>
          </a:p>
          <a:p>
            <a:pPr eaLnBrk="1" hangingPunct="1">
              <a:spcBef>
                <a:spcPct val="0"/>
              </a:spcBef>
              <a:buFontTx/>
              <a:buNone/>
            </a:pPr>
            <a:r>
              <a:rPr lang="hr-HR" altLang="en-US" sz="2000" dirty="0">
                <a:cs typeface="Arial" pitchFamily="34" charset="0"/>
              </a:rPr>
              <a:t>-organizam i okoliš</a:t>
            </a:r>
          </a:p>
          <a:p>
            <a:pPr eaLnBrk="1" hangingPunct="1">
              <a:spcBef>
                <a:spcPct val="0"/>
              </a:spcBef>
              <a:buFontTx/>
              <a:buNone/>
            </a:pPr>
            <a:endParaRPr lang="hr-HR" altLang="en-US" sz="2000" dirty="0">
              <a:cs typeface="Arial" pitchFamily="34" charset="0"/>
            </a:endParaRPr>
          </a:p>
          <a:p>
            <a:pPr eaLnBrk="1" hangingPunct="1">
              <a:spcBef>
                <a:spcPct val="0"/>
              </a:spcBef>
              <a:buFontTx/>
              <a:buNone/>
            </a:pPr>
            <a:r>
              <a:rPr lang="hr-HR" altLang="en-US" sz="2000" dirty="0">
                <a:solidFill>
                  <a:srgbClr val="0070C0"/>
                </a:solidFill>
                <a:cs typeface="Arial" pitchFamily="34" charset="0"/>
              </a:rPr>
              <a:t>-signali i kodovi</a:t>
            </a:r>
          </a:p>
          <a:p>
            <a:pPr eaLnBrk="1" hangingPunct="1">
              <a:spcBef>
                <a:spcPct val="0"/>
              </a:spcBef>
              <a:buFontTx/>
              <a:buNone/>
            </a:pPr>
            <a:endParaRPr lang="hr-HR" altLang="en-US" sz="2000" dirty="0">
              <a:solidFill>
                <a:srgbClr val="0070C0"/>
              </a:solidFill>
              <a:cs typeface="Arial" pitchFamily="34" charset="0"/>
            </a:endParaRPr>
          </a:p>
          <a:p>
            <a:pPr eaLnBrk="1" hangingPunct="1">
              <a:spcBef>
                <a:spcPct val="0"/>
              </a:spcBef>
              <a:buFontTx/>
              <a:buNone/>
            </a:pPr>
            <a:r>
              <a:rPr lang="hr-HR" altLang="en-US" sz="2000" dirty="0">
                <a:solidFill>
                  <a:srgbClr val="0070C0"/>
                </a:solidFill>
                <a:cs typeface="Arial" pitchFamily="34" charset="0"/>
              </a:rPr>
              <a:t>-omogućuju </a:t>
            </a:r>
            <a:r>
              <a:rPr lang="hr-HR" altLang="en-US" sz="2000" dirty="0" err="1">
                <a:solidFill>
                  <a:srgbClr val="0070C0"/>
                </a:solidFill>
                <a:cs typeface="Arial" pitchFamily="34" charset="0"/>
              </a:rPr>
              <a:t>preživljenje</a:t>
            </a:r>
            <a:r>
              <a:rPr lang="hr-HR" altLang="en-US" sz="2000" dirty="0">
                <a:solidFill>
                  <a:srgbClr val="0070C0"/>
                </a:solidFill>
                <a:cs typeface="Arial" pitchFamily="34" charset="0"/>
              </a:rPr>
              <a:t> stanice i organizma, plastičnost i odgovor na vanjske podražaje, održanje </a:t>
            </a:r>
            <a:r>
              <a:rPr lang="hr-HR" altLang="en-US" sz="2000" dirty="0" err="1">
                <a:solidFill>
                  <a:srgbClr val="0070C0"/>
                </a:solidFill>
                <a:cs typeface="Arial" pitchFamily="34" charset="0"/>
              </a:rPr>
              <a:t>homeostaze</a:t>
            </a:r>
            <a:endParaRPr lang="hr-HR" altLang="en-US" sz="2000" dirty="0">
              <a:solidFill>
                <a:srgbClr val="0070C0"/>
              </a:solidFill>
              <a:cs typeface="Arial" pitchFamily="34" charset="0"/>
            </a:endParaRPr>
          </a:p>
          <a:p>
            <a:pPr eaLnBrk="1" hangingPunct="1">
              <a:spcBef>
                <a:spcPct val="0"/>
              </a:spcBef>
              <a:buFontTx/>
              <a:buNone/>
            </a:pPr>
            <a:endParaRPr lang="hr-HR" altLang="en-US" sz="2000" dirty="0">
              <a:cs typeface="Arial" pitchFamily="34" charset="0"/>
            </a:endParaRPr>
          </a:p>
        </p:txBody>
      </p:sp>
    </p:spTree>
    <p:extLst>
      <p:ext uri="{BB962C8B-B14F-4D97-AF65-F5344CB8AC3E}">
        <p14:creationId xmlns:p14="http://schemas.microsoft.com/office/powerpoint/2010/main" val="2139630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6"/>
          <p:cNvSpPr txBox="1">
            <a:spLocks noChangeArrowheads="1"/>
          </p:cNvSpPr>
          <p:nvPr/>
        </p:nvSpPr>
        <p:spPr bwMode="auto">
          <a:xfrm>
            <a:off x="984125" y="6143261"/>
            <a:ext cx="68403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2000" dirty="0" smtClean="0">
                <a:latin typeface="Arial" panose="020B0604020202020204" pitchFamily="34" charset="0"/>
              </a:rPr>
              <a:t>stanični život ovisi o signalima iz okoliša i iz same stanice</a:t>
            </a:r>
            <a:endParaRPr lang="hr-HR" altLang="en-US" sz="2000" dirty="0">
              <a:latin typeface="Arial" panose="020B0604020202020204" pitchFamily="34" charset="0"/>
            </a:endParaRPr>
          </a:p>
        </p:txBody>
      </p:sp>
      <p:grpSp>
        <p:nvGrpSpPr>
          <p:cNvPr id="5" name="Group 4"/>
          <p:cNvGrpSpPr/>
          <p:nvPr/>
        </p:nvGrpSpPr>
        <p:grpSpPr>
          <a:xfrm>
            <a:off x="3197984" y="1279699"/>
            <a:ext cx="2969708" cy="3694166"/>
            <a:chOff x="2037916" y="670938"/>
            <a:chExt cx="2969708" cy="3694166"/>
          </a:xfrm>
        </p:grpSpPr>
        <p:grpSp>
          <p:nvGrpSpPr>
            <p:cNvPr id="4" name="Group 3"/>
            <p:cNvGrpSpPr/>
            <p:nvPr/>
          </p:nvGrpSpPr>
          <p:grpSpPr>
            <a:xfrm>
              <a:off x="2037916" y="670938"/>
              <a:ext cx="2969708" cy="3694166"/>
              <a:chOff x="5706748" y="476672"/>
              <a:chExt cx="2969708" cy="3694166"/>
            </a:xfrm>
          </p:grpSpPr>
          <p:cxnSp>
            <p:nvCxnSpPr>
              <p:cNvPr id="9" name="Straight Arrow Connector 8"/>
              <p:cNvCxnSpPr/>
              <p:nvPr/>
            </p:nvCxnSpPr>
            <p:spPr>
              <a:xfrm flipH="1">
                <a:off x="7884368" y="764704"/>
                <a:ext cx="576064" cy="576064"/>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868144" y="3068960"/>
                <a:ext cx="626319" cy="576064"/>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876256" y="3234734"/>
                <a:ext cx="0" cy="936104"/>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452320" y="3212976"/>
                <a:ext cx="360040" cy="792088"/>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028384" y="2924944"/>
                <a:ext cx="648072" cy="576064"/>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6156176" y="1340768"/>
                <a:ext cx="1872208" cy="1728192"/>
              </a:xfrm>
              <a:prstGeom prst="ellipse">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endParaRPr>
              </a:p>
            </p:txBody>
          </p:sp>
          <p:cxnSp>
            <p:nvCxnSpPr>
              <p:cNvPr id="20" name="Straight Arrow Connector 19"/>
              <p:cNvCxnSpPr/>
              <p:nvPr/>
            </p:nvCxnSpPr>
            <p:spPr>
              <a:xfrm flipH="1">
                <a:off x="7385781" y="497722"/>
                <a:ext cx="216024" cy="72008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480212" y="476672"/>
                <a:ext cx="216024" cy="72008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706748" y="728700"/>
                <a:ext cx="648072" cy="648072"/>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sp>
          <p:nvSpPr>
            <p:cNvPr id="16" name="Oval 15"/>
            <p:cNvSpPr/>
            <p:nvPr/>
          </p:nvSpPr>
          <p:spPr>
            <a:xfrm>
              <a:off x="3119259" y="2135364"/>
              <a:ext cx="576064" cy="504056"/>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Arial" panose="020B0604020202020204" pitchFamily="34" charset="0"/>
              </a:endParaRPr>
            </a:p>
          </p:txBody>
        </p:sp>
      </p:grpSp>
      <p:sp>
        <p:nvSpPr>
          <p:cNvPr id="6" name="TextBox 5"/>
          <p:cNvSpPr txBox="1"/>
          <p:nvPr/>
        </p:nvSpPr>
        <p:spPr>
          <a:xfrm>
            <a:off x="310598" y="188640"/>
            <a:ext cx="8071338" cy="707886"/>
          </a:xfrm>
          <a:prstGeom prst="rect">
            <a:avLst/>
          </a:prstGeom>
          <a:noFill/>
        </p:spPr>
        <p:txBody>
          <a:bodyPr wrap="square" rtlCol="0">
            <a:spAutoFit/>
          </a:bodyPr>
          <a:lstStyle/>
          <a:p>
            <a:r>
              <a:rPr lang="hr-HR" sz="2000" dirty="0" smtClean="0">
                <a:latin typeface="Arial" panose="020B0604020202020204" pitchFamily="34" charset="0"/>
              </a:rPr>
              <a:t>signali: </a:t>
            </a:r>
            <a:r>
              <a:rPr lang="hr-HR" sz="2000" dirty="0" err="1" smtClean="0">
                <a:latin typeface="Arial" panose="020B0604020202020204" pitchFamily="34" charset="0"/>
              </a:rPr>
              <a:t>nutrijenti</a:t>
            </a:r>
            <a:r>
              <a:rPr lang="hr-HR" sz="2000" dirty="0" smtClean="0">
                <a:latin typeface="Arial" panose="020B0604020202020204" pitchFamily="34" charset="0"/>
              </a:rPr>
              <a:t>, hormoni, faktori rasta, susjedne stanice, </a:t>
            </a:r>
            <a:r>
              <a:rPr lang="hr-HR" sz="2000" dirty="0" err="1" smtClean="0">
                <a:latin typeface="Arial" panose="020B0604020202020204" pitchFamily="34" charset="0"/>
              </a:rPr>
              <a:t>ekstracelularni</a:t>
            </a:r>
            <a:r>
              <a:rPr lang="hr-HR" sz="2000" dirty="0" smtClean="0">
                <a:latin typeface="Arial" panose="020B0604020202020204" pitchFamily="34" charset="0"/>
              </a:rPr>
              <a:t> </a:t>
            </a:r>
            <a:r>
              <a:rPr lang="hr-HR" sz="2000" dirty="0" err="1" smtClean="0">
                <a:latin typeface="Arial" panose="020B0604020202020204" pitchFamily="34" charset="0"/>
              </a:rPr>
              <a:t>matriks</a:t>
            </a:r>
            <a:r>
              <a:rPr lang="hr-HR" sz="2000" dirty="0" smtClean="0">
                <a:latin typeface="Arial" panose="020B0604020202020204" pitchFamily="34" charset="0"/>
              </a:rPr>
              <a:t>, mehanička, svjetlosna energija, okoliš…</a:t>
            </a:r>
            <a:endParaRPr lang="en-US" sz="2000" dirty="0">
              <a:latin typeface="Arial" panose="020B0604020202020204" pitchFamily="34" charset="0"/>
            </a:endParaRPr>
          </a:p>
        </p:txBody>
      </p:sp>
      <p:sp>
        <p:nvSpPr>
          <p:cNvPr id="10" name="TextBox 9"/>
          <p:cNvSpPr txBox="1"/>
          <p:nvPr/>
        </p:nvSpPr>
        <p:spPr>
          <a:xfrm>
            <a:off x="1676544" y="4447246"/>
            <a:ext cx="2463408" cy="1600438"/>
          </a:xfrm>
          <a:prstGeom prst="rect">
            <a:avLst/>
          </a:prstGeom>
          <a:noFill/>
        </p:spPr>
        <p:txBody>
          <a:bodyPr wrap="square" rtlCol="0">
            <a:spAutoFit/>
          </a:bodyPr>
          <a:lstStyle/>
          <a:p>
            <a:r>
              <a:rPr lang="hr-HR" sz="2000" dirty="0" smtClean="0">
                <a:latin typeface="Arial" panose="020B0604020202020204" pitchFamily="34" charset="0"/>
              </a:rPr>
              <a:t>proliferacija</a:t>
            </a:r>
          </a:p>
          <a:p>
            <a:r>
              <a:rPr lang="hr-HR" sz="2000" dirty="0" smtClean="0">
                <a:latin typeface="Arial" panose="020B0604020202020204" pitchFamily="34" charset="0"/>
              </a:rPr>
              <a:t>ili</a:t>
            </a:r>
          </a:p>
          <a:p>
            <a:r>
              <a:rPr lang="hr-HR" sz="2000" dirty="0" smtClean="0">
                <a:latin typeface="Arial" panose="020B0604020202020204" pitchFamily="34" charset="0"/>
              </a:rPr>
              <a:t>zastoj rasta</a:t>
            </a:r>
          </a:p>
          <a:p>
            <a:r>
              <a:rPr lang="hr-HR" sz="2000" dirty="0" smtClean="0">
                <a:latin typeface="Arial" panose="020B0604020202020204" pitchFamily="34" charset="0"/>
              </a:rPr>
              <a:t>mirovanje</a:t>
            </a:r>
            <a:endParaRPr lang="en-US" sz="2000" dirty="0">
              <a:latin typeface="Arial" panose="020B0604020202020204" pitchFamily="34" charset="0"/>
            </a:endParaRPr>
          </a:p>
          <a:p>
            <a:endParaRPr lang="en-US" dirty="0">
              <a:latin typeface="Arial" panose="020B0604020202020204" pitchFamily="34" charset="0"/>
            </a:endParaRPr>
          </a:p>
        </p:txBody>
      </p:sp>
      <p:sp>
        <p:nvSpPr>
          <p:cNvPr id="12" name="TextBox 11"/>
          <p:cNvSpPr txBox="1"/>
          <p:nvPr/>
        </p:nvSpPr>
        <p:spPr>
          <a:xfrm>
            <a:off x="3486801" y="4956593"/>
            <a:ext cx="1741182" cy="707886"/>
          </a:xfrm>
          <a:prstGeom prst="rect">
            <a:avLst/>
          </a:prstGeom>
          <a:noFill/>
        </p:spPr>
        <p:txBody>
          <a:bodyPr wrap="none" rtlCol="0">
            <a:spAutoFit/>
          </a:bodyPr>
          <a:lstStyle/>
          <a:p>
            <a:r>
              <a:rPr lang="hr-HR" sz="2000" dirty="0" smtClean="0">
                <a:latin typeface="Arial" panose="020B0604020202020204" pitchFamily="34" charset="0"/>
              </a:rPr>
              <a:t>rast</a:t>
            </a:r>
          </a:p>
          <a:p>
            <a:r>
              <a:rPr lang="hr-HR" sz="2000" dirty="0" smtClean="0">
                <a:latin typeface="Arial" panose="020B0604020202020204" pitchFamily="34" charset="0"/>
              </a:rPr>
              <a:t>diferencijacija</a:t>
            </a:r>
            <a:endParaRPr lang="en-US" sz="2000" dirty="0">
              <a:latin typeface="Arial" panose="020B0604020202020204" pitchFamily="34" charset="0"/>
            </a:endParaRPr>
          </a:p>
        </p:txBody>
      </p:sp>
      <p:sp>
        <p:nvSpPr>
          <p:cNvPr id="15" name="TextBox 14"/>
          <p:cNvSpPr txBox="1"/>
          <p:nvPr/>
        </p:nvSpPr>
        <p:spPr>
          <a:xfrm>
            <a:off x="6175510" y="4447246"/>
            <a:ext cx="1212191" cy="707886"/>
          </a:xfrm>
          <a:prstGeom prst="rect">
            <a:avLst/>
          </a:prstGeom>
          <a:noFill/>
        </p:spPr>
        <p:txBody>
          <a:bodyPr wrap="none" rtlCol="0">
            <a:spAutoFit/>
          </a:bodyPr>
          <a:lstStyle/>
          <a:p>
            <a:r>
              <a:rPr lang="hr-HR" sz="2000" dirty="0" smtClean="0">
                <a:latin typeface="Arial" panose="020B0604020202020204" pitchFamily="34" charset="0"/>
              </a:rPr>
              <a:t>migracija</a:t>
            </a:r>
          </a:p>
          <a:p>
            <a:endParaRPr lang="en-US" sz="2000" dirty="0">
              <a:latin typeface="Arial" panose="020B0604020202020204" pitchFamily="34" charset="0"/>
            </a:endParaRPr>
          </a:p>
        </p:txBody>
      </p:sp>
      <p:sp>
        <p:nvSpPr>
          <p:cNvPr id="17" name="TextBox 16"/>
          <p:cNvSpPr txBox="1"/>
          <p:nvPr/>
        </p:nvSpPr>
        <p:spPr>
          <a:xfrm>
            <a:off x="5205733" y="4814948"/>
            <a:ext cx="1707519" cy="707886"/>
          </a:xfrm>
          <a:prstGeom prst="rect">
            <a:avLst/>
          </a:prstGeom>
          <a:noFill/>
        </p:spPr>
        <p:txBody>
          <a:bodyPr wrap="none" rtlCol="0">
            <a:spAutoFit/>
          </a:bodyPr>
          <a:lstStyle/>
          <a:p>
            <a:r>
              <a:rPr lang="hr-HR" sz="2000" dirty="0" smtClean="0">
                <a:latin typeface="Arial" panose="020B0604020202020204" pitchFamily="34" charset="0"/>
              </a:rPr>
              <a:t>stanična smrt</a:t>
            </a:r>
          </a:p>
          <a:p>
            <a:r>
              <a:rPr lang="hr-HR" sz="2000" dirty="0" err="1" smtClean="0">
                <a:latin typeface="Arial" panose="020B0604020202020204" pitchFamily="34" charset="0"/>
              </a:rPr>
              <a:t>apoptoza</a:t>
            </a:r>
            <a:endParaRPr lang="en-US" sz="2000" dirty="0">
              <a:latin typeface="Arial" panose="020B0604020202020204" pitchFamily="34" charset="0"/>
            </a:endParaRPr>
          </a:p>
        </p:txBody>
      </p:sp>
      <p:cxnSp>
        <p:nvCxnSpPr>
          <p:cNvPr id="23" name="Straight Arrow Connector 22"/>
          <p:cNvCxnSpPr/>
          <p:nvPr/>
        </p:nvCxnSpPr>
        <p:spPr>
          <a:xfrm>
            <a:off x="5910596" y="3573016"/>
            <a:ext cx="796968" cy="409154"/>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781605" y="3982170"/>
            <a:ext cx="1967205"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spoznaja osjeta</a:t>
            </a:r>
            <a:endParaRPr lang="en-US" sz="2000" dirty="0">
              <a:latin typeface="Arial" panose="020B0604020202020204" pitchFamily="34" charset="0"/>
              <a:cs typeface="Arial" panose="020B0604020202020204" pitchFamily="34" charset="0"/>
            </a:endParaRPr>
          </a:p>
        </p:txBody>
      </p:sp>
      <p:cxnSp>
        <p:nvCxnSpPr>
          <p:cNvPr id="25" name="Straight Arrow Connector 24"/>
          <p:cNvCxnSpPr/>
          <p:nvPr/>
        </p:nvCxnSpPr>
        <p:spPr>
          <a:xfrm flipH="1">
            <a:off x="2637572" y="3703117"/>
            <a:ext cx="906784" cy="21182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15616" y="3548821"/>
            <a:ext cx="1638590" cy="707886"/>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promjena</a:t>
            </a:r>
          </a:p>
          <a:p>
            <a:r>
              <a:rPr lang="hr-HR" sz="2000" dirty="0" smtClean="0">
                <a:latin typeface="Arial" panose="020B0604020202020204" pitchFamily="34" charset="0"/>
                <a:cs typeface="Arial" panose="020B0604020202020204" pitchFamily="34" charset="0"/>
              </a:rPr>
              <a:t>metabolizma</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55085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539552" y="260648"/>
            <a:ext cx="8280920" cy="6412012"/>
          </a:xfrm>
          <a:prstGeom prst="rect">
            <a:avLst/>
          </a:prstGeom>
          <a:noFill/>
        </p:spPr>
        <p:txBody>
          <a:bodyPr wrap="square" rtlCol="0">
            <a:spAutoFit/>
          </a:bodyPr>
          <a:lstStyle/>
          <a:p>
            <a:r>
              <a:rPr lang="hr-HR" dirty="0" smtClean="0">
                <a:latin typeface="Arial" panose="020B0604020202020204" pitchFamily="34" charset="0"/>
                <a:cs typeface="Arial" panose="020B0604020202020204" pitchFamily="34" charset="0"/>
              </a:rPr>
              <a:t>Izazovi signaliziranja:</a:t>
            </a:r>
          </a:p>
          <a:p>
            <a:endParaRPr lang="hr-HR" dirty="0" smtClean="0">
              <a:latin typeface="Arial" panose="020B0604020202020204" pitchFamily="34" charset="0"/>
              <a:cs typeface="Arial" panose="020B0604020202020204" pitchFamily="34" charset="0"/>
            </a:endParaRPr>
          </a:p>
          <a:p>
            <a:pPr marL="285750" indent="-285750">
              <a:lnSpc>
                <a:spcPct val="150000"/>
              </a:lnSpc>
              <a:buFontTx/>
              <a:buChar char="-"/>
            </a:pPr>
            <a:r>
              <a:rPr lang="hr-HR" dirty="0" smtClean="0">
                <a:latin typeface="Arial" panose="020B0604020202020204" pitchFamily="34" charset="0"/>
                <a:cs typeface="Arial" panose="020B0604020202020204" pitchFamily="34" charset="0"/>
              </a:rPr>
              <a:t>mogućnost „osjećanja” </a:t>
            </a:r>
            <a:r>
              <a:rPr lang="hr-HR" dirty="0" err="1" smtClean="0">
                <a:latin typeface="Arial" panose="020B0604020202020204" pitchFamily="34" charset="0"/>
                <a:cs typeface="Arial" panose="020B0604020202020204" pitchFamily="34" charset="0"/>
              </a:rPr>
              <a:t>stimulusa</a:t>
            </a:r>
            <a:endParaRPr lang="hr-HR" dirty="0" smtClean="0">
              <a:latin typeface="Arial" panose="020B0604020202020204" pitchFamily="34" charset="0"/>
              <a:cs typeface="Arial" panose="020B0604020202020204" pitchFamily="34" charset="0"/>
            </a:endParaRPr>
          </a:p>
          <a:p>
            <a:pPr marL="285750" indent="-285750">
              <a:lnSpc>
                <a:spcPct val="150000"/>
              </a:lnSpc>
              <a:buFontTx/>
              <a:buChar char="-"/>
            </a:pPr>
            <a:r>
              <a:rPr lang="hr-HR" dirty="0" smtClean="0">
                <a:latin typeface="Arial" panose="020B0604020202020204" pitchFamily="34" charset="0"/>
                <a:cs typeface="Arial" panose="020B0604020202020204" pitchFamily="34" charset="0"/>
              </a:rPr>
              <a:t>pohrana ili prijenos informacija da bi stanica mogla odgovoriti</a:t>
            </a:r>
          </a:p>
          <a:p>
            <a:pPr marL="285750" indent="-285750">
              <a:lnSpc>
                <a:spcPct val="150000"/>
              </a:lnSpc>
              <a:buFontTx/>
              <a:buChar char="-"/>
            </a:pPr>
            <a:r>
              <a:rPr lang="hr-HR" dirty="0" smtClean="0">
                <a:latin typeface="Arial" panose="020B0604020202020204" pitchFamily="34" charset="0"/>
                <a:cs typeface="Arial" panose="020B0604020202020204" pitchFamily="34" charset="0"/>
              </a:rPr>
              <a:t>amplifikacija signala, tako da mali signali mogu izazvati promjene, ali da fluktuacije/šum/pozadinske promjene ne izazivaju signal</a:t>
            </a:r>
          </a:p>
          <a:p>
            <a:pPr marL="285750" indent="-285750">
              <a:lnSpc>
                <a:spcPct val="150000"/>
              </a:lnSpc>
              <a:buFontTx/>
              <a:buChar char="-"/>
            </a:pPr>
            <a:r>
              <a:rPr lang="hr-HR" dirty="0" smtClean="0">
                <a:latin typeface="Arial" panose="020B0604020202020204" pitchFamily="34" charset="0"/>
                <a:cs typeface="Arial" panose="020B0604020202020204" pitchFamily="34" charset="0"/>
              </a:rPr>
              <a:t>informacije trebaju biti integrirane (</a:t>
            </a:r>
            <a:r>
              <a:rPr lang="hr-HR" dirty="0" err="1" smtClean="0">
                <a:latin typeface="Arial" panose="020B0604020202020204" pitchFamily="34" charset="0"/>
                <a:cs typeface="Arial" panose="020B0604020202020204" pitchFamily="34" charset="0"/>
              </a:rPr>
              <a:t>multiple</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inputs</a:t>
            </a:r>
            <a:r>
              <a:rPr lang="hr-HR" dirty="0" smtClean="0">
                <a:latin typeface="Arial" panose="020B0604020202020204" pitchFamily="34" charset="0"/>
                <a:cs typeface="Arial" panose="020B0604020202020204" pitchFamily="34" charset="0"/>
              </a:rPr>
              <a:t>)</a:t>
            </a:r>
          </a:p>
          <a:p>
            <a:pPr marL="285750" indent="-285750">
              <a:lnSpc>
                <a:spcPct val="150000"/>
              </a:lnSpc>
              <a:buFontTx/>
              <a:buChar char="-"/>
            </a:pPr>
            <a:r>
              <a:rPr lang="hr-HR" dirty="0" smtClean="0">
                <a:latin typeface="Arial" panose="020B0604020202020204" pitchFamily="34" charset="0"/>
                <a:cs typeface="Arial" panose="020B0604020202020204" pitchFamily="34" charset="0"/>
              </a:rPr>
              <a:t>izlazne informacije se moraju prenijeti i procesirati tako da dozvole povratnu informaciju o ponašanju</a:t>
            </a:r>
          </a:p>
          <a:p>
            <a:pPr marL="285750" indent="-285750">
              <a:lnSpc>
                <a:spcPct val="150000"/>
              </a:lnSpc>
              <a:buFontTx/>
              <a:buChar char="-"/>
            </a:pPr>
            <a:r>
              <a:rPr lang="hr-HR" dirty="0" smtClean="0">
                <a:latin typeface="Arial" panose="020B0604020202020204" pitchFamily="34" charset="0"/>
                <a:cs typeface="Arial" panose="020B0604020202020204" pitchFamily="34" charset="0"/>
              </a:rPr>
              <a:t>informacijsko procesiranje treba biti koordinirano da daje odgovor pravilno oblikovan u prostoru i vremenu</a:t>
            </a:r>
          </a:p>
          <a:p>
            <a:pPr marL="285750" indent="-285750">
              <a:lnSpc>
                <a:spcPct val="150000"/>
              </a:lnSpc>
              <a:buFontTx/>
              <a:buChar char="-"/>
            </a:pPr>
            <a:r>
              <a:rPr lang="hr-HR" dirty="0" smtClean="0">
                <a:latin typeface="Arial" panose="020B0604020202020204" pitchFamily="34" charset="0"/>
                <a:cs typeface="Arial" panose="020B0604020202020204" pitchFamily="34" charset="0"/>
              </a:rPr>
              <a:t>odgovor mora biti otporan na različite uvjete, različite koncentracije tvari, promjenu uvjeta okoliša</a:t>
            </a:r>
          </a:p>
          <a:p>
            <a:pPr marL="285750" indent="-285750">
              <a:lnSpc>
                <a:spcPct val="150000"/>
              </a:lnSpc>
              <a:buFontTx/>
              <a:buChar char="-"/>
            </a:pPr>
            <a:r>
              <a:rPr lang="hr-HR" dirty="0" smtClean="0">
                <a:latin typeface="Arial" panose="020B0604020202020204" pitchFamily="34" charset="0"/>
                <a:cs typeface="Arial" panose="020B0604020202020204" pitchFamily="34" charset="0"/>
              </a:rPr>
              <a:t>stanica mora postići specifičnost signaliziranja, usprkos simultanom koordiniranju mnogih procesa i prisutnosti  različitih molekula</a:t>
            </a:r>
          </a:p>
          <a:p>
            <a:pPr marL="285750" indent="-285750">
              <a:lnSpc>
                <a:spcPct val="150000"/>
              </a:lnSpc>
              <a:buFontTx/>
              <a:buChar char="-"/>
            </a:pPr>
            <a:r>
              <a:rPr lang="hr-HR" dirty="0" smtClean="0">
                <a:latin typeface="Arial" panose="020B0604020202020204" pitchFamily="34" charset="0"/>
                <a:cs typeface="Arial" panose="020B0604020202020204" pitchFamily="34" charset="0"/>
              </a:rPr>
              <a:t>evolucija treba omogućiti nove odgovore i optimizirati i uskladiti postojeće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301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268760"/>
            <a:ext cx="8280920" cy="3970318"/>
          </a:xfrm>
          <a:prstGeom prst="rect">
            <a:avLst/>
          </a:prstGeom>
          <a:noFill/>
        </p:spPr>
        <p:txBody>
          <a:bodyPr wrap="square" rtlCol="0">
            <a:spAutoFit/>
          </a:bodyPr>
          <a:lstStyle/>
          <a:p>
            <a:r>
              <a:rPr lang="hr-HR" dirty="0" smtClean="0">
                <a:latin typeface="Arial" panose="020B0604020202020204" pitchFamily="34" charset="0"/>
                <a:cs typeface="Arial" panose="020B0604020202020204" pitchFamily="34" charset="0"/>
              </a:rPr>
              <a:t>Izazovi signaliziranja:</a:t>
            </a:r>
          </a:p>
          <a:p>
            <a:endParaRPr lang="hr-HR" dirty="0" smtClean="0">
              <a:latin typeface="Arial" panose="020B0604020202020204" pitchFamily="34" charset="0"/>
              <a:cs typeface="Arial" panose="020B0604020202020204" pitchFamily="34" charset="0"/>
            </a:endParaRPr>
          </a:p>
          <a:p>
            <a:pPr marL="285750" indent="-285750">
              <a:lnSpc>
                <a:spcPct val="150000"/>
              </a:lnSpc>
              <a:buFontTx/>
              <a:buChar char="-"/>
            </a:pPr>
            <a:r>
              <a:rPr lang="hr-HR" dirty="0" smtClean="0">
                <a:latin typeface="Arial" panose="020B0604020202020204" pitchFamily="34" charset="0"/>
                <a:cs typeface="Arial" panose="020B0604020202020204" pitchFamily="34" charset="0"/>
              </a:rPr>
              <a:t>mogućnost „osjećanja” </a:t>
            </a:r>
            <a:r>
              <a:rPr lang="hr-HR" dirty="0" err="1" smtClean="0">
                <a:latin typeface="Arial" panose="020B0604020202020204" pitchFamily="34" charset="0"/>
                <a:cs typeface="Arial" panose="020B0604020202020204" pitchFamily="34" charset="0"/>
              </a:rPr>
              <a:t>stimulusa</a:t>
            </a:r>
            <a:endParaRPr lang="hr-HR" dirty="0" smtClean="0">
              <a:latin typeface="Arial" panose="020B0604020202020204" pitchFamily="34" charset="0"/>
              <a:cs typeface="Arial" panose="020B0604020202020204" pitchFamily="34" charset="0"/>
            </a:endParaRPr>
          </a:p>
          <a:p>
            <a:pPr marL="285750" indent="-285750">
              <a:lnSpc>
                <a:spcPct val="150000"/>
              </a:lnSpc>
              <a:buFontTx/>
              <a:buChar char="-"/>
            </a:pPr>
            <a:r>
              <a:rPr lang="hr-HR" dirty="0" smtClean="0">
                <a:latin typeface="Arial" panose="020B0604020202020204" pitchFamily="34" charset="0"/>
                <a:cs typeface="Arial" panose="020B0604020202020204" pitchFamily="34" charset="0"/>
              </a:rPr>
              <a:t>pohrana ili prijenos informacija da bi stanica mogla odgovoriti</a:t>
            </a:r>
          </a:p>
          <a:p>
            <a:pPr marL="285750" indent="-285750">
              <a:lnSpc>
                <a:spcPct val="150000"/>
              </a:lnSpc>
              <a:buFontTx/>
              <a:buChar char="-"/>
            </a:pPr>
            <a:r>
              <a:rPr lang="hr-HR" dirty="0" smtClean="0">
                <a:latin typeface="Arial" panose="020B0604020202020204" pitchFamily="34" charset="0"/>
                <a:cs typeface="Arial" panose="020B0604020202020204" pitchFamily="34" charset="0"/>
              </a:rPr>
              <a:t>amplifikacija signala, tako da mali signali mogu izazvati promjene, ali da fluktuacije/šum/pozadinske promjene ne izazivaju signal</a:t>
            </a:r>
          </a:p>
          <a:p>
            <a:pPr marL="285750" indent="-285750">
              <a:lnSpc>
                <a:spcPct val="150000"/>
              </a:lnSpc>
              <a:buFontTx/>
              <a:buChar char="-"/>
            </a:pPr>
            <a:r>
              <a:rPr lang="hr-HR" dirty="0" smtClean="0">
                <a:latin typeface="Arial" panose="020B0604020202020204" pitchFamily="34" charset="0"/>
                <a:cs typeface="Arial" panose="020B0604020202020204" pitchFamily="34" charset="0"/>
              </a:rPr>
              <a:t>informacije trebaju biti integrirane (</a:t>
            </a:r>
            <a:r>
              <a:rPr lang="hr-HR" dirty="0" err="1" smtClean="0">
                <a:latin typeface="Arial" panose="020B0604020202020204" pitchFamily="34" charset="0"/>
                <a:cs typeface="Arial" panose="020B0604020202020204" pitchFamily="34" charset="0"/>
              </a:rPr>
              <a:t>multiple</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inputs</a:t>
            </a:r>
            <a:r>
              <a:rPr lang="hr-HR" dirty="0" smtClean="0">
                <a:latin typeface="Arial" panose="020B0604020202020204" pitchFamily="34" charset="0"/>
                <a:cs typeface="Arial" panose="020B0604020202020204" pitchFamily="34" charset="0"/>
              </a:rPr>
              <a:t>)</a:t>
            </a:r>
          </a:p>
          <a:p>
            <a:pPr marL="285750" indent="-285750">
              <a:lnSpc>
                <a:spcPct val="150000"/>
              </a:lnSpc>
              <a:buFontTx/>
              <a:buChar char="-"/>
            </a:pPr>
            <a:r>
              <a:rPr lang="hr-HR" dirty="0" smtClean="0">
                <a:latin typeface="Arial" panose="020B0604020202020204" pitchFamily="34" charset="0"/>
                <a:cs typeface="Arial" panose="020B0604020202020204" pitchFamily="34" charset="0"/>
              </a:rPr>
              <a:t>povratna informacija o staničnom odgovoru</a:t>
            </a:r>
          </a:p>
          <a:p>
            <a:pPr marL="285750" indent="-285750">
              <a:lnSpc>
                <a:spcPct val="150000"/>
              </a:lnSpc>
              <a:buFontTx/>
              <a:buChar char="-"/>
            </a:pPr>
            <a:r>
              <a:rPr lang="hr-HR" dirty="0" smtClean="0">
                <a:latin typeface="Arial" panose="020B0604020202020204" pitchFamily="34" charset="0"/>
                <a:cs typeface="Arial" panose="020B0604020202020204" pitchFamily="34" charset="0"/>
              </a:rPr>
              <a:t>odgovor pravilno oblikovan u prostoru i vremenu</a:t>
            </a:r>
          </a:p>
          <a:p>
            <a:pPr marL="285750" indent="-285750">
              <a:lnSpc>
                <a:spcPct val="150000"/>
              </a:lnSpc>
              <a:buFontTx/>
              <a:buChar char="-"/>
            </a:pPr>
            <a:r>
              <a:rPr lang="hr-HR" dirty="0" smtClean="0">
                <a:latin typeface="Arial" panose="020B0604020202020204" pitchFamily="34" charset="0"/>
                <a:cs typeface="Arial" panose="020B0604020202020204" pitchFamily="34" charset="0"/>
              </a:rPr>
              <a:t>specifičnost signaliziranja, raspon jačina/koncentracija podražaja</a:t>
            </a:r>
          </a:p>
        </p:txBody>
      </p:sp>
    </p:spTree>
    <p:extLst>
      <p:ext uri="{BB962C8B-B14F-4D97-AF65-F5344CB8AC3E}">
        <p14:creationId xmlns:p14="http://schemas.microsoft.com/office/powerpoint/2010/main" val="3460573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7744" y="2276872"/>
            <a:ext cx="4733988" cy="2343655"/>
          </a:xfrm>
          <a:prstGeom prst="rect">
            <a:avLst/>
          </a:prstGeom>
          <a:noFill/>
        </p:spPr>
        <p:txBody>
          <a:bodyPr wrap="none" rtlCol="0">
            <a:spAutoFit/>
          </a:bodyPr>
          <a:lstStyle/>
          <a:p>
            <a:pPr>
              <a:lnSpc>
                <a:spcPct val="150000"/>
              </a:lnSpc>
            </a:pPr>
            <a:r>
              <a:rPr lang="hr-HR" sz="2000" dirty="0" smtClean="0">
                <a:latin typeface="Arial" panose="020B0604020202020204" pitchFamily="34" charset="0"/>
                <a:cs typeface="Arial" panose="020B0604020202020204" pitchFamily="34" charset="0"/>
              </a:rPr>
              <a:t>mehanizmi regulacije na razini molekula</a:t>
            </a:r>
          </a:p>
          <a:p>
            <a:pPr>
              <a:lnSpc>
                <a:spcPct val="150000"/>
              </a:lnSpc>
            </a:pPr>
            <a:r>
              <a:rPr lang="hr-HR" sz="2000" dirty="0" smtClean="0">
                <a:latin typeface="Arial" panose="020B0604020202020204" pitchFamily="34" charset="0"/>
                <a:cs typeface="Arial" panose="020B0604020202020204" pitchFamily="34" charset="0"/>
              </a:rPr>
              <a:t>logika signaliziranja</a:t>
            </a:r>
          </a:p>
          <a:p>
            <a:pPr>
              <a:lnSpc>
                <a:spcPct val="150000"/>
              </a:lnSpc>
            </a:pPr>
            <a:r>
              <a:rPr lang="hr-HR" sz="2000" dirty="0" smtClean="0">
                <a:latin typeface="Arial" panose="020B0604020202020204" pitchFamily="34" charset="0"/>
                <a:cs typeface="Arial" panose="020B0604020202020204" pitchFamily="34" charset="0"/>
              </a:rPr>
              <a:t>regulacija proliferacije</a:t>
            </a:r>
          </a:p>
          <a:p>
            <a:pPr>
              <a:lnSpc>
                <a:spcPct val="150000"/>
              </a:lnSpc>
            </a:pPr>
            <a:r>
              <a:rPr lang="hr-HR" sz="2000" dirty="0" smtClean="0">
                <a:latin typeface="Arial" panose="020B0604020202020204" pitchFamily="34" charset="0"/>
                <a:cs typeface="Arial" panose="020B0604020202020204" pitchFamily="34" charset="0"/>
              </a:rPr>
              <a:t>regulacija ekspresije gena</a:t>
            </a:r>
          </a:p>
          <a:p>
            <a:pPr>
              <a:lnSpc>
                <a:spcPct val="150000"/>
              </a:lnSpc>
            </a:pPr>
            <a:r>
              <a:rPr lang="hr-HR" sz="2000" dirty="0" smtClean="0">
                <a:latin typeface="Arial" panose="020B0604020202020204" pitchFamily="34" charset="0"/>
                <a:cs typeface="Arial" panose="020B0604020202020204" pitchFamily="34" charset="0"/>
              </a:rPr>
              <a:t>procesi diferencijacije</a:t>
            </a:r>
          </a:p>
        </p:txBody>
      </p:sp>
    </p:spTree>
    <p:extLst>
      <p:ext uri="{BB962C8B-B14F-4D97-AF65-F5344CB8AC3E}">
        <p14:creationId xmlns:p14="http://schemas.microsoft.com/office/powerpoint/2010/main" val="311393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632335" y="458755"/>
            <a:ext cx="3456384" cy="5008209"/>
            <a:chOff x="1763688" y="1229103"/>
            <a:chExt cx="3456384" cy="5008209"/>
          </a:xfrm>
        </p:grpSpPr>
        <p:sp>
          <p:nvSpPr>
            <p:cNvPr id="2" name="Rounded Rectangle 1"/>
            <p:cNvSpPr/>
            <p:nvPr/>
          </p:nvSpPr>
          <p:spPr>
            <a:xfrm>
              <a:off x="1763688" y="1700808"/>
              <a:ext cx="3456384" cy="45365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500703" y="1229103"/>
              <a:ext cx="403872" cy="880386"/>
              <a:chOff x="2500703" y="1229103"/>
              <a:chExt cx="403872" cy="880386"/>
            </a:xfrm>
          </p:grpSpPr>
          <p:sp>
            <p:nvSpPr>
              <p:cNvPr id="4" name="Freeform 3"/>
              <p:cNvSpPr/>
              <p:nvPr/>
            </p:nvSpPr>
            <p:spPr>
              <a:xfrm>
                <a:off x="2500703" y="1229103"/>
                <a:ext cx="262473" cy="880386"/>
              </a:xfrm>
              <a:custGeom>
                <a:avLst/>
                <a:gdLst>
                  <a:gd name="connsiteX0" fmla="*/ 806 w 11692"/>
                  <a:gd name="connsiteY0" fmla="*/ 0 h 880386"/>
                  <a:gd name="connsiteX1" fmla="*/ 11692 w 11692"/>
                  <a:gd name="connsiteY1" fmla="*/ 783771 h 880386"/>
                  <a:gd name="connsiteX2" fmla="*/ 806 w 11692"/>
                  <a:gd name="connsiteY2" fmla="*/ 783771 h 880386"/>
                  <a:gd name="connsiteX3" fmla="*/ 806 w 11692"/>
                  <a:gd name="connsiteY3" fmla="*/ 0 h 880386"/>
                </a:gdLst>
                <a:ahLst/>
                <a:cxnLst>
                  <a:cxn ang="0">
                    <a:pos x="connsiteX0" y="connsiteY0"/>
                  </a:cxn>
                  <a:cxn ang="0">
                    <a:pos x="connsiteX1" y="connsiteY1"/>
                  </a:cxn>
                  <a:cxn ang="0">
                    <a:pos x="connsiteX2" y="connsiteY2"/>
                  </a:cxn>
                  <a:cxn ang="0">
                    <a:pos x="connsiteX3" y="connsiteY3"/>
                  </a:cxn>
                </a:cxnLst>
                <a:rect l="l" t="t" r="r" b="b"/>
                <a:pathLst>
                  <a:path w="11692" h="880386">
                    <a:moveTo>
                      <a:pt x="806" y="0"/>
                    </a:moveTo>
                    <a:cubicBezTo>
                      <a:pt x="2620" y="0"/>
                      <a:pt x="11692" y="653143"/>
                      <a:pt x="11692" y="783771"/>
                    </a:cubicBezTo>
                    <a:cubicBezTo>
                      <a:pt x="11692" y="914399"/>
                      <a:pt x="806" y="910771"/>
                      <a:pt x="806" y="783771"/>
                    </a:cubicBezTo>
                    <a:cubicBezTo>
                      <a:pt x="806" y="656771"/>
                      <a:pt x="-1008" y="0"/>
                      <a:pt x="80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flipH="1">
                <a:off x="2594061" y="1229103"/>
                <a:ext cx="310514" cy="880386"/>
              </a:xfrm>
              <a:custGeom>
                <a:avLst/>
                <a:gdLst>
                  <a:gd name="connsiteX0" fmla="*/ 806 w 11692"/>
                  <a:gd name="connsiteY0" fmla="*/ 0 h 880386"/>
                  <a:gd name="connsiteX1" fmla="*/ 11692 w 11692"/>
                  <a:gd name="connsiteY1" fmla="*/ 783771 h 880386"/>
                  <a:gd name="connsiteX2" fmla="*/ 806 w 11692"/>
                  <a:gd name="connsiteY2" fmla="*/ 783771 h 880386"/>
                  <a:gd name="connsiteX3" fmla="*/ 806 w 11692"/>
                  <a:gd name="connsiteY3" fmla="*/ 0 h 880386"/>
                </a:gdLst>
                <a:ahLst/>
                <a:cxnLst>
                  <a:cxn ang="0">
                    <a:pos x="connsiteX0" y="connsiteY0"/>
                  </a:cxn>
                  <a:cxn ang="0">
                    <a:pos x="connsiteX1" y="connsiteY1"/>
                  </a:cxn>
                  <a:cxn ang="0">
                    <a:pos x="connsiteX2" y="connsiteY2"/>
                  </a:cxn>
                  <a:cxn ang="0">
                    <a:pos x="connsiteX3" y="connsiteY3"/>
                  </a:cxn>
                </a:cxnLst>
                <a:rect l="l" t="t" r="r" b="b"/>
                <a:pathLst>
                  <a:path w="11692" h="880386">
                    <a:moveTo>
                      <a:pt x="806" y="0"/>
                    </a:moveTo>
                    <a:cubicBezTo>
                      <a:pt x="2620" y="0"/>
                      <a:pt x="11692" y="653143"/>
                      <a:pt x="11692" y="783771"/>
                    </a:cubicBezTo>
                    <a:cubicBezTo>
                      <a:pt x="11692" y="914399"/>
                      <a:pt x="806" y="910771"/>
                      <a:pt x="806" y="783771"/>
                    </a:cubicBezTo>
                    <a:cubicBezTo>
                      <a:pt x="806" y="656771"/>
                      <a:pt x="-1008" y="0"/>
                      <a:pt x="80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7"/>
            <p:cNvSpPr/>
            <p:nvPr/>
          </p:nvSpPr>
          <p:spPr>
            <a:xfrm>
              <a:off x="3521224" y="1412775"/>
              <a:ext cx="562744" cy="866957"/>
            </a:xfrm>
            <a:custGeom>
              <a:avLst/>
              <a:gdLst>
                <a:gd name="connsiteX0" fmla="*/ 0 w 457200"/>
                <a:gd name="connsiteY0" fmla="*/ 904032 h 1126365"/>
                <a:gd name="connsiteX1" fmla="*/ 228600 w 457200"/>
                <a:gd name="connsiteY1" fmla="*/ 518 h 1126365"/>
                <a:gd name="connsiteX2" fmla="*/ 261257 w 457200"/>
                <a:gd name="connsiteY2" fmla="*/ 1012889 h 1126365"/>
                <a:gd name="connsiteX3" fmla="*/ 272143 w 457200"/>
                <a:gd name="connsiteY3" fmla="*/ 991118 h 1126365"/>
                <a:gd name="connsiteX4" fmla="*/ 457200 w 457200"/>
                <a:gd name="connsiteY4" fmla="*/ 22289 h 1126365"/>
                <a:gd name="connsiteX5" fmla="*/ 457200 w 457200"/>
                <a:gd name="connsiteY5" fmla="*/ 22289 h 112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1126365">
                  <a:moveTo>
                    <a:pt x="0" y="904032"/>
                  </a:moveTo>
                  <a:cubicBezTo>
                    <a:pt x="92528" y="443203"/>
                    <a:pt x="185057" y="-17625"/>
                    <a:pt x="228600" y="518"/>
                  </a:cubicBezTo>
                  <a:cubicBezTo>
                    <a:pt x="272143" y="18661"/>
                    <a:pt x="254000" y="847789"/>
                    <a:pt x="261257" y="1012889"/>
                  </a:cubicBezTo>
                  <a:cubicBezTo>
                    <a:pt x="268514" y="1177989"/>
                    <a:pt x="239486" y="1156218"/>
                    <a:pt x="272143" y="991118"/>
                  </a:cubicBezTo>
                  <a:cubicBezTo>
                    <a:pt x="304800" y="826018"/>
                    <a:pt x="457200" y="22289"/>
                    <a:pt x="457200" y="22289"/>
                  </a:cubicBezTo>
                  <a:lnTo>
                    <a:pt x="457200" y="2228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3665173" y="1412776"/>
              <a:ext cx="562744" cy="866957"/>
            </a:xfrm>
            <a:custGeom>
              <a:avLst/>
              <a:gdLst>
                <a:gd name="connsiteX0" fmla="*/ 0 w 457200"/>
                <a:gd name="connsiteY0" fmla="*/ 904032 h 1126365"/>
                <a:gd name="connsiteX1" fmla="*/ 228600 w 457200"/>
                <a:gd name="connsiteY1" fmla="*/ 518 h 1126365"/>
                <a:gd name="connsiteX2" fmla="*/ 261257 w 457200"/>
                <a:gd name="connsiteY2" fmla="*/ 1012889 h 1126365"/>
                <a:gd name="connsiteX3" fmla="*/ 272143 w 457200"/>
                <a:gd name="connsiteY3" fmla="*/ 991118 h 1126365"/>
                <a:gd name="connsiteX4" fmla="*/ 457200 w 457200"/>
                <a:gd name="connsiteY4" fmla="*/ 22289 h 1126365"/>
                <a:gd name="connsiteX5" fmla="*/ 457200 w 457200"/>
                <a:gd name="connsiteY5" fmla="*/ 22289 h 112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1126365">
                  <a:moveTo>
                    <a:pt x="0" y="904032"/>
                  </a:moveTo>
                  <a:cubicBezTo>
                    <a:pt x="92528" y="443203"/>
                    <a:pt x="185057" y="-17625"/>
                    <a:pt x="228600" y="518"/>
                  </a:cubicBezTo>
                  <a:cubicBezTo>
                    <a:pt x="272143" y="18661"/>
                    <a:pt x="254000" y="847789"/>
                    <a:pt x="261257" y="1012889"/>
                  </a:cubicBezTo>
                  <a:cubicBezTo>
                    <a:pt x="268514" y="1177989"/>
                    <a:pt x="239486" y="1156218"/>
                    <a:pt x="272143" y="991118"/>
                  </a:cubicBezTo>
                  <a:cubicBezTo>
                    <a:pt x="304800" y="826018"/>
                    <a:pt x="457200" y="22289"/>
                    <a:pt x="457200" y="22289"/>
                  </a:cubicBezTo>
                  <a:lnTo>
                    <a:pt x="457200" y="2228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059832" y="2852936"/>
              <a:ext cx="432048"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093237" y="3674301"/>
              <a:ext cx="432048"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500703" y="4509120"/>
              <a:ext cx="1583265" cy="1584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2604212" y="5246645"/>
              <a:ext cx="1407114" cy="261496"/>
              <a:chOff x="2749318" y="5246645"/>
              <a:chExt cx="1407114" cy="261496"/>
            </a:xfrm>
          </p:grpSpPr>
          <p:sp>
            <p:nvSpPr>
              <p:cNvPr id="20" name="Freeform 19"/>
              <p:cNvSpPr/>
              <p:nvPr/>
            </p:nvSpPr>
            <p:spPr>
              <a:xfrm>
                <a:off x="2749318" y="5246645"/>
                <a:ext cx="1251857" cy="261496"/>
              </a:xfrm>
              <a:custGeom>
                <a:avLst/>
                <a:gdLst>
                  <a:gd name="connsiteX0" fmla="*/ 0 w 1251857"/>
                  <a:gd name="connsiteY0" fmla="*/ 217900 h 261496"/>
                  <a:gd name="connsiteX1" fmla="*/ 228600 w 1251857"/>
                  <a:gd name="connsiteY1" fmla="*/ 21958 h 261496"/>
                  <a:gd name="connsiteX2" fmla="*/ 228600 w 1251857"/>
                  <a:gd name="connsiteY2" fmla="*/ 43729 h 261496"/>
                  <a:gd name="connsiteX3" fmla="*/ 381000 w 1251857"/>
                  <a:gd name="connsiteY3" fmla="*/ 261443 h 261496"/>
                  <a:gd name="connsiteX4" fmla="*/ 555171 w 1251857"/>
                  <a:gd name="connsiteY4" fmla="*/ 21958 h 261496"/>
                  <a:gd name="connsiteX5" fmla="*/ 783771 w 1251857"/>
                  <a:gd name="connsiteY5" fmla="*/ 261443 h 261496"/>
                  <a:gd name="connsiteX6" fmla="*/ 957943 w 1251857"/>
                  <a:gd name="connsiteY6" fmla="*/ 186 h 261496"/>
                  <a:gd name="connsiteX7" fmla="*/ 1132114 w 1251857"/>
                  <a:gd name="connsiteY7" fmla="*/ 217900 h 261496"/>
                  <a:gd name="connsiteX8" fmla="*/ 1251857 w 1251857"/>
                  <a:gd name="connsiteY8" fmla="*/ 109043 h 26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857" h="261496">
                    <a:moveTo>
                      <a:pt x="0" y="217900"/>
                    </a:moveTo>
                    <a:cubicBezTo>
                      <a:pt x="76200" y="152586"/>
                      <a:pt x="190500" y="50987"/>
                      <a:pt x="228600" y="21958"/>
                    </a:cubicBezTo>
                    <a:cubicBezTo>
                      <a:pt x="266700" y="-7071"/>
                      <a:pt x="203200" y="3815"/>
                      <a:pt x="228600" y="43729"/>
                    </a:cubicBezTo>
                    <a:cubicBezTo>
                      <a:pt x="254000" y="83643"/>
                      <a:pt x="326572" y="265071"/>
                      <a:pt x="381000" y="261443"/>
                    </a:cubicBezTo>
                    <a:cubicBezTo>
                      <a:pt x="435428" y="257815"/>
                      <a:pt x="488043" y="21958"/>
                      <a:pt x="555171" y="21958"/>
                    </a:cubicBezTo>
                    <a:cubicBezTo>
                      <a:pt x="622299" y="21958"/>
                      <a:pt x="716642" y="265072"/>
                      <a:pt x="783771" y="261443"/>
                    </a:cubicBezTo>
                    <a:cubicBezTo>
                      <a:pt x="850900" y="257814"/>
                      <a:pt x="899886" y="7443"/>
                      <a:pt x="957943" y="186"/>
                    </a:cubicBezTo>
                    <a:cubicBezTo>
                      <a:pt x="1016000" y="-7071"/>
                      <a:pt x="1083128" y="199757"/>
                      <a:pt x="1132114" y="217900"/>
                    </a:cubicBezTo>
                    <a:cubicBezTo>
                      <a:pt x="1181100" y="236043"/>
                      <a:pt x="1216478" y="172543"/>
                      <a:pt x="1251857" y="10904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904575" y="5246645"/>
                <a:ext cx="1251857" cy="261496"/>
              </a:xfrm>
              <a:custGeom>
                <a:avLst/>
                <a:gdLst>
                  <a:gd name="connsiteX0" fmla="*/ 0 w 1251857"/>
                  <a:gd name="connsiteY0" fmla="*/ 217900 h 261496"/>
                  <a:gd name="connsiteX1" fmla="*/ 228600 w 1251857"/>
                  <a:gd name="connsiteY1" fmla="*/ 21958 h 261496"/>
                  <a:gd name="connsiteX2" fmla="*/ 228600 w 1251857"/>
                  <a:gd name="connsiteY2" fmla="*/ 43729 h 261496"/>
                  <a:gd name="connsiteX3" fmla="*/ 381000 w 1251857"/>
                  <a:gd name="connsiteY3" fmla="*/ 261443 h 261496"/>
                  <a:gd name="connsiteX4" fmla="*/ 555171 w 1251857"/>
                  <a:gd name="connsiteY4" fmla="*/ 21958 h 261496"/>
                  <a:gd name="connsiteX5" fmla="*/ 783771 w 1251857"/>
                  <a:gd name="connsiteY5" fmla="*/ 261443 h 261496"/>
                  <a:gd name="connsiteX6" fmla="*/ 957943 w 1251857"/>
                  <a:gd name="connsiteY6" fmla="*/ 186 h 261496"/>
                  <a:gd name="connsiteX7" fmla="*/ 1132114 w 1251857"/>
                  <a:gd name="connsiteY7" fmla="*/ 217900 h 261496"/>
                  <a:gd name="connsiteX8" fmla="*/ 1251857 w 1251857"/>
                  <a:gd name="connsiteY8" fmla="*/ 109043 h 26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857" h="261496">
                    <a:moveTo>
                      <a:pt x="0" y="217900"/>
                    </a:moveTo>
                    <a:cubicBezTo>
                      <a:pt x="76200" y="152586"/>
                      <a:pt x="190500" y="50987"/>
                      <a:pt x="228600" y="21958"/>
                    </a:cubicBezTo>
                    <a:cubicBezTo>
                      <a:pt x="266700" y="-7071"/>
                      <a:pt x="203200" y="3815"/>
                      <a:pt x="228600" y="43729"/>
                    </a:cubicBezTo>
                    <a:cubicBezTo>
                      <a:pt x="254000" y="83643"/>
                      <a:pt x="326572" y="265071"/>
                      <a:pt x="381000" y="261443"/>
                    </a:cubicBezTo>
                    <a:cubicBezTo>
                      <a:pt x="435428" y="257815"/>
                      <a:pt x="488043" y="21958"/>
                      <a:pt x="555171" y="21958"/>
                    </a:cubicBezTo>
                    <a:cubicBezTo>
                      <a:pt x="622299" y="21958"/>
                      <a:pt x="716642" y="265072"/>
                      <a:pt x="783771" y="261443"/>
                    </a:cubicBezTo>
                    <a:cubicBezTo>
                      <a:pt x="850900" y="257814"/>
                      <a:pt x="899886" y="7443"/>
                      <a:pt x="957943" y="186"/>
                    </a:cubicBezTo>
                    <a:cubicBezTo>
                      <a:pt x="1016000" y="-7071"/>
                      <a:pt x="1083128" y="199757"/>
                      <a:pt x="1132114" y="217900"/>
                    </a:cubicBezTo>
                    <a:cubicBezTo>
                      <a:pt x="1181100" y="236043"/>
                      <a:pt x="1216478" y="172543"/>
                      <a:pt x="1251857" y="10904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a:off x="2749318" y="5085184"/>
              <a:ext cx="480822" cy="1614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a:off x="2989729" y="5013176"/>
              <a:ext cx="50215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749318" y="2302742"/>
              <a:ext cx="328569" cy="43204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385398" y="2279732"/>
              <a:ext cx="279775" cy="43204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3292335" y="3357633"/>
              <a:ext cx="249" cy="28739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3330355" y="4161522"/>
              <a:ext cx="0" cy="30561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2" name="Arc 41"/>
            <p:cNvSpPr/>
            <p:nvPr/>
          </p:nvSpPr>
          <p:spPr>
            <a:xfrm>
              <a:off x="3385398" y="3032956"/>
              <a:ext cx="1042586" cy="2052228"/>
            </a:xfrm>
            <a:prstGeom prst="arc">
              <a:avLst>
                <a:gd name="adj1" fmla="val 16200000"/>
                <a:gd name="adj2" fmla="val 423611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4" name="Straight Connector 43"/>
            <p:cNvCxnSpPr/>
            <p:nvPr/>
          </p:nvCxnSpPr>
          <p:spPr>
            <a:xfrm flipH="1">
              <a:off x="3856069" y="2852936"/>
              <a:ext cx="90476" cy="36004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4355976" y="436519"/>
            <a:ext cx="4788024" cy="5355312"/>
          </a:xfrm>
          <a:prstGeom prst="rect">
            <a:avLst/>
          </a:prstGeom>
          <a:noFill/>
        </p:spPr>
        <p:txBody>
          <a:bodyPr wrap="square" rtlCol="0">
            <a:spAutoFit/>
          </a:bodyPr>
          <a:lstStyle/>
          <a:p>
            <a:r>
              <a:rPr lang="hr-HR" dirty="0" smtClean="0">
                <a:latin typeface="Arial" panose="020B0604020202020204" pitchFamily="34" charset="0"/>
                <a:cs typeface="Arial" panose="020B0604020202020204" pitchFamily="34" charset="0"/>
              </a:rPr>
              <a:t>stanično signaliziranje</a:t>
            </a:r>
          </a:p>
          <a:p>
            <a:endParaRPr lang="hr-HR" dirty="0" smtClean="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-omogućuje prijenos od staničnog okoliša do jezgre</a:t>
            </a:r>
          </a:p>
          <a:p>
            <a:r>
              <a:rPr lang="hr-HR" dirty="0" smtClean="0">
                <a:latin typeface="Arial" panose="020B0604020202020204" pitchFamily="34" charset="0"/>
                <a:cs typeface="Arial" panose="020B0604020202020204" pitchFamily="34" charset="0"/>
              </a:rPr>
              <a:t>-brzo uključivanje i isključivanje (sekunde do minuta)</a:t>
            </a:r>
          </a:p>
          <a:p>
            <a:r>
              <a:rPr lang="hr-HR" dirty="0" smtClean="0">
                <a:latin typeface="Arial" panose="020B0604020202020204" pitchFamily="34" charset="0"/>
                <a:cs typeface="Arial" panose="020B0604020202020204" pitchFamily="34" charset="0"/>
              </a:rPr>
              <a:t>-kratkotrajne promjene (minute do sati)</a:t>
            </a:r>
          </a:p>
          <a:p>
            <a:r>
              <a:rPr lang="hr-HR" dirty="0" smtClean="0">
                <a:latin typeface="Arial" panose="020B0604020202020204" pitchFamily="34" charset="0"/>
                <a:cs typeface="Arial" panose="020B0604020202020204" pitchFamily="34" charset="0"/>
              </a:rPr>
              <a:t>-prostorni (usmjereni odgovor i organizacija)</a:t>
            </a:r>
          </a:p>
          <a:p>
            <a:r>
              <a:rPr lang="hr-HR" dirty="0" smtClean="0">
                <a:latin typeface="Arial" panose="020B0604020202020204" pitchFamily="34" charset="0"/>
                <a:cs typeface="Arial" panose="020B0604020202020204" pitchFamily="34" charset="0"/>
              </a:rPr>
              <a:t>-energetski jeftino (bez proteinske sinteze)</a:t>
            </a:r>
          </a:p>
          <a:p>
            <a:endParaRPr lang="hr-HR" dirty="0">
              <a:latin typeface="Arial" panose="020B0604020202020204" pitchFamily="34" charset="0"/>
              <a:cs typeface="Arial" panose="020B0604020202020204" pitchFamily="34" charset="0"/>
            </a:endParaRPr>
          </a:p>
          <a:p>
            <a:endParaRPr lang="hr-HR" dirty="0" smtClean="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genska ekspresija</a:t>
            </a:r>
          </a:p>
          <a:p>
            <a:endParaRPr lang="hr-HR" dirty="0" smtClean="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-sporo uključivanje i isključivanje (minute do sati)</a:t>
            </a:r>
          </a:p>
          <a:p>
            <a:r>
              <a:rPr lang="hr-HR" dirty="0" smtClean="0">
                <a:latin typeface="Arial" panose="020B0604020202020204" pitchFamily="34" charset="0"/>
                <a:cs typeface="Arial" panose="020B0604020202020204" pitchFamily="34" charset="0"/>
              </a:rPr>
              <a:t>-stabilne promjene (sati do godine)</a:t>
            </a:r>
          </a:p>
          <a:p>
            <a:r>
              <a:rPr lang="hr-HR" dirty="0" smtClean="0">
                <a:latin typeface="Arial" panose="020B0604020202020204" pitchFamily="34" charset="0"/>
                <a:cs typeface="Arial" panose="020B0604020202020204" pitchFamily="34" charset="0"/>
              </a:rPr>
              <a:t>-ograničen prostorni odgovor (nije  samo u dijelu stanice)</a:t>
            </a:r>
          </a:p>
          <a:p>
            <a:r>
              <a:rPr lang="hr-HR" dirty="0" smtClean="0">
                <a:latin typeface="Arial" panose="020B0604020202020204" pitchFamily="34" charset="0"/>
                <a:cs typeface="Arial" panose="020B0604020202020204" pitchFamily="34" charset="0"/>
              </a:rPr>
              <a:t>-energetski skupo (transkripcija i translacija)</a:t>
            </a:r>
            <a:endParaRPr lang="en-US" dirty="0">
              <a:latin typeface="Arial" panose="020B0604020202020204" pitchFamily="34" charset="0"/>
              <a:cs typeface="Arial" panose="020B0604020202020204" pitchFamily="34" charset="0"/>
            </a:endParaRPr>
          </a:p>
        </p:txBody>
      </p:sp>
      <p:sp>
        <p:nvSpPr>
          <p:cNvPr id="47" name="TextBox 46"/>
          <p:cNvSpPr txBox="1"/>
          <p:nvPr/>
        </p:nvSpPr>
        <p:spPr>
          <a:xfrm>
            <a:off x="539552" y="6381328"/>
            <a:ext cx="4301177" cy="369332"/>
          </a:xfrm>
          <a:prstGeom prst="rect">
            <a:avLst/>
          </a:prstGeom>
          <a:noFill/>
        </p:spPr>
        <p:txBody>
          <a:bodyPr wrap="none" rtlCol="0">
            <a:spAutoFit/>
          </a:bodyPr>
          <a:lstStyle/>
          <a:p>
            <a:r>
              <a:rPr lang="hr-HR" dirty="0" smtClean="0">
                <a:latin typeface="Arial" panose="020B0604020202020204" pitchFamily="34" charset="0"/>
                <a:cs typeface="Arial" panose="020B0604020202020204" pitchFamily="34" charset="0"/>
              </a:rPr>
              <a:t>-stanici se „isplati” stalno nadzirati okoliš</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2919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332656"/>
            <a:ext cx="6769161" cy="7294305"/>
          </a:xfrm>
          <a:prstGeom prst="rect">
            <a:avLst/>
          </a:prstGeom>
          <a:noFill/>
        </p:spPr>
        <p:txBody>
          <a:bodyPr wrap="none" rtlCol="0">
            <a:spAutoFit/>
          </a:bodyPr>
          <a:lstStyle/>
          <a:p>
            <a:r>
              <a:rPr lang="hr-HR" dirty="0" smtClean="0"/>
              <a:t>Primjeri regulacije u stanici – organizmu:</a:t>
            </a:r>
          </a:p>
          <a:p>
            <a:endParaRPr lang="hr-HR" dirty="0"/>
          </a:p>
          <a:p>
            <a:r>
              <a:rPr lang="hr-HR" dirty="0" smtClean="0"/>
              <a:t>koordinacija rasta i proliferacije, regulacija staničnog ciklusa</a:t>
            </a:r>
          </a:p>
          <a:p>
            <a:endParaRPr lang="hr-HR" dirty="0"/>
          </a:p>
          <a:p>
            <a:r>
              <a:rPr lang="hr-HR" dirty="0" smtClean="0"/>
              <a:t>koordinacija djelovanja </a:t>
            </a:r>
            <a:r>
              <a:rPr lang="hr-HR" dirty="0" err="1" smtClean="0"/>
              <a:t>organela</a:t>
            </a:r>
            <a:r>
              <a:rPr lang="hr-HR" dirty="0" smtClean="0"/>
              <a:t>, njihovog rasta i diobe</a:t>
            </a:r>
          </a:p>
          <a:p>
            <a:endParaRPr lang="hr-HR" dirty="0"/>
          </a:p>
          <a:p>
            <a:r>
              <a:rPr lang="hr-HR" dirty="0" smtClean="0"/>
              <a:t>regulacija sekrecije</a:t>
            </a:r>
          </a:p>
          <a:p>
            <a:endParaRPr lang="hr-HR" dirty="0"/>
          </a:p>
          <a:p>
            <a:r>
              <a:rPr lang="hr-HR" dirty="0" err="1" smtClean="0"/>
              <a:t>posttranslacijske</a:t>
            </a:r>
            <a:r>
              <a:rPr lang="hr-HR" dirty="0" smtClean="0"/>
              <a:t> promjene proteina</a:t>
            </a:r>
          </a:p>
          <a:p>
            <a:endParaRPr lang="hr-HR" dirty="0"/>
          </a:p>
          <a:p>
            <a:r>
              <a:rPr lang="hr-HR" dirty="0" smtClean="0"/>
              <a:t>modifikacija proteina koji se luče; kontrola njihovog pravilnog savijanja</a:t>
            </a:r>
          </a:p>
          <a:p>
            <a:endParaRPr lang="hr-HR" dirty="0"/>
          </a:p>
          <a:p>
            <a:r>
              <a:rPr lang="hr-HR" dirty="0" smtClean="0"/>
              <a:t>održavanje </a:t>
            </a:r>
            <a:r>
              <a:rPr lang="hr-HR" dirty="0" err="1" smtClean="0"/>
              <a:t>homeostaze</a:t>
            </a:r>
            <a:r>
              <a:rPr lang="hr-HR" dirty="0" smtClean="0"/>
              <a:t>, ispravnog djelovanja svih dijelova stanice:</a:t>
            </a:r>
          </a:p>
          <a:p>
            <a:r>
              <a:rPr lang="hr-HR" dirty="0" smtClean="0"/>
              <a:t>sinteze proteina i </a:t>
            </a:r>
            <a:r>
              <a:rPr lang="hr-HR" dirty="0" err="1" smtClean="0"/>
              <a:t>proteolize</a:t>
            </a:r>
            <a:endParaRPr lang="hr-HR" dirty="0" smtClean="0"/>
          </a:p>
          <a:p>
            <a:r>
              <a:rPr lang="hr-HR" dirty="0" smtClean="0"/>
              <a:t>popravka DNA</a:t>
            </a:r>
          </a:p>
          <a:p>
            <a:r>
              <a:rPr lang="hr-HR" dirty="0" smtClean="0"/>
              <a:t>energije i potrebnih metabolita</a:t>
            </a:r>
          </a:p>
          <a:p>
            <a:r>
              <a:rPr lang="hr-HR" dirty="0" smtClean="0"/>
              <a:t>koordinacija anabolizma i </a:t>
            </a:r>
            <a:r>
              <a:rPr lang="hr-HR" dirty="0" err="1" smtClean="0"/>
              <a:t>katabolizma</a:t>
            </a:r>
            <a:r>
              <a:rPr lang="hr-HR" dirty="0" smtClean="0"/>
              <a:t> prema staničnim potrebama</a:t>
            </a:r>
          </a:p>
          <a:p>
            <a:r>
              <a:rPr lang="hr-HR" dirty="0" smtClean="0"/>
              <a:t>regulacija i koordinacija sinteze proteina, lipida, šećera</a:t>
            </a:r>
          </a:p>
          <a:p>
            <a:endParaRPr lang="hr-HR" dirty="0"/>
          </a:p>
          <a:p>
            <a:r>
              <a:rPr lang="hr-HR" dirty="0" smtClean="0"/>
              <a:t>regulacija </a:t>
            </a:r>
            <a:r>
              <a:rPr lang="hr-HR" dirty="0" err="1" smtClean="0"/>
              <a:t>citoskeleta</a:t>
            </a:r>
            <a:r>
              <a:rPr lang="hr-HR" dirty="0" smtClean="0"/>
              <a:t>: njihove </a:t>
            </a:r>
            <a:r>
              <a:rPr lang="hr-HR" dirty="0" err="1" smtClean="0"/>
              <a:t>nukleacije</a:t>
            </a:r>
            <a:r>
              <a:rPr lang="hr-HR" dirty="0" smtClean="0"/>
              <a:t>, migracije stanice, pokretanja</a:t>
            </a:r>
          </a:p>
          <a:p>
            <a:endParaRPr lang="hr-HR" dirty="0"/>
          </a:p>
          <a:p>
            <a:r>
              <a:rPr lang="hr-HR" dirty="0" smtClean="0"/>
              <a:t>regulacija diferencijacije</a:t>
            </a:r>
          </a:p>
          <a:p>
            <a:r>
              <a:rPr lang="hr-HR" dirty="0" smtClean="0"/>
              <a:t>regulacija razvoja i opstanka </a:t>
            </a:r>
            <a:r>
              <a:rPr lang="hr-HR" smtClean="0"/>
              <a:t>cijelog organizma</a:t>
            </a:r>
            <a:endParaRPr lang="hr-HR" dirty="0" smtClean="0"/>
          </a:p>
          <a:p>
            <a:endParaRPr lang="hr-HR" dirty="0" smtClean="0"/>
          </a:p>
          <a:p>
            <a:endParaRPr lang="hr-HR" dirty="0" smtClean="0"/>
          </a:p>
          <a:p>
            <a:endParaRPr lang="en-US" dirty="0"/>
          </a:p>
        </p:txBody>
      </p:sp>
    </p:spTree>
    <p:extLst>
      <p:ext uri="{BB962C8B-B14F-4D97-AF65-F5344CB8AC3E}">
        <p14:creationId xmlns:p14="http://schemas.microsoft.com/office/powerpoint/2010/main" val="3278535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290071" y="1299391"/>
            <a:ext cx="6963457" cy="3607362"/>
            <a:chOff x="1116277" y="2140164"/>
            <a:chExt cx="6963457" cy="3607362"/>
          </a:xfrm>
        </p:grpSpPr>
        <p:grpSp>
          <p:nvGrpSpPr>
            <p:cNvPr id="2" name="Group 1"/>
            <p:cNvGrpSpPr/>
            <p:nvPr/>
          </p:nvGrpSpPr>
          <p:grpSpPr>
            <a:xfrm>
              <a:off x="1116277" y="2140164"/>
              <a:ext cx="2306470" cy="3238030"/>
              <a:chOff x="1763688" y="1229103"/>
              <a:chExt cx="3456384" cy="5008209"/>
            </a:xfrm>
          </p:grpSpPr>
          <p:sp>
            <p:nvSpPr>
              <p:cNvPr id="3" name="Rounded Rectangle 2"/>
              <p:cNvSpPr/>
              <p:nvPr/>
            </p:nvSpPr>
            <p:spPr>
              <a:xfrm>
                <a:off x="1763688" y="1700808"/>
                <a:ext cx="3456384" cy="45365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500703" y="1229103"/>
                <a:ext cx="403872" cy="880386"/>
                <a:chOff x="2500703" y="1229103"/>
                <a:chExt cx="403872" cy="880386"/>
              </a:xfrm>
            </p:grpSpPr>
            <p:sp>
              <p:nvSpPr>
                <p:cNvPr id="21" name="Freeform 20"/>
                <p:cNvSpPr/>
                <p:nvPr/>
              </p:nvSpPr>
              <p:spPr>
                <a:xfrm>
                  <a:off x="2500703" y="1229103"/>
                  <a:ext cx="262473" cy="880386"/>
                </a:xfrm>
                <a:custGeom>
                  <a:avLst/>
                  <a:gdLst>
                    <a:gd name="connsiteX0" fmla="*/ 806 w 11692"/>
                    <a:gd name="connsiteY0" fmla="*/ 0 h 880386"/>
                    <a:gd name="connsiteX1" fmla="*/ 11692 w 11692"/>
                    <a:gd name="connsiteY1" fmla="*/ 783771 h 880386"/>
                    <a:gd name="connsiteX2" fmla="*/ 806 w 11692"/>
                    <a:gd name="connsiteY2" fmla="*/ 783771 h 880386"/>
                    <a:gd name="connsiteX3" fmla="*/ 806 w 11692"/>
                    <a:gd name="connsiteY3" fmla="*/ 0 h 880386"/>
                  </a:gdLst>
                  <a:ahLst/>
                  <a:cxnLst>
                    <a:cxn ang="0">
                      <a:pos x="connsiteX0" y="connsiteY0"/>
                    </a:cxn>
                    <a:cxn ang="0">
                      <a:pos x="connsiteX1" y="connsiteY1"/>
                    </a:cxn>
                    <a:cxn ang="0">
                      <a:pos x="connsiteX2" y="connsiteY2"/>
                    </a:cxn>
                    <a:cxn ang="0">
                      <a:pos x="connsiteX3" y="connsiteY3"/>
                    </a:cxn>
                  </a:cxnLst>
                  <a:rect l="l" t="t" r="r" b="b"/>
                  <a:pathLst>
                    <a:path w="11692" h="880386">
                      <a:moveTo>
                        <a:pt x="806" y="0"/>
                      </a:moveTo>
                      <a:cubicBezTo>
                        <a:pt x="2620" y="0"/>
                        <a:pt x="11692" y="653143"/>
                        <a:pt x="11692" y="783771"/>
                      </a:cubicBezTo>
                      <a:cubicBezTo>
                        <a:pt x="11692" y="914399"/>
                        <a:pt x="806" y="910771"/>
                        <a:pt x="806" y="783771"/>
                      </a:cubicBezTo>
                      <a:cubicBezTo>
                        <a:pt x="806" y="656771"/>
                        <a:pt x="-1008" y="0"/>
                        <a:pt x="80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flipH="1">
                  <a:off x="2594061" y="1229103"/>
                  <a:ext cx="310514" cy="880386"/>
                </a:xfrm>
                <a:custGeom>
                  <a:avLst/>
                  <a:gdLst>
                    <a:gd name="connsiteX0" fmla="*/ 806 w 11692"/>
                    <a:gd name="connsiteY0" fmla="*/ 0 h 880386"/>
                    <a:gd name="connsiteX1" fmla="*/ 11692 w 11692"/>
                    <a:gd name="connsiteY1" fmla="*/ 783771 h 880386"/>
                    <a:gd name="connsiteX2" fmla="*/ 806 w 11692"/>
                    <a:gd name="connsiteY2" fmla="*/ 783771 h 880386"/>
                    <a:gd name="connsiteX3" fmla="*/ 806 w 11692"/>
                    <a:gd name="connsiteY3" fmla="*/ 0 h 880386"/>
                  </a:gdLst>
                  <a:ahLst/>
                  <a:cxnLst>
                    <a:cxn ang="0">
                      <a:pos x="connsiteX0" y="connsiteY0"/>
                    </a:cxn>
                    <a:cxn ang="0">
                      <a:pos x="connsiteX1" y="connsiteY1"/>
                    </a:cxn>
                    <a:cxn ang="0">
                      <a:pos x="connsiteX2" y="connsiteY2"/>
                    </a:cxn>
                    <a:cxn ang="0">
                      <a:pos x="connsiteX3" y="connsiteY3"/>
                    </a:cxn>
                  </a:cxnLst>
                  <a:rect l="l" t="t" r="r" b="b"/>
                  <a:pathLst>
                    <a:path w="11692" h="880386">
                      <a:moveTo>
                        <a:pt x="806" y="0"/>
                      </a:moveTo>
                      <a:cubicBezTo>
                        <a:pt x="2620" y="0"/>
                        <a:pt x="11692" y="653143"/>
                        <a:pt x="11692" y="783771"/>
                      </a:cubicBezTo>
                      <a:cubicBezTo>
                        <a:pt x="11692" y="914399"/>
                        <a:pt x="806" y="910771"/>
                        <a:pt x="806" y="783771"/>
                      </a:cubicBezTo>
                      <a:cubicBezTo>
                        <a:pt x="806" y="656771"/>
                        <a:pt x="-1008" y="0"/>
                        <a:pt x="80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reeform 4"/>
              <p:cNvSpPr/>
              <p:nvPr/>
            </p:nvSpPr>
            <p:spPr>
              <a:xfrm>
                <a:off x="3521224" y="1412775"/>
                <a:ext cx="562744" cy="866957"/>
              </a:xfrm>
              <a:custGeom>
                <a:avLst/>
                <a:gdLst>
                  <a:gd name="connsiteX0" fmla="*/ 0 w 457200"/>
                  <a:gd name="connsiteY0" fmla="*/ 904032 h 1126365"/>
                  <a:gd name="connsiteX1" fmla="*/ 228600 w 457200"/>
                  <a:gd name="connsiteY1" fmla="*/ 518 h 1126365"/>
                  <a:gd name="connsiteX2" fmla="*/ 261257 w 457200"/>
                  <a:gd name="connsiteY2" fmla="*/ 1012889 h 1126365"/>
                  <a:gd name="connsiteX3" fmla="*/ 272143 w 457200"/>
                  <a:gd name="connsiteY3" fmla="*/ 991118 h 1126365"/>
                  <a:gd name="connsiteX4" fmla="*/ 457200 w 457200"/>
                  <a:gd name="connsiteY4" fmla="*/ 22289 h 1126365"/>
                  <a:gd name="connsiteX5" fmla="*/ 457200 w 457200"/>
                  <a:gd name="connsiteY5" fmla="*/ 22289 h 112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1126365">
                    <a:moveTo>
                      <a:pt x="0" y="904032"/>
                    </a:moveTo>
                    <a:cubicBezTo>
                      <a:pt x="92528" y="443203"/>
                      <a:pt x="185057" y="-17625"/>
                      <a:pt x="228600" y="518"/>
                    </a:cubicBezTo>
                    <a:cubicBezTo>
                      <a:pt x="272143" y="18661"/>
                      <a:pt x="254000" y="847789"/>
                      <a:pt x="261257" y="1012889"/>
                    </a:cubicBezTo>
                    <a:cubicBezTo>
                      <a:pt x="268514" y="1177989"/>
                      <a:pt x="239486" y="1156218"/>
                      <a:pt x="272143" y="991118"/>
                    </a:cubicBezTo>
                    <a:cubicBezTo>
                      <a:pt x="304800" y="826018"/>
                      <a:pt x="457200" y="22289"/>
                      <a:pt x="457200" y="22289"/>
                    </a:cubicBezTo>
                    <a:lnTo>
                      <a:pt x="457200" y="2228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665173" y="1412776"/>
                <a:ext cx="562744" cy="866957"/>
              </a:xfrm>
              <a:custGeom>
                <a:avLst/>
                <a:gdLst>
                  <a:gd name="connsiteX0" fmla="*/ 0 w 457200"/>
                  <a:gd name="connsiteY0" fmla="*/ 904032 h 1126365"/>
                  <a:gd name="connsiteX1" fmla="*/ 228600 w 457200"/>
                  <a:gd name="connsiteY1" fmla="*/ 518 h 1126365"/>
                  <a:gd name="connsiteX2" fmla="*/ 261257 w 457200"/>
                  <a:gd name="connsiteY2" fmla="*/ 1012889 h 1126365"/>
                  <a:gd name="connsiteX3" fmla="*/ 272143 w 457200"/>
                  <a:gd name="connsiteY3" fmla="*/ 991118 h 1126365"/>
                  <a:gd name="connsiteX4" fmla="*/ 457200 w 457200"/>
                  <a:gd name="connsiteY4" fmla="*/ 22289 h 1126365"/>
                  <a:gd name="connsiteX5" fmla="*/ 457200 w 457200"/>
                  <a:gd name="connsiteY5" fmla="*/ 22289 h 112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1126365">
                    <a:moveTo>
                      <a:pt x="0" y="904032"/>
                    </a:moveTo>
                    <a:cubicBezTo>
                      <a:pt x="92528" y="443203"/>
                      <a:pt x="185057" y="-17625"/>
                      <a:pt x="228600" y="518"/>
                    </a:cubicBezTo>
                    <a:cubicBezTo>
                      <a:pt x="272143" y="18661"/>
                      <a:pt x="254000" y="847789"/>
                      <a:pt x="261257" y="1012889"/>
                    </a:cubicBezTo>
                    <a:cubicBezTo>
                      <a:pt x="268514" y="1177989"/>
                      <a:pt x="239486" y="1156218"/>
                      <a:pt x="272143" y="991118"/>
                    </a:cubicBezTo>
                    <a:cubicBezTo>
                      <a:pt x="304800" y="826018"/>
                      <a:pt x="457200" y="22289"/>
                      <a:pt x="457200" y="22289"/>
                    </a:cubicBezTo>
                    <a:lnTo>
                      <a:pt x="457200" y="2228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059832" y="2852936"/>
                <a:ext cx="432048"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093237" y="3674301"/>
                <a:ext cx="432048"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00703" y="4509120"/>
                <a:ext cx="1583265" cy="1584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2604212" y="5246645"/>
                <a:ext cx="1407114" cy="261496"/>
                <a:chOff x="2749318" y="5246645"/>
                <a:chExt cx="1407114" cy="261496"/>
              </a:xfrm>
            </p:grpSpPr>
            <p:sp>
              <p:nvSpPr>
                <p:cNvPr id="19" name="Freeform 18"/>
                <p:cNvSpPr/>
                <p:nvPr/>
              </p:nvSpPr>
              <p:spPr>
                <a:xfrm>
                  <a:off x="2749318" y="5246645"/>
                  <a:ext cx="1251857" cy="261496"/>
                </a:xfrm>
                <a:custGeom>
                  <a:avLst/>
                  <a:gdLst>
                    <a:gd name="connsiteX0" fmla="*/ 0 w 1251857"/>
                    <a:gd name="connsiteY0" fmla="*/ 217900 h 261496"/>
                    <a:gd name="connsiteX1" fmla="*/ 228600 w 1251857"/>
                    <a:gd name="connsiteY1" fmla="*/ 21958 h 261496"/>
                    <a:gd name="connsiteX2" fmla="*/ 228600 w 1251857"/>
                    <a:gd name="connsiteY2" fmla="*/ 43729 h 261496"/>
                    <a:gd name="connsiteX3" fmla="*/ 381000 w 1251857"/>
                    <a:gd name="connsiteY3" fmla="*/ 261443 h 261496"/>
                    <a:gd name="connsiteX4" fmla="*/ 555171 w 1251857"/>
                    <a:gd name="connsiteY4" fmla="*/ 21958 h 261496"/>
                    <a:gd name="connsiteX5" fmla="*/ 783771 w 1251857"/>
                    <a:gd name="connsiteY5" fmla="*/ 261443 h 261496"/>
                    <a:gd name="connsiteX6" fmla="*/ 957943 w 1251857"/>
                    <a:gd name="connsiteY6" fmla="*/ 186 h 261496"/>
                    <a:gd name="connsiteX7" fmla="*/ 1132114 w 1251857"/>
                    <a:gd name="connsiteY7" fmla="*/ 217900 h 261496"/>
                    <a:gd name="connsiteX8" fmla="*/ 1251857 w 1251857"/>
                    <a:gd name="connsiteY8" fmla="*/ 109043 h 26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857" h="261496">
                      <a:moveTo>
                        <a:pt x="0" y="217900"/>
                      </a:moveTo>
                      <a:cubicBezTo>
                        <a:pt x="76200" y="152586"/>
                        <a:pt x="190500" y="50987"/>
                        <a:pt x="228600" y="21958"/>
                      </a:cubicBezTo>
                      <a:cubicBezTo>
                        <a:pt x="266700" y="-7071"/>
                        <a:pt x="203200" y="3815"/>
                        <a:pt x="228600" y="43729"/>
                      </a:cubicBezTo>
                      <a:cubicBezTo>
                        <a:pt x="254000" y="83643"/>
                        <a:pt x="326572" y="265071"/>
                        <a:pt x="381000" y="261443"/>
                      </a:cubicBezTo>
                      <a:cubicBezTo>
                        <a:pt x="435428" y="257815"/>
                        <a:pt x="488043" y="21958"/>
                        <a:pt x="555171" y="21958"/>
                      </a:cubicBezTo>
                      <a:cubicBezTo>
                        <a:pt x="622299" y="21958"/>
                        <a:pt x="716642" y="265072"/>
                        <a:pt x="783771" y="261443"/>
                      </a:cubicBezTo>
                      <a:cubicBezTo>
                        <a:pt x="850900" y="257814"/>
                        <a:pt x="899886" y="7443"/>
                        <a:pt x="957943" y="186"/>
                      </a:cubicBezTo>
                      <a:cubicBezTo>
                        <a:pt x="1016000" y="-7071"/>
                        <a:pt x="1083128" y="199757"/>
                        <a:pt x="1132114" y="217900"/>
                      </a:cubicBezTo>
                      <a:cubicBezTo>
                        <a:pt x="1181100" y="236043"/>
                        <a:pt x="1216478" y="172543"/>
                        <a:pt x="1251857" y="10904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904575" y="5246645"/>
                  <a:ext cx="1251857" cy="261496"/>
                </a:xfrm>
                <a:custGeom>
                  <a:avLst/>
                  <a:gdLst>
                    <a:gd name="connsiteX0" fmla="*/ 0 w 1251857"/>
                    <a:gd name="connsiteY0" fmla="*/ 217900 h 261496"/>
                    <a:gd name="connsiteX1" fmla="*/ 228600 w 1251857"/>
                    <a:gd name="connsiteY1" fmla="*/ 21958 h 261496"/>
                    <a:gd name="connsiteX2" fmla="*/ 228600 w 1251857"/>
                    <a:gd name="connsiteY2" fmla="*/ 43729 h 261496"/>
                    <a:gd name="connsiteX3" fmla="*/ 381000 w 1251857"/>
                    <a:gd name="connsiteY3" fmla="*/ 261443 h 261496"/>
                    <a:gd name="connsiteX4" fmla="*/ 555171 w 1251857"/>
                    <a:gd name="connsiteY4" fmla="*/ 21958 h 261496"/>
                    <a:gd name="connsiteX5" fmla="*/ 783771 w 1251857"/>
                    <a:gd name="connsiteY5" fmla="*/ 261443 h 261496"/>
                    <a:gd name="connsiteX6" fmla="*/ 957943 w 1251857"/>
                    <a:gd name="connsiteY6" fmla="*/ 186 h 261496"/>
                    <a:gd name="connsiteX7" fmla="*/ 1132114 w 1251857"/>
                    <a:gd name="connsiteY7" fmla="*/ 217900 h 261496"/>
                    <a:gd name="connsiteX8" fmla="*/ 1251857 w 1251857"/>
                    <a:gd name="connsiteY8" fmla="*/ 109043 h 26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857" h="261496">
                      <a:moveTo>
                        <a:pt x="0" y="217900"/>
                      </a:moveTo>
                      <a:cubicBezTo>
                        <a:pt x="76200" y="152586"/>
                        <a:pt x="190500" y="50987"/>
                        <a:pt x="228600" y="21958"/>
                      </a:cubicBezTo>
                      <a:cubicBezTo>
                        <a:pt x="266700" y="-7071"/>
                        <a:pt x="203200" y="3815"/>
                        <a:pt x="228600" y="43729"/>
                      </a:cubicBezTo>
                      <a:cubicBezTo>
                        <a:pt x="254000" y="83643"/>
                        <a:pt x="326572" y="265071"/>
                        <a:pt x="381000" y="261443"/>
                      </a:cubicBezTo>
                      <a:cubicBezTo>
                        <a:pt x="435428" y="257815"/>
                        <a:pt x="488043" y="21958"/>
                        <a:pt x="555171" y="21958"/>
                      </a:cubicBezTo>
                      <a:cubicBezTo>
                        <a:pt x="622299" y="21958"/>
                        <a:pt x="716642" y="265072"/>
                        <a:pt x="783771" y="261443"/>
                      </a:cubicBezTo>
                      <a:cubicBezTo>
                        <a:pt x="850900" y="257814"/>
                        <a:pt x="899886" y="7443"/>
                        <a:pt x="957943" y="186"/>
                      </a:cubicBezTo>
                      <a:cubicBezTo>
                        <a:pt x="1016000" y="-7071"/>
                        <a:pt x="1083128" y="199757"/>
                        <a:pt x="1132114" y="217900"/>
                      </a:cubicBezTo>
                      <a:cubicBezTo>
                        <a:pt x="1181100" y="236043"/>
                        <a:pt x="1216478" y="172543"/>
                        <a:pt x="1251857" y="10904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2749318" y="5085184"/>
                <a:ext cx="480822" cy="1614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2989729" y="5013176"/>
                <a:ext cx="502151"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749318" y="2302742"/>
                <a:ext cx="328569" cy="43204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3385398" y="2279732"/>
                <a:ext cx="279775" cy="43204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292335" y="3357633"/>
                <a:ext cx="249" cy="28739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330355" y="4161522"/>
                <a:ext cx="0" cy="30561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Arc 16"/>
              <p:cNvSpPr/>
              <p:nvPr/>
            </p:nvSpPr>
            <p:spPr>
              <a:xfrm>
                <a:off x="3385398" y="3032956"/>
                <a:ext cx="1042586" cy="2052228"/>
              </a:xfrm>
              <a:prstGeom prst="arc">
                <a:avLst>
                  <a:gd name="adj1" fmla="val 16200000"/>
                  <a:gd name="adj2" fmla="val 423611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Connector 17"/>
              <p:cNvCxnSpPr/>
              <p:nvPr/>
            </p:nvCxnSpPr>
            <p:spPr>
              <a:xfrm flipH="1">
                <a:off x="3856069" y="2852936"/>
                <a:ext cx="90476" cy="36004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27" name="Straight Arrow Connector 26"/>
            <p:cNvCxnSpPr/>
            <p:nvPr/>
          </p:nvCxnSpPr>
          <p:spPr>
            <a:xfrm flipV="1">
              <a:off x="2572913" y="3190044"/>
              <a:ext cx="1351015" cy="7216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572913" y="3911668"/>
              <a:ext cx="1351015" cy="3491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4057491" y="2541574"/>
              <a:ext cx="748906" cy="1981298"/>
              <a:chOff x="4057491" y="2541574"/>
              <a:chExt cx="748906" cy="1981298"/>
            </a:xfrm>
          </p:grpSpPr>
          <p:sp>
            <p:nvSpPr>
              <p:cNvPr id="23" name="Oval 22"/>
              <p:cNvSpPr/>
              <p:nvPr/>
            </p:nvSpPr>
            <p:spPr>
              <a:xfrm>
                <a:off x="4086040" y="2541574"/>
                <a:ext cx="720357" cy="6853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err="1" smtClean="0"/>
                  <a:t>off</a:t>
                </a:r>
                <a:endParaRPr lang="en-US" dirty="0"/>
              </a:p>
            </p:txBody>
          </p:sp>
          <p:sp>
            <p:nvSpPr>
              <p:cNvPr id="25" name="Oval 24"/>
              <p:cNvSpPr/>
              <p:nvPr/>
            </p:nvSpPr>
            <p:spPr>
              <a:xfrm>
                <a:off x="4057491" y="3837484"/>
                <a:ext cx="720357" cy="6853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on</a:t>
                </a:r>
                <a:endParaRPr lang="en-US" dirty="0"/>
              </a:p>
            </p:txBody>
          </p:sp>
          <p:cxnSp>
            <p:nvCxnSpPr>
              <p:cNvPr id="31" name="Straight Arrow Connector 30"/>
              <p:cNvCxnSpPr/>
              <p:nvPr/>
            </p:nvCxnSpPr>
            <p:spPr>
              <a:xfrm>
                <a:off x="4417669" y="3438514"/>
                <a:ext cx="10904" cy="3165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3422747" y="3474010"/>
              <a:ext cx="888385" cy="369332"/>
            </a:xfrm>
            <a:prstGeom prst="rect">
              <a:avLst/>
            </a:prstGeom>
            <a:noFill/>
          </p:spPr>
          <p:txBody>
            <a:bodyPr wrap="none" rtlCol="0">
              <a:spAutoFit/>
            </a:bodyPr>
            <a:lstStyle/>
            <a:p>
              <a:r>
                <a:rPr lang="hr-HR" dirty="0" err="1" smtClean="0"/>
                <a:t>input</a:t>
              </a:r>
              <a:r>
                <a:rPr lang="hr-HR" dirty="0" smtClean="0"/>
                <a:t>→</a:t>
              </a:r>
              <a:endParaRPr lang="en-US" dirty="0"/>
            </a:p>
          </p:txBody>
        </p:sp>
        <p:sp>
          <p:nvSpPr>
            <p:cNvPr id="40" name="TextBox 39"/>
            <p:cNvSpPr txBox="1"/>
            <p:nvPr/>
          </p:nvSpPr>
          <p:spPr>
            <a:xfrm>
              <a:off x="4932040" y="4108622"/>
              <a:ext cx="1368152" cy="369332"/>
            </a:xfrm>
            <a:prstGeom prst="rect">
              <a:avLst/>
            </a:prstGeom>
            <a:noFill/>
          </p:spPr>
          <p:txBody>
            <a:bodyPr wrap="square" rtlCol="0">
              <a:spAutoFit/>
            </a:bodyPr>
            <a:lstStyle/>
            <a:p>
              <a:r>
                <a:rPr lang="hr-HR" dirty="0" smtClean="0"/>
                <a:t>→</a:t>
              </a:r>
              <a:r>
                <a:rPr lang="hr-HR" dirty="0" err="1" smtClean="0"/>
                <a:t>output</a:t>
              </a:r>
              <a:endParaRPr lang="en-US" dirty="0"/>
            </a:p>
          </p:txBody>
        </p:sp>
        <p:grpSp>
          <p:nvGrpSpPr>
            <p:cNvPr id="46" name="Group 45"/>
            <p:cNvGrpSpPr/>
            <p:nvPr/>
          </p:nvGrpSpPr>
          <p:grpSpPr>
            <a:xfrm>
              <a:off x="6732240" y="2668027"/>
              <a:ext cx="748906" cy="1981298"/>
              <a:chOff x="4057491" y="2541574"/>
              <a:chExt cx="748906" cy="1981298"/>
            </a:xfrm>
          </p:grpSpPr>
          <p:sp>
            <p:nvSpPr>
              <p:cNvPr id="47" name="Oval 46"/>
              <p:cNvSpPr/>
              <p:nvPr/>
            </p:nvSpPr>
            <p:spPr>
              <a:xfrm>
                <a:off x="4086040" y="2541574"/>
                <a:ext cx="720357" cy="6853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err="1" smtClean="0"/>
                  <a:t>off</a:t>
                </a:r>
                <a:endParaRPr lang="en-US" dirty="0"/>
              </a:p>
            </p:txBody>
          </p:sp>
          <p:sp>
            <p:nvSpPr>
              <p:cNvPr id="48" name="Oval 47"/>
              <p:cNvSpPr/>
              <p:nvPr/>
            </p:nvSpPr>
            <p:spPr>
              <a:xfrm>
                <a:off x="4057491" y="3837484"/>
                <a:ext cx="720357" cy="6853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smtClean="0"/>
                  <a:t>on</a:t>
                </a:r>
                <a:endParaRPr lang="en-US" dirty="0"/>
              </a:p>
            </p:txBody>
          </p:sp>
          <p:cxnSp>
            <p:nvCxnSpPr>
              <p:cNvPr id="49" name="Straight Arrow Connector 48"/>
              <p:cNvCxnSpPr/>
              <p:nvPr/>
            </p:nvCxnSpPr>
            <p:spPr>
              <a:xfrm>
                <a:off x="4279563" y="3409974"/>
                <a:ext cx="10904" cy="3165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cxnSp>
          <p:nvCxnSpPr>
            <p:cNvPr id="51" name="Straight Arrow Connector 50"/>
            <p:cNvCxnSpPr/>
            <p:nvPr/>
          </p:nvCxnSpPr>
          <p:spPr>
            <a:xfrm flipV="1">
              <a:off x="7231806" y="3516353"/>
              <a:ext cx="0" cy="3211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084168" y="3550856"/>
              <a:ext cx="752835" cy="369332"/>
            </a:xfrm>
            <a:prstGeom prst="rect">
              <a:avLst/>
            </a:prstGeom>
            <a:noFill/>
          </p:spPr>
          <p:txBody>
            <a:bodyPr wrap="none" rtlCol="0">
              <a:spAutoFit/>
            </a:bodyPr>
            <a:lstStyle/>
            <a:p>
              <a:r>
                <a:rPr lang="hr-HR" dirty="0" err="1" smtClean="0"/>
                <a:t>writer</a:t>
              </a:r>
              <a:endParaRPr lang="en-US" dirty="0"/>
            </a:p>
          </p:txBody>
        </p:sp>
        <p:sp>
          <p:nvSpPr>
            <p:cNvPr id="53" name="TextBox 52"/>
            <p:cNvSpPr txBox="1"/>
            <p:nvPr/>
          </p:nvSpPr>
          <p:spPr>
            <a:xfrm>
              <a:off x="7308304" y="3536427"/>
              <a:ext cx="771430" cy="369332"/>
            </a:xfrm>
            <a:prstGeom prst="rect">
              <a:avLst/>
            </a:prstGeom>
            <a:noFill/>
          </p:spPr>
          <p:txBody>
            <a:bodyPr wrap="none" rtlCol="0">
              <a:spAutoFit/>
            </a:bodyPr>
            <a:lstStyle/>
            <a:p>
              <a:r>
                <a:rPr lang="hr-HR" dirty="0" err="1" smtClean="0"/>
                <a:t>eraser</a:t>
              </a:r>
              <a:endParaRPr lang="en-US" dirty="0"/>
            </a:p>
          </p:txBody>
        </p:sp>
        <p:sp>
          <p:nvSpPr>
            <p:cNvPr id="54" name="TextBox 53"/>
            <p:cNvSpPr txBox="1"/>
            <p:nvPr/>
          </p:nvSpPr>
          <p:spPr>
            <a:xfrm>
              <a:off x="6300192" y="5378194"/>
              <a:ext cx="184731" cy="369332"/>
            </a:xfrm>
            <a:prstGeom prst="rect">
              <a:avLst/>
            </a:prstGeom>
            <a:noFill/>
          </p:spPr>
          <p:txBody>
            <a:bodyPr wrap="none" rtlCol="0">
              <a:spAutoFit/>
            </a:bodyPr>
            <a:lstStyle/>
            <a:p>
              <a:endParaRPr lang="en-US" dirty="0"/>
            </a:p>
          </p:txBody>
        </p:sp>
      </p:grpSp>
      <p:cxnSp>
        <p:nvCxnSpPr>
          <p:cNvPr id="28" name="Straight Arrow Connector 27"/>
          <p:cNvCxnSpPr/>
          <p:nvPr/>
        </p:nvCxnSpPr>
        <p:spPr>
          <a:xfrm>
            <a:off x="7294761" y="3981445"/>
            <a:ext cx="0" cy="4628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906034" y="4521892"/>
            <a:ext cx="1369667" cy="923330"/>
          </a:xfrm>
          <a:prstGeom prst="rect">
            <a:avLst/>
          </a:prstGeom>
          <a:noFill/>
        </p:spPr>
        <p:txBody>
          <a:bodyPr wrap="square" rtlCol="0">
            <a:spAutoFit/>
          </a:bodyPr>
          <a:lstStyle/>
          <a:p>
            <a:r>
              <a:rPr lang="hr-HR" dirty="0" err="1"/>
              <a:t>reader</a:t>
            </a:r>
            <a:endParaRPr lang="en-US" dirty="0"/>
          </a:p>
          <a:p>
            <a:r>
              <a:rPr lang="hr-HR" dirty="0" smtClean="0"/>
              <a:t>signal, informacija</a:t>
            </a:r>
          </a:p>
        </p:txBody>
      </p:sp>
    </p:spTree>
    <p:extLst>
      <p:ext uri="{BB962C8B-B14F-4D97-AF65-F5344CB8AC3E}">
        <p14:creationId xmlns:p14="http://schemas.microsoft.com/office/powerpoint/2010/main" val="1578110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1268760"/>
            <a:ext cx="7654660" cy="4093428"/>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osnovne signalne molekule su proteini</a:t>
            </a:r>
          </a:p>
          <a:p>
            <a:endParaRPr lang="hr-HR" sz="2000" dirty="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mogu imati razne oblike i stanja, te o tome ovisi njihova funkcija</a:t>
            </a:r>
          </a:p>
          <a:p>
            <a:r>
              <a:rPr lang="hr-HR" sz="2000" dirty="0" smtClean="0">
                <a:latin typeface="Arial" panose="020B0604020202020204" pitchFamily="34" charset="0"/>
                <a:cs typeface="Arial" panose="020B0604020202020204" pitchFamily="34" charset="0"/>
              </a:rPr>
              <a:t>npr. </a:t>
            </a:r>
            <a:r>
              <a:rPr lang="hr-HR" sz="2000" dirty="0" err="1" smtClean="0">
                <a:latin typeface="Arial" panose="020B0604020202020204" pitchFamily="34" charset="0"/>
                <a:cs typeface="Arial" panose="020B0604020202020204" pitchFamily="34" charset="0"/>
              </a:rPr>
              <a:t>fosforilacija</a:t>
            </a:r>
            <a:endParaRPr lang="hr-HR" sz="2000" dirty="0" smtClean="0">
              <a:latin typeface="Arial" panose="020B0604020202020204" pitchFamily="34" charset="0"/>
              <a:cs typeface="Arial" panose="020B0604020202020204" pitchFamily="34" charset="0"/>
            </a:endParaRPr>
          </a:p>
          <a:p>
            <a:endParaRPr lang="hr-HR" sz="2000" dirty="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u promjeni njihovog stanja sudjeluju enzimi – kao </a:t>
            </a:r>
            <a:r>
              <a:rPr lang="hr-HR" sz="2000" dirty="0" smtClean="0">
                <a:solidFill>
                  <a:schemeClr val="accent1"/>
                </a:solidFill>
                <a:latin typeface="Arial" panose="020B0604020202020204" pitchFamily="34" charset="0"/>
                <a:cs typeface="Arial" panose="020B0604020202020204" pitchFamily="34" charset="0"/>
              </a:rPr>
              <a:t>„</a:t>
            </a:r>
            <a:r>
              <a:rPr lang="hr-HR" sz="2000" dirty="0" err="1" smtClean="0">
                <a:solidFill>
                  <a:schemeClr val="accent1"/>
                </a:solidFill>
                <a:latin typeface="Arial" panose="020B0604020202020204" pitchFamily="34" charset="0"/>
                <a:cs typeface="Arial" panose="020B0604020202020204" pitchFamily="34" charset="0"/>
              </a:rPr>
              <a:t>writer</a:t>
            </a:r>
            <a:r>
              <a:rPr lang="hr-HR" sz="2000" dirty="0" smtClean="0">
                <a:solidFill>
                  <a:schemeClr val="accent1"/>
                </a:solidFill>
                <a:latin typeface="Arial" panose="020B0604020202020204" pitchFamily="34" charset="0"/>
                <a:cs typeface="Arial" panose="020B0604020202020204" pitchFamily="34" charset="0"/>
              </a:rPr>
              <a:t>” </a:t>
            </a:r>
          </a:p>
          <a:p>
            <a:endParaRPr lang="hr-HR" sz="2000" dirty="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reverzibilne promjene: </a:t>
            </a:r>
            <a:r>
              <a:rPr lang="hr-HR" sz="2000" dirty="0" smtClean="0">
                <a:solidFill>
                  <a:schemeClr val="accent1"/>
                </a:solidFill>
                <a:latin typeface="Arial" panose="020B0604020202020204" pitchFamily="34" charset="0"/>
                <a:cs typeface="Arial" panose="020B0604020202020204" pitchFamily="34" charset="0"/>
              </a:rPr>
              <a:t>„</a:t>
            </a:r>
            <a:r>
              <a:rPr lang="hr-HR" sz="2000" dirty="0" err="1" smtClean="0">
                <a:solidFill>
                  <a:schemeClr val="accent1"/>
                </a:solidFill>
                <a:latin typeface="Arial" panose="020B0604020202020204" pitchFamily="34" charset="0"/>
                <a:cs typeface="Arial" panose="020B0604020202020204" pitchFamily="34" charset="0"/>
              </a:rPr>
              <a:t>eraser</a:t>
            </a:r>
            <a:r>
              <a:rPr lang="hr-HR" sz="2000" dirty="0" smtClean="0">
                <a:solidFill>
                  <a:schemeClr val="accent1"/>
                </a:solidFill>
                <a:latin typeface="Arial" panose="020B0604020202020204" pitchFamily="34" charset="0"/>
                <a:cs typeface="Arial" panose="020B0604020202020204" pitchFamily="34" charset="0"/>
              </a:rPr>
              <a:t>” </a:t>
            </a:r>
            <a:r>
              <a:rPr lang="hr-HR" sz="2000" dirty="0" smtClean="0">
                <a:latin typeface="Arial" panose="020B0604020202020204" pitchFamily="34" charset="0"/>
                <a:cs typeface="Arial" panose="020B0604020202020204" pitchFamily="34" charset="0"/>
              </a:rPr>
              <a:t>– enzimi koji uklanjaju modifikacije</a:t>
            </a:r>
          </a:p>
          <a:p>
            <a:endParaRPr lang="hr-HR" sz="2000" dirty="0">
              <a:latin typeface="Arial" panose="020B0604020202020204" pitchFamily="34" charset="0"/>
              <a:cs typeface="Arial" panose="020B0604020202020204" pitchFamily="34" charset="0"/>
            </a:endParaRPr>
          </a:p>
          <a:p>
            <a:r>
              <a:rPr lang="hr-HR" sz="2000" dirty="0" smtClean="0">
                <a:latin typeface="Arial" panose="020B0604020202020204" pitchFamily="34" charset="0"/>
                <a:cs typeface="Arial" panose="020B0604020202020204" pitchFamily="34" charset="0"/>
              </a:rPr>
              <a:t>mogu istovremeno imati mnoge modifikacije /</a:t>
            </a:r>
            <a:r>
              <a:rPr lang="hr-HR" sz="2000" dirty="0" err="1" smtClean="0">
                <a:latin typeface="Arial" panose="020B0604020202020204" pitchFamily="34" charset="0"/>
                <a:cs typeface="Arial" panose="020B0604020202020204" pitchFamily="34" charset="0"/>
              </a:rPr>
              <a:t>multiple</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input</a:t>
            </a:r>
            <a:r>
              <a:rPr lang="hr-HR" sz="2000" dirty="0" smtClean="0">
                <a:latin typeface="Arial" panose="020B0604020202020204" pitchFamily="34" charset="0"/>
                <a:cs typeface="Arial" panose="020B0604020202020204" pitchFamily="34" charset="0"/>
              </a:rPr>
              <a:t>/</a:t>
            </a:r>
          </a:p>
          <a:p>
            <a:endParaRPr lang="hr-HR" sz="2000" dirty="0">
              <a:latin typeface="Arial" panose="020B0604020202020204" pitchFamily="34" charset="0"/>
              <a:cs typeface="Arial" panose="020B0604020202020204" pitchFamily="34" charset="0"/>
            </a:endParaRPr>
          </a:p>
          <a:p>
            <a:r>
              <a:rPr lang="hr-HR" sz="2000" dirty="0" smtClean="0">
                <a:solidFill>
                  <a:schemeClr val="accent1"/>
                </a:solidFill>
                <a:latin typeface="Arial" panose="020B0604020202020204" pitchFamily="34" charset="0"/>
                <a:cs typeface="Arial" panose="020B0604020202020204" pitchFamily="34" charset="0"/>
              </a:rPr>
              <a:t>„</a:t>
            </a:r>
            <a:r>
              <a:rPr lang="hr-HR" sz="2000" dirty="0" err="1" smtClean="0">
                <a:solidFill>
                  <a:schemeClr val="accent1"/>
                </a:solidFill>
                <a:latin typeface="Arial" panose="020B0604020202020204" pitchFamily="34" charset="0"/>
                <a:cs typeface="Arial" panose="020B0604020202020204" pitchFamily="34" charset="0"/>
              </a:rPr>
              <a:t>reader</a:t>
            </a:r>
            <a:r>
              <a:rPr lang="hr-HR" sz="2000" dirty="0" smtClean="0">
                <a:solidFill>
                  <a:schemeClr val="accent1"/>
                </a:solidFill>
                <a:latin typeface="Arial" panose="020B0604020202020204" pitchFamily="34" charset="0"/>
                <a:cs typeface="Arial" panose="020B0604020202020204" pitchFamily="34" charset="0"/>
              </a:rPr>
              <a:t>” </a:t>
            </a:r>
            <a:r>
              <a:rPr lang="hr-HR" sz="2000" dirty="0" smtClean="0">
                <a:latin typeface="Arial" panose="020B0604020202020204" pitchFamily="34" charset="0"/>
                <a:cs typeface="Arial" panose="020B0604020202020204" pitchFamily="34" charset="0"/>
              </a:rPr>
              <a:t>– prijenos informacije</a:t>
            </a:r>
          </a:p>
          <a:p>
            <a:endParaRPr lang="hr-H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1630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63320" y="260648"/>
            <a:ext cx="5054214" cy="6338339"/>
          </a:xfrm>
          <a:prstGeom prst="rect">
            <a:avLst/>
          </a:prstGeom>
          <a:solidFill>
            <a:schemeClr val="bg1"/>
          </a:solidFill>
          <a:ln>
            <a:noFill/>
          </a:ln>
        </p:spPr>
      </p:pic>
      <p:sp>
        <p:nvSpPr>
          <p:cNvPr id="2" name="Rectangle 1"/>
          <p:cNvSpPr/>
          <p:nvPr/>
        </p:nvSpPr>
        <p:spPr>
          <a:xfrm>
            <a:off x="277601" y="148711"/>
            <a:ext cx="288032" cy="6624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ttp://odetocode.com/aimages/workflow/7/figure1.png"/>
          <p:cNvPicPr/>
          <p:nvPr/>
        </p:nvPicPr>
        <p:blipFill>
          <a:blip r:embed="rId4">
            <a:extLst>
              <a:ext uri="{28A0092B-C50C-407E-A947-70E740481C1C}">
                <a14:useLocalDpi xmlns:a14="http://schemas.microsoft.com/office/drawing/2010/main" val="0"/>
              </a:ext>
            </a:extLst>
          </a:blip>
          <a:srcRect/>
          <a:stretch>
            <a:fillRect/>
          </a:stretch>
        </p:blipFill>
        <p:spPr bwMode="auto">
          <a:xfrm>
            <a:off x="4788024" y="258155"/>
            <a:ext cx="2643109" cy="2060847"/>
          </a:xfrm>
          <a:prstGeom prst="rect">
            <a:avLst/>
          </a:prstGeom>
          <a:noFill/>
          <a:ln>
            <a:noFill/>
          </a:ln>
        </p:spPr>
      </p:pic>
      <p:sp>
        <p:nvSpPr>
          <p:cNvPr id="3" name="TextBox 2"/>
          <p:cNvSpPr txBox="1"/>
          <p:nvPr/>
        </p:nvSpPr>
        <p:spPr>
          <a:xfrm>
            <a:off x="5459686" y="4653136"/>
            <a:ext cx="3626466" cy="1631216"/>
          </a:xfrm>
          <a:prstGeom prst="rect">
            <a:avLst/>
          </a:prstGeom>
          <a:noFill/>
        </p:spPr>
        <p:txBody>
          <a:bodyPr wrap="square" rtlCol="0">
            <a:spAutoFit/>
          </a:bodyPr>
          <a:lstStyle/>
          <a:p>
            <a:r>
              <a:rPr lang="hr-HR" sz="2000" dirty="0" smtClean="0">
                <a:cs typeface="Arial" panose="020B0604020202020204" pitchFamily="34" charset="0"/>
              </a:rPr>
              <a:t>sustavi (strojevi) s konačnim (diskretnim) brojem stanja </a:t>
            </a:r>
          </a:p>
          <a:p>
            <a:r>
              <a:rPr lang="hr-HR" sz="2000" dirty="0" smtClean="0">
                <a:cs typeface="Arial" panose="020B0604020202020204" pitchFamily="34" charset="0"/>
              </a:rPr>
              <a:t>„</a:t>
            </a:r>
            <a:r>
              <a:rPr lang="hr-HR" sz="2000" dirty="0" err="1" smtClean="0">
                <a:cs typeface="Arial" panose="020B0604020202020204" pitchFamily="34" charset="0"/>
              </a:rPr>
              <a:t>state</a:t>
            </a:r>
            <a:r>
              <a:rPr lang="hr-HR" sz="2000" dirty="0" smtClean="0">
                <a:cs typeface="Arial" panose="020B0604020202020204" pitchFamily="34" charset="0"/>
              </a:rPr>
              <a:t> </a:t>
            </a:r>
            <a:r>
              <a:rPr lang="hr-HR" sz="2000" dirty="0" err="1" smtClean="0">
                <a:cs typeface="Arial" panose="020B0604020202020204" pitchFamily="34" charset="0"/>
              </a:rPr>
              <a:t>machine</a:t>
            </a:r>
            <a:r>
              <a:rPr lang="hr-HR" sz="2000" dirty="0" smtClean="0">
                <a:cs typeface="Arial" panose="020B0604020202020204" pitchFamily="34" charset="0"/>
              </a:rPr>
              <a:t>”:</a:t>
            </a:r>
          </a:p>
          <a:p>
            <a:r>
              <a:rPr lang="hr-HR" sz="2000" dirty="0" smtClean="0">
                <a:cs typeface="Arial" panose="020B0604020202020204" pitchFamily="34" charset="0"/>
              </a:rPr>
              <a:t>mijenjaju stanje kao odgovor na vanjski signal (</a:t>
            </a:r>
            <a:r>
              <a:rPr lang="hr-HR" sz="2000" dirty="0" err="1" smtClean="0">
                <a:cs typeface="Arial" panose="020B0604020202020204" pitchFamily="34" charset="0"/>
              </a:rPr>
              <a:t>input</a:t>
            </a:r>
            <a:r>
              <a:rPr lang="hr-HR" sz="2000" dirty="0" smtClean="0">
                <a:cs typeface="Arial" panose="020B0604020202020204" pitchFamily="34" charset="0"/>
              </a:rPr>
              <a:t>)</a:t>
            </a:r>
            <a:endParaRPr lang="en-US" sz="2000" dirty="0">
              <a:cs typeface="Arial" panose="020B0604020202020204" pitchFamily="34" charset="0"/>
            </a:endParaRPr>
          </a:p>
        </p:txBody>
      </p:sp>
      <p:sp>
        <p:nvSpPr>
          <p:cNvPr id="5" name="TextBox 4"/>
          <p:cNvSpPr txBox="1"/>
          <p:nvPr/>
        </p:nvSpPr>
        <p:spPr>
          <a:xfrm>
            <a:off x="5517535" y="3140968"/>
            <a:ext cx="3545028" cy="1015663"/>
          </a:xfrm>
          <a:prstGeom prst="rect">
            <a:avLst/>
          </a:prstGeom>
          <a:noFill/>
        </p:spPr>
        <p:txBody>
          <a:bodyPr wrap="square" rtlCol="0">
            <a:spAutoFit/>
          </a:bodyPr>
          <a:lstStyle/>
          <a:p>
            <a:r>
              <a:rPr lang="hr-HR" sz="2000" dirty="0" smtClean="0">
                <a:latin typeface="Arial" panose="020B0604020202020204" pitchFamily="34" charset="0"/>
                <a:cs typeface="Arial" panose="020B0604020202020204" pitchFamily="34" charset="0"/>
              </a:rPr>
              <a:t>stanica mora obraditi velik broj informacija i na njih odgovoriti</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8497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2411760" y="544910"/>
            <a:ext cx="4248472" cy="563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99592" y="6381328"/>
            <a:ext cx="7366119" cy="369332"/>
          </a:xfrm>
          <a:prstGeom prst="rect">
            <a:avLst/>
          </a:prstGeom>
          <a:noFill/>
        </p:spPr>
        <p:txBody>
          <a:bodyPr wrap="none" rtlCol="0">
            <a:spAutoFit/>
          </a:bodyPr>
          <a:lstStyle/>
          <a:p>
            <a:r>
              <a:rPr lang="hr-HR" dirty="0" smtClean="0">
                <a:latin typeface="Arial" panose="020B0604020202020204" pitchFamily="34" charset="0"/>
                <a:cs typeface="Arial" panose="020B0604020202020204" pitchFamily="34" charset="0"/>
              </a:rPr>
              <a:t>Primjeri signalnih molekula koje se mijenjaju i prenose signal nizvodno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6439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507032" y="481721"/>
            <a:ext cx="8280412" cy="5834961"/>
            <a:chOff x="863588" y="939170"/>
            <a:chExt cx="8280412" cy="5834961"/>
          </a:xfrm>
        </p:grpSpPr>
        <p:sp>
          <p:nvSpPr>
            <p:cNvPr id="2" name="Oval 1"/>
            <p:cNvSpPr/>
            <p:nvPr/>
          </p:nvSpPr>
          <p:spPr>
            <a:xfrm>
              <a:off x="1331640" y="3233038"/>
              <a:ext cx="864096"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059832" y="1648828"/>
              <a:ext cx="2160240" cy="38884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940152" y="2204864"/>
              <a:ext cx="1944304" cy="2920444"/>
            </a:xfrm>
            <a:custGeom>
              <a:avLst/>
              <a:gdLst>
                <a:gd name="connsiteX0" fmla="*/ 452388 w 1944304"/>
                <a:gd name="connsiteY0" fmla="*/ 32862 h 2920444"/>
                <a:gd name="connsiteX1" fmla="*/ 452388 w 1944304"/>
                <a:gd name="connsiteY1" fmla="*/ 32862 h 2920444"/>
                <a:gd name="connsiteX2" fmla="*/ 664144 w 1944304"/>
                <a:gd name="connsiteY2" fmla="*/ 71363 h 2920444"/>
                <a:gd name="connsiteX3" fmla="*/ 1126156 w 1944304"/>
                <a:gd name="connsiteY3" fmla="*/ 61738 h 2920444"/>
                <a:gd name="connsiteX4" fmla="*/ 1155032 w 1944304"/>
                <a:gd name="connsiteY4" fmla="*/ 32862 h 2920444"/>
                <a:gd name="connsiteX5" fmla="*/ 1472666 w 1944304"/>
                <a:gd name="connsiteY5" fmla="*/ 52113 h 2920444"/>
                <a:gd name="connsiteX6" fmla="*/ 1530417 w 1944304"/>
                <a:gd name="connsiteY6" fmla="*/ 80989 h 2920444"/>
                <a:gd name="connsiteX7" fmla="*/ 1578544 w 1944304"/>
                <a:gd name="connsiteY7" fmla="*/ 100239 h 2920444"/>
                <a:gd name="connsiteX8" fmla="*/ 1645920 w 1944304"/>
                <a:gd name="connsiteY8" fmla="*/ 138740 h 2920444"/>
                <a:gd name="connsiteX9" fmla="*/ 1665171 w 1944304"/>
                <a:gd name="connsiteY9" fmla="*/ 167616 h 2920444"/>
                <a:gd name="connsiteX10" fmla="*/ 1694047 w 1944304"/>
                <a:gd name="connsiteY10" fmla="*/ 196492 h 2920444"/>
                <a:gd name="connsiteX11" fmla="*/ 1703672 w 1944304"/>
                <a:gd name="connsiteY11" fmla="*/ 225367 h 2920444"/>
                <a:gd name="connsiteX12" fmla="*/ 1751798 w 1944304"/>
                <a:gd name="connsiteY12" fmla="*/ 292744 h 2920444"/>
                <a:gd name="connsiteX13" fmla="*/ 1780674 w 1944304"/>
                <a:gd name="connsiteY13" fmla="*/ 360121 h 2920444"/>
                <a:gd name="connsiteX14" fmla="*/ 1809550 w 1944304"/>
                <a:gd name="connsiteY14" fmla="*/ 417873 h 2920444"/>
                <a:gd name="connsiteX15" fmla="*/ 1819175 w 1944304"/>
                <a:gd name="connsiteY15" fmla="*/ 456374 h 2920444"/>
                <a:gd name="connsiteX16" fmla="*/ 1838426 w 1944304"/>
                <a:gd name="connsiteY16" fmla="*/ 485250 h 2920444"/>
                <a:gd name="connsiteX17" fmla="*/ 1848051 w 1944304"/>
                <a:gd name="connsiteY17" fmla="*/ 533376 h 2920444"/>
                <a:gd name="connsiteX18" fmla="*/ 1857676 w 1944304"/>
                <a:gd name="connsiteY18" fmla="*/ 571877 h 2920444"/>
                <a:gd name="connsiteX19" fmla="*/ 1876927 w 1944304"/>
                <a:gd name="connsiteY19" fmla="*/ 610378 h 2920444"/>
                <a:gd name="connsiteX20" fmla="*/ 1896177 w 1944304"/>
                <a:gd name="connsiteY20" fmla="*/ 668130 h 2920444"/>
                <a:gd name="connsiteX21" fmla="*/ 1915428 w 1944304"/>
                <a:gd name="connsiteY21" fmla="*/ 860635 h 2920444"/>
                <a:gd name="connsiteX22" fmla="*/ 1925053 w 1944304"/>
                <a:gd name="connsiteY22" fmla="*/ 1014639 h 2920444"/>
                <a:gd name="connsiteX23" fmla="*/ 1944304 w 1944304"/>
                <a:gd name="connsiteY23" fmla="*/ 1794285 h 2920444"/>
                <a:gd name="connsiteX24" fmla="*/ 1925053 w 1944304"/>
                <a:gd name="connsiteY24" fmla="*/ 2083043 h 2920444"/>
                <a:gd name="connsiteX25" fmla="*/ 1886552 w 1944304"/>
                <a:gd name="connsiteY25" fmla="*/ 2198546 h 2920444"/>
                <a:gd name="connsiteX26" fmla="*/ 1857676 w 1944304"/>
                <a:gd name="connsiteY26" fmla="*/ 2304424 h 2920444"/>
                <a:gd name="connsiteX27" fmla="*/ 1838426 w 1944304"/>
                <a:gd name="connsiteY27" fmla="*/ 2352551 h 2920444"/>
                <a:gd name="connsiteX28" fmla="*/ 1809550 w 1944304"/>
                <a:gd name="connsiteY28" fmla="*/ 2400677 h 2920444"/>
                <a:gd name="connsiteX29" fmla="*/ 1761424 w 1944304"/>
                <a:gd name="connsiteY29" fmla="*/ 2487304 h 2920444"/>
                <a:gd name="connsiteX30" fmla="*/ 1742173 w 1944304"/>
                <a:gd name="connsiteY30" fmla="*/ 2545056 h 2920444"/>
                <a:gd name="connsiteX31" fmla="*/ 1713297 w 1944304"/>
                <a:gd name="connsiteY31" fmla="*/ 2612433 h 2920444"/>
                <a:gd name="connsiteX32" fmla="*/ 1694047 w 1944304"/>
                <a:gd name="connsiteY32" fmla="*/ 2747186 h 2920444"/>
                <a:gd name="connsiteX33" fmla="*/ 1684421 w 1944304"/>
                <a:gd name="connsiteY33" fmla="*/ 2776062 h 2920444"/>
                <a:gd name="connsiteX34" fmla="*/ 1655546 w 1944304"/>
                <a:gd name="connsiteY34" fmla="*/ 2814563 h 2920444"/>
                <a:gd name="connsiteX35" fmla="*/ 1636295 w 1944304"/>
                <a:gd name="connsiteY35" fmla="*/ 2843439 h 2920444"/>
                <a:gd name="connsiteX36" fmla="*/ 1549668 w 1944304"/>
                <a:gd name="connsiteY36" fmla="*/ 2881940 h 2920444"/>
                <a:gd name="connsiteX37" fmla="*/ 1511167 w 1944304"/>
                <a:gd name="connsiteY37" fmla="*/ 2910816 h 2920444"/>
                <a:gd name="connsiteX38" fmla="*/ 1357162 w 1944304"/>
                <a:gd name="connsiteY38" fmla="*/ 2920441 h 2920444"/>
                <a:gd name="connsiteX39" fmla="*/ 875899 w 1944304"/>
                <a:gd name="connsiteY39" fmla="*/ 2910816 h 2920444"/>
                <a:gd name="connsiteX40" fmla="*/ 837398 w 1944304"/>
                <a:gd name="connsiteY40" fmla="*/ 2901191 h 2920444"/>
                <a:gd name="connsiteX41" fmla="*/ 789272 w 1944304"/>
                <a:gd name="connsiteY41" fmla="*/ 2833814 h 2920444"/>
                <a:gd name="connsiteX42" fmla="*/ 760396 w 1944304"/>
                <a:gd name="connsiteY42" fmla="*/ 2804938 h 2920444"/>
                <a:gd name="connsiteX43" fmla="*/ 683394 w 1944304"/>
                <a:gd name="connsiteY43" fmla="*/ 2776062 h 2920444"/>
                <a:gd name="connsiteX44" fmla="*/ 644893 w 1944304"/>
                <a:gd name="connsiteY44" fmla="*/ 2747186 h 2920444"/>
                <a:gd name="connsiteX45" fmla="*/ 606392 w 1944304"/>
                <a:gd name="connsiteY45" fmla="*/ 2737561 h 2920444"/>
                <a:gd name="connsiteX46" fmla="*/ 596767 w 1944304"/>
                <a:gd name="connsiteY46" fmla="*/ 2708685 h 2920444"/>
                <a:gd name="connsiteX47" fmla="*/ 567891 w 1944304"/>
                <a:gd name="connsiteY47" fmla="*/ 2670184 h 2920444"/>
                <a:gd name="connsiteX48" fmla="*/ 481264 w 1944304"/>
                <a:gd name="connsiteY48" fmla="*/ 2612433 h 2920444"/>
                <a:gd name="connsiteX49" fmla="*/ 452388 w 1944304"/>
                <a:gd name="connsiteY49" fmla="*/ 2583557 h 2920444"/>
                <a:gd name="connsiteX50" fmla="*/ 385011 w 1944304"/>
                <a:gd name="connsiteY50" fmla="*/ 2554681 h 2920444"/>
                <a:gd name="connsiteX51" fmla="*/ 346510 w 1944304"/>
                <a:gd name="connsiteY51" fmla="*/ 2487304 h 2920444"/>
                <a:gd name="connsiteX52" fmla="*/ 327259 w 1944304"/>
                <a:gd name="connsiteY52" fmla="*/ 2458429 h 2920444"/>
                <a:gd name="connsiteX53" fmla="*/ 288758 w 1944304"/>
                <a:gd name="connsiteY53" fmla="*/ 2391052 h 2920444"/>
                <a:gd name="connsiteX54" fmla="*/ 259882 w 1944304"/>
                <a:gd name="connsiteY54" fmla="*/ 2371801 h 2920444"/>
                <a:gd name="connsiteX55" fmla="*/ 240632 w 1944304"/>
                <a:gd name="connsiteY55" fmla="*/ 2333300 h 2920444"/>
                <a:gd name="connsiteX56" fmla="*/ 182880 w 1944304"/>
                <a:gd name="connsiteY56" fmla="*/ 2246673 h 2920444"/>
                <a:gd name="connsiteX57" fmla="*/ 163630 w 1944304"/>
                <a:gd name="connsiteY57" fmla="*/ 2198546 h 2920444"/>
                <a:gd name="connsiteX58" fmla="*/ 154005 w 1944304"/>
                <a:gd name="connsiteY58" fmla="*/ 2169671 h 2920444"/>
                <a:gd name="connsiteX59" fmla="*/ 134754 w 1944304"/>
                <a:gd name="connsiteY59" fmla="*/ 2140795 h 2920444"/>
                <a:gd name="connsiteX60" fmla="*/ 125129 w 1944304"/>
                <a:gd name="connsiteY60" fmla="*/ 2092669 h 2920444"/>
                <a:gd name="connsiteX61" fmla="*/ 115504 w 1944304"/>
                <a:gd name="connsiteY61" fmla="*/ 2034917 h 2920444"/>
                <a:gd name="connsiteX62" fmla="*/ 86628 w 1944304"/>
                <a:gd name="connsiteY62" fmla="*/ 1900163 h 2920444"/>
                <a:gd name="connsiteX63" fmla="*/ 67377 w 1944304"/>
                <a:gd name="connsiteY63" fmla="*/ 1803911 h 2920444"/>
                <a:gd name="connsiteX64" fmla="*/ 48127 w 1944304"/>
                <a:gd name="connsiteY64" fmla="*/ 1717283 h 2920444"/>
                <a:gd name="connsiteX65" fmla="*/ 28876 w 1944304"/>
                <a:gd name="connsiteY65" fmla="*/ 1669157 h 2920444"/>
                <a:gd name="connsiteX66" fmla="*/ 19251 w 1944304"/>
                <a:gd name="connsiteY66" fmla="*/ 1621031 h 2920444"/>
                <a:gd name="connsiteX67" fmla="*/ 0 w 1944304"/>
                <a:gd name="connsiteY67" fmla="*/ 1553654 h 2920444"/>
                <a:gd name="connsiteX68" fmla="*/ 19251 w 1944304"/>
                <a:gd name="connsiteY68" fmla="*/ 620003 h 2920444"/>
                <a:gd name="connsiteX69" fmla="*/ 57752 w 1944304"/>
                <a:gd name="connsiteY69" fmla="*/ 504500 h 2920444"/>
                <a:gd name="connsiteX70" fmla="*/ 77002 w 1944304"/>
                <a:gd name="connsiteY70" fmla="*/ 446749 h 2920444"/>
                <a:gd name="connsiteX71" fmla="*/ 96253 w 1944304"/>
                <a:gd name="connsiteY71" fmla="*/ 417873 h 2920444"/>
                <a:gd name="connsiteX72" fmla="*/ 134754 w 1944304"/>
                <a:gd name="connsiteY72" fmla="*/ 311995 h 2920444"/>
                <a:gd name="connsiteX73" fmla="*/ 202131 w 1944304"/>
                <a:gd name="connsiteY73" fmla="*/ 244618 h 2920444"/>
                <a:gd name="connsiteX74" fmla="*/ 231007 w 1944304"/>
                <a:gd name="connsiteY74" fmla="*/ 215742 h 2920444"/>
                <a:gd name="connsiteX75" fmla="*/ 269508 w 1944304"/>
                <a:gd name="connsiteY75" fmla="*/ 167616 h 2920444"/>
                <a:gd name="connsiteX76" fmla="*/ 298384 w 1944304"/>
                <a:gd name="connsiteY76" fmla="*/ 129115 h 2920444"/>
                <a:gd name="connsiteX77" fmla="*/ 327259 w 1944304"/>
                <a:gd name="connsiteY77" fmla="*/ 109864 h 2920444"/>
                <a:gd name="connsiteX78" fmla="*/ 394636 w 1944304"/>
                <a:gd name="connsiteY78" fmla="*/ 71363 h 2920444"/>
                <a:gd name="connsiteX79" fmla="*/ 452388 w 1944304"/>
                <a:gd name="connsiteY79" fmla="*/ 32862 h 292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944304" h="2920444">
                  <a:moveTo>
                    <a:pt x="452388" y="32862"/>
                  </a:moveTo>
                  <a:lnTo>
                    <a:pt x="452388" y="32862"/>
                  </a:lnTo>
                  <a:cubicBezTo>
                    <a:pt x="485568" y="39498"/>
                    <a:pt x="637267" y="70915"/>
                    <a:pt x="664144" y="71363"/>
                  </a:cubicBezTo>
                  <a:lnTo>
                    <a:pt x="1126156" y="61738"/>
                  </a:lnTo>
                  <a:cubicBezTo>
                    <a:pt x="1135781" y="52113"/>
                    <a:pt x="1144575" y="41576"/>
                    <a:pt x="1155032" y="32862"/>
                  </a:cubicBezTo>
                  <a:cubicBezTo>
                    <a:pt x="1245794" y="-42772"/>
                    <a:pt x="1331180" y="33248"/>
                    <a:pt x="1472666" y="52113"/>
                  </a:cubicBezTo>
                  <a:cubicBezTo>
                    <a:pt x="1545249" y="76307"/>
                    <a:pt x="1455776" y="43669"/>
                    <a:pt x="1530417" y="80989"/>
                  </a:cubicBezTo>
                  <a:cubicBezTo>
                    <a:pt x="1545871" y="88716"/>
                    <a:pt x="1562755" y="93222"/>
                    <a:pt x="1578544" y="100239"/>
                  </a:cubicBezTo>
                  <a:cubicBezTo>
                    <a:pt x="1615176" y="116520"/>
                    <a:pt x="1614954" y="118096"/>
                    <a:pt x="1645920" y="138740"/>
                  </a:cubicBezTo>
                  <a:cubicBezTo>
                    <a:pt x="1652337" y="148365"/>
                    <a:pt x="1657765" y="158729"/>
                    <a:pt x="1665171" y="167616"/>
                  </a:cubicBezTo>
                  <a:cubicBezTo>
                    <a:pt x="1673885" y="178073"/>
                    <a:pt x="1686496" y="185166"/>
                    <a:pt x="1694047" y="196492"/>
                  </a:cubicBezTo>
                  <a:cubicBezTo>
                    <a:pt x="1699675" y="204934"/>
                    <a:pt x="1699135" y="216292"/>
                    <a:pt x="1703672" y="225367"/>
                  </a:cubicBezTo>
                  <a:cubicBezTo>
                    <a:pt x="1710711" y="239446"/>
                    <a:pt x="1745254" y="284019"/>
                    <a:pt x="1751798" y="292744"/>
                  </a:cubicBezTo>
                  <a:cubicBezTo>
                    <a:pt x="1771833" y="372877"/>
                    <a:pt x="1747438" y="293646"/>
                    <a:pt x="1780674" y="360121"/>
                  </a:cubicBezTo>
                  <a:cubicBezTo>
                    <a:pt x="1820519" y="439814"/>
                    <a:pt x="1754385" y="335127"/>
                    <a:pt x="1809550" y="417873"/>
                  </a:cubicBezTo>
                  <a:cubicBezTo>
                    <a:pt x="1812758" y="430707"/>
                    <a:pt x="1813964" y="444215"/>
                    <a:pt x="1819175" y="456374"/>
                  </a:cubicBezTo>
                  <a:cubicBezTo>
                    <a:pt x="1823732" y="467007"/>
                    <a:pt x="1834364" y="474418"/>
                    <a:pt x="1838426" y="485250"/>
                  </a:cubicBezTo>
                  <a:cubicBezTo>
                    <a:pt x="1844170" y="500568"/>
                    <a:pt x="1844502" y="517406"/>
                    <a:pt x="1848051" y="533376"/>
                  </a:cubicBezTo>
                  <a:cubicBezTo>
                    <a:pt x="1850921" y="546290"/>
                    <a:pt x="1853031" y="559491"/>
                    <a:pt x="1857676" y="571877"/>
                  </a:cubicBezTo>
                  <a:cubicBezTo>
                    <a:pt x="1862714" y="585312"/>
                    <a:pt x="1871598" y="597056"/>
                    <a:pt x="1876927" y="610378"/>
                  </a:cubicBezTo>
                  <a:cubicBezTo>
                    <a:pt x="1884463" y="629219"/>
                    <a:pt x="1889760" y="648879"/>
                    <a:pt x="1896177" y="668130"/>
                  </a:cubicBezTo>
                  <a:cubicBezTo>
                    <a:pt x="1904131" y="739720"/>
                    <a:pt x="1909983" y="787127"/>
                    <a:pt x="1915428" y="860635"/>
                  </a:cubicBezTo>
                  <a:cubicBezTo>
                    <a:pt x="1919228" y="911929"/>
                    <a:pt x="1921845" y="963304"/>
                    <a:pt x="1925053" y="1014639"/>
                  </a:cubicBezTo>
                  <a:cubicBezTo>
                    <a:pt x="1931470" y="1274521"/>
                    <a:pt x="1944304" y="1534324"/>
                    <a:pt x="1944304" y="1794285"/>
                  </a:cubicBezTo>
                  <a:cubicBezTo>
                    <a:pt x="1944304" y="1890751"/>
                    <a:pt x="1938695" y="1987546"/>
                    <a:pt x="1925053" y="2083043"/>
                  </a:cubicBezTo>
                  <a:cubicBezTo>
                    <a:pt x="1919314" y="2123219"/>
                    <a:pt x="1896395" y="2159174"/>
                    <a:pt x="1886552" y="2198546"/>
                  </a:cubicBezTo>
                  <a:cubicBezTo>
                    <a:pt x="1877741" y="2233792"/>
                    <a:pt x="1869122" y="2270086"/>
                    <a:pt x="1857676" y="2304424"/>
                  </a:cubicBezTo>
                  <a:cubicBezTo>
                    <a:pt x="1852212" y="2320815"/>
                    <a:pt x="1846153" y="2337097"/>
                    <a:pt x="1838426" y="2352551"/>
                  </a:cubicBezTo>
                  <a:cubicBezTo>
                    <a:pt x="1830060" y="2369284"/>
                    <a:pt x="1817917" y="2383944"/>
                    <a:pt x="1809550" y="2400677"/>
                  </a:cubicBezTo>
                  <a:cubicBezTo>
                    <a:pt x="1765433" y="2488908"/>
                    <a:pt x="1818221" y="2411573"/>
                    <a:pt x="1761424" y="2487304"/>
                  </a:cubicBezTo>
                  <a:cubicBezTo>
                    <a:pt x="1755007" y="2506555"/>
                    <a:pt x="1750414" y="2526513"/>
                    <a:pt x="1742173" y="2545056"/>
                  </a:cubicBezTo>
                  <a:cubicBezTo>
                    <a:pt x="1716064" y="2603800"/>
                    <a:pt x="1725179" y="2541141"/>
                    <a:pt x="1713297" y="2612433"/>
                  </a:cubicBezTo>
                  <a:cubicBezTo>
                    <a:pt x="1703586" y="2670698"/>
                    <a:pt x="1706163" y="2692666"/>
                    <a:pt x="1694047" y="2747186"/>
                  </a:cubicBezTo>
                  <a:cubicBezTo>
                    <a:pt x="1691846" y="2757090"/>
                    <a:pt x="1689455" y="2767253"/>
                    <a:pt x="1684421" y="2776062"/>
                  </a:cubicBezTo>
                  <a:cubicBezTo>
                    <a:pt x="1676462" y="2789990"/>
                    <a:pt x="1664870" y="2801509"/>
                    <a:pt x="1655546" y="2814563"/>
                  </a:cubicBezTo>
                  <a:cubicBezTo>
                    <a:pt x="1648822" y="2823977"/>
                    <a:pt x="1645078" y="2835910"/>
                    <a:pt x="1636295" y="2843439"/>
                  </a:cubicBezTo>
                  <a:cubicBezTo>
                    <a:pt x="1602012" y="2872825"/>
                    <a:pt x="1588509" y="2872230"/>
                    <a:pt x="1549668" y="2881940"/>
                  </a:cubicBezTo>
                  <a:cubicBezTo>
                    <a:pt x="1536834" y="2891565"/>
                    <a:pt x="1526898" y="2907670"/>
                    <a:pt x="1511167" y="2910816"/>
                  </a:cubicBezTo>
                  <a:cubicBezTo>
                    <a:pt x="1460731" y="2920903"/>
                    <a:pt x="1408597" y="2920441"/>
                    <a:pt x="1357162" y="2920441"/>
                  </a:cubicBezTo>
                  <a:cubicBezTo>
                    <a:pt x="1196709" y="2920441"/>
                    <a:pt x="1036320" y="2914024"/>
                    <a:pt x="875899" y="2910816"/>
                  </a:cubicBezTo>
                  <a:cubicBezTo>
                    <a:pt x="863065" y="2907608"/>
                    <a:pt x="848884" y="2907754"/>
                    <a:pt x="837398" y="2901191"/>
                  </a:cubicBezTo>
                  <a:cubicBezTo>
                    <a:pt x="801152" y="2880479"/>
                    <a:pt x="811683" y="2865190"/>
                    <a:pt x="789272" y="2833814"/>
                  </a:cubicBezTo>
                  <a:cubicBezTo>
                    <a:pt x="781360" y="2822737"/>
                    <a:pt x="771473" y="2812850"/>
                    <a:pt x="760396" y="2804938"/>
                  </a:cubicBezTo>
                  <a:cubicBezTo>
                    <a:pt x="733292" y="2785578"/>
                    <a:pt x="714399" y="2783813"/>
                    <a:pt x="683394" y="2776062"/>
                  </a:cubicBezTo>
                  <a:cubicBezTo>
                    <a:pt x="670560" y="2766437"/>
                    <a:pt x="659242" y="2754360"/>
                    <a:pt x="644893" y="2747186"/>
                  </a:cubicBezTo>
                  <a:cubicBezTo>
                    <a:pt x="633061" y="2741270"/>
                    <a:pt x="616722" y="2745825"/>
                    <a:pt x="606392" y="2737561"/>
                  </a:cubicBezTo>
                  <a:cubicBezTo>
                    <a:pt x="598469" y="2731223"/>
                    <a:pt x="601801" y="2717494"/>
                    <a:pt x="596767" y="2708685"/>
                  </a:cubicBezTo>
                  <a:cubicBezTo>
                    <a:pt x="588808" y="2694757"/>
                    <a:pt x="580215" y="2680454"/>
                    <a:pt x="567891" y="2670184"/>
                  </a:cubicBezTo>
                  <a:cubicBezTo>
                    <a:pt x="541230" y="2647967"/>
                    <a:pt x="505804" y="2636973"/>
                    <a:pt x="481264" y="2612433"/>
                  </a:cubicBezTo>
                  <a:cubicBezTo>
                    <a:pt x="471639" y="2602808"/>
                    <a:pt x="463465" y="2591469"/>
                    <a:pt x="452388" y="2583557"/>
                  </a:cubicBezTo>
                  <a:cubicBezTo>
                    <a:pt x="431572" y="2568688"/>
                    <a:pt x="408578" y="2562536"/>
                    <a:pt x="385011" y="2554681"/>
                  </a:cubicBezTo>
                  <a:cubicBezTo>
                    <a:pt x="338105" y="2484323"/>
                    <a:pt x="395363" y="2572796"/>
                    <a:pt x="346510" y="2487304"/>
                  </a:cubicBezTo>
                  <a:cubicBezTo>
                    <a:pt x="340771" y="2477260"/>
                    <a:pt x="332998" y="2468473"/>
                    <a:pt x="327259" y="2458429"/>
                  </a:cubicBezTo>
                  <a:cubicBezTo>
                    <a:pt x="317189" y="2440807"/>
                    <a:pt x="304397" y="2406690"/>
                    <a:pt x="288758" y="2391052"/>
                  </a:cubicBezTo>
                  <a:cubicBezTo>
                    <a:pt x="280578" y="2382872"/>
                    <a:pt x="269507" y="2378218"/>
                    <a:pt x="259882" y="2371801"/>
                  </a:cubicBezTo>
                  <a:cubicBezTo>
                    <a:pt x="253465" y="2358967"/>
                    <a:pt x="248152" y="2345520"/>
                    <a:pt x="240632" y="2333300"/>
                  </a:cubicBezTo>
                  <a:cubicBezTo>
                    <a:pt x="222444" y="2303744"/>
                    <a:pt x="195768" y="2278895"/>
                    <a:pt x="182880" y="2246673"/>
                  </a:cubicBezTo>
                  <a:cubicBezTo>
                    <a:pt x="176463" y="2230631"/>
                    <a:pt x="169697" y="2214724"/>
                    <a:pt x="163630" y="2198546"/>
                  </a:cubicBezTo>
                  <a:cubicBezTo>
                    <a:pt x="160068" y="2189046"/>
                    <a:pt x="158542" y="2178746"/>
                    <a:pt x="154005" y="2169671"/>
                  </a:cubicBezTo>
                  <a:cubicBezTo>
                    <a:pt x="148831" y="2159324"/>
                    <a:pt x="141171" y="2150420"/>
                    <a:pt x="134754" y="2140795"/>
                  </a:cubicBezTo>
                  <a:cubicBezTo>
                    <a:pt x="131546" y="2124753"/>
                    <a:pt x="128055" y="2108765"/>
                    <a:pt x="125129" y="2092669"/>
                  </a:cubicBezTo>
                  <a:cubicBezTo>
                    <a:pt x="121638" y="2073468"/>
                    <a:pt x="119331" y="2054054"/>
                    <a:pt x="115504" y="2034917"/>
                  </a:cubicBezTo>
                  <a:cubicBezTo>
                    <a:pt x="106495" y="1989871"/>
                    <a:pt x="94181" y="1945476"/>
                    <a:pt x="86628" y="1900163"/>
                  </a:cubicBezTo>
                  <a:cubicBezTo>
                    <a:pt x="67762" y="1786979"/>
                    <a:pt x="86524" y="1890075"/>
                    <a:pt x="67377" y="1803911"/>
                  </a:cubicBezTo>
                  <a:cubicBezTo>
                    <a:pt x="62292" y="1781027"/>
                    <a:pt x="55951" y="1740755"/>
                    <a:pt x="48127" y="1717283"/>
                  </a:cubicBezTo>
                  <a:cubicBezTo>
                    <a:pt x="42663" y="1700892"/>
                    <a:pt x="35293" y="1685199"/>
                    <a:pt x="28876" y="1669157"/>
                  </a:cubicBezTo>
                  <a:cubicBezTo>
                    <a:pt x="25668" y="1653115"/>
                    <a:pt x="23219" y="1636902"/>
                    <a:pt x="19251" y="1621031"/>
                  </a:cubicBezTo>
                  <a:cubicBezTo>
                    <a:pt x="13586" y="1598371"/>
                    <a:pt x="0" y="1577012"/>
                    <a:pt x="0" y="1553654"/>
                  </a:cubicBezTo>
                  <a:cubicBezTo>
                    <a:pt x="0" y="1242371"/>
                    <a:pt x="2142" y="930816"/>
                    <a:pt x="19251" y="620003"/>
                  </a:cubicBezTo>
                  <a:cubicBezTo>
                    <a:pt x="21482" y="579481"/>
                    <a:pt x="44918" y="543001"/>
                    <a:pt x="57752" y="504500"/>
                  </a:cubicBezTo>
                  <a:cubicBezTo>
                    <a:pt x="57752" y="504499"/>
                    <a:pt x="77001" y="446750"/>
                    <a:pt x="77002" y="446749"/>
                  </a:cubicBezTo>
                  <a:cubicBezTo>
                    <a:pt x="83419" y="437124"/>
                    <a:pt x="91555" y="428444"/>
                    <a:pt x="96253" y="417873"/>
                  </a:cubicBezTo>
                  <a:cubicBezTo>
                    <a:pt x="101147" y="406862"/>
                    <a:pt x="124844" y="325208"/>
                    <a:pt x="134754" y="311995"/>
                  </a:cubicBezTo>
                  <a:cubicBezTo>
                    <a:pt x="153811" y="286586"/>
                    <a:pt x="179672" y="267077"/>
                    <a:pt x="202131" y="244618"/>
                  </a:cubicBezTo>
                  <a:lnTo>
                    <a:pt x="231007" y="215742"/>
                  </a:lnTo>
                  <a:cubicBezTo>
                    <a:pt x="249745" y="159526"/>
                    <a:pt x="225971" y="211153"/>
                    <a:pt x="269508" y="167616"/>
                  </a:cubicBezTo>
                  <a:cubicBezTo>
                    <a:pt x="280852" y="156273"/>
                    <a:pt x="287041" y="140459"/>
                    <a:pt x="298384" y="129115"/>
                  </a:cubicBezTo>
                  <a:cubicBezTo>
                    <a:pt x="306564" y="120935"/>
                    <a:pt x="318372" y="117270"/>
                    <a:pt x="327259" y="109864"/>
                  </a:cubicBezTo>
                  <a:cubicBezTo>
                    <a:pt x="376410" y="68905"/>
                    <a:pt x="332316" y="86944"/>
                    <a:pt x="394636" y="71363"/>
                  </a:cubicBezTo>
                  <a:lnTo>
                    <a:pt x="452388" y="32862"/>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31188" y="3498394"/>
              <a:ext cx="464999" cy="369332"/>
            </a:xfrm>
            <a:prstGeom prst="rect">
              <a:avLst/>
            </a:prstGeom>
            <a:noFill/>
          </p:spPr>
          <p:txBody>
            <a:bodyPr wrap="none" rtlCol="0">
              <a:spAutoFit/>
            </a:bodyPr>
            <a:lstStyle/>
            <a:p>
              <a:r>
                <a:rPr lang="hr-HR" dirty="0" err="1" smtClean="0"/>
                <a:t>Src</a:t>
              </a:r>
              <a:endParaRPr lang="en-US" dirty="0"/>
            </a:p>
          </p:txBody>
        </p:sp>
        <p:sp>
          <p:nvSpPr>
            <p:cNvPr id="8" name="Rectangle 7"/>
            <p:cNvSpPr/>
            <p:nvPr/>
          </p:nvSpPr>
          <p:spPr>
            <a:xfrm>
              <a:off x="3851920" y="1340768"/>
              <a:ext cx="21602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959932" y="2420888"/>
              <a:ext cx="32403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635896" y="2996952"/>
              <a:ext cx="32403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323202" y="3006979"/>
              <a:ext cx="32403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977934" y="3713676"/>
              <a:ext cx="32403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426228" y="2817353"/>
              <a:ext cx="972152" cy="8477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3552717" y="2060848"/>
              <a:ext cx="875267" cy="3744416"/>
              <a:chOff x="3552717" y="2060848"/>
              <a:chExt cx="875267" cy="3744416"/>
            </a:xfrm>
          </p:grpSpPr>
          <p:cxnSp>
            <p:nvCxnSpPr>
              <p:cNvPr id="15" name="Straight Arrow Connector 14"/>
              <p:cNvCxnSpPr/>
              <p:nvPr/>
            </p:nvCxnSpPr>
            <p:spPr>
              <a:xfrm>
                <a:off x="4067944" y="2060848"/>
                <a:ext cx="54006" cy="28803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301970" y="2708920"/>
                <a:ext cx="126014" cy="21602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3959932" y="2816932"/>
                <a:ext cx="108012" cy="1800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926947" y="3438893"/>
                <a:ext cx="101973" cy="1640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301970" y="4869160"/>
                <a:ext cx="0" cy="93610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1" name="Arc 30"/>
              <p:cNvSpPr/>
              <p:nvPr/>
            </p:nvSpPr>
            <p:spPr>
              <a:xfrm flipH="1" flipV="1">
                <a:off x="3617894" y="3167566"/>
                <a:ext cx="450050" cy="706697"/>
              </a:xfrm>
              <a:prstGeom prst="arc">
                <a:avLst>
                  <a:gd name="adj1" fmla="val 16200000"/>
                  <a:gd name="adj2" fmla="val 1790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Straight Connector 32"/>
              <p:cNvCxnSpPr/>
              <p:nvPr/>
            </p:nvCxnSpPr>
            <p:spPr>
              <a:xfrm flipH="1" flipV="1">
                <a:off x="3552717" y="3320321"/>
                <a:ext cx="166358" cy="121246"/>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863588" y="4478977"/>
              <a:ext cx="1800200" cy="646331"/>
            </a:xfrm>
            <a:prstGeom prst="rect">
              <a:avLst/>
            </a:prstGeom>
            <a:noFill/>
          </p:spPr>
          <p:txBody>
            <a:bodyPr wrap="square" rtlCol="0">
              <a:spAutoFit/>
            </a:bodyPr>
            <a:lstStyle/>
            <a:p>
              <a:r>
                <a:rPr lang="hr-HR" dirty="0" smtClean="0"/>
                <a:t>molekula – signalno sredstvo</a:t>
              </a:r>
              <a:endParaRPr lang="en-US" dirty="0"/>
            </a:p>
          </p:txBody>
        </p:sp>
        <p:cxnSp>
          <p:nvCxnSpPr>
            <p:cNvPr id="40" name="Straight Connector 39"/>
            <p:cNvCxnSpPr/>
            <p:nvPr/>
          </p:nvCxnSpPr>
          <p:spPr>
            <a:xfrm flipV="1">
              <a:off x="1936877" y="3194943"/>
              <a:ext cx="1782198" cy="398101"/>
            </a:xfrm>
            <a:prstGeom prst="line">
              <a:avLst/>
            </a:prstGeom>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6660232" y="2060848"/>
              <a:ext cx="144016" cy="5040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a:endCxn id="44" idx="1"/>
            </p:cNvCxnSpPr>
            <p:nvPr/>
          </p:nvCxnSpPr>
          <p:spPr>
            <a:xfrm flipV="1">
              <a:off x="4788024" y="2312876"/>
              <a:ext cx="1872208" cy="108012"/>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289516" y="1007617"/>
              <a:ext cx="769763" cy="369332"/>
            </a:xfrm>
            <a:prstGeom prst="rect">
              <a:avLst/>
            </a:prstGeom>
            <a:noFill/>
          </p:spPr>
          <p:txBody>
            <a:bodyPr wrap="none" rtlCol="0">
              <a:spAutoFit/>
            </a:bodyPr>
            <a:lstStyle/>
            <a:p>
              <a:r>
                <a:rPr lang="hr-HR" dirty="0" err="1" smtClean="0"/>
                <a:t>inputs</a:t>
              </a:r>
              <a:endParaRPr lang="en-US" dirty="0"/>
            </a:p>
          </p:txBody>
        </p:sp>
        <p:sp>
          <p:nvSpPr>
            <p:cNvPr id="49" name="TextBox 48"/>
            <p:cNvSpPr txBox="1"/>
            <p:nvPr/>
          </p:nvSpPr>
          <p:spPr>
            <a:xfrm>
              <a:off x="3805226" y="939170"/>
              <a:ext cx="769763" cy="369332"/>
            </a:xfrm>
            <a:prstGeom prst="rect">
              <a:avLst/>
            </a:prstGeom>
            <a:noFill/>
          </p:spPr>
          <p:txBody>
            <a:bodyPr wrap="none" rtlCol="0">
              <a:spAutoFit/>
            </a:bodyPr>
            <a:lstStyle/>
            <a:p>
              <a:r>
                <a:rPr lang="hr-HR" dirty="0" err="1" smtClean="0"/>
                <a:t>inputs</a:t>
              </a:r>
              <a:endParaRPr lang="en-US" dirty="0"/>
            </a:p>
          </p:txBody>
        </p:sp>
        <p:sp>
          <p:nvSpPr>
            <p:cNvPr id="50" name="TextBox 49"/>
            <p:cNvSpPr txBox="1"/>
            <p:nvPr/>
          </p:nvSpPr>
          <p:spPr>
            <a:xfrm>
              <a:off x="6464251" y="971436"/>
              <a:ext cx="769763" cy="369332"/>
            </a:xfrm>
            <a:prstGeom prst="rect">
              <a:avLst/>
            </a:prstGeom>
            <a:noFill/>
          </p:spPr>
          <p:txBody>
            <a:bodyPr wrap="none" rtlCol="0">
              <a:spAutoFit/>
            </a:bodyPr>
            <a:lstStyle/>
            <a:p>
              <a:r>
                <a:rPr lang="hr-HR" dirty="0" err="1" smtClean="0"/>
                <a:t>inputs</a:t>
              </a:r>
              <a:endParaRPr lang="en-US" dirty="0"/>
            </a:p>
          </p:txBody>
        </p:sp>
        <p:sp>
          <p:nvSpPr>
            <p:cNvPr id="51" name="TextBox 50"/>
            <p:cNvSpPr txBox="1"/>
            <p:nvPr/>
          </p:nvSpPr>
          <p:spPr>
            <a:xfrm>
              <a:off x="3826150" y="5837126"/>
              <a:ext cx="915635" cy="369332"/>
            </a:xfrm>
            <a:prstGeom prst="rect">
              <a:avLst/>
            </a:prstGeom>
            <a:noFill/>
          </p:spPr>
          <p:txBody>
            <a:bodyPr wrap="none" rtlCol="0">
              <a:spAutoFit/>
            </a:bodyPr>
            <a:lstStyle/>
            <a:p>
              <a:r>
                <a:rPr lang="hr-HR" dirty="0" err="1" smtClean="0"/>
                <a:t>outputs</a:t>
              </a:r>
              <a:endParaRPr lang="en-US" dirty="0"/>
            </a:p>
          </p:txBody>
        </p:sp>
        <p:sp>
          <p:nvSpPr>
            <p:cNvPr id="53" name="TextBox 52"/>
            <p:cNvSpPr txBox="1"/>
            <p:nvPr/>
          </p:nvSpPr>
          <p:spPr>
            <a:xfrm>
              <a:off x="2857930" y="6127800"/>
              <a:ext cx="2821670" cy="646331"/>
            </a:xfrm>
            <a:prstGeom prst="rect">
              <a:avLst/>
            </a:prstGeom>
            <a:noFill/>
          </p:spPr>
          <p:txBody>
            <a:bodyPr wrap="none" rtlCol="0">
              <a:spAutoFit/>
            </a:bodyPr>
            <a:lstStyle/>
            <a:p>
              <a:r>
                <a:rPr lang="hr-HR" dirty="0" smtClean="0"/>
                <a:t>mreža kao signalno sredstvo</a:t>
              </a:r>
            </a:p>
            <a:p>
              <a:r>
                <a:rPr lang="hr-HR" dirty="0" smtClean="0"/>
                <a:t>-signalni put</a:t>
              </a:r>
              <a:endParaRPr lang="en-US" dirty="0"/>
            </a:p>
          </p:txBody>
        </p:sp>
        <p:sp>
          <p:nvSpPr>
            <p:cNvPr id="54" name="TextBox 53"/>
            <p:cNvSpPr txBox="1"/>
            <p:nvPr/>
          </p:nvSpPr>
          <p:spPr>
            <a:xfrm>
              <a:off x="5951781" y="5805264"/>
              <a:ext cx="3192219" cy="923330"/>
            </a:xfrm>
            <a:prstGeom prst="rect">
              <a:avLst/>
            </a:prstGeom>
            <a:noFill/>
          </p:spPr>
          <p:txBody>
            <a:bodyPr wrap="square" rtlCol="0">
              <a:spAutoFit/>
            </a:bodyPr>
            <a:lstStyle/>
            <a:p>
              <a:r>
                <a:rPr lang="hr-HR" dirty="0" smtClean="0"/>
                <a:t>stanica kao signalno sredstvo</a:t>
              </a:r>
            </a:p>
            <a:p>
              <a:r>
                <a:rPr lang="hr-HR" dirty="0" smtClean="0"/>
                <a:t>-proliferacija, diferencijacija, migracija</a:t>
              </a:r>
              <a:endParaRPr lang="en-US" dirty="0"/>
            </a:p>
          </p:txBody>
        </p:sp>
        <p:cxnSp>
          <p:nvCxnSpPr>
            <p:cNvPr id="56" name="Straight Arrow Connector 55"/>
            <p:cNvCxnSpPr/>
            <p:nvPr/>
          </p:nvCxnSpPr>
          <p:spPr>
            <a:xfrm>
              <a:off x="1674397" y="1556792"/>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6804248" y="1417933"/>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1319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rotein interaction ty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784946"/>
            <a:ext cx="3669098" cy="24478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4575" y="300712"/>
            <a:ext cx="5184576" cy="3693319"/>
          </a:xfrm>
          <a:prstGeom prst="rect">
            <a:avLst/>
          </a:prstGeom>
        </p:spPr>
        <p:txBody>
          <a:bodyPr wrap="square">
            <a:spAutoFit/>
          </a:bodyPr>
          <a:lstStyle/>
          <a:p>
            <a:r>
              <a:rPr lang="hr-HR" dirty="0">
                <a:latin typeface="Arial" panose="020B0604020202020204" pitchFamily="34" charset="0"/>
                <a:cs typeface="Arial" panose="020B0604020202020204" pitchFamily="34" charset="0"/>
              </a:rPr>
              <a:t>relativno malen broj </a:t>
            </a:r>
            <a:r>
              <a:rPr lang="hr-HR" dirty="0" smtClean="0">
                <a:latin typeface="Arial" panose="020B0604020202020204" pitchFamily="34" charset="0"/>
                <a:cs typeface="Arial" panose="020B0604020202020204" pitchFamily="34" charset="0"/>
              </a:rPr>
              <a:t>metoda -  „valuta” </a:t>
            </a:r>
            <a:r>
              <a:rPr lang="hr-HR" dirty="0">
                <a:latin typeface="Arial" panose="020B0604020202020204" pitchFamily="34" charset="0"/>
                <a:cs typeface="Arial" panose="020B0604020202020204" pitchFamily="34" charset="0"/>
              </a:rPr>
              <a:t>u signaliziranju:</a:t>
            </a:r>
          </a:p>
          <a:p>
            <a:endParaRPr lang="hr-HR"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hr-HR" dirty="0">
                <a:latin typeface="Arial" panose="020B0604020202020204" pitchFamily="34" charset="0"/>
                <a:cs typeface="Arial" panose="020B0604020202020204" pitchFamily="34" charset="0"/>
              </a:rPr>
              <a:t>interakcije protein-</a:t>
            </a:r>
            <a:r>
              <a:rPr lang="hr-HR" dirty="0" err="1">
                <a:latin typeface="Arial" panose="020B0604020202020204" pitchFamily="34" charset="0"/>
                <a:cs typeface="Arial" panose="020B0604020202020204" pitchFamily="34" charset="0"/>
              </a:rPr>
              <a:t>protein</a:t>
            </a:r>
            <a:endParaRPr lang="hr-HR"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hr-HR" dirty="0">
                <a:latin typeface="Arial" panose="020B0604020202020204" pitchFamily="34" charset="0"/>
                <a:cs typeface="Arial" panose="020B0604020202020204" pitchFamily="34" charset="0"/>
              </a:rPr>
              <a:t>promjena </a:t>
            </a:r>
            <a:r>
              <a:rPr lang="hr-HR" dirty="0" err="1">
                <a:latin typeface="Arial" panose="020B0604020202020204" pitchFamily="34" charset="0"/>
                <a:cs typeface="Arial" panose="020B0604020202020204" pitchFamily="34" charset="0"/>
              </a:rPr>
              <a:t>konformacije</a:t>
            </a:r>
            <a:endParaRPr lang="hr-HR"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hr-HR" dirty="0">
                <a:latin typeface="Arial" panose="020B0604020202020204" pitchFamily="34" charset="0"/>
                <a:cs typeface="Arial" panose="020B0604020202020204" pitchFamily="34" charset="0"/>
              </a:rPr>
              <a:t>enzimska aktivnost</a:t>
            </a:r>
          </a:p>
          <a:p>
            <a:pPr marL="285750" indent="-285750">
              <a:lnSpc>
                <a:spcPct val="150000"/>
              </a:lnSpc>
              <a:buFont typeface="Arial" panose="020B0604020202020204" pitchFamily="34" charset="0"/>
              <a:buChar char="•"/>
            </a:pPr>
            <a:r>
              <a:rPr lang="hr-HR" dirty="0" err="1">
                <a:latin typeface="Arial" panose="020B0604020202020204" pitchFamily="34" charset="0"/>
                <a:cs typeface="Arial" panose="020B0604020202020204" pitchFamily="34" charset="0"/>
              </a:rPr>
              <a:t>posttranslacijska</a:t>
            </a:r>
            <a:r>
              <a:rPr lang="hr-HR" dirty="0">
                <a:latin typeface="Arial" panose="020B0604020202020204" pitchFamily="34" charset="0"/>
                <a:cs typeface="Arial" panose="020B0604020202020204" pitchFamily="34" charset="0"/>
              </a:rPr>
              <a:t> modifikacija</a:t>
            </a:r>
          </a:p>
          <a:p>
            <a:pPr marL="285750" indent="-285750">
              <a:lnSpc>
                <a:spcPct val="150000"/>
              </a:lnSpc>
              <a:buFont typeface="Arial" panose="020B0604020202020204" pitchFamily="34" charset="0"/>
              <a:buChar char="•"/>
            </a:pPr>
            <a:r>
              <a:rPr lang="hr-HR" dirty="0" err="1">
                <a:latin typeface="Arial" panose="020B0604020202020204" pitchFamily="34" charset="0"/>
                <a:cs typeface="Arial" panose="020B0604020202020204" pitchFamily="34" charset="0"/>
              </a:rPr>
              <a:t>subcelularna</a:t>
            </a:r>
            <a:r>
              <a:rPr lang="hr-HR" dirty="0">
                <a:latin typeface="Arial" panose="020B0604020202020204" pitchFamily="34" charset="0"/>
                <a:cs typeface="Arial" panose="020B0604020202020204" pitchFamily="34" charset="0"/>
              </a:rPr>
              <a:t> lokalizacija/koncentracija</a:t>
            </a:r>
          </a:p>
          <a:p>
            <a:pPr marL="285750" indent="-285750">
              <a:lnSpc>
                <a:spcPct val="150000"/>
              </a:lnSpc>
              <a:buFont typeface="Arial" panose="020B0604020202020204" pitchFamily="34" charset="0"/>
              <a:buChar char="•"/>
            </a:pPr>
            <a:r>
              <a:rPr lang="hr-HR" dirty="0">
                <a:latin typeface="Arial" panose="020B0604020202020204" pitchFamily="34" charset="0"/>
                <a:cs typeface="Arial" panose="020B0604020202020204" pitchFamily="34" charset="0"/>
              </a:rPr>
              <a:t>male molekule kao signalni posrednici</a:t>
            </a:r>
            <a:endParaRPr lang="en-US" dirty="0">
              <a:latin typeface="Arial" panose="020B0604020202020204" pitchFamily="34" charset="0"/>
              <a:cs typeface="Arial" panose="020B0604020202020204" pitchFamily="34" charset="0"/>
            </a:endParaRPr>
          </a:p>
          <a:p>
            <a:endParaRPr lang="en-US" dirty="0"/>
          </a:p>
        </p:txBody>
      </p:sp>
      <p:grpSp>
        <p:nvGrpSpPr>
          <p:cNvPr id="14" name="Group 13"/>
          <p:cNvGrpSpPr/>
          <p:nvPr/>
        </p:nvGrpSpPr>
        <p:grpSpPr>
          <a:xfrm>
            <a:off x="1979712" y="4194093"/>
            <a:ext cx="1884563" cy="582281"/>
            <a:chOff x="5292080" y="4358887"/>
            <a:chExt cx="1884563" cy="582281"/>
          </a:xfrm>
        </p:grpSpPr>
        <p:sp>
          <p:nvSpPr>
            <p:cNvPr id="3" name="Rectangle 2"/>
            <p:cNvSpPr/>
            <p:nvPr/>
          </p:nvSpPr>
          <p:spPr>
            <a:xfrm>
              <a:off x="5292080" y="4437112"/>
              <a:ext cx="50405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6600579" y="4358887"/>
              <a:ext cx="576064"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6012160" y="4646919"/>
              <a:ext cx="43204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436096" y="4079040"/>
            <a:ext cx="2160240" cy="936104"/>
            <a:chOff x="6300192" y="5661248"/>
            <a:chExt cx="2160240" cy="936104"/>
          </a:xfrm>
        </p:grpSpPr>
        <p:sp>
          <p:nvSpPr>
            <p:cNvPr id="7" name="Oval 6"/>
            <p:cNvSpPr/>
            <p:nvPr/>
          </p:nvSpPr>
          <p:spPr>
            <a:xfrm>
              <a:off x="6300192" y="5661248"/>
              <a:ext cx="2160240" cy="9361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884368" y="6021288"/>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7380312" y="6201308"/>
              <a:ext cx="68407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215735" y="6128556"/>
              <a:ext cx="78186" cy="1800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2165909" y="5028402"/>
            <a:ext cx="1147302" cy="307777"/>
          </a:xfrm>
          <a:prstGeom prst="rect">
            <a:avLst/>
          </a:prstGeom>
          <a:noFill/>
        </p:spPr>
        <p:txBody>
          <a:bodyPr wrap="none" rtlCol="0">
            <a:spAutoFit/>
          </a:bodyPr>
          <a:lstStyle/>
          <a:p>
            <a:r>
              <a:rPr lang="hr-HR" sz="1400" dirty="0" err="1" smtClean="0"/>
              <a:t>npr</a:t>
            </a:r>
            <a:r>
              <a:rPr lang="hr-HR" sz="1400" dirty="0" smtClean="0"/>
              <a:t> GDP/GTP</a:t>
            </a:r>
            <a:endParaRPr lang="en-US" sz="1400" dirty="0"/>
          </a:p>
        </p:txBody>
      </p:sp>
      <p:sp>
        <p:nvSpPr>
          <p:cNvPr id="16" name="TextBox 15"/>
          <p:cNvSpPr txBox="1"/>
          <p:nvPr/>
        </p:nvSpPr>
        <p:spPr>
          <a:xfrm>
            <a:off x="379109" y="5733256"/>
            <a:ext cx="8493565" cy="646331"/>
          </a:xfrm>
          <a:prstGeom prst="rect">
            <a:avLst/>
          </a:prstGeom>
          <a:noFill/>
        </p:spPr>
        <p:txBody>
          <a:bodyPr wrap="square" rtlCol="0">
            <a:spAutoFit/>
          </a:bodyPr>
          <a:lstStyle/>
          <a:p>
            <a:r>
              <a:rPr lang="hr-HR" dirty="0" smtClean="0"/>
              <a:t>-</a:t>
            </a:r>
            <a:r>
              <a:rPr lang="hr-HR" dirty="0" smtClean="0">
                <a:latin typeface="Arial" panose="020B0604020202020204" pitchFamily="34" charset="0"/>
                <a:cs typeface="Arial" panose="020B0604020202020204" pitchFamily="34" charset="0"/>
              </a:rPr>
              <a:t>simultane promjene više „tipova promjena”: promjena PTM (npr. </a:t>
            </a:r>
            <a:r>
              <a:rPr lang="hr-HR" dirty="0" err="1" smtClean="0">
                <a:latin typeface="Arial" panose="020B0604020202020204" pitchFamily="34" charset="0"/>
                <a:cs typeface="Arial" panose="020B0604020202020204" pitchFamily="34" charset="0"/>
              </a:rPr>
              <a:t>fosforilacija</a:t>
            </a:r>
            <a:r>
              <a:rPr lang="hr-HR" dirty="0" smtClean="0">
                <a:latin typeface="Arial" panose="020B0604020202020204" pitchFamily="34" charset="0"/>
                <a:cs typeface="Arial" panose="020B0604020202020204" pitchFamily="34" charset="0"/>
              </a:rPr>
              <a:t>) inducira </a:t>
            </a:r>
            <a:r>
              <a:rPr lang="hr-HR" dirty="0" err="1" smtClean="0">
                <a:latin typeface="Arial" panose="020B0604020202020204" pitchFamily="34" charset="0"/>
                <a:cs typeface="Arial" panose="020B0604020202020204" pitchFamily="34" charset="0"/>
              </a:rPr>
              <a:t>konformacijsku</a:t>
            </a:r>
            <a:r>
              <a:rPr lang="hr-HR" dirty="0" smtClean="0">
                <a:latin typeface="Arial" panose="020B0604020202020204" pitchFamily="34" charset="0"/>
                <a:cs typeface="Arial" panose="020B0604020202020204" pitchFamily="34" charset="0"/>
              </a:rPr>
              <a:t> promjenu, koja vodi promjeni katalitičke aktivnosti</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515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40173" y="1052736"/>
            <a:ext cx="445315" cy="369332"/>
          </a:xfrm>
          <a:prstGeom prst="rect">
            <a:avLst/>
          </a:prstGeom>
          <a:noFill/>
        </p:spPr>
        <p:txBody>
          <a:bodyPr wrap="none" rtlCol="0">
            <a:spAutoFit/>
          </a:bodyPr>
          <a:lstStyle/>
          <a:p>
            <a:r>
              <a:rPr lang="hr-HR" dirty="0" err="1" smtClean="0"/>
              <a:t>off</a:t>
            </a:r>
            <a:endParaRPr lang="en-US" dirty="0"/>
          </a:p>
        </p:txBody>
      </p:sp>
      <p:sp>
        <p:nvSpPr>
          <p:cNvPr id="5" name="TextBox 4"/>
          <p:cNvSpPr txBox="1"/>
          <p:nvPr/>
        </p:nvSpPr>
        <p:spPr>
          <a:xfrm>
            <a:off x="1204099" y="5211577"/>
            <a:ext cx="2917465" cy="369332"/>
          </a:xfrm>
          <a:prstGeom prst="rect">
            <a:avLst/>
          </a:prstGeom>
          <a:noFill/>
        </p:spPr>
        <p:txBody>
          <a:bodyPr wrap="none" rtlCol="0">
            <a:spAutoFit/>
          </a:bodyPr>
          <a:lstStyle/>
          <a:p>
            <a:r>
              <a:rPr lang="hr-HR" dirty="0" err="1" smtClean="0"/>
              <a:t>input</a:t>
            </a:r>
            <a:r>
              <a:rPr lang="hr-HR" dirty="0" smtClean="0"/>
              <a:t>: pTyr527 </a:t>
            </a:r>
            <a:r>
              <a:rPr lang="hr-HR" dirty="0" err="1" smtClean="0"/>
              <a:t>defosforilacija</a:t>
            </a:r>
            <a:endParaRPr lang="en-US" dirty="0"/>
          </a:p>
        </p:txBody>
      </p:sp>
      <p:sp>
        <p:nvSpPr>
          <p:cNvPr id="6" name="TextBox 5"/>
          <p:cNvSpPr txBox="1"/>
          <p:nvPr/>
        </p:nvSpPr>
        <p:spPr>
          <a:xfrm>
            <a:off x="5652120" y="5211577"/>
            <a:ext cx="2934201" cy="369332"/>
          </a:xfrm>
          <a:prstGeom prst="rect">
            <a:avLst/>
          </a:prstGeom>
          <a:noFill/>
        </p:spPr>
        <p:txBody>
          <a:bodyPr wrap="none" rtlCol="0">
            <a:spAutoFit/>
          </a:bodyPr>
          <a:lstStyle/>
          <a:p>
            <a:r>
              <a:rPr lang="hr-HR" dirty="0" err="1" smtClean="0"/>
              <a:t>output</a:t>
            </a:r>
            <a:r>
              <a:rPr lang="hr-HR" dirty="0" smtClean="0"/>
              <a:t>: </a:t>
            </a:r>
            <a:r>
              <a:rPr lang="hr-HR" dirty="0" err="1" smtClean="0"/>
              <a:t>fosforilacija</a:t>
            </a:r>
            <a:r>
              <a:rPr lang="hr-HR" dirty="0" smtClean="0"/>
              <a:t> supstrata</a:t>
            </a:r>
            <a:endParaRPr lang="en-US" dirty="0"/>
          </a:p>
        </p:txBody>
      </p:sp>
      <p:sp>
        <p:nvSpPr>
          <p:cNvPr id="7" name="TextBox 6"/>
          <p:cNvSpPr txBox="1"/>
          <p:nvPr/>
        </p:nvSpPr>
        <p:spPr>
          <a:xfrm>
            <a:off x="467544" y="5657671"/>
            <a:ext cx="8676455" cy="1200329"/>
          </a:xfrm>
          <a:prstGeom prst="rect">
            <a:avLst/>
          </a:prstGeom>
          <a:noFill/>
        </p:spPr>
        <p:txBody>
          <a:bodyPr wrap="square" rtlCol="0">
            <a:spAutoFit/>
          </a:bodyPr>
          <a:lstStyle/>
          <a:p>
            <a:r>
              <a:rPr lang="hr-HR" dirty="0" smtClean="0">
                <a:latin typeface="Arial" panose="020B0604020202020204" pitchFamily="34" charset="0"/>
                <a:cs typeface="Arial" panose="020B0604020202020204" pitchFamily="34" charset="0"/>
              </a:rPr>
              <a:t>Neaktivni i aktivni oblik </a:t>
            </a:r>
            <a:r>
              <a:rPr lang="hr-HR" dirty="0" err="1" smtClean="0">
                <a:latin typeface="Arial" panose="020B0604020202020204" pitchFamily="34" charset="0"/>
                <a:cs typeface="Arial" panose="020B0604020202020204" pitchFamily="34" charset="0"/>
              </a:rPr>
              <a:t>tirozinske</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kinaze</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Src</a:t>
            </a:r>
            <a:endParaRPr lang="hr-HR" dirty="0" smtClean="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kad je Tyr527 </a:t>
            </a:r>
            <a:r>
              <a:rPr lang="hr-HR" dirty="0" err="1" smtClean="0">
                <a:latin typeface="Arial" panose="020B0604020202020204" pitchFamily="34" charset="0"/>
                <a:cs typeface="Arial" panose="020B0604020202020204" pitchFamily="34" charset="0"/>
              </a:rPr>
              <a:t>fosforiliran</a:t>
            </a:r>
            <a:r>
              <a:rPr lang="hr-HR" dirty="0" smtClean="0">
                <a:latin typeface="Arial" panose="020B0604020202020204" pitchFamily="34" charset="0"/>
                <a:cs typeface="Arial" panose="020B0604020202020204" pitchFamily="34" charset="0"/>
              </a:rPr>
              <a:t>, protein je složen u kompaktnu, zatvorenu strukturu, kad su domene SH2 i SH3 otvorene, katalitička aktivnost visoka, Tyr416 </a:t>
            </a:r>
            <a:r>
              <a:rPr lang="hr-HR" dirty="0" err="1" smtClean="0">
                <a:latin typeface="Arial" panose="020B0604020202020204" pitchFamily="34" charset="0"/>
                <a:cs typeface="Arial" panose="020B0604020202020204" pitchFamily="34" charset="0"/>
              </a:rPr>
              <a:t>fosforiliran</a:t>
            </a:r>
            <a:endParaRPr lang="hr-HR" dirty="0" smtClean="0">
              <a:latin typeface="Arial" panose="020B0604020202020204" pitchFamily="34" charset="0"/>
              <a:cs typeface="Arial" panose="020B0604020202020204" pitchFamily="34" charset="0"/>
            </a:endParaRPr>
          </a:p>
          <a:p>
            <a:endParaRPr lang="hr-HR" dirty="0" smtClean="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5140" y="836712"/>
            <a:ext cx="4386181" cy="4468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7172417" y="6453336"/>
            <a:ext cx="2080103" cy="276999"/>
          </a:xfrm>
          <a:prstGeom prst="rect">
            <a:avLst/>
          </a:prstGeom>
          <a:noFill/>
        </p:spPr>
        <p:txBody>
          <a:bodyPr wrap="square" rtlCol="0">
            <a:spAutoFit/>
          </a:bodyPr>
          <a:lstStyle/>
          <a:p>
            <a:r>
              <a:rPr lang="en-US" sz="1200" i="1" dirty="0" err="1"/>
              <a:t>Int</a:t>
            </a:r>
            <a:r>
              <a:rPr lang="en-US" sz="1200" i="1" dirty="0"/>
              <a:t> J </a:t>
            </a:r>
            <a:r>
              <a:rPr lang="en-US" sz="1200" i="1" dirty="0" err="1"/>
              <a:t>Biol</a:t>
            </a:r>
            <a:r>
              <a:rPr lang="en-US" sz="1200" i="1" dirty="0"/>
              <a:t> </a:t>
            </a:r>
            <a:r>
              <a:rPr lang="en-US" sz="1200" i="1" dirty="0" err="1"/>
              <a:t>Sci</a:t>
            </a:r>
            <a:r>
              <a:rPr lang="en-US" sz="1200" i="1" dirty="0"/>
              <a:t> </a:t>
            </a:r>
            <a:r>
              <a:rPr lang="en-US" sz="1200" dirty="0"/>
              <a:t>2012</a:t>
            </a:r>
          </a:p>
        </p:txBody>
      </p:sp>
      <p:sp>
        <p:nvSpPr>
          <p:cNvPr id="13" name="TextBox 12"/>
          <p:cNvSpPr txBox="1"/>
          <p:nvPr/>
        </p:nvSpPr>
        <p:spPr>
          <a:xfrm>
            <a:off x="7172417" y="908720"/>
            <a:ext cx="1720063" cy="800219"/>
          </a:xfrm>
          <a:prstGeom prst="rect">
            <a:avLst/>
          </a:prstGeom>
          <a:noFill/>
        </p:spPr>
        <p:txBody>
          <a:bodyPr wrap="square" rtlCol="0">
            <a:spAutoFit/>
          </a:bodyPr>
          <a:lstStyle/>
          <a:p>
            <a:r>
              <a:rPr lang="hr-HR" sz="1400" dirty="0" smtClean="0"/>
              <a:t>SH: vezanje proteina, </a:t>
            </a:r>
            <a:r>
              <a:rPr lang="hr-HR" sz="1400" dirty="0" err="1" smtClean="0"/>
              <a:t>relokalizacija</a:t>
            </a:r>
            <a:endParaRPr lang="hr-HR" sz="1400" dirty="0" smtClean="0"/>
          </a:p>
          <a:p>
            <a:endParaRPr lang="en-US" dirty="0"/>
          </a:p>
        </p:txBody>
      </p:sp>
      <p:sp>
        <p:nvSpPr>
          <p:cNvPr id="14" name="TextBox 13"/>
          <p:cNvSpPr txBox="1"/>
          <p:nvPr/>
        </p:nvSpPr>
        <p:spPr>
          <a:xfrm>
            <a:off x="6811208" y="2078523"/>
            <a:ext cx="1584176" cy="523220"/>
          </a:xfrm>
          <a:prstGeom prst="rect">
            <a:avLst/>
          </a:prstGeom>
          <a:noFill/>
        </p:spPr>
        <p:txBody>
          <a:bodyPr wrap="square" rtlCol="0">
            <a:spAutoFit/>
          </a:bodyPr>
          <a:lstStyle/>
          <a:p>
            <a:r>
              <a:rPr lang="hr-HR" sz="1400" dirty="0" smtClean="0"/>
              <a:t>aktivacija </a:t>
            </a:r>
            <a:r>
              <a:rPr lang="hr-HR" sz="1400" dirty="0" err="1" smtClean="0"/>
              <a:t>kinazne</a:t>
            </a:r>
            <a:r>
              <a:rPr lang="hr-HR" sz="1400" dirty="0" smtClean="0"/>
              <a:t> domene</a:t>
            </a:r>
            <a:endParaRPr lang="en-US" sz="1400" dirty="0"/>
          </a:p>
        </p:txBody>
      </p:sp>
      <p:sp>
        <p:nvSpPr>
          <p:cNvPr id="15" name="TextBox 14"/>
          <p:cNvSpPr txBox="1"/>
          <p:nvPr/>
        </p:nvSpPr>
        <p:spPr>
          <a:xfrm>
            <a:off x="971600" y="1308829"/>
            <a:ext cx="464999" cy="369332"/>
          </a:xfrm>
          <a:prstGeom prst="rect">
            <a:avLst/>
          </a:prstGeom>
          <a:noFill/>
        </p:spPr>
        <p:txBody>
          <a:bodyPr wrap="none" rtlCol="0">
            <a:spAutoFit/>
          </a:bodyPr>
          <a:lstStyle/>
          <a:p>
            <a:r>
              <a:rPr lang="hr-HR" dirty="0" err="1" smtClean="0"/>
              <a:t>Src</a:t>
            </a:r>
            <a:endParaRPr lang="en-US" dirty="0"/>
          </a:p>
        </p:txBody>
      </p:sp>
      <p:sp>
        <p:nvSpPr>
          <p:cNvPr id="16" name="Rectangle 15"/>
          <p:cNvSpPr/>
          <p:nvPr/>
        </p:nvSpPr>
        <p:spPr>
          <a:xfrm>
            <a:off x="742950" y="360641"/>
            <a:ext cx="4837162" cy="369332"/>
          </a:xfrm>
          <a:prstGeom prst="rect">
            <a:avLst/>
          </a:prstGeom>
        </p:spPr>
        <p:txBody>
          <a:bodyPr wrap="square">
            <a:spAutoFit/>
          </a:bodyPr>
          <a:lstStyle/>
          <a:p>
            <a:pPr lvl="0"/>
            <a:r>
              <a:rPr lang="hr-HR" dirty="0">
                <a:solidFill>
                  <a:prstClr val="black"/>
                </a:solidFill>
              </a:rPr>
              <a:t>-</a:t>
            </a:r>
            <a:r>
              <a:rPr lang="hr-HR" dirty="0">
                <a:solidFill>
                  <a:prstClr val="black"/>
                </a:solidFill>
                <a:latin typeface="Arial" panose="020B0604020202020204" pitchFamily="34" charset="0"/>
                <a:cs typeface="Arial" panose="020B0604020202020204" pitchFamily="34" charset="0"/>
              </a:rPr>
              <a:t>simultane promjene više načina </a:t>
            </a:r>
            <a:r>
              <a:rPr lang="hr-HR" dirty="0" smtClean="0">
                <a:solidFill>
                  <a:prstClr val="black"/>
                </a:solidFill>
                <a:latin typeface="Arial" panose="020B0604020202020204" pitchFamily="34" charset="0"/>
                <a:cs typeface="Arial" panose="020B0604020202020204" pitchFamily="34" charset="0"/>
              </a:rPr>
              <a:t>regulacije</a:t>
            </a:r>
            <a:endParaRPr lang="en-US"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6690898" y="881990"/>
            <a:ext cx="428322" cy="369332"/>
          </a:xfrm>
          <a:prstGeom prst="rect">
            <a:avLst/>
          </a:prstGeom>
          <a:noFill/>
        </p:spPr>
        <p:txBody>
          <a:bodyPr wrap="none" rtlCol="0">
            <a:spAutoFit/>
          </a:bodyPr>
          <a:lstStyle/>
          <a:p>
            <a:r>
              <a:rPr lang="hr-HR" dirty="0" smtClean="0"/>
              <a:t>on</a:t>
            </a:r>
            <a:endParaRPr lang="en-US" dirty="0"/>
          </a:p>
        </p:txBody>
      </p:sp>
    </p:spTree>
    <p:extLst>
      <p:ext uri="{BB962C8B-B14F-4D97-AF65-F5344CB8AC3E}">
        <p14:creationId xmlns:p14="http://schemas.microsoft.com/office/powerpoint/2010/main" val="2219014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76672"/>
            <a:ext cx="8208912" cy="3139321"/>
          </a:xfrm>
          <a:prstGeom prst="rect">
            <a:avLst/>
          </a:prstGeom>
          <a:noFill/>
        </p:spPr>
        <p:txBody>
          <a:bodyPr wrap="square" rtlCol="0">
            <a:spAutoFit/>
          </a:bodyPr>
          <a:lstStyle/>
          <a:p>
            <a:r>
              <a:rPr lang="hr-HR" dirty="0" smtClean="0">
                <a:solidFill>
                  <a:schemeClr val="accent1"/>
                </a:solidFill>
                <a:latin typeface="Arial" panose="020B0604020202020204" pitchFamily="34" charset="0"/>
                <a:cs typeface="Arial" panose="020B0604020202020204" pitchFamily="34" charset="0"/>
              </a:rPr>
              <a:t>interakcije između proteina i proteina i drugih molekula</a:t>
            </a:r>
            <a:r>
              <a:rPr lang="hr-HR" dirty="0" smtClean="0">
                <a:latin typeface="Arial" panose="020B0604020202020204" pitchFamily="34" charset="0"/>
                <a:cs typeface="Arial" panose="020B0604020202020204" pitchFamily="34" charset="0"/>
              </a:rPr>
              <a:t> (RNA; DNA; lipida…)</a:t>
            </a:r>
          </a:p>
          <a:p>
            <a:r>
              <a:rPr lang="hr-HR" dirty="0" smtClean="0">
                <a:latin typeface="Arial" panose="020B0604020202020204" pitchFamily="34" charset="0"/>
                <a:cs typeface="Arial" panose="020B0604020202020204" pitchFamily="34" charset="0"/>
              </a:rPr>
              <a:t>faktori koji utječu na interakciju:</a:t>
            </a:r>
          </a:p>
          <a:p>
            <a:endParaRPr lang="hr-HR" dirty="0">
              <a:latin typeface="Arial" panose="020B0604020202020204" pitchFamily="34" charset="0"/>
              <a:cs typeface="Arial" panose="020B0604020202020204" pitchFamily="34" charset="0"/>
            </a:endParaRPr>
          </a:p>
          <a:p>
            <a:r>
              <a:rPr lang="hr-HR" dirty="0" err="1">
                <a:solidFill>
                  <a:schemeClr val="accent1"/>
                </a:solidFill>
                <a:latin typeface="Arial" panose="020B0604020202020204" pitchFamily="34" charset="0"/>
                <a:cs typeface="Arial" panose="020B0604020202020204" pitchFamily="34" charset="0"/>
              </a:rPr>
              <a:t>konformacija</a:t>
            </a:r>
            <a:r>
              <a:rPr lang="hr-HR" dirty="0">
                <a:solidFill>
                  <a:schemeClr val="accent1"/>
                </a:solidFill>
                <a:latin typeface="Arial" panose="020B0604020202020204" pitchFamily="34" charset="0"/>
                <a:cs typeface="Arial" panose="020B0604020202020204" pitchFamily="34" charset="0"/>
              </a:rPr>
              <a:t> proteina</a:t>
            </a:r>
            <a:r>
              <a:rPr lang="hr-HR" dirty="0">
                <a:latin typeface="Arial" panose="020B0604020202020204" pitchFamily="34" charset="0"/>
                <a:cs typeface="Arial" panose="020B0604020202020204" pitchFamily="34" charset="0"/>
              </a:rPr>
              <a:t>: kompleksi mogu napraviti više raznih aktivnosti, ili djelovanje može ovisiti </a:t>
            </a:r>
            <a:r>
              <a:rPr lang="hr-HR" dirty="0" smtClean="0">
                <a:latin typeface="Arial" panose="020B0604020202020204" pitchFamily="34" charset="0"/>
                <a:cs typeface="Arial" panose="020B0604020202020204" pitchFamily="34" charset="0"/>
              </a:rPr>
              <a:t>o </a:t>
            </a:r>
            <a:r>
              <a:rPr lang="hr-HR" dirty="0" err="1" smtClean="0">
                <a:latin typeface="Arial" panose="020B0604020202020204" pitchFamily="34" charset="0"/>
                <a:cs typeface="Arial" panose="020B0604020202020204" pitchFamily="34" charset="0"/>
              </a:rPr>
              <a:t>subcelularnoj</a:t>
            </a:r>
            <a:r>
              <a:rPr lang="hr-HR" dirty="0" smtClean="0">
                <a:latin typeface="Arial" panose="020B0604020202020204" pitchFamily="34" charset="0"/>
                <a:cs typeface="Arial" panose="020B0604020202020204" pitchFamily="34" charset="0"/>
              </a:rPr>
              <a:t> lokalizaciji zbog vezanja partnera</a:t>
            </a: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-dovođenje supstrata: postojanje proteina </a:t>
            </a:r>
            <a:r>
              <a:rPr lang="hr-HR" dirty="0" smtClean="0">
                <a:solidFill>
                  <a:schemeClr val="accent1"/>
                </a:solidFill>
                <a:latin typeface="Arial" panose="020B0604020202020204" pitchFamily="34" charset="0"/>
                <a:cs typeface="Arial" panose="020B0604020202020204" pitchFamily="34" charset="0"/>
              </a:rPr>
              <a:t>skela</a:t>
            </a: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a:t>
            </a:r>
            <a:r>
              <a:rPr lang="hr-HR" dirty="0" smtClean="0">
                <a:solidFill>
                  <a:schemeClr val="accent1"/>
                </a:solidFill>
                <a:latin typeface="Arial" panose="020B0604020202020204" pitchFamily="34" charset="0"/>
                <a:cs typeface="Arial" panose="020B0604020202020204" pitchFamily="34" charset="0"/>
              </a:rPr>
              <a:t>skrivene površine</a:t>
            </a:r>
            <a:r>
              <a:rPr lang="hr-HR" dirty="0" smtClean="0">
                <a:latin typeface="Arial" panose="020B0604020202020204" pitchFamily="34" charset="0"/>
                <a:cs typeface="Arial" panose="020B0604020202020204" pitchFamily="34" charset="0"/>
              </a:rPr>
              <a:t>: kod jednostavnih proteina su izložene otapalu, ali kod kompleksa čine površinu interakcije između proteina i postaju skrivene, obično su </a:t>
            </a:r>
            <a:r>
              <a:rPr lang="hr-HR" dirty="0" err="1" smtClean="0">
                <a:latin typeface="Arial" panose="020B0604020202020204" pitchFamily="34" charset="0"/>
                <a:cs typeface="Arial" panose="020B0604020202020204" pitchFamily="34" charset="0"/>
              </a:rPr>
              <a:t>hidrofobne</a:t>
            </a:r>
            <a:endParaRPr lang="en-US"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882" y="3732822"/>
            <a:ext cx="304800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9552" y="4751997"/>
            <a:ext cx="8533105" cy="646331"/>
          </a:xfrm>
          <a:prstGeom prst="rect">
            <a:avLst/>
          </a:prstGeom>
          <a:noFill/>
        </p:spPr>
        <p:txBody>
          <a:bodyPr wrap="none" rtlCol="0">
            <a:spAutoFit/>
          </a:bodyPr>
          <a:lstStyle/>
          <a:p>
            <a:r>
              <a:rPr lang="hr-HR" dirty="0" smtClean="0">
                <a:latin typeface="Arial" panose="020B0604020202020204" pitchFamily="34" charset="0"/>
                <a:cs typeface="Arial" panose="020B0604020202020204" pitchFamily="34" charset="0"/>
              </a:rPr>
              <a:t>dodirne površine: široka područja ili specifični kratki linearni lanci koji ulaze u žlijeb</a:t>
            </a:r>
          </a:p>
          <a:p>
            <a:r>
              <a:rPr lang="hr-HR" dirty="0" smtClean="0">
                <a:solidFill>
                  <a:schemeClr val="accent1"/>
                </a:solidFill>
                <a:latin typeface="Arial" panose="020B0604020202020204" pitchFamily="34" charset="0"/>
                <a:cs typeface="Arial" panose="020B0604020202020204" pitchFamily="34" charset="0"/>
              </a:rPr>
              <a:t>diskretni moduli </a:t>
            </a:r>
            <a:r>
              <a:rPr lang="hr-HR" dirty="0" smtClean="0">
                <a:latin typeface="Arial" panose="020B0604020202020204" pitchFamily="34" charset="0"/>
                <a:cs typeface="Arial" panose="020B0604020202020204" pitchFamily="34" charset="0"/>
              </a:rPr>
              <a:t>ili domene (SH, PH: </a:t>
            </a:r>
            <a:r>
              <a:rPr lang="hr-HR" dirty="0" err="1" smtClean="0">
                <a:latin typeface="Arial" panose="020B0604020202020204" pitchFamily="34" charset="0"/>
                <a:cs typeface="Arial" panose="020B0604020202020204" pitchFamily="34" charset="0"/>
              </a:rPr>
              <a:t>fosfolipidi</a:t>
            </a:r>
            <a:r>
              <a:rPr lang="hr-HR"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Rectangle 3"/>
          <p:cNvSpPr/>
          <p:nvPr/>
        </p:nvSpPr>
        <p:spPr>
          <a:xfrm>
            <a:off x="511294" y="5589240"/>
            <a:ext cx="6941026" cy="646331"/>
          </a:xfrm>
          <a:prstGeom prst="rect">
            <a:avLst/>
          </a:prstGeom>
        </p:spPr>
        <p:txBody>
          <a:bodyPr wrap="square">
            <a:spAutoFit/>
          </a:bodyPr>
          <a:lstStyle/>
          <a:p>
            <a:pPr lvl="0"/>
            <a:r>
              <a:rPr lang="hr-HR" dirty="0">
                <a:solidFill>
                  <a:schemeClr val="accent1"/>
                </a:solidFill>
                <a:latin typeface="Arial" panose="020B0604020202020204" pitchFamily="34" charset="0"/>
                <a:cs typeface="Arial" panose="020B0604020202020204" pitchFamily="34" charset="0"/>
              </a:rPr>
              <a:t>specifičnost i afinitet </a:t>
            </a:r>
            <a:r>
              <a:rPr lang="hr-HR" dirty="0">
                <a:solidFill>
                  <a:prstClr val="black"/>
                </a:solidFill>
                <a:latin typeface="Arial" panose="020B0604020202020204" pitchFamily="34" charset="0"/>
                <a:cs typeface="Arial" panose="020B0604020202020204" pitchFamily="34" charset="0"/>
              </a:rPr>
              <a:t>(mjera unutrašnje snage vezanja</a:t>
            </a:r>
            <a:r>
              <a:rPr lang="hr-HR" dirty="0" smtClean="0">
                <a:solidFill>
                  <a:prstClr val="black"/>
                </a:solidFill>
                <a:latin typeface="Arial" panose="020B0604020202020204" pitchFamily="34" charset="0"/>
                <a:cs typeface="Arial" panose="020B0604020202020204" pitchFamily="34" charset="0"/>
              </a:rPr>
              <a:t>)</a:t>
            </a:r>
          </a:p>
          <a:p>
            <a:pPr lvl="0"/>
            <a:endParaRPr lang="hr-HR" dirty="0">
              <a:solidFill>
                <a:prstClr val="black"/>
              </a:solidFill>
            </a:endParaRPr>
          </a:p>
        </p:txBody>
      </p:sp>
    </p:spTree>
    <p:extLst>
      <p:ext uri="{BB962C8B-B14F-4D97-AF65-F5344CB8AC3E}">
        <p14:creationId xmlns:p14="http://schemas.microsoft.com/office/powerpoint/2010/main" val="3963665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d2dct7y3250e4n.cloudfront.net/ht-staging/user_answer/reference_image/10545/large/CSF_white_blood_cell_analysis.jpeg?13494828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04813"/>
            <a:ext cx="2592387"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6" descr="Scanning electron micrograph of an inner ear hair c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1052513"/>
            <a:ext cx="333057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7"/>
          <p:cNvSpPr>
            <a:spLocks noChangeArrowheads="1"/>
          </p:cNvSpPr>
          <p:nvPr/>
        </p:nvSpPr>
        <p:spPr bwMode="auto">
          <a:xfrm>
            <a:off x="0" y="112713"/>
            <a:ext cx="1841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sr-Latn-CS" altLang="en-US" sz="900"/>
          </a:p>
        </p:txBody>
      </p:sp>
      <p:pic>
        <p:nvPicPr>
          <p:cNvPr id="5126" name="Picture 8" descr="What is Royalty Fr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650" y="230188"/>
            <a:ext cx="1238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5" descr="Blebbing Goes Legit">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2492375"/>
            <a:ext cx="282416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Box 7"/>
          <p:cNvSpPr txBox="1">
            <a:spLocks noChangeArrowheads="1"/>
          </p:cNvSpPr>
          <p:nvPr/>
        </p:nvSpPr>
        <p:spPr bwMode="auto">
          <a:xfrm>
            <a:off x="4067175" y="333375"/>
            <a:ext cx="4483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hr-HR" altLang="en-US" sz="2000">
                <a:cs typeface="Arial" pitchFamily="34" charset="0"/>
              </a:rPr>
              <a:t>živi svijet: beskrajna raznolikost</a:t>
            </a:r>
            <a:endParaRPr lang="hr-HR" altLang="en-US" sz="2000"/>
          </a:p>
        </p:txBody>
      </p:sp>
      <p:pic>
        <p:nvPicPr>
          <p:cNvPr id="5129" name="Picture 2" descr="https://encrypted-tbn0.gstatic.com/images?q=tbn:ANd9GcRrRpKVW3rqJbLGAwQY6eyWIt2kFys8ddomZNVtXx715x2dGNS8e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7266" y="4221088"/>
            <a:ext cx="316865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2" descr="Scanning electron micrograph of trichome: a leaf hair of thale cress (Arabidopsis thaliana), an unique structure that is made of a single cell. - stock phot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07125" y="908050"/>
            <a:ext cx="29210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384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0492" y="1509647"/>
            <a:ext cx="2011102"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5004048" y="764704"/>
            <a:ext cx="3186141" cy="3641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28186" y="3573016"/>
            <a:ext cx="2613408" cy="369332"/>
          </a:xfrm>
          <a:prstGeom prst="rect">
            <a:avLst/>
          </a:prstGeom>
          <a:noFill/>
        </p:spPr>
        <p:txBody>
          <a:bodyPr wrap="none" rtlCol="0">
            <a:spAutoFit/>
          </a:bodyPr>
          <a:lstStyle/>
          <a:p>
            <a:r>
              <a:rPr lang="hr-HR" dirty="0" smtClean="0"/>
              <a:t>specifično vezanje </a:t>
            </a:r>
            <a:r>
              <a:rPr lang="hr-HR" dirty="0" err="1" smtClean="0"/>
              <a:t>liganda</a:t>
            </a:r>
            <a:endParaRPr lang="en-US" dirty="0"/>
          </a:p>
        </p:txBody>
      </p:sp>
      <p:sp>
        <p:nvSpPr>
          <p:cNvPr id="3" name="TextBox 2"/>
          <p:cNvSpPr txBox="1"/>
          <p:nvPr/>
        </p:nvSpPr>
        <p:spPr>
          <a:xfrm>
            <a:off x="5014688" y="4581128"/>
            <a:ext cx="3423245" cy="923330"/>
          </a:xfrm>
          <a:prstGeom prst="rect">
            <a:avLst/>
          </a:prstGeom>
          <a:noFill/>
        </p:spPr>
        <p:txBody>
          <a:bodyPr wrap="none" rtlCol="0">
            <a:spAutoFit/>
          </a:bodyPr>
          <a:lstStyle/>
          <a:p>
            <a:r>
              <a:rPr lang="hr-HR" dirty="0" smtClean="0"/>
              <a:t>promjene proteina modifikacijama</a:t>
            </a:r>
            <a:endParaRPr lang="hr-HR" dirty="0"/>
          </a:p>
          <a:p>
            <a:r>
              <a:rPr lang="hr-HR" dirty="0" smtClean="0"/>
              <a:t>-promjena </a:t>
            </a:r>
            <a:r>
              <a:rPr lang="hr-HR" dirty="0" err="1" smtClean="0"/>
              <a:t>hidrofobnosti</a:t>
            </a:r>
            <a:endParaRPr lang="hr-HR" dirty="0" smtClean="0"/>
          </a:p>
          <a:p>
            <a:r>
              <a:rPr lang="hr-HR" dirty="0" smtClean="0"/>
              <a:t>-polarnosti</a:t>
            </a:r>
            <a:endParaRPr lang="en-US" dirty="0"/>
          </a:p>
        </p:txBody>
      </p:sp>
    </p:spTree>
    <p:extLst>
      <p:ext uri="{BB962C8B-B14F-4D97-AF65-F5344CB8AC3E}">
        <p14:creationId xmlns:p14="http://schemas.microsoft.com/office/powerpoint/2010/main" val="3907775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712912"/>
            <a:ext cx="8280920" cy="2031325"/>
          </a:xfrm>
          <a:prstGeom prst="rect">
            <a:avLst/>
          </a:prstGeom>
          <a:noFill/>
        </p:spPr>
        <p:txBody>
          <a:bodyPr wrap="square" rtlCol="0">
            <a:spAutoFit/>
          </a:bodyPr>
          <a:lstStyle/>
          <a:p>
            <a:r>
              <a:rPr lang="hr-HR" dirty="0" smtClean="0"/>
              <a:t>-</a:t>
            </a:r>
            <a:r>
              <a:rPr lang="hr-HR" dirty="0" smtClean="0">
                <a:solidFill>
                  <a:schemeClr val="accent1"/>
                </a:solidFill>
                <a:latin typeface="Arial" panose="020B0604020202020204" pitchFamily="34" charset="0"/>
                <a:cs typeface="Arial" panose="020B0604020202020204" pitchFamily="34" charset="0"/>
              </a:rPr>
              <a:t>kooperativnost</a:t>
            </a:r>
            <a:r>
              <a:rPr lang="hr-HR" dirty="0" smtClean="0">
                <a:latin typeface="Arial" panose="020B0604020202020204" pitchFamily="34" charset="0"/>
                <a:cs typeface="Arial" panose="020B0604020202020204" pitchFamily="34" charset="0"/>
              </a:rPr>
              <a:t> u vezanju</a:t>
            </a:r>
          </a:p>
          <a:p>
            <a:r>
              <a:rPr lang="hr-HR" dirty="0" smtClean="0">
                <a:latin typeface="Arial" panose="020B0604020202020204" pitchFamily="34" charset="0"/>
                <a:cs typeface="Arial" panose="020B0604020202020204" pitchFamily="34" charset="0"/>
              </a:rPr>
              <a:t>interakcija u kojoj vezanje jednog </a:t>
            </a:r>
            <a:r>
              <a:rPr lang="hr-HR" dirty="0" err="1" smtClean="0">
                <a:latin typeface="Arial" panose="020B0604020202020204" pitchFamily="34" charset="0"/>
                <a:cs typeface="Arial" panose="020B0604020202020204" pitchFamily="34" charset="0"/>
              </a:rPr>
              <a:t>liganda</a:t>
            </a:r>
            <a:r>
              <a:rPr lang="hr-HR" dirty="0" smtClean="0">
                <a:latin typeface="Arial" panose="020B0604020202020204" pitchFamily="34" charset="0"/>
                <a:cs typeface="Arial" panose="020B0604020202020204" pitchFamily="34" charset="0"/>
              </a:rPr>
              <a:t> olakšava vezanje dodatnih </a:t>
            </a:r>
            <a:r>
              <a:rPr lang="hr-HR" dirty="0" err="1" smtClean="0">
                <a:latin typeface="Arial" panose="020B0604020202020204" pitchFamily="34" charset="0"/>
                <a:cs typeface="Arial" panose="020B0604020202020204" pitchFamily="34" charset="0"/>
              </a:rPr>
              <a:t>liganada</a:t>
            </a:r>
            <a:endParaRPr lang="hr-HR" dirty="0" smtClean="0">
              <a:latin typeface="Arial" panose="020B0604020202020204" pitchFamily="34" charset="0"/>
              <a:cs typeface="Arial" panose="020B0604020202020204" pitchFamily="34" charset="0"/>
            </a:endParaRP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povećava afinitet za sljedećeg </a:t>
            </a:r>
            <a:r>
              <a:rPr lang="hr-HR" dirty="0" err="1" smtClean="0">
                <a:latin typeface="Arial" panose="020B0604020202020204" pitchFamily="34" charset="0"/>
                <a:cs typeface="Arial" panose="020B0604020202020204" pitchFamily="34" charset="0"/>
              </a:rPr>
              <a:t>liganda</a:t>
            </a:r>
            <a:r>
              <a:rPr lang="hr-HR" dirty="0" smtClean="0">
                <a:latin typeface="Arial" panose="020B0604020202020204" pitchFamily="34" charset="0"/>
                <a:cs typeface="Arial" panose="020B0604020202020204" pitchFamily="34" charset="0"/>
              </a:rPr>
              <a:t> (iako postoji i negativna interakcija, kad se smanjuje afinitet)</a:t>
            </a: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mehanizam „sve ili ništa”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573016"/>
            <a:ext cx="476250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71800" y="5900229"/>
            <a:ext cx="3315588" cy="369332"/>
          </a:xfrm>
          <a:prstGeom prst="rect">
            <a:avLst/>
          </a:prstGeom>
          <a:noFill/>
        </p:spPr>
        <p:txBody>
          <a:bodyPr wrap="none" rtlCol="0">
            <a:spAutoFit/>
          </a:bodyPr>
          <a:lstStyle/>
          <a:p>
            <a:r>
              <a:rPr lang="hr-HR" dirty="0" err="1" smtClean="0"/>
              <a:t>intermedijarni</a:t>
            </a:r>
            <a:r>
              <a:rPr lang="hr-HR" dirty="0" smtClean="0"/>
              <a:t> oblici nisu povoljni</a:t>
            </a:r>
            <a:endParaRPr lang="en-US" dirty="0"/>
          </a:p>
        </p:txBody>
      </p:sp>
    </p:spTree>
    <p:extLst>
      <p:ext uri="{BB962C8B-B14F-4D97-AF65-F5344CB8AC3E}">
        <p14:creationId xmlns:p14="http://schemas.microsoft.com/office/powerpoint/2010/main" val="2727008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6433" y="1196752"/>
            <a:ext cx="7848872" cy="3970318"/>
          </a:xfrm>
          <a:prstGeom prst="rect">
            <a:avLst/>
          </a:prstGeom>
          <a:noFill/>
        </p:spPr>
        <p:txBody>
          <a:bodyPr wrap="square" rtlCol="0">
            <a:spAutoFit/>
          </a:bodyPr>
          <a:lstStyle/>
          <a:p>
            <a:r>
              <a:rPr lang="hr-HR" dirty="0" smtClean="0">
                <a:latin typeface="Arial" panose="020B0604020202020204" pitchFamily="34" charset="0"/>
                <a:cs typeface="Arial" panose="020B0604020202020204" pitchFamily="34" charset="0"/>
              </a:rPr>
              <a:t>vrlo </a:t>
            </a:r>
            <a:r>
              <a:rPr lang="hr-HR" dirty="0" smtClean="0">
                <a:solidFill>
                  <a:schemeClr val="tx2">
                    <a:lumMod val="60000"/>
                    <a:lumOff val="40000"/>
                  </a:schemeClr>
                </a:solidFill>
                <a:latin typeface="Arial" panose="020B0604020202020204" pitchFamily="34" charset="0"/>
                <a:cs typeface="Arial" panose="020B0604020202020204" pitchFamily="34" charset="0"/>
              </a:rPr>
              <a:t>stabilne</a:t>
            </a:r>
            <a:r>
              <a:rPr lang="hr-HR" dirty="0" smtClean="0">
                <a:latin typeface="Arial" panose="020B0604020202020204" pitchFamily="34" charset="0"/>
                <a:cs typeface="Arial" panose="020B0604020202020204" pitchFamily="34" charset="0"/>
              </a:rPr>
              <a:t> strukture imaju preciznu i nepromjenljivu molekularnu arhitekturu i </a:t>
            </a:r>
            <a:r>
              <a:rPr lang="hr-HR" dirty="0" err="1" smtClean="0">
                <a:latin typeface="Arial" panose="020B0604020202020204" pitchFamily="34" charset="0"/>
                <a:cs typeface="Arial" panose="020B0604020202020204" pitchFamily="34" charset="0"/>
              </a:rPr>
              <a:t>stehiometriju</a:t>
            </a:r>
            <a:r>
              <a:rPr lang="hr-HR" dirty="0" smtClean="0">
                <a:latin typeface="Arial" panose="020B0604020202020204" pitchFamily="34" charset="0"/>
                <a:cs typeface="Arial" panose="020B0604020202020204" pitchFamily="34" charset="0"/>
              </a:rPr>
              <a:t> (točan odnos </a:t>
            </a:r>
            <a:r>
              <a:rPr lang="hr-HR" dirty="0" err="1" smtClean="0">
                <a:latin typeface="Arial" panose="020B0604020202020204" pitchFamily="34" charset="0"/>
                <a:cs typeface="Arial" panose="020B0604020202020204" pitchFamily="34" charset="0"/>
              </a:rPr>
              <a:t>podjedinica</a:t>
            </a:r>
            <a:r>
              <a:rPr lang="hr-HR" dirty="0" smtClean="0">
                <a:latin typeface="Arial" panose="020B0604020202020204" pitchFamily="34" charset="0"/>
                <a:cs typeface="Arial" panose="020B0604020202020204" pitchFamily="34" charset="0"/>
              </a:rPr>
              <a:t>)</a:t>
            </a: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a:t>
            </a:r>
            <a:r>
              <a:rPr lang="hr-HR" dirty="0" err="1" smtClean="0">
                <a:latin typeface="Arial" panose="020B0604020202020204" pitchFamily="34" charset="0"/>
                <a:cs typeface="Arial" panose="020B0604020202020204" pitchFamily="34" charset="0"/>
              </a:rPr>
              <a:t>proteasomi</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ribosomi</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jezgrene</a:t>
            </a:r>
            <a:r>
              <a:rPr lang="hr-HR" dirty="0" smtClean="0">
                <a:latin typeface="Arial" panose="020B0604020202020204" pitchFamily="34" charset="0"/>
                <a:cs typeface="Arial" panose="020B0604020202020204" pitchFamily="34" charset="0"/>
              </a:rPr>
              <a:t> pore</a:t>
            </a:r>
          </a:p>
          <a:p>
            <a:r>
              <a:rPr lang="hr-HR" dirty="0" smtClean="0">
                <a:latin typeface="Arial" panose="020B0604020202020204" pitchFamily="34" charset="0"/>
                <a:cs typeface="Arial" panose="020B0604020202020204" pitchFamily="34" charset="0"/>
              </a:rPr>
              <a:t>-kooperativno vezanje kompleksa, nestabilni nepotpuni oblici</a:t>
            </a:r>
          </a:p>
          <a:p>
            <a:endParaRPr lang="hr-HR" dirty="0">
              <a:latin typeface="Arial" panose="020B0604020202020204" pitchFamily="34" charset="0"/>
              <a:cs typeface="Arial" panose="020B0604020202020204" pitchFamily="34" charset="0"/>
            </a:endParaRPr>
          </a:p>
          <a:p>
            <a:endParaRPr lang="hr-HR" dirty="0" smtClean="0">
              <a:latin typeface="Arial" panose="020B0604020202020204" pitchFamily="34" charset="0"/>
              <a:cs typeface="Arial" panose="020B0604020202020204" pitchFamily="34" charset="0"/>
            </a:endParaRP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-signalne molekule: velik broj interakcija i dinamičke molekulske skupine, koje se mogu teško definirati, velik broj mogućih stanja</a:t>
            </a:r>
          </a:p>
          <a:p>
            <a:endParaRPr lang="hr-HR" dirty="0" smtClean="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njihova </a:t>
            </a:r>
            <a:r>
              <a:rPr lang="hr-HR" dirty="0" smtClean="0">
                <a:solidFill>
                  <a:schemeClr val="tx2">
                    <a:lumMod val="60000"/>
                    <a:lumOff val="40000"/>
                  </a:schemeClr>
                </a:solidFill>
                <a:latin typeface="Arial" panose="020B0604020202020204" pitchFamily="34" charset="0"/>
                <a:cs typeface="Arial" panose="020B0604020202020204" pitchFamily="34" charset="0"/>
              </a:rPr>
              <a:t>nestabilnost</a:t>
            </a:r>
            <a:r>
              <a:rPr lang="hr-HR" dirty="0" smtClean="0">
                <a:latin typeface="Arial" panose="020B0604020202020204" pitchFamily="34" charset="0"/>
                <a:cs typeface="Arial" panose="020B0604020202020204" pitchFamily="34" charset="0"/>
              </a:rPr>
              <a:t> omogućava veliku osjetljivost da se brzo mijenjaju na male promjene u okolišu</a:t>
            </a:r>
          </a:p>
          <a:p>
            <a:endParaRPr lang="hr-HR" dirty="0" smtClean="0"/>
          </a:p>
        </p:txBody>
      </p:sp>
    </p:spTree>
    <p:extLst>
      <p:ext uri="{BB962C8B-B14F-4D97-AF65-F5344CB8AC3E}">
        <p14:creationId xmlns:p14="http://schemas.microsoft.com/office/powerpoint/2010/main" val="2796324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442191"/>
            <a:ext cx="5487400" cy="369332"/>
          </a:xfrm>
          <a:prstGeom prst="rect">
            <a:avLst/>
          </a:prstGeom>
          <a:noFill/>
        </p:spPr>
        <p:txBody>
          <a:bodyPr wrap="none" rtlCol="0">
            <a:spAutoFit/>
          </a:bodyPr>
          <a:lstStyle/>
          <a:p>
            <a:r>
              <a:rPr lang="hr-HR" dirty="0" smtClean="0"/>
              <a:t>-</a:t>
            </a:r>
            <a:r>
              <a:rPr lang="hr-HR" dirty="0" smtClean="0">
                <a:latin typeface="Arial" panose="020B0604020202020204" pitchFamily="34" charset="0"/>
                <a:cs typeface="Arial" panose="020B0604020202020204" pitchFamily="34" charset="0"/>
              </a:rPr>
              <a:t>signalizirajući enzimi i njihova </a:t>
            </a:r>
            <a:r>
              <a:rPr lang="hr-HR" dirty="0" err="1" smtClean="0">
                <a:latin typeface="Arial" panose="020B0604020202020204" pitchFamily="34" charset="0"/>
                <a:cs typeface="Arial" panose="020B0604020202020204" pitchFamily="34" charset="0"/>
              </a:rPr>
              <a:t>alosterička</a:t>
            </a:r>
            <a:r>
              <a:rPr lang="hr-HR" dirty="0" smtClean="0">
                <a:latin typeface="Arial" panose="020B0604020202020204" pitchFamily="34" charset="0"/>
                <a:cs typeface="Arial" panose="020B0604020202020204" pitchFamily="34" charset="0"/>
              </a:rPr>
              <a:t> regulacija</a:t>
            </a:r>
          </a:p>
        </p:txBody>
      </p:sp>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680148"/>
            <a:ext cx="2974281" cy="1894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168329" y="4068358"/>
            <a:ext cx="2937792" cy="523220"/>
          </a:xfrm>
          <a:prstGeom prst="rect">
            <a:avLst/>
          </a:prstGeom>
          <a:noFill/>
        </p:spPr>
        <p:txBody>
          <a:bodyPr wrap="none" rtlCol="0">
            <a:spAutoFit/>
          </a:bodyPr>
          <a:lstStyle/>
          <a:p>
            <a:r>
              <a:rPr lang="hr-HR" sz="1400" dirty="0" smtClean="0"/>
              <a:t>regulacija enzima uzvodnim signalima</a:t>
            </a:r>
          </a:p>
          <a:p>
            <a:r>
              <a:rPr lang="hr-HR" sz="1400" dirty="0" smtClean="0"/>
              <a:t>aktivno/neaktivno stanje</a:t>
            </a:r>
            <a:endParaRPr lang="en-US" sz="1400" dirty="0"/>
          </a:p>
        </p:txBody>
      </p:sp>
    </p:spTree>
    <p:extLst>
      <p:ext uri="{BB962C8B-B14F-4D97-AF65-F5344CB8AC3E}">
        <p14:creationId xmlns:p14="http://schemas.microsoft.com/office/powerpoint/2010/main" val="3619169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404664"/>
            <a:ext cx="7558479" cy="5355312"/>
          </a:xfrm>
          <a:prstGeom prst="rect">
            <a:avLst/>
          </a:prstGeom>
          <a:noFill/>
        </p:spPr>
        <p:txBody>
          <a:bodyPr wrap="none" rtlCol="0">
            <a:spAutoFit/>
          </a:bodyPr>
          <a:lstStyle/>
          <a:p>
            <a:r>
              <a:rPr lang="hr-HR" dirty="0" err="1" smtClean="0">
                <a:solidFill>
                  <a:schemeClr val="accent1"/>
                </a:solidFill>
                <a:latin typeface="Arial" panose="020B0604020202020204" pitchFamily="34" charset="0"/>
                <a:cs typeface="Arial" panose="020B0604020202020204" pitchFamily="34" charset="0"/>
              </a:rPr>
              <a:t>Posttranslacijske</a:t>
            </a:r>
            <a:r>
              <a:rPr lang="hr-HR" dirty="0" smtClean="0">
                <a:solidFill>
                  <a:schemeClr val="accent1"/>
                </a:solidFill>
                <a:latin typeface="Arial" panose="020B0604020202020204" pitchFamily="34" charset="0"/>
                <a:cs typeface="Arial" panose="020B0604020202020204" pitchFamily="34" charset="0"/>
              </a:rPr>
              <a:t> modifikacije:</a:t>
            </a:r>
          </a:p>
          <a:p>
            <a:endParaRPr lang="hr-HR" dirty="0" smtClean="0">
              <a:latin typeface="Arial" panose="020B0604020202020204" pitchFamily="34" charset="0"/>
              <a:cs typeface="Arial" panose="020B0604020202020204" pitchFamily="34" charset="0"/>
            </a:endParaRPr>
          </a:p>
          <a:p>
            <a:r>
              <a:rPr lang="hr-HR" dirty="0" err="1" smtClean="0">
                <a:latin typeface="Arial" panose="020B0604020202020204" pitchFamily="34" charset="0"/>
                <a:cs typeface="Arial" panose="020B0604020202020204" pitchFamily="34" charset="0"/>
              </a:rPr>
              <a:t>fosforilacija</a:t>
            </a:r>
            <a:endParaRPr lang="hr-HR" dirty="0" smtClean="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N </a:t>
            </a:r>
            <a:r>
              <a:rPr lang="hr-HR" dirty="0" err="1" smtClean="0">
                <a:latin typeface="Arial" panose="020B0604020202020204" pitchFamily="34" charset="0"/>
                <a:cs typeface="Arial" panose="020B0604020202020204" pitchFamily="34" charset="0"/>
              </a:rPr>
              <a:t>acetilacija</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histoni</a:t>
            </a:r>
            <a:r>
              <a:rPr lang="hr-HR" dirty="0" smtClean="0">
                <a:latin typeface="Arial" panose="020B0604020202020204" pitchFamily="34" charset="0"/>
                <a:cs typeface="Arial" panose="020B0604020202020204" pitchFamily="34" charset="0"/>
              </a:rPr>
              <a:t>)</a:t>
            </a:r>
          </a:p>
          <a:p>
            <a:r>
              <a:rPr lang="hr-HR" dirty="0" smtClean="0">
                <a:latin typeface="Arial" panose="020B0604020202020204" pitchFamily="34" charset="0"/>
                <a:cs typeface="Arial" panose="020B0604020202020204" pitchFamily="34" charset="0"/>
              </a:rPr>
              <a:t>N </a:t>
            </a:r>
            <a:r>
              <a:rPr lang="hr-HR" dirty="0" err="1" smtClean="0">
                <a:latin typeface="Arial" panose="020B0604020202020204" pitchFamily="34" charset="0"/>
                <a:cs typeface="Arial" panose="020B0604020202020204" pitchFamily="34" charset="0"/>
              </a:rPr>
              <a:t>metilacija</a:t>
            </a:r>
            <a:endParaRPr lang="hr-HR" dirty="0" smtClean="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O-</a:t>
            </a:r>
            <a:r>
              <a:rPr lang="hr-HR" dirty="0" err="1" smtClean="0">
                <a:latin typeface="Arial" panose="020B0604020202020204" pitchFamily="34" charset="0"/>
                <a:cs typeface="Arial" panose="020B0604020202020204" pitchFamily="34" charset="0"/>
              </a:rPr>
              <a:t>metilacija</a:t>
            </a:r>
            <a:r>
              <a:rPr lang="hr-HR" dirty="0" smtClean="0">
                <a:latin typeface="Arial" panose="020B0604020202020204" pitchFamily="34" charset="0"/>
                <a:cs typeface="Arial" panose="020B0604020202020204" pitchFamily="34" charset="0"/>
              </a:rPr>
              <a:t> kod bakterija</a:t>
            </a:r>
          </a:p>
          <a:p>
            <a:r>
              <a:rPr lang="hr-HR" dirty="0" err="1" smtClean="0">
                <a:latin typeface="Arial" panose="020B0604020202020204" pitchFamily="34" charset="0"/>
                <a:cs typeface="Arial" panose="020B0604020202020204" pitchFamily="34" charset="0"/>
              </a:rPr>
              <a:t>prolinska</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hidroksilacija</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hipoksija</a:t>
            </a:r>
            <a:r>
              <a:rPr lang="hr-HR" dirty="0" smtClean="0">
                <a:latin typeface="Arial" panose="020B0604020202020204" pitchFamily="34" charset="0"/>
                <a:cs typeface="Arial" panose="020B0604020202020204" pitchFamily="34" charset="0"/>
              </a:rPr>
              <a:t>)</a:t>
            </a:r>
          </a:p>
          <a:p>
            <a:endParaRPr lang="hr-HR" dirty="0">
              <a:latin typeface="Arial" panose="020B0604020202020204" pitchFamily="34" charset="0"/>
              <a:cs typeface="Arial" panose="020B0604020202020204" pitchFamily="34" charset="0"/>
            </a:endParaRPr>
          </a:p>
          <a:p>
            <a:r>
              <a:rPr lang="hr-HR" dirty="0" smtClean="0">
                <a:solidFill>
                  <a:schemeClr val="accent1"/>
                </a:solidFill>
                <a:latin typeface="Arial" panose="020B0604020202020204" pitchFamily="34" charset="0"/>
                <a:cs typeface="Arial" panose="020B0604020202020204" pitchFamily="34" charset="0"/>
              </a:rPr>
              <a:t>dodatak šećera, lipida i proteina</a:t>
            </a:r>
          </a:p>
          <a:p>
            <a:endParaRPr lang="hr-HR" dirty="0" smtClean="0">
              <a:solidFill>
                <a:schemeClr val="accent1"/>
              </a:solidFill>
              <a:latin typeface="Arial" panose="020B0604020202020204" pitchFamily="34" charset="0"/>
              <a:cs typeface="Arial" panose="020B0604020202020204" pitchFamily="34" charset="0"/>
            </a:endParaRPr>
          </a:p>
          <a:p>
            <a:r>
              <a:rPr lang="hr-HR" dirty="0" err="1" smtClean="0">
                <a:latin typeface="Arial" panose="020B0604020202020204" pitchFamily="34" charset="0"/>
                <a:cs typeface="Arial" panose="020B0604020202020204" pitchFamily="34" charset="0"/>
              </a:rPr>
              <a:t>glikozilacija</a:t>
            </a:r>
            <a:r>
              <a:rPr lang="hr-HR" dirty="0" smtClean="0">
                <a:latin typeface="Arial" panose="020B0604020202020204" pitchFamily="34" charset="0"/>
                <a:cs typeface="Arial" panose="020B0604020202020204" pitchFamily="34" charset="0"/>
              </a:rPr>
              <a:t> ( O i N u </a:t>
            </a:r>
            <a:r>
              <a:rPr lang="hr-HR" dirty="0" err="1" smtClean="0">
                <a:latin typeface="Arial" panose="020B0604020202020204" pitchFamily="34" charset="0"/>
                <a:cs typeface="Arial" panose="020B0604020202020204" pitchFamily="34" charset="0"/>
              </a:rPr>
              <a:t>Golgiju</a:t>
            </a:r>
            <a:endParaRPr lang="hr-HR" dirty="0" smtClean="0">
              <a:latin typeface="Arial" panose="020B0604020202020204" pitchFamily="34" charset="0"/>
              <a:cs typeface="Arial" panose="020B0604020202020204" pitchFamily="34" charset="0"/>
            </a:endParaRPr>
          </a:p>
          <a:p>
            <a:r>
              <a:rPr lang="hr-HR" dirty="0">
                <a:latin typeface="Arial" panose="020B0604020202020204" pitchFamily="34" charset="0"/>
                <a:cs typeface="Arial" panose="020B0604020202020204" pitchFamily="34" charset="0"/>
              </a:rPr>
              <a:t> </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Nacetilglukozamin</a:t>
            </a:r>
            <a:endParaRPr lang="hr-HR" dirty="0" smtClean="0">
              <a:latin typeface="Arial" panose="020B0604020202020204" pitchFamily="34" charset="0"/>
              <a:cs typeface="Arial" panose="020B0604020202020204" pitchFamily="34" charset="0"/>
            </a:endParaRP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lipidi: </a:t>
            </a:r>
            <a:r>
              <a:rPr lang="hr-HR" dirty="0" err="1" smtClean="0">
                <a:latin typeface="Arial" panose="020B0604020202020204" pitchFamily="34" charset="0"/>
                <a:cs typeface="Arial" panose="020B0604020202020204" pitchFamily="34" charset="0"/>
              </a:rPr>
              <a:t>miristat</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palmitat</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prenilne</a:t>
            </a:r>
            <a:r>
              <a:rPr lang="hr-HR" dirty="0" smtClean="0">
                <a:latin typeface="Arial" panose="020B0604020202020204" pitchFamily="34" charset="0"/>
                <a:cs typeface="Arial" panose="020B0604020202020204" pitchFamily="34" charset="0"/>
              </a:rPr>
              <a:t> skupine: vezanje proteina za membranu</a:t>
            </a:r>
          </a:p>
          <a:p>
            <a:endParaRPr lang="hr-HR" dirty="0">
              <a:latin typeface="Arial" panose="020B0604020202020204" pitchFamily="34" charset="0"/>
              <a:cs typeface="Arial" panose="020B0604020202020204" pitchFamily="34" charset="0"/>
            </a:endParaRPr>
          </a:p>
          <a:p>
            <a:r>
              <a:rPr lang="hr-HR" dirty="0" err="1" smtClean="0">
                <a:latin typeface="Arial" panose="020B0604020202020204" pitchFamily="34" charset="0"/>
                <a:cs typeface="Arial" panose="020B0604020202020204" pitchFamily="34" charset="0"/>
              </a:rPr>
              <a:t>ubikvitin</a:t>
            </a:r>
            <a:r>
              <a:rPr lang="hr-HR" dirty="0" smtClean="0">
                <a:latin typeface="Arial" panose="020B0604020202020204" pitchFamily="34" charset="0"/>
                <a:cs typeface="Arial" panose="020B0604020202020204" pitchFamily="34" charset="0"/>
              </a:rPr>
              <a:t>: 76 </a:t>
            </a:r>
            <a:r>
              <a:rPr lang="hr-HR" dirty="0" err="1" smtClean="0">
                <a:latin typeface="Arial" panose="020B0604020202020204" pitchFamily="34" charset="0"/>
                <a:cs typeface="Arial" panose="020B0604020202020204" pitchFamily="34" charset="0"/>
              </a:rPr>
              <a:t>ak</a:t>
            </a:r>
            <a:r>
              <a:rPr lang="hr-HR" dirty="0" smtClean="0">
                <a:latin typeface="Arial" panose="020B0604020202020204" pitchFamily="34" charset="0"/>
                <a:cs typeface="Arial" panose="020B0604020202020204" pitchFamily="34" charset="0"/>
              </a:rPr>
              <a:t> protein dodaje se na </a:t>
            </a:r>
            <a:r>
              <a:rPr lang="hr-HR" dirty="0" err="1" smtClean="0">
                <a:latin typeface="Arial" panose="020B0604020202020204" pitchFamily="34" charset="0"/>
                <a:cs typeface="Arial" panose="020B0604020202020204" pitchFamily="34" charset="0"/>
              </a:rPr>
              <a:t>Lys</a:t>
            </a:r>
            <a:r>
              <a:rPr lang="hr-HR" dirty="0" smtClean="0">
                <a:latin typeface="Arial" panose="020B0604020202020204" pitchFamily="34" charset="0"/>
                <a:cs typeface="Arial" panose="020B0604020202020204" pitchFamily="34" charset="0"/>
              </a:rPr>
              <a:t>, sekvencijski</a:t>
            </a:r>
          </a:p>
          <a:p>
            <a:r>
              <a:rPr lang="hr-HR" dirty="0" smtClean="0">
                <a:latin typeface="Arial" panose="020B0604020202020204" pitchFamily="34" charset="0"/>
                <a:cs typeface="Arial" panose="020B0604020202020204" pitchFamily="34" charset="0"/>
              </a:rPr>
              <a:t>UBL: proteini nalik </a:t>
            </a:r>
            <a:r>
              <a:rPr lang="hr-HR" dirty="0" err="1" smtClean="0">
                <a:latin typeface="Arial" panose="020B0604020202020204" pitchFamily="34" charset="0"/>
                <a:cs typeface="Arial" panose="020B0604020202020204" pitchFamily="34" charset="0"/>
              </a:rPr>
              <a:t>ubikvitinu</a:t>
            </a:r>
            <a:r>
              <a:rPr lang="hr-HR" dirty="0" smtClean="0">
                <a:latin typeface="Arial" panose="020B0604020202020204" pitchFamily="34" charset="0"/>
                <a:cs typeface="Arial" panose="020B0604020202020204" pitchFamily="34" charset="0"/>
              </a:rPr>
              <a:t>, SUMO i NEDD</a:t>
            </a:r>
          </a:p>
          <a:p>
            <a:endParaRPr lang="hr-HR" dirty="0">
              <a:latin typeface="Arial" panose="020B0604020202020204" pitchFamily="34" charset="0"/>
              <a:cs typeface="Arial" panose="020B0604020202020204" pitchFamily="34" charset="0"/>
            </a:endParaRPr>
          </a:p>
          <a:p>
            <a:r>
              <a:rPr lang="hr-HR" dirty="0" err="1" smtClean="0">
                <a:latin typeface="Arial" panose="020B0604020202020204" pitchFamily="34" charset="0"/>
                <a:cs typeface="Arial" panose="020B0604020202020204" pitchFamily="34" charset="0"/>
              </a:rPr>
              <a:t>prolil</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cis</a:t>
            </a:r>
            <a:r>
              <a:rPr lang="hr-HR" dirty="0" smtClean="0">
                <a:latin typeface="Arial" panose="020B0604020202020204" pitchFamily="34" charset="0"/>
                <a:cs typeface="Arial" panose="020B0604020202020204" pitchFamily="34" charset="0"/>
              </a:rPr>
              <a:t>-trans </a:t>
            </a:r>
            <a:r>
              <a:rPr lang="hr-HR" dirty="0" err="1" smtClean="0">
                <a:latin typeface="Arial" panose="020B0604020202020204" pitchFamily="34" charset="0"/>
                <a:cs typeface="Arial" panose="020B0604020202020204" pitchFamily="34" charset="0"/>
              </a:rPr>
              <a:t>izomerizacija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7251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14236" y="-3915816"/>
            <a:ext cx="6804248" cy="14652628"/>
            <a:chOff x="0" y="-5455393"/>
            <a:chExt cx="9144000" cy="17704374"/>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648"/>
              <a:ext cx="4156058" cy="11988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5455393"/>
              <a:ext cx="4156058" cy="11988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6254813"/>
              <a:ext cx="4156058" cy="5994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4788024" y="-5455393"/>
              <a:ext cx="4355976" cy="5994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462999" y="332656"/>
            <a:ext cx="3275256" cy="646331"/>
          </a:xfrm>
          <a:prstGeom prst="rect">
            <a:avLst/>
          </a:prstGeom>
          <a:noFill/>
        </p:spPr>
        <p:txBody>
          <a:bodyPr wrap="none" rtlCol="0">
            <a:spAutoFit/>
          </a:bodyPr>
          <a:lstStyle/>
          <a:p>
            <a:r>
              <a:rPr lang="hr-HR" dirty="0">
                <a:latin typeface="Arial" panose="020B0604020202020204" pitchFamily="34" charset="0"/>
                <a:cs typeface="Arial" panose="020B0604020202020204" pitchFamily="34" charset="0"/>
              </a:rPr>
              <a:t>Efekti proteinskih modifikacija:</a:t>
            </a:r>
          </a:p>
          <a:p>
            <a:endParaRPr lang="en-US" dirty="0"/>
          </a:p>
        </p:txBody>
      </p:sp>
      <p:sp>
        <p:nvSpPr>
          <p:cNvPr id="8" name="TextBox 7"/>
          <p:cNvSpPr txBox="1"/>
          <p:nvPr/>
        </p:nvSpPr>
        <p:spPr>
          <a:xfrm>
            <a:off x="286094" y="5775873"/>
            <a:ext cx="8802410" cy="923330"/>
          </a:xfrm>
          <a:prstGeom prst="rect">
            <a:avLst/>
          </a:prstGeom>
          <a:noFill/>
        </p:spPr>
        <p:txBody>
          <a:bodyPr wrap="none" rtlCol="0">
            <a:spAutoFit/>
          </a:bodyPr>
          <a:lstStyle/>
          <a:p>
            <a:r>
              <a:rPr lang="hr-HR" dirty="0">
                <a:latin typeface="Arial" panose="020B0604020202020204" pitchFamily="34" charset="0"/>
                <a:cs typeface="Arial" panose="020B0604020202020204" pitchFamily="34" charset="0"/>
              </a:rPr>
              <a:t>-uključeni u sustav „</a:t>
            </a:r>
            <a:r>
              <a:rPr lang="hr-HR" dirty="0" err="1">
                <a:latin typeface="Arial" panose="020B0604020202020204" pitchFamily="34" charset="0"/>
                <a:cs typeface="Arial" panose="020B0604020202020204" pitchFamily="34" charset="0"/>
              </a:rPr>
              <a:t>writer</a:t>
            </a:r>
            <a:r>
              <a:rPr lang="hr-HR" dirty="0">
                <a:latin typeface="Arial" panose="020B0604020202020204" pitchFamily="34" charset="0"/>
                <a:cs typeface="Arial" panose="020B0604020202020204" pitchFamily="34" charset="0"/>
              </a:rPr>
              <a:t>-</a:t>
            </a:r>
            <a:r>
              <a:rPr lang="hr-HR" dirty="0" err="1">
                <a:latin typeface="Arial" panose="020B0604020202020204" pitchFamily="34" charset="0"/>
                <a:cs typeface="Arial" panose="020B0604020202020204" pitchFamily="34" charset="0"/>
              </a:rPr>
              <a:t>eraser</a:t>
            </a:r>
            <a:r>
              <a:rPr lang="hr-HR" dirty="0">
                <a:latin typeface="Arial" panose="020B0604020202020204" pitchFamily="34" charset="0"/>
                <a:cs typeface="Arial" panose="020B0604020202020204" pitchFamily="34" charset="0"/>
              </a:rPr>
              <a:t>”, </a:t>
            </a:r>
            <a:r>
              <a:rPr lang="hr-HR" dirty="0" err="1">
                <a:latin typeface="Arial" panose="020B0604020202020204" pitchFamily="34" charset="0"/>
                <a:cs typeface="Arial" panose="020B0604020202020204" pitchFamily="34" charset="0"/>
              </a:rPr>
              <a:t>writer</a:t>
            </a:r>
            <a:r>
              <a:rPr lang="hr-HR" dirty="0">
                <a:latin typeface="Arial" panose="020B0604020202020204" pitchFamily="34" charset="0"/>
                <a:cs typeface="Arial" panose="020B0604020202020204" pitchFamily="34" charset="0"/>
              </a:rPr>
              <a:t> jedne može biti </a:t>
            </a:r>
            <a:r>
              <a:rPr lang="hr-HR" dirty="0" err="1">
                <a:latin typeface="Arial" panose="020B0604020202020204" pitchFamily="34" charset="0"/>
                <a:cs typeface="Arial" panose="020B0604020202020204" pitchFamily="34" charset="0"/>
              </a:rPr>
              <a:t>reader</a:t>
            </a:r>
            <a:r>
              <a:rPr lang="hr-HR" dirty="0">
                <a:latin typeface="Arial" panose="020B0604020202020204" pitchFamily="34" charset="0"/>
                <a:cs typeface="Arial" panose="020B0604020202020204" pitchFamily="34" charset="0"/>
              </a:rPr>
              <a:t> prethodne </a:t>
            </a:r>
            <a:r>
              <a:rPr lang="hr-HR" dirty="0" smtClean="0">
                <a:latin typeface="Arial" panose="020B0604020202020204" pitchFamily="34" charset="0"/>
                <a:cs typeface="Arial" panose="020B0604020202020204" pitchFamily="34" charset="0"/>
              </a:rPr>
              <a:t>- kaskada</a:t>
            </a:r>
            <a:endParaRPr lang="hr-HR" dirty="0">
              <a:latin typeface="Arial" panose="020B0604020202020204" pitchFamily="34" charset="0"/>
              <a:cs typeface="Arial" panose="020B0604020202020204" pitchFamily="34" charset="0"/>
            </a:endParaRPr>
          </a:p>
          <a:p>
            <a:r>
              <a:rPr lang="hr-HR" dirty="0">
                <a:latin typeface="Arial" panose="020B0604020202020204" pitchFamily="34" charset="0"/>
                <a:cs typeface="Arial" panose="020B0604020202020204" pitchFamily="34" charset="0"/>
              </a:rPr>
              <a:t>-pojedine modifikacije mogu promovirati ili sprječavati druge</a:t>
            </a: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870218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5576" y="5339428"/>
            <a:ext cx="6865982" cy="1323439"/>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3 mjesta modifikacije  1 tip promjena 2</a:t>
            </a:r>
            <a:r>
              <a:rPr lang="hr-HR" sz="2000" baseline="30000" dirty="0" smtClean="0">
                <a:latin typeface="Arial" panose="020B0604020202020204" pitchFamily="34" charset="0"/>
                <a:cs typeface="Arial" panose="020B0604020202020204" pitchFamily="34" charset="0"/>
              </a:rPr>
              <a:t>3</a:t>
            </a:r>
            <a:r>
              <a:rPr lang="hr-HR" sz="2000" dirty="0" smtClean="0">
                <a:latin typeface="Arial" panose="020B0604020202020204" pitchFamily="34" charset="0"/>
                <a:cs typeface="Arial" panose="020B0604020202020204" pitchFamily="34" charset="0"/>
              </a:rPr>
              <a:t> = 8 mogućih stanja</a:t>
            </a:r>
          </a:p>
          <a:p>
            <a:r>
              <a:rPr lang="hr-HR" sz="2000" dirty="0" smtClean="0">
                <a:latin typeface="Arial" panose="020B0604020202020204" pitchFamily="34" charset="0"/>
                <a:cs typeface="Arial" panose="020B0604020202020204" pitchFamily="34" charset="0"/>
              </a:rPr>
              <a:t>5                                  1                      2</a:t>
            </a:r>
            <a:r>
              <a:rPr lang="hr-HR" sz="2000" baseline="30000" dirty="0" smtClean="0">
                <a:latin typeface="Arial" panose="020B0604020202020204" pitchFamily="34" charset="0"/>
                <a:cs typeface="Arial" panose="020B0604020202020204" pitchFamily="34" charset="0"/>
              </a:rPr>
              <a:t>5 </a:t>
            </a:r>
            <a:r>
              <a:rPr lang="hr-HR" sz="2000" dirty="0" smtClean="0">
                <a:latin typeface="Arial" panose="020B0604020202020204" pitchFamily="34" charset="0"/>
                <a:cs typeface="Arial" panose="020B0604020202020204" pitchFamily="34" charset="0"/>
              </a:rPr>
              <a:t>= 32</a:t>
            </a:r>
          </a:p>
          <a:p>
            <a:r>
              <a:rPr lang="hr-HR" sz="2000" dirty="0" smtClean="0">
                <a:latin typeface="Arial" panose="020B0604020202020204" pitchFamily="34" charset="0"/>
                <a:cs typeface="Arial" panose="020B0604020202020204" pitchFamily="34" charset="0"/>
              </a:rPr>
              <a:t>3                                  2                      3</a:t>
            </a:r>
            <a:r>
              <a:rPr lang="hr-HR" sz="2000" baseline="30000" dirty="0" smtClean="0">
                <a:latin typeface="Arial" panose="020B0604020202020204" pitchFamily="34" charset="0"/>
                <a:cs typeface="Arial" panose="020B0604020202020204" pitchFamily="34" charset="0"/>
              </a:rPr>
              <a:t>3</a:t>
            </a:r>
            <a:r>
              <a:rPr lang="hr-HR" sz="2000" dirty="0" smtClean="0">
                <a:latin typeface="Arial" panose="020B0604020202020204" pitchFamily="34" charset="0"/>
                <a:cs typeface="Arial" panose="020B0604020202020204" pitchFamily="34" charset="0"/>
              </a:rPr>
              <a:t>= 27</a:t>
            </a:r>
          </a:p>
          <a:p>
            <a:r>
              <a:rPr lang="hr-HR" sz="2000" dirty="0" smtClean="0">
                <a:latin typeface="Arial" panose="020B0604020202020204" pitchFamily="34" charset="0"/>
                <a:cs typeface="Arial" panose="020B0604020202020204" pitchFamily="34" charset="0"/>
              </a:rPr>
              <a:t>3                                  3                      4</a:t>
            </a:r>
            <a:r>
              <a:rPr lang="hr-HR" sz="2000" baseline="30000" dirty="0" smtClean="0">
                <a:latin typeface="Arial" panose="020B0604020202020204" pitchFamily="34" charset="0"/>
                <a:cs typeface="Arial" panose="020B0604020202020204" pitchFamily="34" charset="0"/>
              </a:rPr>
              <a:t>3</a:t>
            </a:r>
            <a:r>
              <a:rPr lang="hr-HR" sz="2000" dirty="0" smtClean="0">
                <a:latin typeface="Arial" panose="020B0604020202020204" pitchFamily="34" charset="0"/>
                <a:cs typeface="Arial" panose="020B0604020202020204" pitchFamily="34" charset="0"/>
              </a:rPr>
              <a:t>= 64</a:t>
            </a:r>
            <a:endParaRPr lang="en-US" sz="2000" dirty="0">
              <a:latin typeface="Arial" panose="020B0604020202020204" pitchFamily="34" charset="0"/>
              <a:cs typeface="Arial" panose="020B0604020202020204" pitchFamily="34" charset="0"/>
            </a:endParaRPr>
          </a:p>
        </p:txBody>
      </p:sp>
      <p:sp>
        <p:nvSpPr>
          <p:cNvPr id="4" name="TextBox 3"/>
          <p:cNvSpPr txBox="1"/>
          <p:nvPr/>
        </p:nvSpPr>
        <p:spPr>
          <a:xfrm>
            <a:off x="251520" y="188640"/>
            <a:ext cx="3236784"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Kombinatorika modifikacija</a:t>
            </a:r>
            <a:endParaRPr lang="en-US" sz="2000" dirty="0">
              <a:latin typeface="Arial" panose="020B0604020202020204" pitchFamily="34" charset="0"/>
              <a:cs typeface="Arial" panose="020B0604020202020204" pitchFamily="34" charset="0"/>
            </a:endParaRPr>
          </a:p>
        </p:txBody>
      </p:sp>
      <p:pic>
        <p:nvPicPr>
          <p:cNvPr id="1026" name="Picture 2" descr="International Journal of Biological Sciences 08: 0672 image No. 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7595" y="565136"/>
            <a:ext cx="5185004" cy="47731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99048" y="836712"/>
            <a:ext cx="576064" cy="369332"/>
          </a:xfrm>
          <a:prstGeom prst="rect">
            <a:avLst/>
          </a:prstGeom>
          <a:noFill/>
        </p:spPr>
        <p:txBody>
          <a:bodyPr wrap="square" rtlCol="0">
            <a:spAutoFit/>
          </a:bodyPr>
          <a:lstStyle/>
          <a:p>
            <a:r>
              <a:rPr lang="hr-HR" dirty="0" smtClean="0"/>
              <a:t>p53</a:t>
            </a:r>
            <a:endParaRPr lang="en-US" dirty="0"/>
          </a:p>
        </p:txBody>
      </p:sp>
    </p:spTree>
    <p:extLst>
      <p:ext uri="{BB962C8B-B14F-4D97-AF65-F5344CB8AC3E}">
        <p14:creationId xmlns:p14="http://schemas.microsoft.com/office/powerpoint/2010/main" val="2784853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4941168"/>
            <a:ext cx="3493264" cy="1754326"/>
          </a:xfrm>
          <a:prstGeom prst="rect">
            <a:avLst/>
          </a:prstGeom>
          <a:noFill/>
        </p:spPr>
        <p:txBody>
          <a:bodyPr wrap="none" rtlCol="0">
            <a:spAutoFit/>
          </a:bodyPr>
          <a:lstStyle/>
          <a:p>
            <a:r>
              <a:rPr lang="hr-HR" dirty="0" smtClean="0">
                <a:latin typeface="Arial" panose="020B0604020202020204" pitchFamily="34" charset="0"/>
                <a:cs typeface="Arial" panose="020B0604020202020204" pitchFamily="34" charset="0"/>
              </a:rPr>
              <a:t>osnovne promjene:</a:t>
            </a:r>
          </a:p>
          <a:p>
            <a:endParaRPr lang="hr-HR" dirty="0">
              <a:latin typeface="Arial" panose="020B0604020202020204" pitchFamily="34" charset="0"/>
              <a:cs typeface="Arial" panose="020B0604020202020204" pitchFamily="34" charset="0"/>
            </a:endParaRPr>
          </a:p>
          <a:p>
            <a:r>
              <a:rPr lang="hr-HR" dirty="0" err="1" smtClean="0">
                <a:latin typeface="Arial" panose="020B0604020202020204" pitchFamily="34" charset="0"/>
                <a:cs typeface="Arial" panose="020B0604020202020204" pitchFamily="34" charset="0"/>
              </a:rPr>
              <a:t>fosforilacija</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Tyr</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Ser</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Thr</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kinaze</a:t>
            </a:r>
            <a:endParaRPr lang="hr-HR" dirty="0" smtClean="0">
              <a:latin typeface="Arial" panose="020B0604020202020204" pitchFamily="34" charset="0"/>
              <a:cs typeface="Arial" panose="020B0604020202020204" pitchFamily="34" charset="0"/>
            </a:endParaRPr>
          </a:p>
          <a:p>
            <a:endParaRPr lang="hr-HR" dirty="0">
              <a:latin typeface="Arial" panose="020B0604020202020204" pitchFamily="34" charset="0"/>
              <a:cs typeface="Arial" panose="020B0604020202020204" pitchFamily="34" charset="0"/>
            </a:endParaRPr>
          </a:p>
          <a:p>
            <a:r>
              <a:rPr lang="hr-HR" dirty="0" err="1" smtClean="0">
                <a:latin typeface="Arial" panose="020B0604020202020204" pitchFamily="34" charset="0"/>
                <a:cs typeface="Arial" panose="020B0604020202020204" pitchFamily="34" charset="0"/>
              </a:rPr>
              <a:t>defosforilacija</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Ser</a:t>
            </a:r>
            <a:r>
              <a:rPr lang="hr-HR" dirty="0" smtClean="0">
                <a:latin typeface="Arial" panose="020B0604020202020204" pitchFamily="34" charset="0"/>
                <a:cs typeface="Arial" panose="020B0604020202020204" pitchFamily="34" charset="0"/>
              </a:rPr>
              <a:t>/</a:t>
            </a:r>
            <a:r>
              <a:rPr lang="hr-HR" dirty="0" err="1" smtClean="0">
                <a:latin typeface="Arial" panose="020B0604020202020204" pitchFamily="34" charset="0"/>
                <a:cs typeface="Arial" panose="020B0604020202020204" pitchFamily="34" charset="0"/>
              </a:rPr>
              <a:t>Thr</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fosfataze</a:t>
            </a:r>
            <a:endParaRPr lang="hr-HR" dirty="0">
              <a:latin typeface="Arial" panose="020B0604020202020204" pitchFamily="34" charset="0"/>
              <a:cs typeface="Arial" panose="020B0604020202020204" pitchFamily="34" charset="0"/>
            </a:endParaRPr>
          </a:p>
          <a:p>
            <a:endParaRPr lang="hr-HR" dirty="0" smtClean="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260648"/>
            <a:ext cx="5754041" cy="5195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3663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260648"/>
            <a:ext cx="7776864" cy="3693319"/>
          </a:xfrm>
          <a:prstGeom prst="rect">
            <a:avLst/>
          </a:prstGeom>
          <a:noFill/>
        </p:spPr>
        <p:txBody>
          <a:bodyPr wrap="square" rtlCol="0">
            <a:spAutoFit/>
          </a:bodyPr>
          <a:lstStyle/>
          <a:p>
            <a:r>
              <a:rPr lang="hr-HR" dirty="0" err="1" smtClean="0">
                <a:latin typeface="Arial" panose="020B0604020202020204" pitchFamily="34" charset="0"/>
                <a:cs typeface="Arial" panose="020B0604020202020204" pitchFamily="34" charset="0"/>
              </a:rPr>
              <a:t>histidin</a:t>
            </a:r>
            <a:r>
              <a:rPr lang="hr-HR" dirty="0" smtClean="0">
                <a:latin typeface="Arial" panose="020B0604020202020204" pitchFamily="34" charset="0"/>
                <a:cs typeface="Arial" panose="020B0604020202020204" pitchFamily="34" charset="0"/>
              </a:rPr>
              <a:t> i </a:t>
            </a:r>
            <a:r>
              <a:rPr lang="hr-HR" dirty="0" err="1" smtClean="0">
                <a:latin typeface="Arial" panose="020B0604020202020204" pitchFamily="34" charset="0"/>
                <a:cs typeface="Arial" panose="020B0604020202020204" pitchFamily="34" charset="0"/>
              </a:rPr>
              <a:t>asparaginska</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fosforilacija</a:t>
            </a:r>
            <a:r>
              <a:rPr lang="hr-HR" dirty="0" smtClean="0">
                <a:latin typeface="Arial" panose="020B0604020202020204" pitchFamily="34" charset="0"/>
                <a:cs typeface="Arial" panose="020B0604020202020204" pitchFamily="34" charset="0"/>
              </a:rPr>
              <a:t> kao dio </a:t>
            </a:r>
            <a:r>
              <a:rPr lang="hr-HR" dirty="0" err="1" smtClean="0">
                <a:latin typeface="Arial" panose="020B0604020202020204" pitchFamily="34" charset="0"/>
                <a:cs typeface="Arial" panose="020B0604020202020204" pitchFamily="34" charset="0"/>
              </a:rPr>
              <a:t>dvokomponentnog</a:t>
            </a:r>
            <a:r>
              <a:rPr lang="hr-HR" dirty="0" smtClean="0">
                <a:latin typeface="Arial" panose="020B0604020202020204" pitchFamily="34" charset="0"/>
                <a:cs typeface="Arial" panose="020B0604020202020204" pitchFamily="34" charset="0"/>
              </a:rPr>
              <a:t> signaliziranja kod bakterija</a:t>
            </a:r>
          </a:p>
          <a:p>
            <a:endParaRPr lang="hr-HR" dirty="0">
              <a:latin typeface="Arial" panose="020B0604020202020204" pitchFamily="34" charset="0"/>
              <a:cs typeface="Arial" panose="020B0604020202020204" pitchFamily="34" charset="0"/>
            </a:endParaRPr>
          </a:p>
          <a:p>
            <a:r>
              <a:rPr lang="hr-HR" dirty="0" err="1" smtClean="0">
                <a:latin typeface="Arial" panose="020B0604020202020204" pitchFamily="34" charset="0"/>
                <a:cs typeface="Arial" panose="020B0604020202020204" pitchFamily="34" charset="0"/>
              </a:rPr>
              <a:t>histidin</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kinaza</a:t>
            </a:r>
            <a:r>
              <a:rPr lang="hr-HR" dirty="0" smtClean="0">
                <a:latin typeface="Arial" panose="020B0604020202020204" pitchFamily="34" charset="0"/>
                <a:cs typeface="Arial" panose="020B0604020202020204" pitchFamily="34" charset="0"/>
              </a:rPr>
              <a:t> i </a:t>
            </a:r>
            <a:r>
              <a:rPr lang="hr-HR" i="1" dirty="0" err="1" smtClean="0">
                <a:latin typeface="Arial" panose="020B0604020202020204" pitchFamily="34" charset="0"/>
                <a:cs typeface="Arial" panose="020B0604020202020204" pitchFamily="34" charset="0"/>
              </a:rPr>
              <a:t>response</a:t>
            </a:r>
            <a:r>
              <a:rPr lang="hr-HR" i="1" dirty="0" smtClean="0">
                <a:latin typeface="Arial" panose="020B0604020202020204" pitchFamily="34" charset="0"/>
                <a:cs typeface="Arial" panose="020B0604020202020204" pitchFamily="34" charset="0"/>
              </a:rPr>
              <a:t> regulator </a:t>
            </a:r>
            <a:r>
              <a:rPr lang="hr-HR" dirty="0" smtClean="0">
                <a:latin typeface="Arial" panose="020B0604020202020204" pitchFamily="34" charset="0"/>
                <a:cs typeface="Arial" panose="020B0604020202020204" pitchFamily="34" charset="0"/>
              </a:rPr>
              <a:t>RR</a:t>
            </a:r>
          </a:p>
          <a:p>
            <a:endParaRPr lang="hr-HR" dirty="0" smtClean="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nastaju </a:t>
            </a:r>
            <a:r>
              <a:rPr lang="hr-HR" dirty="0" err="1" smtClean="0">
                <a:latin typeface="Arial" panose="020B0604020202020204" pitchFamily="34" charset="0"/>
                <a:cs typeface="Arial" panose="020B0604020202020204" pitchFamily="34" charset="0"/>
              </a:rPr>
              <a:t>fosforoamidati</a:t>
            </a:r>
            <a:r>
              <a:rPr lang="hr-HR" dirty="0" smtClean="0">
                <a:latin typeface="Arial" panose="020B0604020202020204" pitchFamily="34" charset="0"/>
                <a:cs typeface="Arial" panose="020B0604020202020204" pitchFamily="34" charset="0"/>
              </a:rPr>
              <a:t>, a ne </a:t>
            </a:r>
            <a:r>
              <a:rPr lang="hr-HR" dirty="0" err="1" smtClean="0">
                <a:latin typeface="Arial" panose="020B0604020202020204" pitchFamily="34" charset="0"/>
                <a:cs typeface="Arial" panose="020B0604020202020204" pitchFamily="34" charset="0"/>
              </a:rPr>
              <a:t>fosfoesteri</a:t>
            </a:r>
            <a:r>
              <a:rPr lang="hr-HR" dirty="0" smtClean="0">
                <a:latin typeface="Arial" panose="020B0604020202020204" pitchFamily="34" charset="0"/>
                <a:cs typeface="Arial" panose="020B0604020202020204" pitchFamily="34" charset="0"/>
              </a:rPr>
              <a:t> kao kod </a:t>
            </a:r>
            <a:r>
              <a:rPr lang="hr-HR" dirty="0" err="1" smtClean="0">
                <a:latin typeface="Arial" panose="020B0604020202020204" pitchFamily="34" charset="0"/>
                <a:cs typeface="Arial" panose="020B0604020202020204" pitchFamily="34" charset="0"/>
              </a:rPr>
              <a:t>eukariota</a:t>
            </a:r>
            <a:endParaRPr lang="hr-HR" dirty="0" smtClean="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visokoenergetske veze koje nastaju su nestabilne, pa je signaliziranje kratkotrajno</a:t>
            </a:r>
          </a:p>
          <a:p>
            <a:r>
              <a:rPr lang="hr-HR" dirty="0" smtClean="0">
                <a:latin typeface="Arial" panose="020B0604020202020204" pitchFamily="34" charset="0"/>
                <a:cs typeface="Arial" panose="020B0604020202020204" pitchFamily="34" charset="0"/>
              </a:rPr>
              <a:t>specifičnost se postiže na kinetičkoj razini, samo je malen broj reakcija moguć u uvjetima niske koncentracije i velike brzine raspada</a:t>
            </a:r>
          </a:p>
          <a:p>
            <a:endParaRPr lang="hr-HR" dirty="0">
              <a:latin typeface="Arial" panose="020B0604020202020204" pitchFamily="34" charset="0"/>
              <a:cs typeface="Arial" panose="020B0604020202020204" pitchFamily="34" charset="0"/>
            </a:endParaRPr>
          </a:p>
          <a:p>
            <a:r>
              <a:rPr lang="hr-HR" dirty="0" err="1" smtClean="0">
                <a:latin typeface="Arial" panose="020B0604020202020204" pitchFamily="34" charset="0"/>
                <a:cs typeface="Arial" panose="020B0604020202020204" pitchFamily="34" charset="0"/>
              </a:rPr>
              <a:t>dvokomponentnog</a:t>
            </a:r>
            <a:r>
              <a:rPr lang="hr-HR" dirty="0" smtClean="0">
                <a:latin typeface="Arial" panose="020B0604020202020204" pitchFamily="34" charset="0"/>
                <a:cs typeface="Arial" panose="020B0604020202020204" pitchFamily="34" charset="0"/>
              </a:rPr>
              <a:t> signaliziranja u principu nema  kod </a:t>
            </a:r>
            <a:r>
              <a:rPr lang="hr-HR" dirty="0" err="1" smtClean="0">
                <a:latin typeface="Arial" panose="020B0604020202020204" pitchFamily="34" charset="0"/>
                <a:cs typeface="Arial" panose="020B0604020202020204" pitchFamily="34" charset="0"/>
              </a:rPr>
              <a:t>eukariota</a:t>
            </a:r>
            <a:r>
              <a:rPr lang="hr-HR" dirty="0" smtClean="0">
                <a:latin typeface="Arial" panose="020B0604020202020204" pitchFamily="34" charset="0"/>
                <a:cs typeface="Arial" panose="020B0604020202020204" pitchFamily="34" charset="0"/>
              </a:rPr>
              <a:t>, moguće </a:t>
            </a:r>
            <a:r>
              <a:rPr lang="hr-HR" dirty="0" err="1" smtClean="0">
                <a:latin typeface="Arial" panose="020B0604020202020204" pitchFamily="34" charset="0"/>
                <a:cs typeface="Arial" panose="020B0604020202020204" pitchFamily="34" charset="0"/>
              </a:rPr>
              <a:t>prelabilno</a:t>
            </a:r>
            <a:r>
              <a:rPr lang="hr-HR" dirty="0" smtClean="0">
                <a:latin typeface="Arial" panose="020B0604020202020204" pitchFamily="34" charset="0"/>
                <a:cs typeface="Arial" panose="020B0604020202020204" pitchFamily="34" charset="0"/>
              </a:rPr>
              <a:t> za veliku </a:t>
            </a:r>
            <a:r>
              <a:rPr lang="hr-HR" dirty="0" err="1" smtClean="0">
                <a:latin typeface="Arial" panose="020B0604020202020204" pitchFamily="34" charset="0"/>
                <a:cs typeface="Arial" panose="020B0604020202020204" pitchFamily="34" charset="0"/>
              </a:rPr>
              <a:t>eukariotsku</a:t>
            </a:r>
            <a:r>
              <a:rPr lang="hr-HR" dirty="0" smtClean="0">
                <a:latin typeface="Arial" panose="020B0604020202020204" pitchFamily="34" charset="0"/>
                <a:cs typeface="Arial" panose="020B0604020202020204" pitchFamily="34" charset="0"/>
              </a:rPr>
              <a:t> stanicu</a:t>
            </a:r>
            <a:endParaRPr lang="en-US" dirty="0">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3717032"/>
            <a:ext cx="4113073"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2406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67544" y="560179"/>
            <a:ext cx="4695964"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552041" y="5013176"/>
            <a:ext cx="3312369" cy="1200329"/>
          </a:xfrm>
          <a:prstGeom prst="rect">
            <a:avLst/>
          </a:prstGeom>
          <a:noFill/>
        </p:spPr>
        <p:txBody>
          <a:bodyPr wrap="square" rtlCol="0">
            <a:spAutoFit/>
          </a:bodyPr>
          <a:lstStyle/>
          <a:p>
            <a:r>
              <a:rPr lang="hr-HR" dirty="0" err="1" smtClean="0">
                <a:latin typeface="Arial" panose="020B0604020202020204" pitchFamily="34" charset="0"/>
                <a:cs typeface="Arial" panose="020B0604020202020204" pitchFamily="34" charset="0"/>
              </a:rPr>
              <a:t>Fosforilacija</a:t>
            </a:r>
            <a:r>
              <a:rPr lang="hr-HR" dirty="0" smtClean="0">
                <a:latin typeface="Arial" panose="020B0604020202020204" pitchFamily="34" charset="0"/>
                <a:cs typeface="Arial" panose="020B0604020202020204" pitchFamily="34" charset="0"/>
              </a:rPr>
              <a:t> RNA </a:t>
            </a:r>
            <a:r>
              <a:rPr lang="hr-HR" dirty="0" err="1" smtClean="0">
                <a:latin typeface="Arial" panose="020B0604020202020204" pitchFamily="34" charset="0"/>
                <a:cs typeface="Arial" panose="020B0604020202020204" pitchFamily="34" charset="0"/>
              </a:rPr>
              <a:t>polimeraze</a:t>
            </a:r>
            <a:r>
              <a:rPr lang="hr-HR" dirty="0" smtClean="0">
                <a:latin typeface="Arial" panose="020B0604020202020204" pitchFamily="34" charset="0"/>
                <a:cs typeface="Arial" panose="020B0604020202020204" pitchFamily="34" charset="0"/>
              </a:rPr>
              <a:t> II</a:t>
            </a:r>
          </a:p>
          <a:p>
            <a:r>
              <a:rPr lang="hr-HR" dirty="0" smtClean="0">
                <a:latin typeface="Arial" panose="020B0604020202020204" pitchFamily="34" charset="0"/>
                <a:cs typeface="Arial" panose="020B0604020202020204" pitchFamily="34" charset="0"/>
              </a:rPr>
              <a:t>i regrutacija HDAC koja odmah </a:t>
            </a:r>
            <a:r>
              <a:rPr lang="hr-HR" dirty="0" err="1" smtClean="0">
                <a:latin typeface="Arial" panose="020B0604020202020204" pitchFamily="34" charset="0"/>
                <a:cs typeface="Arial" panose="020B0604020202020204" pitchFamily="34" charset="0"/>
              </a:rPr>
              <a:t>deacetilira</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histone</a:t>
            </a:r>
            <a:r>
              <a:rPr lang="hr-HR" dirty="0" smtClean="0">
                <a:latin typeface="Arial" panose="020B0604020202020204" pitchFamily="34" charset="0"/>
                <a:cs typeface="Arial" panose="020B0604020202020204" pitchFamily="34" charset="0"/>
              </a:rPr>
              <a:t> i vraća ih u početni oblik</a:t>
            </a:r>
            <a:endParaRPr lang="en-US" dirty="0">
              <a:latin typeface="Arial" panose="020B0604020202020204" pitchFamily="34" charset="0"/>
              <a:cs typeface="Arial" panose="020B0604020202020204" pitchFamily="34" charset="0"/>
            </a:endParaRPr>
          </a:p>
        </p:txBody>
      </p:sp>
      <p:sp>
        <p:nvSpPr>
          <p:cNvPr id="3" name="TextBox 2"/>
          <p:cNvSpPr txBox="1"/>
          <p:nvPr/>
        </p:nvSpPr>
        <p:spPr>
          <a:xfrm>
            <a:off x="5568065" y="764704"/>
            <a:ext cx="3070136" cy="1200329"/>
          </a:xfrm>
          <a:prstGeom prst="rect">
            <a:avLst/>
          </a:prstGeom>
          <a:noFill/>
        </p:spPr>
        <p:txBody>
          <a:bodyPr wrap="none" rtlCol="0">
            <a:spAutoFit/>
          </a:bodyPr>
          <a:lstStyle/>
          <a:p>
            <a:r>
              <a:rPr lang="hr-HR" dirty="0" err="1">
                <a:latin typeface="Arial" panose="020B0604020202020204" pitchFamily="34" charset="0"/>
                <a:cs typeface="Arial" panose="020B0604020202020204" pitchFamily="34" charset="0"/>
              </a:rPr>
              <a:t>acetilacija</a:t>
            </a:r>
            <a:r>
              <a:rPr lang="hr-HR" dirty="0">
                <a:latin typeface="Arial" panose="020B0604020202020204" pitchFamily="34" charset="0"/>
                <a:cs typeface="Arial" panose="020B0604020202020204" pitchFamily="34" charset="0"/>
              </a:rPr>
              <a:t> </a:t>
            </a:r>
            <a:r>
              <a:rPr lang="hr-HR" dirty="0" err="1">
                <a:latin typeface="Arial" panose="020B0604020202020204" pitchFamily="34" charset="0"/>
                <a:cs typeface="Arial" panose="020B0604020202020204" pitchFamily="34" charset="0"/>
              </a:rPr>
              <a:t>histonskih</a:t>
            </a:r>
            <a:r>
              <a:rPr lang="hr-HR" dirty="0">
                <a:latin typeface="Arial" panose="020B0604020202020204" pitchFamily="34" charset="0"/>
                <a:cs typeface="Arial" panose="020B0604020202020204" pitchFamily="34" charset="0"/>
              </a:rPr>
              <a:t> </a:t>
            </a:r>
            <a:r>
              <a:rPr lang="hr-HR" dirty="0" err="1">
                <a:latin typeface="Arial" panose="020B0604020202020204" pitchFamily="34" charset="0"/>
                <a:cs typeface="Arial" panose="020B0604020202020204" pitchFamily="34" charset="0"/>
              </a:rPr>
              <a:t>lizina</a:t>
            </a:r>
            <a:endParaRPr lang="hr-HR" dirty="0">
              <a:latin typeface="Arial" panose="020B0604020202020204" pitchFamily="34" charset="0"/>
              <a:cs typeface="Arial" panose="020B0604020202020204" pitchFamily="34" charset="0"/>
            </a:endParaRPr>
          </a:p>
          <a:p>
            <a:r>
              <a:rPr lang="hr-HR" dirty="0" err="1">
                <a:solidFill>
                  <a:prstClr val="black"/>
                </a:solidFill>
                <a:latin typeface="Arial" panose="020B0604020202020204" pitchFamily="34" charset="0"/>
                <a:cs typeface="Arial" panose="020B0604020202020204" pitchFamily="34" charset="0"/>
              </a:rPr>
              <a:t>metilacija</a:t>
            </a:r>
            <a:r>
              <a:rPr lang="hr-HR" dirty="0">
                <a:solidFill>
                  <a:prstClr val="black"/>
                </a:solidFill>
                <a:latin typeface="Arial" panose="020B0604020202020204" pitchFamily="34" charset="0"/>
                <a:cs typeface="Arial" panose="020B0604020202020204" pitchFamily="34" charset="0"/>
              </a:rPr>
              <a:t> </a:t>
            </a:r>
            <a:r>
              <a:rPr lang="hr-HR" dirty="0" err="1">
                <a:solidFill>
                  <a:prstClr val="black"/>
                </a:solidFill>
                <a:latin typeface="Arial" panose="020B0604020202020204" pitchFamily="34" charset="0"/>
                <a:cs typeface="Arial" panose="020B0604020202020204" pitchFamily="34" charset="0"/>
              </a:rPr>
              <a:t>lizina</a:t>
            </a:r>
            <a:r>
              <a:rPr lang="hr-HR" dirty="0">
                <a:solidFill>
                  <a:prstClr val="black"/>
                </a:solidFill>
                <a:latin typeface="Arial" panose="020B0604020202020204" pitchFamily="34" charset="0"/>
                <a:cs typeface="Arial" panose="020B0604020202020204" pitchFamily="34" charset="0"/>
              </a:rPr>
              <a:t> i </a:t>
            </a:r>
            <a:r>
              <a:rPr lang="hr-HR" dirty="0" err="1">
                <a:solidFill>
                  <a:prstClr val="black"/>
                </a:solidFill>
                <a:latin typeface="Arial" panose="020B0604020202020204" pitchFamily="34" charset="0"/>
                <a:cs typeface="Arial" panose="020B0604020202020204" pitchFamily="34" charset="0"/>
              </a:rPr>
              <a:t>arginina</a:t>
            </a:r>
            <a:endParaRPr lang="hr-HR" dirty="0">
              <a:solidFill>
                <a:prstClr val="black"/>
              </a:solidFill>
              <a:latin typeface="Arial" panose="020B0604020202020204" pitchFamily="34" charset="0"/>
              <a:cs typeface="Arial" panose="020B0604020202020204" pitchFamily="34" charset="0"/>
            </a:endParaRPr>
          </a:p>
          <a:p>
            <a:r>
              <a:rPr lang="hr-HR" dirty="0" err="1">
                <a:solidFill>
                  <a:prstClr val="black"/>
                </a:solidFill>
                <a:latin typeface="Arial" panose="020B0604020202020204" pitchFamily="34" charset="0"/>
                <a:cs typeface="Arial" panose="020B0604020202020204" pitchFamily="34" charset="0"/>
              </a:rPr>
              <a:t>fosforilacija</a:t>
            </a:r>
            <a:r>
              <a:rPr lang="hr-HR" dirty="0">
                <a:solidFill>
                  <a:prstClr val="black"/>
                </a:solidFill>
                <a:latin typeface="Arial" panose="020B0604020202020204" pitchFamily="34" charset="0"/>
                <a:cs typeface="Arial" panose="020B0604020202020204" pitchFamily="34" charset="0"/>
              </a:rPr>
              <a:t> RNA </a:t>
            </a:r>
            <a:r>
              <a:rPr lang="hr-HR" dirty="0" err="1">
                <a:solidFill>
                  <a:prstClr val="black"/>
                </a:solidFill>
                <a:latin typeface="Arial" panose="020B0604020202020204" pitchFamily="34" charset="0"/>
                <a:cs typeface="Arial" panose="020B0604020202020204" pitchFamily="34" charset="0"/>
              </a:rPr>
              <a:t>polimeraze</a:t>
            </a: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58995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395288" y="6237288"/>
            <a:ext cx="5646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hr-HR" altLang="en-US" sz="2000">
                <a:cs typeface="Arial" pitchFamily="34" charset="0"/>
              </a:rPr>
              <a:t>-jednostaničari su još raznolikiji od višestaničara</a:t>
            </a:r>
          </a:p>
        </p:txBody>
      </p:sp>
      <p:pic>
        <p:nvPicPr>
          <p:cNvPr id="6147" name="Picture 2" descr="High-Res Stock Photography: Colourised SEM micrograph of Radiolarian amoeboid protozo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188913"/>
            <a:ext cx="36290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2" descr="http://www.psmicrographs.co.uk/_assets/uploads/euglena-gracilis-80016659-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188913"/>
            <a:ext cx="298926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descr="High-Res Stock Photography: The Ciliate Protozoan Tetrahymena thermophila Tetrahymena 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404813"/>
            <a:ext cx="3013075"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High-Res Stock Photography: Didinium is a predatory protozoan that fee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3644900"/>
            <a:ext cx="35496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6" descr="https://encrypted-tbn0.gstatic.com/images?q=tbn:ANd9GcTp52KDxtW2hUtNWckdobUyRDF-pejHfzzmoKmGUfU51frvtiN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4149725"/>
            <a:ext cx="4014788"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2702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Figure 15-17. Two types of intracellular signaling proteins that act as molecular switch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268760"/>
            <a:ext cx="5218706"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366712" y="5624669"/>
            <a:ext cx="3151825"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Signalizacija G proteinima</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8242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E1 ubiqui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348880"/>
            <a:ext cx="5588773" cy="38884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1560" y="692696"/>
            <a:ext cx="8468985" cy="1200329"/>
          </a:xfrm>
          <a:prstGeom prst="rect">
            <a:avLst/>
          </a:prstGeom>
          <a:noFill/>
        </p:spPr>
        <p:txBody>
          <a:bodyPr wrap="none" rtlCol="0">
            <a:spAutoFit/>
          </a:bodyPr>
          <a:lstStyle/>
          <a:p>
            <a:r>
              <a:rPr lang="hr-HR" dirty="0" err="1" smtClean="0">
                <a:latin typeface="Arial" panose="020B0604020202020204" pitchFamily="34" charset="0"/>
                <a:cs typeface="Arial" panose="020B0604020202020204" pitchFamily="34" charset="0"/>
              </a:rPr>
              <a:t>ubikvitinacija</a:t>
            </a:r>
            <a:endParaRPr lang="hr-HR" dirty="0" smtClean="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dodatak </a:t>
            </a:r>
            <a:r>
              <a:rPr lang="hr-HR" dirty="0" err="1" smtClean="0">
                <a:latin typeface="Arial" panose="020B0604020202020204" pitchFamily="34" charset="0"/>
                <a:cs typeface="Arial" panose="020B0604020202020204" pitchFamily="34" charset="0"/>
              </a:rPr>
              <a:t>ubikvitina</a:t>
            </a:r>
            <a:r>
              <a:rPr lang="hr-HR" dirty="0" smtClean="0">
                <a:latin typeface="Arial" panose="020B0604020202020204" pitchFamily="34" charset="0"/>
                <a:cs typeface="Arial" panose="020B0604020202020204" pitchFamily="34" charset="0"/>
              </a:rPr>
              <a:t>: 3 enzima u lancu</a:t>
            </a:r>
          </a:p>
          <a:p>
            <a:r>
              <a:rPr lang="hr-HR" dirty="0" smtClean="0">
                <a:latin typeface="Arial" panose="020B0604020202020204" pitchFamily="34" charset="0"/>
                <a:cs typeface="Arial" panose="020B0604020202020204" pitchFamily="34" charset="0"/>
              </a:rPr>
              <a:t>E1: dva enzima; E2: 50 enzima; E3: nekoliko stotina </a:t>
            </a:r>
            <a:r>
              <a:rPr lang="hr-HR" dirty="0" err="1" smtClean="0">
                <a:latin typeface="Arial" panose="020B0604020202020204" pitchFamily="34" charset="0"/>
                <a:cs typeface="Arial" panose="020B0604020202020204" pitchFamily="34" charset="0"/>
              </a:rPr>
              <a:t>ligaza</a:t>
            </a:r>
            <a:r>
              <a:rPr lang="hr-HR" dirty="0" smtClean="0">
                <a:latin typeface="Arial" panose="020B0604020202020204" pitchFamily="34" charset="0"/>
                <a:cs typeface="Arial" panose="020B0604020202020204" pitchFamily="34" charset="0"/>
              </a:rPr>
              <a:t>, određuje specifičnost</a:t>
            </a:r>
          </a:p>
          <a:p>
            <a:r>
              <a:rPr lang="hr-HR" dirty="0" smtClean="0">
                <a:latin typeface="Arial" panose="020B0604020202020204" pitchFamily="34" charset="0"/>
                <a:cs typeface="Arial" panose="020B0604020202020204" pitchFamily="34" charset="0"/>
              </a:rPr>
              <a:t>slični setovi proteina za SUMO, Nedd8 i ISG15</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3487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628800"/>
            <a:ext cx="5776641" cy="2079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99592" y="4653136"/>
            <a:ext cx="4294381" cy="1200329"/>
          </a:xfrm>
          <a:prstGeom prst="rect">
            <a:avLst/>
          </a:prstGeom>
          <a:noFill/>
        </p:spPr>
        <p:txBody>
          <a:bodyPr wrap="none" rtlCol="0">
            <a:spAutoFit/>
          </a:bodyPr>
          <a:lstStyle/>
          <a:p>
            <a:r>
              <a:rPr lang="hr-HR" dirty="0" err="1" smtClean="0"/>
              <a:t>Lys</a:t>
            </a:r>
            <a:r>
              <a:rPr lang="hr-HR" dirty="0" smtClean="0"/>
              <a:t> 48 </a:t>
            </a:r>
            <a:r>
              <a:rPr lang="hr-HR" dirty="0" err="1" smtClean="0"/>
              <a:t>poliubikvitinacija</a:t>
            </a:r>
            <a:r>
              <a:rPr lang="hr-HR" dirty="0" smtClean="0"/>
              <a:t>: degradacija</a:t>
            </a:r>
          </a:p>
          <a:p>
            <a:r>
              <a:rPr lang="hr-HR" dirty="0" err="1" smtClean="0"/>
              <a:t>Lys</a:t>
            </a:r>
            <a:r>
              <a:rPr lang="hr-HR" dirty="0" smtClean="0"/>
              <a:t> 63: druge sudbine, npr. endocitoza</a:t>
            </a:r>
          </a:p>
          <a:p>
            <a:endParaRPr lang="hr-HR" dirty="0"/>
          </a:p>
          <a:p>
            <a:r>
              <a:rPr lang="hr-HR" dirty="0" smtClean="0"/>
              <a:t>DUB: </a:t>
            </a:r>
            <a:r>
              <a:rPr lang="hr-HR" dirty="0" err="1" smtClean="0"/>
              <a:t>deubikvitinaze</a:t>
            </a:r>
            <a:r>
              <a:rPr lang="hr-HR" dirty="0" smtClean="0"/>
              <a:t>: brišu biljeg; 80 enzima</a:t>
            </a:r>
            <a:endParaRPr lang="en-US" dirty="0"/>
          </a:p>
        </p:txBody>
      </p:sp>
    </p:spTree>
    <p:extLst>
      <p:ext uri="{BB962C8B-B14F-4D97-AF65-F5344CB8AC3E}">
        <p14:creationId xmlns:p14="http://schemas.microsoft.com/office/powerpoint/2010/main" val="33944598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254" y="1824038"/>
            <a:ext cx="5123871" cy="3837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1560" y="764704"/>
            <a:ext cx="6232796" cy="400110"/>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Regulacija puta NF </a:t>
            </a:r>
            <a:r>
              <a:rPr lang="hr-HR" sz="2000" dirty="0" err="1" smtClean="0">
                <a:latin typeface="Arial" panose="020B0604020202020204" pitchFamily="34" charset="0"/>
                <a:cs typeface="Arial" panose="020B0604020202020204" pitchFamily="34" charset="0"/>
              </a:rPr>
              <a:t>kappa</a:t>
            </a:r>
            <a:r>
              <a:rPr lang="hr-HR" sz="2000" dirty="0" smtClean="0">
                <a:latin typeface="Arial" panose="020B0604020202020204" pitchFamily="34" charset="0"/>
                <a:cs typeface="Arial" panose="020B0604020202020204" pitchFamily="34" charset="0"/>
              </a:rPr>
              <a:t> B </a:t>
            </a:r>
            <a:r>
              <a:rPr lang="hr-HR" sz="2000" dirty="0" err="1" smtClean="0">
                <a:latin typeface="Arial" panose="020B0604020202020204" pitchFamily="34" charset="0"/>
                <a:cs typeface="Arial" panose="020B0604020202020204" pitchFamily="34" charset="0"/>
              </a:rPr>
              <a:t>ubikvitinacijom</a:t>
            </a:r>
            <a:r>
              <a:rPr lang="hr-HR" sz="2000" dirty="0" smtClean="0">
                <a:latin typeface="Arial" panose="020B0604020202020204" pitchFamily="34" charset="0"/>
                <a:cs typeface="Arial" panose="020B0604020202020204" pitchFamily="34" charset="0"/>
              </a:rPr>
              <a:t> </a:t>
            </a:r>
            <a:r>
              <a:rPr lang="hr-HR" sz="2000" dirty="0" err="1" smtClean="0">
                <a:latin typeface="Arial" panose="020B0604020202020204" pitchFamily="34" charset="0"/>
                <a:cs typeface="Arial" panose="020B0604020202020204" pitchFamily="34" charset="0"/>
              </a:rPr>
              <a:t>inhibitora</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04474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611560" y="836712"/>
            <a:ext cx="8064896" cy="3970318"/>
          </a:xfrm>
          <a:prstGeom prst="rect">
            <a:avLst/>
          </a:prstGeom>
          <a:noFill/>
        </p:spPr>
        <p:txBody>
          <a:bodyPr wrap="square" rtlCol="0">
            <a:spAutoFit/>
          </a:bodyPr>
          <a:lstStyle/>
          <a:p>
            <a:r>
              <a:rPr lang="hr-HR" dirty="0" smtClean="0">
                <a:latin typeface="Arial" panose="020B0604020202020204" pitchFamily="34" charset="0"/>
                <a:cs typeface="Arial" panose="020B0604020202020204" pitchFamily="34" charset="0"/>
              </a:rPr>
              <a:t>ESCR (</a:t>
            </a:r>
            <a:r>
              <a:rPr lang="hr-HR" dirty="0" err="1" smtClean="0">
                <a:latin typeface="Arial" panose="020B0604020202020204" pitchFamily="34" charset="0"/>
                <a:cs typeface="Arial" panose="020B0604020202020204" pitchFamily="34" charset="0"/>
              </a:rPr>
              <a:t>endosomal</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sorting</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complexes</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required</a:t>
            </a:r>
            <a:r>
              <a:rPr lang="hr-HR" dirty="0" smtClean="0">
                <a:latin typeface="Arial" panose="020B0604020202020204" pitchFamily="34" charset="0"/>
                <a:cs typeface="Arial" panose="020B0604020202020204" pitchFamily="34" charset="0"/>
              </a:rPr>
              <a:t> for transport)</a:t>
            </a:r>
          </a:p>
          <a:p>
            <a:endParaRPr lang="hr-HR" dirty="0" smtClean="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postoje proteini koji sadrže UBD: domenu koja veže </a:t>
            </a:r>
            <a:r>
              <a:rPr lang="hr-HR" dirty="0" err="1" smtClean="0">
                <a:latin typeface="Arial" panose="020B0604020202020204" pitchFamily="34" charset="0"/>
                <a:cs typeface="Arial" panose="020B0604020202020204" pitchFamily="34" charset="0"/>
              </a:rPr>
              <a:t>ubikvitin</a:t>
            </a:r>
            <a:r>
              <a:rPr lang="hr-HR" dirty="0" smtClean="0">
                <a:latin typeface="Arial" panose="020B0604020202020204" pitchFamily="34" charset="0"/>
                <a:cs typeface="Arial" panose="020B0604020202020204" pitchFamily="34" charset="0"/>
              </a:rPr>
              <a:t> i prepoznaju </a:t>
            </a:r>
            <a:r>
              <a:rPr lang="hr-HR" dirty="0" err="1" smtClean="0">
                <a:latin typeface="Arial" panose="020B0604020202020204" pitchFamily="34" charset="0"/>
                <a:cs typeface="Arial" panose="020B0604020202020204" pitchFamily="34" charset="0"/>
              </a:rPr>
              <a:t>ubikvitilirane</a:t>
            </a:r>
            <a:r>
              <a:rPr lang="hr-HR" dirty="0" smtClean="0">
                <a:latin typeface="Arial" panose="020B0604020202020204" pitchFamily="34" charset="0"/>
                <a:cs typeface="Arial" panose="020B0604020202020204" pitchFamily="34" charset="0"/>
              </a:rPr>
              <a:t> proteine</a:t>
            </a: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degradacija u </a:t>
            </a:r>
            <a:r>
              <a:rPr lang="hr-HR" dirty="0" err="1" smtClean="0">
                <a:latin typeface="Arial" panose="020B0604020202020204" pitchFamily="34" charset="0"/>
                <a:cs typeface="Arial" panose="020B0604020202020204" pitchFamily="34" charset="0"/>
              </a:rPr>
              <a:t>lizosomu</a:t>
            </a:r>
            <a:r>
              <a:rPr lang="hr-HR" dirty="0" smtClean="0">
                <a:latin typeface="Arial" panose="020B0604020202020204" pitchFamily="34" charset="0"/>
                <a:cs typeface="Arial" panose="020B0604020202020204" pitchFamily="34" charset="0"/>
              </a:rPr>
              <a:t>:</a:t>
            </a:r>
          </a:p>
          <a:p>
            <a:r>
              <a:rPr lang="hr-HR" dirty="0" smtClean="0">
                <a:latin typeface="Arial" panose="020B0604020202020204" pitchFamily="34" charset="0"/>
                <a:cs typeface="Arial" panose="020B0604020202020204" pitchFamily="34" charset="0"/>
              </a:rPr>
              <a:t>proteini usmjereni u </a:t>
            </a:r>
            <a:r>
              <a:rPr lang="hr-HR" dirty="0" err="1" smtClean="0">
                <a:latin typeface="Arial" panose="020B0604020202020204" pitchFamily="34" charset="0"/>
                <a:cs typeface="Arial" panose="020B0604020202020204" pitchFamily="34" charset="0"/>
              </a:rPr>
              <a:t>lizosom</a:t>
            </a:r>
            <a:r>
              <a:rPr lang="hr-HR" dirty="0" smtClean="0">
                <a:latin typeface="Arial" panose="020B0604020202020204" pitchFamily="34" charset="0"/>
                <a:cs typeface="Arial" panose="020B0604020202020204" pitchFamily="34" charset="0"/>
              </a:rPr>
              <a:t> nakon endocitoze</a:t>
            </a: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ESCRT:</a:t>
            </a:r>
          </a:p>
          <a:p>
            <a:r>
              <a:rPr lang="hr-HR" dirty="0" smtClean="0">
                <a:latin typeface="Arial" panose="020B0604020202020204" pitchFamily="34" charset="0"/>
                <a:cs typeface="Arial" panose="020B0604020202020204" pitchFamily="34" charset="0"/>
              </a:rPr>
              <a:t>ESCRT-0 ima mnogo UBD i prepoznaje </a:t>
            </a:r>
            <a:r>
              <a:rPr lang="hr-HR" dirty="0" err="1" smtClean="0">
                <a:latin typeface="Arial" panose="020B0604020202020204" pitchFamily="34" charset="0"/>
                <a:cs typeface="Arial" panose="020B0604020202020204" pitchFamily="34" charset="0"/>
              </a:rPr>
              <a:t>ubikvitilirane</a:t>
            </a:r>
            <a:r>
              <a:rPr lang="hr-HR" dirty="0" smtClean="0">
                <a:latin typeface="Arial" panose="020B0604020202020204" pitchFamily="34" charset="0"/>
                <a:cs typeface="Arial" panose="020B0604020202020204" pitchFamily="34" charset="0"/>
              </a:rPr>
              <a:t> proteine.</a:t>
            </a:r>
          </a:p>
          <a:p>
            <a:endParaRPr lang="hr-HR" dirty="0">
              <a:latin typeface="Arial" panose="020B0604020202020204" pitchFamily="34" charset="0"/>
              <a:cs typeface="Arial" panose="020B0604020202020204" pitchFamily="34" charset="0"/>
            </a:endParaRPr>
          </a:p>
          <a:p>
            <a:r>
              <a:rPr lang="hr-HR" dirty="0">
                <a:latin typeface="Arial" panose="020B0604020202020204" pitchFamily="34" charset="0"/>
                <a:cs typeface="Arial" panose="020B0604020202020204" pitchFamily="34" charset="0"/>
                <a:hlinkClick r:id="rId3"/>
              </a:rPr>
              <a:t>https://www.youtube.com/watch?v=_</a:t>
            </a:r>
            <a:r>
              <a:rPr lang="hr-HR" dirty="0" smtClean="0">
                <a:latin typeface="Arial" panose="020B0604020202020204" pitchFamily="34" charset="0"/>
                <a:cs typeface="Arial" panose="020B0604020202020204" pitchFamily="34" charset="0"/>
                <a:hlinkClick r:id="rId3"/>
              </a:rPr>
              <a:t>4DM48ZPR0A</a:t>
            </a:r>
            <a:endParaRPr lang="hr-HR" dirty="0" smtClean="0">
              <a:latin typeface="Arial" panose="020B0604020202020204" pitchFamily="34" charset="0"/>
              <a:cs typeface="Arial" panose="020B0604020202020204" pitchFamily="34" charset="0"/>
            </a:endParaRPr>
          </a:p>
          <a:p>
            <a:endParaRPr lang="hr-HR" dirty="0" smtClean="0">
              <a:latin typeface="Arial" panose="020B0604020202020204" pitchFamily="34" charset="0"/>
              <a:cs typeface="Arial" panose="020B0604020202020204" pitchFamily="34" charset="0"/>
            </a:endParaRPr>
          </a:p>
          <a:p>
            <a:endParaRPr lang="hr-H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1922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SC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4005064"/>
            <a:ext cx="6284514" cy="20200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95007" y="404664"/>
            <a:ext cx="4957514" cy="3170099"/>
          </a:xfrm>
          <a:prstGeom prst="rect">
            <a:avLst/>
          </a:prstGeom>
          <a:noFill/>
        </p:spPr>
        <p:txBody>
          <a:bodyPr wrap="square" rtlCol="0">
            <a:spAutoFit/>
          </a:bodyPr>
          <a:lstStyle/>
          <a:p>
            <a:r>
              <a:rPr lang="hr-HR" dirty="0" smtClean="0"/>
              <a:t> </a:t>
            </a:r>
            <a:r>
              <a:rPr lang="hr-HR" sz="2000" dirty="0" smtClean="0">
                <a:latin typeface="Arial" panose="020B0604020202020204" pitchFamily="34" charset="0"/>
                <a:cs typeface="Arial" panose="020B0604020202020204" pitchFamily="34" charset="0"/>
              </a:rPr>
              <a:t>Sustav ESCRT (</a:t>
            </a:r>
            <a:r>
              <a:rPr lang="hr-HR" sz="2000" dirty="0" err="1" smtClean="0">
                <a:latin typeface="Arial" panose="020B0604020202020204" pitchFamily="34" charset="0"/>
                <a:cs typeface="Arial" panose="020B0604020202020204" pitchFamily="34" charset="0"/>
              </a:rPr>
              <a:t>endosomal</a:t>
            </a:r>
            <a:r>
              <a:rPr lang="hr-HR" sz="2000" dirty="0" smtClean="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sorting</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complexes</a:t>
            </a:r>
            <a:r>
              <a:rPr lang="hr-HR" sz="2000" dirty="0">
                <a:latin typeface="Arial" panose="020B0604020202020204" pitchFamily="34" charset="0"/>
                <a:cs typeface="Arial" panose="020B0604020202020204" pitchFamily="34" charset="0"/>
              </a:rPr>
              <a:t> </a:t>
            </a:r>
            <a:r>
              <a:rPr lang="hr-HR" sz="2000" dirty="0" err="1">
                <a:latin typeface="Arial" panose="020B0604020202020204" pitchFamily="34" charset="0"/>
                <a:cs typeface="Arial" panose="020B0604020202020204" pitchFamily="34" charset="0"/>
              </a:rPr>
              <a:t>required</a:t>
            </a:r>
            <a:r>
              <a:rPr lang="hr-HR" sz="2000" dirty="0">
                <a:latin typeface="Arial" panose="020B0604020202020204" pitchFamily="34" charset="0"/>
                <a:cs typeface="Arial" panose="020B0604020202020204" pitchFamily="34" charset="0"/>
              </a:rPr>
              <a:t> for transport)</a:t>
            </a:r>
          </a:p>
          <a:p>
            <a:endParaRPr lang="hr-HR" sz="2000" dirty="0" smtClean="0">
              <a:latin typeface="Arial" panose="020B0604020202020204" pitchFamily="34" charset="0"/>
              <a:cs typeface="Arial" panose="020B0604020202020204" pitchFamily="34" charset="0"/>
            </a:endParaRPr>
          </a:p>
          <a:p>
            <a:pPr marL="342900" indent="-342900">
              <a:buFontTx/>
              <a:buChar char="-"/>
            </a:pPr>
            <a:r>
              <a:rPr lang="hr-HR" sz="2000" dirty="0" smtClean="0">
                <a:latin typeface="Arial" panose="020B0604020202020204" pitchFamily="34" charset="0"/>
                <a:cs typeface="Arial" panose="020B0604020202020204" pitchFamily="34" charset="0"/>
              </a:rPr>
              <a:t>degradacija receptora faktora rasta </a:t>
            </a:r>
          </a:p>
          <a:p>
            <a:pPr marL="342900" indent="-342900">
              <a:buFontTx/>
              <a:buChar char="-"/>
            </a:pPr>
            <a:r>
              <a:rPr lang="hr-HR" sz="2000" dirty="0" err="1" smtClean="0">
                <a:latin typeface="Arial" panose="020B0604020202020204" pitchFamily="34" charset="0"/>
                <a:cs typeface="Arial" panose="020B0604020202020204" pitchFamily="34" charset="0"/>
              </a:rPr>
              <a:t>multivezikularna</a:t>
            </a:r>
            <a:r>
              <a:rPr lang="hr-HR" sz="2000" dirty="0" smtClean="0">
                <a:latin typeface="Arial" panose="020B0604020202020204" pitchFamily="34" charset="0"/>
                <a:cs typeface="Arial" panose="020B0604020202020204" pitchFamily="34" charset="0"/>
              </a:rPr>
              <a:t> tjelešca</a:t>
            </a:r>
          </a:p>
          <a:p>
            <a:endParaRPr lang="hr-HR" sz="2000" dirty="0">
              <a:latin typeface="Arial" panose="020B0604020202020204" pitchFamily="34" charset="0"/>
              <a:cs typeface="Arial" panose="020B0604020202020204" pitchFamily="34" charset="0"/>
            </a:endParaRPr>
          </a:p>
          <a:p>
            <a:r>
              <a:rPr lang="hr-HR" sz="2000" dirty="0">
                <a:latin typeface="Arial" panose="020B0604020202020204" pitchFamily="34" charset="0"/>
                <a:cs typeface="Arial" panose="020B0604020202020204" pitchFamily="34" charset="0"/>
              </a:rPr>
              <a:t>degradacija u </a:t>
            </a:r>
            <a:r>
              <a:rPr lang="hr-HR" sz="2000" dirty="0" err="1">
                <a:latin typeface="Arial" panose="020B0604020202020204" pitchFamily="34" charset="0"/>
                <a:cs typeface="Arial" panose="020B0604020202020204" pitchFamily="34" charset="0"/>
              </a:rPr>
              <a:t>lizosomu</a:t>
            </a:r>
            <a:r>
              <a:rPr lang="hr-HR" sz="2000" dirty="0">
                <a:latin typeface="Arial" panose="020B0604020202020204" pitchFamily="34" charset="0"/>
                <a:cs typeface="Arial" panose="020B0604020202020204" pitchFamily="34" charset="0"/>
              </a:rPr>
              <a:t>:</a:t>
            </a:r>
          </a:p>
          <a:p>
            <a:r>
              <a:rPr lang="hr-HR" sz="2000" dirty="0">
                <a:latin typeface="Arial" panose="020B0604020202020204" pitchFamily="34" charset="0"/>
                <a:cs typeface="Arial" panose="020B0604020202020204" pitchFamily="34" charset="0"/>
              </a:rPr>
              <a:t>proteini usmjereni u </a:t>
            </a:r>
            <a:r>
              <a:rPr lang="hr-HR" sz="2000" dirty="0" err="1">
                <a:latin typeface="Arial" panose="020B0604020202020204" pitchFamily="34" charset="0"/>
                <a:cs typeface="Arial" panose="020B0604020202020204" pitchFamily="34" charset="0"/>
              </a:rPr>
              <a:t>lizosom</a:t>
            </a:r>
            <a:r>
              <a:rPr lang="hr-HR" sz="2000" dirty="0">
                <a:latin typeface="Arial" panose="020B0604020202020204" pitchFamily="34" charset="0"/>
                <a:cs typeface="Arial" panose="020B0604020202020204" pitchFamily="34" charset="0"/>
              </a:rPr>
              <a:t> nakon endocitoze</a:t>
            </a:r>
          </a:p>
          <a:p>
            <a:pPr marL="342900" indent="-342900">
              <a:buFontTx/>
              <a:buChar char="-"/>
            </a:pPr>
            <a:endParaRPr lang="en-US" sz="2000" dirty="0">
              <a:latin typeface="Arial" panose="020B0604020202020204" pitchFamily="34" charset="0"/>
              <a:cs typeface="Arial" panose="020B0604020202020204" pitchFamily="34" charset="0"/>
            </a:endParaRPr>
          </a:p>
        </p:txBody>
      </p:sp>
      <p:sp>
        <p:nvSpPr>
          <p:cNvPr id="6" name="TextBox 5"/>
          <p:cNvSpPr txBox="1"/>
          <p:nvPr/>
        </p:nvSpPr>
        <p:spPr>
          <a:xfrm>
            <a:off x="429469" y="53663"/>
            <a:ext cx="1446230" cy="369332"/>
          </a:xfrm>
          <a:prstGeom prst="rect">
            <a:avLst/>
          </a:prstGeom>
          <a:noFill/>
        </p:spPr>
        <p:txBody>
          <a:bodyPr wrap="none" rtlCol="0">
            <a:spAutoFit/>
          </a:bodyPr>
          <a:lstStyle/>
          <a:p>
            <a:r>
              <a:rPr lang="hr-HR" dirty="0" err="1" smtClean="0"/>
              <a:t>Ubikvitinacija</a:t>
            </a: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223" y="620688"/>
            <a:ext cx="3208951" cy="2869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88286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04663"/>
            <a:ext cx="7992888" cy="6601807"/>
          </a:xfrm>
          <a:prstGeom prst="rect">
            <a:avLst/>
          </a:prstGeom>
          <a:noFill/>
        </p:spPr>
        <p:txBody>
          <a:bodyPr wrap="square" rtlCol="0">
            <a:spAutoFit/>
          </a:bodyPr>
          <a:lstStyle/>
          <a:p>
            <a:pPr>
              <a:lnSpc>
                <a:spcPct val="150000"/>
              </a:lnSpc>
            </a:pPr>
            <a:r>
              <a:rPr lang="hr-HR" dirty="0" smtClean="0">
                <a:latin typeface="Arial" panose="020B0604020202020204" pitchFamily="34" charset="0"/>
                <a:cs typeface="Arial" panose="020B0604020202020204" pitchFamily="34" charset="0"/>
              </a:rPr>
              <a:t>Kontrola lokalizacije</a:t>
            </a:r>
          </a:p>
          <a:p>
            <a:pPr>
              <a:lnSpc>
                <a:spcPct val="150000"/>
              </a:lnSpc>
            </a:pPr>
            <a:endParaRPr lang="hr-HR" dirty="0">
              <a:latin typeface="Arial" panose="020B0604020202020204" pitchFamily="34" charset="0"/>
              <a:cs typeface="Arial" panose="020B0604020202020204" pitchFamily="34" charset="0"/>
            </a:endParaRPr>
          </a:p>
          <a:p>
            <a:pPr>
              <a:lnSpc>
                <a:spcPct val="150000"/>
              </a:lnSpc>
            </a:pPr>
            <a:r>
              <a:rPr lang="hr-HR" dirty="0" smtClean="0">
                <a:latin typeface="Arial" panose="020B0604020202020204" pitchFamily="34" charset="0"/>
                <a:cs typeface="Arial" panose="020B0604020202020204" pitchFamily="34" charset="0"/>
              </a:rPr>
              <a:t>velika i složena stanica – moguć gradijent koncentracije i lokalno povećanje</a:t>
            </a:r>
          </a:p>
          <a:p>
            <a:pPr marL="285750" indent="-285750">
              <a:lnSpc>
                <a:spcPct val="150000"/>
              </a:lnSpc>
              <a:buFontTx/>
              <a:buChar char="-"/>
            </a:pPr>
            <a:r>
              <a:rPr lang="hr-HR" dirty="0" err="1" smtClean="0">
                <a:latin typeface="Arial" panose="020B0604020202020204" pitchFamily="34" charset="0"/>
                <a:cs typeface="Arial" panose="020B0604020202020204" pitchFamily="34" charset="0"/>
              </a:rPr>
              <a:t>fosfoinozitidi</a:t>
            </a:r>
            <a:r>
              <a:rPr lang="hr-HR" dirty="0" smtClean="0">
                <a:latin typeface="Arial" panose="020B0604020202020204" pitchFamily="34" charset="0"/>
                <a:cs typeface="Arial" panose="020B0604020202020204" pitchFamily="34" charset="0"/>
              </a:rPr>
              <a:t>: specifični markeri membrana</a:t>
            </a:r>
          </a:p>
          <a:p>
            <a:pPr marL="285750" indent="-285750">
              <a:lnSpc>
                <a:spcPct val="150000"/>
              </a:lnSpc>
              <a:buFontTx/>
              <a:buChar char="-"/>
            </a:pPr>
            <a:r>
              <a:rPr lang="hr-HR" dirty="0" smtClean="0">
                <a:latin typeface="Arial" panose="020B0604020202020204" pitchFamily="34" charset="0"/>
                <a:cs typeface="Arial" panose="020B0604020202020204" pitchFamily="34" charset="0"/>
              </a:rPr>
              <a:t>proteini PAR i asimetrična dioba</a:t>
            </a:r>
          </a:p>
          <a:p>
            <a:pPr>
              <a:lnSpc>
                <a:spcPct val="150000"/>
              </a:lnSpc>
            </a:pPr>
            <a:endParaRPr lang="hr-HR" dirty="0">
              <a:latin typeface="Arial" panose="020B0604020202020204" pitchFamily="34" charset="0"/>
              <a:cs typeface="Arial" panose="020B0604020202020204" pitchFamily="34" charset="0"/>
            </a:endParaRPr>
          </a:p>
          <a:p>
            <a:pPr>
              <a:lnSpc>
                <a:spcPct val="150000"/>
              </a:lnSpc>
            </a:pPr>
            <a:r>
              <a:rPr lang="hr-HR" dirty="0" smtClean="0">
                <a:latin typeface="Arial" panose="020B0604020202020204" pitchFamily="34" charset="0"/>
                <a:cs typeface="Arial" panose="020B0604020202020204" pitchFamily="34" charset="0"/>
              </a:rPr>
              <a:t>kontrola </a:t>
            </a:r>
            <a:r>
              <a:rPr lang="hr-HR" dirty="0" err="1" smtClean="0">
                <a:latin typeface="Arial" panose="020B0604020202020204" pitchFamily="34" charset="0"/>
                <a:cs typeface="Arial" panose="020B0604020202020204" pitchFamily="34" charset="0"/>
              </a:rPr>
              <a:t>jezgrene</a:t>
            </a:r>
            <a:r>
              <a:rPr lang="hr-HR" dirty="0" smtClean="0">
                <a:latin typeface="Arial" panose="020B0604020202020204" pitchFamily="34" charset="0"/>
                <a:cs typeface="Arial" panose="020B0604020202020204" pitchFamily="34" charset="0"/>
              </a:rPr>
              <a:t> lokalizacije</a:t>
            </a:r>
          </a:p>
          <a:p>
            <a:pPr marL="285750" indent="-285750">
              <a:lnSpc>
                <a:spcPct val="150000"/>
              </a:lnSpc>
              <a:buFontTx/>
              <a:buChar char="-"/>
            </a:pPr>
            <a:r>
              <a:rPr lang="hr-HR" dirty="0" smtClean="0">
                <a:latin typeface="Arial" panose="020B0604020202020204" pitchFamily="34" charset="0"/>
                <a:cs typeface="Arial" panose="020B0604020202020204" pitchFamily="34" charset="0"/>
              </a:rPr>
              <a:t>pora kao barijera i kontrola </a:t>
            </a:r>
            <a:r>
              <a:rPr lang="hr-HR" dirty="0" err="1" smtClean="0">
                <a:latin typeface="Arial" panose="020B0604020202020204" pitchFamily="34" charset="0"/>
                <a:cs typeface="Arial" panose="020B0604020202020204" pitchFamily="34" charset="0"/>
              </a:rPr>
              <a:t>importina</a:t>
            </a:r>
            <a:r>
              <a:rPr lang="hr-HR" dirty="0" smtClean="0">
                <a:latin typeface="Arial" panose="020B0604020202020204" pitchFamily="34" charset="0"/>
                <a:cs typeface="Arial" panose="020B0604020202020204" pitchFamily="34" charset="0"/>
              </a:rPr>
              <a:t> i </a:t>
            </a:r>
            <a:r>
              <a:rPr lang="hr-HR" dirty="0" err="1" smtClean="0">
                <a:latin typeface="Arial" panose="020B0604020202020204" pitchFamily="34" charset="0"/>
                <a:cs typeface="Arial" panose="020B0604020202020204" pitchFamily="34" charset="0"/>
              </a:rPr>
              <a:t>eksportina</a:t>
            </a:r>
            <a:endParaRPr lang="hr-HR" dirty="0" smtClean="0">
              <a:latin typeface="Arial" panose="020B0604020202020204" pitchFamily="34" charset="0"/>
              <a:cs typeface="Arial" panose="020B0604020202020204" pitchFamily="34" charset="0"/>
            </a:endParaRPr>
          </a:p>
          <a:p>
            <a:pPr marL="285750" indent="-285750">
              <a:lnSpc>
                <a:spcPct val="150000"/>
              </a:lnSpc>
              <a:buFontTx/>
              <a:buChar char="-"/>
            </a:pPr>
            <a:r>
              <a:rPr lang="hr-HR" dirty="0" smtClean="0">
                <a:latin typeface="Arial" panose="020B0604020202020204" pitchFamily="34" charset="0"/>
                <a:cs typeface="Arial" panose="020B0604020202020204" pitchFamily="34" charset="0"/>
              </a:rPr>
              <a:t>regulacija unosa transkripcijskih faktora</a:t>
            </a:r>
          </a:p>
          <a:p>
            <a:pPr marL="285750" indent="-285750">
              <a:lnSpc>
                <a:spcPct val="150000"/>
              </a:lnSpc>
              <a:buFontTx/>
              <a:buChar char="-"/>
            </a:pPr>
            <a:r>
              <a:rPr lang="hr-HR" dirty="0" err="1" smtClean="0">
                <a:latin typeface="Arial" panose="020B0604020202020204" pitchFamily="34" charset="0"/>
                <a:cs typeface="Arial" panose="020B0604020202020204" pitchFamily="34" charset="0"/>
              </a:rPr>
              <a:t>fosforilacija</a:t>
            </a:r>
            <a:r>
              <a:rPr lang="hr-HR" dirty="0" smtClean="0">
                <a:latin typeface="Arial" panose="020B0604020202020204" pitchFamily="34" charset="0"/>
                <a:cs typeface="Arial" panose="020B0604020202020204" pitchFamily="34" charset="0"/>
              </a:rPr>
              <a:t> na </a:t>
            </a:r>
            <a:r>
              <a:rPr lang="hr-HR" dirty="0" err="1" smtClean="0">
                <a:latin typeface="Arial" panose="020B0604020202020204" pitchFamily="34" charset="0"/>
                <a:cs typeface="Arial" panose="020B0604020202020204" pitchFamily="34" charset="0"/>
              </a:rPr>
              <a:t>Ser</a:t>
            </a:r>
            <a:r>
              <a:rPr lang="hr-HR" dirty="0" smtClean="0">
                <a:latin typeface="Arial" panose="020B0604020202020204" pitchFamily="34" charset="0"/>
                <a:cs typeface="Arial" panose="020B0604020202020204" pitchFamily="34" charset="0"/>
              </a:rPr>
              <a:t> i </a:t>
            </a:r>
            <a:r>
              <a:rPr lang="hr-HR" dirty="0" err="1" smtClean="0">
                <a:latin typeface="Arial" panose="020B0604020202020204" pitchFamily="34" charset="0"/>
                <a:cs typeface="Arial" panose="020B0604020202020204" pitchFamily="34" charset="0"/>
              </a:rPr>
              <a:t>Thr</a:t>
            </a:r>
            <a:r>
              <a:rPr lang="hr-HR" dirty="0" smtClean="0">
                <a:latin typeface="Arial" panose="020B0604020202020204" pitchFamily="34" charset="0"/>
                <a:cs typeface="Arial" panose="020B0604020202020204" pitchFamily="34" charset="0"/>
              </a:rPr>
              <a:t> omogućuje vezanje proteina 14-3-</a:t>
            </a:r>
            <a:r>
              <a:rPr lang="hr-HR" dirty="0" err="1" smtClean="0">
                <a:latin typeface="Arial" panose="020B0604020202020204" pitchFamily="34" charset="0"/>
                <a:cs typeface="Arial" panose="020B0604020202020204" pitchFamily="34" charset="0"/>
              </a:rPr>
              <a:t>3</a:t>
            </a:r>
            <a:r>
              <a:rPr lang="hr-HR" dirty="0" smtClean="0">
                <a:latin typeface="Arial" panose="020B0604020202020204" pitchFamily="34" charset="0"/>
                <a:cs typeface="Arial" panose="020B0604020202020204" pitchFamily="34" charset="0"/>
              </a:rPr>
              <a:t> koji onda sprječava vezanje </a:t>
            </a:r>
            <a:r>
              <a:rPr lang="hr-HR" dirty="0" err="1" smtClean="0">
                <a:latin typeface="Arial" panose="020B0604020202020204" pitchFamily="34" charset="0"/>
                <a:cs typeface="Arial" panose="020B0604020202020204" pitchFamily="34" charset="0"/>
              </a:rPr>
              <a:t>importina</a:t>
            </a:r>
            <a:r>
              <a:rPr lang="hr-HR" dirty="0" smtClean="0">
                <a:latin typeface="Arial" panose="020B0604020202020204" pitchFamily="34" charset="0"/>
                <a:cs typeface="Arial" panose="020B0604020202020204" pitchFamily="34" charset="0"/>
              </a:rPr>
              <a:t> ili DNA (npr. kod FOXO ili Cdc25)</a:t>
            </a:r>
          </a:p>
          <a:p>
            <a:pPr marL="285750" indent="-285750">
              <a:lnSpc>
                <a:spcPct val="150000"/>
              </a:lnSpc>
              <a:buFontTx/>
              <a:buChar char="-"/>
            </a:pPr>
            <a:r>
              <a:rPr lang="hr-HR" dirty="0" err="1" smtClean="0">
                <a:latin typeface="Arial" panose="020B0604020202020204" pitchFamily="34" charset="0"/>
                <a:cs typeface="Arial" panose="020B0604020202020204" pitchFamily="34" charset="0"/>
              </a:rPr>
              <a:t>konformacijske</a:t>
            </a:r>
            <a:r>
              <a:rPr lang="hr-HR" dirty="0" smtClean="0">
                <a:latin typeface="Arial" panose="020B0604020202020204" pitchFamily="34" charset="0"/>
                <a:cs typeface="Arial" panose="020B0604020202020204" pitchFamily="34" charset="0"/>
              </a:rPr>
              <a:t> promjene aktivacijom i </a:t>
            </a:r>
            <a:r>
              <a:rPr lang="hr-HR" dirty="0" err="1" smtClean="0">
                <a:latin typeface="Arial" panose="020B0604020202020204" pitchFamily="34" charset="0"/>
                <a:cs typeface="Arial" panose="020B0604020202020204" pitchFamily="34" charset="0"/>
              </a:rPr>
              <a:t>dimerizacijom</a:t>
            </a:r>
            <a:r>
              <a:rPr lang="hr-HR" dirty="0" smtClean="0">
                <a:latin typeface="Arial" panose="020B0604020202020204" pitchFamily="34" charset="0"/>
                <a:cs typeface="Arial" panose="020B0604020202020204" pitchFamily="34" charset="0"/>
              </a:rPr>
              <a:t> STAT</a:t>
            </a:r>
          </a:p>
          <a:p>
            <a:pPr marL="285750" indent="-285750">
              <a:lnSpc>
                <a:spcPct val="150000"/>
              </a:lnSpc>
              <a:buFontTx/>
              <a:buChar char="-"/>
            </a:pPr>
            <a:r>
              <a:rPr lang="hr-HR" dirty="0" smtClean="0">
                <a:latin typeface="Arial" panose="020B0604020202020204" pitchFamily="34" charset="0"/>
                <a:cs typeface="Arial" panose="020B0604020202020204" pitchFamily="34" charset="0"/>
              </a:rPr>
              <a:t>lokalizacija MAP </a:t>
            </a:r>
            <a:r>
              <a:rPr lang="hr-HR" dirty="0" err="1" smtClean="0">
                <a:latin typeface="Arial" panose="020B0604020202020204" pitchFamily="34" charset="0"/>
                <a:cs typeface="Arial" panose="020B0604020202020204" pitchFamily="34" charset="0"/>
              </a:rPr>
              <a:t>kinaza</a:t>
            </a:r>
            <a:endParaRPr lang="hr-HR" dirty="0" smtClean="0">
              <a:latin typeface="Arial" panose="020B0604020202020204" pitchFamily="34" charset="0"/>
              <a:cs typeface="Arial" panose="020B0604020202020204" pitchFamily="34" charset="0"/>
            </a:endParaRPr>
          </a:p>
          <a:p>
            <a:pPr marL="285750" indent="-285750">
              <a:lnSpc>
                <a:spcPct val="150000"/>
              </a:lnSpc>
              <a:buFontTx/>
              <a:buChar char="-"/>
            </a:pPr>
            <a:r>
              <a:rPr lang="hr-HR" dirty="0" err="1" smtClean="0">
                <a:latin typeface="Arial" panose="020B0604020202020204" pitchFamily="34" charset="0"/>
                <a:cs typeface="Arial" panose="020B0604020202020204" pitchFamily="34" charset="0"/>
              </a:rPr>
              <a:t>Notch</a:t>
            </a:r>
            <a:endParaRPr lang="hr-HR" dirty="0" smtClean="0">
              <a:latin typeface="Arial" panose="020B0604020202020204" pitchFamily="34" charset="0"/>
              <a:cs typeface="Arial" panose="020B0604020202020204" pitchFamily="34" charset="0"/>
            </a:endParaRPr>
          </a:p>
          <a:p>
            <a:pPr>
              <a:lnSpc>
                <a:spcPct val="150000"/>
              </a:lnSpc>
            </a:pPr>
            <a:endParaRPr lang="hr-HR"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2665595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332656"/>
            <a:ext cx="7884368" cy="6186309"/>
          </a:xfrm>
          <a:prstGeom prst="rect">
            <a:avLst/>
          </a:prstGeom>
          <a:noFill/>
        </p:spPr>
        <p:txBody>
          <a:bodyPr wrap="square" rtlCol="0">
            <a:spAutoFit/>
          </a:bodyPr>
          <a:lstStyle/>
          <a:p>
            <a:r>
              <a:rPr lang="hr-HR" dirty="0" smtClean="0">
                <a:latin typeface="Arial" panose="020B0604020202020204" pitchFamily="34" charset="0"/>
                <a:cs typeface="Arial" panose="020B0604020202020204" pitchFamily="34" charset="0"/>
              </a:rPr>
              <a:t>Membransko vezanje</a:t>
            </a: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proteini mogu biti </a:t>
            </a:r>
            <a:r>
              <a:rPr lang="hr-HR" dirty="0" err="1" smtClean="0">
                <a:latin typeface="Arial" panose="020B0604020202020204" pitchFamily="34" charset="0"/>
                <a:cs typeface="Arial" panose="020B0604020202020204" pitchFamily="34" charset="0"/>
              </a:rPr>
              <a:t>transmembranski</a:t>
            </a:r>
            <a:r>
              <a:rPr lang="hr-HR" dirty="0" smtClean="0">
                <a:latin typeface="Arial" panose="020B0604020202020204" pitchFamily="34" charset="0"/>
                <a:cs typeface="Arial" panose="020B0604020202020204" pitchFamily="34" charset="0"/>
              </a:rPr>
              <a:t>, </a:t>
            </a:r>
          </a:p>
          <a:p>
            <a:r>
              <a:rPr lang="hr-HR" dirty="0" smtClean="0">
                <a:latin typeface="Arial" panose="020B0604020202020204" pitchFamily="34" charset="0"/>
                <a:cs typeface="Arial" panose="020B0604020202020204" pitchFamily="34" charset="0"/>
              </a:rPr>
              <a:t>vezani kovalentnom </a:t>
            </a:r>
            <a:r>
              <a:rPr lang="hr-HR" dirty="0" err="1" smtClean="0">
                <a:latin typeface="Arial" panose="020B0604020202020204" pitchFamily="34" charset="0"/>
                <a:cs typeface="Arial" panose="020B0604020202020204" pitchFamily="34" charset="0"/>
              </a:rPr>
              <a:t>lipidnom</a:t>
            </a:r>
            <a:r>
              <a:rPr lang="hr-HR" dirty="0" smtClean="0">
                <a:latin typeface="Arial" panose="020B0604020202020204" pitchFamily="34" charset="0"/>
                <a:cs typeface="Arial" panose="020B0604020202020204" pitchFamily="34" charset="0"/>
              </a:rPr>
              <a:t> modifikacijom</a:t>
            </a:r>
          </a:p>
          <a:p>
            <a:r>
              <a:rPr lang="hr-HR" dirty="0" smtClean="0">
                <a:latin typeface="Arial" panose="020B0604020202020204" pitchFamily="34" charset="0"/>
                <a:cs typeface="Arial" panose="020B0604020202020204" pitchFamily="34" charset="0"/>
              </a:rPr>
              <a:t>imati domenu koja se veže za membranu (prepoznaje lipide PI)</a:t>
            </a:r>
          </a:p>
          <a:p>
            <a:r>
              <a:rPr lang="hr-HR" dirty="0" smtClean="0">
                <a:latin typeface="Arial" panose="020B0604020202020204" pitchFamily="34" charset="0"/>
                <a:cs typeface="Arial" panose="020B0604020202020204" pitchFamily="34" charset="0"/>
              </a:rPr>
              <a:t>asocirati se preko drugog proteina</a:t>
            </a: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-GPI: </a:t>
            </a:r>
            <a:r>
              <a:rPr lang="hr-HR" dirty="0" err="1" smtClean="0">
                <a:latin typeface="Arial" panose="020B0604020202020204" pitchFamily="34" charset="0"/>
                <a:cs typeface="Arial" panose="020B0604020202020204" pitchFamily="34" charset="0"/>
              </a:rPr>
              <a:t>glikozil</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fosfatidil</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inozitolno</a:t>
            </a:r>
            <a:r>
              <a:rPr lang="hr-HR" dirty="0" smtClean="0">
                <a:latin typeface="Arial" panose="020B0604020202020204" pitchFamily="34" charset="0"/>
                <a:cs typeface="Arial" panose="020B0604020202020204" pitchFamily="34" charset="0"/>
              </a:rPr>
              <a:t> sidro (ER) – vanjska strana membrane</a:t>
            </a:r>
          </a:p>
          <a:p>
            <a:endParaRPr lang="hr-HR" dirty="0" smtClean="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-N </a:t>
            </a:r>
            <a:r>
              <a:rPr lang="hr-HR" dirty="0" err="1" smtClean="0">
                <a:latin typeface="Arial" panose="020B0604020202020204" pitchFamily="34" charset="0"/>
                <a:cs typeface="Arial" panose="020B0604020202020204" pitchFamily="34" charset="0"/>
              </a:rPr>
              <a:t>miristoilacija</a:t>
            </a:r>
            <a:r>
              <a:rPr lang="hr-HR" dirty="0" smtClean="0">
                <a:latin typeface="Arial" panose="020B0604020202020204" pitchFamily="34" charset="0"/>
                <a:cs typeface="Arial" panose="020B0604020202020204" pitchFamily="34" charset="0"/>
              </a:rPr>
              <a:t>:</a:t>
            </a:r>
          </a:p>
          <a:p>
            <a:r>
              <a:rPr lang="hr-HR" dirty="0" smtClean="0">
                <a:latin typeface="Arial" panose="020B0604020202020204" pitchFamily="34" charset="0"/>
                <a:cs typeface="Arial" panose="020B0604020202020204" pitchFamily="34" charset="0"/>
              </a:rPr>
              <a:t>alfa </a:t>
            </a:r>
            <a:r>
              <a:rPr lang="hr-HR" dirty="0" err="1" smtClean="0">
                <a:latin typeface="Arial" panose="020B0604020202020204" pitchFamily="34" charset="0"/>
                <a:cs typeface="Arial" panose="020B0604020202020204" pitchFamily="34" charset="0"/>
              </a:rPr>
              <a:t>podjedinica</a:t>
            </a:r>
            <a:r>
              <a:rPr lang="hr-HR" dirty="0" smtClean="0">
                <a:latin typeface="Arial" panose="020B0604020202020204" pitchFamily="34" charset="0"/>
                <a:cs typeface="Arial" panose="020B0604020202020204" pitchFamily="34" charset="0"/>
              </a:rPr>
              <a:t> G proteina, katalitička </a:t>
            </a:r>
            <a:r>
              <a:rPr lang="hr-HR" dirty="0" err="1" smtClean="0">
                <a:latin typeface="Arial" panose="020B0604020202020204" pitchFamily="34" charset="0"/>
                <a:cs typeface="Arial" panose="020B0604020202020204" pitchFamily="34" charset="0"/>
              </a:rPr>
              <a:t>podjedinica</a:t>
            </a:r>
            <a:r>
              <a:rPr lang="hr-HR" dirty="0" smtClean="0">
                <a:latin typeface="Arial" panose="020B0604020202020204" pitchFamily="34" charset="0"/>
                <a:cs typeface="Arial" panose="020B0604020202020204" pitchFamily="34" charset="0"/>
              </a:rPr>
              <a:t> protein </a:t>
            </a:r>
            <a:r>
              <a:rPr lang="hr-HR" dirty="0" err="1" smtClean="0">
                <a:latin typeface="Arial" panose="020B0604020202020204" pitchFamily="34" charset="0"/>
                <a:cs typeface="Arial" panose="020B0604020202020204" pitchFamily="34" charset="0"/>
              </a:rPr>
              <a:t>kinaze</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A.</a:t>
            </a:r>
            <a:r>
              <a:rPr lang="hr-HR" dirty="0" smtClean="0">
                <a:latin typeface="Arial" panose="020B0604020202020204" pitchFamily="34" charset="0"/>
                <a:cs typeface="Arial" panose="020B0604020202020204" pitchFamily="34" charset="0"/>
              </a:rPr>
              <a:t>.</a:t>
            </a:r>
          </a:p>
          <a:p>
            <a:r>
              <a:rPr lang="hr-HR" dirty="0" smtClean="0">
                <a:latin typeface="Arial" panose="020B0604020202020204" pitchFamily="34" charset="0"/>
                <a:cs typeface="Arial" panose="020B0604020202020204" pitchFamily="34" charset="0"/>
              </a:rPr>
              <a:t>relativno slaba veza, ireverzibilno se može pocijepati</a:t>
            </a: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a:t>
            </a:r>
            <a:r>
              <a:rPr lang="hr-HR" dirty="0" err="1" smtClean="0">
                <a:latin typeface="Arial" panose="020B0604020202020204" pitchFamily="34" charset="0"/>
                <a:cs typeface="Arial" panose="020B0604020202020204" pitchFamily="34" charset="0"/>
              </a:rPr>
              <a:t>prenilacija</a:t>
            </a:r>
            <a:r>
              <a:rPr lang="hr-HR" dirty="0" smtClean="0">
                <a:latin typeface="Arial" panose="020B0604020202020204" pitchFamily="34" charset="0"/>
                <a:cs typeface="Arial" panose="020B0604020202020204" pitchFamily="34" charset="0"/>
              </a:rPr>
              <a:t> i S-</a:t>
            </a:r>
            <a:r>
              <a:rPr lang="hr-HR" dirty="0" err="1" smtClean="0">
                <a:latin typeface="Arial" panose="020B0604020202020204" pitchFamily="34" charset="0"/>
                <a:cs typeface="Arial" panose="020B0604020202020204" pitchFamily="34" charset="0"/>
              </a:rPr>
              <a:t>acilacija</a:t>
            </a:r>
            <a:endParaRPr lang="hr-HR" dirty="0" smtClean="0">
              <a:latin typeface="Arial" panose="020B0604020202020204" pitchFamily="34" charset="0"/>
              <a:cs typeface="Arial" panose="020B0604020202020204" pitchFamily="34" charset="0"/>
            </a:endParaRP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-neki proteini s domenama koje ih vežu za membranu mogu to činiti reverzibilno</a:t>
            </a:r>
          </a:p>
          <a:p>
            <a:r>
              <a:rPr lang="hr-HR" dirty="0" err="1" smtClean="0">
                <a:latin typeface="Arial" panose="020B0604020202020204" pitchFamily="34" charset="0"/>
                <a:cs typeface="Arial" panose="020B0604020202020204" pitchFamily="34" charset="0"/>
              </a:rPr>
              <a:t>Abl</a:t>
            </a:r>
            <a:r>
              <a:rPr lang="hr-HR" dirty="0" smtClean="0">
                <a:latin typeface="Arial" panose="020B0604020202020204" pitchFamily="34" charset="0"/>
                <a:cs typeface="Arial" panose="020B0604020202020204" pitchFamily="34" charset="0"/>
              </a:rPr>
              <a:t> s </a:t>
            </a:r>
            <a:r>
              <a:rPr lang="hr-HR" dirty="0" err="1" smtClean="0">
                <a:latin typeface="Arial" panose="020B0604020202020204" pitchFamily="34" charset="0"/>
                <a:cs typeface="Arial" panose="020B0604020202020204" pitchFamily="34" charset="0"/>
              </a:rPr>
              <a:t>mirističnom</a:t>
            </a:r>
            <a:r>
              <a:rPr lang="hr-HR" dirty="0">
                <a:latin typeface="Arial" panose="020B0604020202020204" pitchFamily="34" charset="0"/>
                <a:cs typeface="Arial" panose="020B0604020202020204" pitchFamily="34" charset="0"/>
              </a:rPr>
              <a:t> </a:t>
            </a:r>
            <a:r>
              <a:rPr lang="hr-HR" dirty="0" smtClean="0">
                <a:latin typeface="Arial" panose="020B0604020202020204" pitchFamily="34" charset="0"/>
                <a:cs typeface="Arial" panose="020B0604020202020204" pitchFamily="34" charset="0"/>
              </a:rPr>
              <a:t>grupom zakopanom u </a:t>
            </a:r>
            <a:r>
              <a:rPr lang="hr-HR" dirty="0" err="1" smtClean="0">
                <a:latin typeface="Arial" panose="020B0604020202020204" pitchFamily="34" charset="0"/>
                <a:cs typeface="Arial" panose="020B0604020202020204" pitchFamily="34" charset="0"/>
              </a:rPr>
              <a:t>inaktivnom</a:t>
            </a:r>
            <a:r>
              <a:rPr lang="hr-HR" dirty="0" smtClean="0">
                <a:latin typeface="Arial" panose="020B0604020202020204" pitchFamily="34" charset="0"/>
                <a:cs typeface="Arial" panose="020B0604020202020204" pitchFamily="34" charset="0"/>
              </a:rPr>
              <a:t> proteinu, aktivacijom ga oslobađa i veže membranu</a:t>
            </a: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GDI, </a:t>
            </a:r>
            <a:r>
              <a:rPr lang="hr-HR" dirty="0" err="1" smtClean="0">
                <a:latin typeface="Arial" panose="020B0604020202020204" pitchFamily="34" charset="0"/>
                <a:cs typeface="Arial" panose="020B0604020202020204" pitchFamily="34" charset="0"/>
              </a:rPr>
              <a:t>inhibitor</a:t>
            </a:r>
            <a:r>
              <a:rPr lang="hr-HR" dirty="0" smtClean="0">
                <a:latin typeface="Arial" panose="020B0604020202020204" pitchFamily="34" charset="0"/>
                <a:cs typeface="Arial" panose="020B0604020202020204" pitchFamily="34" charset="0"/>
              </a:rPr>
              <a:t> Rab proteina, kad ga oslobodi, oslobađa </a:t>
            </a:r>
            <a:r>
              <a:rPr lang="hr-HR" dirty="0" err="1" smtClean="0">
                <a:latin typeface="Arial" panose="020B0604020202020204" pitchFamily="34" charset="0"/>
                <a:cs typeface="Arial" panose="020B0604020202020204" pitchFamily="34" charset="0"/>
              </a:rPr>
              <a:t>prenilnu</a:t>
            </a:r>
            <a:r>
              <a:rPr lang="hr-HR" dirty="0" smtClean="0">
                <a:latin typeface="Arial" panose="020B0604020202020204" pitchFamily="34" charset="0"/>
                <a:cs typeface="Arial" panose="020B0604020202020204" pitchFamily="34" charset="0"/>
              </a:rPr>
              <a:t> domenu kojom se Rab veže za membranu</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42149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755576" y="1412776"/>
            <a:ext cx="8222399" cy="2903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3568" y="4725144"/>
            <a:ext cx="7848872" cy="1200329"/>
          </a:xfrm>
          <a:prstGeom prst="rect">
            <a:avLst/>
          </a:prstGeom>
          <a:noFill/>
        </p:spPr>
        <p:txBody>
          <a:bodyPr wrap="square" rtlCol="0">
            <a:spAutoFit/>
          </a:bodyPr>
          <a:lstStyle/>
          <a:p>
            <a:r>
              <a:rPr lang="hr-HR" dirty="0" err="1" smtClean="0">
                <a:latin typeface="Arial" panose="020B0604020202020204" pitchFamily="34" charset="0"/>
                <a:cs typeface="Arial" panose="020B0604020202020204" pitchFamily="34" charset="0"/>
              </a:rPr>
              <a:t>Ras</a:t>
            </a:r>
            <a:r>
              <a:rPr lang="hr-HR" dirty="0" smtClean="0">
                <a:latin typeface="Arial" panose="020B0604020202020204" pitchFamily="34" charset="0"/>
                <a:cs typeface="Arial" panose="020B0604020202020204" pitchFamily="34" charset="0"/>
              </a:rPr>
              <a:t> </a:t>
            </a:r>
            <a:r>
              <a:rPr lang="hr-HR" dirty="0">
                <a:latin typeface="Arial" panose="020B0604020202020204" pitchFamily="34" charset="0"/>
                <a:cs typeface="Arial" panose="020B0604020202020204" pitchFamily="34" charset="0"/>
              </a:rPr>
              <a:t>se aktivira preko Sos, njegovog GEF</a:t>
            </a:r>
          </a:p>
          <a:p>
            <a:r>
              <a:rPr lang="hr-HR" dirty="0">
                <a:latin typeface="Arial" panose="020B0604020202020204" pitchFamily="34" charset="0"/>
                <a:cs typeface="Arial" panose="020B0604020202020204" pitchFamily="34" charset="0"/>
              </a:rPr>
              <a:t>neaktivan, Sos je u citoplazmi, međutim, aktivacijom receptora, Grb2 ga dovodi do membrane gdje je </a:t>
            </a:r>
            <a:r>
              <a:rPr lang="hr-HR" dirty="0" err="1">
                <a:latin typeface="Arial" panose="020B0604020202020204" pitchFamily="34" charset="0"/>
                <a:cs typeface="Arial" panose="020B0604020202020204" pitchFamily="34" charset="0"/>
              </a:rPr>
              <a:t>Ras</a:t>
            </a:r>
            <a:endParaRPr lang="hr-HR"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4574599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187624" y="116632"/>
            <a:ext cx="3357991" cy="6648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45218" y="3077478"/>
            <a:ext cx="4230834" cy="3780522"/>
          </a:xfrm>
          <a:prstGeom prst="rect">
            <a:avLst/>
          </a:prstGeom>
          <a:noFill/>
        </p:spPr>
        <p:txBody>
          <a:bodyPr wrap="square" rtlCol="0">
            <a:spAutoFit/>
          </a:bodyPr>
          <a:lstStyle/>
          <a:p>
            <a:pPr>
              <a:lnSpc>
                <a:spcPct val="150000"/>
              </a:lnSpc>
            </a:pPr>
            <a:r>
              <a:rPr lang="hr-HR" dirty="0">
                <a:latin typeface="Arial" panose="020B0604020202020204" pitchFamily="34" charset="0"/>
                <a:cs typeface="Arial" panose="020B0604020202020204" pitchFamily="34" charset="0"/>
              </a:rPr>
              <a:t>Akt se aktivira dolaskom na membranu:</a:t>
            </a:r>
          </a:p>
          <a:p>
            <a:pPr>
              <a:lnSpc>
                <a:spcPct val="150000"/>
              </a:lnSpc>
            </a:pPr>
            <a:r>
              <a:rPr lang="hr-HR" dirty="0">
                <a:latin typeface="Arial" panose="020B0604020202020204" pitchFamily="34" charset="0"/>
                <a:cs typeface="Arial" panose="020B0604020202020204" pitchFamily="34" charset="0"/>
              </a:rPr>
              <a:t>ovisi o PI(3,4,5) P3, nastalim </a:t>
            </a:r>
            <a:r>
              <a:rPr lang="hr-HR" dirty="0" err="1">
                <a:latin typeface="Arial" panose="020B0604020202020204" pitchFamily="34" charset="0"/>
                <a:cs typeface="Arial" panose="020B0604020202020204" pitchFamily="34" charset="0"/>
              </a:rPr>
              <a:t>lipidnom</a:t>
            </a:r>
            <a:r>
              <a:rPr lang="hr-HR" dirty="0">
                <a:latin typeface="Arial" panose="020B0604020202020204" pitchFamily="34" charset="0"/>
                <a:cs typeface="Arial" panose="020B0604020202020204" pitchFamily="34" charset="0"/>
              </a:rPr>
              <a:t> </a:t>
            </a:r>
            <a:r>
              <a:rPr lang="hr-HR" dirty="0" err="1">
                <a:latin typeface="Arial" panose="020B0604020202020204" pitchFamily="34" charset="0"/>
                <a:cs typeface="Arial" panose="020B0604020202020204" pitchFamily="34" charset="0"/>
              </a:rPr>
              <a:t>kinazom</a:t>
            </a:r>
            <a:r>
              <a:rPr lang="hr-HR" dirty="0">
                <a:latin typeface="Arial" panose="020B0604020202020204" pitchFamily="34" charset="0"/>
                <a:cs typeface="Arial" panose="020B0604020202020204" pitchFamily="34" charset="0"/>
              </a:rPr>
              <a:t> PI3K</a:t>
            </a:r>
          </a:p>
          <a:p>
            <a:pPr>
              <a:lnSpc>
                <a:spcPct val="150000"/>
              </a:lnSpc>
            </a:pPr>
            <a:r>
              <a:rPr lang="hr-HR" dirty="0">
                <a:latin typeface="Arial" panose="020B0604020202020204" pitchFamily="34" charset="0"/>
                <a:cs typeface="Arial" panose="020B0604020202020204" pitchFamily="34" charset="0"/>
              </a:rPr>
              <a:t>Akt i PDK1 imaju domene PH (</a:t>
            </a:r>
            <a:r>
              <a:rPr lang="hr-HR" dirty="0" err="1">
                <a:latin typeface="Arial" panose="020B0604020202020204" pitchFamily="34" charset="0"/>
                <a:cs typeface="Arial" panose="020B0604020202020204" pitchFamily="34" charset="0"/>
              </a:rPr>
              <a:t>modular</a:t>
            </a:r>
            <a:r>
              <a:rPr lang="hr-HR" dirty="0">
                <a:latin typeface="Arial" panose="020B0604020202020204" pitchFamily="34" charset="0"/>
                <a:cs typeface="Arial" panose="020B0604020202020204" pitchFamily="34" charset="0"/>
              </a:rPr>
              <a:t> lipid </a:t>
            </a:r>
            <a:r>
              <a:rPr lang="hr-HR" dirty="0" err="1">
                <a:latin typeface="Arial" panose="020B0604020202020204" pitchFamily="34" charset="0"/>
                <a:cs typeface="Arial" panose="020B0604020202020204" pitchFamily="34" charset="0"/>
              </a:rPr>
              <a:t>binding</a:t>
            </a:r>
            <a:r>
              <a:rPr lang="hr-HR" dirty="0">
                <a:latin typeface="Arial" panose="020B0604020202020204" pitchFamily="34" charset="0"/>
                <a:cs typeface="Arial" panose="020B0604020202020204" pitchFamily="34" charset="0"/>
              </a:rPr>
              <a:t> </a:t>
            </a:r>
            <a:r>
              <a:rPr lang="hr-HR" dirty="0" err="1">
                <a:latin typeface="Arial" panose="020B0604020202020204" pitchFamily="34" charset="0"/>
                <a:cs typeface="Arial" panose="020B0604020202020204" pitchFamily="34" charset="0"/>
              </a:rPr>
              <a:t>domain</a:t>
            </a:r>
            <a:r>
              <a:rPr lang="hr-HR" dirty="0">
                <a:latin typeface="Arial" panose="020B0604020202020204" pitchFamily="34" charset="0"/>
                <a:cs typeface="Arial" panose="020B0604020202020204" pitchFamily="34" charset="0"/>
              </a:rPr>
              <a:t>) koja se veže za PI3P3, gdje PDK1 aktivira Akt i </a:t>
            </a:r>
            <a:r>
              <a:rPr lang="hr-HR" dirty="0" err="1">
                <a:latin typeface="Arial" panose="020B0604020202020204" pitchFamily="34" charset="0"/>
                <a:cs typeface="Arial" panose="020B0604020202020204" pitchFamily="34" charset="0"/>
              </a:rPr>
              <a:t>fosforilira</a:t>
            </a:r>
            <a:r>
              <a:rPr lang="hr-HR" dirty="0">
                <a:latin typeface="Arial" panose="020B0604020202020204" pitchFamily="34" charset="0"/>
                <a:cs typeface="Arial" panose="020B0604020202020204" pitchFamily="34" charset="0"/>
              </a:rPr>
              <a:t>; daljnje promjene oslobađaju obje od membrane</a:t>
            </a:r>
            <a:endParaRPr lang="en-US" dirty="0">
              <a:latin typeface="Arial" panose="020B0604020202020204" pitchFamily="34" charset="0"/>
              <a:cs typeface="Arial" panose="020B0604020202020204" pitchFamily="34" charset="0"/>
            </a:endParaRPr>
          </a:p>
          <a:p>
            <a:pPr>
              <a:lnSpc>
                <a:spcPct val="150000"/>
              </a:lnSpc>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726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302359"/>
            <a:ext cx="4286751" cy="6555641"/>
          </a:xfrm>
          <a:prstGeom prst="rect">
            <a:avLst/>
          </a:prstGeom>
          <a:noFill/>
        </p:spPr>
        <p:txBody>
          <a:bodyPr wrap="none">
            <a:spAutoFit/>
          </a:bodyPr>
          <a:lstStyle/>
          <a:p>
            <a:pPr>
              <a:defRPr/>
            </a:pPr>
            <a:r>
              <a:rPr lang="hr-HR" sz="2000" dirty="0">
                <a:latin typeface="Arial" panose="020B0604020202020204" pitchFamily="34" charset="0"/>
                <a:cs typeface="Arial" panose="020B0604020202020204" pitchFamily="34" charset="0"/>
              </a:rPr>
              <a:t>nema </a:t>
            </a:r>
            <a:r>
              <a:rPr lang="hr-HR" sz="2000" dirty="0" smtClean="0">
                <a:latin typeface="Arial" panose="020B0604020202020204" pitchFamily="34" charset="0"/>
                <a:cs typeface="Arial" panose="020B0604020202020204" pitchFamily="34" charset="0"/>
              </a:rPr>
              <a:t>prave </a:t>
            </a:r>
            <a:r>
              <a:rPr lang="hr-HR" sz="2000" dirty="0">
                <a:latin typeface="Arial" panose="020B0604020202020204" pitchFamily="34" charset="0"/>
                <a:cs typeface="Arial" panose="020B0604020202020204" pitchFamily="34" charset="0"/>
              </a:rPr>
              <a:t>definicije </a:t>
            </a:r>
            <a:r>
              <a:rPr lang="hr-HR" sz="2000" dirty="0" smtClean="0">
                <a:latin typeface="Arial" panose="020B0604020202020204" pitchFamily="34" charset="0"/>
                <a:cs typeface="Arial" panose="020B0604020202020204" pitchFamily="34" charset="0"/>
              </a:rPr>
              <a:t>života</a:t>
            </a:r>
            <a:endParaRPr lang="hr-HR" sz="2000" dirty="0">
              <a:latin typeface="Arial" panose="020B0604020202020204" pitchFamily="34" charset="0"/>
              <a:cs typeface="Arial" panose="020B0604020202020204" pitchFamily="34" charset="0"/>
            </a:endParaRPr>
          </a:p>
          <a:p>
            <a:pPr>
              <a:defRPr/>
            </a:pPr>
            <a:endParaRPr lang="hr-HR" sz="2000" dirty="0">
              <a:latin typeface="Arial" panose="020B0604020202020204" pitchFamily="34" charset="0"/>
              <a:cs typeface="Arial" panose="020B0604020202020204" pitchFamily="34" charset="0"/>
            </a:endParaRPr>
          </a:p>
          <a:p>
            <a:pPr marL="342900" indent="-342900">
              <a:buFontTx/>
              <a:buChar char="-"/>
              <a:defRPr/>
            </a:pPr>
            <a:r>
              <a:rPr lang="hr-HR" sz="2000" dirty="0">
                <a:latin typeface="Arial" panose="020B0604020202020204" pitchFamily="34" charset="0"/>
                <a:cs typeface="Arial" panose="020B0604020202020204" pitchFamily="34" charset="0"/>
              </a:rPr>
              <a:t>znaju se samo „svojstva”:</a:t>
            </a:r>
          </a:p>
          <a:p>
            <a:pPr marL="342900" indent="-342900">
              <a:buFontTx/>
              <a:buChar char="-"/>
              <a:defRPr/>
            </a:pPr>
            <a:endParaRPr lang="hr-HR" sz="2000" dirty="0">
              <a:latin typeface="Arial" panose="020B0604020202020204" pitchFamily="34" charset="0"/>
              <a:cs typeface="Arial" panose="020B0604020202020204" pitchFamily="34" charset="0"/>
            </a:endParaRPr>
          </a:p>
          <a:p>
            <a:pPr>
              <a:lnSpc>
                <a:spcPct val="150000"/>
              </a:lnSpc>
              <a:defRPr/>
            </a:pPr>
            <a:r>
              <a:rPr lang="hr-HR" altLang="en-US" sz="2000" dirty="0">
                <a:latin typeface="Arial" panose="020B0604020202020204" pitchFamily="34" charset="0"/>
                <a:cs typeface="Arial" panose="020B0604020202020204" pitchFamily="34" charset="0"/>
              </a:rPr>
              <a:t>stanična građa</a:t>
            </a:r>
          </a:p>
          <a:p>
            <a:pPr>
              <a:lnSpc>
                <a:spcPct val="150000"/>
              </a:lnSpc>
              <a:defRPr/>
            </a:pPr>
            <a:r>
              <a:rPr lang="hr-HR" altLang="en-US" sz="2000" dirty="0">
                <a:latin typeface="Arial" panose="020B0604020202020204" pitchFamily="34" charset="0"/>
                <a:cs typeface="Arial" panose="020B0604020202020204" pitchFamily="34" charset="0"/>
              </a:rPr>
              <a:t>rast </a:t>
            </a:r>
          </a:p>
          <a:p>
            <a:pPr>
              <a:lnSpc>
                <a:spcPct val="150000"/>
              </a:lnSpc>
              <a:defRPr/>
            </a:pPr>
            <a:r>
              <a:rPr lang="hr-HR" altLang="en-US" sz="2000" dirty="0">
                <a:latin typeface="Arial" panose="020B0604020202020204" pitchFamily="34" charset="0"/>
                <a:cs typeface="Arial" panose="020B0604020202020204" pitchFamily="34" charset="0"/>
              </a:rPr>
              <a:t>razmnožavanje</a:t>
            </a:r>
          </a:p>
          <a:p>
            <a:pPr>
              <a:lnSpc>
                <a:spcPct val="150000"/>
              </a:lnSpc>
              <a:defRPr/>
            </a:pPr>
            <a:r>
              <a:rPr lang="hr-HR" altLang="en-US" sz="2000" dirty="0">
                <a:latin typeface="Arial" panose="020B0604020202020204" pitchFamily="34" charset="0"/>
                <a:cs typeface="Arial" panose="020B0604020202020204" pitchFamily="34" charset="0"/>
              </a:rPr>
              <a:t>nasljeđivanje</a:t>
            </a:r>
          </a:p>
          <a:p>
            <a:pPr>
              <a:lnSpc>
                <a:spcPct val="150000"/>
              </a:lnSpc>
              <a:defRPr/>
            </a:pPr>
            <a:r>
              <a:rPr lang="hr-HR" altLang="en-US" sz="2000" dirty="0">
                <a:latin typeface="Arial" panose="020B0604020202020204" pitchFamily="34" charset="0"/>
                <a:cs typeface="Arial" panose="020B0604020202020204" pitchFamily="34" charset="0"/>
              </a:rPr>
              <a:t>metabolizam</a:t>
            </a:r>
          </a:p>
          <a:p>
            <a:pPr>
              <a:lnSpc>
                <a:spcPct val="150000"/>
              </a:lnSpc>
              <a:defRPr/>
            </a:pPr>
            <a:r>
              <a:rPr lang="hr-HR" altLang="en-US" sz="2000" dirty="0" err="1">
                <a:latin typeface="Arial" panose="020B0604020202020204" pitchFamily="34" charset="0"/>
                <a:cs typeface="Arial" panose="020B0604020202020204" pitchFamily="34" charset="0"/>
              </a:rPr>
              <a:t>podražljivost</a:t>
            </a:r>
            <a:r>
              <a:rPr lang="hr-HR" altLang="en-US" sz="2000" dirty="0">
                <a:latin typeface="Arial" panose="020B0604020202020204" pitchFamily="34" charset="0"/>
                <a:cs typeface="Arial" panose="020B0604020202020204" pitchFamily="34" charset="0"/>
              </a:rPr>
              <a:t> – veza s okolišem</a:t>
            </a:r>
          </a:p>
          <a:p>
            <a:pPr>
              <a:lnSpc>
                <a:spcPct val="150000"/>
              </a:lnSpc>
              <a:defRPr/>
            </a:pPr>
            <a:r>
              <a:rPr lang="hr-HR" altLang="en-US" sz="2000" dirty="0">
                <a:latin typeface="Arial" panose="020B0604020202020204" pitchFamily="34" charset="0"/>
                <a:cs typeface="Arial" panose="020B0604020202020204" pitchFamily="34" charset="0"/>
              </a:rPr>
              <a:t>evolucija – zajedničko porijeklo</a:t>
            </a:r>
          </a:p>
          <a:p>
            <a:pPr>
              <a:lnSpc>
                <a:spcPct val="150000"/>
              </a:lnSpc>
              <a:defRPr/>
            </a:pPr>
            <a:endParaRPr lang="hr-HR" altLang="en-US" sz="2000" dirty="0">
              <a:latin typeface="Arial" panose="020B0604020202020204" pitchFamily="34" charset="0"/>
              <a:cs typeface="Arial" panose="020B0604020202020204" pitchFamily="34" charset="0"/>
            </a:endParaRPr>
          </a:p>
          <a:p>
            <a:pPr>
              <a:lnSpc>
                <a:spcPct val="150000"/>
              </a:lnSpc>
              <a:defRPr/>
            </a:pPr>
            <a:r>
              <a:rPr lang="hr-HR" altLang="en-US" sz="2000" dirty="0">
                <a:latin typeface="Arial" panose="020B0604020202020204" pitchFamily="34" charset="0"/>
                <a:cs typeface="Arial" panose="020B0604020202020204" pitchFamily="34" charset="0"/>
              </a:rPr>
              <a:t>smrt: prestanak svih vitalnih funkcija</a:t>
            </a:r>
          </a:p>
          <a:p>
            <a:pPr>
              <a:lnSpc>
                <a:spcPct val="150000"/>
              </a:lnSpc>
              <a:defRPr/>
            </a:pPr>
            <a:endParaRPr lang="en-US" altLang="en-US" sz="2000" dirty="0">
              <a:latin typeface="Arial" panose="020B0604020202020204" pitchFamily="34" charset="0"/>
              <a:cs typeface="Arial" panose="020B0604020202020204" pitchFamily="34" charset="0"/>
            </a:endParaRPr>
          </a:p>
          <a:p>
            <a:pPr>
              <a:defRPr/>
            </a:pPr>
            <a:r>
              <a:rPr lang="hr-HR" sz="2000" dirty="0">
                <a:latin typeface="Arial" panose="020B0604020202020204" pitchFamily="34" charset="0"/>
                <a:cs typeface="Arial" panose="020B0604020202020204" pitchFamily="34" charset="0"/>
              </a:rPr>
              <a:t> </a:t>
            </a:r>
          </a:p>
          <a:p>
            <a:pPr>
              <a:defRPr/>
            </a:pPr>
            <a:r>
              <a:rPr lang="hr-HR"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85189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476672"/>
            <a:ext cx="8244408" cy="3416320"/>
          </a:xfrm>
          <a:prstGeom prst="rect">
            <a:avLst/>
          </a:prstGeom>
          <a:noFill/>
        </p:spPr>
        <p:txBody>
          <a:bodyPr wrap="square" rtlCol="0">
            <a:spAutoFit/>
          </a:bodyPr>
          <a:lstStyle/>
          <a:p>
            <a:r>
              <a:rPr lang="hr-HR" dirty="0" smtClean="0">
                <a:latin typeface="Arial" panose="020B0604020202020204" pitchFamily="34" charset="0"/>
                <a:cs typeface="Arial" panose="020B0604020202020204" pitchFamily="34" charset="0"/>
              </a:rPr>
              <a:t>modulacija membranskim prometom</a:t>
            </a: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endocitoza</a:t>
            </a: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internalizacija receptora (AMPA – pohranjeni receptori u </a:t>
            </a:r>
            <a:r>
              <a:rPr lang="hr-HR" dirty="0" err="1" smtClean="0">
                <a:latin typeface="Arial" panose="020B0604020202020204" pitchFamily="34" charset="0"/>
                <a:cs typeface="Arial" panose="020B0604020202020204" pitchFamily="34" charset="0"/>
              </a:rPr>
              <a:t>dendritičkim</a:t>
            </a:r>
            <a:r>
              <a:rPr lang="hr-HR" dirty="0" smtClean="0">
                <a:latin typeface="Arial" panose="020B0604020202020204" pitchFamily="34" charset="0"/>
                <a:cs typeface="Arial" panose="020B0604020202020204" pitchFamily="34" charset="0"/>
              </a:rPr>
              <a:t> stanicama)</a:t>
            </a: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regulirana egzocitoza receptora</a:t>
            </a:r>
          </a:p>
          <a:p>
            <a:endParaRPr lang="hr-HR" dirty="0" smtClean="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EGFR: da bi se prekinulo signaliziranje </a:t>
            </a:r>
            <a:r>
              <a:rPr lang="hr-HR" dirty="0" err="1" smtClean="0">
                <a:latin typeface="Arial" panose="020B0604020202020204" pitchFamily="34" charset="0"/>
                <a:cs typeface="Arial" panose="020B0604020202020204" pitchFamily="34" charset="0"/>
              </a:rPr>
              <a:t>endocitira</a:t>
            </a:r>
            <a:r>
              <a:rPr lang="hr-HR" dirty="0" smtClean="0">
                <a:latin typeface="Arial" panose="020B0604020202020204" pitchFamily="34" charset="0"/>
                <a:cs typeface="Arial" panose="020B0604020202020204" pitchFamily="34" charset="0"/>
              </a:rPr>
              <a:t> se</a:t>
            </a:r>
          </a:p>
          <a:p>
            <a:endParaRPr lang="hr-HR" dirty="0">
              <a:latin typeface="Arial" panose="020B0604020202020204" pitchFamily="34" charset="0"/>
              <a:cs typeface="Arial" panose="020B0604020202020204" pitchFamily="34" charset="0"/>
            </a:endParaRPr>
          </a:p>
          <a:p>
            <a:endParaRPr lang="hr-HR"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789040"/>
            <a:ext cx="3803473" cy="2367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308304" y="6437788"/>
            <a:ext cx="1599669" cy="369332"/>
          </a:xfrm>
          <a:prstGeom prst="rect">
            <a:avLst/>
          </a:prstGeom>
          <a:noFill/>
        </p:spPr>
        <p:txBody>
          <a:bodyPr wrap="none" rtlCol="0">
            <a:spAutoFit/>
          </a:bodyPr>
          <a:lstStyle/>
          <a:p>
            <a:r>
              <a:rPr lang="hr-HR" dirty="0" smtClean="0"/>
              <a:t>J. </a:t>
            </a:r>
            <a:r>
              <a:rPr lang="hr-HR" dirty="0" err="1" smtClean="0"/>
              <a:t>Cell</a:t>
            </a:r>
            <a:r>
              <a:rPr lang="hr-HR" dirty="0" smtClean="0"/>
              <a:t> Sci. 2009</a:t>
            </a:r>
            <a:endParaRPr lang="en-US" dirty="0"/>
          </a:p>
        </p:txBody>
      </p:sp>
      <p:cxnSp>
        <p:nvCxnSpPr>
          <p:cNvPr id="5" name="Straight Arrow Connector 4"/>
          <p:cNvCxnSpPr/>
          <p:nvPr/>
        </p:nvCxnSpPr>
        <p:spPr>
          <a:xfrm>
            <a:off x="4919089" y="4797152"/>
            <a:ext cx="51700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724128" y="4509120"/>
            <a:ext cx="2270750" cy="646331"/>
          </a:xfrm>
          <a:prstGeom prst="rect">
            <a:avLst/>
          </a:prstGeom>
          <a:noFill/>
        </p:spPr>
        <p:txBody>
          <a:bodyPr wrap="none" rtlCol="0">
            <a:spAutoFit/>
          </a:bodyPr>
          <a:lstStyle/>
          <a:p>
            <a:r>
              <a:rPr lang="hr-HR" dirty="0" err="1" smtClean="0"/>
              <a:t>multivezikularno</a:t>
            </a:r>
            <a:r>
              <a:rPr lang="hr-HR" dirty="0" smtClean="0"/>
              <a:t> tijelo</a:t>
            </a:r>
          </a:p>
          <a:p>
            <a:r>
              <a:rPr lang="hr-HR" dirty="0" err="1" smtClean="0"/>
              <a:t>lizosom</a:t>
            </a:r>
            <a:r>
              <a:rPr lang="hr-HR" dirty="0" smtClean="0"/>
              <a:t> - razgradnja</a:t>
            </a:r>
            <a:endParaRPr lang="en-US" dirty="0"/>
          </a:p>
        </p:txBody>
      </p:sp>
    </p:spTree>
    <p:extLst>
      <p:ext uri="{BB962C8B-B14F-4D97-AF65-F5344CB8AC3E}">
        <p14:creationId xmlns:p14="http://schemas.microsoft.com/office/powerpoint/2010/main" val="38774389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692696"/>
            <a:ext cx="7005216" cy="5350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627784" y="6309320"/>
            <a:ext cx="1531188" cy="369332"/>
          </a:xfrm>
          <a:prstGeom prst="rect">
            <a:avLst/>
          </a:prstGeom>
          <a:noFill/>
        </p:spPr>
        <p:txBody>
          <a:bodyPr wrap="none" rtlCol="0">
            <a:spAutoFit/>
          </a:bodyPr>
          <a:lstStyle/>
          <a:p>
            <a:r>
              <a:rPr lang="hr-HR" dirty="0" smtClean="0">
                <a:latin typeface="Arial" panose="020B0604020202020204" pitchFamily="34" charset="0"/>
                <a:cs typeface="Arial" panose="020B0604020202020204" pitchFamily="34" charset="0"/>
              </a:rPr>
              <a:t>Putovi EGFR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8725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tgf be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012" y="404664"/>
            <a:ext cx="4714875" cy="54959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35896" y="6093296"/>
            <a:ext cx="1565493" cy="369332"/>
          </a:xfrm>
          <a:prstGeom prst="rect">
            <a:avLst/>
          </a:prstGeom>
          <a:noFill/>
        </p:spPr>
        <p:txBody>
          <a:bodyPr wrap="none" rtlCol="0">
            <a:spAutoFit/>
          </a:bodyPr>
          <a:lstStyle/>
          <a:p>
            <a:r>
              <a:rPr lang="hr-HR" dirty="0" smtClean="0">
                <a:latin typeface="Arial" panose="020B0604020202020204" pitchFamily="34" charset="0"/>
                <a:cs typeface="Arial" panose="020B0604020202020204" pitchFamily="34" charset="0"/>
              </a:rPr>
              <a:t>Put TGF beta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77479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548679"/>
            <a:ext cx="5792550" cy="3948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67544" y="190664"/>
            <a:ext cx="4104650" cy="369332"/>
          </a:xfrm>
          <a:prstGeom prst="rect">
            <a:avLst/>
          </a:prstGeom>
          <a:noFill/>
        </p:spPr>
        <p:txBody>
          <a:bodyPr wrap="none" rtlCol="0">
            <a:spAutoFit/>
          </a:bodyPr>
          <a:lstStyle/>
          <a:p>
            <a:r>
              <a:rPr lang="hr-HR" dirty="0" smtClean="0">
                <a:latin typeface="Arial" panose="020B0604020202020204" pitchFamily="34" charset="0"/>
                <a:cs typeface="Arial" panose="020B0604020202020204" pitchFamily="34" charset="0"/>
              </a:rPr>
              <a:t>Put TGF beta i regulacija endocitozom</a:t>
            </a:r>
            <a:endParaRPr lang="en-US" dirty="0">
              <a:latin typeface="Arial" panose="020B0604020202020204" pitchFamily="34" charset="0"/>
              <a:cs typeface="Arial" panose="020B0604020202020204" pitchFamily="34" charset="0"/>
            </a:endParaRPr>
          </a:p>
        </p:txBody>
      </p:sp>
      <p:sp>
        <p:nvSpPr>
          <p:cNvPr id="3" name="Rectangle 2"/>
          <p:cNvSpPr/>
          <p:nvPr/>
        </p:nvSpPr>
        <p:spPr>
          <a:xfrm>
            <a:off x="422205" y="4437112"/>
            <a:ext cx="8064896" cy="2308324"/>
          </a:xfrm>
          <a:prstGeom prst="rect">
            <a:avLst/>
          </a:prstGeom>
        </p:spPr>
        <p:txBody>
          <a:bodyPr wrap="square">
            <a:spAutoFit/>
          </a:bodyPr>
          <a:lstStyle/>
          <a:p>
            <a:r>
              <a:rPr lang="hr-HR" dirty="0" smtClean="0">
                <a:latin typeface="Arial" panose="020B0604020202020204" pitchFamily="34" charset="0"/>
                <a:cs typeface="Arial" panose="020B0604020202020204" pitchFamily="34" charset="0"/>
              </a:rPr>
              <a:t>TGF beta receptor: </a:t>
            </a:r>
            <a:r>
              <a:rPr lang="hr-HR" dirty="0" err="1">
                <a:latin typeface="Arial" panose="020B0604020202020204" pitchFamily="34" charset="0"/>
                <a:cs typeface="Arial" panose="020B0604020202020204" pitchFamily="34" charset="0"/>
              </a:rPr>
              <a:t>Ser</a:t>
            </a:r>
            <a:r>
              <a:rPr lang="hr-HR" dirty="0">
                <a:latin typeface="Arial" panose="020B0604020202020204" pitchFamily="34" charset="0"/>
                <a:cs typeface="Arial" panose="020B0604020202020204" pitchFamily="34" charset="0"/>
              </a:rPr>
              <a:t>/</a:t>
            </a:r>
            <a:r>
              <a:rPr lang="hr-HR" dirty="0" err="1">
                <a:latin typeface="Arial" panose="020B0604020202020204" pitchFamily="34" charset="0"/>
                <a:cs typeface="Arial" panose="020B0604020202020204" pitchFamily="34" charset="0"/>
              </a:rPr>
              <a:t>Thr</a:t>
            </a:r>
            <a:r>
              <a:rPr lang="hr-HR" dirty="0">
                <a:latin typeface="Arial" panose="020B0604020202020204" pitchFamily="34" charset="0"/>
                <a:cs typeface="Arial" panose="020B0604020202020204" pitchFamily="34" charset="0"/>
              </a:rPr>
              <a:t> </a:t>
            </a:r>
            <a:r>
              <a:rPr lang="hr-HR" dirty="0" err="1">
                <a:latin typeface="Arial" panose="020B0604020202020204" pitchFamily="34" charset="0"/>
                <a:cs typeface="Arial" panose="020B0604020202020204" pitchFamily="34" charset="0"/>
              </a:rPr>
              <a:t>kinaza</a:t>
            </a:r>
            <a:r>
              <a:rPr lang="hr-HR" dirty="0">
                <a:latin typeface="Arial" panose="020B0604020202020204" pitchFamily="34" charset="0"/>
                <a:cs typeface="Arial" panose="020B0604020202020204" pitchFamily="34" charset="0"/>
              </a:rPr>
              <a:t>, aktivira SMAD2 ili 3, koji vežu SMAD4 </a:t>
            </a:r>
            <a:endParaRPr lang="hr-HR" dirty="0" smtClean="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Proces </a:t>
            </a:r>
            <a:r>
              <a:rPr lang="hr-HR" dirty="0">
                <a:latin typeface="Arial" panose="020B0604020202020204" pitchFamily="34" charset="0"/>
                <a:cs typeface="Arial" panose="020B0604020202020204" pitchFamily="34" charset="0"/>
              </a:rPr>
              <a:t>olakšava protein skela SARA</a:t>
            </a:r>
          </a:p>
          <a:p>
            <a:r>
              <a:rPr lang="hr-HR" dirty="0">
                <a:latin typeface="Arial" panose="020B0604020202020204" pitchFamily="34" charset="0"/>
                <a:cs typeface="Arial" panose="020B0604020202020204" pitchFamily="34" charset="0"/>
              </a:rPr>
              <a:t>u ranoj fazi aktivacije TGF </a:t>
            </a:r>
            <a:r>
              <a:rPr lang="hr-HR" dirty="0" smtClean="0">
                <a:latin typeface="Arial" panose="020B0604020202020204" pitchFamily="34" charset="0"/>
                <a:cs typeface="Arial" panose="020B0604020202020204" pitchFamily="34" charset="0"/>
              </a:rPr>
              <a:t>beta R </a:t>
            </a:r>
            <a:r>
              <a:rPr lang="hr-HR" dirty="0">
                <a:latin typeface="Arial" panose="020B0604020202020204" pitchFamily="34" charset="0"/>
                <a:cs typeface="Arial" panose="020B0604020202020204" pitchFamily="34" charset="0"/>
              </a:rPr>
              <a:t>se </a:t>
            </a:r>
            <a:r>
              <a:rPr lang="hr-HR" dirty="0" err="1">
                <a:latin typeface="Arial" panose="020B0604020202020204" pitchFamily="34" charset="0"/>
                <a:cs typeface="Arial" panose="020B0604020202020204" pitchFamily="34" charset="0"/>
              </a:rPr>
              <a:t>endocitira</a:t>
            </a:r>
            <a:r>
              <a:rPr lang="hr-HR" dirty="0">
                <a:latin typeface="Arial" panose="020B0604020202020204" pitchFamily="34" charset="0"/>
                <a:cs typeface="Arial" panose="020B0604020202020204" pitchFamily="34" charset="0"/>
              </a:rPr>
              <a:t> u </a:t>
            </a:r>
            <a:r>
              <a:rPr lang="hr-HR" dirty="0" err="1">
                <a:latin typeface="Arial" panose="020B0604020202020204" pitchFamily="34" charset="0"/>
                <a:cs typeface="Arial" panose="020B0604020202020204" pitchFamily="34" charset="0"/>
              </a:rPr>
              <a:t>klatrinskoj</a:t>
            </a:r>
            <a:r>
              <a:rPr lang="hr-HR" dirty="0">
                <a:latin typeface="Arial" panose="020B0604020202020204" pitchFamily="34" charset="0"/>
                <a:cs typeface="Arial" panose="020B0604020202020204" pitchFamily="34" charset="0"/>
              </a:rPr>
              <a:t> </a:t>
            </a:r>
            <a:r>
              <a:rPr lang="hr-HR" dirty="0" err="1">
                <a:latin typeface="Arial" panose="020B0604020202020204" pitchFamily="34" charset="0"/>
                <a:cs typeface="Arial" panose="020B0604020202020204" pitchFamily="34" charset="0"/>
              </a:rPr>
              <a:t>vezikuli</a:t>
            </a:r>
            <a:r>
              <a:rPr lang="hr-HR" dirty="0">
                <a:latin typeface="Arial" panose="020B0604020202020204" pitchFamily="34" charset="0"/>
                <a:cs typeface="Arial" panose="020B0604020202020204" pitchFamily="34" charset="0"/>
              </a:rPr>
              <a:t>, a kako je ona bogata proteinom SARA, promovira se signalizacija sa SMAD2 i 3, budući da SARA veže PI3P</a:t>
            </a:r>
          </a:p>
          <a:p>
            <a:r>
              <a:rPr lang="hr-HR" dirty="0" err="1">
                <a:latin typeface="Arial" panose="020B0604020202020204" pitchFamily="34" charset="0"/>
                <a:cs typeface="Arial" panose="020B0604020202020204" pitchFamily="34" charset="0"/>
              </a:rPr>
              <a:t>kaveolinska</a:t>
            </a:r>
            <a:r>
              <a:rPr lang="hr-HR" dirty="0">
                <a:latin typeface="Arial" panose="020B0604020202020204" pitchFamily="34" charset="0"/>
                <a:cs typeface="Arial" panose="020B0604020202020204" pitchFamily="34" charset="0"/>
              </a:rPr>
              <a:t> endocitoza inhibira signaliziranje</a:t>
            </a:r>
          </a:p>
          <a:p>
            <a:r>
              <a:rPr lang="hr-HR" dirty="0">
                <a:latin typeface="Arial" panose="020B0604020202020204" pitchFamily="34" charset="0"/>
                <a:cs typeface="Arial" panose="020B0604020202020204" pitchFamily="34" charset="0"/>
              </a:rPr>
              <a:t>ove </a:t>
            </a:r>
            <a:r>
              <a:rPr lang="hr-HR" dirty="0" err="1">
                <a:latin typeface="Arial" panose="020B0604020202020204" pitchFamily="34" charset="0"/>
                <a:cs typeface="Arial" panose="020B0604020202020204" pitchFamily="34" charset="0"/>
              </a:rPr>
              <a:t>vezikule</a:t>
            </a:r>
            <a:r>
              <a:rPr lang="hr-HR" dirty="0">
                <a:latin typeface="Arial" panose="020B0604020202020204" pitchFamily="34" charset="0"/>
                <a:cs typeface="Arial" panose="020B0604020202020204" pitchFamily="34" charset="0"/>
              </a:rPr>
              <a:t> su potaknute inhibitornim SMAD, SMAD7, koji regrutira </a:t>
            </a:r>
            <a:r>
              <a:rPr lang="hr-HR" dirty="0" err="1">
                <a:latin typeface="Arial" panose="020B0604020202020204" pitchFamily="34" charset="0"/>
                <a:cs typeface="Arial" panose="020B0604020202020204" pitchFamily="34" charset="0"/>
              </a:rPr>
              <a:t>ubikvitinsku</a:t>
            </a:r>
            <a:r>
              <a:rPr lang="hr-HR" dirty="0">
                <a:latin typeface="Arial" panose="020B0604020202020204" pitchFamily="34" charset="0"/>
                <a:cs typeface="Arial" panose="020B0604020202020204" pitchFamily="34" charset="0"/>
              </a:rPr>
              <a:t> </a:t>
            </a:r>
            <a:r>
              <a:rPr lang="hr-HR" dirty="0" err="1">
                <a:latin typeface="Arial" panose="020B0604020202020204" pitchFamily="34" charset="0"/>
                <a:cs typeface="Arial" panose="020B0604020202020204" pitchFamily="34" charset="0"/>
              </a:rPr>
              <a:t>ligazu</a:t>
            </a:r>
            <a:r>
              <a:rPr lang="hr-HR" dirty="0">
                <a:latin typeface="Arial" panose="020B0604020202020204" pitchFamily="34" charset="0"/>
                <a:cs typeface="Arial" panose="020B0604020202020204" pitchFamily="34" charset="0"/>
              </a:rPr>
              <a:t> SMURF1 i 2 i usmjerava ga u degradaciju</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25214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187624" y="404664"/>
            <a:ext cx="5324859" cy="3922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67544" y="4797152"/>
            <a:ext cx="8928992" cy="1754326"/>
          </a:xfrm>
          <a:prstGeom prst="rect">
            <a:avLst/>
          </a:prstGeom>
          <a:noFill/>
        </p:spPr>
        <p:txBody>
          <a:bodyPr wrap="square" rtlCol="0">
            <a:spAutoFit/>
          </a:bodyPr>
          <a:lstStyle/>
          <a:p>
            <a:r>
              <a:rPr lang="hr-HR" dirty="0">
                <a:latin typeface="Arial" panose="020B0604020202020204" pitchFamily="34" charset="0"/>
                <a:cs typeface="Arial" panose="020B0604020202020204" pitchFamily="34" charset="0"/>
              </a:rPr>
              <a:t>Kod neurona receptorska internalizacija je potrebna za retrogradno signaliziranje</a:t>
            </a:r>
          </a:p>
          <a:p>
            <a:r>
              <a:rPr lang="hr-HR" dirty="0" err="1">
                <a:latin typeface="Arial" panose="020B0604020202020204" pitchFamily="34" charset="0"/>
                <a:cs typeface="Arial" panose="020B0604020202020204" pitchFamily="34" charset="0"/>
              </a:rPr>
              <a:t>neurotrofini</a:t>
            </a:r>
            <a:r>
              <a:rPr lang="hr-HR" dirty="0">
                <a:latin typeface="Arial" panose="020B0604020202020204" pitchFamily="34" charset="0"/>
                <a:cs typeface="Arial" panose="020B0604020202020204" pitchFamily="34" charset="0"/>
              </a:rPr>
              <a:t> su </a:t>
            </a:r>
            <a:r>
              <a:rPr lang="hr-HR" dirty="0" err="1">
                <a:latin typeface="Arial" panose="020B0604020202020204" pitchFamily="34" charset="0"/>
                <a:cs typeface="Arial" panose="020B0604020202020204" pitchFamily="34" charset="0"/>
              </a:rPr>
              <a:t>ligandi</a:t>
            </a:r>
            <a:r>
              <a:rPr lang="hr-HR" dirty="0">
                <a:latin typeface="Arial" panose="020B0604020202020204" pitchFamily="34" charset="0"/>
                <a:cs typeface="Arial" panose="020B0604020202020204" pitchFamily="34" charset="0"/>
              </a:rPr>
              <a:t> koji prenose receptorima signale rasta i </a:t>
            </a:r>
            <a:r>
              <a:rPr lang="hr-HR" dirty="0" err="1">
                <a:latin typeface="Arial" panose="020B0604020202020204" pitchFamily="34" charset="0"/>
                <a:cs typeface="Arial" panose="020B0604020202020204" pitchFamily="34" charset="0"/>
              </a:rPr>
              <a:t>preživljenja</a:t>
            </a:r>
            <a:endParaRPr lang="hr-HR" dirty="0">
              <a:latin typeface="Arial" panose="020B0604020202020204" pitchFamily="34" charset="0"/>
              <a:cs typeface="Arial" panose="020B0604020202020204" pitchFamily="34" charset="0"/>
            </a:endParaRPr>
          </a:p>
          <a:p>
            <a:r>
              <a:rPr lang="hr-HR" dirty="0">
                <a:latin typeface="Arial" panose="020B0604020202020204" pitchFamily="34" charset="0"/>
                <a:cs typeface="Arial" panose="020B0604020202020204" pitchFamily="34" charset="0"/>
              </a:rPr>
              <a:t>kako su aksoni dugi, pasivnom bi difuzijom signali dugo putovali</a:t>
            </a:r>
          </a:p>
          <a:p>
            <a:r>
              <a:rPr lang="hr-HR" dirty="0">
                <a:latin typeface="Arial" panose="020B0604020202020204" pitchFamily="34" charset="0"/>
                <a:cs typeface="Arial" panose="020B0604020202020204" pitchFamily="34" charset="0"/>
              </a:rPr>
              <a:t>zato se prenose u </a:t>
            </a:r>
            <a:r>
              <a:rPr lang="hr-HR" dirty="0" err="1">
                <a:latin typeface="Arial" panose="020B0604020202020204" pitchFamily="34" charset="0"/>
                <a:cs typeface="Arial" panose="020B0604020202020204" pitchFamily="34" charset="0"/>
              </a:rPr>
              <a:t>vezikulama</a:t>
            </a:r>
            <a:r>
              <a:rPr lang="hr-HR" dirty="0">
                <a:latin typeface="Arial" panose="020B0604020202020204" pitchFamily="34" charset="0"/>
                <a:cs typeface="Arial" panose="020B0604020202020204" pitchFamily="34" charset="0"/>
              </a:rPr>
              <a:t> do tijela stanice kao signalni </a:t>
            </a:r>
            <a:r>
              <a:rPr lang="hr-HR" dirty="0" err="1">
                <a:latin typeface="Arial" panose="020B0604020202020204" pitchFamily="34" charset="0"/>
                <a:cs typeface="Arial" panose="020B0604020202020204" pitchFamily="34" charset="0"/>
              </a:rPr>
              <a:t>endosomi</a:t>
            </a:r>
            <a:r>
              <a:rPr lang="hr-HR" dirty="0">
                <a:latin typeface="Arial" panose="020B0604020202020204" pitchFamily="34" charset="0"/>
                <a:cs typeface="Arial" panose="020B0604020202020204" pitchFamily="34" charset="0"/>
              </a:rPr>
              <a:t>, aktivirani receptori, </a:t>
            </a:r>
            <a:r>
              <a:rPr lang="hr-HR" dirty="0" err="1">
                <a:latin typeface="Arial" panose="020B0604020202020204" pitchFamily="34" charset="0"/>
                <a:cs typeface="Arial" panose="020B0604020202020204" pitchFamily="34" charset="0"/>
              </a:rPr>
              <a:t>dineinskim</a:t>
            </a:r>
            <a:r>
              <a:rPr lang="hr-HR" dirty="0">
                <a:latin typeface="Arial" panose="020B0604020202020204" pitchFamily="34" charset="0"/>
                <a:cs typeface="Arial" panose="020B0604020202020204" pitchFamily="34" charset="0"/>
              </a:rPr>
              <a:t> motorima</a:t>
            </a: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6741724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332656"/>
            <a:ext cx="7920880" cy="5909310"/>
          </a:xfrm>
          <a:prstGeom prst="rect">
            <a:avLst/>
          </a:prstGeom>
          <a:noFill/>
        </p:spPr>
        <p:txBody>
          <a:bodyPr wrap="square" rtlCol="0">
            <a:spAutoFit/>
          </a:bodyPr>
          <a:lstStyle/>
          <a:p>
            <a:r>
              <a:rPr lang="hr-HR" dirty="0" smtClean="0">
                <a:latin typeface="Arial" panose="020B0604020202020204" pitchFamily="34" charset="0"/>
                <a:cs typeface="Arial" panose="020B0604020202020204" pitchFamily="34" charset="0"/>
              </a:rPr>
              <a:t>Male molekule – </a:t>
            </a:r>
            <a:r>
              <a:rPr lang="hr-HR" dirty="0" smtClean="0">
                <a:solidFill>
                  <a:srgbClr val="0070C0"/>
                </a:solidFill>
                <a:latin typeface="Arial" panose="020B0604020202020204" pitchFamily="34" charset="0"/>
                <a:cs typeface="Arial" panose="020B0604020202020204" pitchFamily="34" charset="0"/>
              </a:rPr>
              <a:t>sekundarni glasnici</a:t>
            </a:r>
            <a:r>
              <a:rPr lang="hr-HR" dirty="0" smtClean="0">
                <a:latin typeface="Arial" panose="020B0604020202020204" pitchFamily="34" charset="0"/>
                <a:cs typeface="Arial" panose="020B0604020202020204" pitchFamily="34" charset="0"/>
              </a:rPr>
              <a:t>:</a:t>
            </a:r>
          </a:p>
          <a:p>
            <a:endParaRPr lang="hr-HR" dirty="0" smtClean="0">
              <a:latin typeface="Arial" panose="020B0604020202020204" pitchFamily="34" charset="0"/>
              <a:cs typeface="Arial" panose="020B0604020202020204" pitchFamily="34" charset="0"/>
            </a:endParaRPr>
          </a:p>
          <a:p>
            <a:r>
              <a:rPr lang="hr-HR" dirty="0" err="1" smtClean="0">
                <a:solidFill>
                  <a:srgbClr val="0070C0"/>
                </a:solidFill>
                <a:latin typeface="Arial" panose="020B0604020202020204" pitchFamily="34" charset="0"/>
                <a:cs typeface="Arial" panose="020B0604020202020204" pitchFamily="34" charset="0"/>
              </a:rPr>
              <a:t>cNMP</a:t>
            </a:r>
            <a:r>
              <a:rPr lang="hr-HR" dirty="0" smtClean="0">
                <a:solidFill>
                  <a:srgbClr val="0070C0"/>
                </a:solidFill>
                <a:latin typeface="Arial" panose="020B0604020202020204" pitchFamily="34" charset="0"/>
                <a:cs typeface="Arial" panose="020B0604020202020204" pitchFamily="34" charset="0"/>
              </a:rPr>
              <a:t>, </a:t>
            </a:r>
            <a:r>
              <a:rPr lang="hr-HR" dirty="0" err="1" smtClean="0">
                <a:solidFill>
                  <a:srgbClr val="0070C0"/>
                </a:solidFill>
                <a:latin typeface="Arial" panose="020B0604020202020204" pitchFamily="34" charset="0"/>
                <a:cs typeface="Arial" panose="020B0604020202020204" pitchFamily="34" charset="0"/>
              </a:rPr>
              <a:t>Ca</a:t>
            </a:r>
            <a:endParaRPr lang="hr-HR" dirty="0" smtClean="0">
              <a:solidFill>
                <a:srgbClr val="0070C0"/>
              </a:solidFill>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-velike razlike u koncentraciji u ovisnosti o stimulaciji</a:t>
            </a:r>
          </a:p>
          <a:p>
            <a:r>
              <a:rPr lang="hr-HR" dirty="0" smtClean="0">
                <a:latin typeface="Arial" panose="020B0604020202020204" pitchFamily="34" charset="0"/>
                <a:cs typeface="Arial" panose="020B0604020202020204" pitchFamily="34" charset="0"/>
              </a:rPr>
              <a:t>-u mirovanju im koncentracija ovisi o ravnoteži između proizvodnje i razgradnje (unosa i iznosa)</a:t>
            </a:r>
          </a:p>
          <a:p>
            <a:r>
              <a:rPr lang="hr-HR" dirty="0" smtClean="0">
                <a:latin typeface="Arial" panose="020B0604020202020204" pitchFamily="34" charset="0"/>
                <a:cs typeface="Arial" panose="020B0604020202020204" pitchFamily="34" charset="0"/>
              </a:rPr>
              <a:t>signal povećava njihovu proizvodnju, iako može i smanjiti razgradnju (</a:t>
            </a:r>
            <a:r>
              <a:rPr lang="hr-HR" dirty="0" err="1" smtClean="0">
                <a:latin typeface="Arial" panose="020B0604020202020204" pitchFamily="34" charset="0"/>
                <a:cs typeface="Arial" panose="020B0604020202020204" pitchFamily="34" charset="0"/>
              </a:rPr>
              <a:t>cAMP</a:t>
            </a:r>
            <a:r>
              <a:rPr lang="hr-HR" dirty="0" smtClean="0">
                <a:latin typeface="Arial" panose="020B0604020202020204" pitchFamily="34" charset="0"/>
                <a:cs typeface="Arial" panose="020B0604020202020204" pitchFamily="34" charset="0"/>
              </a:rPr>
              <a:t>)</a:t>
            </a: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-kod </a:t>
            </a:r>
            <a:r>
              <a:rPr lang="hr-HR" dirty="0" err="1" smtClean="0">
                <a:latin typeface="Arial" panose="020B0604020202020204" pitchFamily="34" charset="0"/>
                <a:cs typeface="Arial" panose="020B0604020202020204" pitchFamily="34" charset="0"/>
              </a:rPr>
              <a:t>Ca</a:t>
            </a:r>
            <a:r>
              <a:rPr lang="hr-HR" dirty="0" smtClean="0">
                <a:latin typeface="Arial" panose="020B0604020202020204" pitchFamily="34" charset="0"/>
                <a:cs typeface="Arial" panose="020B0604020202020204" pitchFamily="34" charset="0"/>
              </a:rPr>
              <a:t>, regulacija je kroz aktivaciju pumpi koje ga smanjuju i kanala koji ga povećavaju</a:t>
            </a:r>
          </a:p>
          <a:p>
            <a:r>
              <a:rPr lang="hr-HR" dirty="0" smtClean="0">
                <a:latin typeface="Arial" panose="020B0604020202020204" pitchFamily="34" charset="0"/>
                <a:cs typeface="Arial" panose="020B0604020202020204" pitchFamily="34" charset="0"/>
              </a:rPr>
              <a:t>u mirovanju je niska koncentracija zbog pumpi (ili van stanice ili u ER)</a:t>
            </a: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imaju ulogu u signaliziranju zbog vezanja za metu i izazivanja </a:t>
            </a:r>
            <a:r>
              <a:rPr lang="hr-HR" dirty="0" err="1" smtClean="0">
                <a:latin typeface="Arial" panose="020B0604020202020204" pitchFamily="34" charset="0"/>
                <a:cs typeface="Arial" panose="020B0604020202020204" pitchFamily="34" charset="0"/>
              </a:rPr>
              <a:t>konformacijske</a:t>
            </a:r>
            <a:r>
              <a:rPr lang="hr-HR" dirty="0" smtClean="0">
                <a:latin typeface="Arial" panose="020B0604020202020204" pitchFamily="34" charset="0"/>
                <a:cs typeface="Arial" panose="020B0604020202020204" pitchFamily="34" charset="0"/>
              </a:rPr>
              <a:t> promjene i </a:t>
            </a:r>
            <a:r>
              <a:rPr lang="hr-HR" dirty="0" err="1" smtClean="0">
                <a:latin typeface="Arial" panose="020B0604020202020204" pitchFamily="34" charset="0"/>
                <a:cs typeface="Arial" panose="020B0604020202020204" pitchFamily="34" charset="0"/>
              </a:rPr>
              <a:t>sl</a:t>
            </a:r>
            <a:r>
              <a:rPr lang="hr-HR" dirty="0" smtClean="0">
                <a:latin typeface="Arial" panose="020B0604020202020204" pitchFamily="34" charset="0"/>
                <a:cs typeface="Arial" panose="020B0604020202020204" pitchFamily="34" charset="0"/>
              </a:rPr>
              <a:t>, a ne kao Na i Cl koji djeluju samo kao ioni, mijenjajući voltažu, ali ne i aktivnost proteina </a:t>
            </a:r>
            <a:r>
              <a:rPr lang="hr-HR" dirty="0" err="1" smtClean="0">
                <a:latin typeface="Arial" panose="020B0604020202020204" pitchFamily="34" charset="0"/>
                <a:cs typeface="Arial" panose="020B0604020202020204" pitchFamily="34" charset="0"/>
              </a:rPr>
              <a:t>alosteričkim</a:t>
            </a:r>
            <a:r>
              <a:rPr lang="hr-HR" dirty="0" smtClean="0">
                <a:latin typeface="Arial" panose="020B0604020202020204" pitchFamily="34" charset="0"/>
                <a:cs typeface="Arial" panose="020B0604020202020204" pitchFamily="34" charset="0"/>
              </a:rPr>
              <a:t> vezanjem</a:t>
            </a: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kao male molekule mogu vrlo brzo </a:t>
            </a:r>
            <a:r>
              <a:rPr lang="hr-HR" dirty="0" err="1" smtClean="0">
                <a:latin typeface="Arial" panose="020B0604020202020204" pitchFamily="34" charset="0"/>
                <a:cs typeface="Arial" panose="020B0604020202020204" pitchFamily="34" charset="0"/>
              </a:rPr>
              <a:t>difundirati</a:t>
            </a:r>
            <a:r>
              <a:rPr lang="hr-HR" dirty="0" smtClean="0">
                <a:latin typeface="Arial" panose="020B0604020202020204" pitchFamily="34" charset="0"/>
                <a:cs typeface="Arial" panose="020B0604020202020204" pitchFamily="34" charset="0"/>
              </a:rPr>
              <a:t> na velike udaljenosti</a:t>
            </a:r>
          </a:p>
          <a:p>
            <a:r>
              <a:rPr lang="hr-HR" dirty="0" smtClean="0">
                <a:latin typeface="Arial" panose="020B0604020202020204" pitchFamily="34" charset="0"/>
                <a:cs typeface="Arial" panose="020B0604020202020204" pitchFamily="34" charset="0"/>
              </a:rPr>
              <a:t>kratak </a:t>
            </a:r>
            <a:r>
              <a:rPr lang="hr-HR" dirty="0" err="1" smtClean="0">
                <a:latin typeface="Arial" panose="020B0604020202020204" pitchFamily="34" charset="0"/>
                <a:cs typeface="Arial" panose="020B0604020202020204" pitchFamily="34" charset="0"/>
              </a:rPr>
              <a:t>poluživot</a:t>
            </a:r>
            <a:r>
              <a:rPr lang="hr-HR" dirty="0" smtClean="0">
                <a:latin typeface="Arial" panose="020B0604020202020204" pitchFamily="34" charset="0"/>
                <a:cs typeface="Arial" panose="020B0604020202020204" pitchFamily="34" charset="0"/>
              </a:rPr>
              <a:t>, reguliran prostorno-vremenski</a:t>
            </a:r>
          </a:p>
          <a:p>
            <a:r>
              <a:rPr lang="hr-HR" dirty="0" smtClean="0">
                <a:latin typeface="Arial" panose="020B0604020202020204" pitchFamily="34" charset="0"/>
                <a:cs typeface="Arial" panose="020B0604020202020204" pitchFamily="34" charset="0"/>
              </a:rPr>
              <a:t>vrlo raznolike prirode</a:t>
            </a:r>
          </a:p>
          <a:p>
            <a:endParaRPr lang="en-US" dirty="0"/>
          </a:p>
        </p:txBody>
      </p:sp>
    </p:spTree>
    <p:extLst>
      <p:ext uri="{BB962C8B-B14F-4D97-AF65-F5344CB8AC3E}">
        <p14:creationId xmlns:p14="http://schemas.microsoft.com/office/powerpoint/2010/main" val="6627819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59129" y="1268758"/>
            <a:ext cx="8048041" cy="3528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flipH="1">
            <a:off x="1665389" y="5517232"/>
            <a:ext cx="5930946" cy="369332"/>
          </a:xfrm>
          <a:prstGeom prst="rect">
            <a:avLst/>
          </a:prstGeom>
          <a:noFill/>
        </p:spPr>
        <p:txBody>
          <a:bodyPr wrap="square" rtlCol="0">
            <a:spAutoFit/>
          </a:bodyPr>
          <a:lstStyle/>
          <a:p>
            <a:r>
              <a:rPr lang="hr-HR" dirty="0" smtClean="0">
                <a:latin typeface="Arial" panose="020B0604020202020204" pitchFamily="34" charset="0"/>
                <a:cs typeface="Arial" panose="020B0604020202020204" pitchFamily="34" charset="0"/>
              </a:rPr>
              <a:t>Sekundarni glasnici: veličina i mogućnost difuzije</a:t>
            </a:r>
            <a:endParaRPr lang="en-US" dirty="0">
              <a:latin typeface="Arial" panose="020B0604020202020204" pitchFamily="34" charset="0"/>
              <a:cs typeface="Arial" panose="020B0604020202020204" pitchFamily="34" charset="0"/>
            </a:endParaRPr>
          </a:p>
        </p:txBody>
      </p:sp>
      <p:sp>
        <p:nvSpPr>
          <p:cNvPr id="3" name="Rectangle 2"/>
          <p:cNvSpPr/>
          <p:nvPr/>
        </p:nvSpPr>
        <p:spPr>
          <a:xfrm>
            <a:off x="859129" y="4653136"/>
            <a:ext cx="3771733"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99861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404664"/>
            <a:ext cx="7344816" cy="1200329"/>
          </a:xfrm>
          <a:prstGeom prst="rect">
            <a:avLst/>
          </a:prstGeom>
          <a:noFill/>
        </p:spPr>
        <p:txBody>
          <a:bodyPr wrap="square" rtlCol="0">
            <a:spAutoFit/>
          </a:bodyPr>
          <a:lstStyle/>
          <a:p>
            <a:r>
              <a:rPr lang="hr-HR" dirty="0" smtClean="0">
                <a:latin typeface="Arial" panose="020B0604020202020204" pitchFamily="34" charset="0"/>
                <a:cs typeface="Arial" panose="020B0604020202020204" pitchFamily="34" charset="0"/>
              </a:rPr>
              <a:t>Protein </a:t>
            </a:r>
            <a:r>
              <a:rPr lang="hr-HR" dirty="0" err="1" smtClean="0">
                <a:latin typeface="Arial" panose="020B0604020202020204" pitchFamily="34" charset="0"/>
                <a:cs typeface="Arial" panose="020B0604020202020204" pitchFamily="34" charset="0"/>
              </a:rPr>
              <a:t>kinaza</a:t>
            </a:r>
            <a:r>
              <a:rPr lang="hr-HR" dirty="0" smtClean="0">
                <a:latin typeface="Arial" panose="020B0604020202020204" pitchFamily="34" charset="0"/>
                <a:cs typeface="Arial" panose="020B0604020202020204" pitchFamily="34" charset="0"/>
              </a:rPr>
              <a:t> A</a:t>
            </a:r>
          </a:p>
          <a:p>
            <a:endParaRPr lang="hr-HR" dirty="0" smtClean="0">
              <a:latin typeface="Arial" panose="020B0604020202020204" pitchFamily="34" charset="0"/>
              <a:cs typeface="Arial" panose="020B0604020202020204" pitchFamily="34" charset="0"/>
            </a:endParaRPr>
          </a:p>
          <a:p>
            <a:pPr marL="285750" indent="-285750">
              <a:buFontTx/>
              <a:buChar char="-"/>
            </a:pPr>
            <a:r>
              <a:rPr lang="hr-HR" dirty="0" smtClean="0">
                <a:latin typeface="Arial" panose="020B0604020202020204" pitchFamily="34" charset="0"/>
                <a:cs typeface="Arial" panose="020B0604020202020204" pitchFamily="34" charset="0"/>
              </a:rPr>
              <a:t>regulirana s </a:t>
            </a:r>
            <a:r>
              <a:rPr lang="hr-HR" dirty="0" err="1" smtClean="0">
                <a:latin typeface="Arial" panose="020B0604020202020204" pitchFamily="34" charset="0"/>
                <a:cs typeface="Arial" panose="020B0604020202020204" pitchFamily="34" charset="0"/>
              </a:rPr>
              <a:t>cAMP</a:t>
            </a:r>
            <a:endParaRPr lang="hr-HR" dirty="0" smtClean="0">
              <a:latin typeface="Arial" panose="020B0604020202020204" pitchFamily="34" charset="0"/>
              <a:cs typeface="Arial" panose="020B0604020202020204" pitchFamily="34" charset="0"/>
            </a:endParaRPr>
          </a:p>
          <a:p>
            <a:pPr marL="285750" indent="-285750">
              <a:buFontTx/>
              <a:buChar char="-"/>
            </a:pP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386048"/>
            <a:ext cx="4536504" cy="3363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372200" y="6309320"/>
            <a:ext cx="1868525" cy="369332"/>
          </a:xfrm>
          <a:prstGeom prst="rect">
            <a:avLst/>
          </a:prstGeom>
          <a:noFill/>
        </p:spPr>
        <p:txBody>
          <a:bodyPr wrap="none" rtlCol="0">
            <a:spAutoFit/>
          </a:bodyPr>
          <a:lstStyle/>
          <a:p>
            <a:r>
              <a:rPr lang="en-US" dirty="0">
                <a:hlinkClick r:id="rId3"/>
              </a:rPr>
              <a:t>teaching.ncl.ac.uk</a:t>
            </a:r>
            <a:endParaRPr lang="en-US" dirty="0"/>
          </a:p>
        </p:txBody>
      </p:sp>
    </p:spTree>
    <p:extLst>
      <p:ext uri="{BB962C8B-B14F-4D97-AF65-F5344CB8AC3E}">
        <p14:creationId xmlns:p14="http://schemas.microsoft.com/office/powerpoint/2010/main" val="16698795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640216"/>
            <a:ext cx="6707560" cy="4553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71600" y="5733256"/>
            <a:ext cx="6286977" cy="923330"/>
          </a:xfrm>
          <a:prstGeom prst="rect">
            <a:avLst/>
          </a:prstGeom>
          <a:noFill/>
        </p:spPr>
        <p:txBody>
          <a:bodyPr wrap="none" rtlCol="0">
            <a:spAutoFit/>
          </a:bodyPr>
          <a:lstStyle/>
          <a:p>
            <a:r>
              <a:rPr lang="hr-HR" dirty="0" smtClean="0"/>
              <a:t>AKAP: protein koji lokalizira PKA i omogućuje lokalni porast </a:t>
            </a:r>
            <a:r>
              <a:rPr lang="hr-HR" dirty="0" err="1" smtClean="0"/>
              <a:t>cAMP</a:t>
            </a:r>
            <a:endParaRPr lang="hr-HR" dirty="0" smtClean="0"/>
          </a:p>
          <a:p>
            <a:r>
              <a:rPr lang="hr-HR" dirty="0" smtClean="0"/>
              <a:t>PDE: </a:t>
            </a:r>
            <a:r>
              <a:rPr lang="hr-HR" dirty="0" err="1" smtClean="0"/>
              <a:t>fosfodiesteraza</a:t>
            </a:r>
            <a:r>
              <a:rPr lang="hr-HR" dirty="0" smtClean="0"/>
              <a:t>, degradacija </a:t>
            </a:r>
            <a:r>
              <a:rPr lang="hr-HR" dirty="0" err="1" smtClean="0"/>
              <a:t>cAMP</a:t>
            </a:r>
            <a:endParaRPr lang="hr-HR" dirty="0" smtClean="0"/>
          </a:p>
          <a:p>
            <a:r>
              <a:rPr lang="hr-HR" dirty="0" err="1" smtClean="0"/>
              <a:t>epac</a:t>
            </a:r>
            <a:r>
              <a:rPr lang="hr-HR" dirty="0" smtClean="0"/>
              <a:t>: GEF, </a:t>
            </a:r>
            <a:r>
              <a:rPr lang="hr-HR" dirty="0" err="1" smtClean="0"/>
              <a:t>exchange</a:t>
            </a:r>
            <a:r>
              <a:rPr lang="hr-HR" dirty="0" smtClean="0"/>
              <a:t> </a:t>
            </a:r>
            <a:r>
              <a:rPr lang="hr-HR" dirty="0" err="1" smtClean="0"/>
              <a:t>proteins</a:t>
            </a:r>
            <a:r>
              <a:rPr lang="hr-HR" dirty="0" smtClean="0"/>
              <a:t> </a:t>
            </a:r>
            <a:r>
              <a:rPr lang="hr-HR" dirty="0" err="1" smtClean="0"/>
              <a:t>activated</a:t>
            </a:r>
            <a:r>
              <a:rPr lang="hr-HR" dirty="0" smtClean="0"/>
              <a:t> </a:t>
            </a:r>
            <a:r>
              <a:rPr lang="hr-HR" dirty="0" err="1" smtClean="0"/>
              <a:t>by</a:t>
            </a:r>
            <a:r>
              <a:rPr lang="hr-HR" dirty="0" smtClean="0"/>
              <a:t> </a:t>
            </a:r>
            <a:r>
              <a:rPr lang="hr-HR" dirty="0" err="1" smtClean="0"/>
              <a:t>cAMP</a:t>
            </a:r>
            <a:endParaRPr lang="en-US" dirty="0"/>
          </a:p>
        </p:txBody>
      </p:sp>
      <p:sp>
        <p:nvSpPr>
          <p:cNvPr id="3" name="TextBox 2"/>
          <p:cNvSpPr txBox="1"/>
          <p:nvPr/>
        </p:nvSpPr>
        <p:spPr>
          <a:xfrm>
            <a:off x="5076056" y="6511012"/>
            <a:ext cx="3868367" cy="261610"/>
          </a:xfrm>
          <a:prstGeom prst="rect">
            <a:avLst/>
          </a:prstGeom>
          <a:noFill/>
        </p:spPr>
        <p:txBody>
          <a:bodyPr wrap="none" rtlCol="0">
            <a:spAutoFit/>
          </a:bodyPr>
          <a:lstStyle/>
          <a:p>
            <a:r>
              <a:rPr lang="en-US" sz="1100" dirty="0"/>
              <a:t>Journal of Molecular Endocrinology 44, 5; </a:t>
            </a:r>
            <a:r>
              <a:rPr lang="en-US" sz="1100" dirty="0">
                <a:hlinkClick r:id="rId4"/>
              </a:rPr>
              <a:t>10.1677/JME-10-0010</a:t>
            </a:r>
            <a:endParaRPr lang="en-US" sz="1100" dirty="0"/>
          </a:p>
        </p:txBody>
      </p:sp>
      <p:sp>
        <p:nvSpPr>
          <p:cNvPr id="4" name="TextBox 3"/>
          <p:cNvSpPr txBox="1"/>
          <p:nvPr/>
        </p:nvSpPr>
        <p:spPr>
          <a:xfrm>
            <a:off x="179512" y="219998"/>
            <a:ext cx="3423566" cy="369332"/>
          </a:xfrm>
          <a:prstGeom prst="rect">
            <a:avLst/>
          </a:prstGeom>
          <a:noFill/>
        </p:spPr>
        <p:txBody>
          <a:bodyPr wrap="none" rtlCol="0">
            <a:spAutoFit/>
          </a:bodyPr>
          <a:lstStyle/>
          <a:p>
            <a:r>
              <a:rPr lang="hr-HR" dirty="0" smtClean="0"/>
              <a:t>Lokalna regulacija protein </a:t>
            </a:r>
            <a:r>
              <a:rPr lang="hr-HR" dirty="0" err="1" smtClean="0"/>
              <a:t>kinaze</a:t>
            </a:r>
            <a:r>
              <a:rPr lang="hr-HR" dirty="0" smtClean="0"/>
              <a:t> A</a:t>
            </a:r>
            <a:endParaRPr lang="en-US" dirty="0"/>
          </a:p>
        </p:txBody>
      </p:sp>
    </p:spTree>
    <p:extLst>
      <p:ext uri="{BB962C8B-B14F-4D97-AF65-F5344CB8AC3E}">
        <p14:creationId xmlns:p14="http://schemas.microsoft.com/office/powerpoint/2010/main" val="30581534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protein kinase C phospholip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741658"/>
            <a:ext cx="6984776" cy="43609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5656" y="6237312"/>
            <a:ext cx="5237331" cy="369332"/>
          </a:xfrm>
          <a:prstGeom prst="rect">
            <a:avLst/>
          </a:prstGeom>
          <a:noFill/>
        </p:spPr>
        <p:txBody>
          <a:bodyPr wrap="none" rtlCol="0">
            <a:spAutoFit/>
          </a:bodyPr>
          <a:lstStyle/>
          <a:p>
            <a:r>
              <a:rPr lang="hr-HR" dirty="0" smtClean="0">
                <a:latin typeface="Arial" panose="020B0604020202020204" pitchFamily="34" charset="0"/>
                <a:cs typeface="Arial" panose="020B0604020202020204" pitchFamily="34" charset="0"/>
              </a:rPr>
              <a:t>Nastanak </a:t>
            </a:r>
            <a:r>
              <a:rPr lang="hr-HR" dirty="0" err="1" smtClean="0">
                <a:latin typeface="Arial" panose="020B0604020202020204" pitchFamily="34" charset="0"/>
                <a:cs typeface="Arial" panose="020B0604020202020204" pitchFamily="34" charset="0"/>
              </a:rPr>
              <a:t>diacilglicerola</a:t>
            </a:r>
            <a:r>
              <a:rPr lang="hr-HR" dirty="0" smtClean="0">
                <a:latin typeface="Arial" panose="020B0604020202020204" pitchFamily="34" charset="0"/>
                <a:cs typeface="Arial" panose="020B0604020202020204" pitchFamily="34" charset="0"/>
              </a:rPr>
              <a:t> (DAG) i </a:t>
            </a:r>
            <a:r>
              <a:rPr lang="hr-HR" dirty="0" err="1" smtClean="0">
                <a:latin typeface="Arial" panose="020B0604020202020204" pitchFamily="34" charset="0"/>
                <a:cs typeface="Arial" panose="020B0604020202020204" pitchFamily="34" charset="0"/>
              </a:rPr>
              <a:t>inozitol</a:t>
            </a:r>
            <a:r>
              <a:rPr lang="hr-HR" dirty="0" smtClean="0">
                <a:latin typeface="Arial" panose="020B0604020202020204" pitchFamily="34" charset="0"/>
                <a:cs typeface="Arial" panose="020B0604020202020204" pitchFamily="34" charset="0"/>
              </a:rPr>
              <a:t> tri fosfata</a:t>
            </a:r>
            <a:endParaRPr lang="en-US" dirty="0">
              <a:latin typeface="Arial" panose="020B0604020202020204" pitchFamily="34" charset="0"/>
              <a:cs typeface="Arial" panose="020B0604020202020204" pitchFamily="34" charset="0"/>
            </a:endParaRPr>
          </a:p>
        </p:txBody>
      </p:sp>
      <p:sp>
        <p:nvSpPr>
          <p:cNvPr id="3" name="Rectangle 2"/>
          <p:cNvSpPr/>
          <p:nvPr/>
        </p:nvSpPr>
        <p:spPr>
          <a:xfrm>
            <a:off x="395536" y="260648"/>
            <a:ext cx="5904656" cy="1200329"/>
          </a:xfrm>
          <a:prstGeom prst="rect">
            <a:avLst/>
          </a:prstGeom>
        </p:spPr>
        <p:txBody>
          <a:bodyPr wrap="square">
            <a:spAutoFit/>
          </a:bodyPr>
          <a:lstStyle/>
          <a:p>
            <a:r>
              <a:rPr lang="hr-HR" dirty="0" err="1">
                <a:latin typeface="Arial" panose="020B0604020202020204" pitchFamily="34" charset="0"/>
                <a:cs typeface="Arial" panose="020B0604020202020204" pitchFamily="34" charset="0"/>
              </a:rPr>
              <a:t>Lipidni</a:t>
            </a:r>
            <a:r>
              <a:rPr lang="hr-HR" dirty="0">
                <a:latin typeface="Arial" panose="020B0604020202020204" pitchFamily="34" charset="0"/>
                <a:cs typeface="Arial" panose="020B0604020202020204" pitchFamily="34" charset="0"/>
              </a:rPr>
              <a:t> mali signalni </a:t>
            </a:r>
            <a:r>
              <a:rPr lang="hr-HR" dirty="0" err="1">
                <a:latin typeface="Arial" panose="020B0604020202020204" pitchFamily="34" charset="0"/>
                <a:cs typeface="Arial" panose="020B0604020202020204" pitchFamily="34" charset="0"/>
              </a:rPr>
              <a:t>mediatori</a:t>
            </a:r>
            <a:endParaRPr lang="hr-HR" dirty="0">
              <a:latin typeface="Arial" panose="020B0604020202020204" pitchFamily="34" charset="0"/>
              <a:cs typeface="Arial" panose="020B0604020202020204" pitchFamily="34" charset="0"/>
            </a:endParaRPr>
          </a:p>
          <a:p>
            <a:endParaRPr lang="hr-HR" dirty="0">
              <a:latin typeface="Arial" panose="020B0604020202020204" pitchFamily="34" charset="0"/>
              <a:cs typeface="Arial" panose="020B0604020202020204" pitchFamily="34" charset="0"/>
            </a:endParaRPr>
          </a:p>
          <a:p>
            <a:r>
              <a:rPr lang="hr-HR" dirty="0">
                <a:latin typeface="Arial" panose="020B0604020202020204" pitchFamily="34" charset="0"/>
                <a:cs typeface="Arial" panose="020B0604020202020204" pitchFamily="34" charset="0"/>
              </a:rPr>
              <a:t>DAG i IP3 proizvedeni iz </a:t>
            </a:r>
            <a:r>
              <a:rPr lang="hr-HR" dirty="0" err="1">
                <a:latin typeface="Arial" panose="020B0604020202020204" pitchFamily="34" charset="0"/>
                <a:cs typeface="Arial" panose="020B0604020202020204" pitchFamily="34" charset="0"/>
              </a:rPr>
              <a:t>fosfatidil</a:t>
            </a:r>
            <a:r>
              <a:rPr lang="hr-HR" dirty="0">
                <a:latin typeface="Arial" panose="020B0604020202020204" pitchFamily="34" charset="0"/>
                <a:cs typeface="Arial" panose="020B0604020202020204" pitchFamily="34" charset="0"/>
              </a:rPr>
              <a:t> </a:t>
            </a:r>
            <a:r>
              <a:rPr lang="hr-HR" dirty="0" err="1">
                <a:latin typeface="Arial" panose="020B0604020202020204" pitchFamily="34" charset="0"/>
                <a:cs typeface="Arial" panose="020B0604020202020204" pitchFamily="34" charset="0"/>
              </a:rPr>
              <a:t>inozitola</a:t>
            </a:r>
            <a:endParaRPr lang="hr-HR" dirty="0">
              <a:latin typeface="Arial" panose="020B0604020202020204" pitchFamily="34" charset="0"/>
              <a:cs typeface="Arial" panose="020B0604020202020204" pitchFamily="34" charset="0"/>
            </a:endParaRPr>
          </a:p>
          <a:p>
            <a:r>
              <a:rPr lang="hr-HR" dirty="0">
                <a:latin typeface="Arial" panose="020B0604020202020204" pitchFamily="34" charset="0"/>
                <a:cs typeface="Arial" panose="020B0604020202020204" pitchFamily="34" charset="0"/>
              </a:rPr>
              <a:t>aktiviraju PKC</a:t>
            </a:r>
          </a:p>
        </p:txBody>
      </p:sp>
    </p:spTree>
    <p:extLst>
      <p:ext uri="{BB962C8B-B14F-4D97-AF65-F5344CB8AC3E}">
        <p14:creationId xmlns:p14="http://schemas.microsoft.com/office/powerpoint/2010/main" val="3890792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179388" y="487363"/>
            <a:ext cx="8713787"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buFontTx/>
              <a:buNone/>
            </a:pPr>
            <a:r>
              <a:rPr lang="hr-HR" altLang="en-US" sz="2000" dirty="0">
                <a:cs typeface="Arial" pitchFamily="34" charset="0"/>
              </a:rPr>
              <a:t>isti osnovni elementi i procesi:</a:t>
            </a:r>
          </a:p>
          <a:p>
            <a:pPr eaLnBrk="1" hangingPunct="1">
              <a:buFontTx/>
              <a:buNone/>
            </a:pPr>
            <a:endParaRPr lang="hr-HR" altLang="en-US" sz="2000" dirty="0">
              <a:cs typeface="Arial" pitchFamily="34" charset="0"/>
            </a:endParaRPr>
          </a:p>
          <a:p>
            <a:pPr eaLnBrk="1" hangingPunct="1">
              <a:buFontTx/>
              <a:buNone/>
            </a:pPr>
            <a:r>
              <a:rPr lang="hr-HR" altLang="en-US" sz="2000" dirty="0">
                <a:cs typeface="Arial" pitchFamily="34" charset="0"/>
              </a:rPr>
              <a:t>sinteza </a:t>
            </a:r>
            <a:r>
              <a:rPr lang="hr-HR" altLang="en-US" sz="2000" dirty="0" err="1">
                <a:cs typeface="Arial" pitchFamily="34" charset="0"/>
              </a:rPr>
              <a:t>biomolekula</a:t>
            </a:r>
            <a:r>
              <a:rPr lang="hr-HR" altLang="en-US" sz="2000" dirty="0">
                <a:cs typeface="Arial" pitchFamily="34" charset="0"/>
              </a:rPr>
              <a:t> DNA, RNA, proteini</a:t>
            </a:r>
          </a:p>
          <a:p>
            <a:pPr eaLnBrk="1" hangingPunct="1">
              <a:buFontTx/>
              <a:buNone/>
            </a:pPr>
            <a:r>
              <a:rPr lang="hr-HR" altLang="en-US" sz="2000" dirty="0" smtClean="0">
                <a:cs typeface="Arial" pitchFamily="34" charset="0"/>
              </a:rPr>
              <a:t>metabolizam</a:t>
            </a:r>
            <a:endParaRPr lang="hr-HR" altLang="en-US" sz="2000" dirty="0">
              <a:cs typeface="Arial" pitchFamily="34" charset="0"/>
            </a:endParaRPr>
          </a:p>
          <a:p>
            <a:pPr eaLnBrk="1" hangingPunct="1">
              <a:buFontTx/>
              <a:buNone/>
            </a:pPr>
            <a:endParaRPr lang="hr-HR" altLang="en-US" sz="2000" dirty="0">
              <a:cs typeface="Arial" pitchFamily="34" charset="0"/>
            </a:endParaRPr>
          </a:p>
          <a:p>
            <a:pPr eaLnBrk="1" hangingPunct="1">
              <a:buFontTx/>
              <a:buNone/>
            </a:pPr>
            <a:r>
              <a:rPr lang="hr-HR" altLang="en-US" sz="2000" dirty="0">
                <a:cs typeface="Arial" pitchFamily="34" charset="0"/>
              </a:rPr>
              <a:t>stanična plazma </a:t>
            </a:r>
            <a:r>
              <a:rPr lang="hr-HR" altLang="en-US" sz="2000" dirty="0">
                <a:solidFill>
                  <a:srgbClr val="0070C0"/>
                </a:solidFill>
                <a:cs typeface="Arial" pitchFamily="34" charset="0"/>
              </a:rPr>
              <a:t>membrana: </a:t>
            </a:r>
            <a:r>
              <a:rPr lang="hr-HR" altLang="en-US" sz="2000" dirty="0">
                <a:cs typeface="Arial" pitchFamily="34" charset="0"/>
              </a:rPr>
              <a:t>selektivna, odjeljuje i koncentrira molekule</a:t>
            </a:r>
          </a:p>
          <a:p>
            <a:pPr eaLnBrk="1" hangingPunct="1">
              <a:buFontTx/>
              <a:buNone/>
            </a:pPr>
            <a:endParaRPr lang="hr-HR" altLang="en-US" sz="2000" dirty="0">
              <a:cs typeface="Arial" pitchFamily="34" charset="0"/>
            </a:endParaRPr>
          </a:p>
          <a:p>
            <a:pPr eaLnBrk="1" hangingPunct="1">
              <a:buFontTx/>
              <a:buNone/>
            </a:pPr>
            <a:r>
              <a:rPr lang="hr-HR" altLang="en-US" sz="2000" dirty="0">
                <a:cs typeface="Arial" pitchFamily="34" charset="0"/>
              </a:rPr>
              <a:t>odlučujuća u biološkim reakcijama je količina </a:t>
            </a:r>
            <a:r>
              <a:rPr lang="hr-HR" altLang="en-US" sz="2000" dirty="0">
                <a:solidFill>
                  <a:srgbClr val="0070C0"/>
                </a:solidFill>
                <a:cs typeface="Arial" pitchFamily="34" charset="0"/>
              </a:rPr>
              <a:t>energije</a:t>
            </a:r>
            <a:r>
              <a:rPr lang="hr-HR" altLang="en-US" sz="2000" dirty="0">
                <a:cs typeface="Arial" pitchFamily="34" charset="0"/>
              </a:rPr>
              <a:t>:</a:t>
            </a:r>
          </a:p>
          <a:p>
            <a:pPr eaLnBrk="1" hangingPunct="1">
              <a:buFontTx/>
              <a:buNone/>
            </a:pPr>
            <a:r>
              <a:rPr lang="hr-HR" altLang="en-US" sz="2000" dirty="0">
                <a:cs typeface="Arial" pitchFamily="34" charset="0"/>
              </a:rPr>
              <a:t>procesi traže </a:t>
            </a:r>
            <a:r>
              <a:rPr lang="hr-HR" altLang="en-US" sz="2000" dirty="0" smtClean="0">
                <a:cs typeface="Arial" pitchFamily="34" charset="0"/>
              </a:rPr>
              <a:t>energiju</a:t>
            </a:r>
          </a:p>
          <a:p>
            <a:pPr eaLnBrk="1" hangingPunct="1">
              <a:buFontTx/>
              <a:buNone/>
            </a:pPr>
            <a:endParaRPr lang="hr-HR" altLang="en-US" sz="2000" dirty="0">
              <a:cs typeface="Arial" pitchFamily="34" charset="0"/>
            </a:endParaRPr>
          </a:p>
          <a:p>
            <a:pPr eaLnBrk="1" hangingPunct="1">
              <a:buFontTx/>
              <a:buNone/>
            </a:pPr>
            <a:r>
              <a:rPr lang="hr-HR" altLang="en-US" sz="2000" dirty="0">
                <a:cs typeface="Arial" pitchFamily="34" charset="0"/>
              </a:rPr>
              <a:t>život ovisi o </a:t>
            </a:r>
            <a:r>
              <a:rPr lang="hr-HR" altLang="en-US" sz="2000" dirty="0">
                <a:solidFill>
                  <a:srgbClr val="0070C0"/>
                </a:solidFill>
                <a:cs typeface="Arial" pitchFamily="34" charset="0"/>
              </a:rPr>
              <a:t>signalima</a:t>
            </a:r>
            <a:r>
              <a:rPr lang="hr-HR" altLang="en-US" sz="2000" dirty="0">
                <a:cs typeface="Arial" pitchFamily="34" charset="0"/>
              </a:rPr>
              <a:t> koji reguliraju procese: </a:t>
            </a:r>
          </a:p>
          <a:p>
            <a:pPr eaLnBrk="1" hangingPunct="1">
              <a:buFontTx/>
              <a:buNone/>
            </a:pPr>
            <a:r>
              <a:rPr lang="hr-HR" altLang="en-US" sz="2000" dirty="0">
                <a:cs typeface="Arial" pitchFamily="34" charset="0"/>
              </a:rPr>
              <a:t>povećanje „reda” – pad </a:t>
            </a:r>
            <a:r>
              <a:rPr lang="hr-HR" altLang="en-US" sz="2000" dirty="0" smtClean="0">
                <a:cs typeface="Arial" pitchFamily="34" charset="0"/>
              </a:rPr>
              <a:t>entropije (što zahtijeva energiju)</a:t>
            </a:r>
            <a:endParaRPr lang="hr-HR" altLang="en-US" sz="2000" dirty="0">
              <a:cs typeface="Arial" pitchFamily="34" charset="0"/>
            </a:endParaRPr>
          </a:p>
          <a:p>
            <a:pPr eaLnBrk="1" hangingPunct="1">
              <a:buFontTx/>
              <a:buNone/>
            </a:pPr>
            <a:endParaRPr lang="hr-HR" altLang="en-US" sz="2000" dirty="0">
              <a:cs typeface="Arial" pitchFamily="34" charset="0"/>
            </a:endParaRPr>
          </a:p>
          <a:p>
            <a:pPr eaLnBrk="1" hangingPunct="1">
              <a:buFontTx/>
              <a:buNone/>
            </a:pPr>
            <a:endParaRPr lang="hr-HR" altLang="en-US" sz="2000" dirty="0">
              <a:cs typeface="Arial" pitchFamily="34" charset="0"/>
            </a:endParaRPr>
          </a:p>
          <a:p>
            <a:pPr eaLnBrk="1" hangingPunct="1">
              <a:spcBef>
                <a:spcPct val="0"/>
              </a:spcBef>
              <a:buFontTx/>
              <a:buNone/>
            </a:pPr>
            <a:endParaRPr lang="hr-HR" altLang="en-US" sz="2000" dirty="0"/>
          </a:p>
        </p:txBody>
      </p:sp>
    </p:spTree>
    <p:extLst>
      <p:ext uri="{BB962C8B-B14F-4D97-AF65-F5344CB8AC3E}">
        <p14:creationId xmlns:p14="http://schemas.microsoft.com/office/powerpoint/2010/main" val="30660545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836712"/>
            <a:ext cx="7158941"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987824" y="5910043"/>
            <a:ext cx="3685624" cy="369332"/>
          </a:xfrm>
          <a:prstGeom prst="rect">
            <a:avLst/>
          </a:prstGeom>
          <a:noFill/>
        </p:spPr>
        <p:txBody>
          <a:bodyPr wrap="none" rtlCol="0">
            <a:spAutoFit/>
          </a:bodyPr>
          <a:lstStyle/>
          <a:p>
            <a:r>
              <a:rPr lang="hr-HR" dirty="0" smtClean="0">
                <a:latin typeface="Arial" panose="020B0604020202020204" pitchFamily="34" charset="0"/>
                <a:cs typeface="Arial" panose="020B0604020202020204" pitchFamily="34" charset="0"/>
              </a:rPr>
              <a:t>IP3 i kalcij kao sekundarni glasnici</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38071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1600" y="5789344"/>
            <a:ext cx="8020144" cy="369332"/>
          </a:xfrm>
          <a:prstGeom prst="rect">
            <a:avLst/>
          </a:prstGeom>
          <a:noFill/>
        </p:spPr>
        <p:txBody>
          <a:bodyPr wrap="none" rtlCol="0">
            <a:spAutoFit/>
          </a:bodyPr>
          <a:lstStyle/>
          <a:p>
            <a:r>
              <a:rPr lang="hr-HR" dirty="0" smtClean="0">
                <a:latin typeface="Arial" panose="020B0604020202020204" pitchFamily="34" charset="0"/>
                <a:cs typeface="Arial" panose="020B0604020202020204" pitchFamily="34" charset="0"/>
              </a:rPr>
              <a:t>Koncentracija kalcija se regulira otvaranjem i zatvaranjem kanala i pumpama</a:t>
            </a:r>
            <a:endParaRPr lang="en-US" dirty="0">
              <a:latin typeface="Arial" panose="020B0604020202020204" pitchFamily="34" charset="0"/>
              <a:cs typeface="Arial" panose="020B0604020202020204" pitchFamily="34" charset="0"/>
            </a:endParaRPr>
          </a:p>
        </p:txBody>
      </p:sp>
      <p:grpSp>
        <p:nvGrpSpPr>
          <p:cNvPr id="7" name="Group 6"/>
          <p:cNvGrpSpPr/>
          <p:nvPr/>
        </p:nvGrpSpPr>
        <p:grpSpPr>
          <a:xfrm>
            <a:off x="179512" y="980728"/>
            <a:ext cx="8196783" cy="4327908"/>
            <a:chOff x="179512" y="980728"/>
            <a:chExt cx="8196783" cy="4327908"/>
          </a:xfrm>
        </p:grpSpPr>
        <p:grpSp>
          <p:nvGrpSpPr>
            <p:cNvPr id="6" name="Group 5"/>
            <p:cNvGrpSpPr/>
            <p:nvPr/>
          </p:nvGrpSpPr>
          <p:grpSpPr>
            <a:xfrm>
              <a:off x="179512" y="980728"/>
              <a:ext cx="8196783" cy="4327908"/>
              <a:chOff x="179512" y="1052736"/>
              <a:chExt cx="8196783" cy="4327908"/>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39552" y="1412776"/>
                <a:ext cx="7836743" cy="3967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9512" y="1052736"/>
                <a:ext cx="864096" cy="4327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99592" y="1412776"/>
                <a:ext cx="216024"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3331865" y="1016732"/>
              <a:ext cx="2952328"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378269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836712"/>
            <a:ext cx="5400600" cy="3666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08509" y="5445224"/>
            <a:ext cx="8208912" cy="923330"/>
          </a:xfrm>
          <a:prstGeom prst="rect">
            <a:avLst/>
          </a:prstGeom>
          <a:noFill/>
        </p:spPr>
        <p:txBody>
          <a:bodyPr wrap="square" rtlCol="0">
            <a:spAutoFit/>
          </a:bodyPr>
          <a:lstStyle/>
          <a:p>
            <a:r>
              <a:rPr lang="hr-HR" dirty="0" err="1">
                <a:latin typeface="Arial" panose="020B0604020202020204" pitchFamily="34" charset="0"/>
                <a:cs typeface="Arial" panose="020B0604020202020204" pitchFamily="34" charset="0"/>
              </a:rPr>
              <a:t>sfingomijelin</a:t>
            </a:r>
            <a:r>
              <a:rPr lang="hr-HR" dirty="0">
                <a:latin typeface="Arial" panose="020B0604020202020204" pitchFamily="34" charset="0"/>
                <a:cs typeface="Arial" panose="020B0604020202020204" pitchFamily="34" charset="0"/>
              </a:rPr>
              <a:t> se cijepa </a:t>
            </a:r>
            <a:r>
              <a:rPr lang="hr-HR" dirty="0" err="1">
                <a:latin typeface="Arial" panose="020B0604020202020204" pitchFamily="34" charset="0"/>
                <a:cs typeface="Arial" panose="020B0604020202020204" pitchFamily="34" charset="0"/>
              </a:rPr>
              <a:t>sfingomijelinazom</a:t>
            </a:r>
            <a:r>
              <a:rPr lang="hr-HR" dirty="0">
                <a:latin typeface="Arial" panose="020B0604020202020204" pitchFamily="34" charset="0"/>
                <a:cs typeface="Arial" panose="020B0604020202020204" pitchFamily="34" charset="0"/>
              </a:rPr>
              <a:t> i otkida se </a:t>
            </a:r>
            <a:r>
              <a:rPr lang="hr-HR" dirty="0" err="1">
                <a:latin typeface="Arial" panose="020B0604020202020204" pitchFamily="34" charset="0"/>
                <a:cs typeface="Arial" panose="020B0604020202020204" pitchFamily="34" charset="0"/>
              </a:rPr>
              <a:t>fosfokolin</a:t>
            </a:r>
            <a:r>
              <a:rPr lang="hr-HR" dirty="0">
                <a:latin typeface="Arial" panose="020B0604020202020204" pitchFamily="34" charset="0"/>
                <a:cs typeface="Arial" panose="020B0604020202020204" pitchFamily="34" charset="0"/>
              </a:rPr>
              <a:t>; ostaje membranski </a:t>
            </a:r>
            <a:r>
              <a:rPr lang="hr-HR" dirty="0" err="1">
                <a:latin typeface="Arial" panose="020B0604020202020204" pitchFamily="34" charset="0"/>
                <a:cs typeface="Arial" panose="020B0604020202020204" pitchFamily="34" charset="0"/>
              </a:rPr>
              <a:t>ceramid</a:t>
            </a:r>
            <a:r>
              <a:rPr lang="hr-HR" dirty="0">
                <a:latin typeface="Arial" panose="020B0604020202020204" pitchFamily="34" charset="0"/>
                <a:cs typeface="Arial" panose="020B0604020202020204" pitchFamily="34" charset="0"/>
              </a:rPr>
              <a:t> koji može aktivirati </a:t>
            </a:r>
            <a:r>
              <a:rPr lang="hr-HR" dirty="0" err="1">
                <a:latin typeface="Arial" panose="020B0604020202020204" pitchFamily="34" charset="0"/>
                <a:cs typeface="Arial" panose="020B0604020202020204" pitchFamily="34" charset="0"/>
              </a:rPr>
              <a:t>kinaze</a:t>
            </a:r>
            <a:r>
              <a:rPr lang="hr-HR" dirty="0">
                <a:latin typeface="Arial" panose="020B0604020202020204" pitchFamily="34" charset="0"/>
                <a:cs typeface="Arial" panose="020B0604020202020204" pitchFamily="34" charset="0"/>
              </a:rPr>
              <a:t> i </a:t>
            </a:r>
            <a:r>
              <a:rPr lang="hr-HR" dirty="0" err="1">
                <a:latin typeface="Arial" panose="020B0604020202020204" pitchFamily="34" charset="0"/>
                <a:cs typeface="Arial" panose="020B0604020202020204" pitchFamily="34" charset="0"/>
              </a:rPr>
              <a:t>fosfataze</a:t>
            </a:r>
            <a:endParaRPr lang="hr-HR" dirty="0">
              <a:latin typeface="Arial" panose="020B0604020202020204" pitchFamily="34" charset="0"/>
              <a:cs typeface="Arial" panose="020B0604020202020204" pitchFamily="34" charset="0"/>
            </a:endParaRPr>
          </a:p>
          <a:p>
            <a:endParaRPr lang="en-US" dirty="0"/>
          </a:p>
        </p:txBody>
      </p:sp>
      <p:sp>
        <p:nvSpPr>
          <p:cNvPr id="3" name="TextBox 2"/>
          <p:cNvSpPr txBox="1"/>
          <p:nvPr/>
        </p:nvSpPr>
        <p:spPr>
          <a:xfrm>
            <a:off x="2411760" y="4653136"/>
            <a:ext cx="3706464" cy="400110"/>
          </a:xfrm>
          <a:prstGeom prst="rect">
            <a:avLst/>
          </a:prstGeom>
          <a:noFill/>
        </p:spPr>
        <p:txBody>
          <a:bodyPr wrap="none" rtlCol="0">
            <a:spAutoFit/>
          </a:bodyPr>
          <a:lstStyle/>
          <a:p>
            <a:r>
              <a:rPr lang="hr-HR" sz="2000" dirty="0" err="1" smtClean="0">
                <a:latin typeface="Arial" panose="020B0604020202020204" pitchFamily="34" charset="0"/>
                <a:cs typeface="Arial" panose="020B0604020202020204" pitchFamily="34" charset="0"/>
              </a:rPr>
              <a:t>ceramid</a:t>
            </a:r>
            <a:r>
              <a:rPr lang="hr-HR" sz="2000" dirty="0" smtClean="0">
                <a:latin typeface="Arial" panose="020B0604020202020204" pitchFamily="34" charset="0"/>
                <a:cs typeface="Arial" panose="020B0604020202020204" pitchFamily="34" charset="0"/>
              </a:rPr>
              <a:t> kao signalna molekula</a:t>
            </a:r>
            <a:endParaRPr lang="en-US" sz="2000" dirty="0">
              <a:latin typeface="Arial" panose="020B0604020202020204" pitchFamily="34" charset="0"/>
              <a:cs typeface="Arial" panose="020B0604020202020204" pitchFamily="34" charset="0"/>
            </a:endParaRPr>
          </a:p>
        </p:txBody>
      </p:sp>
      <p:sp>
        <p:nvSpPr>
          <p:cNvPr id="4" name="TextBox 3"/>
          <p:cNvSpPr txBox="1"/>
          <p:nvPr/>
        </p:nvSpPr>
        <p:spPr>
          <a:xfrm>
            <a:off x="269849" y="147990"/>
            <a:ext cx="4021486" cy="369332"/>
          </a:xfrm>
          <a:prstGeom prst="rect">
            <a:avLst/>
          </a:prstGeom>
          <a:noFill/>
        </p:spPr>
        <p:txBody>
          <a:bodyPr wrap="none" rtlCol="0">
            <a:spAutoFit/>
          </a:bodyPr>
          <a:lstStyle/>
          <a:p>
            <a:r>
              <a:rPr lang="hr-HR" dirty="0" smtClean="0"/>
              <a:t>signalne molekule: plinovi, šećeri, lipidi…</a:t>
            </a:r>
            <a:endParaRPr lang="en-US" dirty="0"/>
          </a:p>
        </p:txBody>
      </p:sp>
    </p:spTree>
    <p:extLst>
      <p:ext uri="{BB962C8B-B14F-4D97-AF65-F5344CB8AC3E}">
        <p14:creationId xmlns:p14="http://schemas.microsoft.com/office/powerpoint/2010/main" val="10818210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4869160"/>
            <a:ext cx="8568952" cy="1477328"/>
          </a:xfrm>
          <a:prstGeom prst="rect">
            <a:avLst/>
          </a:prstGeom>
        </p:spPr>
        <p:txBody>
          <a:bodyPr wrap="square">
            <a:spAutoFit/>
          </a:bodyPr>
          <a:lstStyle/>
          <a:p>
            <a:r>
              <a:rPr lang="hr-HR" dirty="0" err="1">
                <a:latin typeface="Arial" panose="020B0604020202020204" pitchFamily="34" charset="0"/>
                <a:cs typeface="Arial" panose="020B0604020202020204" pitchFamily="34" charset="0"/>
              </a:rPr>
              <a:t>eikozanoidi</a:t>
            </a:r>
            <a:r>
              <a:rPr lang="hr-HR" dirty="0">
                <a:latin typeface="Arial" panose="020B0604020202020204" pitchFamily="34" charset="0"/>
                <a:cs typeface="Arial" panose="020B0604020202020204" pitchFamily="34" charset="0"/>
              </a:rPr>
              <a:t> – </a:t>
            </a:r>
            <a:r>
              <a:rPr lang="hr-HR" dirty="0" err="1">
                <a:latin typeface="Arial" panose="020B0604020202020204" pitchFamily="34" charset="0"/>
                <a:cs typeface="Arial" panose="020B0604020202020204" pitchFamily="34" charset="0"/>
              </a:rPr>
              <a:t>prostaglandini</a:t>
            </a:r>
            <a:endParaRPr lang="hr-HR" dirty="0">
              <a:latin typeface="Arial" panose="020B0604020202020204" pitchFamily="34" charset="0"/>
              <a:cs typeface="Arial" panose="020B0604020202020204" pitchFamily="34" charset="0"/>
            </a:endParaRPr>
          </a:p>
          <a:p>
            <a:r>
              <a:rPr lang="hr-HR" dirty="0" err="1">
                <a:latin typeface="Arial" panose="020B0604020202020204" pitchFamily="34" charset="0"/>
                <a:cs typeface="Arial" panose="020B0604020202020204" pitchFamily="34" charset="0"/>
              </a:rPr>
              <a:t>mediatori</a:t>
            </a:r>
            <a:r>
              <a:rPr lang="hr-HR" dirty="0">
                <a:latin typeface="Arial" panose="020B0604020202020204" pitchFamily="34" charset="0"/>
                <a:cs typeface="Arial" panose="020B0604020202020204" pitchFamily="34" charset="0"/>
              </a:rPr>
              <a:t> upale, nastaju od masnih kiselina kao što je </a:t>
            </a:r>
            <a:r>
              <a:rPr lang="hr-HR" dirty="0" err="1">
                <a:latin typeface="Arial" panose="020B0604020202020204" pitchFamily="34" charset="0"/>
                <a:cs typeface="Arial" panose="020B0604020202020204" pitchFamily="34" charset="0"/>
              </a:rPr>
              <a:t>arahidonska</a:t>
            </a:r>
            <a:endParaRPr lang="hr-HR" dirty="0">
              <a:latin typeface="Arial" panose="020B0604020202020204" pitchFamily="34" charset="0"/>
              <a:cs typeface="Arial" panose="020B0604020202020204" pitchFamily="34" charset="0"/>
            </a:endParaRPr>
          </a:p>
          <a:p>
            <a:r>
              <a:rPr lang="hr-HR" dirty="0">
                <a:latin typeface="Arial" panose="020B0604020202020204" pitchFamily="34" charset="0"/>
                <a:cs typeface="Arial" panose="020B0604020202020204" pitchFamily="34" charset="0"/>
              </a:rPr>
              <a:t>topivi su i u vodi i u mastima, pa izlaze iz stanice i djeluju na G proteinske receptore susjedne stanice</a:t>
            </a:r>
          </a:p>
          <a:p>
            <a:r>
              <a:rPr lang="hr-HR" dirty="0">
                <a:latin typeface="Arial" panose="020B0604020202020204" pitchFamily="34" charset="0"/>
                <a:cs typeface="Arial" panose="020B0604020202020204" pitchFamily="34" charset="0"/>
              </a:rPr>
              <a:t>utječu na procese upale, zgrušavanja krvi, tlak…</a:t>
            </a:r>
          </a:p>
        </p:txBody>
      </p:sp>
      <p:pic>
        <p:nvPicPr>
          <p:cNvPr id="1026" name="Picture 2" descr="Image result for arachidonic acid prostaglandin&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404664"/>
            <a:ext cx="5734050" cy="4314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834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734" y="645071"/>
            <a:ext cx="856932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323850" y="4399136"/>
            <a:ext cx="8712646" cy="16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r-HR" altLang="en-US" sz="2000" dirty="0" smtClean="0"/>
              <a:t>Djelovanje </a:t>
            </a:r>
            <a:r>
              <a:rPr lang="hr-HR" altLang="en-US" sz="2000" dirty="0"/>
              <a:t>dušičnog </a:t>
            </a:r>
            <a:r>
              <a:rPr lang="hr-HR" altLang="en-US" sz="2000" dirty="0" err="1"/>
              <a:t>monoksida</a:t>
            </a:r>
            <a:r>
              <a:rPr lang="hr-HR" altLang="en-US" sz="2000" dirty="0"/>
              <a:t> NO na mišićnu </a:t>
            </a:r>
            <a:r>
              <a:rPr lang="hr-HR" altLang="en-US" sz="2000" dirty="0" smtClean="0"/>
              <a:t>stanicu</a:t>
            </a:r>
          </a:p>
          <a:p>
            <a:pPr eaLnBrk="1" hangingPunct="1">
              <a:spcBef>
                <a:spcPct val="50000"/>
              </a:spcBef>
              <a:buFontTx/>
              <a:buNone/>
            </a:pPr>
            <a:endParaRPr lang="hr-HR" altLang="en-US" sz="1800" dirty="0"/>
          </a:p>
          <a:p>
            <a:pPr eaLnBrk="1" hangingPunct="1">
              <a:spcBef>
                <a:spcPct val="50000"/>
              </a:spcBef>
              <a:buFontTx/>
              <a:buNone/>
            </a:pPr>
            <a:r>
              <a:rPr lang="hr-HR" altLang="en-US" sz="1800" dirty="0" smtClean="0"/>
              <a:t>dušični </a:t>
            </a:r>
            <a:r>
              <a:rPr lang="hr-HR" altLang="en-US" sz="1800" dirty="0" err="1" smtClean="0"/>
              <a:t>monoksid</a:t>
            </a:r>
            <a:r>
              <a:rPr lang="hr-HR" altLang="en-US" sz="1800" dirty="0" smtClean="0"/>
              <a:t> je plin koji brzo </a:t>
            </a:r>
            <a:r>
              <a:rPr lang="hr-HR" altLang="en-US" sz="1800" dirty="0" err="1" smtClean="0"/>
              <a:t>difundira</a:t>
            </a:r>
            <a:r>
              <a:rPr lang="hr-HR" altLang="en-US" sz="1800" dirty="0"/>
              <a:t> </a:t>
            </a:r>
            <a:r>
              <a:rPr lang="hr-HR" altLang="en-US" sz="1800" dirty="0" smtClean="0"/>
              <a:t>u stanicu, ali je kratkog </a:t>
            </a:r>
            <a:r>
              <a:rPr lang="hr-HR" altLang="en-US" sz="1800" dirty="0" err="1" smtClean="0"/>
              <a:t>poluživota</a:t>
            </a:r>
            <a:endParaRPr lang="hr-HR" altLang="en-US" sz="1800" dirty="0"/>
          </a:p>
          <a:p>
            <a:pPr eaLnBrk="1" hangingPunct="1">
              <a:spcBef>
                <a:spcPct val="50000"/>
              </a:spcBef>
              <a:buFontTx/>
              <a:buNone/>
            </a:pPr>
            <a:r>
              <a:rPr lang="hr-HR" altLang="en-US" sz="1800" dirty="0" smtClean="0"/>
              <a:t>-</a:t>
            </a:r>
            <a:r>
              <a:rPr lang="hr-HR" altLang="en-US" sz="1800" dirty="0"/>
              <a:t>vazodilatacija – lijekovi za slabost srčanog mišića</a:t>
            </a:r>
          </a:p>
        </p:txBody>
      </p:sp>
      <p:sp>
        <p:nvSpPr>
          <p:cNvPr id="29700" name="Text Box 4"/>
          <p:cNvSpPr txBox="1">
            <a:spLocks noChangeArrowheads="1"/>
          </p:cNvSpPr>
          <p:nvPr/>
        </p:nvSpPr>
        <p:spPr bwMode="auto">
          <a:xfrm>
            <a:off x="2916238" y="1557338"/>
            <a:ext cx="679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r-HR" altLang="en-US" sz="1800" b="1"/>
              <a:t>NOS</a:t>
            </a:r>
          </a:p>
        </p:txBody>
      </p:sp>
    </p:spTree>
    <p:extLst>
      <p:ext uri="{BB962C8B-B14F-4D97-AF65-F5344CB8AC3E}">
        <p14:creationId xmlns:p14="http://schemas.microsoft.com/office/powerpoint/2010/main" val="179781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620687"/>
            <a:ext cx="5890047" cy="4909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46466" y="5949280"/>
            <a:ext cx="3467616" cy="369332"/>
          </a:xfrm>
          <a:prstGeom prst="rect">
            <a:avLst/>
          </a:prstGeom>
          <a:noFill/>
        </p:spPr>
        <p:txBody>
          <a:bodyPr wrap="none" rtlCol="0">
            <a:spAutoFit/>
          </a:bodyPr>
          <a:lstStyle/>
          <a:p>
            <a:r>
              <a:rPr lang="hr-HR" dirty="0" smtClean="0">
                <a:latin typeface="Arial" panose="020B0604020202020204" pitchFamily="34" charset="0"/>
                <a:cs typeface="Arial" panose="020B0604020202020204" pitchFamily="34" charset="0"/>
              </a:rPr>
              <a:t>Signalizacija u prometu </a:t>
            </a:r>
            <a:r>
              <a:rPr lang="hr-HR" dirty="0" err="1" smtClean="0">
                <a:latin typeface="Arial" panose="020B0604020202020204" pitchFamily="34" charset="0"/>
                <a:cs typeface="Arial" panose="020B0604020202020204" pitchFamily="34" charset="0"/>
              </a:rPr>
              <a:t>vezikula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4637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protein function disordered diffusion barrier pore nucl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268760"/>
            <a:ext cx="6195814" cy="50301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512" y="190381"/>
            <a:ext cx="4185761" cy="369332"/>
          </a:xfrm>
          <a:prstGeom prst="rect">
            <a:avLst/>
          </a:prstGeom>
          <a:noFill/>
        </p:spPr>
        <p:txBody>
          <a:bodyPr wrap="none" rtlCol="0">
            <a:spAutoFit/>
          </a:bodyPr>
          <a:lstStyle/>
          <a:p>
            <a:r>
              <a:rPr lang="hr-HR" dirty="0" smtClean="0">
                <a:latin typeface="Arial" panose="020B0604020202020204" pitchFamily="34" charset="0"/>
                <a:cs typeface="Arial" panose="020B0604020202020204" pitchFamily="34" charset="0"/>
              </a:rPr>
              <a:t>intrinzično neuređene domene proteina</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60399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protein function alberts cell disordered tether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731" y="3717032"/>
            <a:ext cx="4715948" cy="35338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5536" y="494979"/>
            <a:ext cx="4980851" cy="4247317"/>
          </a:xfrm>
          <a:prstGeom prst="rect">
            <a:avLst/>
          </a:prstGeom>
          <a:noFill/>
        </p:spPr>
        <p:txBody>
          <a:bodyPr wrap="none" rtlCol="0">
            <a:spAutoFit/>
          </a:bodyPr>
          <a:lstStyle/>
          <a:p>
            <a:r>
              <a:rPr lang="hr-HR" dirty="0" smtClean="0">
                <a:latin typeface="Arial" panose="020B0604020202020204" pitchFamily="34" charset="0"/>
                <a:cs typeface="Arial" panose="020B0604020202020204" pitchFamily="34" charset="0"/>
              </a:rPr>
              <a:t>„</a:t>
            </a:r>
            <a:r>
              <a:rPr lang="hr-HR" dirty="0" err="1" smtClean="0">
                <a:latin typeface="Arial" panose="020B0604020202020204" pitchFamily="34" charset="0"/>
                <a:cs typeface="Arial" panose="020B0604020202020204" pitchFamily="34" charset="0"/>
              </a:rPr>
              <a:t>thetering</a:t>
            </a:r>
            <a:r>
              <a:rPr lang="hr-HR" dirty="0" smtClean="0">
                <a:latin typeface="Arial" panose="020B0604020202020204" pitchFamily="34" charset="0"/>
                <a:cs typeface="Arial" panose="020B0604020202020204" pitchFamily="34" charset="0"/>
              </a:rPr>
              <a:t>” – privlačenje</a:t>
            </a:r>
          </a:p>
          <a:p>
            <a:r>
              <a:rPr lang="hr-HR" dirty="0" smtClean="0">
                <a:latin typeface="Arial" panose="020B0604020202020204" pitchFamily="34" charset="0"/>
                <a:cs typeface="Arial" panose="020B0604020202020204" pitchFamily="34" charset="0"/>
              </a:rPr>
              <a:t>signaliziranje</a:t>
            </a:r>
          </a:p>
          <a:p>
            <a:r>
              <a:rPr lang="hr-HR" dirty="0" smtClean="0">
                <a:latin typeface="Arial" panose="020B0604020202020204" pitchFamily="34" charset="0"/>
                <a:cs typeface="Arial" panose="020B0604020202020204" pitchFamily="34" charset="0"/>
              </a:rPr>
              <a:t>vezanje</a:t>
            </a:r>
          </a:p>
          <a:p>
            <a:r>
              <a:rPr lang="hr-HR" dirty="0">
                <a:latin typeface="Arial" panose="020B0604020202020204" pitchFamily="34" charset="0"/>
                <a:cs typeface="Arial" panose="020B0604020202020204" pitchFamily="34" charset="0"/>
              </a:rPr>
              <a:t>proteini skele</a:t>
            </a:r>
          </a:p>
          <a:p>
            <a:r>
              <a:rPr lang="hr-HR" dirty="0" smtClean="0">
                <a:latin typeface="Arial" panose="020B0604020202020204" pitchFamily="34" charset="0"/>
                <a:cs typeface="Arial" panose="020B0604020202020204" pitchFamily="34" charset="0"/>
              </a:rPr>
              <a:t>difuzijska barijera</a:t>
            </a:r>
          </a:p>
          <a:p>
            <a:r>
              <a:rPr lang="hr-HR" dirty="0" smtClean="0">
                <a:latin typeface="Arial" panose="020B0604020202020204" pitchFamily="34" charset="0"/>
                <a:cs typeface="Arial" panose="020B0604020202020204" pitchFamily="34" charset="0"/>
              </a:rPr>
              <a:t>mikro-regije nalik gelu s ograničenom difuzijom</a:t>
            </a:r>
          </a:p>
          <a:p>
            <a:endParaRPr lang="hr-HR" dirty="0" smtClean="0">
              <a:latin typeface="Arial" panose="020B0604020202020204" pitchFamily="34" charset="0"/>
              <a:cs typeface="Arial" panose="020B0604020202020204" pitchFamily="34" charset="0"/>
            </a:endParaRPr>
          </a:p>
          <a:p>
            <a:r>
              <a:rPr lang="hr-HR" dirty="0" smtClean="0">
                <a:solidFill>
                  <a:schemeClr val="tx2">
                    <a:lumMod val="60000"/>
                    <a:lumOff val="40000"/>
                  </a:schemeClr>
                </a:solidFill>
                <a:latin typeface="Arial" panose="020B0604020202020204" pitchFamily="34" charset="0"/>
                <a:cs typeface="Arial" panose="020B0604020202020204" pitchFamily="34" charset="0"/>
              </a:rPr>
              <a:t>adaptiraju se prema molekuli koju vežu</a:t>
            </a:r>
          </a:p>
          <a:p>
            <a:endParaRPr lang="hr-HR" dirty="0" smtClean="0">
              <a:solidFill>
                <a:schemeClr val="tx2">
                  <a:lumMod val="60000"/>
                  <a:lumOff val="40000"/>
                </a:schemeClr>
              </a:solidFill>
              <a:latin typeface="Arial" panose="020B0604020202020204" pitchFamily="34" charset="0"/>
              <a:cs typeface="Arial" panose="020B0604020202020204" pitchFamily="34" charset="0"/>
            </a:endParaRPr>
          </a:p>
          <a:p>
            <a:endParaRPr lang="hr-HR" dirty="0">
              <a:solidFill>
                <a:schemeClr val="tx2">
                  <a:lumMod val="60000"/>
                  <a:lumOff val="40000"/>
                </a:schemeClr>
              </a:solidFill>
              <a:latin typeface="Arial" panose="020B0604020202020204" pitchFamily="34" charset="0"/>
              <a:cs typeface="Arial" panose="020B0604020202020204" pitchFamily="34" charset="0"/>
            </a:endParaRPr>
          </a:p>
          <a:p>
            <a:endParaRPr lang="hr-HR" dirty="0" smtClean="0">
              <a:solidFill>
                <a:schemeClr val="tx2">
                  <a:lumMod val="60000"/>
                  <a:lumOff val="40000"/>
                </a:schemeClr>
              </a:solidFill>
              <a:latin typeface="Arial" panose="020B0604020202020204" pitchFamily="34" charset="0"/>
              <a:cs typeface="Arial" panose="020B0604020202020204" pitchFamily="34" charset="0"/>
            </a:endParaRPr>
          </a:p>
          <a:p>
            <a:endParaRPr lang="hr-HR" dirty="0">
              <a:solidFill>
                <a:schemeClr val="tx2">
                  <a:lumMod val="60000"/>
                  <a:lumOff val="40000"/>
                </a:schemeClr>
              </a:solidFill>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a:t>
            </a:r>
            <a:r>
              <a:rPr lang="hr-HR" dirty="0">
                <a:latin typeface="Arial" panose="020B0604020202020204" pitchFamily="34" charset="0"/>
                <a:cs typeface="Arial" panose="020B0604020202020204" pitchFamily="34" charset="0"/>
              </a:rPr>
              <a:t>RNA </a:t>
            </a:r>
            <a:r>
              <a:rPr lang="hr-HR" dirty="0" err="1">
                <a:latin typeface="Arial" panose="020B0604020202020204" pitchFamily="34" charset="0"/>
                <a:cs typeface="Arial" panose="020B0604020202020204" pitchFamily="34" charset="0"/>
              </a:rPr>
              <a:t>polimeraza</a:t>
            </a:r>
            <a:r>
              <a:rPr lang="hr-HR" dirty="0">
                <a:latin typeface="Arial" panose="020B0604020202020204" pitchFamily="34" charset="0"/>
                <a:cs typeface="Arial" panose="020B0604020202020204" pitchFamily="34" charset="0"/>
              </a:rPr>
              <a:t> koja veže razne promotore</a:t>
            </a:r>
          </a:p>
          <a:p>
            <a:endParaRPr lang="hr-HR" dirty="0">
              <a:latin typeface="Arial" panose="020B0604020202020204" pitchFamily="34" charset="0"/>
              <a:cs typeface="Arial" panose="020B0604020202020204" pitchFamily="34" charset="0"/>
            </a:endParaRPr>
          </a:p>
          <a:p>
            <a:endParaRPr lang="en-US" dirty="0">
              <a:solidFill>
                <a:schemeClr val="tx2">
                  <a:lumMod val="60000"/>
                  <a:lumOff val="40000"/>
                </a:schemeClr>
              </a:solidFill>
              <a:latin typeface="Arial" panose="020B0604020202020204" pitchFamily="34" charset="0"/>
              <a:cs typeface="Arial" panose="020B0604020202020204" pitchFamily="34" charset="0"/>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916" y="4612443"/>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06152" y="2819699"/>
            <a:ext cx="922240" cy="646331"/>
          </a:xfrm>
          <a:prstGeom prst="rect">
            <a:avLst/>
          </a:prstGeom>
          <a:noFill/>
        </p:spPr>
        <p:txBody>
          <a:bodyPr wrap="none" rtlCol="0">
            <a:spAutoFit/>
          </a:bodyPr>
          <a:lstStyle/>
          <a:p>
            <a:r>
              <a:rPr lang="hr-HR" dirty="0" smtClean="0"/>
              <a:t>proteini</a:t>
            </a:r>
          </a:p>
          <a:p>
            <a:r>
              <a:rPr lang="hr-HR" dirty="0" err="1" smtClean="0"/>
              <a:t>lnc</a:t>
            </a:r>
            <a:r>
              <a:rPr lang="hr-HR" dirty="0" smtClean="0"/>
              <a:t> RNA</a:t>
            </a:r>
            <a:endParaRPr lang="en-US" dirty="0"/>
          </a:p>
        </p:txBody>
      </p:sp>
    </p:spTree>
    <p:extLst>
      <p:ext uri="{BB962C8B-B14F-4D97-AF65-F5344CB8AC3E}">
        <p14:creationId xmlns:p14="http://schemas.microsoft.com/office/powerpoint/2010/main" val="5747137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04663"/>
            <a:ext cx="5495069" cy="598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652120" y="167821"/>
            <a:ext cx="3600399" cy="6463308"/>
          </a:xfrm>
          <a:prstGeom prst="rect">
            <a:avLst/>
          </a:prstGeom>
          <a:noFill/>
        </p:spPr>
        <p:txBody>
          <a:bodyPr wrap="square" rtlCol="0">
            <a:spAutoFit/>
          </a:bodyPr>
          <a:lstStyle/>
          <a:p>
            <a:r>
              <a:rPr lang="hr-HR" dirty="0" smtClean="0">
                <a:latin typeface="Arial" panose="020B0604020202020204" pitchFamily="34" charset="0"/>
                <a:cs typeface="Arial" panose="020B0604020202020204" pitchFamily="34" charset="0"/>
              </a:rPr>
              <a:t>Proteini djeluju kao jednostavni signalni uređaji:</a:t>
            </a:r>
          </a:p>
          <a:p>
            <a:endParaRPr lang="hr-HR" dirty="0">
              <a:latin typeface="Arial" panose="020B0604020202020204" pitchFamily="34" charset="0"/>
              <a:cs typeface="Arial" panose="020B0604020202020204" pitchFamily="34" charset="0"/>
            </a:endParaRPr>
          </a:p>
          <a:p>
            <a:r>
              <a:rPr lang="hr-HR" dirty="0" err="1" smtClean="0">
                <a:solidFill>
                  <a:schemeClr val="accent1"/>
                </a:solidFill>
                <a:latin typeface="Arial" panose="020B0604020202020204" pitchFamily="34" charset="0"/>
                <a:cs typeface="Arial" panose="020B0604020202020204" pitchFamily="34" charset="0"/>
              </a:rPr>
              <a:t>alosterička</a:t>
            </a:r>
            <a:r>
              <a:rPr lang="hr-HR" dirty="0" smtClean="0">
                <a:solidFill>
                  <a:schemeClr val="accent1"/>
                </a:solidFill>
                <a:latin typeface="Arial" panose="020B0604020202020204" pitchFamily="34" charset="0"/>
                <a:cs typeface="Arial" panose="020B0604020202020204" pitchFamily="34" charset="0"/>
              </a:rPr>
              <a:t> sklopka:</a:t>
            </a:r>
          </a:p>
          <a:p>
            <a:r>
              <a:rPr lang="hr-HR" dirty="0" err="1" smtClean="0">
                <a:latin typeface="Arial" panose="020B0604020202020204" pitchFamily="34" charset="0"/>
                <a:cs typeface="Arial" panose="020B0604020202020204" pitchFamily="34" charset="0"/>
              </a:rPr>
              <a:t>fosforilacija</a:t>
            </a:r>
            <a:r>
              <a:rPr lang="hr-HR" dirty="0" smtClean="0">
                <a:latin typeface="Arial" panose="020B0604020202020204" pitchFamily="34" charset="0"/>
                <a:cs typeface="Arial" panose="020B0604020202020204" pitchFamily="34" charset="0"/>
              </a:rPr>
              <a:t> ili vezanje </a:t>
            </a:r>
            <a:r>
              <a:rPr lang="hr-HR" dirty="0" err="1" smtClean="0">
                <a:latin typeface="Arial" panose="020B0604020202020204" pitchFamily="34" charset="0"/>
                <a:cs typeface="Arial" panose="020B0604020202020204" pitchFamily="34" charset="0"/>
              </a:rPr>
              <a:t>liganda</a:t>
            </a:r>
            <a:r>
              <a:rPr lang="hr-HR" dirty="0" smtClean="0">
                <a:latin typeface="Arial" panose="020B0604020202020204" pitchFamily="34" charset="0"/>
                <a:cs typeface="Arial" panose="020B0604020202020204" pitchFamily="34" charset="0"/>
              </a:rPr>
              <a:t> mijenja </a:t>
            </a:r>
            <a:r>
              <a:rPr lang="hr-HR" dirty="0" err="1" smtClean="0">
                <a:latin typeface="Arial" panose="020B0604020202020204" pitchFamily="34" charset="0"/>
                <a:cs typeface="Arial" panose="020B0604020202020204" pitchFamily="34" charset="0"/>
              </a:rPr>
              <a:t>konformaciju</a:t>
            </a:r>
            <a:r>
              <a:rPr lang="hr-HR" dirty="0" smtClean="0">
                <a:latin typeface="Arial" panose="020B0604020202020204" pitchFamily="34" charset="0"/>
                <a:cs typeface="Arial" panose="020B0604020202020204" pitchFamily="34" charset="0"/>
              </a:rPr>
              <a:t> molekule</a:t>
            </a:r>
          </a:p>
          <a:p>
            <a:endParaRPr lang="hr-HR" dirty="0">
              <a:latin typeface="Arial" panose="020B0604020202020204" pitchFamily="34" charset="0"/>
              <a:cs typeface="Arial" panose="020B0604020202020204" pitchFamily="34" charset="0"/>
            </a:endParaRPr>
          </a:p>
          <a:p>
            <a:endParaRPr lang="hr-HR" dirty="0" smtClean="0">
              <a:latin typeface="Arial" panose="020B0604020202020204" pitchFamily="34" charset="0"/>
              <a:cs typeface="Arial" panose="020B0604020202020204" pitchFamily="34" charset="0"/>
            </a:endParaRPr>
          </a:p>
          <a:p>
            <a:r>
              <a:rPr lang="hr-HR" dirty="0" smtClean="0">
                <a:solidFill>
                  <a:schemeClr val="accent1"/>
                </a:solidFill>
                <a:latin typeface="Arial" panose="020B0604020202020204" pitchFamily="34" charset="0"/>
                <a:cs typeface="Arial" panose="020B0604020202020204" pitchFamily="34" charset="0"/>
              </a:rPr>
              <a:t>modularna </a:t>
            </a:r>
            <a:r>
              <a:rPr lang="hr-HR" dirty="0" err="1" smtClean="0">
                <a:solidFill>
                  <a:schemeClr val="accent1"/>
                </a:solidFill>
                <a:latin typeface="Arial" panose="020B0604020202020204" pitchFamily="34" charset="0"/>
                <a:cs typeface="Arial" panose="020B0604020202020204" pitchFamily="34" charset="0"/>
              </a:rPr>
              <a:t>alosterička</a:t>
            </a:r>
            <a:r>
              <a:rPr lang="hr-HR" dirty="0" smtClean="0">
                <a:solidFill>
                  <a:schemeClr val="accent1"/>
                </a:solidFill>
                <a:latin typeface="Arial" panose="020B0604020202020204" pitchFamily="34" charset="0"/>
                <a:cs typeface="Arial" panose="020B0604020202020204" pitchFamily="34" charset="0"/>
              </a:rPr>
              <a:t> sklopka</a:t>
            </a:r>
            <a:r>
              <a:rPr lang="hr-HR" dirty="0" smtClean="0">
                <a:latin typeface="Arial" panose="020B0604020202020204" pitchFamily="34" charset="0"/>
                <a:cs typeface="Arial" panose="020B0604020202020204" pitchFamily="34" charset="0"/>
              </a:rPr>
              <a:t>:</a:t>
            </a:r>
          </a:p>
          <a:p>
            <a:r>
              <a:rPr lang="hr-HR" dirty="0" err="1" smtClean="0">
                <a:latin typeface="Arial" panose="020B0604020202020204" pitchFamily="34" charset="0"/>
                <a:cs typeface="Arial" panose="020B0604020202020204" pitchFamily="34" charset="0"/>
              </a:rPr>
              <a:t>intramolekularne</a:t>
            </a:r>
            <a:r>
              <a:rPr lang="hr-HR" dirty="0" smtClean="0">
                <a:latin typeface="Arial" panose="020B0604020202020204" pitchFamily="34" charset="0"/>
                <a:cs typeface="Arial" panose="020B0604020202020204" pitchFamily="34" charset="0"/>
              </a:rPr>
              <a:t> interakcije s modularnom </a:t>
            </a:r>
            <a:r>
              <a:rPr lang="hr-HR" dirty="0" err="1" smtClean="0">
                <a:latin typeface="Arial" panose="020B0604020202020204" pitchFamily="34" charset="0"/>
                <a:cs typeface="Arial" panose="020B0604020202020204" pitchFamily="34" charset="0"/>
              </a:rPr>
              <a:t>vežućom</a:t>
            </a:r>
            <a:r>
              <a:rPr lang="hr-HR" dirty="0" smtClean="0">
                <a:latin typeface="Arial" panose="020B0604020202020204" pitchFamily="34" charset="0"/>
                <a:cs typeface="Arial" panose="020B0604020202020204" pitchFamily="34" charset="0"/>
              </a:rPr>
              <a:t> domenom: promjene u regulacijskoj, a ne katalitičkoj domeni</a:t>
            </a: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sklopke proteinskih kompleksa:</a:t>
            </a:r>
          </a:p>
          <a:p>
            <a:r>
              <a:rPr lang="hr-HR" dirty="0" smtClean="0">
                <a:solidFill>
                  <a:schemeClr val="accent1"/>
                </a:solidFill>
                <a:latin typeface="Arial" panose="020B0604020202020204" pitchFamily="34" charset="0"/>
                <a:cs typeface="Arial" panose="020B0604020202020204" pitchFamily="34" charset="0"/>
              </a:rPr>
              <a:t>interakcije između različitih proteinskih </a:t>
            </a:r>
            <a:r>
              <a:rPr lang="hr-HR" dirty="0" err="1" smtClean="0">
                <a:solidFill>
                  <a:schemeClr val="accent1"/>
                </a:solidFill>
                <a:latin typeface="Arial" panose="020B0604020202020204" pitchFamily="34" charset="0"/>
                <a:cs typeface="Arial" panose="020B0604020202020204" pitchFamily="34" charset="0"/>
              </a:rPr>
              <a:t>podjedinica</a:t>
            </a:r>
            <a:endParaRPr lang="hr-HR" dirty="0" smtClean="0">
              <a:solidFill>
                <a:schemeClr val="accent1"/>
              </a:solidFill>
              <a:latin typeface="Arial" panose="020B0604020202020204" pitchFamily="34" charset="0"/>
              <a:cs typeface="Arial" panose="020B0604020202020204" pitchFamily="34" charset="0"/>
            </a:endParaRP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promjene molekule imaju posljedicu drugačiju </a:t>
            </a:r>
            <a:r>
              <a:rPr lang="hr-HR" dirty="0" smtClean="0">
                <a:solidFill>
                  <a:schemeClr val="accent1"/>
                </a:solidFill>
                <a:latin typeface="Arial" panose="020B0604020202020204" pitchFamily="34" charset="0"/>
                <a:cs typeface="Arial" panose="020B0604020202020204" pitchFamily="34" charset="0"/>
              </a:rPr>
              <a:t>lokalizaciju</a:t>
            </a:r>
            <a:r>
              <a:rPr lang="hr-HR" dirty="0" smtClean="0">
                <a:latin typeface="Arial" panose="020B0604020202020204" pitchFamily="34" charset="0"/>
                <a:cs typeface="Arial" panose="020B0604020202020204" pitchFamily="34" charset="0"/>
              </a:rPr>
              <a:t> koja je vezana za aktivnost molekule</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18325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513546"/>
            <a:ext cx="8186857" cy="646331"/>
          </a:xfrm>
          <a:prstGeom prst="rect">
            <a:avLst/>
          </a:prstGeom>
          <a:noFill/>
        </p:spPr>
        <p:txBody>
          <a:bodyPr wrap="none" rtlCol="0">
            <a:spAutoFit/>
          </a:bodyPr>
          <a:lstStyle/>
          <a:p>
            <a:r>
              <a:rPr lang="hr-HR" dirty="0" smtClean="0">
                <a:latin typeface="Arial" panose="020B0604020202020204" pitchFamily="34" charset="0"/>
                <a:cs typeface="Arial" panose="020B0604020202020204" pitchFamily="34" charset="0"/>
              </a:rPr>
              <a:t>promjene nisu samo na razini jednog proteina</a:t>
            </a:r>
          </a:p>
          <a:p>
            <a:r>
              <a:rPr lang="hr-HR" dirty="0" smtClean="0">
                <a:latin typeface="Arial" panose="020B0604020202020204" pitchFamily="34" charset="0"/>
                <a:cs typeface="Arial" panose="020B0604020202020204" pitchFamily="34" charset="0"/>
              </a:rPr>
              <a:t>čine lance – </a:t>
            </a:r>
            <a:r>
              <a:rPr lang="hr-HR" dirty="0" err="1" smtClean="0">
                <a:latin typeface="Arial" panose="020B0604020202020204" pitchFamily="34" charset="0"/>
                <a:cs typeface="Arial" panose="020B0604020202020204" pitchFamily="34" charset="0"/>
              </a:rPr>
              <a:t>puteve</a:t>
            </a:r>
            <a:r>
              <a:rPr lang="hr-HR" dirty="0" smtClean="0">
                <a:latin typeface="Arial" panose="020B0604020202020204" pitchFamily="34" charset="0"/>
                <a:cs typeface="Arial" panose="020B0604020202020204" pitchFamily="34" charset="0"/>
              </a:rPr>
              <a:t> i mreže koje su omogućene interakcijama </a:t>
            </a:r>
            <a:r>
              <a:rPr lang="hr-HR" dirty="0" smtClean="0">
                <a:solidFill>
                  <a:schemeClr val="accent1"/>
                </a:solidFill>
                <a:latin typeface="Arial" panose="020B0604020202020204" pitchFamily="34" charset="0"/>
                <a:cs typeface="Arial" panose="020B0604020202020204" pitchFamily="34" charset="0"/>
              </a:rPr>
              <a:t>između</a:t>
            </a:r>
            <a:r>
              <a:rPr lang="hr-HR" dirty="0" smtClean="0">
                <a:latin typeface="Arial" panose="020B0604020202020204" pitchFamily="34" charset="0"/>
                <a:cs typeface="Arial" panose="020B0604020202020204" pitchFamily="34" charset="0"/>
              </a:rPr>
              <a:t> proteina</a:t>
            </a:r>
            <a:endParaRPr lang="en-US"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4516" y="1772816"/>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23528" y="4221088"/>
            <a:ext cx="8712968" cy="2031325"/>
          </a:xfrm>
          <a:prstGeom prst="rect">
            <a:avLst/>
          </a:prstGeom>
          <a:noFill/>
        </p:spPr>
        <p:txBody>
          <a:bodyPr wrap="square" rtlCol="0">
            <a:spAutoFit/>
          </a:bodyPr>
          <a:lstStyle/>
          <a:p>
            <a:r>
              <a:rPr lang="hr-HR" dirty="0" smtClean="0"/>
              <a:t>-</a:t>
            </a:r>
            <a:r>
              <a:rPr lang="hr-HR" dirty="0" smtClean="0">
                <a:latin typeface="Arial" panose="020B0604020202020204" pitchFamily="34" charset="0"/>
                <a:cs typeface="Arial" panose="020B0604020202020204" pitchFamily="34" charset="0"/>
              </a:rPr>
              <a:t>signalni putovi ne idu samo linearno, nego se i granaju, proteini ih modificiraju,</a:t>
            </a:r>
          </a:p>
          <a:p>
            <a:r>
              <a:rPr lang="hr-HR" dirty="0" smtClean="0">
                <a:latin typeface="Arial" panose="020B0604020202020204" pitchFamily="34" charset="0"/>
                <a:cs typeface="Arial" panose="020B0604020202020204" pitchFamily="34" charset="0"/>
              </a:rPr>
              <a:t>-čine razgranatu </a:t>
            </a:r>
            <a:r>
              <a:rPr lang="hr-HR" dirty="0" smtClean="0">
                <a:solidFill>
                  <a:schemeClr val="accent1"/>
                </a:solidFill>
                <a:latin typeface="Arial" panose="020B0604020202020204" pitchFamily="34" charset="0"/>
                <a:cs typeface="Arial" panose="020B0604020202020204" pitchFamily="34" charset="0"/>
              </a:rPr>
              <a:t>mrežu </a:t>
            </a:r>
            <a:r>
              <a:rPr lang="hr-HR" dirty="0" smtClean="0">
                <a:latin typeface="Arial" panose="020B0604020202020204" pitchFamily="34" charset="0"/>
                <a:cs typeface="Arial" panose="020B0604020202020204" pitchFamily="34" charset="0"/>
              </a:rPr>
              <a:t>funkcionalnih interakcija između signalnih proteina da bi se mogle</a:t>
            </a:r>
          </a:p>
          <a:p>
            <a:r>
              <a:rPr lang="hr-HR" dirty="0" smtClean="0">
                <a:latin typeface="Arial" panose="020B0604020202020204" pitchFamily="34" charset="0"/>
                <a:cs typeface="Arial" panose="020B0604020202020204" pitchFamily="34" charset="0"/>
              </a:rPr>
              <a:t>procesirati složene informacije, ne samo osnovni odnosi uzrok-posljedica</a:t>
            </a:r>
          </a:p>
          <a:p>
            <a:endParaRPr lang="hr-HR" dirty="0" smtClean="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-izlazni signali su posljedica složene regulacije povratnom vezom, integracije, adaptacije i odgovora prilagođenog vremensko-prostornoj kontroli</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759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3"/>
          <p:cNvSpPr txBox="1">
            <a:spLocks noChangeArrowheads="1"/>
          </p:cNvSpPr>
          <p:nvPr/>
        </p:nvSpPr>
        <p:spPr bwMode="auto">
          <a:xfrm>
            <a:off x="468313" y="476250"/>
            <a:ext cx="7848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hr-HR" altLang="en-US" sz="2000" dirty="0" smtClean="0">
                <a:cs typeface="Arial" pitchFamily="34" charset="0"/>
              </a:rPr>
              <a:t>Kako je reguliran život u </a:t>
            </a:r>
            <a:r>
              <a:rPr lang="hr-HR" altLang="en-US" sz="2000" dirty="0" smtClean="0">
                <a:solidFill>
                  <a:srgbClr val="0070C0"/>
                </a:solidFill>
                <a:cs typeface="Arial" pitchFamily="34" charset="0"/>
              </a:rPr>
              <a:t>stanici</a:t>
            </a:r>
            <a:r>
              <a:rPr lang="hr-HR" altLang="en-US" sz="2000" dirty="0" smtClean="0">
                <a:cs typeface="Arial" pitchFamily="34" charset="0"/>
              </a:rPr>
              <a:t>?</a:t>
            </a:r>
          </a:p>
          <a:p>
            <a:pPr eaLnBrk="1" hangingPunct="1">
              <a:spcBef>
                <a:spcPct val="0"/>
              </a:spcBef>
              <a:buFontTx/>
              <a:buNone/>
              <a:defRPr/>
            </a:pPr>
            <a:endParaRPr lang="hr-HR" altLang="en-US" sz="2000" dirty="0" smtClean="0">
              <a:cs typeface="Arial" pitchFamily="34" charset="0"/>
            </a:endParaRPr>
          </a:p>
          <a:p>
            <a:pPr eaLnBrk="1" hangingPunct="1">
              <a:spcBef>
                <a:spcPct val="0"/>
              </a:spcBef>
              <a:buFontTx/>
              <a:buNone/>
              <a:defRPr/>
            </a:pPr>
            <a:r>
              <a:rPr lang="hr-HR" altLang="en-US" sz="2000" dirty="0" smtClean="0">
                <a:cs typeface="Arial" pitchFamily="34" charset="0"/>
              </a:rPr>
              <a:t>teorija stanice: </a:t>
            </a:r>
            <a:r>
              <a:rPr lang="hr-HR" altLang="en-US" sz="2000" dirty="0" smtClean="0">
                <a:solidFill>
                  <a:srgbClr val="0070C0"/>
                </a:solidFill>
                <a:cs typeface="Arial" pitchFamily="34" charset="0"/>
              </a:rPr>
              <a:t>energija i informacija</a:t>
            </a:r>
          </a:p>
          <a:p>
            <a:pPr eaLnBrk="1" hangingPunct="1">
              <a:spcBef>
                <a:spcPct val="0"/>
              </a:spcBef>
              <a:buFontTx/>
              <a:buNone/>
              <a:defRPr/>
            </a:pPr>
            <a:endParaRPr lang="hr-HR" altLang="en-US" sz="2000" dirty="0" smtClean="0">
              <a:cs typeface="Arial" pitchFamily="34" charset="0"/>
            </a:endParaRPr>
          </a:p>
          <a:p>
            <a:pPr eaLnBrk="1" hangingPunct="1">
              <a:spcBef>
                <a:spcPct val="0"/>
              </a:spcBef>
              <a:buFontTx/>
              <a:buNone/>
              <a:defRPr/>
            </a:pPr>
            <a:r>
              <a:rPr lang="hr-HR" altLang="en-US" sz="2000" dirty="0" smtClean="0">
                <a:cs typeface="Arial" pitchFamily="34" charset="0"/>
              </a:rPr>
              <a:t>- fizikalno-kemijski procesi</a:t>
            </a:r>
          </a:p>
          <a:p>
            <a:pPr marL="342900" indent="-342900" eaLnBrk="1" hangingPunct="1">
              <a:spcBef>
                <a:spcPct val="0"/>
              </a:spcBef>
              <a:buFontTx/>
              <a:buChar char="-"/>
              <a:defRPr/>
            </a:pPr>
            <a:endParaRPr lang="hr-HR" altLang="en-US" sz="2000" dirty="0" smtClean="0">
              <a:cs typeface="Arial" pitchFamily="34" charset="0"/>
            </a:endParaRPr>
          </a:p>
          <a:p>
            <a:pPr eaLnBrk="1" hangingPunct="1">
              <a:spcBef>
                <a:spcPct val="0"/>
              </a:spcBef>
              <a:buFontTx/>
              <a:buNone/>
              <a:defRPr/>
            </a:pPr>
            <a:r>
              <a:rPr lang="hr-HR" altLang="en-US" sz="2000" dirty="0" smtClean="0">
                <a:cs typeface="Arial" pitchFamily="34" charset="0"/>
              </a:rPr>
              <a:t>- genetski kod</a:t>
            </a:r>
          </a:p>
          <a:p>
            <a:pPr eaLnBrk="1" hangingPunct="1">
              <a:spcBef>
                <a:spcPct val="0"/>
              </a:spcBef>
              <a:buFontTx/>
              <a:buNone/>
              <a:defRPr/>
            </a:pPr>
            <a:endParaRPr lang="hr-HR" altLang="en-US" sz="2000" dirty="0" smtClean="0">
              <a:cs typeface="Arial" pitchFamily="34" charset="0"/>
            </a:endParaRPr>
          </a:p>
          <a:p>
            <a:pPr eaLnBrk="1" hangingPunct="1">
              <a:spcBef>
                <a:spcPct val="0"/>
              </a:spcBef>
              <a:buFontTx/>
              <a:buNone/>
              <a:defRPr/>
            </a:pPr>
            <a:r>
              <a:rPr lang="hr-HR" altLang="en-US" sz="2000" dirty="0" smtClean="0">
                <a:cs typeface="Arial" pitchFamily="34" charset="0"/>
              </a:rPr>
              <a:t>- regulacija procesa u stanici i razvoja od stanice do organizma: </a:t>
            </a:r>
          </a:p>
          <a:p>
            <a:pPr eaLnBrk="1" hangingPunct="1">
              <a:spcBef>
                <a:spcPct val="0"/>
              </a:spcBef>
              <a:buFontTx/>
              <a:buNone/>
              <a:defRPr/>
            </a:pPr>
            <a:endParaRPr lang="hr-HR" altLang="en-US" sz="2000" dirty="0" smtClean="0">
              <a:cs typeface="Arial" pitchFamily="34" charset="0"/>
            </a:endParaRPr>
          </a:p>
          <a:p>
            <a:pPr eaLnBrk="1" hangingPunct="1">
              <a:spcBef>
                <a:spcPct val="0"/>
              </a:spcBef>
              <a:buFontTx/>
              <a:buNone/>
              <a:defRPr/>
            </a:pPr>
            <a:r>
              <a:rPr lang="hr-HR" altLang="en-US" sz="2000" dirty="0" smtClean="0">
                <a:cs typeface="Arial" pitchFamily="34" charset="0"/>
              </a:rPr>
              <a:t>- svi su </a:t>
            </a:r>
            <a:r>
              <a:rPr lang="hr-HR" altLang="en-US" sz="2000" dirty="0" err="1" smtClean="0">
                <a:cs typeface="Arial" pitchFamily="34" charset="0"/>
              </a:rPr>
              <a:t>organeli</a:t>
            </a:r>
            <a:r>
              <a:rPr lang="hr-HR" altLang="en-US" sz="2000" dirty="0" smtClean="0">
                <a:cs typeface="Arial" pitchFamily="34" charset="0"/>
              </a:rPr>
              <a:t>/dijelovi stanice međusobno povezani i koordinirani, od rasta – veličine </a:t>
            </a:r>
            <a:r>
              <a:rPr lang="hr-HR" altLang="en-US" sz="2000" dirty="0" err="1" smtClean="0">
                <a:cs typeface="Arial" pitchFamily="34" charset="0"/>
              </a:rPr>
              <a:t>organela</a:t>
            </a:r>
            <a:r>
              <a:rPr lang="hr-HR" altLang="en-US" sz="2000" dirty="0" smtClean="0">
                <a:cs typeface="Arial" pitchFamily="34" charset="0"/>
              </a:rPr>
              <a:t> do njihove funkcije i njihovog uklanjanja ako se oštete ili više nisu potrebni, odgovora na promjenu uvjeta</a:t>
            </a:r>
          </a:p>
          <a:p>
            <a:pPr eaLnBrk="1" hangingPunct="1">
              <a:spcBef>
                <a:spcPct val="0"/>
              </a:spcBef>
              <a:buFontTx/>
              <a:buNone/>
              <a:defRPr/>
            </a:pPr>
            <a:endParaRPr lang="hr-HR" altLang="en-US" sz="2000" dirty="0" smtClean="0">
              <a:cs typeface="Arial" pitchFamily="34" charset="0"/>
            </a:endParaRPr>
          </a:p>
          <a:p>
            <a:pPr eaLnBrk="1" hangingPunct="1">
              <a:spcBef>
                <a:spcPct val="0"/>
              </a:spcBef>
              <a:buFontTx/>
              <a:buNone/>
              <a:defRPr/>
            </a:pPr>
            <a:r>
              <a:rPr lang="hr-HR" altLang="en-US" sz="2000" dirty="0" smtClean="0">
                <a:cs typeface="Arial" pitchFamily="34" charset="0"/>
              </a:rPr>
              <a:t>- regulacija razvoja od jajne stanice do organizma – “otkriće tajne života” </a:t>
            </a:r>
          </a:p>
          <a:p>
            <a:pPr eaLnBrk="1" hangingPunct="1">
              <a:spcBef>
                <a:spcPct val="0"/>
              </a:spcBef>
              <a:buFontTx/>
              <a:buNone/>
              <a:defRPr/>
            </a:pPr>
            <a:endParaRPr lang="hr-HR" altLang="en-US" sz="2000" dirty="0" smtClean="0"/>
          </a:p>
          <a:p>
            <a:pPr eaLnBrk="1" hangingPunct="1">
              <a:spcBef>
                <a:spcPct val="0"/>
              </a:spcBef>
              <a:buFontTx/>
              <a:buNone/>
              <a:defRPr/>
            </a:pPr>
            <a:endParaRPr lang="hr-HR" altLang="en-US" sz="2000" dirty="0" smtClean="0"/>
          </a:p>
          <a:p>
            <a:pPr eaLnBrk="1" hangingPunct="1">
              <a:spcBef>
                <a:spcPct val="0"/>
              </a:spcBef>
              <a:buFontTx/>
              <a:buNone/>
              <a:defRPr/>
            </a:pPr>
            <a:endParaRPr lang="hr-HR" altLang="en-US" sz="2000" dirty="0" smtClean="0"/>
          </a:p>
          <a:p>
            <a:pPr eaLnBrk="1" hangingPunct="1">
              <a:spcBef>
                <a:spcPct val="0"/>
              </a:spcBef>
              <a:buFontTx/>
              <a:buNone/>
              <a:defRPr/>
            </a:pPr>
            <a:endParaRPr lang="hr-HR" altLang="en-US" sz="2000" dirty="0" smtClean="0"/>
          </a:p>
        </p:txBody>
      </p:sp>
    </p:spTree>
    <p:extLst>
      <p:ext uri="{BB962C8B-B14F-4D97-AF65-F5344CB8AC3E}">
        <p14:creationId xmlns:p14="http://schemas.microsoft.com/office/powerpoint/2010/main" val="22959451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1412776"/>
            <a:ext cx="5460149" cy="2554545"/>
          </a:xfrm>
          <a:prstGeom prst="rect">
            <a:avLst/>
          </a:prstGeom>
          <a:noFill/>
        </p:spPr>
        <p:txBody>
          <a:bodyPr wrap="none" rtlCol="0">
            <a:spAutoFit/>
          </a:bodyPr>
          <a:lstStyle/>
          <a:p>
            <a:r>
              <a:rPr lang="hr-HR" sz="2000" dirty="0" smtClean="0">
                <a:latin typeface="Arial" panose="020B0604020202020204" pitchFamily="34" charset="0"/>
                <a:cs typeface="Arial" panose="020B0604020202020204" pitchFamily="34" charset="0"/>
              </a:rPr>
              <a:t>Neki principi u staničnim procesima</a:t>
            </a:r>
          </a:p>
          <a:p>
            <a:endParaRPr lang="hr-HR" sz="2000" dirty="0">
              <a:latin typeface="Arial" panose="020B0604020202020204" pitchFamily="34" charset="0"/>
              <a:cs typeface="Arial" panose="020B0604020202020204" pitchFamily="34" charset="0"/>
            </a:endParaRPr>
          </a:p>
          <a:p>
            <a:pPr marL="285750" indent="-285750">
              <a:buFontTx/>
              <a:buChar char="-"/>
            </a:pPr>
            <a:r>
              <a:rPr lang="hr-HR" sz="2000" dirty="0" smtClean="0">
                <a:latin typeface="Arial" panose="020B0604020202020204" pitchFamily="34" charset="0"/>
                <a:cs typeface="Arial" panose="020B0604020202020204" pitchFamily="34" charset="0"/>
              </a:rPr>
              <a:t>„intrinzično neuređene domene” – kao skele</a:t>
            </a:r>
          </a:p>
          <a:p>
            <a:pPr marL="285750" indent="-285750">
              <a:buFontTx/>
              <a:buChar char="-"/>
            </a:pPr>
            <a:r>
              <a:rPr lang="hr-HR" sz="2000" dirty="0" smtClean="0">
                <a:latin typeface="Arial" panose="020B0604020202020204" pitchFamily="34" charset="0"/>
                <a:cs typeface="Arial" panose="020B0604020202020204" pitchFamily="34" charset="0"/>
              </a:rPr>
              <a:t>odvajanje faza</a:t>
            </a:r>
          </a:p>
          <a:p>
            <a:pPr marL="285750" indent="-285750">
              <a:buFontTx/>
              <a:buChar char="-"/>
            </a:pPr>
            <a:r>
              <a:rPr lang="hr-HR" sz="2000" dirty="0" smtClean="0">
                <a:latin typeface="Arial" panose="020B0604020202020204" pitchFamily="34" charset="0"/>
                <a:cs typeface="Arial" panose="020B0604020202020204" pitchFamily="34" charset="0"/>
              </a:rPr>
              <a:t>kombinatorika</a:t>
            </a:r>
          </a:p>
          <a:p>
            <a:pPr marL="285750" indent="-285750">
              <a:buFontTx/>
              <a:buChar char="-"/>
            </a:pPr>
            <a:r>
              <a:rPr lang="hr-HR" sz="2000" dirty="0" smtClean="0">
                <a:latin typeface="Arial" panose="020B0604020202020204" pitchFamily="34" charset="0"/>
                <a:cs typeface="Arial" panose="020B0604020202020204" pitchFamily="34" charset="0"/>
              </a:rPr>
              <a:t>sustavi povratnih veza</a:t>
            </a:r>
          </a:p>
          <a:p>
            <a:pPr marL="285750" indent="-285750">
              <a:buFontTx/>
              <a:buChar char="-"/>
            </a:pPr>
            <a:endParaRPr lang="hr-HR" sz="2000" dirty="0">
              <a:latin typeface="Arial" panose="020B0604020202020204" pitchFamily="34" charset="0"/>
              <a:cs typeface="Arial" panose="020B0604020202020204" pitchFamily="34" charset="0"/>
            </a:endParaRPr>
          </a:p>
          <a:p>
            <a:pPr marL="285750" indent="-285750">
              <a:buFontTx/>
              <a:buChar char="-"/>
            </a:pPr>
            <a:r>
              <a:rPr lang="hr-HR" sz="2000" dirty="0" smtClean="0">
                <a:latin typeface="Arial" panose="020B0604020202020204" pitchFamily="34" charset="0"/>
                <a:cs typeface="Arial" panose="020B0604020202020204" pitchFamily="34" charset="0"/>
              </a:rPr>
              <a:t>mnogo usporednih procesa i kontrola</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4584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507032" y="481721"/>
            <a:ext cx="8280412" cy="5834961"/>
            <a:chOff x="863588" y="939170"/>
            <a:chExt cx="8280412" cy="5834961"/>
          </a:xfrm>
        </p:grpSpPr>
        <p:sp>
          <p:nvSpPr>
            <p:cNvPr id="2" name="Oval 1"/>
            <p:cNvSpPr/>
            <p:nvPr/>
          </p:nvSpPr>
          <p:spPr>
            <a:xfrm>
              <a:off x="1331640" y="3233038"/>
              <a:ext cx="864096" cy="8640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059832" y="1648828"/>
              <a:ext cx="2160240" cy="38884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940152" y="2204864"/>
              <a:ext cx="1944304" cy="2920444"/>
            </a:xfrm>
            <a:custGeom>
              <a:avLst/>
              <a:gdLst>
                <a:gd name="connsiteX0" fmla="*/ 452388 w 1944304"/>
                <a:gd name="connsiteY0" fmla="*/ 32862 h 2920444"/>
                <a:gd name="connsiteX1" fmla="*/ 452388 w 1944304"/>
                <a:gd name="connsiteY1" fmla="*/ 32862 h 2920444"/>
                <a:gd name="connsiteX2" fmla="*/ 664144 w 1944304"/>
                <a:gd name="connsiteY2" fmla="*/ 71363 h 2920444"/>
                <a:gd name="connsiteX3" fmla="*/ 1126156 w 1944304"/>
                <a:gd name="connsiteY3" fmla="*/ 61738 h 2920444"/>
                <a:gd name="connsiteX4" fmla="*/ 1155032 w 1944304"/>
                <a:gd name="connsiteY4" fmla="*/ 32862 h 2920444"/>
                <a:gd name="connsiteX5" fmla="*/ 1472666 w 1944304"/>
                <a:gd name="connsiteY5" fmla="*/ 52113 h 2920444"/>
                <a:gd name="connsiteX6" fmla="*/ 1530417 w 1944304"/>
                <a:gd name="connsiteY6" fmla="*/ 80989 h 2920444"/>
                <a:gd name="connsiteX7" fmla="*/ 1578544 w 1944304"/>
                <a:gd name="connsiteY7" fmla="*/ 100239 h 2920444"/>
                <a:gd name="connsiteX8" fmla="*/ 1645920 w 1944304"/>
                <a:gd name="connsiteY8" fmla="*/ 138740 h 2920444"/>
                <a:gd name="connsiteX9" fmla="*/ 1665171 w 1944304"/>
                <a:gd name="connsiteY9" fmla="*/ 167616 h 2920444"/>
                <a:gd name="connsiteX10" fmla="*/ 1694047 w 1944304"/>
                <a:gd name="connsiteY10" fmla="*/ 196492 h 2920444"/>
                <a:gd name="connsiteX11" fmla="*/ 1703672 w 1944304"/>
                <a:gd name="connsiteY11" fmla="*/ 225367 h 2920444"/>
                <a:gd name="connsiteX12" fmla="*/ 1751798 w 1944304"/>
                <a:gd name="connsiteY12" fmla="*/ 292744 h 2920444"/>
                <a:gd name="connsiteX13" fmla="*/ 1780674 w 1944304"/>
                <a:gd name="connsiteY13" fmla="*/ 360121 h 2920444"/>
                <a:gd name="connsiteX14" fmla="*/ 1809550 w 1944304"/>
                <a:gd name="connsiteY14" fmla="*/ 417873 h 2920444"/>
                <a:gd name="connsiteX15" fmla="*/ 1819175 w 1944304"/>
                <a:gd name="connsiteY15" fmla="*/ 456374 h 2920444"/>
                <a:gd name="connsiteX16" fmla="*/ 1838426 w 1944304"/>
                <a:gd name="connsiteY16" fmla="*/ 485250 h 2920444"/>
                <a:gd name="connsiteX17" fmla="*/ 1848051 w 1944304"/>
                <a:gd name="connsiteY17" fmla="*/ 533376 h 2920444"/>
                <a:gd name="connsiteX18" fmla="*/ 1857676 w 1944304"/>
                <a:gd name="connsiteY18" fmla="*/ 571877 h 2920444"/>
                <a:gd name="connsiteX19" fmla="*/ 1876927 w 1944304"/>
                <a:gd name="connsiteY19" fmla="*/ 610378 h 2920444"/>
                <a:gd name="connsiteX20" fmla="*/ 1896177 w 1944304"/>
                <a:gd name="connsiteY20" fmla="*/ 668130 h 2920444"/>
                <a:gd name="connsiteX21" fmla="*/ 1915428 w 1944304"/>
                <a:gd name="connsiteY21" fmla="*/ 860635 h 2920444"/>
                <a:gd name="connsiteX22" fmla="*/ 1925053 w 1944304"/>
                <a:gd name="connsiteY22" fmla="*/ 1014639 h 2920444"/>
                <a:gd name="connsiteX23" fmla="*/ 1944304 w 1944304"/>
                <a:gd name="connsiteY23" fmla="*/ 1794285 h 2920444"/>
                <a:gd name="connsiteX24" fmla="*/ 1925053 w 1944304"/>
                <a:gd name="connsiteY24" fmla="*/ 2083043 h 2920444"/>
                <a:gd name="connsiteX25" fmla="*/ 1886552 w 1944304"/>
                <a:gd name="connsiteY25" fmla="*/ 2198546 h 2920444"/>
                <a:gd name="connsiteX26" fmla="*/ 1857676 w 1944304"/>
                <a:gd name="connsiteY26" fmla="*/ 2304424 h 2920444"/>
                <a:gd name="connsiteX27" fmla="*/ 1838426 w 1944304"/>
                <a:gd name="connsiteY27" fmla="*/ 2352551 h 2920444"/>
                <a:gd name="connsiteX28" fmla="*/ 1809550 w 1944304"/>
                <a:gd name="connsiteY28" fmla="*/ 2400677 h 2920444"/>
                <a:gd name="connsiteX29" fmla="*/ 1761424 w 1944304"/>
                <a:gd name="connsiteY29" fmla="*/ 2487304 h 2920444"/>
                <a:gd name="connsiteX30" fmla="*/ 1742173 w 1944304"/>
                <a:gd name="connsiteY30" fmla="*/ 2545056 h 2920444"/>
                <a:gd name="connsiteX31" fmla="*/ 1713297 w 1944304"/>
                <a:gd name="connsiteY31" fmla="*/ 2612433 h 2920444"/>
                <a:gd name="connsiteX32" fmla="*/ 1694047 w 1944304"/>
                <a:gd name="connsiteY32" fmla="*/ 2747186 h 2920444"/>
                <a:gd name="connsiteX33" fmla="*/ 1684421 w 1944304"/>
                <a:gd name="connsiteY33" fmla="*/ 2776062 h 2920444"/>
                <a:gd name="connsiteX34" fmla="*/ 1655546 w 1944304"/>
                <a:gd name="connsiteY34" fmla="*/ 2814563 h 2920444"/>
                <a:gd name="connsiteX35" fmla="*/ 1636295 w 1944304"/>
                <a:gd name="connsiteY35" fmla="*/ 2843439 h 2920444"/>
                <a:gd name="connsiteX36" fmla="*/ 1549668 w 1944304"/>
                <a:gd name="connsiteY36" fmla="*/ 2881940 h 2920444"/>
                <a:gd name="connsiteX37" fmla="*/ 1511167 w 1944304"/>
                <a:gd name="connsiteY37" fmla="*/ 2910816 h 2920444"/>
                <a:gd name="connsiteX38" fmla="*/ 1357162 w 1944304"/>
                <a:gd name="connsiteY38" fmla="*/ 2920441 h 2920444"/>
                <a:gd name="connsiteX39" fmla="*/ 875899 w 1944304"/>
                <a:gd name="connsiteY39" fmla="*/ 2910816 h 2920444"/>
                <a:gd name="connsiteX40" fmla="*/ 837398 w 1944304"/>
                <a:gd name="connsiteY40" fmla="*/ 2901191 h 2920444"/>
                <a:gd name="connsiteX41" fmla="*/ 789272 w 1944304"/>
                <a:gd name="connsiteY41" fmla="*/ 2833814 h 2920444"/>
                <a:gd name="connsiteX42" fmla="*/ 760396 w 1944304"/>
                <a:gd name="connsiteY42" fmla="*/ 2804938 h 2920444"/>
                <a:gd name="connsiteX43" fmla="*/ 683394 w 1944304"/>
                <a:gd name="connsiteY43" fmla="*/ 2776062 h 2920444"/>
                <a:gd name="connsiteX44" fmla="*/ 644893 w 1944304"/>
                <a:gd name="connsiteY44" fmla="*/ 2747186 h 2920444"/>
                <a:gd name="connsiteX45" fmla="*/ 606392 w 1944304"/>
                <a:gd name="connsiteY45" fmla="*/ 2737561 h 2920444"/>
                <a:gd name="connsiteX46" fmla="*/ 596767 w 1944304"/>
                <a:gd name="connsiteY46" fmla="*/ 2708685 h 2920444"/>
                <a:gd name="connsiteX47" fmla="*/ 567891 w 1944304"/>
                <a:gd name="connsiteY47" fmla="*/ 2670184 h 2920444"/>
                <a:gd name="connsiteX48" fmla="*/ 481264 w 1944304"/>
                <a:gd name="connsiteY48" fmla="*/ 2612433 h 2920444"/>
                <a:gd name="connsiteX49" fmla="*/ 452388 w 1944304"/>
                <a:gd name="connsiteY49" fmla="*/ 2583557 h 2920444"/>
                <a:gd name="connsiteX50" fmla="*/ 385011 w 1944304"/>
                <a:gd name="connsiteY50" fmla="*/ 2554681 h 2920444"/>
                <a:gd name="connsiteX51" fmla="*/ 346510 w 1944304"/>
                <a:gd name="connsiteY51" fmla="*/ 2487304 h 2920444"/>
                <a:gd name="connsiteX52" fmla="*/ 327259 w 1944304"/>
                <a:gd name="connsiteY52" fmla="*/ 2458429 h 2920444"/>
                <a:gd name="connsiteX53" fmla="*/ 288758 w 1944304"/>
                <a:gd name="connsiteY53" fmla="*/ 2391052 h 2920444"/>
                <a:gd name="connsiteX54" fmla="*/ 259882 w 1944304"/>
                <a:gd name="connsiteY54" fmla="*/ 2371801 h 2920444"/>
                <a:gd name="connsiteX55" fmla="*/ 240632 w 1944304"/>
                <a:gd name="connsiteY55" fmla="*/ 2333300 h 2920444"/>
                <a:gd name="connsiteX56" fmla="*/ 182880 w 1944304"/>
                <a:gd name="connsiteY56" fmla="*/ 2246673 h 2920444"/>
                <a:gd name="connsiteX57" fmla="*/ 163630 w 1944304"/>
                <a:gd name="connsiteY57" fmla="*/ 2198546 h 2920444"/>
                <a:gd name="connsiteX58" fmla="*/ 154005 w 1944304"/>
                <a:gd name="connsiteY58" fmla="*/ 2169671 h 2920444"/>
                <a:gd name="connsiteX59" fmla="*/ 134754 w 1944304"/>
                <a:gd name="connsiteY59" fmla="*/ 2140795 h 2920444"/>
                <a:gd name="connsiteX60" fmla="*/ 125129 w 1944304"/>
                <a:gd name="connsiteY60" fmla="*/ 2092669 h 2920444"/>
                <a:gd name="connsiteX61" fmla="*/ 115504 w 1944304"/>
                <a:gd name="connsiteY61" fmla="*/ 2034917 h 2920444"/>
                <a:gd name="connsiteX62" fmla="*/ 86628 w 1944304"/>
                <a:gd name="connsiteY62" fmla="*/ 1900163 h 2920444"/>
                <a:gd name="connsiteX63" fmla="*/ 67377 w 1944304"/>
                <a:gd name="connsiteY63" fmla="*/ 1803911 h 2920444"/>
                <a:gd name="connsiteX64" fmla="*/ 48127 w 1944304"/>
                <a:gd name="connsiteY64" fmla="*/ 1717283 h 2920444"/>
                <a:gd name="connsiteX65" fmla="*/ 28876 w 1944304"/>
                <a:gd name="connsiteY65" fmla="*/ 1669157 h 2920444"/>
                <a:gd name="connsiteX66" fmla="*/ 19251 w 1944304"/>
                <a:gd name="connsiteY66" fmla="*/ 1621031 h 2920444"/>
                <a:gd name="connsiteX67" fmla="*/ 0 w 1944304"/>
                <a:gd name="connsiteY67" fmla="*/ 1553654 h 2920444"/>
                <a:gd name="connsiteX68" fmla="*/ 19251 w 1944304"/>
                <a:gd name="connsiteY68" fmla="*/ 620003 h 2920444"/>
                <a:gd name="connsiteX69" fmla="*/ 57752 w 1944304"/>
                <a:gd name="connsiteY69" fmla="*/ 504500 h 2920444"/>
                <a:gd name="connsiteX70" fmla="*/ 77002 w 1944304"/>
                <a:gd name="connsiteY70" fmla="*/ 446749 h 2920444"/>
                <a:gd name="connsiteX71" fmla="*/ 96253 w 1944304"/>
                <a:gd name="connsiteY71" fmla="*/ 417873 h 2920444"/>
                <a:gd name="connsiteX72" fmla="*/ 134754 w 1944304"/>
                <a:gd name="connsiteY72" fmla="*/ 311995 h 2920444"/>
                <a:gd name="connsiteX73" fmla="*/ 202131 w 1944304"/>
                <a:gd name="connsiteY73" fmla="*/ 244618 h 2920444"/>
                <a:gd name="connsiteX74" fmla="*/ 231007 w 1944304"/>
                <a:gd name="connsiteY74" fmla="*/ 215742 h 2920444"/>
                <a:gd name="connsiteX75" fmla="*/ 269508 w 1944304"/>
                <a:gd name="connsiteY75" fmla="*/ 167616 h 2920444"/>
                <a:gd name="connsiteX76" fmla="*/ 298384 w 1944304"/>
                <a:gd name="connsiteY76" fmla="*/ 129115 h 2920444"/>
                <a:gd name="connsiteX77" fmla="*/ 327259 w 1944304"/>
                <a:gd name="connsiteY77" fmla="*/ 109864 h 2920444"/>
                <a:gd name="connsiteX78" fmla="*/ 394636 w 1944304"/>
                <a:gd name="connsiteY78" fmla="*/ 71363 h 2920444"/>
                <a:gd name="connsiteX79" fmla="*/ 452388 w 1944304"/>
                <a:gd name="connsiteY79" fmla="*/ 32862 h 292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944304" h="2920444">
                  <a:moveTo>
                    <a:pt x="452388" y="32862"/>
                  </a:moveTo>
                  <a:lnTo>
                    <a:pt x="452388" y="32862"/>
                  </a:lnTo>
                  <a:cubicBezTo>
                    <a:pt x="485568" y="39498"/>
                    <a:pt x="637267" y="70915"/>
                    <a:pt x="664144" y="71363"/>
                  </a:cubicBezTo>
                  <a:lnTo>
                    <a:pt x="1126156" y="61738"/>
                  </a:lnTo>
                  <a:cubicBezTo>
                    <a:pt x="1135781" y="52113"/>
                    <a:pt x="1144575" y="41576"/>
                    <a:pt x="1155032" y="32862"/>
                  </a:cubicBezTo>
                  <a:cubicBezTo>
                    <a:pt x="1245794" y="-42772"/>
                    <a:pt x="1331180" y="33248"/>
                    <a:pt x="1472666" y="52113"/>
                  </a:cubicBezTo>
                  <a:cubicBezTo>
                    <a:pt x="1545249" y="76307"/>
                    <a:pt x="1455776" y="43669"/>
                    <a:pt x="1530417" y="80989"/>
                  </a:cubicBezTo>
                  <a:cubicBezTo>
                    <a:pt x="1545871" y="88716"/>
                    <a:pt x="1562755" y="93222"/>
                    <a:pt x="1578544" y="100239"/>
                  </a:cubicBezTo>
                  <a:cubicBezTo>
                    <a:pt x="1615176" y="116520"/>
                    <a:pt x="1614954" y="118096"/>
                    <a:pt x="1645920" y="138740"/>
                  </a:cubicBezTo>
                  <a:cubicBezTo>
                    <a:pt x="1652337" y="148365"/>
                    <a:pt x="1657765" y="158729"/>
                    <a:pt x="1665171" y="167616"/>
                  </a:cubicBezTo>
                  <a:cubicBezTo>
                    <a:pt x="1673885" y="178073"/>
                    <a:pt x="1686496" y="185166"/>
                    <a:pt x="1694047" y="196492"/>
                  </a:cubicBezTo>
                  <a:cubicBezTo>
                    <a:pt x="1699675" y="204934"/>
                    <a:pt x="1699135" y="216292"/>
                    <a:pt x="1703672" y="225367"/>
                  </a:cubicBezTo>
                  <a:cubicBezTo>
                    <a:pt x="1710711" y="239446"/>
                    <a:pt x="1745254" y="284019"/>
                    <a:pt x="1751798" y="292744"/>
                  </a:cubicBezTo>
                  <a:cubicBezTo>
                    <a:pt x="1771833" y="372877"/>
                    <a:pt x="1747438" y="293646"/>
                    <a:pt x="1780674" y="360121"/>
                  </a:cubicBezTo>
                  <a:cubicBezTo>
                    <a:pt x="1820519" y="439814"/>
                    <a:pt x="1754385" y="335127"/>
                    <a:pt x="1809550" y="417873"/>
                  </a:cubicBezTo>
                  <a:cubicBezTo>
                    <a:pt x="1812758" y="430707"/>
                    <a:pt x="1813964" y="444215"/>
                    <a:pt x="1819175" y="456374"/>
                  </a:cubicBezTo>
                  <a:cubicBezTo>
                    <a:pt x="1823732" y="467007"/>
                    <a:pt x="1834364" y="474418"/>
                    <a:pt x="1838426" y="485250"/>
                  </a:cubicBezTo>
                  <a:cubicBezTo>
                    <a:pt x="1844170" y="500568"/>
                    <a:pt x="1844502" y="517406"/>
                    <a:pt x="1848051" y="533376"/>
                  </a:cubicBezTo>
                  <a:cubicBezTo>
                    <a:pt x="1850921" y="546290"/>
                    <a:pt x="1853031" y="559491"/>
                    <a:pt x="1857676" y="571877"/>
                  </a:cubicBezTo>
                  <a:cubicBezTo>
                    <a:pt x="1862714" y="585312"/>
                    <a:pt x="1871598" y="597056"/>
                    <a:pt x="1876927" y="610378"/>
                  </a:cubicBezTo>
                  <a:cubicBezTo>
                    <a:pt x="1884463" y="629219"/>
                    <a:pt x="1889760" y="648879"/>
                    <a:pt x="1896177" y="668130"/>
                  </a:cubicBezTo>
                  <a:cubicBezTo>
                    <a:pt x="1904131" y="739720"/>
                    <a:pt x="1909983" y="787127"/>
                    <a:pt x="1915428" y="860635"/>
                  </a:cubicBezTo>
                  <a:cubicBezTo>
                    <a:pt x="1919228" y="911929"/>
                    <a:pt x="1921845" y="963304"/>
                    <a:pt x="1925053" y="1014639"/>
                  </a:cubicBezTo>
                  <a:cubicBezTo>
                    <a:pt x="1931470" y="1274521"/>
                    <a:pt x="1944304" y="1534324"/>
                    <a:pt x="1944304" y="1794285"/>
                  </a:cubicBezTo>
                  <a:cubicBezTo>
                    <a:pt x="1944304" y="1890751"/>
                    <a:pt x="1938695" y="1987546"/>
                    <a:pt x="1925053" y="2083043"/>
                  </a:cubicBezTo>
                  <a:cubicBezTo>
                    <a:pt x="1919314" y="2123219"/>
                    <a:pt x="1896395" y="2159174"/>
                    <a:pt x="1886552" y="2198546"/>
                  </a:cubicBezTo>
                  <a:cubicBezTo>
                    <a:pt x="1877741" y="2233792"/>
                    <a:pt x="1869122" y="2270086"/>
                    <a:pt x="1857676" y="2304424"/>
                  </a:cubicBezTo>
                  <a:cubicBezTo>
                    <a:pt x="1852212" y="2320815"/>
                    <a:pt x="1846153" y="2337097"/>
                    <a:pt x="1838426" y="2352551"/>
                  </a:cubicBezTo>
                  <a:cubicBezTo>
                    <a:pt x="1830060" y="2369284"/>
                    <a:pt x="1817917" y="2383944"/>
                    <a:pt x="1809550" y="2400677"/>
                  </a:cubicBezTo>
                  <a:cubicBezTo>
                    <a:pt x="1765433" y="2488908"/>
                    <a:pt x="1818221" y="2411573"/>
                    <a:pt x="1761424" y="2487304"/>
                  </a:cubicBezTo>
                  <a:cubicBezTo>
                    <a:pt x="1755007" y="2506555"/>
                    <a:pt x="1750414" y="2526513"/>
                    <a:pt x="1742173" y="2545056"/>
                  </a:cubicBezTo>
                  <a:cubicBezTo>
                    <a:pt x="1716064" y="2603800"/>
                    <a:pt x="1725179" y="2541141"/>
                    <a:pt x="1713297" y="2612433"/>
                  </a:cubicBezTo>
                  <a:cubicBezTo>
                    <a:pt x="1703586" y="2670698"/>
                    <a:pt x="1706163" y="2692666"/>
                    <a:pt x="1694047" y="2747186"/>
                  </a:cubicBezTo>
                  <a:cubicBezTo>
                    <a:pt x="1691846" y="2757090"/>
                    <a:pt x="1689455" y="2767253"/>
                    <a:pt x="1684421" y="2776062"/>
                  </a:cubicBezTo>
                  <a:cubicBezTo>
                    <a:pt x="1676462" y="2789990"/>
                    <a:pt x="1664870" y="2801509"/>
                    <a:pt x="1655546" y="2814563"/>
                  </a:cubicBezTo>
                  <a:cubicBezTo>
                    <a:pt x="1648822" y="2823977"/>
                    <a:pt x="1645078" y="2835910"/>
                    <a:pt x="1636295" y="2843439"/>
                  </a:cubicBezTo>
                  <a:cubicBezTo>
                    <a:pt x="1602012" y="2872825"/>
                    <a:pt x="1588509" y="2872230"/>
                    <a:pt x="1549668" y="2881940"/>
                  </a:cubicBezTo>
                  <a:cubicBezTo>
                    <a:pt x="1536834" y="2891565"/>
                    <a:pt x="1526898" y="2907670"/>
                    <a:pt x="1511167" y="2910816"/>
                  </a:cubicBezTo>
                  <a:cubicBezTo>
                    <a:pt x="1460731" y="2920903"/>
                    <a:pt x="1408597" y="2920441"/>
                    <a:pt x="1357162" y="2920441"/>
                  </a:cubicBezTo>
                  <a:cubicBezTo>
                    <a:pt x="1196709" y="2920441"/>
                    <a:pt x="1036320" y="2914024"/>
                    <a:pt x="875899" y="2910816"/>
                  </a:cubicBezTo>
                  <a:cubicBezTo>
                    <a:pt x="863065" y="2907608"/>
                    <a:pt x="848884" y="2907754"/>
                    <a:pt x="837398" y="2901191"/>
                  </a:cubicBezTo>
                  <a:cubicBezTo>
                    <a:pt x="801152" y="2880479"/>
                    <a:pt x="811683" y="2865190"/>
                    <a:pt x="789272" y="2833814"/>
                  </a:cubicBezTo>
                  <a:cubicBezTo>
                    <a:pt x="781360" y="2822737"/>
                    <a:pt x="771473" y="2812850"/>
                    <a:pt x="760396" y="2804938"/>
                  </a:cubicBezTo>
                  <a:cubicBezTo>
                    <a:pt x="733292" y="2785578"/>
                    <a:pt x="714399" y="2783813"/>
                    <a:pt x="683394" y="2776062"/>
                  </a:cubicBezTo>
                  <a:cubicBezTo>
                    <a:pt x="670560" y="2766437"/>
                    <a:pt x="659242" y="2754360"/>
                    <a:pt x="644893" y="2747186"/>
                  </a:cubicBezTo>
                  <a:cubicBezTo>
                    <a:pt x="633061" y="2741270"/>
                    <a:pt x="616722" y="2745825"/>
                    <a:pt x="606392" y="2737561"/>
                  </a:cubicBezTo>
                  <a:cubicBezTo>
                    <a:pt x="598469" y="2731223"/>
                    <a:pt x="601801" y="2717494"/>
                    <a:pt x="596767" y="2708685"/>
                  </a:cubicBezTo>
                  <a:cubicBezTo>
                    <a:pt x="588808" y="2694757"/>
                    <a:pt x="580215" y="2680454"/>
                    <a:pt x="567891" y="2670184"/>
                  </a:cubicBezTo>
                  <a:cubicBezTo>
                    <a:pt x="541230" y="2647967"/>
                    <a:pt x="505804" y="2636973"/>
                    <a:pt x="481264" y="2612433"/>
                  </a:cubicBezTo>
                  <a:cubicBezTo>
                    <a:pt x="471639" y="2602808"/>
                    <a:pt x="463465" y="2591469"/>
                    <a:pt x="452388" y="2583557"/>
                  </a:cubicBezTo>
                  <a:cubicBezTo>
                    <a:pt x="431572" y="2568688"/>
                    <a:pt x="408578" y="2562536"/>
                    <a:pt x="385011" y="2554681"/>
                  </a:cubicBezTo>
                  <a:cubicBezTo>
                    <a:pt x="338105" y="2484323"/>
                    <a:pt x="395363" y="2572796"/>
                    <a:pt x="346510" y="2487304"/>
                  </a:cubicBezTo>
                  <a:cubicBezTo>
                    <a:pt x="340771" y="2477260"/>
                    <a:pt x="332998" y="2468473"/>
                    <a:pt x="327259" y="2458429"/>
                  </a:cubicBezTo>
                  <a:cubicBezTo>
                    <a:pt x="317189" y="2440807"/>
                    <a:pt x="304397" y="2406690"/>
                    <a:pt x="288758" y="2391052"/>
                  </a:cubicBezTo>
                  <a:cubicBezTo>
                    <a:pt x="280578" y="2382872"/>
                    <a:pt x="269507" y="2378218"/>
                    <a:pt x="259882" y="2371801"/>
                  </a:cubicBezTo>
                  <a:cubicBezTo>
                    <a:pt x="253465" y="2358967"/>
                    <a:pt x="248152" y="2345520"/>
                    <a:pt x="240632" y="2333300"/>
                  </a:cubicBezTo>
                  <a:cubicBezTo>
                    <a:pt x="222444" y="2303744"/>
                    <a:pt x="195768" y="2278895"/>
                    <a:pt x="182880" y="2246673"/>
                  </a:cubicBezTo>
                  <a:cubicBezTo>
                    <a:pt x="176463" y="2230631"/>
                    <a:pt x="169697" y="2214724"/>
                    <a:pt x="163630" y="2198546"/>
                  </a:cubicBezTo>
                  <a:cubicBezTo>
                    <a:pt x="160068" y="2189046"/>
                    <a:pt x="158542" y="2178746"/>
                    <a:pt x="154005" y="2169671"/>
                  </a:cubicBezTo>
                  <a:cubicBezTo>
                    <a:pt x="148831" y="2159324"/>
                    <a:pt x="141171" y="2150420"/>
                    <a:pt x="134754" y="2140795"/>
                  </a:cubicBezTo>
                  <a:cubicBezTo>
                    <a:pt x="131546" y="2124753"/>
                    <a:pt x="128055" y="2108765"/>
                    <a:pt x="125129" y="2092669"/>
                  </a:cubicBezTo>
                  <a:cubicBezTo>
                    <a:pt x="121638" y="2073468"/>
                    <a:pt x="119331" y="2054054"/>
                    <a:pt x="115504" y="2034917"/>
                  </a:cubicBezTo>
                  <a:cubicBezTo>
                    <a:pt x="106495" y="1989871"/>
                    <a:pt x="94181" y="1945476"/>
                    <a:pt x="86628" y="1900163"/>
                  </a:cubicBezTo>
                  <a:cubicBezTo>
                    <a:pt x="67762" y="1786979"/>
                    <a:pt x="86524" y="1890075"/>
                    <a:pt x="67377" y="1803911"/>
                  </a:cubicBezTo>
                  <a:cubicBezTo>
                    <a:pt x="62292" y="1781027"/>
                    <a:pt x="55951" y="1740755"/>
                    <a:pt x="48127" y="1717283"/>
                  </a:cubicBezTo>
                  <a:cubicBezTo>
                    <a:pt x="42663" y="1700892"/>
                    <a:pt x="35293" y="1685199"/>
                    <a:pt x="28876" y="1669157"/>
                  </a:cubicBezTo>
                  <a:cubicBezTo>
                    <a:pt x="25668" y="1653115"/>
                    <a:pt x="23219" y="1636902"/>
                    <a:pt x="19251" y="1621031"/>
                  </a:cubicBezTo>
                  <a:cubicBezTo>
                    <a:pt x="13586" y="1598371"/>
                    <a:pt x="0" y="1577012"/>
                    <a:pt x="0" y="1553654"/>
                  </a:cubicBezTo>
                  <a:cubicBezTo>
                    <a:pt x="0" y="1242371"/>
                    <a:pt x="2142" y="930816"/>
                    <a:pt x="19251" y="620003"/>
                  </a:cubicBezTo>
                  <a:cubicBezTo>
                    <a:pt x="21482" y="579481"/>
                    <a:pt x="44918" y="543001"/>
                    <a:pt x="57752" y="504500"/>
                  </a:cubicBezTo>
                  <a:cubicBezTo>
                    <a:pt x="57752" y="504499"/>
                    <a:pt x="77001" y="446750"/>
                    <a:pt x="77002" y="446749"/>
                  </a:cubicBezTo>
                  <a:cubicBezTo>
                    <a:pt x="83419" y="437124"/>
                    <a:pt x="91555" y="428444"/>
                    <a:pt x="96253" y="417873"/>
                  </a:cubicBezTo>
                  <a:cubicBezTo>
                    <a:pt x="101147" y="406862"/>
                    <a:pt x="124844" y="325208"/>
                    <a:pt x="134754" y="311995"/>
                  </a:cubicBezTo>
                  <a:cubicBezTo>
                    <a:pt x="153811" y="286586"/>
                    <a:pt x="179672" y="267077"/>
                    <a:pt x="202131" y="244618"/>
                  </a:cubicBezTo>
                  <a:lnTo>
                    <a:pt x="231007" y="215742"/>
                  </a:lnTo>
                  <a:cubicBezTo>
                    <a:pt x="249745" y="159526"/>
                    <a:pt x="225971" y="211153"/>
                    <a:pt x="269508" y="167616"/>
                  </a:cubicBezTo>
                  <a:cubicBezTo>
                    <a:pt x="280852" y="156273"/>
                    <a:pt x="287041" y="140459"/>
                    <a:pt x="298384" y="129115"/>
                  </a:cubicBezTo>
                  <a:cubicBezTo>
                    <a:pt x="306564" y="120935"/>
                    <a:pt x="318372" y="117270"/>
                    <a:pt x="327259" y="109864"/>
                  </a:cubicBezTo>
                  <a:cubicBezTo>
                    <a:pt x="376410" y="68905"/>
                    <a:pt x="332316" y="86944"/>
                    <a:pt x="394636" y="71363"/>
                  </a:cubicBezTo>
                  <a:lnTo>
                    <a:pt x="452388" y="32862"/>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31188" y="3498394"/>
              <a:ext cx="464999" cy="369332"/>
            </a:xfrm>
            <a:prstGeom prst="rect">
              <a:avLst/>
            </a:prstGeom>
            <a:noFill/>
          </p:spPr>
          <p:txBody>
            <a:bodyPr wrap="none" rtlCol="0">
              <a:spAutoFit/>
            </a:bodyPr>
            <a:lstStyle/>
            <a:p>
              <a:r>
                <a:rPr lang="hr-HR" dirty="0" err="1" smtClean="0"/>
                <a:t>Src</a:t>
              </a:r>
              <a:endParaRPr lang="en-US" dirty="0"/>
            </a:p>
          </p:txBody>
        </p:sp>
        <p:sp>
          <p:nvSpPr>
            <p:cNvPr id="8" name="Rectangle 7"/>
            <p:cNvSpPr/>
            <p:nvPr/>
          </p:nvSpPr>
          <p:spPr>
            <a:xfrm>
              <a:off x="3851920" y="1340768"/>
              <a:ext cx="21602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959932" y="2420888"/>
              <a:ext cx="32403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635896" y="2996952"/>
              <a:ext cx="32403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323202" y="3006979"/>
              <a:ext cx="32403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977934" y="3713676"/>
              <a:ext cx="32403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426228" y="2817353"/>
              <a:ext cx="972152" cy="8477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3552717" y="2060848"/>
              <a:ext cx="875267" cy="3744416"/>
              <a:chOff x="3552717" y="2060848"/>
              <a:chExt cx="875267" cy="3744416"/>
            </a:xfrm>
          </p:grpSpPr>
          <p:cxnSp>
            <p:nvCxnSpPr>
              <p:cNvPr id="15" name="Straight Arrow Connector 14"/>
              <p:cNvCxnSpPr/>
              <p:nvPr/>
            </p:nvCxnSpPr>
            <p:spPr>
              <a:xfrm>
                <a:off x="4067944" y="2060848"/>
                <a:ext cx="54006" cy="28803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301970" y="2708920"/>
                <a:ext cx="126014" cy="21602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3959932" y="2816932"/>
                <a:ext cx="108012" cy="1800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926947" y="3438893"/>
                <a:ext cx="101973" cy="1640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301970" y="4869160"/>
                <a:ext cx="0" cy="93610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1" name="Arc 30"/>
              <p:cNvSpPr/>
              <p:nvPr/>
            </p:nvSpPr>
            <p:spPr>
              <a:xfrm flipH="1" flipV="1">
                <a:off x="3617894" y="3167566"/>
                <a:ext cx="450050" cy="706697"/>
              </a:xfrm>
              <a:prstGeom prst="arc">
                <a:avLst>
                  <a:gd name="adj1" fmla="val 16200000"/>
                  <a:gd name="adj2" fmla="val 17904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Straight Connector 32"/>
              <p:cNvCxnSpPr/>
              <p:nvPr/>
            </p:nvCxnSpPr>
            <p:spPr>
              <a:xfrm flipH="1" flipV="1">
                <a:off x="3552717" y="3320321"/>
                <a:ext cx="166358" cy="121246"/>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863588" y="4478977"/>
              <a:ext cx="1800200" cy="646331"/>
            </a:xfrm>
            <a:prstGeom prst="rect">
              <a:avLst/>
            </a:prstGeom>
            <a:noFill/>
          </p:spPr>
          <p:txBody>
            <a:bodyPr wrap="square" rtlCol="0">
              <a:spAutoFit/>
            </a:bodyPr>
            <a:lstStyle/>
            <a:p>
              <a:r>
                <a:rPr lang="hr-HR" dirty="0" smtClean="0"/>
                <a:t>molekula – signalno sredstvo</a:t>
              </a:r>
              <a:endParaRPr lang="en-US" dirty="0"/>
            </a:p>
          </p:txBody>
        </p:sp>
        <p:cxnSp>
          <p:nvCxnSpPr>
            <p:cNvPr id="40" name="Straight Connector 39"/>
            <p:cNvCxnSpPr/>
            <p:nvPr/>
          </p:nvCxnSpPr>
          <p:spPr>
            <a:xfrm flipV="1">
              <a:off x="1936877" y="3194943"/>
              <a:ext cx="1782198" cy="398101"/>
            </a:xfrm>
            <a:prstGeom prst="line">
              <a:avLst/>
            </a:prstGeom>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6660232" y="2060848"/>
              <a:ext cx="144016" cy="5040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a:endCxn id="44" idx="1"/>
            </p:cNvCxnSpPr>
            <p:nvPr/>
          </p:nvCxnSpPr>
          <p:spPr>
            <a:xfrm flipV="1">
              <a:off x="4788024" y="2312876"/>
              <a:ext cx="1872208" cy="108012"/>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289516" y="1007617"/>
              <a:ext cx="769763" cy="369332"/>
            </a:xfrm>
            <a:prstGeom prst="rect">
              <a:avLst/>
            </a:prstGeom>
            <a:noFill/>
          </p:spPr>
          <p:txBody>
            <a:bodyPr wrap="none" rtlCol="0">
              <a:spAutoFit/>
            </a:bodyPr>
            <a:lstStyle/>
            <a:p>
              <a:r>
                <a:rPr lang="hr-HR" dirty="0" err="1" smtClean="0"/>
                <a:t>inputs</a:t>
              </a:r>
              <a:endParaRPr lang="en-US" dirty="0"/>
            </a:p>
          </p:txBody>
        </p:sp>
        <p:sp>
          <p:nvSpPr>
            <p:cNvPr id="49" name="TextBox 48"/>
            <p:cNvSpPr txBox="1"/>
            <p:nvPr/>
          </p:nvSpPr>
          <p:spPr>
            <a:xfrm>
              <a:off x="3805226" y="939170"/>
              <a:ext cx="769763" cy="369332"/>
            </a:xfrm>
            <a:prstGeom prst="rect">
              <a:avLst/>
            </a:prstGeom>
            <a:noFill/>
          </p:spPr>
          <p:txBody>
            <a:bodyPr wrap="none" rtlCol="0">
              <a:spAutoFit/>
            </a:bodyPr>
            <a:lstStyle/>
            <a:p>
              <a:r>
                <a:rPr lang="hr-HR" dirty="0" err="1" smtClean="0"/>
                <a:t>inputs</a:t>
              </a:r>
              <a:endParaRPr lang="en-US" dirty="0"/>
            </a:p>
          </p:txBody>
        </p:sp>
        <p:sp>
          <p:nvSpPr>
            <p:cNvPr id="50" name="TextBox 49"/>
            <p:cNvSpPr txBox="1"/>
            <p:nvPr/>
          </p:nvSpPr>
          <p:spPr>
            <a:xfrm>
              <a:off x="6464251" y="971436"/>
              <a:ext cx="769763" cy="369332"/>
            </a:xfrm>
            <a:prstGeom prst="rect">
              <a:avLst/>
            </a:prstGeom>
            <a:noFill/>
          </p:spPr>
          <p:txBody>
            <a:bodyPr wrap="none" rtlCol="0">
              <a:spAutoFit/>
            </a:bodyPr>
            <a:lstStyle/>
            <a:p>
              <a:r>
                <a:rPr lang="hr-HR" dirty="0" err="1" smtClean="0"/>
                <a:t>inputs</a:t>
              </a:r>
              <a:endParaRPr lang="en-US" dirty="0"/>
            </a:p>
          </p:txBody>
        </p:sp>
        <p:sp>
          <p:nvSpPr>
            <p:cNvPr id="51" name="TextBox 50"/>
            <p:cNvSpPr txBox="1"/>
            <p:nvPr/>
          </p:nvSpPr>
          <p:spPr>
            <a:xfrm>
              <a:off x="3826150" y="5837126"/>
              <a:ext cx="915635" cy="369332"/>
            </a:xfrm>
            <a:prstGeom prst="rect">
              <a:avLst/>
            </a:prstGeom>
            <a:noFill/>
          </p:spPr>
          <p:txBody>
            <a:bodyPr wrap="none" rtlCol="0">
              <a:spAutoFit/>
            </a:bodyPr>
            <a:lstStyle/>
            <a:p>
              <a:r>
                <a:rPr lang="hr-HR" dirty="0" err="1" smtClean="0"/>
                <a:t>outputs</a:t>
              </a:r>
              <a:endParaRPr lang="en-US" dirty="0"/>
            </a:p>
          </p:txBody>
        </p:sp>
        <p:sp>
          <p:nvSpPr>
            <p:cNvPr id="53" name="TextBox 52"/>
            <p:cNvSpPr txBox="1"/>
            <p:nvPr/>
          </p:nvSpPr>
          <p:spPr>
            <a:xfrm>
              <a:off x="2857930" y="6127800"/>
              <a:ext cx="2821670" cy="646331"/>
            </a:xfrm>
            <a:prstGeom prst="rect">
              <a:avLst/>
            </a:prstGeom>
            <a:noFill/>
          </p:spPr>
          <p:txBody>
            <a:bodyPr wrap="none" rtlCol="0">
              <a:spAutoFit/>
            </a:bodyPr>
            <a:lstStyle/>
            <a:p>
              <a:r>
                <a:rPr lang="hr-HR" dirty="0" smtClean="0"/>
                <a:t>mreža kao signalno sredstvo</a:t>
              </a:r>
            </a:p>
            <a:p>
              <a:r>
                <a:rPr lang="hr-HR" dirty="0" smtClean="0"/>
                <a:t>-signalni put</a:t>
              </a:r>
              <a:endParaRPr lang="en-US" dirty="0"/>
            </a:p>
          </p:txBody>
        </p:sp>
        <p:sp>
          <p:nvSpPr>
            <p:cNvPr id="54" name="TextBox 53"/>
            <p:cNvSpPr txBox="1"/>
            <p:nvPr/>
          </p:nvSpPr>
          <p:spPr>
            <a:xfrm>
              <a:off x="5951781" y="5805264"/>
              <a:ext cx="3192219" cy="923330"/>
            </a:xfrm>
            <a:prstGeom prst="rect">
              <a:avLst/>
            </a:prstGeom>
            <a:noFill/>
          </p:spPr>
          <p:txBody>
            <a:bodyPr wrap="square" rtlCol="0">
              <a:spAutoFit/>
            </a:bodyPr>
            <a:lstStyle/>
            <a:p>
              <a:r>
                <a:rPr lang="hr-HR" dirty="0" smtClean="0"/>
                <a:t>stanica kao signalno sredstvo</a:t>
              </a:r>
            </a:p>
            <a:p>
              <a:r>
                <a:rPr lang="hr-HR" dirty="0" smtClean="0"/>
                <a:t>-proliferacija, diferencijacija, migracija</a:t>
              </a:r>
              <a:endParaRPr lang="en-US" dirty="0"/>
            </a:p>
          </p:txBody>
        </p:sp>
        <p:cxnSp>
          <p:nvCxnSpPr>
            <p:cNvPr id="56" name="Straight Arrow Connector 55"/>
            <p:cNvCxnSpPr/>
            <p:nvPr/>
          </p:nvCxnSpPr>
          <p:spPr>
            <a:xfrm>
              <a:off x="1674397" y="1556792"/>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6804248" y="1417933"/>
              <a:ext cx="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89432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87624" y="2204864"/>
            <a:ext cx="6915568" cy="3891362"/>
            <a:chOff x="1187624" y="2780928"/>
            <a:chExt cx="6915568" cy="3891362"/>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780928"/>
              <a:ext cx="6915568" cy="389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403648" y="3012053"/>
              <a:ext cx="5400600" cy="921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899592" y="980728"/>
            <a:ext cx="8174033" cy="2031325"/>
          </a:xfrm>
          <a:prstGeom prst="rect">
            <a:avLst/>
          </a:prstGeom>
          <a:noFill/>
        </p:spPr>
        <p:txBody>
          <a:bodyPr wrap="none" rtlCol="0">
            <a:spAutoFit/>
          </a:bodyPr>
          <a:lstStyle/>
          <a:p>
            <a:r>
              <a:rPr lang="hr-HR" dirty="0" smtClean="0">
                <a:latin typeface="Arial" panose="020B0604020202020204" pitchFamily="34" charset="0"/>
                <a:cs typeface="Arial" panose="020B0604020202020204" pitchFamily="34" charset="0"/>
              </a:rPr>
              <a:t>stanice traže stalni dotok energije</a:t>
            </a:r>
          </a:p>
          <a:p>
            <a:r>
              <a:rPr lang="hr-HR" dirty="0" smtClean="0">
                <a:latin typeface="Arial" panose="020B0604020202020204" pitchFamily="34" charset="0"/>
                <a:cs typeface="Arial" panose="020B0604020202020204" pitchFamily="34" charset="0"/>
              </a:rPr>
              <a:t>-biljke kroz fotosintezu „vežu” sunčevu energiju, životinje uzimaju hranu</a:t>
            </a:r>
          </a:p>
          <a:p>
            <a:r>
              <a:rPr lang="hr-HR" dirty="0" smtClean="0">
                <a:latin typeface="Arial" panose="020B0604020202020204" pitchFamily="34" charset="0"/>
                <a:cs typeface="Arial" panose="020B0604020202020204" pitchFamily="34" charset="0"/>
              </a:rPr>
              <a:t>-održavanje „</a:t>
            </a:r>
            <a:r>
              <a:rPr lang="hr-HR" dirty="0" err="1" smtClean="0">
                <a:latin typeface="Arial" panose="020B0604020202020204" pitchFamily="34" charset="0"/>
                <a:cs typeface="Arial" panose="020B0604020202020204" pitchFamily="34" charset="0"/>
              </a:rPr>
              <a:t>visokouređenog</a:t>
            </a:r>
            <a:r>
              <a:rPr lang="hr-HR" dirty="0" smtClean="0">
                <a:latin typeface="Arial" panose="020B0604020202020204" pitchFamily="34" charset="0"/>
                <a:cs typeface="Arial" panose="020B0604020202020204" pitchFamily="34" charset="0"/>
              </a:rPr>
              <a:t>” sustava prati i gubitak energije (u obliku topline)</a:t>
            </a:r>
          </a:p>
          <a:p>
            <a:r>
              <a:rPr lang="hr-HR" dirty="0" smtClean="0">
                <a:latin typeface="Arial" panose="020B0604020202020204" pitchFamily="34" charset="0"/>
                <a:cs typeface="Arial" panose="020B0604020202020204" pitchFamily="34" charset="0"/>
              </a:rPr>
              <a:t>-porast entropije u okolišu</a:t>
            </a: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-biološka kataliza – enzimi i </a:t>
            </a:r>
            <a:r>
              <a:rPr lang="hr-HR" dirty="0" err="1" smtClean="0">
                <a:latin typeface="Arial" panose="020B0604020202020204" pitchFamily="34" charset="0"/>
                <a:cs typeface="Arial" panose="020B0604020202020204" pitchFamily="34" charset="0"/>
              </a:rPr>
              <a:t>ribozimi</a:t>
            </a:r>
            <a:endParaRPr lang="hr-HR" dirty="0" smtClean="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59278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1268760"/>
            <a:ext cx="7738016" cy="2585323"/>
          </a:xfrm>
          <a:prstGeom prst="rect">
            <a:avLst/>
          </a:prstGeom>
          <a:noFill/>
        </p:spPr>
        <p:txBody>
          <a:bodyPr wrap="none" rtlCol="0">
            <a:spAutoFit/>
          </a:bodyPr>
          <a:lstStyle/>
          <a:p>
            <a:r>
              <a:rPr lang="hr-HR" dirty="0" smtClean="0">
                <a:latin typeface="Arial" panose="020B0604020202020204" pitchFamily="34" charset="0"/>
                <a:cs typeface="Arial" panose="020B0604020202020204" pitchFamily="34" charset="0"/>
              </a:rPr>
              <a:t>stanica dobiva energiju oksidacijom organskih molekula</a:t>
            </a:r>
          </a:p>
          <a:p>
            <a:r>
              <a:rPr lang="hr-HR" dirty="0" smtClean="0">
                <a:latin typeface="Arial" panose="020B0604020202020204" pitchFamily="34" charset="0"/>
                <a:cs typeface="Arial" panose="020B0604020202020204" pitchFamily="34" charset="0"/>
              </a:rPr>
              <a:t>postupan proces</a:t>
            </a:r>
          </a:p>
          <a:p>
            <a:r>
              <a:rPr lang="hr-HR" dirty="0" smtClean="0">
                <a:latin typeface="Arial" panose="020B0604020202020204" pitchFamily="34" charset="0"/>
                <a:cs typeface="Arial" panose="020B0604020202020204" pitchFamily="34" charset="0"/>
              </a:rPr>
              <a:t>oksidacija: prijenos elektrona, uklanjanje elektrona</a:t>
            </a:r>
          </a:p>
          <a:p>
            <a:r>
              <a:rPr lang="hr-HR" dirty="0" smtClean="0">
                <a:latin typeface="Arial" panose="020B0604020202020204" pitchFamily="34" charset="0"/>
                <a:cs typeface="Arial" panose="020B0604020202020204" pitchFamily="34" charset="0"/>
              </a:rPr>
              <a:t>redukcija: dodavanje elektrona</a:t>
            </a:r>
          </a:p>
          <a:p>
            <a:endParaRPr lang="hr-HR" dirty="0">
              <a:latin typeface="Arial" panose="020B0604020202020204" pitchFamily="34" charset="0"/>
              <a:cs typeface="Arial" panose="020B0604020202020204" pitchFamily="34" charset="0"/>
            </a:endParaRPr>
          </a:p>
          <a:p>
            <a:r>
              <a:rPr lang="hr-HR" dirty="0" smtClean="0">
                <a:latin typeface="Arial" panose="020B0604020202020204" pitchFamily="34" charset="0"/>
                <a:cs typeface="Arial" panose="020B0604020202020204" pitchFamily="34" charset="0"/>
              </a:rPr>
              <a:t>-energetski povoljna reakcija</a:t>
            </a:r>
          </a:p>
          <a:p>
            <a:r>
              <a:rPr lang="hr-HR" dirty="0" smtClean="0">
                <a:latin typeface="Arial" panose="020B0604020202020204" pitchFamily="34" charset="0"/>
                <a:cs typeface="Arial" panose="020B0604020202020204" pitchFamily="34" charset="0"/>
              </a:rPr>
              <a:t>povezivanje energetski povoljnih i nepovoljnih reakcija (</a:t>
            </a:r>
            <a:r>
              <a:rPr lang="hr-HR" dirty="0" err="1" smtClean="0">
                <a:latin typeface="Arial" panose="020B0604020202020204" pitchFamily="34" charset="0"/>
                <a:cs typeface="Arial" panose="020B0604020202020204" pitchFamily="34" charset="0"/>
              </a:rPr>
              <a:t>coupled</a:t>
            </a:r>
            <a:r>
              <a:rPr lang="hr-HR" dirty="0" smtClean="0">
                <a:latin typeface="Arial" panose="020B0604020202020204" pitchFamily="34" charset="0"/>
                <a:cs typeface="Arial" panose="020B0604020202020204" pitchFamily="34" charset="0"/>
              </a:rPr>
              <a:t> </a:t>
            </a:r>
            <a:r>
              <a:rPr lang="hr-HR" dirty="0" err="1" smtClean="0">
                <a:latin typeface="Arial" panose="020B0604020202020204" pitchFamily="34" charset="0"/>
                <a:cs typeface="Arial" panose="020B0604020202020204" pitchFamily="34" charset="0"/>
              </a:rPr>
              <a:t>reactions</a:t>
            </a:r>
            <a:r>
              <a:rPr lang="hr-HR" dirty="0" smtClean="0">
                <a:latin typeface="Arial" panose="020B0604020202020204" pitchFamily="34" charset="0"/>
                <a:cs typeface="Arial" panose="020B0604020202020204" pitchFamily="34" charset="0"/>
              </a:rPr>
              <a:t>)</a:t>
            </a:r>
          </a:p>
          <a:p>
            <a:r>
              <a:rPr lang="hr-HR" dirty="0" smtClean="0">
                <a:latin typeface="Arial" panose="020B0604020202020204" pitchFamily="34" charset="0"/>
                <a:cs typeface="Arial" panose="020B0604020202020204" pitchFamily="34" charset="0"/>
              </a:rPr>
              <a:t>ATP kao aktivni „nosač energije”</a:t>
            </a:r>
          </a:p>
          <a:p>
            <a:r>
              <a:rPr lang="hr-HR" dirty="0" smtClean="0">
                <a:latin typeface="Arial" panose="020B0604020202020204" pitchFamily="34" charset="0"/>
                <a:cs typeface="Arial" panose="020B0604020202020204" pitchFamily="34" charset="0"/>
              </a:rPr>
              <a:t>-NADP</a:t>
            </a:r>
            <a:endParaRPr lang="en-US"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4077072"/>
            <a:ext cx="284797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646768"/>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1230</TotalTime>
  <Words>4174</Words>
  <Application>Microsoft Office PowerPoint</Application>
  <PresentationFormat>On-screen Show (4:3)</PresentationFormat>
  <Paragraphs>550</Paragraphs>
  <Slides>71</Slides>
  <Notes>15</Notes>
  <HiddenSlides>5</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 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Maja</dc:creator>
  <cp:lastModifiedBy>Maja</cp:lastModifiedBy>
  <cp:revision>98</cp:revision>
  <cp:lastPrinted>2021-02-02T15:32:50Z</cp:lastPrinted>
  <dcterms:created xsi:type="dcterms:W3CDTF">2019-02-12T08:59:29Z</dcterms:created>
  <dcterms:modified xsi:type="dcterms:W3CDTF">2023-02-06T08:56:49Z</dcterms:modified>
</cp:coreProperties>
</file>