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400" cy="332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dt" idx="1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2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sldNum" idx="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329C404C-58E2-4352-A5B2-FF94032677DC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marL="343080" indent="-343080"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Click to edit the outline text format</a:t>
            </a:r>
          </a:p>
          <a:p>
            <a:pPr marL="864000" lvl="1" indent="-324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Outline Level</a:t>
            </a:r>
          </a:p>
          <a:p>
            <a:pPr marL="1296000" lvl="2" indent="-288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Outline Level</a:t>
            </a:r>
          </a:p>
          <a:p>
            <a:pPr marL="1728000" lvl="3" indent="-216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Outline Level</a:t>
            </a:r>
          </a:p>
          <a:p>
            <a:pPr marL="2160000" lvl="4" indent="-216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Outline Level</a:t>
            </a:r>
          </a:p>
          <a:p>
            <a:pPr marL="2592000" lvl="5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Sixth Outline Level</a:t>
            </a:r>
          </a:p>
          <a:p>
            <a:pPr marL="3024000" lvl="6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noramic Picture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6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154880" y="4800600"/>
            <a:ext cx="882540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457200">
              <a:lnSpc>
                <a:spcPct val="100000"/>
              </a:lnSpc>
              <a:buNone/>
              <a:defRPr lang="en-US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pic"/>
          </p:nvPr>
        </p:nvSpPr>
        <p:spPr>
          <a:xfrm>
            <a:off x="1154880" y="685800"/>
            <a:ext cx="8825400" cy="364032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algn="tl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154880" y="5367240"/>
            <a:ext cx="8825400" cy="493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dt" idx="4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ftr" idx="5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4" name="PlaceHolder 6"/>
          <p:cNvSpPr>
            <a:spLocks noGrp="1"/>
          </p:cNvSpPr>
          <p:nvPr>
            <p:ph type="sldNum" idx="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CC0216B-1EF7-48FF-B04C-D2CFAF064544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400" cy="198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154880" y="3657600"/>
            <a:ext cx="8825400" cy="236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dt" idx="7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ftr" idx="8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5" name="PlaceHolder 5"/>
          <p:cNvSpPr>
            <a:spLocks noGrp="1"/>
          </p:cNvSpPr>
          <p:nvPr>
            <p:ph type="sldNum" idx="9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82025EB-55AF-4487-9BE9-B7233E1AE1FE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ote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9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574640" y="1447920"/>
            <a:ext cx="7998840" cy="2323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930320" y="3771000"/>
            <a:ext cx="7279200" cy="3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 cap="sm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 cap="sm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154880" y="4350600"/>
            <a:ext cx="8825400" cy="1676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dt" idx="10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11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sldNum" idx="12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611ECF2-AC5D-4688-A139-FBD13BE13416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TextBox 11"/>
          <p:cNvSpPr/>
          <p:nvPr/>
        </p:nvSpPr>
        <p:spPr>
          <a:xfrm>
            <a:off x="898200" y="971280"/>
            <a:ext cx="801720" cy="196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22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Arial"/>
              </a:rPr>
              <a:t>“</a:t>
            </a:r>
            <a:endParaRPr lang="en-GB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Box 14"/>
          <p:cNvSpPr/>
          <p:nvPr/>
        </p:nvSpPr>
        <p:spPr>
          <a:xfrm>
            <a:off x="9330480" y="2613960"/>
            <a:ext cx="801720" cy="196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122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Arial"/>
              </a:rPr>
              <a:t>”</a:t>
            </a:r>
            <a:endParaRPr lang="en-GB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ame Card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154880" y="3124080"/>
            <a:ext cx="8825400" cy="1652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400" cy="86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dt" idx="13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ftr" idx="14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5"/>
          <p:cNvSpPr>
            <a:spLocks noGrp="1"/>
          </p:cNvSpPr>
          <p:nvPr>
            <p:ph type="sldNum" idx="15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C243176-8519-4C29-98F6-1859758E5329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 Colum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32880" y="1981080"/>
            <a:ext cx="29466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52320" y="2666880"/>
            <a:ext cx="292716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3883680" y="1981080"/>
            <a:ext cx="29358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3873240" y="2666880"/>
            <a:ext cx="294660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body"/>
          </p:nvPr>
        </p:nvSpPr>
        <p:spPr>
          <a:xfrm>
            <a:off x="7124760" y="198108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3" name="PlaceHolder 7"/>
          <p:cNvSpPr>
            <a:spLocks noGrp="1"/>
          </p:cNvSpPr>
          <p:nvPr>
            <p:ph type="body"/>
          </p:nvPr>
        </p:nvSpPr>
        <p:spPr>
          <a:xfrm>
            <a:off x="7124760" y="2666880"/>
            <a:ext cx="293184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cxnSp>
        <p:nvCxnSpPr>
          <p:cNvPr id="74" name="Straight Connector 16"/>
          <p:cNvCxnSpPr/>
          <p:nvPr/>
        </p:nvCxnSpPr>
        <p:spPr>
          <a:xfrm>
            <a:off x="3726000" y="2133360"/>
            <a:ext cx="360" cy="3962880"/>
          </a:xfrm>
          <a:prstGeom prst="straightConnector1">
            <a:avLst/>
          </a:prstGeom>
          <a:ln w="12700" cap="rnd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cxnSp>
        <p:nvCxnSpPr>
          <p:cNvPr id="75" name="Straight Connector 17"/>
          <p:cNvCxnSpPr/>
          <p:nvPr/>
        </p:nvCxnSpPr>
        <p:spPr>
          <a:xfrm>
            <a:off x="6962040" y="2133360"/>
            <a:ext cx="360" cy="3967200"/>
          </a:xfrm>
          <a:prstGeom prst="straightConnector1">
            <a:avLst/>
          </a:prstGeom>
          <a:ln w="12700" cap="rnd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sp>
        <p:nvSpPr>
          <p:cNvPr id="76" name="PlaceHolder 8"/>
          <p:cNvSpPr>
            <a:spLocks noGrp="1"/>
          </p:cNvSpPr>
          <p:nvPr>
            <p:ph type="dt" idx="16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9"/>
          <p:cNvSpPr>
            <a:spLocks noGrp="1"/>
          </p:cNvSpPr>
          <p:nvPr>
            <p:ph type="ftr" idx="17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78" name="PlaceHolder 10"/>
          <p:cNvSpPr>
            <a:spLocks noGrp="1"/>
          </p:cNvSpPr>
          <p:nvPr>
            <p:ph type="sldNum" idx="18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DC21B72-8A2C-463B-BBD4-DF94E7DCB28B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 Picture Colum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52320" y="4250880"/>
            <a:ext cx="29397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pic"/>
          </p:nvPr>
        </p:nvSpPr>
        <p:spPr>
          <a:xfrm>
            <a:off x="652320" y="2209680"/>
            <a:ext cx="2939760" cy="152352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algn="tl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52320" y="4827240"/>
            <a:ext cx="293976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3889440" y="4250880"/>
            <a:ext cx="29300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pic"/>
          </p:nvPr>
        </p:nvSpPr>
        <p:spPr>
          <a:xfrm>
            <a:off x="3889440" y="2209680"/>
            <a:ext cx="2930040" cy="152352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algn="tl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3888000" y="4827240"/>
            <a:ext cx="29340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92" name="PlaceHolder 8"/>
          <p:cNvSpPr>
            <a:spLocks noGrp="1"/>
          </p:cNvSpPr>
          <p:nvPr>
            <p:ph type="body"/>
          </p:nvPr>
        </p:nvSpPr>
        <p:spPr>
          <a:xfrm>
            <a:off x="7124760" y="425088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3" name="PlaceHolder 9"/>
          <p:cNvSpPr>
            <a:spLocks noGrp="1"/>
          </p:cNvSpPr>
          <p:nvPr>
            <p:ph type="pic"/>
          </p:nvPr>
        </p:nvSpPr>
        <p:spPr>
          <a:xfrm>
            <a:off x="7124760" y="2209680"/>
            <a:ext cx="2931840" cy="152352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algn="tl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94" name="PlaceHolder 10"/>
          <p:cNvSpPr>
            <a:spLocks noGrp="1"/>
          </p:cNvSpPr>
          <p:nvPr>
            <p:ph type="body"/>
          </p:nvPr>
        </p:nvSpPr>
        <p:spPr>
          <a:xfrm>
            <a:off x="7124400" y="4827240"/>
            <a:ext cx="29358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cxnSp>
        <p:nvCxnSpPr>
          <p:cNvPr id="95" name="Straight Connector 18"/>
          <p:cNvCxnSpPr/>
          <p:nvPr/>
        </p:nvCxnSpPr>
        <p:spPr>
          <a:xfrm>
            <a:off x="3726000" y="2133360"/>
            <a:ext cx="360" cy="3962880"/>
          </a:xfrm>
          <a:prstGeom prst="straightConnector1">
            <a:avLst/>
          </a:prstGeom>
          <a:ln w="12700" cap="rnd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cxnSp>
        <p:nvCxnSpPr>
          <p:cNvPr id="96" name="Straight Connector 19"/>
          <p:cNvCxnSpPr/>
          <p:nvPr/>
        </p:nvCxnSpPr>
        <p:spPr>
          <a:xfrm>
            <a:off x="6962040" y="2133360"/>
            <a:ext cx="360" cy="3967200"/>
          </a:xfrm>
          <a:prstGeom prst="straightConnector1">
            <a:avLst/>
          </a:prstGeom>
          <a:ln w="12700" cap="rnd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sp>
        <p:nvSpPr>
          <p:cNvPr id="97" name="PlaceHolder 11"/>
          <p:cNvSpPr>
            <a:spLocks noGrp="1"/>
          </p:cNvSpPr>
          <p:nvPr>
            <p:ph type="dt" idx="19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12"/>
          <p:cNvSpPr>
            <a:spLocks noGrp="1"/>
          </p:cNvSpPr>
          <p:nvPr>
            <p:ph type="ftr" idx="20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99" name="PlaceHolder 13"/>
          <p:cNvSpPr>
            <a:spLocks noGrp="1"/>
          </p:cNvSpPr>
          <p:nvPr>
            <p:ph type="sldNum" idx="21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A81B94E6-ECBB-4DE4-B2CE-985AC280DE9D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3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08" name="PlaceHolder 3"/>
          <p:cNvSpPr>
            <a:spLocks noGrp="1"/>
          </p:cNvSpPr>
          <p:nvPr>
            <p:ph type="dt" idx="22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ftr" idx="23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10" name="PlaceHolder 5"/>
          <p:cNvSpPr>
            <a:spLocks noGrp="1"/>
          </p:cNvSpPr>
          <p:nvPr>
            <p:ph type="sldNum" idx="24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B42F88A-7606-4122-8CF0-7A3B74F657D1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4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04120" y="430200"/>
            <a:ext cx="1752120" cy="58258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652320" y="887400"/>
            <a:ext cx="7422840" cy="53686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19" name="PlaceHolder 3"/>
          <p:cNvSpPr>
            <a:spLocks noGrp="1"/>
          </p:cNvSpPr>
          <p:nvPr>
            <p:ph type="dt" idx="25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ftr" idx="26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21" name="PlaceHolder 5"/>
          <p:cNvSpPr>
            <a:spLocks noGrp="1"/>
          </p:cNvSpPr>
          <p:nvPr>
            <p:ph type="sldNum" idx="27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30CAE7C-C890-4346-93F9-6FEFB86CBE66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5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30" name="PlaceHolder 3"/>
          <p:cNvSpPr>
            <a:spLocks noGrp="1"/>
          </p:cNvSpPr>
          <p:nvPr>
            <p:ph type="dt" idx="28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ftr" idx="29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32" name="PlaceHolder 5"/>
          <p:cNvSpPr>
            <a:spLocks noGrp="1"/>
          </p:cNvSpPr>
          <p:nvPr>
            <p:ph type="sldNum" idx="30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10882AF7-18EA-4139-9FD9-50DFFB21FAF6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36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54880" y="2861640"/>
            <a:ext cx="8825400" cy="191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400" cy="86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 cap="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141" name="PlaceHolder 3"/>
          <p:cNvSpPr>
            <a:spLocks noGrp="1"/>
          </p:cNvSpPr>
          <p:nvPr>
            <p:ph type="dt" idx="31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ftr" idx="32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43" name="PlaceHolder 5"/>
          <p:cNvSpPr>
            <a:spLocks noGrp="1"/>
          </p:cNvSpPr>
          <p:nvPr>
            <p:ph type="sldNum" idx="3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11BF6FC-90CE-48BB-8CEE-FC084D77D764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6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7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1103400" y="2060640"/>
            <a:ext cx="4395960" cy="419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5654520" y="2055960"/>
            <a:ext cx="4395960" cy="41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53" name="PlaceHolder 4"/>
          <p:cNvSpPr>
            <a:spLocks noGrp="1"/>
          </p:cNvSpPr>
          <p:nvPr>
            <p:ph type="dt" idx="34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ftr" idx="35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55" name="PlaceHolder 6"/>
          <p:cNvSpPr>
            <a:spLocks noGrp="1"/>
          </p:cNvSpPr>
          <p:nvPr>
            <p:ph type="sldNum" idx="3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931135B1-DCD6-4DE0-A6E2-E5FBD3E6FF4D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8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9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1103400" y="1905120"/>
            <a:ext cx="43959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1103400" y="2514600"/>
            <a:ext cx="4395960" cy="374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5654520" y="1905120"/>
            <a:ext cx="43959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 type="body"/>
          </p:nvPr>
        </p:nvSpPr>
        <p:spPr>
          <a:xfrm>
            <a:off x="5654520" y="2514600"/>
            <a:ext cx="4395960" cy="374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67" name="PlaceHolder 6"/>
          <p:cNvSpPr>
            <a:spLocks noGrp="1"/>
          </p:cNvSpPr>
          <p:nvPr>
            <p:ph type="dt" idx="37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 type="ftr" idx="38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69" name="PlaceHolder 8"/>
          <p:cNvSpPr>
            <a:spLocks noGrp="1"/>
          </p:cNvSpPr>
          <p:nvPr>
            <p:ph type="sldNum" idx="39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BCFE7CF-CE13-4DCB-BB0E-C596313A67D3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3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77" name="PlaceHolder 2"/>
          <p:cNvSpPr>
            <a:spLocks noGrp="1"/>
          </p:cNvSpPr>
          <p:nvPr>
            <p:ph type="dt" idx="40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ftr" idx="41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79" name="PlaceHolder 4"/>
          <p:cNvSpPr>
            <a:spLocks noGrp="1"/>
          </p:cNvSpPr>
          <p:nvPr>
            <p:ph type="sldNum" idx="42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D9C9635E-1CFF-4A04-BB8A-FD0A153AEE2F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3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dt" idx="43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ftr" idx="44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88" name="PlaceHolder 3"/>
          <p:cNvSpPr>
            <a:spLocks noGrp="1"/>
          </p:cNvSpPr>
          <p:nvPr>
            <p:ph type="sldNum" idx="45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A4D0A946-5877-491C-B3BB-6BD4679DAABC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92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3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3400560" cy="144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784760" y="1447920"/>
            <a:ext cx="5195520" cy="457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Fifth level</a:t>
            </a: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1154880" y="3129120"/>
            <a:ext cx="3400560" cy="2895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198" name="PlaceHolder 4"/>
          <p:cNvSpPr>
            <a:spLocks noGrp="1"/>
          </p:cNvSpPr>
          <p:nvPr>
            <p:ph type="dt" idx="46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ftr" idx="47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0" name="PlaceHolder 6"/>
          <p:cNvSpPr>
            <a:spLocks noGrp="1"/>
          </p:cNvSpPr>
          <p:nvPr>
            <p:ph type="sldNum" idx="48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6F215FE9-0097-4827-828D-4EB45D5F66D3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7"/>
          <p:cNvPicPr/>
          <p:nvPr/>
        </p:nvPicPr>
        <p:blipFill>
          <a:blip r:embed="rId3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2" name="Picture 6"/>
          <p:cNvPicPr/>
          <p:nvPr/>
        </p:nvPicPr>
        <p:blipFill>
          <a:blip r:embed="rId4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4" name="Picture 8"/>
          <p:cNvPicPr/>
          <p:nvPr/>
        </p:nvPicPr>
        <p:blipFill>
          <a:blip r:embed="rId5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5" name="Picture 9"/>
          <p:cNvPicPr/>
          <p:nvPr/>
        </p:nvPicPr>
        <p:blipFill>
          <a:blip r:embed="rId6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1153800" y="1854360"/>
            <a:ext cx="5092560" cy="157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457200">
              <a:lnSpc>
                <a:spcPct val="100000"/>
              </a:lnSpc>
              <a:buNone/>
              <a:defRPr lang="en-US" sz="36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36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Click to edit Master title style</a:t>
            </a:r>
          </a:p>
        </p:txBody>
      </p:sp>
      <p:sp>
        <p:nvSpPr>
          <p:cNvPr id="208" name="PlaceHolder 2"/>
          <p:cNvSpPr>
            <a:spLocks noGrp="1"/>
          </p:cNvSpPr>
          <p:nvPr>
            <p:ph type="pic"/>
          </p:nvPr>
        </p:nvSpPr>
        <p:spPr>
          <a:xfrm>
            <a:off x="6949440" y="1143000"/>
            <a:ext cx="3200040" cy="4571640"/>
          </a:xfrm>
          <a:prstGeom prst="rect">
            <a:avLst/>
          </a:prstGeom>
          <a:noFill/>
          <a:ln w="0">
            <a:noFill/>
          </a:ln>
          <a:effectLst>
            <a:outerShdw blurRad="50760" dist="50760" dir="5400000" algn="tl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/>
          <a:p>
            <a:pPr indent="0" algn="l">
              <a:buNone/>
            </a:pPr>
            <a:r>
              <a:rPr lang="en-GB" sz="16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Double-click to add an Image</a:t>
            </a: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1154880" y="3657600"/>
            <a:ext cx="5084640" cy="137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Edit Master text styles</a:t>
            </a:r>
          </a:p>
        </p:txBody>
      </p:sp>
      <p:sp>
        <p:nvSpPr>
          <p:cNvPr id="210" name="PlaceHolder 4"/>
          <p:cNvSpPr>
            <a:spLocks noGrp="1"/>
          </p:cNvSpPr>
          <p:nvPr>
            <p:ph type="dt" idx="49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lang="en-GB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PlaceHolder 5"/>
          <p:cNvSpPr>
            <a:spLocks noGrp="1"/>
          </p:cNvSpPr>
          <p:nvPr>
            <p:ph type="ftr" idx="50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12" name="PlaceHolder 6"/>
          <p:cNvSpPr>
            <a:spLocks noGrp="1"/>
          </p:cNvSpPr>
          <p:nvPr>
            <p:ph type="sldNum" idx="51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5B7F6DD-6ACD-4E2D-A268-3AB3C039D3B7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‹#›</a:t>
            </a:fld>
            <a:endParaRPr lang="en-GB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ivilna-zastita.gov.hr/UserDocsImages/CIVILNA%20ZA&#352;TITA/PDF_ZA%20WEB/Procjena%20rizika%20od%20katastrofa%20za%20Republiku%20Hrvatsku.pdf" TargetMode="External"/><Relationship Id="rId2" Type="http://schemas.openxmlformats.org/officeDocument/2006/relationships/hyperlink" Target="https://civilna-zastita.gov.hr/UserDocsImages/CIVILNA%20ZA&#352;TITA/PDF_ZA%20WEB/Procjena_rizika%20od%20katastrofa_2019.pdf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jyj8rQhZ6P24yqCNm0IDNIhcGuZ-cRN4mVpzCE0dzs8/edit?usp=sharing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400" cy="332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Prirodni rizici</a:t>
            </a:r>
            <a:endParaRPr lang="en-US" sz="7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1154880" y="4777560"/>
            <a:ext cx="8825400" cy="86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Doc.Dr.Sc. Ivan Martinić</a:t>
            </a:r>
            <a:endParaRPr lang="en-GB" sz="2000" b="0" u="none" strike="noStrike" cap="all">
              <a:solidFill>
                <a:schemeClr val="dk2">
                  <a:lumMod val="40000"/>
                  <a:lumOff val="60000"/>
                </a:schemeClr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email: imartini@geog.pmf.hr</a:t>
            </a:r>
            <a:endParaRPr lang="en-GB" sz="2000" b="0" u="none" strike="noStrike" cap="all">
              <a:solidFill>
                <a:schemeClr val="dk2">
                  <a:lumMod val="40000"/>
                  <a:lumOff val="60000"/>
                </a:schemeClr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Uvodno predavanje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680400" y="2192760"/>
            <a:ext cx="9613440" cy="3742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Koncept predmeta: 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predavanja + seminari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Teme predavanja – tematski, prema vrstama prirodnih rizika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Uvodno predavanje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680400" y="2041920"/>
            <a:ext cx="10638360" cy="47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20000"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Literatura: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Wisner, B., Blaikie, P., Cannon, T., Davis, I., 2003: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At Risk: Natural hazards, people’s</a:t>
            </a: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vulnerability</a:t>
            </a: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and</a:t>
            </a: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disasters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second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ed., Routledge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Smith, K.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Petley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D. N., 2009: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Environmental</a:t>
            </a: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hazards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fifth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ed., Routledge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Ranke, U., 2016: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Natural Disaster Risk</a:t>
            </a: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Management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Springer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Procjena rizika od katastrofa za Republiku Hrvatsku</a:t>
            </a:r>
            <a:r>
              <a:rPr lang="pl-PL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pl-PL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– obavezno!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Europska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komisija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2010: </a:t>
            </a:r>
            <a:r>
              <a:rPr lang="en-US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Risk Assessment and Mapping Guidelines for Disaster Management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41 str.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Europska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komisija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2017: </a:t>
            </a:r>
            <a:r>
              <a:rPr lang="en-US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Overview of Natural and Man-made Disaster Risks the European Union may face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112 str.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UN, 2016: </a:t>
            </a:r>
            <a:r>
              <a:rPr lang="en-US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Report of the open-ended intergovernmental expert working group on indicators and terminology relating to disaster risk reduction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41 str.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Lutoff,C.,2020:Natural disasters: when the environment becomes a threat, Encyclopedia of the Environment, [online ISSN 2555-0950] url: https://www.encyclopedie-environnement.org/en/society/natural-disasters-when-environment-becomes-a-threat/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Uvodno predavanje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680400" y="2468160"/>
            <a:ext cx="9613440" cy="3467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Obaveze studenata: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- Pohađanje nastave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- Pisanje seminara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Usmeno izlaganje seminara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Ocjena= 50 % seminar + 50 % usmeni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21" name="Arrow: Right 3"/>
          <p:cNvSpPr/>
          <p:nvPr/>
        </p:nvSpPr>
        <p:spPr>
          <a:xfrm>
            <a:off x="5238000" y="2858760"/>
            <a:ext cx="1198080" cy="1080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01513"/>
          </a:solidFill>
          <a:ln cap="rnd">
            <a:solidFill>
              <a:srgbClr val="820F0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22" name="TextBox 4"/>
          <p:cNvSpPr/>
          <p:nvPr/>
        </p:nvSpPr>
        <p:spPr>
          <a:xfrm>
            <a:off x="6675840" y="3168360"/>
            <a:ext cx="3617640" cy="46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hr-HR" sz="2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Izlazak na ispit (usmeni)</a:t>
            </a:r>
            <a:endParaRPr lang="en-GB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pic>
        <p:nvPicPr>
          <p:cNvPr id="224" name="Content Placeholder 4"/>
          <p:cNvPicPr/>
          <p:nvPr/>
        </p:nvPicPr>
        <p:blipFill>
          <a:blip r:embed="rId2"/>
          <a:stretch/>
        </p:blipFill>
        <p:spPr>
          <a:xfrm>
            <a:off x="7857720" y="2157120"/>
            <a:ext cx="2598840" cy="3449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5" name="Picture 3"/>
          <p:cNvPicPr/>
          <p:nvPr/>
        </p:nvPicPr>
        <p:blipFill>
          <a:blip r:embed="rId3"/>
          <a:stretch/>
        </p:blipFill>
        <p:spPr>
          <a:xfrm>
            <a:off x="1725120" y="2398320"/>
            <a:ext cx="4961520" cy="3048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1. O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pasnost ili prijetnja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(</a:t>
            </a:r>
            <a:r>
              <a:rPr lang="hr-HR" sz="2000" b="1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hazard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svaka pojava, odnosno njome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uzrokovan proces koji prvenstveno može nanijeti štetu pojedincu I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društvu, kao i njegovu dobru ili životnom okruženju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Razlikujemo ih prema uzroku: 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1.) PRIRODNE 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2.) Antropogene (tehnološke i socijalne)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Prirodne prijetnje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Wingdings"/>
              </a:rPr>
              <a:t>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prirodne pojave koje mogu biti štetne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iz aspekta čovjeka,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a za okoliš mogu biti čak i korisne: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nastanka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planeta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vulkanskom aktivnošću se oslobađaju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plinovi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koji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sudjeluju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stvaranju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atmosfere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hidrosferete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te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minerali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važni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za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tlo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tektonski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pokreti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oblikuju reljef,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obnavljajući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otjecanje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eroziju</a:t>
            </a:r>
            <a:endParaRPr lang="hr-HR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dirty="0">
                <a:solidFill>
                  <a:schemeClr val="lt1"/>
                </a:solidFill>
              </a:rPr>
              <a:t>požari su prirodni dio sukcesije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erozijski procesi obnavljaju tlo i pogoduju bioraznolikosti...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2.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Izloženost (</a:t>
            </a:r>
            <a:r>
              <a:rPr lang="en-US" sz="2000" b="1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Exposure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položaj ljudi, infrastrukture, nastambi, proizvodnih pogona, i dr. ljudskih tvorevina u prostorima sklonim prijetnjama (</a:t>
            </a:r>
            <a:r>
              <a:rPr lang="en-US" sz="2000" b="0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hazard-prone</a:t>
            </a:r>
            <a:r>
              <a:rPr lang="hr-HR" sz="2000" b="0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areas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,,Ono što je na putu opasnosti (pojave)’’, npr. kuće u poplavnoj zoni rijeke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3.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Ranjivost (Vulnerability)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stanje određeno fizičkim, društvenim, ekonomskim i okolišnim čimbenicima ili procesima koji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utječu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osjetljivost pojedinca, zajednice, imovine ili sustava na posljedice i opasnosti.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npr. koliko su te iste kuće ranjive/otporne na poplavu? Kako su građene? 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4.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Kapacitet (</a:t>
            </a:r>
            <a:r>
              <a:rPr lang="hr-HR" sz="2000" b="1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capacity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kombinacija svih snaga, svojstava i resursa raspoloživih u nekoj organizaciji, zajednici ili društvu koja služe za upravljanje i smanjivanje rizika i jačanje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otpornosti (Resiliance)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(potencijalna sposobnost smanjenja rizika)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5.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Otpornost (Resiliance)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sposobnost sustava, zajednice ili društva izloženog opasnosti (prijetnji) da se odupre, apsorbira, prilagodi, transformira ili oporavi od posljedica prijetnje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na učinkovit način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, uključujući očuvanje i obnavljanje izvornih struktura i funkcija.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(stvarna sposobnost smanjenja rizika)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cxnSp>
        <p:nvCxnSpPr>
          <p:cNvPr id="234" name="Straight Arrow Connector 4"/>
          <p:cNvCxnSpPr/>
          <p:nvPr/>
        </p:nvCxnSpPr>
        <p:spPr>
          <a:xfrm flipH="1">
            <a:off x="4429800" y="3064320"/>
            <a:ext cx="3192480" cy="806400"/>
          </a:xfrm>
          <a:prstGeom prst="straightConnector1">
            <a:avLst/>
          </a:prstGeom>
          <a:ln w="57150" cap="rnd">
            <a:solidFill>
              <a:srgbClr val="FFFFFF"/>
            </a:solidFill>
            <a:round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Prirodni rizik = f (opasnost, izloženost, ranjivost, kapacitet)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Rizik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(od katastrofe)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potencijalni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: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gubi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ci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života, ozljed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e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razorena ili oštećena imovina,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koj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se mo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gu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dogoditi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nekom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sustavu, društvu ili zajednici u određenom vremenu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, a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određen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vjerojatnošću koj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a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je funkcija opasnosti, izloženosti, ranjivosti i kapaciteta.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formuli nema otpornosti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jer se ona može procijeniti tek nakon događaja rizika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Izvor: UNDRR, 2016 - https://www.undrr.org/publication/report-open-ended-intergovernmental-expert-working-group-indicators-and-terminology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Što su prirodni rizici?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736384" y="1852920"/>
            <a:ext cx="9613440" cy="432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osnovi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čovjek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ipak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nije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nedužna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žrtva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izložena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hiru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prirode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iako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takav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pristup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bio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izražen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ranijem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istraživanju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prirodnih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prijetnji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Pristup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mijenja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druge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polovine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XVIII.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st.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(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Lisabonski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potres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1755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.)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Čovjek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kao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dio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značajno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utječe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prirodu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ne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samo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ograničenom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smislu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kraćem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vremenu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već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početka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širenja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razvoja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naše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vrste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(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npr.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krčenje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šuma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).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Mnoge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kronične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manje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više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povezane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našim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djelovanjem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npr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dezertifikacija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degradacija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tla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smanjivanje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permafrosta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klimatske promjene…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pćenito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teško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danas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naći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posve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prirodne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nesreće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čak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kod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poplava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suša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najezde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organizama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41" name="Picture 3"/>
          <p:cNvPicPr/>
          <p:nvPr/>
        </p:nvPicPr>
        <p:blipFill>
          <a:blip r:embed="rId2"/>
          <a:stretch/>
        </p:blipFill>
        <p:spPr>
          <a:xfrm>
            <a:off x="2625840" y="265680"/>
            <a:ext cx="5645520" cy="6326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Vrste prirodnih rizika (opasnosti)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Podjela ima više, a uglavnom se određuju s obzirom na porijeklo, odnosno način nastajanja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Geofizički (geološki/geomorfološki) (vulkani, potresi, padinski procesi…)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Meteorološki (klimatski) (oluje, tornada, suše…)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Hidrološki (i marinski) (poplave, valovi…)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Biološki (najezde, epidemije…)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900000" y="2047320"/>
            <a:ext cx="8580600" cy="4252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geografskom pristupu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procjenama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prijetnja i rizika među najvažnijim zadacima jest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ocjena izloženosti i ranjivosti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društva na prirodne (okolišne) prijetnje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na prostornoj razini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razmatranje rizika od prirodnih (okolišnih) prijetnji treba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(uz prirodna obilježja prostora)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uključiti određene društveno-gospodarske čimbenike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(npr. siromaštvo, stanovanje, zdravlje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…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) koji utječu na rizik putem ranjivosti društva.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Prostorna logika 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Wingdings"/>
              </a:rPr>
              <a:t>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uzimanje u obzir svih prostornih čimbenika koji mogu imati utjecaj na rizik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 – opća opažanja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terminima rizika i sigurnosti,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većina visoko razvijenih zemalja ima</a:t>
            </a:r>
            <a:r>
              <a:rPr lang="hr-HR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razmjerno visoku sigurnost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Primjerice, čak je i Japan, koji je fizički vrlo izložen mnogim okolišnim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prijetnjama, uspio primijeniti mnoge mjere koje ograničavaju gubitke od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prirodnih nesreća (i katastrofa) zahvaljujući svojem visokom razvitku. Na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drugom kraju spektra su mnoge afričke zemlje s položajem visoke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izloženosti i visoke osjetljivosti, tj. visokog rizika i niske sigurnosti.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 – opća opažanja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646200" y="1853280"/>
            <a:ext cx="9613440" cy="4551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Društvena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nije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jednostavno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odrediva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Iako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postojali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pokušaji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definiranja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indeksa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rizika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okolišnih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nesreća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(Disaster Risk</a:t>
            </a:r>
            <a:r>
              <a:rPr lang="hr-HR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Index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ili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DRI,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UNDP)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kako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bi se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mogle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usporediti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pojedine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države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nije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uspio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pokušaj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jednostavnog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izražavanja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ukupne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ranjivosti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društva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a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pokazala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vrlo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sprecifičnom</a:t>
            </a:r>
            <a:r>
              <a:rPr lang="hr-HR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prema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pojedinim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prijetnjama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Velike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razlike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pokazale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unutar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pojedinih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socijalnih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grupa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istoj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državi</a:t>
            </a:r>
            <a:r>
              <a:rPr lang="hr-HR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200" b="0" u="none" strike="noStrike" dirty="0">
                <a:solidFill>
                  <a:schemeClr val="lt1"/>
                </a:solidFill>
                <a:effectLst/>
                <a:uFillTx/>
                <a:latin typeface="Wingdings"/>
              </a:rPr>
              <a:t></a:t>
            </a:r>
            <a:r>
              <a:rPr lang="hr-HR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potreban je individualni pristup</a:t>
            </a:r>
            <a:endParaRPr lang="en-US" sz="22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Općenito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pokazalo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da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globalno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najranjivije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dvije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populacijske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skupine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: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Urbano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stanovništvo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sirotinjskih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četvrti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brzorastućim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gradovima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često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živi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nesigurnim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objektima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strmim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stranama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ili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nedaleko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opasnih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industrijskih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zona,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osobito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potrese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pokrete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padinama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požare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Ruralno</a:t>
            </a:r>
            <a:r>
              <a:rPr lang="en-US" sz="22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stanovništvo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čini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gotovo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¾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najsiromašnijih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ljudi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svijetu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pati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nestašice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hrane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degradacije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klimatskih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promjena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osobito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poplave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suše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tim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povezane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2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gladi</a:t>
            </a:r>
            <a:r>
              <a:rPr lang="en-US" sz="22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 - opća opažanja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680400" y="2201760"/>
            <a:ext cx="9613440" cy="419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Ključni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čimbenici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pogibelji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gospodarski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demografski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politički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geografski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faktori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Gospodarski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čimbenici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Najranjiviji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najsiromašniji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Čini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da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nemaju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što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izgubiti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no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npr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analiza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posljedica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tropskog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ciklona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Mitch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Hondurasu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1998.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pokazala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da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domaćinstva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donjem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kvartilu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bogatstvu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izgubila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18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%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svojih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ionako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malih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vrijednosti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dok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gornjem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kvartilu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bogatstvu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izgubili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svega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3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%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vrijednosti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Demografski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čimbenici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Dob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spol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važni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Najranjiviji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vrlo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mladi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vrlo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stari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a po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spolu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žene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više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nego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muškarci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tropskom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ciklonu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Bangladešu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1970.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preko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polovice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smrtno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stradalih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bila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djeca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mlađa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10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godina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imala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udio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1/3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ukupnom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stanovništvu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Neki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radovi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potresima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pokazali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da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preživjelih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najteže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ozljede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imaju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stariji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60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godina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to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pretežito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žene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Kultura i položaj žena u društvu ima velik utjecaj!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52" name="Picture 3"/>
          <p:cNvPicPr/>
          <p:nvPr/>
        </p:nvPicPr>
        <p:blipFill>
          <a:blip r:embed="rId2"/>
          <a:stretch/>
        </p:blipFill>
        <p:spPr>
          <a:xfrm>
            <a:off x="3543729" y="188820"/>
            <a:ext cx="4551480" cy="6480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390600" y="452880"/>
            <a:ext cx="1091916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3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 - opća opažanja</a:t>
            </a:r>
            <a:endParaRPr lang="en-US" sz="3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/>
          </p:nvPr>
        </p:nvSpPr>
        <p:spPr>
          <a:xfrm>
            <a:off x="680400" y="1375920"/>
            <a:ext cx="9613440" cy="5006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Politički</a:t>
            </a:r>
            <a:r>
              <a:rPr lang="hr-HR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čimbenici</a:t>
            </a:r>
            <a:endParaRPr lang="en-US" sz="2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Najranjivija su društva u kojima </a:t>
            </a:r>
            <a:r>
              <a:rPr lang="en-US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nema učinkovite središnje uprave</a:t>
            </a:r>
            <a:r>
              <a:rPr lang="en-US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 Nekompetentnost i korupcija često izazivaju slabosti u infrastrukturi. Bez čvrstog poreznog sustava također nema sredstava za unaprjeđenje temeljne infrastrukture, vodoopskrbe, kanalizacije i zdravstvene zaštite.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Oružani sukobi često uzrokuju valove izbjeglica. Deseci milijuna ljudi je izmješteno unutar svoje zemlje ili izvan svoje zemlje. Smještaj je često na rubu egzistencijalnih potreba, osobito osjetljiv na okolišne prijetnje.</a:t>
            </a: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Okolišni </a:t>
            </a:r>
            <a:r>
              <a:rPr lang="hr-HR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čimbenici</a:t>
            </a:r>
            <a:endParaRPr lang="en-US" sz="2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Neodgovarajuće upravljanje prirodnim resursima </a:t>
            </a:r>
            <a:r>
              <a:rPr lang="en-US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najčešće doprinosi ranjivosti na okolišne prijetnje. Većina svjetskog siromašnoga ruralnog stanovništva i dalje se bavi tradicionalnom kišno-ovisnom poljodjelskom proizvodnjom. Globalno su važni procesi kao deforestacija</a:t>
            </a:r>
            <a:r>
              <a:rPr lang="hr-HR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  <a:endParaRPr lang="en-US" sz="2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Važan doprinos ranjivosti jest neadekvatan pristup sigurnoj pitkoj vodi.</a:t>
            </a: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646200" y="197280"/>
            <a:ext cx="1007784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 - opća opažanja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/>
          </p:nvPr>
        </p:nvSpPr>
        <p:spPr>
          <a:xfrm>
            <a:off x="1103400" y="1598040"/>
            <a:ext cx="8946360" cy="488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Prostorni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čimbenici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Mnoga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ruralna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područja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udaljena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središnje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vlasti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pomoći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;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Izolirana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područja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posebno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su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: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mali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udaljeni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otoci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visoke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planine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,…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Z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aključno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koncept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ostaje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teško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dohvatljiv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odnosno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teško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odrediv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praksi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Postoji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nekoliko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metodologija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raspolaganju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može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pokušati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odrediti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(procijeniti)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ali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malo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dogovora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toga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upotrijebiti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nekim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slučajevima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dolazi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se do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konfliktnih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rezultata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različitim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prostornim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razinama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 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O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staje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potreba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za razvoj metodologije! (preciznije u prostorno širem smislu i u različitim mjerilima)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500" fill="hold"/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2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2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1002456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715680" y="1593720"/>
            <a:ext cx="10283400" cy="5263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U najvažnije zadatke geografije prirodnih rizika (okolišnih prijetnji) ubraja se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i </a:t>
            </a: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procjena prijetnji i rizika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Procjena okolišnih prijetnji uključuje određivanje: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kad i gdje su se u prošlosti događale okolišne prijetnje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magnitude (snaga i doseg) i učestalosti 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prirodnih učinaka </a:t>
            </a:r>
            <a:r>
              <a:rPr lang="hr-HR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kod</a:t>
            </a: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prošlih prijetnji (opasnosti)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vjerojatnih posljedica od prijetnje određene siline na nekom mjestu</a:t>
            </a: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1002456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Geografski pristup prirodnim rizicima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/>
          </p:nvPr>
        </p:nvSpPr>
        <p:spPr>
          <a:xfrm>
            <a:off x="680400" y="1358280"/>
            <a:ext cx="10665000" cy="5263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Procjena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rizika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1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uključuje</a:t>
            </a:r>
            <a:r>
              <a:rPr lang="en-US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: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procjenu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okolišnih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(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kao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što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navedeno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)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utvrđivanje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veličine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rizika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pojedine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,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odnosno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potencijalnu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izloženost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potencijalnu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štetu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od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prijetnje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.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prijedlog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mjera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praćenja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potencijalnog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predviđanja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Wingdings"/>
              </a:rPr>
              <a:t>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sustavi ranog upozorenja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nn-NO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prijedlog mjera lokacije i zaštite infrastrukture.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ocjenu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ukupne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osjetljivosti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posebno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društvene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ranjivosti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javnu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objavu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sadržaja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formi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je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jasna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javnosti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te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u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formi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koja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odgovara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prostorno-planerskim</a:t>
            </a:r>
            <a:r>
              <a:rPr lang="en-US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en-US" sz="2000" b="0" u="none" strike="noStrike" dirty="0" err="1">
                <a:solidFill>
                  <a:schemeClr val="lt1"/>
                </a:solidFill>
                <a:effectLst/>
                <a:uFillTx/>
                <a:latin typeface="Century Gothic"/>
              </a:rPr>
              <a:t>potrebama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buNone/>
            </a:pP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680400" y="1491480"/>
            <a:ext cx="3312360" cy="491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20000"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000" b="1" i="1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Procjena rizika od katastrofa za Republiku Hrvatsku (verzije iz 2019 i 2024 – različite metodologije)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2"/>
              </a:rPr>
              <a:t>https://civilna-zastita.gov.hr/UserDocsImages/CIVILNA%20ZAŠTITA/PDF_ZA%20WEB/Procjena_rizika%20od%20katastrofa_2019.pdf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en-US" sz="2000" b="0" u="sng" strike="noStrike">
                <a:solidFill>
                  <a:schemeClr val="lt1"/>
                </a:solidFill>
                <a:effectLst/>
                <a:uFillTx/>
                <a:latin typeface="Century Gothic"/>
                <a:hlinkClick r:id="rId3"/>
              </a:rPr>
              <a:t>https://civilna-zastita.gov.hr/UserDocsImages/CIVILNA%20ZAŠTITA/PDF_ZA%20WEB/Procjena%20rizika%20od%20katastrofa%20za%20Republiku%20Hrvatsku.pdf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</a:pP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63" name="Picture 3"/>
          <p:cNvPicPr/>
          <p:nvPr/>
        </p:nvPicPr>
        <p:blipFill>
          <a:blip r:embed="rId4"/>
          <a:stretch/>
        </p:blipFill>
        <p:spPr>
          <a:xfrm>
            <a:off x="4091760" y="352440"/>
            <a:ext cx="7419600" cy="6152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Seminar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/>
          </p:nvPr>
        </p:nvSpPr>
        <p:spPr>
          <a:xfrm>
            <a:off x="680400" y="1518120"/>
            <a:ext cx="10522800" cy="515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Studenti odabiru jednu od ponuđenih tema (događaji iz zadnjih godinu dana)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Pisani dio opsega oko 10 stranica: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Font Times New Roman, veličina 12, prored 1.5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Struktura: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</a:pPr>
            <a:r>
              <a:rPr lang="hr-HR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	1. Uvod (opis prostora, općenito o prirodnom riziku koji se obrađuje, povijest 	ovog rizika na istraživanom području)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</a:pPr>
            <a:r>
              <a:rPr lang="hr-HR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	2. Opis događaja (što se dogodilo, od prirodne pojave do šteta/žrtava)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		Što je uzrokovalo (ili spriječilo?) štetu i žrtve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1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		Što se može napraviti kako bi se smanjio rizik u budućnosti?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		3. Zaključak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hr-HR" sz="2000" i="1" dirty="0">
                <a:solidFill>
                  <a:schemeClr val="lt1"/>
                </a:solidFill>
              </a:rPr>
              <a:t>		</a:t>
            </a:r>
            <a:r>
              <a:rPr lang="hr-HR" sz="2000" b="0" i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4. Literatura i izvori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66" name="Right Brace 3"/>
          <p:cNvSpPr/>
          <p:nvPr/>
        </p:nvSpPr>
        <p:spPr>
          <a:xfrm>
            <a:off x="9973620" y="4046333"/>
            <a:ext cx="352080" cy="1080720"/>
          </a:xfrm>
          <a:prstGeom prst="rightBrace">
            <a:avLst>
              <a:gd name="adj1" fmla="val 8333"/>
              <a:gd name="adj2" fmla="val 50000"/>
            </a:avLst>
          </a:prstGeom>
          <a:noFill/>
          <a:ln w="38100" cap="rnd">
            <a:solidFill>
              <a:srgbClr val="FFFFFF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67" name="TextBox 4"/>
          <p:cNvSpPr/>
          <p:nvPr/>
        </p:nvSpPr>
        <p:spPr>
          <a:xfrm>
            <a:off x="10410660" y="4046333"/>
            <a:ext cx="1585080" cy="119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hr-HR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Naglasak na prostoru – geografski pristup</a:t>
            </a:r>
            <a:endParaRPr lang="en-GB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Seminar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680400" y="2336760"/>
            <a:ext cx="10318680" cy="359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Istražite stručnu i znanstvenu literaturu, ali i novinske i internetske članke (radi se o recentnim događajima pa često nema dovoljno stručnih radova)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Naglasak treba biti na samom događaju i obradi teme iz perspektive upravljanja prirodnim rizikom i prostorne logike područja (koji su glavni ,,pojačivači’’ rizika i što se može učiniti za njegovo smanjivanje?)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342900" indent="-3429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Koristite </a:t>
            </a:r>
            <a:r>
              <a:rPr lang="hr-HR" sz="2000" b="1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kartografske priloge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(potičem vas da ih izradite i sami), grafike, slike i dr., uzmite u prostor sve bitne prostorne elemente</a:t>
            </a: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457200">
              <a:lnSpc>
                <a:spcPct val="100000"/>
              </a:lnSpc>
              <a:buNone/>
            </a:pPr>
            <a:r>
              <a:rPr lang="hr-HR" sz="4200" b="0" u="none" strike="noStrike" dirty="0">
                <a:solidFill>
                  <a:schemeClr val="lt2"/>
                </a:solidFill>
                <a:effectLst/>
                <a:uFillTx/>
                <a:latin typeface="Century Gothic"/>
              </a:rPr>
              <a:t>Seminar</a:t>
            </a:r>
            <a:endParaRPr lang="en-US" sz="4200" b="0" u="none" strike="noStrike" dirty="0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/>
          </p:nvPr>
        </p:nvSpPr>
        <p:spPr>
          <a:xfrm>
            <a:off x="680400" y="2264760"/>
            <a:ext cx="10318680" cy="359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Temu prijavite preko poveznice 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Wingdings"/>
              </a:rPr>
              <a:t></a:t>
            </a:r>
            <a:r>
              <a:rPr lang="hr-HR" sz="2000" b="0" u="none" strike="noStrike" dirty="0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r>
              <a:rPr lang="hr-HR" sz="2000" u="sng" dirty="0">
                <a:solidFill>
                  <a:schemeClr val="lt1"/>
                </a:solidFill>
                <a:hlinkClick r:id="rId2"/>
              </a:rPr>
              <a:t>https://docs.google.com/spreadsheets/d/1jyj8rQhZ6P24yqCNm0IDNIhcGuZ-cRN4mVpzCE0dzs8/edit?usp=sharing</a:t>
            </a:r>
            <a:r>
              <a:rPr lang="hr-HR" sz="2000" u="sng" dirty="0">
                <a:solidFill>
                  <a:schemeClr val="lt1"/>
                </a:solidFill>
              </a:rPr>
              <a:t> </a:t>
            </a:r>
          </a:p>
          <a:p>
            <a:pPr marL="343080" indent="-343080">
              <a:spcBef>
                <a:spcPts val="1001"/>
              </a:spcBef>
              <a:buClr>
                <a:srgbClr val="8AD0D6"/>
              </a:buClr>
              <a:buSzPct val="80000"/>
              <a:buFont typeface="Arial" panose="020B0604020202020204" pitchFamily="34" charset="0"/>
              <a:buChar char="•"/>
            </a:pPr>
            <a:endParaRPr lang="en-US" sz="2000" b="0" u="none" strike="noStrike" dirty="0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7000"/>
                <a:lumMod val="124000"/>
              </a:schemeClr>
            </a:gs>
            <a:gs pos="100000">
              <a:schemeClr val="phClr">
                <a:tint val="96000"/>
                <a:shade val="88000"/>
                <a:lumMod val="76000"/>
              </a:schemeClr>
            </a:gs>
          </a:gsLst>
          <a:path path="circle">
            <a:fillToRect l="45000" t="65000" r="125000" b="100000"/>
          </a:path>
          <a:tileRect/>
        </a:gradFill>
        <a:blipFill rotWithShape="1">
          <a:blip xmlns:r="http://schemas.openxmlformats.org/officeDocument/2006/relationships" r:embed="rId1"/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901</TotalTime>
  <Words>2030</Words>
  <Application>Microsoft Office PowerPoint</Application>
  <PresentationFormat>Widescreen</PresentationFormat>
  <Paragraphs>140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Century Gothic</vt:lpstr>
      <vt:lpstr>Symbol</vt:lpstr>
      <vt:lpstr>Times New Roman</vt:lpstr>
      <vt:lpstr>Wingdings</vt:lpstr>
      <vt:lpstr>Wingdings 3</vt:lpstr>
      <vt:lpstr>Ion</vt:lpstr>
      <vt:lpstr>Prirodni rizici</vt:lpstr>
      <vt:lpstr>Uvodno predavanje</vt:lpstr>
      <vt:lpstr>Uvodno predavanje</vt:lpstr>
      <vt:lpstr>Uvodno predavanje</vt:lpstr>
      <vt:lpstr>Što su prirodni rizici?</vt:lpstr>
      <vt:lpstr>Što su prirodni rizici?</vt:lpstr>
      <vt:lpstr>Što su prirodni rizici?</vt:lpstr>
      <vt:lpstr>Što su prirodni rizici?</vt:lpstr>
      <vt:lpstr>Što su prirodni rizici?</vt:lpstr>
      <vt:lpstr>Što su prirodni rizici?</vt:lpstr>
      <vt:lpstr>Što su prirodni rizici?</vt:lpstr>
      <vt:lpstr>PowerPoint Presentation</vt:lpstr>
      <vt:lpstr>Vrste prirodnih rizika (opasnosti)</vt:lpstr>
      <vt:lpstr>Geografski pristup prirodnim rizicima</vt:lpstr>
      <vt:lpstr>Geografski pristup prirodnim rizicima – opća opažanja</vt:lpstr>
      <vt:lpstr>Geografski pristup prirodnim rizicima – opća opažanja</vt:lpstr>
      <vt:lpstr>Geografski pristup prirodnim rizicima - opća opažanja</vt:lpstr>
      <vt:lpstr>Geografski pristup prirodnim rizicima - opća opažanja</vt:lpstr>
      <vt:lpstr>Geografski pristup prirodnim rizicima - opća opažanja</vt:lpstr>
      <vt:lpstr>Geografski pristup prirodnim rizicima</vt:lpstr>
      <vt:lpstr>Geografski pristup prirodnim rizicima</vt:lpstr>
      <vt:lpstr>PowerPoint Presentation</vt:lpstr>
      <vt:lpstr>Seminar</vt:lpstr>
      <vt:lpstr>Seminar</vt:lpstr>
      <vt:lpstr>Seminar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Prirodni rizici</dc:title>
  <dc:subject/>
  <dc:creator>Ivan Martinić</dc:creator>
  <dc:description/>
  <cp:lastModifiedBy>Reviewer</cp:lastModifiedBy>
  <cp:revision>70</cp:revision>
  <dcterms:created xsi:type="dcterms:W3CDTF">2025-08-29T11:32:23Z</dcterms:created>
  <dcterms:modified xsi:type="dcterms:W3CDTF">2026-10-09T11:24:11Z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25</vt:i4>
  </property>
</Properties>
</file>