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61" r:id="rId4"/>
    <p:sldId id="262" r:id="rId5"/>
    <p:sldId id="259" r:id="rId6"/>
    <p:sldId id="264" r:id="rId7"/>
    <p:sldId id="260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9" r:id="rId22"/>
    <p:sldId id="278" r:id="rId23"/>
    <p:sldId id="263" r:id="rId24"/>
    <p:sldId id="25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3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7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1967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169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4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6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8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5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9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87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na-zastita.gov.hr/UserDocsImages/CIVILNA%20ZA&#352;TITA/PDF_ZA%20WEB/Procjena%20rizika%20od%20katastrofa%20za%20Republiku%20Hrvatsku.pdf" TargetMode="External"/><Relationship Id="rId2" Type="http://schemas.openxmlformats.org/officeDocument/2006/relationships/hyperlink" Target="https://civilna-zastita.gov.hr/UserDocsImages/CIVILNA%20ZA&#352;TITA/PDF_ZA%20WEB/Procjena_rizika%20od%20katastrofa_20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PTs7x8-5Yjz7v6hW1HUlumkE0rgj9H6n/edit?usp=sharing&amp;ouid=112382517189218818464&amp;rtpof=true&amp;sd=tru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7CAF-5167-47E2-BB27-90545F474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Prirodni rizici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DF382-58D1-4483-9129-0B1AB3CB9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cap="none" dirty="0" err="1"/>
              <a:t>Doc.Dr.Sc</a:t>
            </a:r>
            <a:r>
              <a:rPr lang="hr-HR" cap="none" dirty="0"/>
              <a:t>. Ivan Martinić</a:t>
            </a:r>
          </a:p>
          <a:p>
            <a:r>
              <a:rPr lang="hr-HR" cap="none" dirty="0"/>
              <a:t>email: imartini@geog.pmf.hr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748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88C6-1101-4D27-A729-E026032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0DCE-093B-40E5-91B7-2A0C182F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Prirodni rizik = f (opasnost, izloženost, ranjivost, kapacitet)</a:t>
            </a:r>
          </a:p>
          <a:p>
            <a:r>
              <a:rPr lang="en-US" b="1" dirty="0" err="1"/>
              <a:t>Rizik</a:t>
            </a:r>
            <a:r>
              <a:rPr lang="hr-HR" b="1" dirty="0"/>
              <a:t> </a:t>
            </a:r>
            <a:r>
              <a:rPr lang="en-US" dirty="0"/>
              <a:t>(od </a:t>
            </a:r>
            <a:r>
              <a:rPr lang="en-US" dirty="0" err="1"/>
              <a:t>katastrofe</a:t>
            </a:r>
            <a:r>
              <a:rPr lang="en-US" dirty="0"/>
              <a:t>) </a:t>
            </a:r>
            <a:r>
              <a:rPr lang="hr-HR" dirty="0"/>
              <a:t>su</a:t>
            </a:r>
            <a:r>
              <a:rPr lang="en-US" dirty="0"/>
              <a:t> </a:t>
            </a:r>
            <a:r>
              <a:rPr lang="en-US" dirty="0" err="1"/>
              <a:t>potencijalni</a:t>
            </a:r>
            <a:r>
              <a:rPr lang="hr-HR" dirty="0"/>
              <a:t>:</a:t>
            </a:r>
            <a:r>
              <a:rPr lang="en-US" dirty="0"/>
              <a:t> </a:t>
            </a:r>
            <a:r>
              <a:rPr lang="en-US" dirty="0" err="1"/>
              <a:t>gubi</a:t>
            </a:r>
            <a:r>
              <a:rPr lang="hr-HR" dirty="0"/>
              <a:t>ci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ozljed</a:t>
            </a:r>
            <a:r>
              <a:rPr lang="hr-HR" dirty="0"/>
              <a:t>e</a:t>
            </a:r>
            <a:r>
              <a:rPr lang="en-US" dirty="0"/>
              <a:t>, </a:t>
            </a:r>
            <a:r>
              <a:rPr lang="hr-HR" dirty="0"/>
              <a:t>razorena ili oštećena imovina, </a:t>
            </a:r>
            <a:r>
              <a:rPr lang="en-US" dirty="0" err="1"/>
              <a:t>koj</a:t>
            </a:r>
            <a:r>
              <a:rPr lang="hr-HR" dirty="0"/>
              <a:t>i</a:t>
            </a:r>
            <a:r>
              <a:rPr lang="en-US" dirty="0"/>
              <a:t> se </a:t>
            </a:r>
            <a:r>
              <a:rPr lang="en-US" dirty="0" err="1"/>
              <a:t>mo</a:t>
            </a:r>
            <a:r>
              <a:rPr lang="hr-HR" dirty="0"/>
              <a:t>gu </a:t>
            </a:r>
            <a:r>
              <a:rPr lang="en-US" dirty="0" err="1"/>
              <a:t>dogoditi</a:t>
            </a:r>
            <a:r>
              <a:rPr lang="en-US" dirty="0"/>
              <a:t> </a:t>
            </a:r>
            <a:r>
              <a:rPr lang="hr-HR" dirty="0"/>
              <a:t>nekom </a:t>
            </a:r>
            <a:r>
              <a:rPr lang="en-US" dirty="0" err="1"/>
              <a:t>sustavu</a:t>
            </a:r>
            <a:r>
              <a:rPr lang="en-US" dirty="0"/>
              <a:t>, </a:t>
            </a:r>
            <a:r>
              <a:rPr lang="en-US" dirty="0" err="1"/>
              <a:t>društvu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hr-HR" dirty="0"/>
              <a:t>, a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hr-HR" dirty="0"/>
              <a:t>je </a:t>
            </a:r>
            <a:r>
              <a:rPr lang="en-US" dirty="0" err="1"/>
              <a:t>vjerojatnošću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hr-HR" dirty="0"/>
              <a:t>a</a:t>
            </a:r>
            <a:r>
              <a:rPr lang="en-US" dirty="0"/>
              <a:t> je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, </a:t>
            </a:r>
            <a:r>
              <a:rPr lang="en-US" dirty="0" err="1"/>
              <a:t>izloženosti</a:t>
            </a:r>
            <a:r>
              <a:rPr lang="en-US" dirty="0"/>
              <a:t>,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.</a:t>
            </a:r>
            <a:endParaRPr lang="hr-HR" dirty="0"/>
          </a:p>
          <a:p>
            <a:r>
              <a:rPr lang="hr-HR" sz="2000" b="1" dirty="0"/>
              <a:t>U formuli nema otpornosti </a:t>
            </a:r>
            <a:r>
              <a:rPr lang="hr-HR" sz="2000" dirty="0"/>
              <a:t>jer se ona može procijeniti tek nakon događaja rizika</a:t>
            </a:r>
          </a:p>
          <a:p>
            <a:endParaRPr lang="hr-HR" sz="2000" dirty="0"/>
          </a:p>
          <a:p>
            <a:r>
              <a:rPr lang="hr-HR" sz="2000" b="1" dirty="0"/>
              <a:t>Izvor: UNDRR, 2016 - https://www.undrr.org/publication/report-open-ended-intergovernmental-expert-working-group-indicators-and-terminology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597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88C6-1101-4D27-A729-E026032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0DCE-093B-40E5-91B7-2A0C182F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3357"/>
            <a:ext cx="9613861" cy="432871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osnovi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čovjek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ipak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nije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nedužna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žrtva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izložena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hiru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prirode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iako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takav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pristup</a:t>
            </a:r>
            <a:r>
              <a:rPr lang="en-US" dirty="0">
                <a:effectLst/>
              </a:rPr>
              <a:t> bio </a:t>
            </a:r>
            <a:r>
              <a:rPr lang="en-US" dirty="0" err="1">
                <a:effectLst/>
              </a:rPr>
              <a:t>izražen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ranijem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istraživanju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prijetnji</a:t>
            </a:r>
            <a:r>
              <a:rPr lang="hr-HR" dirty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Pristup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mijenja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druge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polovine</a:t>
            </a:r>
            <a:r>
              <a:rPr lang="en-US" dirty="0">
                <a:effectLst/>
              </a:rPr>
              <a:t> XVIII. </a:t>
            </a:r>
            <a:r>
              <a:rPr lang="en-US" dirty="0" err="1">
                <a:effectLst/>
              </a:rPr>
              <a:t>st.</a:t>
            </a:r>
            <a:r>
              <a:rPr lang="en-US" dirty="0">
                <a:effectLst/>
              </a:rPr>
              <a:t> (</a:t>
            </a:r>
            <a:r>
              <a:rPr lang="en-US" b="1" dirty="0" err="1">
                <a:effectLst/>
              </a:rPr>
              <a:t>Lisabonski</a:t>
            </a:r>
            <a:r>
              <a:rPr lang="hr-HR" b="1" dirty="0">
                <a:effectLst/>
              </a:rPr>
              <a:t> </a:t>
            </a:r>
            <a:r>
              <a:rPr lang="en-US" b="1" dirty="0" err="1">
                <a:effectLst/>
              </a:rPr>
              <a:t>potres</a:t>
            </a:r>
            <a:r>
              <a:rPr lang="en-US" b="1" dirty="0">
                <a:effectLst/>
              </a:rPr>
              <a:t> 1755</a:t>
            </a:r>
            <a:r>
              <a:rPr lang="en-US" dirty="0">
                <a:effectLst/>
              </a:rPr>
              <a:t>.)</a:t>
            </a:r>
          </a:p>
          <a:p>
            <a:r>
              <a:rPr lang="en-US" b="1" dirty="0" err="1">
                <a:effectLst/>
              </a:rPr>
              <a:t>Čovjek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kao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dio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okoliša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značajno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utječe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prirodu</a:t>
            </a:r>
            <a:r>
              <a:rPr lang="en-US" dirty="0">
                <a:effectLst/>
              </a:rPr>
              <a:t>, ne </a:t>
            </a:r>
            <a:r>
              <a:rPr lang="en-US" dirty="0" err="1">
                <a:effectLst/>
              </a:rPr>
              <a:t>samo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ograničenom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smislu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kraćem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vremenu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početka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širenja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razvoja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vrste</a:t>
            </a:r>
            <a:r>
              <a:rPr lang="en-US" dirty="0">
                <a:effectLst/>
              </a:rPr>
              <a:t> (</a:t>
            </a:r>
            <a:r>
              <a:rPr lang="hr-HR" dirty="0">
                <a:effectLst/>
              </a:rPr>
              <a:t>npr. </a:t>
            </a:r>
            <a:r>
              <a:rPr lang="en-US" dirty="0" err="1">
                <a:effectLst/>
              </a:rPr>
              <a:t>krčenje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šuma</a:t>
            </a:r>
            <a:r>
              <a:rPr lang="en-US" dirty="0">
                <a:effectLst/>
              </a:rPr>
              <a:t>).</a:t>
            </a:r>
          </a:p>
          <a:p>
            <a:r>
              <a:rPr lang="en-US" dirty="0" err="1">
                <a:effectLst/>
              </a:rPr>
              <a:t>Mnoge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kronične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prijetnje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povezane</a:t>
            </a:r>
            <a:r>
              <a:rPr lang="en-US" dirty="0">
                <a:effectLst/>
              </a:rPr>
              <a:t> s </a:t>
            </a:r>
            <a:r>
              <a:rPr lang="en-US" dirty="0" err="1">
                <a:effectLst/>
              </a:rPr>
              <a:t>našim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djelovanjem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npr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dezertifikacija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degradacija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tla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smanjivanje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permafrosta</a:t>
            </a:r>
            <a:r>
              <a:rPr lang="hr-HR" dirty="0">
                <a:effectLst/>
              </a:rPr>
              <a:t>, klimatske promjene…</a:t>
            </a:r>
            <a:endParaRPr lang="en-US" dirty="0">
              <a:effectLst/>
            </a:endParaRPr>
          </a:p>
          <a:p>
            <a:r>
              <a:rPr lang="hr-HR" dirty="0">
                <a:effectLst/>
              </a:rPr>
              <a:t>O</a:t>
            </a:r>
            <a:r>
              <a:rPr lang="en-US" dirty="0" err="1">
                <a:effectLst/>
              </a:rPr>
              <a:t>pćenito</a:t>
            </a:r>
            <a:r>
              <a:rPr lang="en-US" dirty="0">
                <a:effectLst/>
              </a:rPr>
              <a:t> je </a:t>
            </a:r>
            <a:r>
              <a:rPr lang="en-US" b="1" dirty="0" err="1">
                <a:effectLst/>
              </a:rPr>
              <a:t>teško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danas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naći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posve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prirodne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nesreće</a:t>
            </a:r>
            <a:r>
              <a:rPr lang="hr-HR" b="1" dirty="0"/>
              <a:t> čak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poplava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suša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najezde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organizama</a:t>
            </a:r>
            <a:r>
              <a:rPr lang="en-US" dirty="0">
                <a:effectLst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1060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D41C-BDC9-4E18-9993-B680F53A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4B31-75F1-4483-8640-D195A330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16FD1-0699-405A-AB9F-9300B425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54" y="265515"/>
            <a:ext cx="5645792" cy="63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5EE4-02D2-4DBB-B345-739F56CC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prirodnih rizika (opasnosti)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0E5B-3DDF-4042-BFD8-BAE7B28B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Podjela ima više, a uglavnom se određuju s obzirom na porijeklo, odnosno način nastajanja</a:t>
            </a:r>
          </a:p>
          <a:p>
            <a:r>
              <a:rPr lang="hr-HR" dirty="0"/>
              <a:t>Geofizički (geološki) (vulkani, potresi, </a:t>
            </a:r>
            <a:r>
              <a:rPr lang="hr-HR" dirty="0" err="1"/>
              <a:t>padinski</a:t>
            </a:r>
            <a:r>
              <a:rPr lang="hr-HR" dirty="0"/>
              <a:t> procesi…)</a:t>
            </a:r>
          </a:p>
          <a:p>
            <a:r>
              <a:rPr lang="hr-HR" dirty="0"/>
              <a:t>Meteorološki (klimatski) (oluje, tornada, suše…)</a:t>
            </a:r>
          </a:p>
          <a:p>
            <a:r>
              <a:rPr lang="hr-HR" dirty="0"/>
              <a:t>Hidrološki (i marinski) (poplave, valovi…)</a:t>
            </a:r>
          </a:p>
          <a:p>
            <a:r>
              <a:rPr lang="hr-HR" dirty="0"/>
              <a:t>Biološki (najezde, epidemije…)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5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A126-A99B-4E69-8D7C-1E713BD4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pristup prirodnim rizicima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5753-6067-4958-8151-C2AF087F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4360"/>
            <a:ext cx="8581125" cy="4253218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U </a:t>
            </a:r>
            <a:r>
              <a:rPr lang="en-US" b="1" dirty="0" err="1">
                <a:effectLst/>
              </a:rPr>
              <a:t>geografskom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pristupu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prijetnjama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rizicima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među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najvažnijim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zadacima</a:t>
            </a:r>
            <a:r>
              <a:rPr lang="en-US" dirty="0">
                <a:effectLst/>
              </a:rPr>
              <a:t> jest </a:t>
            </a:r>
            <a:r>
              <a:rPr lang="en-US" b="1" dirty="0" err="1">
                <a:effectLst/>
              </a:rPr>
              <a:t>ocjena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izloženosti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ranjivosti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zajednica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prirodne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okolišne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prijetnje</a:t>
            </a:r>
            <a:r>
              <a:rPr lang="hr-HR" dirty="0">
                <a:effectLst/>
              </a:rPr>
              <a:t> na prostornoj razini</a:t>
            </a:r>
            <a:r>
              <a:rPr lang="en-US" dirty="0">
                <a:effectLst/>
              </a:rPr>
              <a:t>.</a:t>
            </a:r>
          </a:p>
          <a:p>
            <a:r>
              <a:rPr lang="hr-HR" dirty="0">
                <a:effectLst/>
              </a:rPr>
              <a:t>U </a:t>
            </a:r>
            <a:r>
              <a:rPr lang="en-US" dirty="0" err="1">
                <a:effectLst/>
              </a:rPr>
              <a:t>razmatranje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rizika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prirodnih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okolišnih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prijetnji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treba</a:t>
            </a:r>
            <a:r>
              <a:rPr lang="hr-HR" dirty="0">
                <a:effectLst/>
              </a:rPr>
              <a:t> (uz prirodna obilježja prostora)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uključiti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određene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društveno-gospodarske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čimbenike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npr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siromaštvo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stanovanje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zdravlje</a:t>
            </a:r>
            <a:r>
              <a:rPr lang="hr-HR" dirty="0">
                <a:effectLst/>
              </a:rPr>
              <a:t>…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koji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utječu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rizik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ranjivosti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društva</a:t>
            </a:r>
            <a:r>
              <a:rPr lang="en-US" dirty="0">
                <a:effectLst/>
              </a:rPr>
              <a:t>.</a:t>
            </a:r>
          </a:p>
          <a:p>
            <a:r>
              <a:rPr lang="hr-HR" b="1" dirty="0">
                <a:effectLst/>
              </a:rPr>
              <a:t>Prostorna logika </a:t>
            </a:r>
            <a:r>
              <a:rPr lang="hr-HR" b="1" dirty="0">
                <a:effectLst/>
                <a:sym typeface="Wingdings" panose="05000000000000000000" pitchFamily="2" charset="2"/>
              </a:rPr>
              <a:t> </a:t>
            </a:r>
            <a:r>
              <a:rPr lang="hr-HR" dirty="0">
                <a:effectLst/>
                <a:sym typeface="Wingdings" panose="05000000000000000000" pitchFamily="2" charset="2"/>
              </a:rPr>
              <a:t>uzimanje u obzir svih prostornih čimbenika koji mogu imati utjecaj na rizik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684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E878-E5D2-401D-8390-7FC8159F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pristup prirodnim rizicima – opća opažanja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A63B-D0FE-4D00-9720-5218AEF83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U </a:t>
            </a:r>
            <a:r>
              <a:rPr lang="en-US" dirty="0" err="1">
                <a:effectLst/>
              </a:rPr>
              <a:t>terminima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rizika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sigurnosti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većina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razvijenih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zemalja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ima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razmjerno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sigurnost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effectLst/>
              </a:rPr>
              <a:t>Primjerice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čak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Japan, </a:t>
            </a:r>
            <a:r>
              <a:rPr lang="en-US" dirty="0" err="1">
                <a:effectLst/>
              </a:rPr>
              <a:t>koji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fizički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vrlo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izložen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mnogim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okolišnim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prijetnjama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uspio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primijeniti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mnoge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mjere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ograničavaju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gubitke</a:t>
            </a:r>
            <a:r>
              <a:rPr lang="en-US" dirty="0">
                <a:effectLst/>
              </a:rPr>
              <a:t> od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prirodnih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nesreća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katastrofa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zahvaljujući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svojem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razvitku</a:t>
            </a:r>
            <a:r>
              <a:rPr lang="en-US" dirty="0">
                <a:effectLst/>
              </a:rPr>
              <a:t>. Na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drugom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spektra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mnoge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afričke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zemlje</a:t>
            </a:r>
            <a:r>
              <a:rPr lang="en-US" dirty="0">
                <a:effectLst/>
              </a:rPr>
              <a:t> s </a:t>
            </a:r>
            <a:r>
              <a:rPr lang="en-US" dirty="0" err="1">
                <a:effectLst/>
              </a:rPr>
              <a:t>položajem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visoke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izloženosti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visoke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osjetljivosti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tj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visokog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rizika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niske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sigurnosti</a:t>
            </a:r>
            <a:r>
              <a:rPr lang="en-US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38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6AC-4B88-4106-B2E9-6326C567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pristup prirodnim rizicima – opća opažanja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9589-71AF-4ACA-AF79-2DC5C6D3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613861" cy="45520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err="1">
                <a:effectLst/>
              </a:rPr>
              <a:t>Društvena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ranjivost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nije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jednostavno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odrediva</a:t>
            </a:r>
            <a:r>
              <a:rPr lang="en-US" sz="2200" dirty="0">
                <a:effectLst/>
              </a:rPr>
              <a:t>.</a:t>
            </a:r>
          </a:p>
          <a:p>
            <a:r>
              <a:rPr lang="en-US" sz="2200" dirty="0" err="1">
                <a:effectLst/>
              </a:rPr>
              <a:t>Iako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postojali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pokušaji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definiranja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indeksa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rizika</a:t>
            </a:r>
            <a:r>
              <a:rPr lang="en-US" sz="2200" dirty="0">
                <a:effectLst/>
              </a:rPr>
              <a:t> od </a:t>
            </a:r>
            <a:r>
              <a:rPr lang="en-US" sz="2200" dirty="0" err="1">
                <a:effectLst/>
              </a:rPr>
              <a:t>okolišnih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nesreća</a:t>
            </a:r>
            <a:r>
              <a:rPr lang="en-US" sz="2200" dirty="0">
                <a:effectLst/>
              </a:rPr>
              <a:t> (Disaster Risk</a:t>
            </a:r>
            <a:r>
              <a:rPr lang="hr-HR" sz="2200" dirty="0">
                <a:effectLst/>
              </a:rPr>
              <a:t> </a:t>
            </a:r>
            <a:r>
              <a:rPr lang="en-US" sz="2200" dirty="0">
                <a:effectLst/>
              </a:rPr>
              <a:t>Index </a:t>
            </a:r>
            <a:r>
              <a:rPr lang="en-US" sz="2200" dirty="0" err="1">
                <a:effectLst/>
              </a:rPr>
              <a:t>ili</a:t>
            </a:r>
            <a:r>
              <a:rPr lang="en-US" sz="2200" dirty="0">
                <a:effectLst/>
              </a:rPr>
              <a:t> DRI, </a:t>
            </a:r>
            <a:r>
              <a:rPr lang="en-US" sz="2200" dirty="0" err="1">
                <a:effectLst/>
              </a:rPr>
              <a:t>pri</a:t>
            </a:r>
            <a:r>
              <a:rPr lang="en-US" sz="2200" dirty="0">
                <a:effectLst/>
              </a:rPr>
              <a:t> UNDP) </a:t>
            </a:r>
            <a:r>
              <a:rPr lang="en-US" sz="2200" dirty="0" err="1">
                <a:effectLst/>
              </a:rPr>
              <a:t>kako</a:t>
            </a:r>
            <a:r>
              <a:rPr lang="en-US" sz="2200" dirty="0">
                <a:effectLst/>
              </a:rPr>
              <a:t> bi se </a:t>
            </a:r>
            <a:r>
              <a:rPr lang="en-US" sz="2200" dirty="0" err="1">
                <a:effectLst/>
              </a:rPr>
              <a:t>mogle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usporediti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pojedine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države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nije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uspio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pokušaj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jednostavnog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izražavanja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ukupne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ranjivosti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društva</a:t>
            </a:r>
            <a:r>
              <a:rPr lang="en-US" sz="2200" dirty="0">
                <a:effectLst/>
              </a:rPr>
              <a:t>, a </a:t>
            </a:r>
            <a:r>
              <a:rPr lang="en-US" sz="2200" dirty="0" err="1">
                <a:effectLst/>
              </a:rPr>
              <a:t>ranjivost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pokazala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vrlo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sprecifičnom</a:t>
            </a:r>
            <a:r>
              <a:rPr lang="hr-HR" sz="2200" dirty="0">
                <a:effectLst/>
              </a:rPr>
              <a:t> </a:t>
            </a:r>
            <a:r>
              <a:rPr lang="en-US" sz="2200" dirty="0" err="1">
                <a:effectLst/>
              </a:rPr>
              <a:t>prema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pojedinim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prijetnjama</a:t>
            </a:r>
            <a:r>
              <a:rPr lang="en-US" sz="2200" dirty="0">
                <a:effectLst/>
              </a:rPr>
              <a:t>. </a:t>
            </a:r>
            <a:r>
              <a:rPr lang="en-US" sz="2200" dirty="0" err="1">
                <a:effectLst/>
              </a:rPr>
              <a:t>Velike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su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razlike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pokazale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unutar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pojedinih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socijalnih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grupa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istoj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državi</a:t>
            </a:r>
            <a:r>
              <a:rPr lang="hr-HR" sz="2200" dirty="0"/>
              <a:t> </a:t>
            </a:r>
            <a:r>
              <a:rPr lang="hr-HR" sz="2200" dirty="0">
                <a:sym typeface="Wingdings" panose="05000000000000000000" pitchFamily="2" charset="2"/>
              </a:rPr>
              <a:t> </a:t>
            </a:r>
            <a:r>
              <a:rPr lang="hr-HR" sz="2200" b="1" dirty="0">
                <a:sym typeface="Wingdings" panose="05000000000000000000" pitchFamily="2" charset="2"/>
              </a:rPr>
              <a:t>potreban je individualni pristup</a:t>
            </a:r>
            <a:endParaRPr lang="en-US" sz="2200" b="1" dirty="0">
              <a:effectLst/>
            </a:endParaRPr>
          </a:p>
          <a:p>
            <a:pPr marL="0" indent="0">
              <a:buNone/>
            </a:pPr>
            <a:endParaRPr lang="hr-HR" sz="2200" dirty="0">
              <a:effectLst/>
            </a:endParaRPr>
          </a:p>
          <a:p>
            <a:pPr marL="0" indent="0">
              <a:buNone/>
            </a:pPr>
            <a:r>
              <a:rPr lang="en-US" sz="2200" dirty="0" err="1">
                <a:effectLst/>
              </a:rPr>
              <a:t>Općenito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pokazalo</a:t>
            </a:r>
            <a:r>
              <a:rPr lang="en-US" sz="2200" dirty="0">
                <a:effectLst/>
              </a:rPr>
              <a:t> da </a:t>
            </a:r>
            <a:r>
              <a:rPr lang="en-US" sz="2200" dirty="0" err="1">
                <a:effectLst/>
              </a:rPr>
              <a:t>su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globalno</a:t>
            </a:r>
            <a:r>
              <a:rPr lang="en-US" sz="2200" dirty="0">
                <a:effectLst/>
              </a:rPr>
              <a:t> </a:t>
            </a:r>
            <a:r>
              <a:rPr lang="en-US" sz="2200" b="1" dirty="0" err="1">
                <a:effectLst/>
              </a:rPr>
              <a:t>najranjivije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dvije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populacijske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skupine</a:t>
            </a:r>
            <a:r>
              <a:rPr lang="en-US" sz="2200" dirty="0">
                <a:effectLst/>
              </a:rPr>
              <a:t>:</a:t>
            </a:r>
          </a:p>
          <a:p>
            <a:r>
              <a:rPr lang="en-US" sz="2200" b="1" dirty="0" err="1">
                <a:effectLst/>
              </a:rPr>
              <a:t>Urbano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stanovništvo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iz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sirotinjskih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četvrti</a:t>
            </a:r>
            <a:r>
              <a:rPr lang="en-US" sz="2200" b="1" dirty="0">
                <a:effectLst/>
              </a:rPr>
              <a:t> </a:t>
            </a:r>
            <a:r>
              <a:rPr lang="en-US" sz="2200" dirty="0">
                <a:effectLst/>
              </a:rPr>
              <a:t>u </a:t>
            </a:r>
            <a:r>
              <a:rPr lang="en-US" sz="2200" dirty="0" err="1">
                <a:effectLst/>
              </a:rPr>
              <a:t>brzorastućim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gradovima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koje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često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živi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nesigurnim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objektima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strmim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stranama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ili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nedaleko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opasnih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industrijskih</a:t>
            </a:r>
            <a:r>
              <a:rPr lang="en-US" sz="2200" dirty="0">
                <a:effectLst/>
              </a:rPr>
              <a:t> zona, </a:t>
            </a:r>
            <a:r>
              <a:rPr lang="en-US" sz="2200" dirty="0" err="1">
                <a:effectLst/>
              </a:rPr>
              <a:t>osobito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ranjivo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potrese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pokrete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padinama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požare</a:t>
            </a:r>
            <a:r>
              <a:rPr lang="en-US" sz="2200" dirty="0">
                <a:effectLst/>
              </a:rPr>
              <a:t>.</a:t>
            </a:r>
          </a:p>
          <a:p>
            <a:r>
              <a:rPr lang="en-US" sz="2200" b="1" dirty="0" err="1">
                <a:effectLst/>
              </a:rPr>
              <a:t>Ruralno</a:t>
            </a:r>
            <a:r>
              <a:rPr lang="en-US" sz="2200" b="1" dirty="0">
                <a:effectLst/>
              </a:rPr>
              <a:t> </a:t>
            </a:r>
            <a:r>
              <a:rPr lang="en-US" sz="2200" b="1" dirty="0" err="1">
                <a:effectLst/>
              </a:rPr>
              <a:t>stanovništvo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koje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čini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gotovo</a:t>
            </a:r>
            <a:r>
              <a:rPr lang="en-US" sz="2200" dirty="0">
                <a:effectLst/>
              </a:rPr>
              <a:t> ¾ </a:t>
            </a:r>
            <a:r>
              <a:rPr lang="en-US" sz="2200" dirty="0" err="1">
                <a:effectLst/>
              </a:rPr>
              <a:t>najsiromašnijih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ljudi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svijetu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koje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pati</a:t>
            </a:r>
            <a:r>
              <a:rPr lang="en-US" sz="2200" dirty="0">
                <a:effectLst/>
              </a:rPr>
              <a:t> od </a:t>
            </a:r>
            <a:r>
              <a:rPr lang="en-US" sz="2200" dirty="0" err="1">
                <a:effectLst/>
              </a:rPr>
              <a:t>nestašice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hrane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degradacije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okoliša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klimatskih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promjena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osobito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ranjivo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poplave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suše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s </a:t>
            </a:r>
            <a:r>
              <a:rPr lang="en-US" sz="2200" dirty="0" err="1">
                <a:effectLst/>
              </a:rPr>
              <a:t>tim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povezane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gladi</a:t>
            </a:r>
            <a:r>
              <a:rPr lang="en-US" sz="2200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9F71-E453-430F-9FE1-6E73A747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Geografski pristup prirodnim rizicima - opća opažanja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1D93-2162-4C35-81DB-1D8D026F5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01662"/>
            <a:ext cx="9613861" cy="41991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hr-HR" dirty="0"/>
              <a:t>čimbenici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okolišne</a:t>
            </a:r>
            <a:r>
              <a:rPr lang="en-US" dirty="0"/>
              <a:t> </a:t>
            </a:r>
            <a:r>
              <a:rPr lang="en-US" dirty="0" err="1"/>
              <a:t>pogibelji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gospodarski</a:t>
            </a:r>
            <a:r>
              <a:rPr lang="en-US" dirty="0"/>
              <a:t>, </a:t>
            </a:r>
            <a:r>
              <a:rPr lang="en-US" dirty="0" err="1"/>
              <a:t>demografski</a:t>
            </a:r>
            <a:r>
              <a:rPr lang="en-US" dirty="0"/>
              <a:t>, </a:t>
            </a:r>
            <a:r>
              <a:rPr lang="en-US" dirty="0" err="1"/>
              <a:t>politički</a:t>
            </a:r>
            <a:r>
              <a:rPr lang="en-US" dirty="0"/>
              <a:t>, </a:t>
            </a:r>
            <a:r>
              <a:rPr lang="en-US" dirty="0" err="1"/>
              <a:t>okolišni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faktori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Gospodarski</a:t>
            </a:r>
            <a:r>
              <a:rPr lang="en-US" b="1" dirty="0"/>
              <a:t> </a:t>
            </a:r>
            <a:r>
              <a:rPr lang="hr-HR" b="1" dirty="0"/>
              <a:t>čimbenici</a:t>
            </a:r>
            <a:endParaRPr lang="en-US" b="1" dirty="0"/>
          </a:p>
          <a:p>
            <a:r>
              <a:rPr lang="en-US" b="1" dirty="0" err="1"/>
              <a:t>Najranjiviji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najsiromašniji</a:t>
            </a:r>
            <a:r>
              <a:rPr lang="en-US" dirty="0"/>
              <a:t>. </a:t>
            </a:r>
            <a:r>
              <a:rPr lang="en-US" dirty="0" err="1"/>
              <a:t>Čini</a:t>
            </a:r>
            <a:r>
              <a:rPr lang="en-US" dirty="0"/>
              <a:t> se da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izgubiti</a:t>
            </a:r>
            <a:r>
              <a:rPr lang="en-US" dirty="0"/>
              <a:t>, no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tropskog</a:t>
            </a:r>
            <a:r>
              <a:rPr lang="en-US" dirty="0"/>
              <a:t> </a:t>
            </a:r>
            <a:r>
              <a:rPr lang="en-US" dirty="0" err="1"/>
              <a:t>ciklona</a:t>
            </a:r>
            <a:r>
              <a:rPr lang="en-US" dirty="0"/>
              <a:t> </a:t>
            </a:r>
            <a:r>
              <a:rPr lang="en-US" dirty="0" err="1"/>
              <a:t>Mitchu</a:t>
            </a:r>
            <a:r>
              <a:rPr lang="en-US" dirty="0"/>
              <a:t> </a:t>
            </a:r>
            <a:r>
              <a:rPr lang="en-US" dirty="0" err="1"/>
              <a:t>Hondurasu</a:t>
            </a:r>
            <a:r>
              <a:rPr lang="en-US" dirty="0"/>
              <a:t> 1998. </a:t>
            </a:r>
            <a:r>
              <a:rPr lang="en-US" dirty="0" err="1"/>
              <a:t>pokazala</a:t>
            </a:r>
            <a:r>
              <a:rPr lang="en-US" dirty="0"/>
              <a:t> 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domaćinstva</a:t>
            </a:r>
            <a:r>
              <a:rPr lang="en-US" dirty="0"/>
              <a:t> u </a:t>
            </a:r>
            <a:r>
              <a:rPr lang="en-US" dirty="0" err="1"/>
              <a:t>donjem</a:t>
            </a:r>
            <a:r>
              <a:rPr lang="en-US" dirty="0"/>
              <a:t> </a:t>
            </a:r>
            <a:r>
              <a:rPr lang="en-US" dirty="0" err="1"/>
              <a:t>kvartilu</a:t>
            </a:r>
            <a:r>
              <a:rPr lang="hr-HR" dirty="0"/>
              <a:t> </a:t>
            </a:r>
            <a:r>
              <a:rPr lang="en-US" dirty="0"/>
              <a:t>po </a:t>
            </a:r>
            <a:r>
              <a:rPr lang="en-US" dirty="0" err="1"/>
              <a:t>bogatstvu</a:t>
            </a:r>
            <a:r>
              <a:rPr lang="en-US" dirty="0"/>
              <a:t> </a:t>
            </a:r>
            <a:r>
              <a:rPr lang="en-US" dirty="0" err="1"/>
              <a:t>izgubila</a:t>
            </a:r>
            <a:r>
              <a:rPr lang="en-US" dirty="0"/>
              <a:t> 18</a:t>
            </a:r>
            <a:r>
              <a:rPr lang="hr-HR" dirty="0"/>
              <a:t> </a:t>
            </a:r>
            <a:r>
              <a:rPr lang="en-US" dirty="0"/>
              <a:t>%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ionako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u </a:t>
            </a:r>
            <a:r>
              <a:rPr lang="en-US" dirty="0" err="1"/>
              <a:t>gornjem</a:t>
            </a:r>
            <a:r>
              <a:rPr lang="en-US" dirty="0"/>
              <a:t> </a:t>
            </a:r>
            <a:r>
              <a:rPr lang="en-US" dirty="0" err="1"/>
              <a:t>kvartilu</a:t>
            </a:r>
            <a:r>
              <a:rPr lang="hr-HR" dirty="0"/>
              <a:t> </a:t>
            </a:r>
            <a:r>
              <a:rPr lang="en-US" dirty="0"/>
              <a:t>po </a:t>
            </a:r>
            <a:r>
              <a:rPr lang="en-US" dirty="0" err="1"/>
              <a:t>bogatstvu</a:t>
            </a:r>
            <a:r>
              <a:rPr lang="en-US" dirty="0"/>
              <a:t> </a:t>
            </a:r>
            <a:r>
              <a:rPr lang="en-US" dirty="0" err="1"/>
              <a:t>izgubili</a:t>
            </a:r>
            <a:r>
              <a:rPr lang="en-US" dirty="0"/>
              <a:t> </a:t>
            </a:r>
            <a:r>
              <a:rPr lang="en-US" dirty="0" err="1"/>
              <a:t>svega</a:t>
            </a:r>
            <a:r>
              <a:rPr lang="en-US" dirty="0"/>
              <a:t> 3</a:t>
            </a:r>
            <a:r>
              <a:rPr lang="hr-HR" dirty="0"/>
              <a:t> </a:t>
            </a:r>
            <a:r>
              <a:rPr lang="en-US" dirty="0"/>
              <a:t>% </a:t>
            </a:r>
            <a:r>
              <a:rPr lang="en-US" dirty="0" err="1"/>
              <a:t>vrijednosti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Demografski</a:t>
            </a:r>
            <a:r>
              <a:rPr lang="en-US" b="1" dirty="0"/>
              <a:t> </a:t>
            </a:r>
            <a:r>
              <a:rPr lang="hr-HR" b="1" dirty="0"/>
              <a:t>čimbenici</a:t>
            </a:r>
            <a:endParaRPr lang="en-US" b="1" dirty="0"/>
          </a:p>
          <a:p>
            <a:r>
              <a:rPr lang="en-US" dirty="0"/>
              <a:t>Dob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spol</a:t>
            </a:r>
            <a:r>
              <a:rPr lang="en-US" dirty="0"/>
              <a:t> </a:t>
            </a:r>
            <a:r>
              <a:rPr lang="en-US" dirty="0" err="1"/>
              <a:t>važni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ranjivosti</a:t>
            </a:r>
            <a:r>
              <a:rPr lang="en-US" dirty="0"/>
              <a:t>. </a:t>
            </a:r>
            <a:r>
              <a:rPr lang="en-US" b="1" dirty="0" err="1"/>
              <a:t>Najranjiviji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mladi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vrlo</a:t>
            </a:r>
            <a:r>
              <a:rPr lang="en-US" b="1" dirty="0"/>
              <a:t> </a:t>
            </a:r>
            <a:r>
              <a:rPr lang="en-US" b="1" dirty="0" err="1"/>
              <a:t>stari</a:t>
            </a:r>
            <a:r>
              <a:rPr lang="en-US" dirty="0"/>
              <a:t>, a po </a:t>
            </a:r>
            <a:r>
              <a:rPr lang="hr-HR" dirty="0"/>
              <a:t>spolu</a:t>
            </a:r>
            <a:r>
              <a:rPr lang="en-US" dirty="0"/>
              <a:t> </a:t>
            </a:r>
            <a:r>
              <a:rPr lang="en-US" b="1" dirty="0" err="1"/>
              <a:t>žene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muškarci</a:t>
            </a:r>
            <a:r>
              <a:rPr lang="en-US" dirty="0"/>
              <a:t>. </a:t>
            </a:r>
          </a:p>
          <a:p>
            <a:r>
              <a:rPr lang="en-US" dirty="0"/>
              <a:t>U </a:t>
            </a:r>
            <a:r>
              <a:rPr lang="en-US" dirty="0" err="1"/>
              <a:t>tropskom</a:t>
            </a:r>
            <a:r>
              <a:rPr lang="en-US" dirty="0"/>
              <a:t> </a:t>
            </a:r>
            <a:r>
              <a:rPr lang="en-US" dirty="0" err="1"/>
              <a:t>ciklonu</a:t>
            </a:r>
            <a:r>
              <a:rPr lang="en-US" dirty="0"/>
              <a:t> u </a:t>
            </a:r>
            <a:r>
              <a:rPr lang="en-US" dirty="0" err="1"/>
              <a:t>Bangladešu</a:t>
            </a:r>
            <a:r>
              <a:rPr lang="en-US" dirty="0"/>
              <a:t> 1970.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polovice</a:t>
            </a:r>
            <a:r>
              <a:rPr lang="en-US" dirty="0"/>
              <a:t> </a:t>
            </a:r>
            <a:r>
              <a:rPr lang="en-US" dirty="0" err="1"/>
              <a:t>smrtno</a:t>
            </a:r>
            <a:r>
              <a:rPr lang="en-US" dirty="0"/>
              <a:t> </a:t>
            </a:r>
            <a:r>
              <a:rPr lang="en-US" dirty="0" err="1"/>
              <a:t>stradalih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err="1"/>
              <a:t>mlađa</a:t>
            </a:r>
            <a:r>
              <a:rPr lang="en-US" dirty="0"/>
              <a:t> od 10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imala</a:t>
            </a:r>
            <a:r>
              <a:rPr lang="en-US" dirty="0"/>
              <a:t> </a:t>
            </a:r>
            <a:r>
              <a:rPr lang="en-US" dirty="0" err="1"/>
              <a:t>udio</a:t>
            </a:r>
            <a:r>
              <a:rPr lang="en-US" dirty="0"/>
              <a:t> od 1/3 u </a:t>
            </a:r>
            <a:r>
              <a:rPr lang="en-US" dirty="0" err="1"/>
              <a:t>ukupnom</a:t>
            </a:r>
            <a:r>
              <a:rPr lang="en-US" dirty="0"/>
              <a:t> </a:t>
            </a:r>
            <a:r>
              <a:rPr lang="en-US" dirty="0" err="1"/>
              <a:t>stanovništvu</a:t>
            </a:r>
            <a:r>
              <a:rPr lang="en-US" dirty="0"/>
              <a:t>.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radovi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potresima</a:t>
            </a:r>
            <a:r>
              <a:rPr lang="en-US" dirty="0"/>
              <a:t> </a:t>
            </a:r>
            <a:r>
              <a:rPr lang="en-US" dirty="0" err="1"/>
              <a:t>pokazali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od </a:t>
            </a:r>
            <a:r>
              <a:rPr lang="en-US" dirty="0" err="1"/>
              <a:t>preživjelih</a:t>
            </a:r>
            <a:r>
              <a:rPr lang="en-US" dirty="0"/>
              <a:t> </a:t>
            </a:r>
            <a:r>
              <a:rPr lang="en-US" dirty="0" err="1"/>
              <a:t>najteže</a:t>
            </a:r>
            <a:r>
              <a:rPr lang="en-US" dirty="0"/>
              <a:t> </a:t>
            </a:r>
            <a:r>
              <a:rPr lang="en-US" dirty="0" err="1"/>
              <a:t>ozljede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stariji</a:t>
            </a:r>
            <a:r>
              <a:rPr lang="en-US" dirty="0"/>
              <a:t> od 60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pretežito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.</a:t>
            </a:r>
            <a:r>
              <a:rPr lang="hr-HR" dirty="0"/>
              <a:t> Kultura i položaj žena u društvu ima velik utjecaj!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D165-2795-4489-A66B-5AE72B8A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72" y="188650"/>
            <a:ext cx="4551920" cy="64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329A-44A6-4C1A-9777-FA7CC84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452718"/>
            <a:ext cx="10919534" cy="1400530"/>
          </a:xfrm>
        </p:spPr>
        <p:txBody>
          <a:bodyPr/>
          <a:lstStyle/>
          <a:p>
            <a:r>
              <a:rPr lang="hr-HR" sz="3200" dirty="0"/>
              <a:t>Geografski pristup prirodnim rizicima - opća opažanja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A8B8-D38B-4EFB-84F6-5A565216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376039"/>
            <a:ext cx="9613861" cy="50070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Politički</a:t>
            </a:r>
            <a:r>
              <a:rPr lang="hr-HR" sz="2200" b="1" dirty="0"/>
              <a:t> čimbenici</a:t>
            </a:r>
            <a:endParaRPr lang="en-US" sz="2200" b="1" dirty="0"/>
          </a:p>
          <a:p>
            <a:r>
              <a:rPr lang="en-US" sz="2200" dirty="0" err="1"/>
              <a:t>Najranjivija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društva</a:t>
            </a:r>
            <a:r>
              <a:rPr lang="en-US" sz="2200" dirty="0"/>
              <a:t> u </a:t>
            </a:r>
            <a:r>
              <a:rPr lang="en-US" sz="2200" dirty="0" err="1"/>
              <a:t>kojima</a:t>
            </a:r>
            <a:r>
              <a:rPr lang="en-US" sz="2200" dirty="0"/>
              <a:t> </a:t>
            </a:r>
            <a:r>
              <a:rPr lang="en-US" sz="2200" b="1" dirty="0" err="1"/>
              <a:t>nema</a:t>
            </a:r>
            <a:r>
              <a:rPr lang="en-US" sz="2200" b="1" dirty="0"/>
              <a:t> </a:t>
            </a:r>
            <a:r>
              <a:rPr lang="en-US" sz="2200" b="1" dirty="0" err="1"/>
              <a:t>učinkovite</a:t>
            </a:r>
            <a:r>
              <a:rPr lang="en-US" sz="2200" b="1" dirty="0"/>
              <a:t> </a:t>
            </a:r>
            <a:r>
              <a:rPr lang="en-US" sz="2200" b="1" dirty="0" err="1"/>
              <a:t>središnje</a:t>
            </a:r>
            <a:r>
              <a:rPr lang="en-US" sz="2200" b="1" dirty="0"/>
              <a:t> </a:t>
            </a:r>
            <a:r>
              <a:rPr lang="en-US" sz="2200" b="1" dirty="0" err="1"/>
              <a:t>uprave</a:t>
            </a:r>
            <a:r>
              <a:rPr lang="en-US" sz="2200" dirty="0"/>
              <a:t>. </a:t>
            </a:r>
            <a:r>
              <a:rPr lang="en-US" sz="2200" dirty="0" err="1"/>
              <a:t>Nekompetentnost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korupcija</a:t>
            </a:r>
            <a:r>
              <a:rPr lang="en-US" sz="2200" dirty="0"/>
              <a:t>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izazivaju</a:t>
            </a:r>
            <a:r>
              <a:rPr lang="en-US" sz="2200" dirty="0"/>
              <a:t> </a:t>
            </a:r>
            <a:r>
              <a:rPr lang="en-US" sz="2200" dirty="0" err="1"/>
              <a:t>slabosti</a:t>
            </a:r>
            <a:r>
              <a:rPr lang="en-US" sz="2200" dirty="0"/>
              <a:t> u </a:t>
            </a:r>
            <a:r>
              <a:rPr lang="en-US" sz="2200" dirty="0" err="1"/>
              <a:t>infrastrukturi</a:t>
            </a:r>
            <a:r>
              <a:rPr lang="en-US" sz="2200" dirty="0"/>
              <a:t>. Bez </a:t>
            </a:r>
            <a:r>
              <a:rPr lang="en-US" sz="2200" dirty="0" err="1"/>
              <a:t>čvrstog</a:t>
            </a:r>
            <a:r>
              <a:rPr lang="en-US" sz="2200" dirty="0"/>
              <a:t> </a:t>
            </a:r>
            <a:r>
              <a:rPr lang="en-US" sz="2200" dirty="0" err="1"/>
              <a:t>poreznog</a:t>
            </a:r>
            <a:r>
              <a:rPr lang="en-US" sz="2200" dirty="0"/>
              <a:t> </a:t>
            </a:r>
            <a:r>
              <a:rPr lang="en-US" sz="2200" dirty="0" err="1"/>
              <a:t>sustava</a:t>
            </a:r>
            <a:r>
              <a:rPr lang="en-US" sz="2200" dirty="0"/>
              <a:t> </a:t>
            </a:r>
            <a:r>
              <a:rPr lang="en-US" sz="2200" dirty="0" err="1"/>
              <a:t>također</a:t>
            </a:r>
            <a:r>
              <a:rPr lang="en-US" sz="2200" dirty="0"/>
              <a:t> </a:t>
            </a:r>
            <a:r>
              <a:rPr lang="en-US" sz="2200" dirty="0" err="1"/>
              <a:t>nema</a:t>
            </a:r>
            <a:r>
              <a:rPr lang="en-US" sz="2200" dirty="0"/>
              <a:t> </a:t>
            </a:r>
            <a:r>
              <a:rPr lang="en-US" sz="2200" dirty="0" err="1"/>
              <a:t>sredstava</a:t>
            </a:r>
            <a:r>
              <a:rPr lang="en-US" sz="2200" dirty="0"/>
              <a:t> za </a:t>
            </a:r>
            <a:r>
              <a:rPr lang="en-US" sz="2200" dirty="0" err="1"/>
              <a:t>unaprjeđenje</a:t>
            </a:r>
            <a:r>
              <a:rPr lang="en-US" sz="2200" dirty="0"/>
              <a:t> </a:t>
            </a:r>
            <a:r>
              <a:rPr lang="en-US" sz="2200" dirty="0" err="1"/>
              <a:t>temeljne</a:t>
            </a:r>
            <a:r>
              <a:rPr lang="en-US" sz="2200" dirty="0"/>
              <a:t> </a:t>
            </a:r>
            <a:r>
              <a:rPr lang="en-US" sz="2200" dirty="0" err="1"/>
              <a:t>infrastrukture</a:t>
            </a:r>
            <a:r>
              <a:rPr lang="en-US" sz="2200" dirty="0"/>
              <a:t>, </a:t>
            </a:r>
            <a:r>
              <a:rPr lang="en-US" sz="2200" dirty="0" err="1"/>
              <a:t>vodoopskrbe</a:t>
            </a:r>
            <a:r>
              <a:rPr lang="en-US" sz="2200" dirty="0"/>
              <a:t>, </a:t>
            </a:r>
            <a:r>
              <a:rPr lang="en-US" sz="2200" dirty="0" err="1"/>
              <a:t>kanalizacije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zdravstvene</a:t>
            </a:r>
            <a:r>
              <a:rPr lang="en-US" sz="2200" dirty="0"/>
              <a:t> </a:t>
            </a:r>
            <a:r>
              <a:rPr lang="en-US" sz="2200" dirty="0" err="1"/>
              <a:t>zaštite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Oružani</a:t>
            </a:r>
            <a:r>
              <a:rPr lang="en-US" sz="2200" dirty="0"/>
              <a:t> </a:t>
            </a:r>
            <a:r>
              <a:rPr lang="en-US" sz="2200" dirty="0" err="1"/>
              <a:t>sukobi</a:t>
            </a:r>
            <a:r>
              <a:rPr lang="en-US" sz="2200" dirty="0"/>
              <a:t>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uzrokuju</a:t>
            </a:r>
            <a:r>
              <a:rPr lang="en-US" sz="2200" dirty="0"/>
              <a:t> </a:t>
            </a:r>
            <a:r>
              <a:rPr lang="en-US" sz="2200" dirty="0" err="1"/>
              <a:t>valove</a:t>
            </a:r>
            <a:r>
              <a:rPr lang="en-US" sz="2200" dirty="0"/>
              <a:t> </a:t>
            </a:r>
            <a:r>
              <a:rPr lang="en-US" sz="2200" dirty="0" err="1"/>
              <a:t>izbjeglica</a:t>
            </a:r>
            <a:r>
              <a:rPr lang="en-US" sz="2200" dirty="0"/>
              <a:t>. </a:t>
            </a:r>
            <a:r>
              <a:rPr lang="en-US" sz="2200" dirty="0" err="1"/>
              <a:t>Desetci</a:t>
            </a:r>
            <a:r>
              <a:rPr lang="en-US" sz="2200" dirty="0"/>
              <a:t> </a:t>
            </a:r>
            <a:r>
              <a:rPr lang="en-US" sz="2200" dirty="0" err="1"/>
              <a:t>milijuna</a:t>
            </a:r>
            <a:r>
              <a:rPr lang="en-US" sz="2200" dirty="0"/>
              <a:t> </a:t>
            </a:r>
            <a:r>
              <a:rPr lang="en-US" sz="2200" dirty="0" err="1"/>
              <a:t>ljudi</a:t>
            </a:r>
            <a:r>
              <a:rPr lang="en-US" sz="2200" dirty="0"/>
              <a:t> je </a:t>
            </a:r>
            <a:r>
              <a:rPr lang="en-US" sz="2200" dirty="0" err="1"/>
              <a:t>izmješteno</a:t>
            </a:r>
            <a:r>
              <a:rPr lang="en-US" sz="2200" dirty="0"/>
              <a:t> </a:t>
            </a:r>
            <a:r>
              <a:rPr lang="en-US" sz="2200" dirty="0" err="1"/>
              <a:t>unutar</a:t>
            </a:r>
            <a:r>
              <a:rPr lang="en-US" sz="2200" dirty="0"/>
              <a:t> </a:t>
            </a:r>
            <a:r>
              <a:rPr lang="en-US" sz="2200" dirty="0" err="1"/>
              <a:t>svoje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izvan</a:t>
            </a:r>
            <a:r>
              <a:rPr lang="en-US" sz="2200" dirty="0"/>
              <a:t> </a:t>
            </a:r>
            <a:r>
              <a:rPr lang="en-US" sz="2200" dirty="0" err="1"/>
              <a:t>svoje</a:t>
            </a:r>
            <a:r>
              <a:rPr lang="en-US" sz="2200" dirty="0"/>
              <a:t> </a:t>
            </a:r>
            <a:r>
              <a:rPr lang="en-US" sz="2200" dirty="0" err="1"/>
              <a:t>zemlje</a:t>
            </a:r>
            <a:r>
              <a:rPr lang="en-US" sz="2200" dirty="0"/>
              <a:t>. </a:t>
            </a:r>
            <a:r>
              <a:rPr lang="en-US" sz="2200" dirty="0" err="1"/>
              <a:t>Smještaj</a:t>
            </a:r>
            <a:r>
              <a:rPr lang="en-US" sz="2200" dirty="0"/>
              <a:t> je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rubu</a:t>
            </a:r>
            <a:r>
              <a:rPr lang="en-US" sz="2200" dirty="0"/>
              <a:t> </a:t>
            </a:r>
            <a:r>
              <a:rPr lang="en-US" sz="2200" dirty="0" err="1"/>
              <a:t>egzistencijalnih</a:t>
            </a:r>
            <a:r>
              <a:rPr lang="en-US" sz="2200" dirty="0"/>
              <a:t> </a:t>
            </a:r>
            <a:r>
              <a:rPr lang="en-US" sz="2200" dirty="0" err="1"/>
              <a:t>potreba</a:t>
            </a:r>
            <a:r>
              <a:rPr lang="en-US" sz="2200" dirty="0"/>
              <a:t>, </a:t>
            </a:r>
            <a:r>
              <a:rPr lang="en-US" sz="2200" dirty="0" err="1"/>
              <a:t>osobito</a:t>
            </a:r>
            <a:r>
              <a:rPr lang="en-US" sz="2200" dirty="0"/>
              <a:t> </a:t>
            </a:r>
            <a:r>
              <a:rPr lang="en-US" sz="2200" dirty="0" err="1"/>
              <a:t>osjetljiv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okolišne</a:t>
            </a:r>
            <a:r>
              <a:rPr lang="en-US" sz="2200" dirty="0"/>
              <a:t> </a:t>
            </a:r>
            <a:r>
              <a:rPr lang="en-US" sz="2200" dirty="0" err="1"/>
              <a:t>prijetnje</a:t>
            </a:r>
            <a:r>
              <a:rPr lang="en-US" sz="2200" dirty="0"/>
              <a:t>.</a:t>
            </a:r>
            <a:endParaRPr lang="hr-HR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Okolišni</a:t>
            </a:r>
            <a:r>
              <a:rPr lang="en-US" sz="2200" b="1" dirty="0"/>
              <a:t> </a:t>
            </a:r>
            <a:r>
              <a:rPr lang="hr-HR" sz="2200" b="1" dirty="0"/>
              <a:t>čimbenici</a:t>
            </a:r>
            <a:endParaRPr lang="en-US" sz="2200" b="1" dirty="0"/>
          </a:p>
          <a:p>
            <a:r>
              <a:rPr lang="en-US" sz="2200" b="1" dirty="0" err="1"/>
              <a:t>Neodgovarajuće</a:t>
            </a:r>
            <a:r>
              <a:rPr lang="en-US" sz="2200" b="1" dirty="0"/>
              <a:t> </a:t>
            </a:r>
            <a:r>
              <a:rPr lang="en-US" sz="2200" b="1" dirty="0" err="1"/>
              <a:t>upravljanje</a:t>
            </a:r>
            <a:r>
              <a:rPr lang="en-US" sz="2200" b="1" dirty="0"/>
              <a:t> </a:t>
            </a:r>
            <a:r>
              <a:rPr lang="en-US" sz="2200" b="1" dirty="0" err="1"/>
              <a:t>prirodnim</a:t>
            </a:r>
            <a:r>
              <a:rPr lang="en-US" sz="2200" b="1" dirty="0"/>
              <a:t> </a:t>
            </a:r>
            <a:r>
              <a:rPr lang="en-US" sz="2200" b="1" dirty="0" err="1"/>
              <a:t>resursima</a:t>
            </a:r>
            <a:r>
              <a:rPr lang="en-US" sz="2200" b="1" dirty="0"/>
              <a:t> </a:t>
            </a:r>
            <a:r>
              <a:rPr lang="en-US" sz="2200" dirty="0" err="1"/>
              <a:t>najčešće</a:t>
            </a:r>
            <a:r>
              <a:rPr lang="en-US" sz="2200" dirty="0"/>
              <a:t> </a:t>
            </a:r>
            <a:r>
              <a:rPr lang="en-US" sz="2200" dirty="0" err="1"/>
              <a:t>doprinosi</a:t>
            </a:r>
            <a:r>
              <a:rPr lang="en-US" sz="2200" dirty="0"/>
              <a:t> </a:t>
            </a:r>
            <a:r>
              <a:rPr lang="en-US" sz="2200" dirty="0" err="1"/>
              <a:t>ranjivosti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okolišne</a:t>
            </a:r>
            <a:r>
              <a:rPr lang="en-US" sz="2200" dirty="0"/>
              <a:t> </a:t>
            </a:r>
            <a:r>
              <a:rPr lang="en-US" sz="2200" dirty="0" err="1"/>
              <a:t>prijetnje</a:t>
            </a:r>
            <a:r>
              <a:rPr lang="en-US" sz="2200" dirty="0"/>
              <a:t>. </a:t>
            </a:r>
            <a:r>
              <a:rPr lang="en-US" sz="2200" dirty="0" err="1"/>
              <a:t>Većina</a:t>
            </a:r>
            <a:r>
              <a:rPr lang="en-US" sz="2200" dirty="0"/>
              <a:t> </a:t>
            </a:r>
            <a:r>
              <a:rPr lang="en-US" sz="2200" dirty="0" err="1"/>
              <a:t>svjetskog</a:t>
            </a:r>
            <a:r>
              <a:rPr lang="en-US" sz="2200" dirty="0"/>
              <a:t> </a:t>
            </a:r>
            <a:r>
              <a:rPr lang="en-US" sz="2200" dirty="0" err="1"/>
              <a:t>siromašnoga</a:t>
            </a:r>
            <a:r>
              <a:rPr lang="en-US" sz="2200" dirty="0"/>
              <a:t> </a:t>
            </a:r>
            <a:r>
              <a:rPr lang="en-US" sz="2200" dirty="0" err="1"/>
              <a:t>ruralnog</a:t>
            </a:r>
            <a:r>
              <a:rPr lang="en-US" sz="2200" dirty="0"/>
              <a:t> </a:t>
            </a:r>
            <a:r>
              <a:rPr lang="en-US" sz="2200" dirty="0" err="1"/>
              <a:t>stanovništva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dalje</a:t>
            </a:r>
            <a:r>
              <a:rPr lang="en-US" sz="2200" dirty="0"/>
              <a:t> se </a:t>
            </a:r>
            <a:r>
              <a:rPr lang="en-US" sz="2200" dirty="0" err="1"/>
              <a:t>bavi</a:t>
            </a:r>
            <a:r>
              <a:rPr lang="en-US" sz="2200" dirty="0"/>
              <a:t> </a:t>
            </a:r>
            <a:r>
              <a:rPr lang="en-US" sz="2200" dirty="0" err="1"/>
              <a:t>tradicionalnom</a:t>
            </a:r>
            <a:r>
              <a:rPr lang="en-US" sz="2200" dirty="0"/>
              <a:t> </a:t>
            </a:r>
            <a:r>
              <a:rPr lang="en-US" sz="2200" dirty="0" err="1"/>
              <a:t>kišno-ovisnom</a:t>
            </a:r>
            <a:r>
              <a:rPr lang="en-US" sz="2200" dirty="0"/>
              <a:t> </a:t>
            </a:r>
            <a:r>
              <a:rPr lang="en-US" sz="2200" dirty="0" err="1"/>
              <a:t>poljodjelskom</a:t>
            </a:r>
            <a:r>
              <a:rPr lang="en-US" sz="2200" dirty="0"/>
              <a:t> </a:t>
            </a:r>
            <a:r>
              <a:rPr lang="en-US" sz="2200" dirty="0" err="1"/>
              <a:t>proizvodnjom</a:t>
            </a:r>
            <a:r>
              <a:rPr lang="en-US" sz="2200" dirty="0"/>
              <a:t>. </a:t>
            </a:r>
            <a:r>
              <a:rPr lang="en-US" sz="2200" dirty="0" err="1"/>
              <a:t>Globalno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važni</a:t>
            </a:r>
            <a:r>
              <a:rPr lang="en-US" sz="2200" dirty="0"/>
              <a:t> </a:t>
            </a:r>
            <a:r>
              <a:rPr lang="en-US" sz="2200" dirty="0" err="1"/>
              <a:t>procesi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deforestacija</a:t>
            </a:r>
            <a:r>
              <a:rPr lang="hr-HR" sz="2200" dirty="0"/>
              <a:t>.</a:t>
            </a:r>
          </a:p>
          <a:p>
            <a:r>
              <a:rPr lang="en-US" sz="2200" dirty="0" err="1"/>
              <a:t>Važan</a:t>
            </a:r>
            <a:r>
              <a:rPr lang="en-US" sz="2200" dirty="0"/>
              <a:t> </a:t>
            </a:r>
            <a:r>
              <a:rPr lang="en-US" sz="2200" dirty="0" err="1"/>
              <a:t>doprinos</a:t>
            </a:r>
            <a:r>
              <a:rPr lang="en-US" sz="2200" dirty="0"/>
              <a:t> </a:t>
            </a:r>
            <a:r>
              <a:rPr lang="en-US" sz="2200" dirty="0" err="1"/>
              <a:t>ranjivosti</a:t>
            </a:r>
            <a:r>
              <a:rPr lang="en-US" sz="2200" dirty="0"/>
              <a:t> jest </a:t>
            </a:r>
            <a:r>
              <a:rPr lang="en-US" sz="2200" dirty="0" err="1"/>
              <a:t>neadekvatan</a:t>
            </a:r>
            <a:r>
              <a:rPr lang="en-US" sz="2200" dirty="0"/>
              <a:t> </a:t>
            </a:r>
            <a:r>
              <a:rPr lang="en-US" sz="2200" dirty="0" err="1"/>
              <a:t>pristup</a:t>
            </a:r>
            <a:r>
              <a:rPr lang="en-US" sz="2200" dirty="0"/>
              <a:t> </a:t>
            </a:r>
            <a:r>
              <a:rPr lang="en-US" sz="2200" dirty="0" err="1"/>
              <a:t>sigurnoj</a:t>
            </a:r>
            <a:r>
              <a:rPr lang="en-US" sz="2200" dirty="0"/>
              <a:t> </a:t>
            </a:r>
            <a:r>
              <a:rPr lang="en-US" sz="2200" dirty="0" err="1"/>
              <a:t>pitkoj</a:t>
            </a:r>
            <a:r>
              <a:rPr lang="en-US" sz="2200" dirty="0"/>
              <a:t> </a:t>
            </a:r>
            <a:r>
              <a:rPr lang="en-US" sz="2200" dirty="0" err="1"/>
              <a:t>vodi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329A-44A6-4C1A-9777-FA7CC84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97452"/>
            <a:ext cx="10078114" cy="1400530"/>
          </a:xfrm>
        </p:spPr>
        <p:txBody>
          <a:bodyPr/>
          <a:lstStyle/>
          <a:p>
            <a:r>
              <a:rPr lang="hr-HR" dirty="0"/>
              <a:t>Geografski pristup prirodnim rizicima - opća opažanja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A8B8-D38B-4EFB-84F6-5A565216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7981"/>
            <a:ext cx="8946541" cy="488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Prostorni</a:t>
            </a:r>
            <a:r>
              <a:rPr lang="en-US" b="1" dirty="0"/>
              <a:t> </a:t>
            </a:r>
            <a:r>
              <a:rPr lang="hr-HR" b="1" dirty="0"/>
              <a:t>čimbenici</a:t>
            </a:r>
            <a:endParaRPr lang="en-US" b="1" dirty="0"/>
          </a:p>
          <a:p>
            <a:r>
              <a:rPr lang="en-US" dirty="0" err="1"/>
              <a:t>Mnoga</a:t>
            </a:r>
            <a:r>
              <a:rPr lang="en-US" dirty="0"/>
              <a:t> </a:t>
            </a:r>
            <a:r>
              <a:rPr lang="en-US" dirty="0" err="1"/>
              <a:t>ruralna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udaljena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</a:t>
            </a:r>
            <a:r>
              <a:rPr lang="en-US" dirty="0" err="1"/>
              <a:t>središnje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; </a:t>
            </a:r>
            <a:r>
              <a:rPr lang="en-US" b="1" dirty="0" err="1"/>
              <a:t>Izolirana</a:t>
            </a:r>
            <a:r>
              <a:rPr lang="en-US" b="1" dirty="0"/>
              <a:t> </a:t>
            </a:r>
            <a:r>
              <a:rPr lang="en-US" b="1" dirty="0" err="1"/>
              <a:t>područja</a:t>
            </a:r>
            <a:r>
              <a:rPr lang="en-US" b="1" dirty="0"/>
              <a:t> </a:t>
            </a:r>
            <a:r>
              <a:rPr lang="en-US" b="1" dirty="0" err="1"/>
              <a:t>posebno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ranjiva</a:t>
            </a:r>
            <a:r>
              <a:rPr lang="en-US" dirty="0"/>
              <a:t>: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udaljeni</a:t>
            </a:r>
            <a:r>
              <a:rPr lang="en-US" dirty="0"/>
              <a:t> </a:t>
            </a:r>
            <a:r>
              <a:rPr lang="en-US" dirty="0" err="1"/>
              <a:t>otoci</a:t>
            </a:r>
            <a:r>
              <a:rPr lang="en-US" dirty="0"/>
              <a:t>,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planine</a:t>
            </a:r>
            <a:r>
              <a:rPr lang="hr-HR" dirty="0"/>
              <a:t>,…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Z</a:t>
            </a:r>
            <a:r>
              <a:rPr lang="en-US" b="1" dirty="0" err="1"/>
              <a:t>aključno</a:t>
            </a:r>
            <a:r>
              <a:rPr lang="en-US" dirty="0"/>
              <a:t>,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praktički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dohvatljiv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odrediv</a:t>
            </a:r>
            <a:r>
              <a:rPr lang="en-US" dirty="0"/>
              <a:t>.</a:t>
            </a:r>
          </a:p>
          <a:p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pokušati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hr-HR" dirty="0"/>
              <a:t> (procijeniti)</a:t>
            </a:r>
            <a:r>
              <a:rPr lang="en-US" dirty="0"/>
              <a:t> </a:t>
            </a:r>
            <a:r>
              <a:rPr lang="en-US" dirty="0" err="1"/>
              <a:t>ranjivost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je </a:t>
            </a:r>
            <a:r>
              <a:rPr lang="en-US" dirty="0" err="1"/>
              <a:t>dogovora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toga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upotrijebiti</a:t>
            </a:r>
            <a:r>
              <a:rPr lang="en-US" dirty="0"/>
              <a:t>.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se do </a:t>
            </a:r>
            <a:r>
              <a:rPr lang="en-US" dirty="0" err="1"/>
              <a:t>konfliktnih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prostornim</a:t>
            </a:r>
            <a:r>
              <a:rPr lang="en-US" dirty="0"/>
              <a:t> </a:t>
            </a:r>
            <a:r>
              <a:rPr lang="en-US" dirty="0" err="1"/>
              <a:t>razinama</a:t>
            </a:r>
            <a:r>
              <a:rPr lang="hr-HR" dirty="0"/>
              <a:t>. </a:t>
            </a:r>
          </a:p>
          <a:p>
            <a:r>
              <a:rPr lang="hr-HR" dirty="0"/>
              <a:t>O</a:t>
            </a:r>
            <a:r>
              <a:rPr lang="en-US" dirty="0" err="1"/>
              <a:t>staje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hr-HR" dirty="0"/>
              <a:t>za razvoj metodologije! (preciznije u prostorno širem smislu i u različitim mjerilima)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DB2-5E35-4931-BA74-BBAACAE2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Uvodno predavanje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FC45-A644-45BA-854C-6DB382A1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2784"/>
            <a:ext cx="9613861" cy="3743405"/>
          </a:xfrm>
        </p:spPr>
        <p:txBody>
          <a:bodyPr>
            <a:normAutofit/>
          </a:bodyPr>
          <a:lstStyle/>
          <a:p>
            <a:r>
              <a:rPr lang="hr-HR" dirty="0"/>
              <a:t>Koncept predmeta: </a:t>
            </a:r>
            <a:r>
              <a:rPr lang="hr-HR" b="1" dirty="0"/>
              <a:t>predavanja + seminari</a:t>
            </a:r>
          </a:p>
          <a:p>
            <a:endParaRPr lang="hr-HR" dirty="0"/>
          </a:p>
          <a:p>
            <a:r>
              <a:rPr lang="hr-HR" dirty="0"/>
              <a:t>Teme predavanja – tematski, prema vrstama prirodnih rizika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14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FF1B-B459-40CD-AEBF-564D5393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4848" cy="1400530"/>
          </a:xfrm>
        </p:spPr>
        <p:txBody>
          <a:bodyPr/>
          <a:lstStyle/>
          <a:p>
            <a:r>
              <a:rPr lang="hr-HR" dirty="0"/>
              <a:t>Geografski pristup prirodnim rizicima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5C96-6D96-4E74-9A8D-0297DFAD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32" y="1593542"/>
            <a:ext cx="10283601" cy="526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geografije</a:t>
            </a:r>
            <a:r>
              <a:rPr lang="en-US" dirty="0"/>
              <a:t>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(</a:t>
            </a:r>
            <a:r>
              <a:rPr lang="en-US" dirty="0" err="1"/>
              <a:t>okolišnih</a:t>
            </a:r>
            <a:r>
              <a:rPr lang="en-US" dirty="0"/>
              <a:t> </a:t>
            </a:r>
            <a:r>
              <a:rPr lang="en-US" dirty="0" err="1"/>
              <a:t>prijetnji</a:t>
            </a:r>
            <a:r>
              <a:rPr lang="en-US" dirty="0"/>
              <a:t>) </a:t>
            </a:r>
            <a:r>
              <a:rPr lang="en-US" dirty="0" err="1"/>
              <a:t>ubraja</a:t>
            </a:r>
            <a:r>
              <a:rPr lang="en-US" dirty="0"/>
              <a:t> se </a:t>
            </a:r>
            <a:r>
              <a:rPr lang="hr-HR" dirty="0"/>
              <a:t>i </a:t>
            </a:r>
            <a:r>
              <a:rPr lang="en-US" b="1" dirty="0" err="1"/>
              <a:t>procjena</a:t>
            </a:r>
            <a:r>
              <a:rPr lang="en-US" b="1" dirty="0"/>
              <a:t> </a:t>
            </a:r>
            <a:r>
              <a:rPr lang="en-US" b="1" dirty="0" err="1"/>
              <a:t>prijetnji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rizika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Procjena</a:t>
            </a:r>
            <a:r>
              <a:rPr lang="en-US" b="1" dirty="0"/>
              <a:t> </a:t>
            </a:r>
            <a:r>
              <a:rPr lang="en-US" b="1" dirty="0" err="1"/>
              <a:t>okolišnih</a:t>
            </a:r>
            <a:r>
              <a:rPr lang="en-US" b="1" dirty="0"/>
              <a:t> </a:t>
            </a:r>
            <a:r>
              <a:rPr lang="en-US" b="1" dirty="0" err="1"/>
              <a:t>prijetnji</a:t>
            </a:r>
            <a:r>
              <a:rPr lang="en-US" b="1" dirty="0"/>
              <a:t> </a:t>
            </a:r>
            <a:r>
              <a:rPr lang="en-US" b="1" dirty="0" err="1"/>
              <a:t>uključuje</a:t>
            </a:r>
            <a:r>
              <a:rPr lang="en-US" b="1" dirty="0"/>
              <a:t> </a:t>
            </a:r>
            <a:r>
              <a:rPr lang="en-US" b="1" dirty="0" err="1"/>
              <a:t>određivanje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u </a:t>
            </a:r>
            <a:r>
              <a:rPr lang="en-US" dirty="0" err="1"/>
              <a:t>prošlosti</a:t>
            </a:r>
            <a:r>
              <a:rPr lang="en-US" dirty="0"/>
              <a:t> </a:t>
            </a:r>
            <a:r>
              <a:rPr lang="en-US" dirty="0" err="1"/>
              <a:t>događale</a:t>
            </a:r>
            <a:r>
              <a:rPr lang="en-US" dirty="0"/>
              <a:t> </a:t>
            </a:r>
            <a:r>
              <a:rPr lang="en-US" dirty="0" err="1"/>
              <a:t>okolišne</a:t>
            </a:r>
            <a:r>
              <a:rPr lang="en-US" dirty="0"/>
              <a:t> </a:t>
            </a:r>
            <a:r>
              <a:rPr lang="en-US" dirty="0" err="1"/>
              <a:t>prijetnje</a:t>
            </a:r>
            <a:endParaRPr lang="en-US" dirty="0"/>
          </a:p>
          <a:p>
            <a:r>
              <a:rPr lang="hr-HR" dirty="0"/>
              <a:t>magnitude (snaga i doseg) i učestalosti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učinaka</a:t>
            </a:r>
            <a:r>
              <a:rPr lang="en-US" dirty="0"/>
              <a:t> </a:t>
            </a:r>
            <a:r>
              <a:rPr lang="hr-HR" dirty="0"/>
              <a:t>kod</a:t>
            </a:r>
            <a:r>
              <a:rPr lang="en-US" dirty="0"/>
              <a:t> </a:t>
            </a:r>
            <a:r>
              <a:rPr lang="en-US" dirty="0" err="1"/>
              <a:t>prošlih</a:t>
            </a:r>
            <a:r>
              <a:rPr lang="en-US" dirty="0"/>
              <a:t> </a:t>
            </a:r>
            <a:r>
              <a:rPr lang="en-US" dirty="0" err="1"/>
              <a:t>prijetnji</a:t>
            </a:r>
            <a:r>
              <a:rPr lang="en-US" dirty="0"/>
              <a:t> (</a:t>
            </a:r>
            <a:r>
              <a:rPr lang="en-US" dirty="0" err="1"/>
              <a:t>opasnosti</a:t>
            </a:r>
            <a:r>
              <a:rPr lang="en-US" dirty="0"/>
              <a:t>)</a:t>
            </a:r>
          </a:p>
          <a:p>
            <a:r>
              <a:rPr lang="en-US" dirty="0" err="1"/>
              <a:t>vjerojatnih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od </a:t>
            </a:r>
            <a:r>
              <a:rPr lang="en-US" dirty="0" err="1"/>
              <a:t>prijetnje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siline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mjestu</a:t>
            </a:r>
            <a:endParaRPr lang="en-US" dirty="0"/>
          </a:p>
          <a:p>
            <a:pPr marL="0" indent="0">
              <a:buNone/>
            </a:pPr>
            <a:endParaRPr lang="hr-H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FF1B-B459-40CD-AEBF-564D5393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4848" cy="1400530"/>
          </a:xfrm>
        </p:spPr>
        <p:txBody>
          <a:bodyPr/>
          <a:lstStyle/>
          <a:p>
            <a:r>
              <a:rPr lang="hr-HR" dirty="0"/>
              <a:t>Geografski pristup prirodnim rizicima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5C96-6D96-4E74-9A8D-0297DFAD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358284"/>
            <a:ext cx="10665341" cy="5264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 err="1"/>
              <a:t>Procjena</a:t>
            </a:r>
            <a:r>
              <a:rPr lang="en-US" b="1" dirty="0"/>
              <a:t> </a:t>
            </a:r>
            <a:r>
              <a:rPr lang="en-US" b="1" dirty="0" err="1"/>
              <a:t>rizika</a:t>
            </a:r>
            <a:r>
              <a:rPr lang="en-US" b="1" dirty="0"/>
              <a:t> </a:t>
            </a:r>
            <a:r>
              <a:rPr lang="en-US" b="1" dirty="0" err="1"/>
              <a:t>uključuje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procjenu</a:t>
            </a:r>
            <a:r>
              <a:rPr lang="en-US" dirty="0"/>
              <a:t> </a:t>
            </a:r>
            <a:r>
              <a:rPr lang="en-US" dirty="0" err="1"/>
              <a:t>okolišnih</a:t>
            </a:r>
            <a:r>
              <a:rPr lang="en-US" dirty="0"/>
              <a:t> </a:t>
            </a:r>
            <a:r>
              <a:rPr lang="en-US" dirty="0" err="1"/>
              <a:t>prijetnji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navedeno</a:t>
            </a:r>
            <a:r>
              <a:rPr lang="en-US" dirty="0"/>
              <a:t>)</a:t>
            </a:r>
          </a:p>
          <a:p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od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prijetnje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potencijalnu</a:t>
            </a:r>
            <a:r>
              <a:rPr lang="en-US" dirty="0"/>
              <a:t> </a:t>
            </a:r>
            <a:r>
              <a:rPr lang="en-US" dirty="0" err="1"/>
              <a:t>izloženost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potencijalnu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 od </a:t>
            </a:r>
            <a:r>
              <a:rPr lang="en-US" dirty="0" err="1"/>
              <a:t>prijetnje</a:t>
            </a:r>
            <a:r>
              <a:rPr lang="en-US" dirty="0"/>
              <a:t>.</a:t>
            </a:r>
          </a:p>
          <a:p>
            <a:r>
              <a:rPr lang="en-US" dirty="0" err="1"/>
              <a:t>prijedlog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praćenja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dirty="0"/>
              <a:t>potencijalnog</a:t>
            </a:r>
            <a:r>
              <a:rPr lang="en-US" dirty="0"/>
              <a:t> </a:t>
            </a:r>
            <a:r>
              <a:rPr lang="en-US" dirty="0" err="1"/>
              <a:t>predviđanja</a:t>
            </a:r>
            <a:r>
              <a:rPr lang="en-US" dirty="0"/>
              <a:t> </a:t>
            </a:r>
            <a:r>
              <a:rPr lang="hr-HR" dirty="0">
                <a:sym typeface="Wingdings" panose="05000000000000000000" pitchFamily="2" charset="2"/>
              </a:rPr>
              <a:t> sustavi </a:t>
            </a:r>
            <a:r>
              <a:rPr lang="hr-HR" dirty="0" err="1">
                <a:sym typeface="Wingdings" panose="05000000000000000000" pitchFamily="2" charset="2"/>
              </a:rPr>
              <a:t>rnaog</a:t>
            </a:r>
            <a:r>
              <a:rPr lang="hr-HR" dirty="0">
                <a:sym typeface="Wingdings" panose="05000000000000000000" pitchFamily="2" charset="2"/>
              </a:rPr>
              <a:t> upozorenja</a:t>
            </a:r>
            <a:endParaRPr lang="en-US" dirty="0"/>
          </a:p>
          <a:p>
            <a:r>
              <a:rPr lang="nn-NO" dirty="0"/>
              <a:t>prijedlog mjera lokacije i zaštite infrastrukture.</a:t>
            </a:r>
          </a:p>
          <a:p>
            <a:r>
              <a:rPr lang="en-US" dirty="0" err="1"/>
              <a:t>ocjenu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osjetljivosti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ranjivosti</a:t>
            </a:r>
            <a:r>
              <a:rPr lang="en-US" dirty="0"/>
              <a:t> </a:t>
            </a:r>
          </a:p>
          <a:p>
            <a:r>
              <a:rPr lang="en-US" dirty="0" err="1"/>
              <a:t>javnu</a:t>
            </a:r>
            <a:r>
              <a:rPr lang="en-US" dirty="0"/>
              <a:t> </a:t>
            </a:r>
            <a:r>
              <a:rPr lang="en-US" dirty="0" err="1"/>
              <a:t>objavu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u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jasna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prostorno-planerskim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2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77D3-2318-483D-AE7F-647FFC7F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1762-2350-415A-AC08-C4304DBD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491448"/>
            <a:ext cx="3312839" cy="4913833"/>
          </a:xfrm>
        </p:spPr>
        <p:txBody>
          <a:bodyPr>
            <a:normAutofit fontScale="92500" lnSpcReduction="20000"/>
          </a:bodyPr>
          <a:lstStyle/>
          <a:p>
            <a:r>
              <a:rPr lang="pl-PL" b="1" i="1" dirty="0">
                <a:effectLst/>
              </a:rPr>
              <a:t>Procjena rizika od katastrofa za Republiku Hrvatsku</a:t>
            </a:r>
            <a:r>
              <a:rPr lang="pl-PL" b="1" i="1" dirty="0"/>
              <a:t> (verzije iz 2019 i 2024 – različite metodologije)</a:t>
            </a:r>
          </a:p>
          <a:p>
            <a:r>
              <a:rPr lang="en-US" dirty="0">
                <a:hlinkClick r:id="rId2"/>
              </a:rPr>
              <a:t>https://civilna-zastita.gov.hr/UserDocsImages/CIVILNA%20ZAŠTITA/PDF_ZA%20WEB/Procjena_rizika%20od%20katastrofa_2019.pdf</a:t>
            </a:r>
            <a:endParaRPr lang="hr-HR" dirty="0"/>
          </a:p>
          <a:p>
            <a:r>
              <a:rPr lang="en-US" dirty="0">
                <a:hlinkClick r:id="rId3"/>
              </a:rPr>
              <a:t>https://civilna-zastita.gov.hr/UserDocsImages/CIVILNA%20ZAŠTITA/PDF_ZA%20WEB/Procjena%20rizika%20od%20katastrofa%20za%20Republiku%20Hrvatsku.pdf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6E93B-1E35-4E89-B95D-0794720A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704" y="352425"/>
            <a:ext cx="74199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4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DB2-5E35-4931-BA74-BBAACAE2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Seminar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FC45-A644-45BA-854C-6DB382A1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518082"/>
            <a:ext cx="10523298" cy="5157437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Studenti odabiru jednu od ponuđenih tema (događaji iz zadnjih godinu dana)</a:t>
            </a:r>
          </a:p>
          <a:p>
            <a:r>
              <a:rPr lang="hr-HR" dirty="0">
                <a:effectLst/>
              </a:rPr>
              <a:t>Pisani dio opsega oko 10 stranica:</a:t>
            </a:r>
          </a:p>
          <a:p>
            <a:pPr>
              <a:buFontTx/>
              <a:buChar char="-"/>
            </a:pPr>
            <a:r>
              <a:rPr lang="hr-HR" dirty="0">
                <a:effectLst/>
              </a:rPr>
              <a:t>Font Times New Roman, veličina 12, prored 1.5</a:t>
            </a:r>
          </a:p>
          <a:p>
            <a:pPr>
              <a:buFontTx/>
              <a:buChar char="-"/>
            </a:pPr>
            <a:r>
              <a:rPr lang="hr-HR" dirty="0">
                <a:effectLst/>
              </a:rPr>
              <a:t>Struktura:</a:t>
            </a:r>
          </a:p>
          <a:p>
            <a:pPr marL="457200" indent="-457200">
              <a:buFont typeface="+mj-lt"/>
              <a:buAutoNum type="arabicPeriod"/>
            </a:pPr>
            <a:r>
              <a:rPr lang="hr-HR" i="1" dirty="0">
                <a:effectLst/>
              </a:rPr>
              <a:t>Uvod (opis prostora, općenito o prirodnom riziku koji se obrađuje, povijest ovog rizika na istraživanom području)</a:t>
            </a:r>
          </a:p>
          <a:p>
            <a:pPr marL="457200" indent="-457200">
              <a:buFont typeface="+mj-lt"/>
              <a:buAutoNum type="arabicPeriod"/>
            </a:pPr>
            <a:r>
              <a:rPr lang="hr-HR" i="1" dirty="0">
                <a:effectLst/>
              </a:rPr>
              <a:t>Opis događaja (što se dogodilo, od prirodne pojave do šteta/žrtava)</a:t>
            </a:r>
          </a:p>
          <a:p>
            <a:pPr marL="0" indent="0">
              <a:buNone/>
            </a:pPr>
            <a:r>
              <a:rPr lang="hr-HR" b="1" i="1" dirty="0">
                <a:effectLst/>
              </a:rPr>
              <a:t>	Što je uzrokovalo (ili spriječilo?) štetu i žrtve</a:t>
            </a:r>
          </a:p>
          <a:p>
            <a:pPr marL="0" indent="0">
              <a:buNone/>
            </a:pPr>
            <a:r>
              <a:rPr lang="hr-HR" b="1" i="1" dirty="0">
                <a:effectLst/>
              </a:rPr>
              <a:t>	Što se može napraviti kako bi se smanjio rizik u budućnosti?</a:t>
            </a:r>
          </a:p>
          <a:p>
            <a:pPr marL="0" indent="0">
              <a:buNone/>
            </a:pPr>
            <a:r>
              <a:rPr lang="hr-HR" i="1" dirty="0">
                <a:effectLst/>
              </a:rPr>
              <a:t>3. Zaključak</a:t>
            </a:r>
          </a:p>
          <a:p>
            <a:pPr marL="0" indent="0">
              <a:buNone/>
            </a:pPr>
            <a:r>
              <a:rPr lang="hr-HR" i="1" dirty="0">
                <a:effectLst/>
              </a:rPr>
              <a:t>4. Literatura i izvori</a:t>
            </a:r>
          </a:p>
          <a:p>
            <a:pPr marL="0" indent="0">
              <a:buNone/>
            </a:pPr>
            <a:endParaRPr lang="hr-HR" dirty="0">
              <a:effectLst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BCA51A3-8126-4F07-84F3-7F73C41F9963}"/>
              </a:ext>
            </a:extLst>
          </p:cNvPr>
          <p:cNvSpPr/>
          <p:nvPr/>
        </p:nvSpPr>
        <p:spPr>
          <a:xfrm>
            <a:off x="9857064" y="4139589"/>
            <a:ext cx="352338" cy="1080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270F6-11E0-4C4D-8581-CEBAF7754D12}"/>
              </a:ext>
            </a:extLst>
          </p:cNvPr>
          <p:cNvSpPr txBox="1"/>
          <p:nvPr/>
        </p:nvSpPr>
        <p:spPr>
          <a:xfrm>
            <a:off x="10294182" y="4139589"/>
            <a:ext cx="158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Naglasak na prostoru – geografski pristup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8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E47D-583E-4685-BBED-58D5A5D9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Seminar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0DC2-98D2-4A27-B09D-FBCD1316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19112" cy="35993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/>
              <a:t>Istražite stručnu i znanstvenu literaturu, ali i novinske i internetske članke (radi se o recentnim događajima pa često nema dovoljno stručnih radova)</a:t>
            </a:r>
          </a:p>
          <a:p>
            <a:pPr>
              <a:buFontTx/>
              <a:buChar char="-"/>
            </a:pPr>
            <a:r>
              <a:rPr lang="hr-HR" b="1" dirty="0"/>
              <a:t>Naglasak treba biti na samom događaju i obradi teme iz perspektive upravljanja prirodnim rizikom i prostorne logike područja (koji su glavni ,,pojačivači’’ rizika i što se može učiniti za njegovo smanjivanje?)</a:t>
            </a:r>
          </a:p>
          <a:p>
            <a:pPr>
              <a:buFontTx/>
              <a:buChar char="-"/>
            </a:pPr>
            <a:r>
              <a:rPr lang="hr-HR" dirty="0"/>
              <a:t>Koristite </a:t>
            </a:r>
            <a:r>
              <a:rPr lang="hr-HR" b="1" dirty="0"/>
              <a:t>kartografske priloge </a:t>
            </a:r>
            <a:r>
              <a:rPr lang="hr-HR" dirty="0"/>
              <a:t>(potičem vas da ih izradite i sami), grafike, slike i dr., uzmite u prostor sve bitne prostorne elemente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E47D-583E-4685-BBED-58D5A5D9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Seminar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F0DC2-98D2-4A27-B09D-FBCD1316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19112" cy="35993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/>
              <a:t>Temu prijavite preko poveznice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  <a:hlinkClick r:id="rId2"/>
              </a:rPr>
              <a:t>https://docs.google.com/spreadsheets/d/1PTs7x8-5Yjz7v6hW1HUlumkE0rgj9H6n/edit?usp=sharing&amp;ouid=112382517189218818464&amp;rtpof=true&amp;sd=true</a:t>
            </a:r>
            <a:r>
              <a:rPr lang="hr-HR" dirty="0">
                <a:sym typeface="Wingdings" panose="05000000000000000000" pitchFamily="2" charset="2"/>
              </a:rPr>
              <a:t> </a:t>
            </a:r>
          </a:p>
          <a:p>
            <a:pPr>
              <a:buFontTx/>
              <a:buChar char="-"/>
            </a:pPr>
            <a:endParaRPr lang="hr-HR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hr-HR" dirty="0">
                <a:sym typeface="Wingdings" panose="05000000000000000000" pitchFamily="2" charset="2"/>
              </a:rPr>
              <a:t>Datumi izlaganja bit će određeni naknadno, ali izlaganja neće biti prije prosinca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DB2-5E35-4931-BA74-BBAACAE2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Uvodno predavanje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FC45-A644-45BA-854C-6DB382A1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41864"/>
            <a:ext cx="10638708" cy="4749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effectLst/>
              </a:rPr>
              <a:t>Literatura:</a:t>
            </a:r>
          </a:p>
          <a:p>
            <a:r>
              <a:rPr lang="en-US" b="1" dirty="0">
                <a:effectLst/>
              </a:rPr>
              <a:t>Wisner, B., Blaikie, P., Cannon, T., Davis, I., 2003: </a:t>
            </a:r>
            <a:r>
              <a:rPr lang="en-US" b="1" i="1" dirty="0">
                <a:effectLst/>
              </a:rPr>
              <a:t>At Risk: Natural hazards, people’s</a:t>
            </a:r>
            <a:r>
              <a:rPr lang="hr-HR" b="1" i="1" dirty="0">
                <a:effectLst/>
              </a:rPr>
              <a:t> </a:t>
            </a:r>
            <a:r>
              <a:rPr lang="en-US" b="1" i="1" dirty="0">
                <a:effectLst/>
              </a:rPr>
              <a:t>vulnerability</a:t>
            </a:r>
            <a:r>
              <a:rPr lang="hr-HR" b="1" i="1" dirty="0">
                <a:effectLst/>
              </a:rPr>
              <a:t> </a:t>
            </a:r>
            <a:r>
              <a:rPr lang="en-US" b="1" i="1" dirty="0">
                <a:effectLst/>
              </a:rPr>
              <a:t>and</a:t>
            </a:r>
            <a:r>
              <a:rPr lang="hr-HR" b="1" i="1" dirty="0">
                <a:effectLst/>
              </a:rPr>
              <a:t> </a:t>
            </a:r>
            <a:r>
              <a:rPr lang="en-US" b="1" i="1" dirty="0">
                <a:effectLst/>
              </a:rPr>
              <a:t>disasters</a:t>
            </a:r>
            <a:r>
              <a:rPr lang="en-US" b="1" dirty="0">
                <a:effectLst/>
              </a:rPr>
              <a:t>, second</a:t>
            </a:r>
            <a:r>
              <a:rPr lang="hr-HR" b="1" dirty="0">
                <a:effectLst/>
              </a:rPr>
              <a:t> </a:t>
            </a:r>
            <a:r>
              <a:rPr lang="en-US" b="1" dirty="0">
                <a:effectLst/>
              </a:rPr>
              <a:t>ed., Routledge</a:t>
            </a:r>
            <a:r>
              <a:rPr lang="hr-HR" b="1" dirty="0">
                <a:effectLst/>
              </a:rPr>
              <a:t>.</a:t>
            </a:r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Smith, K. </a:t>
            </a:r>
            <a:r>
              <a:rPr lang="en-US" b="1" dirty="0" err="1">
                <a:effectLst/>
              </a:rPr>
              <a:t>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Petley</a:t>
            </a:r>
            <a:r>
              <a:rPr lang="en-US" b="1" dirty="0">
                <a:effectLst/>
              </a:rPr>
              <a:t>, D. N., 2009: </a:t>
            </a:r>
            <a:r>
              <a:rPr lang="en-US" b="1" i="1" dirty="0">
                <a:effectLst/>
              </a:rPr>
              <a:t>Environmental</a:t>
            </a:r>
            <a:r>
              <a:rPr lang="hr-HR" b="1" i="1" dirty="0">
                <a:effectLst/>
              </a:rPr>
              <a:t> </a:t>
            </a:r>
            <a:r>
              <a:rPr lang="en-US" b="1" i="1" dirty="0">
                <a:effectLst/>
              </a:rPr>
              <a:t>hazards</a:t>
            </a:r>
            <a:r>
              <a:rPr lang="en-US" b="1" dirty="0">
                <a:effectLst/>
              </a:rPr>
              <a:t>, fifth</a:t>
            </a:r>
            <a:r>
              <a:rPr lang="hr-HR" b="1" dirty="0">
                <a:effectLst/>
              </a:rPr>
              <a:t> </a:t>
            </a:r>
            <a:r>
              <a:rPr lang="en-US" b="1" dirty="0">
                <a:effectLst/>
              </a:rPr>
              <a:t>ed., Routledge</a:t>
            </a:r>
            <a:r>
              <a:rPr lang="hr-HR" b="1" dirty="0">
                <a:effectLst/>
              </a:rPr>
              <a:t>.</a:t>
            </a:r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Ranke, U., 2016: </a:t>
            </a:r>
            <a:r>
              <a:rPr lang="en-US" b="1" i="1" dirty="0">
                <a:effectLst/>
              </a:rPr>
              <a:t>Natural Disaster Risk</a:t>
            </a:r>
            <a:r>
              <a:rPr lang="hr-HR" b="1" i="1" dirty="0">
                <a:effectLst/>
              </a:rPr>
              <a:t> </a:t>
            </a:r>
            <a:r>
              <a:rPr lang="en-US" b="1" i="1" dirty="0">
                <a:effectLst/>
              </a:rPr>
              <a:t>Management</a:t>
            </a:r>
            <a:r>
              <a:rPr lang="en-US" b="1" dirty="0">
                <a:effectLst/>
              </a:rPr>
              <a:t>, Springer</a:t>
            </a:r>
            <a:endParaRPr lang="hr-HR" b="1" dirty="0">
              <a:effectLst/>
            </a:endParaRPr>
          </a:p>
          <a:p>
            <a:r>
              <a:rPr lang="pl-PL" b="1" i="1" dirty="0">
                <a:effectLst/>
              </a:rPr>
              <a:t>Procjena rizika od katastrofa za Republiku Hrvatsku</a:t>
            </a:r>
            <a:r>
              <a:rPr lang="pl-PL" dirty="0">
                <a:effectLst/>
              </a:rPr>
              <a:t>, 2019.</a:t>
            </a:r>
            <a:r>
              <a:rPr lang="pl-PL" b="1" dirty="0">
                <a:effectLst/>
              </a:rPr>
              <a:t> (dostupno na: https://civilna-zastita.gov.hr/vijesti/usvojena-nacionalna-procjena-rizika-od-katastrofa/2001) –obavezno!</a:t>
            </a:r>
            <a:endParaRPr lang="hr-HR" b="1" dirty="0">
              <a:effectLst/>
            </a:endParaRPr>
          </a:p>
          <a:p>
            <a:endParaRPr lang="hr-HR" dirty="0">
              <a:effectLst/>
            </a:endParaRPr>
          </a:p>
          <a:p>
            <a:r>
              <a:rPr lang="en-US" dirty="0" err="1">
                <a:effectLst/>
              </a:rPr>
              <a:t>Europska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komisija</a:t>
            </a:r>
            <a:r>
              <a:rPr lang="en-US" dirty="0">
                <a:effectLst/>
              </a:rPr>
              <a:t>, 2010: </a:t>
            </a:r>
            <a:r>
              <a:rPr lang="en-US" i="1" dirty="0">
                <a:effectLst/>
              </a:rPr>
              <a:t>Risk Assessment and Mapping Guidelines for Disaster Management</a:t>
            </a:r>
            <a:r>
              <a:rPr lang="en-US" dirty="0">
                <a:effectLst/>
              </a:rPr>
              <a:t>, 41 str.</a:t>
            </a:r>
          </a:p>
          <a:p>
            <a:r>
              <a:rPr lang="en-US" dirty="0" err="1">
                <a:effectLst/>
              </a:rPr>
              <a:t>Europska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komisija</a:t>
            </a:r>
            <a:r>
              <a:rPr lang="en-US" dirty="0">
                <a:effectLst/>
              </a:rPr>
              <a:t>, 2017: </a:t>
            </a:r>
            <a:r>
              <a:rPr lang="en-US" i="1" dirty="0">
                <a:effectLst/>
              </a:rPr>
              <a:t>Overview of Natural and Man-made Disaster Risks the European Union may face</a:t>
            </a:r>
            <a:r>
              <a:rPr lang="en-US" dirty="0">
                <a:effectLst/>
              </a:rPr>
              <a:t>, 112 str.</a:t>
            </a:r>
          </a:p>
          <a:p>
            <a:r>
              <a:rPr lang="en-US" b="1" dirty="0">
                <a:effectLst/>
              </a:rPr>
              <a:t>UN, 2016: </a:t>
            </a:r>
            <a:r>
              <a:rPr lang="en-US" b="1" i="1" dirty="0">
                <a:effectLst/>
              </a:rPr>
              <a:t>Report of the open-ended intergovernmental expert working group on indicators and terminology relating to disaster risk reduction</a:t>
            </a:r>
            <a:r>
              <a:rPr lang="en-US" b="1" dirty="0">
                <a:effectLst/>
              </a:rPr>
              <a:t>, 41 str.</a:t>
            </a:r>
          </a:p>
          <a:p>
            <a:r>
              <a:rPr lang="en-US" dirty="0">
                <a:effectLst/>
              </a:rPr>
              <a:t>Lutoff,C.,2020:Natural disasters: when the environment becomes a threat, Encyclopedia of the Environment, [online ISSN 2555-0950] url: https://www.encyclopedie-environnement.org/en/society/natural-disasters-when-environment-becomes-a-threat/</a:t>
            </a:r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848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DB2-5E35-4931-BA74-BBAACAE2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Uvodno predavanje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FC45-A644-45BA-854C-6DB382A1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67991"/>
            <a:ext cx="9613861" cy="346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effectLst/>
              </a:rPr>
              <a:t>Obaveze studenata:</a:t>
            </a:r>
          </a:p>
          <a:p>
            <a:pPr marL="0" indent="0">
              <a:buNone/>
            </a:pPr>
            <a:r>
              <a:rPr lang="hr-HR" dirty="0">
                <a:effectLst/>
              </a:rPr>
              <a:t>- Pohađanje nastave</a:t>
            </a:r>
          </a:p>
          <a:p>
            <a:pPr marL="0" indent="0">
              <a:buNone/>
            </a:pPr>
            <a:r>
              <a:rPr lang="hr-HR" dirty="0">
                <a:effectLst/>
              </a:rPr>
              <a:t>- Pisanje seminara</a:t>
            </a:r>
          </a:p>
          <a:p>
            <a:pPr>
              <a:buFontTx/>
              <a:buChar char="-"/>
            </a:pPr>
            <a:r>
              <a:rPr lang="hr-HR" dirty="0">
                <a:effectLst/>
              </a:rPr>
              <a:t>Usmeno izlaganje seminara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b="1" dirty="0">
                <a:effectLst/>
              </a:rPr>
              <a:t>Ocjena= 50 % seminar + 50 % usmeni</a:t>
            </a:r>
          </a:p>
          <a:p>
            <a:pPr>
              <a:buFontTx/>
              <a:buChar char="-"/>
            </a:pPr>
            <a:endParaRPr lang="hr-HR" dirty="0">
              <a:effectLst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B1DB59D-C827-409A-81FA-A3E1FCAE3EBC}"/>
              </a:ext>
            </a:extLst>
          </p:cNvPr>
          <p:cNvSpPr/>
          <p:nvPr/>
        </p:nvSpPr>
        <p:spPr>
          <a:xfrm>
            <a:off x="5237825" y="2858610"/>
            <a:ext cx="1198486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DB1C0-579D-4330-85D1-F68862D094B5}"/>
              </a:ext>
            </a:extLst>
          </p:cNvPr>
          <p:cNvSpPr txBox="1"/>
          <p:nvPr/>
        </p:nvSpPr>
        <p:spPr>
          <a:xfrm>
            <a:off x="6676008" y="3168246"/>
            <a:ext cx="361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Izlazak na ispit (usmeni)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6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407C-9506-42E0-B4ED-0DC28023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17417-DC87-4CA4-B5C9-D63E0829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28" y="2157274"/>
            <a:ext cx="2599160" cy="3449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5D45D-FB21-4529-A8B4-44F5E092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022" y="2398496"/>
            <a:ext cx="4961833" cy="30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0D1-BEC2-4C64-9FCF-DA0E167C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BA82-7BB7-4821-8008-61974043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1. </a:t>
            </a:r>
            <a:r>
              <a:rPr lang="hr-HR" b="1" dirty="0">
                <a:effectLst/>
              </a:rPr>
              <a:t>O</a:t>
            </a:r>
            <a:r>
              <a:rPr lang="en-US" b="1" dirty="0" err="1">
                <a:effectLst/>
              </a:rPr>
              <a:t>pasnost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ili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prijetnja</a:t>
            </a:r>
            <a:r>
              <a:rPr lang="hr-HR" b="1" dirty="0">
                <a:effectLst/>
              </a:rPr>
              <a:t> (</a:t>
            </a:r>
            <a:r>
              <a:rPr lang="hr-HR" b="1" i="1" dirty="0">
                <a:effectLst/>
              </a:rPr>
              <a:t>hazard</a:t>
            </a:r>
            <a:r>
              <a:rPr lang="hr-HR" b="1" dirty="0">
                <a:effectLst/>
              </a:rPr>
              <a:t>)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je </a:t>
            </a:r>
            <a:r>
              <a:rPr lang="en-US" dirty="0" err="1">
                <a:effectLst/>
              </a:rPr>
              <a:t>svaka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pojava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odnosno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njome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uzrokovan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proces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prvenstveno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nanijeti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štetu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pojedincu</a:t>
            </a:r>
            <a:r>
              <a:rPr lang="en-US" dirty="0">
                <a:effectLst/>
              </a:rPr>
              <a:t> I</a:t>
            </a:r>
            <a:r>
              <a:rPr lang="hr-HR" dirty="0">
                <a:effectLst/>
              </a:rPr>
              <a:t> </a:t>
            </a:r>
            <a:r>
              <a:rPr lang="en-US" dirty="0" err="1">
                <a:effectLst/>
              </a:rPr>
              <a:t>društvu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kao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njegovu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dobru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životnom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okruženju</a:t>
            </a:r>
            <a:endParaRPr lang="hr-HR" dirty="0">
              <a:effectLst/>
            </a:endParaRPr>
          </a:p>
          <a:p>
            <a:r>
              <a:rPr lang="hr-HR" dirty="0">
                <a:effectLst/>
              </a:rPr>
              <a:t>Razlikujemo ih prema uzroku: </a:t>
            </a:r>
          </a:p>
          <a:p>
            <a:pPr marL="0" indent="0">
              <a:buNone/>
            </a:pPr>
            <a:r>
              <a:rPr lang="hr-HR" b="1" dirty="0">
                <a:effectLst/>
              </a:rPr>
              <a:t>1.) PRIRODNE </a:t>
            </a:r>
          </a:p>
          <a:p>
            <a:pPr marL="0" indent="0">
              <a:buNone/>
            </a:pPr>
            <a:r>
              <a:rPr lang="hr-HR" dirty="0">
                <a:effectLst/>
              </a:rPr>
              <a:t>2.) Antropogene (tehnološke i socijalne)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65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7D77-AB6E-4969-9A55-A125346B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F9AA-96C6-4819-84AA-6B16E6C59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Prirodne prijetnje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</a:t>
            </a:r>
            <a:r>
              <a:rPr lang="hr-HR" b="1" dirty="0"/>
              <a:t>prirodne pojave koje mogu biti štetne</a:t>
            </a:r>
            <a:r>
              <a:rPr lang="hr-HR" dirty="0"/>
              <a:t> </a:t>
            </a:r>
            <a:r>
              <a:rPr lang="hr-HR" b="1" dirty="0"/>
              <a:t>iz aspekta čovjeka, </a:t>
            </a:r>
            <a:r>
              <a:rPr lang="hr-HR" dirty="0"/>
              <a:t>a za okoliš mogu biti čak i korisne:</a:t>
            </a:r>
            <a:r>
              <a:rPr lang="hr-HR" b="1" dirty="0"/>
              <a:t> </a:t>
            </a:r>
            <a:endParaRPr lang="en-US" dirty="0"/>
          </a:p>
          <a:p>
            <a:r>
              <a:rPr lang="en-US" dirty="0"/>
              <a:t>od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hr-HR" dirty="0"/>
              <a:t>vulkanskom aktivnošću se oslobađaju </a:t>
            </a:r>
            <a:r>
              <a:rPr lang="en-US" dirty="0" err="1"/>
              <a:t>plinovi</a:t>
            </a:r>
            <a:r>
              <a:rPr lang="en-US" dirty="0"/>
              <a:t> </a:t>
            </a:r>
            <a:r>
              <a:rPr lang="hr-HR" dirty="0"/>
              <a:t>koji</a:t>
            </a:r>
            <a:r>
              <a:rPr lang="en-US" dirty="0"/>
              <a:t> </a:t>
            </a:r>
            <a:r>
              <a:rPr lang="en-US" dirty="0" err="1"/>
              <a:t>sudjeluju</a:t>
            </a:r>
            <a:r>
              <a:rPr lang="en-US" dirty="0"/>
              <a:t> u </a:t>
            </a:r>
            <a:r>
              <a:rPr lang="en-US" dirty="0" err="1"/>
              <a:t>stvaranju</a:t>
            </a:r>
            <a:r>
              <a:rPr lang="en-US" dirty="0"/>
              <a:t> </a:t>
            </a:r>
            <a:r>
              <a:rPr lang="en-US" dirty="0" err="1"/>
              <a:t>atmosfere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hidrosferete</a:t>
            </a:r>
            <a:r>
              <a:rPr lang="hr-HR" dirty="0"/>
              <a:t> te</a:t>
            </a:r>
            <a:r>
              <a:rPr lang="en-US" dirty="0"/>
              <a:t> </a:t>
            </a:r>
            <a:r>
              <a:rPr lang="en-US" dirty="0" err="1"/>
              <a:t>minerali</a:t>
            </a:r>
            <a:r>
              <a:rPr lang="en-US" dirty="0"/>
              <a:t> </a:t>
            </a:r>
            <a:r>
              <a:rPr lang="en-US" dirty="0" err="1"/>
              <a:t>važni</a:t>
            </a:r>
            <a:r>
              <a:rPr lang="en-US" dirty="0"/>
              <a:t> za </a:t>
            </a:r>
            <a:r>
              <a:rPr lang="en-US" dirty="0" err="1"/>
              <a:t>tlo</a:t>
            </a:r>
            <a:endParaRPr lang="en-US" dirty="0"/>
          </a:p>
          <a:p>
            <a:r>
              <a:rPr lang="en-US" dirty="0" err="1"/>
              <a:t>tektonski</a:t>
            </a:r>
            <a:r>
              <a:rPr lang="en-US" dirty="0"/>
              <a:t> </a:t>
            </a:r>
            <a:r>
              <a:rPr lang="en-US" dirty="0" err="1"/>
              <a:t>pokreti</a:t>
            </a:r>
            <a:r>
              <a:rPr lang="en-US" dirty="0"/>
              <a:t> </a:t>
            </a:r>
            <a:r>
              <a:rPr lang="hr-HR" dirty="0"/>
              <a:t>oblikuju reljef, </a:t>
            </a:r>
            <a:r>
              <a:rPr lang="en-US" dirty="0" err="1"/>
              <a:t>obnavljajući</a:t>
            </a:r>
            <a:r>
              <a:rPr lang="en-US" dirty="0"/>
              <a:t> </a:t>
            </a:r>
            <a:r>
              <a:rPr lang="en-US" dirty="0" err="1"/>
              <a:t>otjecanje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eroziju</a:t>
            </a:r>
            <a:endParaRPr lang="en-US" dirty="0"/>
          </a:p>
          <a:p>
            <a:r>
              <a:rPr lang="pl-PL" dirty="0"/>
              <a:t>erozijski procesi obnavljaju tlo i pogoduju bioraznolikosti...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8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0E71-2E35-4842-B985-87FC0B91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963F-F551-493E-B7FE-E0CE0FFE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2. </a:t>
            </a:r>
            <a:r>
              <a:rPr lang="en-US" b="1" dirty="0" err="1"/>
              <a:t>Izloženost</a:t>
            </a:r>
            <a:r>
              <a:rPr lang="en-US" b="1" dirty="0"/>
              <a:t> (</a:t>
            </a:r>
            <a:r>
              <a:rPr lang="en-US" b="1" i="1" dirty="0"/>
              <a:t>Exposure</a:t>
            </a:r>
            <a:r>
              <a:rPr lang="en-US" b="1" dirty="0"/>
              <a:t>) </a:t>
            </a:r>
            <a:r>
              <a:rPr lang="en-US" dirty="0"/>
              <a:t>je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infrastrukture</a:t>
            </a:r>
            <a:r>
              <a:rPr lang="en-US" dirty="0"/>
              <a:t>, </a:t>
            </a:r>
            <a:r>
              <a:rPr lang="en-US" dirty="0" err="1"/>
              <a:t>nastambi</a:t>
            </a:r>
            <a:r>
              <a:rPr lang="en-US" dirty="0"/>
              <a:t>, </a:t>
            </a:r>
            <a:r>
              <a:rPr lang="en-US" dirty="0" err="1"/>
              <a:t>proizvodnih</a:t>
            </a:r>
            <a:r>
              <a:rPr lang="en-US" dirty="0"/>
              <a:t> pogona,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tvorevina</a:t>
            </a:r>
            <a:r>
              <a:rPr lang="en-US" dirty="0"/>
              <a:t> u </a:t>
            </a:r>
            <a:r>
              <a:rPr lang="en-US" dirty="0" err="1"/>
              <a:t>prostorima</a:t>
            </a:r>
            <a:r>
              <a:rPr lang="en-US" dirty="0"/>
              <a:t> </a:t>
            </a:r>
            <a:r>
              <a:rPr lang="en-US" dirty="0" err="1"/>
              <a:t>sklonim</a:t>
            </a:r>
            <a:r>
              <a:rPr lang="en-US" dirty="0"/>
              <a:t> </a:t>
            </a:r>
            <a:r>
              <a:rPr lang="en-US" dirty="0" err="1"/>
              <a:t>prijetnjama</a:t>
            </a:r>
            <a:r>
              <a:rPr lang="en-US" dirty="0"/>
              <a:t> (</a:t>
            </a:r>
            <a:r>
              <a:rPr lang="en-US" i="1" dirty="0"/>
              <a:t>hazard-prone</a:t>
            </a:r>
            <a:r>
              <a:rPr lang="hr-HR" i="1" dirty="0"/>
              <a:t> </a:t>
            </a:r>
            <a:r>
              <a:rPr lang="en-US" i="1" dirty="0"/>
              <a:t>areas</a:t>
            </a:r>
            <a:r>
              <a:rPr lang="en-US" dirty="0"/>
              <a:t>).</a:t>
            </a:r>
            <a:endParaRPr lang="hr-HR" dirty="0"/>
          </a:p>
          <a:p>
            <a:r>
              <a:rPr lang="hr-HR" sz="2000" dirty="0"/>
              <a:t>,,Ono što je na putu opasnosti (pojave)’’, npr. kuće u poplavnoj zoni rijeke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/>
              <a:t>3. </a:t>
            </a:r>
            <a:r>
              <a:rPr lang="en-US" b="1" dirty="0" err="1"/>
              <a:t>Ranjivost</a:t>
            </a:r>
            <a:r>
              <a:rPr lang="en-US" b="1" dirty="0"/>
              <a:t> (Vulnerability) </a:t>
            </a:r>
            <a:r>
              <a:rPr lang="en-US" dirty="0"/>
              <a:t>je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fizičkim</a:t>
            </a:r>
            <a:r>
              <a:rPr lang="en-US" dirty="0"/>
              <a:t>, </a:t>
            </a:r>
            <a:r>
              <a:rPr lang="en-US" dirty="0" err="1"/>
              <a:t>društvenim</a:t>
            </a:r>
            <a:r>
              <a:rPr lang="en-US" dirty="0"/>
              <a:t>, </a:t>
            </a:r>
            <a:r>
              <a:rPr lang="en-US" dirty="0" err="1"/>
              <a:t>ekonomskim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okolišnim</a:t>
            </a:r>
            <a:r>
              <a:rPr lang="en-US" dirty="0"/>
              <a:t> </a:t>
            </a:r>
            <a:r>
              <a:rPr lang="en-US" dirty="0" err="1"/>
              <a:t>čimbenicima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/>
              <a:t>utječu</a:t>
            </a:r>
            <a:r>
              <a:rPr lang="en-US" dirty="0"/>
              <a:t> </a:t>
            </a:r>
            <a:r>
              <a:rPr lang="en-US" dirty="0" err="1"/>
              <a:t>osjetljivost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, </a:t>
            </a:r>
            <a:r>
              <a:rPr lang="en-US" dirty="0" err="1"/>
              <a:t>zajednice</a:t>
            </a:r>
            <a:r>
              <a:rPr lang="en-US" dirty="0"/>
              <a:t>,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posljedice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.</a:t>
            </a:r>
            <a:endParaRPr lang="hr-HR" dirty="0"/>
          </a:p>
          <a:p>
            <a:r>
              <a:rPr lang="hr-HR" sz="2000" dirty="0"/>
              <a:t>npr. koliko su te iste kuće ranjive/otporne na poplavu? Kako su građene?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4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88C6-1101-4D27-A729-E026032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prirodni rizici?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0DCE-093B-40E5-91B7-2A0C182F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4. </a:t>
            </a:r>
            <a:r>
              <a:rPr lang="en-US" b="1" dirty="0" err="1"/>
              <a:t>Kapacitet</a:t>
            </a:r>
            <a:r>
              <a:rPr lang="en-US" b="1" dirty="0"/>
              <a:t> (</a:t>
            </a:r>
            <a:r>
              <a:rPr lang="hr-HR" b="1" i="1" dirty="0" err="1"/>
              <a:t>capacity</a:t>
            </a:r>
            <a:r>
              <a:rPr lang="en-US" b="1" dirty="0"/>
              <a:t>)</a:t>
            </a:r>
            <a:r>
              <a:rPr lang="hr-HR" b="1" dirty="0"/>
              <a:t> </a:t>
            </a:r>
            <a:r>
              <a:rPr lang="en-US" dirty="0"/>
              <a:t>je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,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u </a:t>
            </a:r>
            <a:r>
              <a:rPr lang="en-US" dirty="0" err="1"/>
              <a:t>nekoj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, </a:t>
            </a:r>
            <a:r>
              <a:rPr lang="en-US" dirty="0" err="1"/>
              <a:t>zajednici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društvu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za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smanjivanje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jačanje</a:t>
            </a:r>
            <a:r>
              <a:rPr lang="en-US" dirty="0"/>
              <a:t> </a:t>
            </a:r>
            <a:r>
              <a:rPr lang="en-US" b="1" dirty="0" err="1"/>
              <a:t>otpornosti</a:t>
            </a:r>
            <a:r>
              <a:rPr lang="en-US" b="1" dirty="0"/>
              <a:t> (</a:t>
            </a:r>
            <a:r>
              <a:rPr lang="en-US" b="1" dirty="0" err="1"/>
              <a:t>Resiliance</a:t>
            </a:r>
            <a:r>
              <a:rPr lang="en-US" b="1" dirty="0"/>
              <a:t>)</a:t>
            </a:r>
            <a:r>
              <a:rPr lang="en-US" dirty="0"/>
              <a:t>.</a:t>
            </a:r>
            <a:r>
              <a:rPr lang="hr-HR" dirty="0"/>
              <a:t> </a:t>
            </a:r>
            <a:r>
              <a:rPr lang="hr-HR" sz="2000" dirty="0"/>
              <a:t>(potencijalna sposobnost smanjenja rizika)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hr-HR" b="1" dirty="0"/>
              <a:t>5. </a:t>
            </a:r>
            <a:r>
              <a:rPr lang="en-US" b="1" dirty="0" err="1"/>
              <a:t>Otpornost</a:t>
            </a:r>
            <a:r>
              <a:rPr lang="en-US" b="1" dirty="0"/>
              <a:t> (</a:t>
            </a:r>
            <a:r>
              <a:rPr lang="en-US" b="1" dirty="0" err="1"/>
              <a:t>Resiliance</a:t>
            </a:r>
            <a:r>
              <a:rPr lang="en-US" b="1" dirty="0"/>
              <a:t>) </a:t>
            </a:r>
            <a:r>
              <a:rPr lang="en-US" dirty="0"/>
              <a:t>je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,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izloženog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 (</a:t>
            </a:r>
            <a:r>
              <a:rPr lang="en-US" dirty="0" err="1"/>
              <a:t>prijetnji</a:t>
            </a:r>
            <a:r>
              <a:rPr lang="en-US" dirty="0"/>
              <a:t>) da se </a:t>
            </a:r>
            <a:r>
              <a:rPr lang="en-US" dirty="0" err="1"/>
              <a:t>odupre</a:t>
            </a:r>
            <a:r>
              <a:rPr lang="en-US" dirty="0"/>
              <a:t>, </a:t>
            </a:r>
            <a:r>
              <a:rPr lang="en-US" dirty="0" err="1"/>
              <a:t>apsorbira</a:t>
            </a:r>
            <a:r>
              <a:rPr lang="en-US" dirty="0"/>
              <a:t>, </a:t>
            </a:r>
            <a:r>
              <a:rPr lang="en-US" dirty="0" err="1"/>
              <a:t>prilagodi</a:t>
            </a:r>
            <a:r>
              <a:rPr lang="en-US" dirty="0"/>
              <a:t>, </a:t>
            </a:r>
            <a:r>
              <a:rPr lang="en-US" dirty="0" err="1"/>
              <a:t>transformira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oporavi</a:t>
            </a:r>
            <a:r>
              <a:rPr lang="en-US" dirty="0"/>
              <a:t> od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prijetnje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učinkovit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očuvanje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obnavljanje</a:t>
            </a:r>
            <a:r>
              <a:rPr lang="en-US" dirty="0"/>
              <a:t> </a:t>
            </a:r>
            <a:r>
              <a:rPr lang="en-US" dirty="0" err="1"/>
              <a:t>izvornih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. </a:t>
            </a:r>
            <a:r>
              <a:rPr lang="hr-HR" sz="2000" dirty="0"/>
              <a:t>(stvarna sposobnost smanjenja rizika)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CF5FC1-1347-4531-97EF-FB19424C156A}"/>
              </a:ext>
            </a:extLst>
          </p:cNvPr>
          <p:cNvCxnSpPr>
            <a:cxnSpLocks/>
          </p:cNvCxnSpPr>
          <p:nvPr/>
        </p:nvCxnSpPr>
        <p:spPr>
          <a:xfrm flipH="1">
            <a:off x="4429957" y="3064343"/>
            <a:ext cx="3191971" cy="806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55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691</TotalTime>
  <Words>2051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Ion</vt:lpstr>
      <vt:lpstr>Prirodni rizici</vt:lpstr>
      <vt:lpstr>Uvodno predavanje</vt:lpstr>
      <vt:lpstr>Uvodno predavanje</vt:lpstr>
      <vt:lpstr>Uvodno predavanje</vt:lpstr>
      <vt:lpstr>Što su prirodni rizici?</vt:lpstr>
      <vt:lpstr>Što su prirodni rizici?</vt:lpstr>
      <vt:lpstr>Što su prirodni rizici?</vt:lpstr>
      <vt:lpstr>Što su prirodni rizici?</vt:lpstr>
      <vt:lpstr>Što su prirodni rizici?</vt:lpstr>
      <vt:lpstr>Što su prirodni rizici?</vt:lpstr>
      <vt:lpstr>Što su prirodni rizici?</vt:lpstr>
      <vt:lpstr>PowerPoint Presentation</vt:lpstr>
      <vt:lpstr>Vrste prirodnih rizika (opasnosti)</vt:lpstr>
      <vt:lpstr>Geografski pristup prirodnim rizicima</vt:lpstr>
      <vt:lpstr>Geografski pristup prirodnim rizicima – opća opažanja</vt:lpstr>
      <vt:lpstr>Geografski pristup prirodnim rizicima – opća opažanja</vt:lpstr>
      <vt:lpstr>Geografski pristup prirodnim rizicima - opća opažanja</vt:lpstr>
      <vt:lpstr>Geografski pristup prirodnim rizicima - opća opažanja</vt:lpstr>
      <vt:lpstr>Geografski pristup prirodnim rizicima - opća opažanja</vt:lpstr>
      <vt:lpstr>Geografski pristup prirodnim rizicima</vt:lpstr>
      <vt:lpstr>Geografski pristup prirodnim rizicima</vt:lpstr>
      <vt:lpstr>PowerPoint Presentation</vt:lpstr>
      <vt:lpstr>Seminar</vt:lpstr>
      <vt:lpstr>Seminar</vt:lpstr>
      <vt:lpstr>Seminar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Prirodni rizici</dc:title>
  <dc:creator>Ivan Martinić</dc:creator>
  <cp:lastModifiedBy>Ivan Martinić</cp:lastModifiedBy>
  <cp:revision>59</cp:revision>
  <dcterms:created xsi:type="dcterms:W3CDTF">2025-08-29T11:32:23Z</dcterms:created>
  <dcterms:modified xsi:type="dcterms:W3CDTF">2025-10-13T12:00:23Z</dcterms:modified>
</cp:coreProperties>
</file>