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9" r:id="rId3"/>
    <p:sldId id="260" r:id="rId4"/>
    <p:sldId id="271" r:id="rId5"/>
    <p:sldId id="274" r:id="rId6"/>
    <p:sldId id="272" r:id="rId7"/>
    <p:sldId id="277" r:id="rId8"/>
    <p:sldId id="275" r:id="rId9"/>
    <p:sldId id="286" r:id="rId10"/>
    <p:sldId id="276" r:id="rId11"/>
    <p:sldId id="278" r:id="rId12"/>
    <p:sldId id="287" r:id="rId13"/>
    <p:sldId id="261" r:id="rId14"/>
    <p:sldId id="265" r:id="rId15"/>
    <p:sldId id="264" r:id="rId16"/>
    <p:sldId id="270" r:id="rId17"/>
    <p:sldId id="268" r:id="rId18"/>
    <p:sldId id="267" r:id="rId19"/>
    <p:sldId id="269" r:id="rId20"/>
    <p:sldId id="288" r:id="rId21"/>
    <p:sldId id="279" r:id="rId22"/>
    <p:sldId id="280" r:id="rId23"/>
    <p:sldId id="281" r:id="rId24"/>
    <p:sldId id="289" r:id="rId25"/>
    <p:sldId id="282" r:id="rId26"/>
    <p:sldId id="283" r:id="rId27"/>
    <p:sldId id="284" r:id="rId28"/>
    <p:sldId id="290" r:id="rId29"/>
    <p:sldId id="2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C4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8889" autoAdjust="0"/>
  </p:normalViewPr>
  <p:slideViewPr>
    <p:cSldViewPr snapToGrid="0">
      <p:cViewPr varScale="1">
        <p:scale>
          <a:sx n="101" d="100"/>
          <a:sy n="101" d="100"/>
        </p:scale>
        <p:origin x="93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F48F3-3B3B-4EF8-B8A5-0295877D09B9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34E47C-FB62-4497-9038-40AFDB019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38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Jednostavno nasumično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4E47C-FB62-4497-9038-40AFDB019F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75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4E47C-FB62-4497-9038-40AFDB019FD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10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Understanding handedness and the prevalence of its different manifestations (i.e., left- , non-right-, mixed-, and right-handedness, as well as ambidexterity) can be very informative in a range of research fields, such as neuroscience, genetics, psychiatry, cognitive psychology, </a:t>
            </a:r>
            <a:r>
              <a:rPr lang="en-US" dirty="0" err="1"/>
              <a:t>psychoneuroendocrinology</a:t>
            </a:r>
            <a:r>
              <a:rPr lang="en-US" dirty="0"/>
              <a:t>, as well as evolutionary biology.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4E47C-FB62-4497-9038-40AFDB019FD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50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dirty="0"/>
              <a:t>Istraživanje utjecaja dominantne ruke na sposobnost mentalne rotacije ruku.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4E47C-FB62-4497-9038-40AFDB019FD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21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Stratificirano: podjela na dešnjake i ljevake, pa onda nasumičan odabir.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4E47C-FB62-4497-9038-40AFDB019FD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808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Nasumično uzorkovanje, ali uz klasifikaciju: podjela na dešnjake i ljevake, pa onda nasumičan odabir. Prvo ispunjavaju dešnjaci, onda ispunjavaju ljevaci jer će meni tako biti brže generirati rezultate.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4E47C-FB62-4497-9038-40AFDB019FD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9803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4E47C-FB62-4497-9038-40AFDB019FD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02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4E47C-FB62-4497-9038-40AFDB019FD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418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Dozvola od ministarstva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4E47C-FB62-4497-9038-40AFDB019FD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357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err="1"/>
              <a:t>Imazi</a:t>
            </a:r>
            <a:r>
              <a:rPr lang="hr-HR" dirty="0"/>
              <a:t> dozvolu!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4E47C-FB62-4497-9038-40AFDB019FD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0834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4E47C-FB62-4497-9038-40AFDB019FD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22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Bisulfite conversion involves the deamination of unmodified cytosines to uracil, leaving the modified bases 5-mC and 5-hmC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4E47C-FB62-4497-9038-40AFDB019F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073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4E47C-FB62-4497-9038-40AFDB019FD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910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4E47C-FB62-4497-9038-40AFDB019FD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114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4E47C-FB62-4497-9038-40AFDB019FD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2275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4E47C-FB62-4497-9038-40AFDB019FD9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497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Bisulfite conversion involves the deamination of unmodified cytosines to uracil, leaving the modified bases 5-mC and 5-hmC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4E47C-FB62-4497-9038-40AFDB019FD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39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Bisulfite conversion involves the deamination of unmodified cytosines to uracil, leaving the modified bases 5-mC and 5-hmC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4E47C-FB62-4497-9038-40AFDB019F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651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Bisulfite conversion involves the deamination of unmodified cytosines to uracil, leaving the modified bases 5-mC and 5-hmC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4E47C-FB62-4497-9038-40AFDB019F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30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Bisulfite conversion involves the deamination of unmodified cytosines to uracil, leaving the modified bases 5-mC and 5-hmC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4E47C-FB62-4497-9038-40AFDB019FD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080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Sivo svi miševi, plavo odabrani miševi.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4E47C-FB62-4497-9038-40AFDB019FD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855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4E47C-FB62-4497-9038-40AFDB019FD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89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4E47C-FB62-4497-9038-40AFDB019FD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165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DA31F-F2EC-49C2-8902-C04758A4A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4284D1-983E-48A4-A312-192F1E0D4B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8213B-CED5-4532-8AFA-ECE1D0C7D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1DB22-0C1B-4B60-BA36-32E46A9D9F48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11A6D-49F0-4A8A-8372-6ED226856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7246E8-2516-493E-94A9-B64AC9D7D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8B0E-B590-4032-BE40-F4ABE61A0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071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B0637-1DE7-4EA0-B431-45917DFAB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2D2C1A-1C9B-40A4-81DC-6DC6E7304A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4DF91-6141-438C-AECF-3D13B9D05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1DB22-0C1B-4B60-BA36-32E46A9D9F48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8ED30-55B4-4C1A-923A-C70E8A33F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78BE1-6761-4499-B24C-FF29BF273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8B0E-B590-4032-BE40-F4ABE61A0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65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F7C5C9-CA94-4208-A6DA-9D54AFADF6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95F41B-FC19-49ED-B72D-756DF0860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D1E22-2523-45F6-8C1B-337076B66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1DB22-0C1B-4B60-BA36-32E46A9D9F48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FD920-267D-4B2D-94D5-7231A39C6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61354-90A1-458E-AAC9-B7D8F4185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8B0E-B590-4032-BE40-F4ABE61A0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739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C5EF6-EA1E-43FF-AAD6-B79167AED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8CFE6-5235-4056-899A-70AAF7F7A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48B11-FFB5-48EE-B079-6D6CC9A1A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1DB22-0C1B-4B60-BA36-32E46A9D9F48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2A9E1E-07DB-4D76-9A73-F2EA13F26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84AED-5804-4D92-B338-CF3363707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8B0E-B590-4032-BE40-F4ABE61A0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59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3D396-225D-44FF-890D-CC4C9402D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2964F9-8A9C-4464-8709-D60D4715E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FAF41-579F-42B9-A720-4CB054C49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1DB22-0C1B-4B60-BA36-32E46A9D9F48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4613E-FA9A-4E04-AA5F-E14F324C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093E1-BC36-4C0A-B21F-CA1D5DF55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8B0E-B590-4032-BE40-F4ABE61A0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106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77153-8448-4E27-99F7-96C828BED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8F8F1-3E39-4B81-8950-CA22E15165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F00988-C6FF-4D0A-9BFD-041AAC4A25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9F876-B08F-4529-858E-EF54D6232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1DB22-0C1B-4B60-BA36-32E46A9D9F48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ADCEDA-F83C-43CA-9684-1C9144A38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ACB103-A669-464A-93B0-5DE05C5DF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8B0E-B590-4032-BE40-F4ABE61A0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12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4378E-5C79-43FE-B167-A2BBE8211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1C2AF-5E0C-44ED-B797-210C47EB0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236D2-F508-46D9-8B3F-A4B749B38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23281B-5A84-4326-BE08-B4F019A36D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F47A30-641E-4B8A-891E-0989FE938D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C6DFD1-3F20-4514-93A4-69D26B721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1DB22-0C1B-4B60-BA36-32E46A9D9F48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1C5714-D999-47F6-A9CC-1A4D002B0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11727D-1CA4-4848-B577-FB18EF619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8B0E-B590-4032-BE40-F4ABE61A0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918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59489-FF78-4780-8198-016595B67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C3AC2-F0E0-43C9-8D4F-DF3B456FA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1DB22-0C1B-4B60-BA36-32E46A9D9F48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A5F307-91BA-4AB4-B2A8-2E6DFCA06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C87604-2568-4682-BE89-30015B28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8B0E-B590-4032-BE40-F4ABE61A0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243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2D7D5E-C91E-4E6A-BE21-159097DB7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1DB22-0C1B-4B60-BA36-32E46A9D9F48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F69CBF-405B-4EFE-8F56-CFDAD34B7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311F5-1FF5-445D-9094-AB24233C9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8B0E-B590-4032-BE40-F4ABE61A0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90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34B-E49D-4494-B10B-31C2A44C4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44D72-8F1E-4BEA-96D4-C1CF18A30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455F4-FFE1-4E39-9E1E-C8B5874C6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821808-3234-4771-8935-A6D66BB3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1DB22-0C1B-4B60-BA36-32E46A9D9F48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FD03FF-AF1F-41AC-8278-48575512F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070BF8-3C89-491D-9A6B-A216E4C68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8B0E-B590-4032-BE40-F4ABE61A0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81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74361-47D1-4179-95A5-9F7E1EF84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D5A003-D65F-44BB-9002-9CE75765E4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B59A2-0508-4712-8784-34D3384AE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EF7EC8-7FDA-47EA-B7BE-B3C21FDBD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1DB22-0C1B-4B60-BA36-32E46A9D9F48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A8814A-9DBA-4FD9-B14D-1173461B5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7BDD66-AF9D-4A0F-BED7-A4FD8E9D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8B0E-B590-4032-BE40-F4ABE61A0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4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2085F7-39B7-4C32-ABAA-650F3A69B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CE14FC-BB86-4118-B359-0BCCF5090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9041F-9CC7-44BA-AE63-6CFDDCA944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1DB22-0C1B-4B60-BA36-32E46A9D9F48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647881-63AC-40DD-A5E2-2B24595C9A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55AFA-9AD8-4A1D-8031-548B26108E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38B0E-B590-4032-BE40-F4ABE61A0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16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26.jpe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image" Target="../media/image38.png"/><Relationship Id="rId12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33.png"/><Relationship Id="rId5" Type="http://schemas.openxmlformats.org/officeDocument/2006/relationships/image" Target="../media/image36.png"/><Relationship Id="rId15" Type="http://schemas.openxmlformats.org/officeDocument/2006/relationships/image" Target="../media/image26.jpe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31.png"/><Relationship Id="rId1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86/s41235-020-00230-9" TargetMode="External"/><Relationship Id="rId2" Type="http://schemas.openxmlformats.org/officeDocument/2006/relationships/hyperlink" Target="https://doi.org/10.1037/bul0000229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02/sim.8405" TargetMode="External"/><Relationship Id="rId4" Type="http://schemas.openxmlformats.org/officeDocument/2006/relationships/hyperlink" Target="https://doi.org/10.1093/jhered/esy067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n Overview of Sampling Techniques | by Roberto Terceros | Analytics Vidhya  | Medium">
            <a:extLst>
              <a:ext uri="{FF2B5EF4-FFF2-40B4-BE49-F238E27FC236}">
                <a16:creationId xmlns:a16="http://schemas.microsoft.com/office/drawing/2014/main" id="{4400ABD6-C76C-494F-9B57-B63239A27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843" y="55535"/>
            <a:ext cx="7603786" cy="51027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ACCE69-13B9-4074-A227-826330CDBE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5361" y="4251073"/>
            <a:ext cx="9144000" cy="1559177"/>
          </a:xfrm>
        </p:spPr>
        <p:txBody>
          <a:bodyPr>
            <a:normAutofit/>
          </a:bodyPr>
          <a:lstStyle/>
          <a:p>
            <a:r>
              <a:rPr lang="hr-HR" sz="66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Uzorkovanje</a:t>
            </a:r>
            <a:endParaRPr lang="en-US" sz="66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3D02CE-F799-4D28-8805-43F437B976A4}"/>
              </a:ext>
            </a:extLst>
          </p:cNvPr>
          <p:cNvSpPr txBox="1"/>
          <p:nvPr/>
        </p:nvSpPr>
        <p:spPr>
          <a:xfrm>
            <a:off x="3178203" y="5784385"/>
            <a:ext cx="62830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dirty="0"/>
              <a:t>dr. sc. Mateja Jagić</a:t>
            </a:r>
          </a:p>
          <a:p>
            <a:pPr algn="ctr"/>
            <a:r>
              <a:rPr lang="hr-HR" dirty="0"/>
              <a:t>dr. sc. Karlo Miškec</a:t>
            </a:r>
          </a:p>
          <a:p>
            <a:pPr algn="ctr"/>
            <a:r>
              <a:rPr lang="hr-HR" dirty="0"/>
              <a:t>Metodologija znanstveno-istraživačko rada u biologiji, 2025/2026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ED70B6-D0DC-4810-AA69-A78F9A29698E}"/>
              </a:ext>
            </a:extLst>
          </p:cNvPr>
          <p:cNvSpPr/>
          <p:nvPr/>
        </p:nvSpPr>
        <p:spPr>
          <a:xfrm>
            <a:off x="8607682" y="5189255"/>
            <a:ext cx="155285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https://medium.com</a:t>
            </a:r>
          </a:p>
        </p:txBody>
      </p:sp>
    </p:spTree>
    <p:extLst>
      <p:ext uri="{BB962C8B-B14F-4D97-AF65-F5344CB8AC3E}">
        <p14:creationId xmlns:p14="http://schemas.microsoft.com/office/powerpoint/2010/main" val="3603949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2B930C9-52E7-4C05-AC62-0BC3DE4C3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2.1</a:t>
            </a:r>
            <a:endParaRPr lang="en-US" dirty="0"/>
          </a:p>
        </p:txBody>
      </p:sp>
      <p:sp>
        <p:nvSpPr>
          <p:cNvPr id="10" name="AutoShape 2" descr="2: Colonies of E. coli on the plate | Download Scientific ...">
            <a:extLst>
              <a:ext uri="{FF2B5EF4-FFF2-40B4-BE49-F238E27FC236}">
                <a16:creationId xmlns:a16="http://schemas.microsoft.com/office/drawing/2014/main" id="{0AD133FD-EC1B-4534-9890-75134DB01A69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838199" y="1825625"/>
            <a:ext cx="10515599" cy="48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just"/>
            <a:r>
              <a:rPr lang="hr-HR" sz="2400" dirty="0"/>
              <a:t>Radite kao sanitarni inspektor u Državnom inspektoratu te ste kao zadatak dobili utvrditi zdravstvenu ispravnost određenih prehrambenih artikala u jednom prehrambenom lancu. Konkretno, istražujete prisutnost salmonele u puretini robne marke tog lanca (pakiranje 400 g).</a:t>
            </a:r>
          </a:p>
          <a:p>
            <a:pPr algn="just"/>
            <a:endParaRPr lang="hr-HR" sz="2400" dirty="0"/>
          </a:p>
          <a:p>
            <a:pPr algn="just"/>
            <a:r>
              <a:rPr lang="hr-HR" sz="2400" dirty="0"/>
              <a:t>Koji tip uzorkovanja ćete koristiti u ovom istraživanju?</a:t>
            </a:r>
          </a:p>
          <a:p>
            <a:pPr marL="457200" lvl="1" indent="0" algn="just">
              <a:buNone/>
            </a:pPr>
            <a:endParaRPr lang="hr-HR" sz="1800" dirty="0"/>
          </a:p>
          <a:p>
            <a:pPr algn="just"/>
            <a:endParaRPr lang="hr-HR" sz="2400" dirty="0"/>
          </a:p>
          <a:p>
            <a:pPr marL="0" indent="0" algn="just">
              <a:buNone/>
            </a:pPr>
            <a:endParaRPr lang="hr-HR" sz="2400" dirty="0"/>
          </a:p>
          <a:p>
            <a:pPr marL="0" indent="0" algn="just">
              <a:buNone/>
            </a:pPr>
            <a:endParaRPr lang="hr-HR" sz="2400" dirty="0"/>
          </a:p>
        </p:txBody>
      </p:sp>
      <p:pic>
        <p:nvPicPr>
          <p:cNvPr id="15" name="Picture 2" descr="How to know which sampling method to use - Quora">
            <a:extLst>
              <a:ext uri="{FF2B5EF4-FFF2-40B4-BE49-F238E27FC236}">
                <a16:creationId xmlns:a16="http://schemas.microsoft.com/office/drawing/2014/main" id="{FAD7B36D-58FD-4B9A-A446-4CCDB0813D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08195" y="118404"/>
            <a:ext cx="2011033" cy="146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62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ow to know which sampling method to use - Quora">
            <a:extLst>
              <a:ext uri="{FF2B5EF4-FFF2-40B4-BE49-F238E27FC236}">
                <a16:creationId xmlns:a16="http://schemas.microsoft.com/office/drawing/2014/main" id="{5B30C648-6A8C-4EBD-9D8A-6082BDCCA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08195" y="118404"/>
            <a:ext cx="2011033" cy="146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2B930C9-52E7-4C05-AC62-0BC3DE4C3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Sistematično uzorkovanje</a:t>
            </a:r>
            <a:endParaRPr lang="en-US" dirty="0"/>
          </a:p>
        </p:txBody>
      </p:sp>
      <p:pic>
        <p:nvPicPr>
          <p:cNvPr id="16386" name="Picture 2" descr="USDA Proposes Policy to Reduce Salmonella">
            <a:extLst>
              <a:ext uri="{FF2B5EF4-FFF2-40B4-BE49-F238E27FC236}">
                <a16:creationId xmlns:a16="http://schemas.microsoft.com/office/drawing/2014/main" id="{22325207-49D9-4317-83EB-BF1E27F99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389" y="2756092"/>
            <a:ext cx="4237178" cy="238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Sampling Techniques for Salmonella spp &amp; Listeria">
            <a:extLst>
              <a:ext uri="{FF2B5EF4-FFF2-40B4-BE49-F238E27FC236}">
                <a16:creationId xmlns:a16="http://schemas.microsoft.com/office/drawing/2014/main" id="{C5DB9A1B-1455-4BD0-AA6E-207C6499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236" y="2756092"/>
            <a:ext cx="3569531" cy="238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08FDF2-C05D-45BE-9E3A-B51D6C2822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2545"/>
          <a:stretch/>
        </p:blipFill>
        <p:spPr>
          <a:xfrm>
            <a:off x="4176842" y="5238477"/>
            <a:ext cx="4307093" cy="12543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E4D57B-13E8-454F-83D9-DE2EED7F48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452997">
            <a:off x="1454428" y="3351826"/>
            <a:ext cx="4012195" cy="14122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8FCB82-59C9-417F-AD86-B1C4E09B3C4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245" b="23675"/>
          <a:stretch/>
        </p:blipFill>
        <p:spPr>
          <a:xfrm rot="1653189">
            <a:off x="6442882" y="3283748"/>
            <a:ext cx="4012195" cy="1325564"/>
          </a:xfrm>
          <a:prstGeom prst="rect">
            <a:avLst/>
          </a:prstGeom>
        </p:spPr>
      </p:pic>
      <p:sp>
        <p:nvSpPr>
          <p:cNvPr id="10" name="AutoShape 2" descr="2: Colonies of E. coli on the plate | Download Scientific ...">
            <a:extLst>
              <a:ext uri="{FF2B5EF4-FFF2-40B4-BE49-F238E27FC236}">
                <a16:creationId xmlns:a16="http://schemas.microsoft.com/office/drawing/2014/main" id="{0AD133FD-EC1B-4534-9890-75134DB01A69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838199" y="1825625"/>
            <a:ext cx="10515599" cy="48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just"/>
            <a:r>
              <a:rPr lang="hr-HR" sz="2400" dirty="0"/>
              <a:t>Provodite sistematično uzorkovanje tako da s polica uzimate svaki peti proizvod i nosite ga na daljnju analizu</a:t>
            </a:r>
          </a:p>
          <a:p>
            <a:pPr algn="just"/>
            <a:endParaRPr lang="hr-HR" sz="2400" dirty="0"/>
          </a:p>
          <a:p>
            <a:pPr marL="0" indent="0" algn="just">
              <a:buNone/>
            </a:pPr>
            <a:endParaRPr lang="hr-HR" sz="2400" dirty="0"/>
          </a:p>
          <a:p>
            <a:pPr marL="0" indent="0" algn="just">
              <a:buNone/>
            </a:pPr>
            <a:endParaRPr lang="hr-HR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517628-59E0-4357-8AF4-A72FDD5A418A}"/>
              </a:ext>
            </a:extLst>
          </p:cNvPr>
          <p:cNvSpPr/>
          <p:nvPr/>
        </p:nvSpPr>
        <p:spPr>
          <a:xfrm>
            <a:off x="0" y="41740"/>
            <a:ext cx="17924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dirty="0"/>
              <a:t>Primjer 2.1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5143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ow to know which sampling method to use - Quora">
            <a:extLst>
              <a:ext uri="{FF2B5EF4-FFF2-40B4-BE49-F238E27FC236}">
                <a16:creationId xmlns:a16="http://schemas.microsoft.com/office/drawing/2014/main" id="{5B30C648-6A8C-4EBD-9D8A-6082BDCCA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08195" y="118404"/>
            <a:ext cx="2011033" cy="146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2B930C9-52E7-4C05-AC62-0BC3DE4C3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Sistematično uzorkovanje</a:t>
            </a:r>
            <a:endParaRPr lang="en-US" dirty="0"/>
          </a:p>
        </p:txBody>
      </p:sp>
      <p:sp>
        <p:nvSpPr>
          <p:cNvPr id="10" name="AutoShape 2" descr="2: Colonies of E. coli on the plate | Download Scientific ...">
            <a:extLst>
              <a:ext uri="{FF2B5EF4-FFF2-40B4-BE49-F238E27FC236}">
                <a16:creationId xmlns:a16="http://schemas.microsoft.com/office/drawing/2014/main" id="{0AD133FD-EC1B-4534-9890-75134DB01A69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457199" y="4206875"/>
            <a:ext cx="10515599" cy="48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just"/>
            <a:endParaRPr lang="hr-HR" sz="2400" dirty="0"/>
          </a:p>
          <a:p>
            <a:pPr marL="0" indent="0" algn="just">
              <a:buNone/>
            </a:pPr>
            <a:endParaRPr lang="hr-HR" sz="2400" dirty="0"/>
          </a:p>
          <a:p>
            <a:pPr marL="0" indent="0" algn="just">
              <a:buNone/>
            </a:pPr>
            <a:endParaRPr lang="hr-HR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517628-59E0-4357-8AF4-A72FDD5A418A}"/>
              </a:ext>
            </a:extLst>
          </p:cNvPr>
          <p:cNvSpPr/>
          <p:nvPr/>
        </p:nvSpPr>
        <p:spPr>
          <a:xfrm>
            <a:off x="0" y="41740"/>
            <a:ext cx="17924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dirty="0"/>
              <a:t>Primjer 2.2</a:t>
            </a:r>
            <a:endParaRPr lang="en-US" sz="2800" dirty="0"/>
          </a:p>
        </p:txBody>
      </p:sp>
      <p:sp>
        <p:nvSpPr>
          <p:cNvPr id="12" name="AutoShape 2" descr="2: Colonies of E. coli on the plate | Download Scientific ...">
            <a:extLst>
              <a:ext uri="{FF2B5EF4-FFF2-40B4-BE49-F238E27FC236}">
                <a16:creationId xmlns:a16="http://schemas.microsoft.com/office/drawing/2014/main" id="{EF2D7B13-BB73-4754-A6E6-F81BC5CCF19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57199" y="1690688"/>
            <a:ext cx="5280859" cy="236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hr-HR" sz="1800" dirty="0"/>
              <a:t>U Botaničkom vrtu PMF-a uzgajate 300 biljaka iste vrste koje rastu u jednom redu. </a:t>
            </a:r>
          </a:p>
          <a:p>
            <a:pPr algn="just"/>
            <a:r>
              <a:rPr lang="hr-HR" sz="1800" dirty="0"/>
              <a:t>Želite procijeniti prosječnu visinu biljaka</a:t>
            </a:r>
          </a:p>
          <a:p>
            <a:pPr algn="just"/>
            <a:r>
              <a:rPr lang="hr-HR" sz="1800" dirty="0"/>
              <a:t>Odredite svoj </a:t>
            </a:r>
            <a:r>
              <a:rPr lang="hr-HR" sz="1800" b="1" dirty="0"/>
              <a:t>interval uzorkovanja</a:t>
            </a:r>
            <a:r>
              <a:rPr lang="hr-HR" sz="1800" dirty="0"/>
              <a:t> npr. svaka 10. biljka </a:t>
            </a:r>
          </a:p>
          <a:p>
            <a:pPr algn="just"/>
            <a:r>
              <a:rPr lang="hr-HR" sz="1800" dirty="0"/>
              <a:t>Prvu biljku morate odabrati nasumično, a dalje intervalno </a:t>
            </a:r>
          </a:p>
          <a:p>
            <a:pPr algn="just"/>
            <a:r>
              <a:rPr lang="hr-HR" sz="1800" dirty="0"/>
              <a:t>Mjerite visine samo odabranih biljaka</a:t>
            </a:r>
          </a:p>
          <a:p>
            <a:pPr algn="just"/>
            <a:r>
              <a:rPr lang="hr-HR" sz="1800" dirty="0"/>
              <a:t>Statistički prikažite rezultate</a:t>
            </a:r>
          </a:p>
          <a:p>
            <a:pPr algn="just"/>
            <a:endParaRPr lang="hr-HR" sz="2400" dirty="0"/>
          </a:p>
          <a:p>
            <a:pPr marL="0" indent="0" algn="just">
              <a:buFont typeface="Arial" panose="020B0604020202020204" pitchFamily="34" charset="0"/>
              <a:buNone/>
            </a:pPr>
            <a:endParaRPr lang="hr-HR" sz="2400" dirty="0"/>
          </a:p>
          <a:p>
            <a:pPr marL="0" indent="0" algn="just">
              <a:buFont typeface="Arial" panose="020B0604020202020204" pitchFamily="34" charset="0"/>
              <a:buNone/>
            </a:pPr>
            <a:endParaRPr lang="hr-HR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94C04C-86B5-44BA-A54D-AD89CDB604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523" y="2048998"/>
            <a:ext cx="4792275" cy="3129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6690FD-382F-4421-AFFA-5EC8DF52A1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39" y="4011612"/>
            <a:ext cx="3843338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05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01B0C-172E-46E1-B272-DCD3B022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handedness: A meta-analysis.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17736-3979-4753-86BB-6A1B35142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575" y="1825625"/>
            <a:ext cx="10856068" cy="805432"/>
          </a:xfrm>
        </p:spPr>
        <p:txBody>
          <a:bodyPr>
            <a:normAutofit fontScale="85000" lnSpcReduction="20000"/>
          </a:bodyPr>
          <a:lstStyle/>
          <a:p>
            <a:r>
              <a:rPr lang="hr-HR" dirty="0"/>
              <a:t>Istraživanje iz 2020. utvrdilo je da je prosječno 10,6 % [9,3%, 18,1%] ljudi ljevoruko.</a:t>
            </a:r>
          </a:p>
          <a:p>
            <a:r>
              <a:rPr lang="hr-HR" dirty="0"/>
              <a:t>Istraživanje je provedeno na gotovo 2,4 milijuna pojedinaca (</a:t>
            </a:r>
            <a:r>
              <a:rPr lang="hr-HR" dirty="0" err="1"/>
              <a:t>metadata</a:t>
            </a:r>
            <a:r>
              <a:rPr lang="hr-HR" dirty="0"/>
              <a:t>).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A52645-7209-4324-9B0F-F6B0F21889F2}"/>
              </a:ext>
            </a:extLst>
          </p:cNvPr>
          <p:cNvSpPr/>
          <p:nvPr/>
        </p:nvSpPr>
        <p:spPr>
          <a:xfrm>
            <a:off x="9215337" y="2631057"/>
            <a:ext cx="23703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err="1">
                <a:latin typeface="+mj-lt"/>
              </a:rPr>
              <a:t>Papadatou-Pastou</a:t>
            </a:r>
            <a:r>
              <a:rPr lang="hr-HR" sz="1400" dirty="0">
                <a:latin typeface="+mj-lt"/>
              </a:rPr>
              <a:t> et al </a:t>
            </a:r>
            <a:r>
              <a:rPr lang="en-US" sz="1400" dirty="0">
                <a:latin typeface="+mj-lt"/>
              </a:rPr>
              <a:t>(2020)</a:t>
            </a:r>
            <a:endParaRPr lang="hr-HR" sz="1400" dirty="0">
              <a:latin typeface="+mj-lt"/>
            </a:endParaRPr>
          </a:p>
        </p:txBody>
      </p:sp>
      <p:pic>
        <p:nvPicPr>
          <p:cNvPr id="4100" name="Picture 4" descr="Handedness – ESL for one and all">
            <a:extLst>
              <a:ext uri="{FF2B5EF4-FFF2-40B4-BE49-F238E27FC236}">
                <a16:creationId xmlns:a16="http://schemas.microsoft.com/office/drawing/2014/main" id="{B2AD7E91-0EAE-4BA9-8F58-5A530F89A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048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634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0B147-7DA3-47EB-8A14-E7792337E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Telling right from right: the influence of handedness in the mental rotation of hands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543AB-EA8A-4780-BE14-D25670B15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290" y="2057400"/>
            <a:ext cx="10710154" cy="32539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600" dirty="0"/>
              <a:t>Rezultati:</a:t>
            </a:r>
          </a:p>
          <a:p>
            <a:r>
              <a:rPr lang="hr-HR" sz="2600" dirty="0"/>
              <a:t>Dešnjaci su točnije odredili lijeve ruke, a ljevaci desne.</a:t>
            </a:r>
          </a:p>
          <a:p>
            <a:r>
              <a:rPr lang="hr-HR" sz="2600" dirty="0"/>
              <a:t>Neovisno o grupi, nije bilo varijacije u prepoznavanju lijeve ruke, dok je kod prepoznavanja desne ruke zabilježena značajna </a:t>
            </a:r>
          </a:p>
          <a:p>
            <a:pPr marL="266700" indent="0">
              <a:spcBef>
                <a:spcPts val="0"/>
              </a:spcBef>
              <a:buNone/>
            </a:pPr>
            <a:r>
              <a:rPr lang="hr-HR" sz="2600" dirty="0"/>
              <a:t>varijacija.</a:t>
            </a:r>
            <a:endParaRPr lang="en-US" sz="2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87ABA5-68FB-4B81-8975-63D14992744D}"/>
              </a:ext>
            </a:extLst>
          </p:cNvPr>
          <p:cNvSpPr/>
          <p:nvPr/>
        </p:nvSpPr>
        <p:spPr>
          <a:xfrm>
            <a:off x="6095309" y="6550223"/>
            <a:ext cx="14940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  <a:latin typeface="+mj-lt"/>
              </a:rPr>
              <a:t>Cheng</a:t>
            </a:r>
            <a:r>
              <a:rPr lang="hr-HR" sz="1400" dirty="0">
                <a:solidFill>
                  <a:srgbClr val="333333"/>
                </a:solidFill>
                <a:latin typeface="+mj-lt"/>
              </a:rPr>
              <a:t> et al </a:t>
            </a:r>
            <a:r>
              <a:rPr lang="en-US" sz="1400" dirty="0">
                <a:solidFill>
                  <a:srgbClr val="333333"/>
                </a:solidFill>
                <a:latin typeface="+mj-lt"/>
              </a:rPr>
              <a:t>(2020)</a:t>
            </a:r>
            <a:endParaRPr lang="en-US" sz="1400" dirty="0">
              <a:latin typeface="+mj-lt"/>
            </a:endParaRPr>
          </a:p>
        </p:txBody>
      </p:sp>
      <p:pic>
        <p:nvPicPr>
          <p:cNvPr id="7170" name="Picture 2" descr="Fig. 5">
            <a:extLst>
              <a:ext uri="{FF2B5EF4-FFF2-40B4-BE49-F238E27FC236}">
                <a16:creationId xmlns:a16="http://schemas.microsoft.com/office/drawing/2014/main" id="{648AFF88-CF11-4FDE-8CA4-DB2954AA09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89"/>
          <a:stretch/>
        </p:blipFill>
        <p:spPr bwMode="auto">
          <a:xfrm>
            <a:off x="7589315" y="3579781"/>
            <a:ext cx="4602685" cy="325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026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6985B-1291-4B99-A97F-7E021804A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3.1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D6A3FE-F296-4D56-AB2E-B74237427C31}"/>
              </a:ext>
            </a:extLst>
          </p:cNvPr>
          <p:cNvSpPr txBox="1">
            <a:spLocks/>
          </p:cNvSpPr>
          <p:nvPr/>
        </p:nvSpPr>
        <p:spPr>
          <a:xfrm>
            <a:off x="838200" y="1825624"/>
            <a:ext cx="10515600" cy="2474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hr-HR" dirty="0"/>
              <a:t>Koliko su studenti kolegija MZIRB na uspješni na testu mentalne rotacije (</a:t>
            </a:r>
            <a:r>
              <a:rPr lang="hr-HR" dirty="0" err="1"/>
              <a:t>mental</a:t>
            </a:r>
            <a:r>
              <a:rPr lang="hr-HR" dirty="0"/>
              <a:t> </a:t>
            </a:r>
            <a:r>
              <a:rPr lang="hr-HR" dirty="0" err="1"/>
              <a:t>rotation</a:t>
            </a:r>
            <a:r>
              <a:rPr lang="hr-HR" dirty="0"/>
              <a:t> </a:t>
            </a:r>
            <a:r>
              <a:rPr lang="hr-HR" dirty="0" err="1"/>
              <a:t>task</a:t>
            </a:r>
            <a:r>
              <a:rPr lang="hr-HR" dirty="0"/>
              <a:t>, MRT).</a:t>
            </a:r>
          </a:p>
          <a:p>
            <a:r>
              <a:rPr lang="hr-HR" dirty="0"/>
              <a:t>Koji biste tip uzorkovanja ovdje koristili?</a:t>
            </a:r>
            <a:endParaRPr lang="en-US" dirty="0"/>
          </a:p>
        </p:txBody>
      </p:sp>
      <p:pic>
        <p:nvPicPr>
          <p:cNvPr id="6146" name="Picture 2" descr="Design and Validation of a Virtual Reality Mental Rotation Test | ACM  Transactions on Applied Perception">
            <a:extLst>
              <a:ext uri="{FF2B5EF4-FFF2-40B4-BE49-F238E27FC236}">
                <a16:creationId xmlns:a16="http://schemas.microsoft.com/office/drawing/2014/main" id="{F0092BC5-0FB3-4B40-A3A4-5E77E187E1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3"/>
          <a:stretch/>
        </p:blipFill>
        <p:spPr bwMode="auto">
          <a:xfrm>
            <a:off x="3763895" y="3453320"/>
            <a:ext cx="4664211" cy="287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ow to know which sampling method to use - Quora">
            <a:extLst>
              <a:ext uri="{FF2B5EF4-FFF2-40B4-BE49-F238E27FC236}">
                <a16:creationId xmlns:a16="http://schemas.microsoft.com/office/drawing/2014/main" id="{1ECFB189-062D-421B-A60C-C87B81CC0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64040" y="230189"/>
            <a:ext cx="2011033" cy="133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C2BAEBA-EBF9-4D98-BB15-00CAACF783A3}"/>
              </a:ext>
            </a:extLst>
          </p:cNvPr>
          <p:cNvSpPr/>
          <p:nvPr/>
        </p:nvSpPr>
        <p:spPr>
          <a:xfrm>
            <a:off x="0" y="41740"/>
            <a:ext cx="38891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dirty="0"/>
              <a:t>Stratificirano uzorkovanje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0781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6985B-1291-4B99-A97F-7E021804A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3.1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D6A3FE-F296-4D56-AB2E-B74237427C31}"/>
              </a:ext>
            </a:extLst>
          </p:cNvPr>
          <p:cNvSpPr txBox="1">
            <a:spLocks/>
          </p:cNvSpPr>
          <p:nvPr/>
        </p:nvSpPr>
        <p:spPr>
          <a:xfrm>
            <a:off x="838200" y="1825624"/>
            <a:ext cx="10515600" cy="2474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/>
              <a:t>Postoji li veza između dominantne ruke i uspješnosti na testu mentalne rotacije (</a:t>
            </a:r>
            <a:r>
              <a:rPr lang="hr-HR" dirty="0" err="1"/>
              <a:t>mental</a:t>
            </a:r>
            <a:r>
              <a:rPr lang="hr-HR" dirty="0"/>
              <a:t> </a:t>
            </a:r>
            <a:r>
              <a:rPr lang="hr-HR" dirty="0" err="1"/>
              <a:t>rotation</a:t>
            </a:r>
            <a:r>
              <a:rPr lang="hr-HR" dirty="0"/>
              <a:t> </a:t>
            </a:r>
            <a:r>
              <a:rPr lang="hr-HR" dirty="0" err="1"/>
              <a:t>task</a:t>
            </a:r>
            <a:r>
              <a:rPr lang="hr-HR" dirty="0"/>
              <a:t>, MRT) kod studenata MZIRB.</a:t>
            </a:r>
          </a:p>
          <a:p>
            <a:r>
              <a:rPr lang="hr-HR" dirty="0"/>
              <a:t>Koji biste tip uzorkovanja ovdje koristili?</a:t>
            </a:r>
            <a:endParaRPr lang="en-US" dirty="0"/>
          </a:p>
        </p:txBody>
      </p:sp>
      <p:pic>
        <p:nvPicPr>
          <p:cNvPr id="6146" name="Picture 2" descr="Design and Validation of a Virtual Reality Mental Rotation Test | ACM  Transactions on Applied Perception">
            <a:extLst>
              <a:ext uri="{FF2B5EF4-FFF2-40B4-BE49-F238E27FC236}">
                <a16:creationId xmlns:a16="http://schemas.microsoft.com/office/drawing/2014/main" id="{F0092BC5-0FB3-4B40-A3A4-5E77E187E1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3"/>
          <a:stretch/>
        </p:blipFill>
        <p:spPr bwMode="auto">
          <a:xfrm>
            <a:off x="3763895" y="3453320"/>
            <a:ext cx="4664211" cy="287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ow to know which sampling method to use - Quora">
            <a:extLst>
              <a:ext uri="{FF2B5EF4-FFF2-40B4-BE49-F238E27FC236}">
                <a16:creationId xmlns:a16="http://schemas.microsoft.com/office/drawing/2014/main" id="{1ECFB189-062D-421B-A60C-C87B81CC0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64040" y="230189"/>
            <a:ext cx="2011033" cy="133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773C0F-E401-418F-A3FB-9A55143C9B3B}"/>
              </a:ext>
            </a:extLst>
          </p:cNvPr>
          <p:cNvSpPr txBox="1"/>
          <p:nvPr/>
        </p:nvSpPr>
        <p:spPr>
          <a:xfrm>
            <a:off x="10108006" y="1363959"/>
            <a:ext cx="1723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/>
              <a:t>Klasifikacija!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07E992-6AE1-40AC-955C-1A855D791C78}"/>
              </a:ext>
            </a:extLst>
          </p:cNvPr>
          <p:cNvSpPr/>
          <p:nvPr/>
        </p:nvSpPr>
        <p:spPr>
          <a:xfrm>
            <a:off x="0" y="41740"/>
            <a:ext cx="58198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dirty="0"/>
              <a:t>Nasumično uzorkovanje uz klasifikaciju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0584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6985B-1291-4B99-A97F-7E021804A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3.1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D6A3FE-F296-4D56-AB2E-B74237427C31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80543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/>
              <a:t>Postoji li veza između dominantne ruke i uspješnosti na testu mentalne rotacije (</a:t>
            </a:r>
            <a:r>
              <a:rPr lang="hr-HR" dirty="0" err="1"/>
              <a:t>mental</a:t>
            </a:r>
            <a:r>
              <a:rPr lang="hr-HR" dirty="0"/>
              <a:t> </a:t>
            </a:r>
            <a:r>
              <a:rPr lang="hr-HR" dirty="0" err="1"/>
              <a:t>rotation</a:t>
            </a:r>
            <a:r>
              <a:rPr lang="hr-HR" dirty="0"/>
              <a:t> </a:t>
            </a:r>
            <a:r>
              <a:rPr lang="hr-HR" dirty="0" err="1"/>
              <a:t>task</a:t>
            </a:r>
            <a:r>
              <a:rPr lang="hr-HR" dirty="0"/>
              <a:t>, MRT) kod studenata MZIRB.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A2676C-3ACC-41B4-8F1A-ECDADE688C37}"/>
              </a:ext>
            </a:extLst>
          </p:cNvPr>
          <p:cNvSpPr/>
          <p:nvPr/>
        </p:nvSpPr>
        <p:spPr>
          <a:xfrm>
            <a:off x="838200" y="2828835"/>
            <a:ext cx="72649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/>
              <a:t>Metoda: </a:t>
            </a:r>
            <a:r>
              <a:rPr lang="hr-HR" sz="2400" b="1" dirty="0"/>
              <a:t>H</a:t>
            </a:r>
            <a:r>
              <a:rPr lang="en-US" sz="2400" b="1" dirty="0"/>
              <a:t>and laterality task (HLT)</a:t>
            </a:r>
            <a:endParaRPr lang="hr-HR" sz="2400" b="1" dirty="0"/>
          </a:p>
          <a:p>
            <a:r>
              <a:rPr lang="hr-HR" sz="2400" dirty="0"/>
              <a:t>- Sudionici istraživanja moraju odrediti je li ruka na slici lijeva ili desna.</a:t>
            </a:r>
            <a:endParaRPr lang="en-US" sz="2400" dirty="0"/>
          </a:p>
        </p:txBody>
      </p:sp>
      <p:pic>
        <p:nvPicPr>
          <p:cNvPr id="7" name="Picture 2" descr="How to know which sampling method to use - Quora">
            <a:extLst>
              <a:ext uri="{FF2B5EF4-FFF2-40B4-BE49-F238E27FC236}">
                <a16:creationId xmlns:a16="http://schemas.microsoft.com/office/drawing/2014/main" id="{DA68D53A-5F57-4ECE-8E66-FC65E11BBE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64040" y="230189"/>
            <a:ext cx="2011033" cy="133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BDC9D2B-C8C0-404F-BE8D-00E1CE6E18E8}"/>
              </a:ext>
            </a:extLst>
          </p:cNvPr>
          <p:cNvSpPr/>
          <p:nvPr/>
        </p:nvSpPr>
        <p:spPr>
          <a:xfrm>
            <a:off x="0" y="41740"/>
            <a:ext cx="58198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dirty="0"/>
              <a:t>Nasumično uzorkovanje uz klasifikaciju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C64141-4A7C-4A25-935B-272CF3F4CF33}"/>
              </a:ext>
            </a:extLst>
          </p:cNvPr>
          <p:cNvSpPr txBox="1"/>
          <p:nvPr/>
        </p:nvSpPr>
        <p:spPr>
          <a:xfrm>
            <a:off x="10108006" y="1363959"/>
            <a:ext cx="1723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/>
              <a:t>Klasifikacija!</a:t>
            </a:r>
            <a:endParaRPr lang="en-US" sz="2400" dirty="0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A858CB1-DF73-41C2-BD43-48168DAD0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342" y="2689522"/>
            <a:ext cx="2942458" cy="3833242"/>
          </a:xfrm>
        </p:spPr>
      </p:pic>
    </p:spTree>
    <p:extLst>
      <p:ext uri="{BB962C8B-B14F-4D97-AF65-F5344CB8AC3E}">
        <p14:creationId xmlns:p14="http://schemas.microsoft.com/office/powerpoint/2010/main" val="3697488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6985B-1291-4B99-A97F-7E021804A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3.1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B4A2AC-85AC-408A-92DE-DDAFDDAE16B2}"/>
              </a:ext>
            </a:extLst>
          </p:cNvPr>
          <p:cNvSpPr txBox="1"/>
          <p:nvPr/>
        </p:nvSpPr>
        <p:spPr>
          <a:xfrm>
            <a:off x="904544" y="144911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1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047B5B-9586-4F57-A804-DDE9BA8F0B6E}"/>
              </a:ext>
            </a:extLst>
          </p:cNvPr>
          <p:cNvSpPr txBox="1"/>
          <p:nvPr/>
        </p:nvSpPr>
        <p:spPr>
          <a:xfrm>
            <a:off x="904544" y="302096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2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5680CA-8765-4521-94C0-677584B1A2F9}"/>
              </a:ext>
            </a:extLst>
          </p:cNvPr>
          <p:cNvSpPr txBox="1"/>
          <p:nvPr/>
        </p:nvSpPr>
        <p:spPr>
          <a:xfrm>
            <a:off x="904544" y="45422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3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70585C-1083-438A-90C5-8FBDE7E986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230" y="1446790"/>
            <a:ext cx="1409897" cy="15718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9D4232-7B93-4513-B636-61221B5C95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598" y="3025828"/>
            <a:ext cx="1143160" cy="15718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9D3E10-15A1-4922-BF2F-83DBFAFBF2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99" y="4624237"/>
            <a:ext cx="962159" cy="15718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81C962-9BCC-41D8-A13C-1B570F674F27}"/>
              </a:ext>
            </a:extLst>
          </p:cNvPr>
          <p:cNvSpPr txBox="1"/>
          <p:nvPr/>
        </p:nvSpPr>
        <p:spPr>
          <a:xfrm>
            <a:off x="3109480" y="1449119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4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CDD775-60AA-4E00-83B5-E984F26948C7}"/>
              </a:ext>
            </a:extLst>
          </p:cNvPr>
          <p:cNvSpPr txBox="1"/>
          <p:nvPr/>
        </p:nvSpPr>
        <p:spPr>
          <a:xfrm>
            <a:off x="3109480" y="3020963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5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1987EB-C691-4732-AA8D-DFA898997829}"/>
              </a:ext>
            </a:extLst>
          </p:cNvPr>
          <p:cNvSpPr txBox="1"/>
          <p:nvPr/>
        </p:nvSpPr>
        <p:spPr>
          <a:xfrm>
            <a:off x="3109480" y="4542201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6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4101A6A-DD6A-4C1A-910C-A4E3216324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1" t="18215" r="6530" b="9919"/>
          <a:stretch/>
        </p:blipFill>
        <p:spPr>
          <a:xfrm>
            <a:off x="3376053" y="1533645"/>
            <a:ext cx="1442154" cy="13981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B00B0D-02D2-4BB0-9DD4-6C0F2F490B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182" y="3030591"/>
            <a:ext cx="1409897" cy="15623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9A0999-5391-41A9-A3B5-1F1CD73431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9" t="9984" r="6956" b="18291"/>
          <a:stretch/>
        </p:blipFill>
        <p:spPr>
          <a:xfrm>
            <a:off x="3428965" y="4747378"/>
            <a:ext cx="1336330" cy="132556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0C3B5B-435F-4C93-99D4-21091A659CCA}"/>
              </a:ext>
            </a:extLst>
          </p:cNvPr>
          <p:cNvSpPr txBox="1"/>
          <p:nvPr/>
        </p:nvSpPr>
        <p:spPr>
          <a:xfrm>
            <a:off x="4975147" y="1449119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7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62F280-6AE1-4553-930B-BFCA566BA6DD}"/>
              </a:ext>
            </a:extLst>
          </p:cNvPr>
          <p:cNvSpPr txBox="1"/>
          <p:nvPr/>
        </p:nvSpPr>
        <p:spPr>
          <a:xfrm>
            <a:off x="4975147" y="3020963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2C4807-CDC1-4653-AFA0-CBBFB3C85DEB}"/>
              </a:ext>
            </a:extLst>
          </p:cNvPr>
          <p:cNvSpPr txBox="1"/>
          <p:nvPr/>
        </p:nvSpPr>
        <p:spPr>
          <a:xfrm>
            <a:off x="4975147" y="4542201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9</a:t>
            </a:r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A9CA637-04E1-4955-9B65-B061D96C71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528" y="1451553"/>
            <a:ext cx="962159" cy="156231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39C3EBC-9055-464C-948E-32A3B44313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027" y="3030591"/>
            <a:ext cx="1143160" cy="156231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3E65A71-39FE-4A72-8232-1C2AE46617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659" y="4624237"/>
            <a:ext cx="1409897" cy="157184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4340A6D-B7BC-423D-8C82-6A6279E586A3}"/>
              </a:ext>
            </a:extLst>
          </p:cNvPr>
          <p:cNvSpPr txBox="1"/>
          <p:nvPr/>
        </p:nvSpPr>
        <p:spPr>
          <a:xfrm>
            <a:off x="7186385" y="1449119"/>
            <a:ext cx="430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10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8AB1D98-0686-48D0-9D12-019B08ABD021}"/>
              </a:ext>
            </a:extLst>
          </p:cNvPr>
          <p:cNvSpPr txBox="1"/>
          <p:nvPr/>
        </p:nvSpPr>
        <p:spPr>
          <a:xfrm>
            <a:off x="7186385" y="3020963"/>
            <a:ext cx="430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11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691BA6-4069-4FAC-8986-6DAB50FB7417}"/>
              </a:ext>
            </a:extLst>
          </p:cNvPr>
          <p:cNvSpPr txBox="1"/>
          <p:nvPr/>
        </p:nvSpPr>
        <p:spPr>
          <a:xfrm>
            <a:off x="7186385" y="4542201"/>
            <a:ext cx="430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12</a:t>
            </a:r>
            <a:endParaRPr lang="en-US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832700F-AC3E-44E5-A221-4C33ACA01A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390" y="1446790"/>
            <a:ext cx="1133633" cy="157184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4ABABED-65ED-4DFF-B268-436FE85E630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8" t="13769" r="8220" b="11049"/>
          <a:stretch/>
        </p:blipFill>
        <p:spPr>
          <a:xfrm>
            <a:off x="7628571" y="3085060"/>
            <a:ext cx="1347271" cy="145338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C84766F-5B67-493D-8D01-06C873234F7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9" t="12459" r="13813" b="8590"/>
          <a:stretch/>
        </p:blipFill>
        <p:spPr>
          <a:xfrm>
            <a:off x="7561202" y="4576773"/>
            <a:ext cx="1482009" cy="166677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90C6AF7-9183-4045-9944-20E0F0FF3765}"/>
              </a:ext>
            </a:extLst>
          </p:cNvPr>
          <p:cNvSpPr txBox="1"/>
          <p:nvPr/>
        </p:nvSpPr>
        <p:spPr>
          <a:xfrm>
            <a:off x="1659494" y="4747378"/>
            <a:ext cx="715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rgbClr val="00B050"/>
                </a:solidFill>
              </a:rPr>
              <a:t>Lijeva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D736BBE-50BE-490B-8891-1A217EBEC4D1}"/>
              </a:ext>
            </a:extLst>
          </p:cNvPr>
          <p:cNvSpPr txBox="1"/>
          <p:nvPr/>
        </p:nvSpPr>
        <p:spPr>
          <a:xfrm>
            <a:off x="2048049" y="1690688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rgbClr val="7030A0"/>
                </a:solidFill>
              </a:rPr>
              <a:t>Desna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420C994-E99B-4D6F-90D3-0FD5DCCEDCC6}"/>
              </a:ext>
            </a:extLst>
          </p:cNvPr>
          <p:cNvSpPr txBox="1"/>
          <p:nvPr/>
        </p:nvSpPr>
        <p:spPr>
          <a:xfrm>
            <a:off x="4346161" y="3714353"/>
            <a:ext cx="715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rgbClr val="00B050"/>
                </a:solidFill>
              </a:rPr>
              <a:t>Lijeva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A530110-596D-4DE8-A7A3-02BF850B6286}"/>
              </a:ext>
            </a:extLst>
          </p:cNvPr>
          <p:cNvSpPr txBox="1"/>
          <p:nvPr/>
        </p:nvSpPr>
        <p:spPr>
          <a:xfrm>
            <a:off x="3838099" y="5738018"/>
            <a:ext cx="715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rgbClr val="00B050"/>
                </a:solidFill>
              </a:rPr>
              <a:t>Lijeva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57A6CE3-34F8-4E6B-9BE9-FC588CB156B3}"/>
              </a:ext>
            </a:extLst>
          </p:cNvPr>
          <p:cNvSpPr txBox="1"/>
          <p:nvPr/>
        </p:nvSpPr>
        <p:spPr>
          <a:xfrm>
            <a:off x="6281732" y="1666060"/>
            <a:ext cx="715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rgbClr val="00B050"/>
                </a:solidFill>
              </a:rPr>
              <a:t>Lijeva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55E3ACC-243F-4B66-8B71-73B2E6C8A190}"/>
              </a:ext>
            </a:extLst>
          </p:cNvPr>
          <p:cNvSpPr txBox="1"/>
          <p:nvPr/>
        </p:nvSpPr>
        <p:spPr>
          <a:xfrm>
            <a:off x="5314262" y="5551697"/>
            <a:ext cx="715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rgbClr val="00B050"/>
                </a:solidFill>
              </a:rPr>
              <a:t>Lijeva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93F827D-7CF0-43A7-8026-D3B0407D0D90}"/>
              </a:ext>
            </a:extLst>
          </p:cNvPr>
          <p:cNvSpPr txBox="1"/>
          <p:nvPr/>
        </p:nvSpPr>
        <p:spPr>
          <a:xfrm>
            <a:off x="7543955" y="4636846"/>
            <a:ext cx="715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rgbClr val="00B050"/>
                </a:solidFill>
              </a:rPr>
              <a:t>Lijeva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EFA9359-B663-4121-8385-3CEFC4013692}"/>
              </a:ext>
            </a:extLst>
          </p:cNvPr>
          <p:cNvSpPr txBox="1"/>
          <p:nvPr/>
        </p:nvSpPr>
        <p:spPr>
          <a:xfrm>
            <a:off x="1374650" y="3085060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rgbClr val="7030A0"/>
                </a:solidFill>
              </a:rPr>
              <a:t>Desna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3731340-E04D-423A-A7BA-A2BAD10F7115}"/>
              </a:ext>
            </a:extLst>
          </p:cNvPr>
          <p:cNvSpPr txBox="1"/>
          <p:nvPr/>
        </p:nvSpPr>
        <p:spPr>
          <a:xfrm>
            <a:off x="3132504" y="1766562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rgbClr val="7030A0"/>
                </a:solidFill>
              </a:rPr>
              <a:t>Desna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93E06E7-047C-49F7-BCAA-854FA6D9B3EC}"/>
              </a:ext>
            </a:extLst>
          </p:cNvPr>
          <p:cNvSpPr txBox="1"/>
          <p:nvPr/>
        </p:nvSpPr>
        <p:spPr>
          <a:xfrm>
            <a:off x="6257013" y="3530601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rgbClr val="7030A0"/>
                </a:solidFill>
              </a:rPr>
              <a:t>Desna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0784B5-5F25-4D52-BC49-0BE4D6FF81FC}"/>
              </a:ext>
            </a:extLst>
          </p:cNvPr>
          <p:cNvSpPr txBox="1"/>
          <p:nvPr/>
        </p:nvSpPr>
        <p:spPr>
          <a:xfrm>
            <a:off x="8141848" y="1474360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rgbClr val="7030A0"/>
                </a:solidFill>
              </a:rPr>
              <a:t>Desna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4928BF3-5159-43E3-8D2D-88DB87F1491A}"/>
              </a:ext>
            </a:extLst>
          </p:cNvPr>
          <p:cNvSpPr txBox="1"/>
          <p:nvPr/>
        </p:nvSpPr>
        <p:spPr>
          <a:xfrm>
            <a:off x="8197150" y="4105329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rgbClr val="7030A0"/>
                </a:solidFill>
              </a:rPr>
              <a:t>Desna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4" name="Picture 2" descr="How to know which sampling method to use - Quora">
            <a:extLst>
              <a:ext uri="{FF2B5EF4-FFF2-40B4-BE49-F238E27FC236}">
                <a16:creationId xmlns:a16="http://schemas.microsoft.com/office/drawing/2014/main" id="{B04703F9-BAC9-4052-A9C5-B1108361D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64040" y="230189"/>
            <a:ext cx="2011033" cy="133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DC0462F-AD54-4937-8C44-31A1608D6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" name="Content Placeholder 15">
            <a:extLst>
              <a:ext uri="{FF2B5EF4-FFF2-40B4-BE49-F238E27FC236}">
                <a16:creationId xmlns:a16="http://schemas.microsoft.com/office/drawing/2014/main" id="{6F6B722C-CE83-4BEE-A25B-372CD6F7D1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714" y="3599136"/>
            <a:ext cx="2221280" cy="289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9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6985B-1291-4B99-A97F-7E021804A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3.1- Rezultati</a:t>
            </a: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E90D8CE-800F-416E-BB6F-442BED99E2CD}"/>
              </a:ext>
            </a:extLst>
          </p:cNvPr>
          <p:cNvGrpSpPr/>
          <p:nvPr/>
        </p:nvGrpSpPr>
        <p:grpSpPr>
          <a:xfrm>
            <a:off x="904544" y="1446790"/>
            <a:ext cx="2401588" cy="4751238"/>
            <a:chOff x="904544" y="1446790"/>
            <a:chExt cx="2401588" cy="475123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8B4A2AC-85AC-408A-92DE-DDAFDDAE16B2}"/>
                </a:ext>
              </a:extLst>
            </p:cNvPr>
            <p:cNvSpPr txBox="1"/>
            <p:nvPr/>
          </p:nvSpPr>
          <p:spPr>
            <a:xfrm>
              <a:off x="904544" y="144911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/>
                <a:t>1</a:t>
              </a:r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047B5B-9586-4F57-A804-DDE9BA8F0B6E}"/>
                </a:ext>
              </a:extLst>
            </p:cNvPr>
            <p:cNvSpPr txBox="1"/>
            <p:nvPr/>
          </p:nvSpPr>
          <p:spPr>
            <a:xfrm>
              <a:off x="904544" y="302096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/>
                <a:t>2</a:t>
              </a:r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C5680CA-8765-4521-94C0-677584B1A2F9}"/>
                </a:ext>
              </a:extLst>
            </p:cNvPr>
            <p:cNvSpPr txBox="1"/>
            <p:nvPr/>
          </p:nvSpPr>
          <p:spPr>
            <a:xfrm>
              <a:off x="904544" y="454220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/>
                <a:t>3</a:t>
              </a:r>
              <a:endParaRPr lang="en-US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070585C-1083-438A-90C5-8FBDE7E98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6230" y="1446790"/>
              <a:ext cx="1409897" cy="157184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09D4232-7B93-4513-B636-61221B5C9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9598" y="3025828"/>
              <a:ext cx="1143160" cy="157184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D9D3E10-15A1-4922-BF2F-83DBFAFBF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0099" y="4624237"/>
              <a:ext cx="962159" cy="157184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90C6AF7-9183-4045-9944-20E0F0FF3765}"/>
                </a:ext>
              </a:extLst>
            </p:cNvPr>
            <p:cNvSpPr txBox="1"/>
            <p:nvPr/>
          </p:nvSpPr>
          <p:spPr>
            <a:xfrm>
              <a:off x="1659494" y="4747378"/>
              <a:ext cx="7155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>
                  <a:solidFill>
                    <a:srgbClr val="00B050"/>
                  </a:solidFill>
                </a:rPr>
                <a:t>Lijeva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D736BBE-50BE-490B-8891-1A217EBEC4D1}"/>
                </a:ext>
              </a:extLst>
            </p:cNvPr>
            <p:cNvSpPr txBox="1"/>
            <p:nvPr/>
          </p:nvSpPr>
          <p:spPr>
            <a:xfrm>
              <a:off x="2048049" y="1690688"/>
              <a:ext cx="764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>
                  <a:solidFill>
                    <a:srgbClr val="7030A0"/>
                  </a:solidFill>
                </a:rPr>
                <a:t>Desna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EFA9359-B663-4121-8385-3CEFC4013692}"/>
                </a:ext>
              </a:extLst>
            </p:cNvPr>
            <p:cNvSpPr txBox="1"/>
            <p:nvPr/>
          </p:nvSpPr>
          <p:spPr>
            <a:xfrm>
              <a:off x="1374650" y="3085060"/>
              <a:ext cx="764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>
                  <a:solidFill>
                    <a:srgbClr val="7030A0"/>
                  </a:solidFill>
                </a:rPr>
                <a:t>Desna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849E849-7817-44DC-BEB8-FB8F8D872DD6}"/>
                </a:ext>
              </a:extLst>
            </p:cNvPr>
            <p:cNvSpPr txBox="1"/>
            <p:nvPr/>
          </p:nvSpPr>
          <p:spPr>
            <a:xfrm>
              <a:off x="2352025" y="2378157"/>
              <a:ext cx="9541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/>
                <a:t>96,7% D</a:t>
              </a:r>
            </a:p>
            <a:p>
              <a:r>
                <a:rPr lang="hr-HR" dirty="0"/>
                <a:t>3,3% L</a:t>
              </a:r>
              <a:endParaRPr lang="en-US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DD5E453-B3C4-4C90-B13C-F561169F7399}"/>
                </a:ext>
              </a:extLst>
            </p:cNvPr>
            <p:cNvSpPr txBox="1"/>
            <p:nvPr/>
          </p:nvSpPr>
          <p:spPr>
            <a:xfrm>
              <a:off x="2352025" y="3902428"/>
              <a:ext cx="9541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/>
                <a:t>96,7% D</a:t>
              </a:r>
            </a:p>
            <a:p>
              <a:r>
                <a:rPr lang="hr-HR" dirty="0"/>
                <a:t>3,3% L</a:t>
              </a:r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3335249-70CE-4D11-B240-4A4EF0202932}"/>
                </a:ext>
              </a:extLst>
            </p:cNvPr>
            <p:cNvSpPr txBox="1"/>
            <p:nvPr/>
          </p:nvSpPr>
          <p:spPr>
            <a:xfrm>
              <a:off x="2358122" y="5551697"/>
              <a:ext cx="9092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/>
                <a:t>3,3% D</a:t>
              </a:r>
            </a:p>
            <a:p>
              <a:r>
                <a:rPr lang="hr-HR" dirty="0"/>
                <a:t>96,7% L</a:t>
              </a:r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743EFC5-366D-415E-B57F-EDFFD2C22280}"/>
              </a:ext>
            </a:extLst>
          </p:cNvPr>
          <p:cNvGrpSpPr/>
          <p:nvPr/>
        </p:nvGrpSpPr>
        <p:grpSpPr>
          <a:xfrm>
            <a:off x="7439313" y="1446790"/>
            <a:ext cx="2593717" cy="4796756"/>
            <a:chOff x="7400401" y="1446790"/>
            <a:chExt cx="2593717" cy="4796756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4340A6D-B7BC-423D-8C82-6A6279E586A3}"/>
                </a:ext>
              </a:extLst>
            </p:cNvPr>
            <p:cNvSpPr txBox="1"/>
            <p:nvPr/>
          </p:nvSpPr>
          <p:spPr>
            <a:xfrm>
              <a:off x="7400401" y="1449119"/>
              <a:ext cx="4303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/>
                <a:t>10</a:t>
              </a:r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8AB1D98-0686-48D0-9D12-019B08ABD021}"/>
                </a:ext>
              </a:extLst>
            </p:cNvPr>
            <p:cNvSpPr txBox="1"/>
            <p:nvPr/>
          </p:nvSpPr>
          <p:spPr>
            <a:xfrm>
              <a:off x="7400401" y="3020963"/>
              <a:ext cx="4303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/>
                <a:t>11</a:t>
              </a:r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D691BA6-4069-4FAC-8986-6DAB50FB7417}"/>
                </a:ext>
              </a:extLst>
            </p:cNvPr>
            <p:cNvSpPr txBox="1"/>
            <p:nvPr/>
          </p:nvSpPr>
          <p:spPr>
            <a:xfrm>
              <a:off x="7400401" y="4542201"/>
              <a:ext cx="4303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/>
                <a:t>12</a:t>
              </a:r>
              <a:endParaRPr lang="en-US" dirty="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832700F-AC3E-44E5-A221-4C33ACA01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406" y="1446790"/>
              <a:ext cx="1133633" cy="1571844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4ABABED-65ED-4DFF-B268-436FE85E63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18" t="13769" r="8220" b="11049"/>
            <a:stretch/>
          </p:blipFill>
          <p:spPr>
            <a:xfrm>
              <a:off x="7842587" y="3085060"/>
              <a:ext cx="1347271" cy="1453381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C84766F-5B67-493D-8D01-06C873234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89" t="12459" r="13813" b="8590"/>
            <a:stretch/>
          </p:blipFill>
          <p:spPr>
            <a:xfrm>
              <a:off x="7775218" y="4576773"/>
              <a:ext cx="1482009" cy="166677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93F827D-7CF0-43A7-8026-D3B0407D0D90}"/>
                </a:ext>
              </a:extLst>
            </p:cNvPr>
            <p:cNvSpPr txBox="1"/>
            <p:nvPr/>
          </p:nvSpPr>
          <p:spPr>
            <a:xfrm>
              <a:off x="7757971" y="4636846"/>
              <a:ext cx="7155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>
                  <a:solidFill>
                    <a:srgbClr val="00B050"/>
                  </a:solidFill>
                </a:rPr>
                <a:t>Lijeva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F0784B5-5F25-4D52-BC49-0BE4D6FF81FC}"/>
                </a:ext>
              </a:extLst>
            </p:cNvPr>
            <p:cNvSpPr txBox="1"/>
            <p:nvPr/>
          </p:nvSpPr>
          <p:spPr>
            <a:xfrm>
              <a:off x="8355864" y="1474360"/>
              <a:ext cx="764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>
                  <a:solidFill>
                    <a:srgbClr val="7030A0"/>
                  </a:solidFill>
                </a:rPr>
                <a:t>Desna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4928BF3-5159-43E3-8D2D-88DB87F1491A}"/>
                </a:ext>
              </a:extLst>
            </p:cNvPr>
            <p:cNvSpPr txBox="1"/>
            <p:nvPr/>
          </p:nvSpPr>
          <p:spPr>
            <a:xfrm>
              <a:off x="8411166" y="4105329"/>
              <a:ext cx="764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>
                  <a:solidFill>
                    <a:srgbClr val="7030A0"/>
                  </a:solidFill>
                </a:rPr>
                <a:t>Desna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0575FF7-E534-4B6E-86B4-A67F68DB840D}"/>
                </a:ext>
              </a:extLst>
            </p:cNvPr>
            <p:cNvSpPr txBox="1"/>
            <p:nvPr/>
          </p:nvSpPr>
          <p:spPr>
            <a:xfrm>
              <a:off x="9040011" y="2378157"/>
              <a:ext cx="9541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/>
                <a:t>91,7% D</a:t>
              </a:r>
            </a:p>
            <a:p>
              <a:r>
                <a:rPr lang="hr-HR" dirty="0"/>
                <a:t>8,3% L</a:t>
              </a:r>
              <a:endParaRPr lang="en-US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108BAEB-3063-43FE-9F9B-E85AA6341788}"/>
                </a:ext>
              </a:extLst>
            </p:cNvPr>
            <p:cNvSpPr txBox="1"/>
            <p:nvPr/>
          </p:nvSpPr>
          <p:spPr>
            <a:xfrm>
              <a:off x="9040011" y="3902428"/>
              <a:ext cx="9541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/>
                <a:t>85,7% D</a:t>
              </a:r>
            </a:p>
            <a:p>
              <a:r>
                <a:rPr lang="hr-HR" dirty="0"/>
                <a:t>14,3% L</a:t>
              </a:r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BC4578B-4B24-4013-BA17-8762A1A95E39}"/>
                </a:ext>
              </a:extLst>
            </p:cNvPr>
            <p:cNvSpPr txBox="1"/>
            <p:nvPr/>
          </p:nvSpPr>
          <p:spPr>
            <a:xfrm>
              <a:off x="9046108" y="5551697"/>
              <a:ext cx="8515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/>
                <a:t>0% D</a:t>
              </a:r>
            </a:p>
            <a:p>
              <a:r>
                <a:rPr lang="hr-HR" dirty="0"/>
                <a:t>100% L</a:t>
              </a:r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7DEE756-CB39-46A2-8618-A7B56B114E4A}"/>
              </a:ext>
            </a:extLst>
          </p:cNvPr>
          <p:cNvGrpSpPr/>
          <p:nvPr/>
        </p:nvGrpSpPr>
        <p:grpSpPr>
          <a:xfrm>
            <a:off x="3011971" y="1449119"/>
            <a:ext cx="2543712" cy="4748909"/>
            <a:chOff x="3109480" y="1449119"/>
            <a:chExt cx="2543712" cy="474890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C81C962-9BCC-41D8-A13C-1B570F674F27}"/>
                </a:ext>
              </a:extLst>
            </p:cNvPr>
            <p:cNvSpPr txBox="1"/>
            <p:nvPr/>
          </p:nvSpPr>
          <p:spPr>
            <a:xfrm>
              <a:off x="3109480" y="1449119"/>
              <a:ext cx="301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/>
                <a:t>4</a:t>
              </a:r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0CDD775-60AA-4E00-83B5-E984F26948C7}"/>
                </a:ext>
              </a:extLst>
            </p:cNvPr>
            <p:cNvSpPr txBox="1"/>
            <p:nvPr/>
          </p:nvSpPr>
          <p:spPr>
            <a:xfrm>
              <a:off x="3109480" y="3020963"/>
              <a:ext cx="301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/>
                <a:t>5</a:t>
              </a:r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31987EB-C691-4732-AA8D-DFA898997829}"/>
                </a:ext>
              </a:extLst>
            </p:cNvPr>
            <p:cNvSpPr txBox="1"/>
            <p:nvPr/>
          </p:nvSpPr>
          <p:spPr>
            <a:xfrm>
              <a:off x="3109480" y="4542201"/>
              <a:ext cx="301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/>
                <a:t>6</a:t>
              </a:r>
              <a:endParaRPr lang="en-US" dirty="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101A6A-DD6A-4C1A-910C-A4E321632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71" t="18215" r="6530" b="9919"/>
            <a:stretch/>
          </p:blipFill>
          <p:spPr>
            <a:xfrm>
              <a:off x="3376053" y="1533645"/>
              <a:ext cx="1442154" cy="139813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1B00B0D-02D2-4BB0-9DD4-6C0F2F490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2182" y="3030591"/>
              <a:ext cx="1409897" cy="156231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C9A0999-5391-41A9-A3B5-1F1CD73431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9" t="9984" r="6956" b="18291"/>
            <a:stretch/>
          </p:blipFill>
          <p:spPr>
            <a:xfrm>
              <a:off x="3428965" y="4747378"/>
              <a:ext cx="1336330" cy="1325563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420C994-E99B-4D6F-90D3-0FD5DCCEDCC6}"/>
                </a:ext>
              </a:extLst>
            </p:cNvPr>
            <p:cNvSpPr txBox="1"/>
            <p:nvPr/>
          </p:nvSpPr>
          <p:spPr>
            <a:xfrm>
              <a:off x="4346161" y="3714353"/>
              <a:ext cx="7155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>
                  <a:solidFill>
                    <a:srgbClr val="00B050"/>
                  </a:solidFill>
                </a:rPr>
                <a:t>Lijeva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A530110-596D-4DE8-A7A3-02BF850B6286}"/>
                </a:ext>
              </a:extLst>
            </p:cNvPr>
            <p:cNvSpPr txBox="1"/>
            <p:nvPr/>
          </p:nvSpPr>
          <p:spPr>
            <a:xfrm>
              <a:off x="3838099" y="5738018"/>
              <a:ext cx="7155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>
                  <a:solidFill>
                    <a:srgbClr val="00B050"/>
                  </a:solidFill>
                </a:rPr>
                <a:t>Lijeva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3731340-E04D-423A-A7BA-A2BAD10F7115}"/>
                </a:ext>
              </a:extLst>
            </p:cNvPr>
            <p:cNvSpPr txBox="1"/>
            <p:nvPr/>
          </p:nvSpPr>
          <p:spPr>
            <a:xfrm>
              <a:off x="3132504" y="1766562"/>
              <a:ext cx="764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>
                  <a:solidFill>
                    <a:srgbClr val="7030A0"/>
                  </a:solidFill>
                </a:rPr>
                <a:t>Desna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6C43EEF-8E0D-49A4-A062-8BF71B81A9FD}"/>
                </a:ext>
              </a:extLst>
            </p:cNvPr>
            <p:cNvSpPr txBox="1"/>
            <p:nvPr/>
          </p:nvSpPr>
          <p:spPr>
            <a:xfrm>
              <a:off x="4692988" y="2378157"/>
              <a:ext cx="9541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/>
                <a:t>96,7% D</a:t>
              </a:r>
            </a:p>
            <a:p>
              <a:r>
                <a:rPr lang="hr-HR" dirty="0"/>
                <a:t>3,3% L</a:t>
              </a:r>
              <a:endParaRPr lang="en-US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C230EA6-6620-493F-8D04-967AF57BCE6E}"/>
                </a:ext>
              </a:extLst>
            </p:cNvPr>
            <p:cNvSpPr txBox="1"/>
            <p:nvPr/>
          </p:nvSpPr>
          <p:spPr>
            <a:xfrm>
              <a:off x="4692988" y="3902428"/>
              <a:ext cx="9092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/>
                <a:t>6,7% D</a:t>
              </a:r>
            </a:p>
            <a:p>
              <a:r>
                <a:rPr lang="hr-HR" dirty="0"/>
                <a:t>93,3% L</a:t>
              </a:r>
              <a:endParaRPr lang="en-US" dirty="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329CDFB-E2AC-4635-B51F-C93FA706E48C}"/>
                </a:ext>
              </a:extLst>
            </p:cNvPr>
            <p:cNvSpPr txBox="1"/>
            <p:nvPr/>
          </p:nvSpPr>
          <p:spPr>
            <a:xfrm>
              <a:off x="4699085" y="5551697"/>
              <a:ext cx="9541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/>
                <a:t>10,3% D</a:t>
              </a:r>
            </a:p>
            <a:p>
              <a:r>
                <a:rPr lang="hr-HR" dirty="0"/>
                <a:t>89,7% L</a:t>
              </a:r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25C98D-C073-4E76-B817-E4787C684F90}"/>
              </a:ext>
            </a:extLst>
          </p:cNvPr>
          <p:cNvGrpSpPr/>
          <p:nvPr/>
        </p:nvGrpSpPr>
        <p:grpSpPr>
          <a:xfrm>
            <a:off x="5158145" y="1449119"/>
            <a:ext cx="2575330" cy="4748909"/>
            <a:chOff x="5189157" y="1449119"/>
            <a:chExt cx="2575330" cy="474890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80C3B5B-435F-4C93-99D4-21091A659CCA}"/>
                </a:ext>
              </a:extLst>
            </p:cNvPr>
            <p:cNvSpPr txBox="1"/>
            <p:nvPr/>
          </p:nvSpPr>
          <p:spPr>
            <a:xfrm>
              <a:off x="5189157" y="1449119"/>
              <a:ext cx="301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/>
                <a:t>7</a:t>
              </a:r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362F280-6AE1-4553-930B-BFCA566BA6DD}"/>
                </a:ext>
              </a:extLst>
            </p:cNvPr>
            <p:cNvSpPr txBox="1"/>
            <p:nvPr/>
          </p:nvSpPr>
          <p:spPr>
            <a:xfrm>
              <a:off x="5189157" y="3020963"/>
              <a:ext cx="301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/>
                <a:t>8</a:t>
              </a:r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62C4807-CDC1-4653-AFA0-CBBFB3C85DEB}"/>
                </a:ext>
              </a:extLst>
            </p:cNvPr>
            <p:cNvSpPr txBox="1"/>
            <p:nvPr/>
          </p:nvSpPr>
          <p:spPr>
            <a:xfrm>
              <a:off x="5189157" y="4542201"/>
              <a:ext cx="301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/>
                <a:t>9</a:t>
              </a:r>
              <a:endParaRPr lang="en-US" dirty="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A9CA637-04E1-4955-9B65-B061D96C7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8538" y="1451553"/>
              <a:ext cx="962159" cy="156231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39C3EBC-9055-464C-948E-32A3B4431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8037" y="3030591"/>
              <a:ext cx="1143160" cy="156231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3E65A71-39FE-4A72-8232-1C2AE4661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4669" y="4624237"/>
              <a:ext cx="1409897" cy="1571844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57A6CE3-34F8-4E6B-9BE9-FC588CB156B3}"/>
                </a:ext>
              </a:extLst>
            </p:cNvPr>
            <p:cNvSpPr txBox="1"/>
            <p:nvPr/>
          </p:nvSpPr>
          <p:spPr>
            <a:xfrm>
              <a:off x="6495742" y="1666060"/>
              <a:ext cx="7155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>
                  <a:solidFill>
                    <a:srgbClr val="00B050"/>
                  </a:solidFill>
                </a:rPr>
                <a:t>Lijeva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55E3ACC-243F-4B66-8B71-73B2E6C8A190}"/>
                </a:ext>
              </a:extLst>
            </p:cNvPr>
            <p:cNvSpPr txBox="1"/>
            <p:nvPr/>
          </p:nvSpPr>
          <p:spPr>
            <a:xfrm>
              <a:off x="5528272" y="5551697"/>
              <a:ext cx="7155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>
                  <a:solidFill>
                    <a:srgbClr val="00B050"/>
                  </a:solidFill>
                </a:rPr>
                <a:t>Lijeva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93E06E7-047C-49F7-BCAA-854FA6D9B3EC}"/>
                </a:ext>
              </a:extLst>
            </p:cNvPr>
            <p:cNvSpPr txBox="1"/>
            <p:nvPr/>
          </p:nvSpPr>
          <p:spPr>
            <a:xfrm>
              <a:off x="6471023" y="3530601"/>
              <a:ext cx="764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>
                  <a:solidFill>
                    <a:srgbClr val="7030A0"/>
                  </a:solidFill>
                </a:rPr>
                <a:t>Desna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D8620FF-47F3-44CD-BBFE-549EEA2FFE25}"/>
                </a:ext>
              </a:extLst>
            </p:cNvPr>
            <p:cNvSpPr txBox="1"/>
            <p:nvPr/>
          </p:nvSpPr>
          <p:spPr>
            <a:xfrm>
              <a:off x="6810380" y="2378157"/>
              <a:ext cx="9541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/>
                <a:t>96,4% D</a:t>
              </a:r>
            </a:p>
            <a:p>
              <a:r>
                <a:rPr lang="hr-HR" dirty="0"/>
                <a:t>3,6% L</a:t>
              </a:r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71C412B-4493-41B2-A444-98FDC05B6199}"/>
                </a:ext>
              </a:extLst>
            </p:cNvPr>
            <p:cNvSpPr txBox="1"/>
            <p:nvPr/>
          </p:nvSpPr>
          <p:spPr>
            <a:xfrm>
              <a:off x="6810380" y="3902428"/>
              <a:ext cx="9541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/>
                <a:t>89,3% D</a:t>
              </a:r>
            </a:p>
            <a:p>
              <a:r>
                <a:rPr lang="hr-HR" dirty="0"/>
                <a:t>10,7% L</a:t>
              </a:r>
              <a:endParaRPr lang="en-US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9125788-F85B-4EEE-B201-31107626B8DB}"/>
                </a:ext>
              </a:extLst>
            </p:cNvPr>
            <p:cNvSpPr txBox="1"/>
            <p:nvPr/>
          </p:nvSpPr>
          <p:spPr>
            <a:xfrm>
              <a:off x="6816477" y="5551697"/>
              <a:ext cx="7793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/>
                <a:t>20% D</a:t>
              </a:r>
            </a:p>
            <a:p>
              <a:r>
                <a:rPr lang="hr-HR" dirty="0"/>
                <a:t>80% L</a:t>
              </a:r>
              <a:endParaRPr lang="en-US" dirty="0"/>
            </a:p>
          </p:txBody>
        </p:sp>
      </p:grpSp>
      <p:pic>
        <p:nvPicPr>
          <p:cNvPr id="65" name="Picture 2" descr="How to know which sampling method to use - Quora">
            <a:extLst>
              <a:ext uri="{FF2B5EF4-FFF2-40B4-BE49-F238E27FC236}">
                <a16:creationId xmlns:a16="http://schemas.microsoft.com/office/drawing/2014/main" id="{AF0C37CF-877D-455E-B0C1-72B1F1E91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64040" y="230189"/>
            <a:ext cx="2011033" cy="133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12D282-6EB6-4EA7-B3D6-1F30DF785362}"/>
              </a:ext>
            </a:extLst>
          </p:cNvPr>
          <p:cNvSpPr txBox="1"/>
          <p:nvPr/>
        </p:nvSpPr>
        <p:spPr>
          <a:xfrm>
            <a:off x="10033030" y="2478067"/>
            <a:ext cx="2011033" cy="13849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hr-HR" sz="1200" dirty="0"/>
              <a:t>Napomena: Test je trajao 1 min, nakon isteka vremena odgovori bi se automatski zabilježili tako da je na prvih par pitanja odgovorilo svih 30 studenata, a na zadnje pitanje 22 studenta.</a:t>
            </a:r>
            <a:endParaRPr lang="en-US" sz="1200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E6FEB13C-C669-4D97-BB53-AC2C7D747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" name="Content Placeholder 15">
            <a:extLst>
              <a:ext uri="{FF2B5EF4-FFF2-40B4-BE49-F238E27FC236}">
                <a16:creationId xmlns:a16="http://schemas.microsoft.com/office/drawing/2014/main" id="{7CAD1546-2E50-46F0-9076-802A261ABF1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30" y="4055854"/>
            <a:ext cx="1995134" cy="259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20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E57B2-004F-4A13-9D65-CF68577B5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Što je uzorkovanje?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17D75-A64D-4365-9037-E2A2569FD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dirty="0"/>
              <a:t>Uzimanje uzoraka iz populacije (</a:t>
            </a:r>
            <a:r>
              <a:rPr lang="hr-HR" sz="2400" b="1" dirty="0"/>
              <a:t>nasumičnost</a:t>
            </a:r>
            <a:r>
              <a:rPr lang="hr-HR" sz="2400" dirty="0"/>
              <a:t>)</a:t>
            </a:r>
          </a:p>
          <a:p>
            <a:endParaRPr lang="hr-HR" sz="2400" dirty="0"/>
          </a:p>
          <a:p>
            <a:r>
              <a:rPr lang="hr-HR" sz="2400" b="1" dirty="0"/>
              <a:t>Populacija</a:t>
            </a:r>
            <a:r>
              <a:rPr lang="hr-HR" sz="2400" dirty="0"/>
              <a:t>: definiran skup jedinica/jedinki o kojem želimo nešto zaključiti</a:t>
            </a:r>
          </a:p>
          <a:p>
            <a:pPr lvl="1"/>
            <a:r>
              <a:rPr lang="hr-HR" sz="2000" dirty="0"/>
              <a:t>Klasa: podgrupa populacije o kojoj želimo nešto zaključiti kako bi izbjegli buku u eksperimentu</a:t>
            </a:r>
          </a:p>
          <a:p>
            <a:endParaRPr lang="hr-HR" sz="2400" dirty="0"/>
          </a:p>
          <a:p>
            <a:r>
              <a:rPr lang="hr-HR" sz="2400" b="1" dirty="0"/>
              <a:t>Uzorak</a:t>
            </a:r>
            <a:r>
              <a:rPr lang="hr-HR" sz="2400" dirty="0"/>
              <a:t>: skup jedinica/jedinki preuzet iz populacije na kojem se provodi istraživanje</a:t>
            </a:r>
          </a:p>
          <a:p>
            <a:endParaRPr lang="hr-HR" sz="2400" dirty="0"/>
          </a:p>
          <a:p>
            <a:r>
              <a:rPr lang="en-US" sz="2400" b="1" dirty="0"/>
              <a:t>Da bi </a:t>
            </a:r>
            <a:r>
              <a:rPr lang="en-US" sz="2400" b="1" dirty="0" err="1"/>
              <a:t>statistika</a:t>
            </a:r>
            <a:r>
              <a:rPr lang="en-US" sz="2400" b="1" dirty="0"/>
              <a:t> </a:t>
            </a:r>
            <a:r>
              <a:rPr lang="en-US" sz="2400" b="1" dirty="0" err="1"/>
              <a:t>bila</a:t>
            </a:r>
            <a:r>
              <a:rPr lang="en-US" sz="2400" b="1" dirty="0"/>
              <a:t> </a:t>
            </a:r>
            <a:r>
              <a:rPr lang="en-US" sz="2400" b="1" dirty="0" err="1"/>
              <a:t>primjenjiva</a:t>
            </a:r>
            <a:r>
              <a:rPr lang="en-US" sz="2400" b="1" dirty="0"/>
              <a:t> </a:t>
            </a:r>
            <a:r>
              <a:rPr lang="en-US" sz="2400" b="1" dirty="0" err="1"/>
              <a:t>subjekti</a:t>
            </a:r>
            <a:r>
              <a:rPr lang="en-US" sz="2400" b="1" dirty="0"/>
              <a:t> u </a:t>
            </a:r>
            <a:r>
              <a:rPr lang="en-US" sz="2400" b="1" dirty="0" err="1"/>
              <a:t>uzorku</a:t>
            </a:r>
            <a:r>
              <a:rPr lang="en-US" sz="2400" b="1" dirty="0"/>
              <a:t> </a:t>
            </a:r>
            <a:r>
              <a:rPr lang="en-US" sz="2400" b="1" dirty="0" err="1"/>
              <a:t>moraju</a:t>
            </a:r>
            <a:r>
              <a:rPr lang="en-US" sz="2400" b="1" dirty="0"/>
              <a:t> </a:t>
            </a:r>
            <a:r>
              <a:rPr lang="en-US" sz="2400" b="1" dirty="0" err="1"/>
              <a:t>biti</a:t>
            </a:r>
            <a:r>
              <a:rPr lang="en-US" sz="2400" b="1" dirty="0"/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neovisni</a:t>
            </a:r>
            <a:r>
              <a:rPr lang="hr-HR" sz="2400" b="1" dirty="0"/>
              <a:t>!</a:t>
            </a:r>
            <a:endParaRPr lang="hr-HR" sz="2400" dirty="0"/>
          </a:p>
        </p:txBody>
      </p:sp>
      <p:pic>
        <p:nvPicPr>
          <p:cNvPr id="5" name="Picture 2" descr="Sampling | PSM Made Easy">
            <a:extLst>
              <a:ext uri="{FF2B5EF4-FFF2-40B4-BE49-F238E27FC236}">
                <a16:creationId xmlns:a16="http://schemas.microsoft.com/office/drawing/2014/main" id="{145AD63A-2362-44C6-961F-1C6D0893F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241" y="60385"/>
            <a:ext cx="3861759" cy="292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A0D61E-71A1-404F-8741-37E520D0E072}"/>
              </a:ext>
            </a:extLst>
          </p:cNvPr>
          <p:cNvSpPr txBox="1"/>
          <p:nvPr/>
        </p:nvSpPr>
        <p:spPr>
          <a:xfrm>
            <a:off x="8652294" y="180459"/>
            <a:ext cx="1439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/>
              <a:t>POPULATION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AA4946-F877-44F0-B3FA-AA3198C733F0}"/>
              </a:ext>
            </a:extLst>
          </p:cNvPr>
          <p:cNvSpPr txBox="1"/>
          <p:nvPr/>
        </p:nvSpPr>
        <p:spPr>
          <a:xfrm>
            <a:off x="11004429" y="1875354"/>
            <a:ext cx="965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/>
              <a:t>SAMPLE</a:t>
            </a:r>
            <a:endParaRPr lang="en-US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66EC14-664D-439C-927E-714760578C07}"/>
              </a:ext>
            </a:extLst>
          </p:cNvPr>
          <p:cNvSpPr/>
          <p:nvPr/>
        </p:nvSpPr>
        <p:spPr>
          <a:xfrm>
            <a:off x="10006643" y="1492369"/>
            <a:ext cx="1173192" cy="350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4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6985B-1291-4B99-A97F-7E021804A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3.2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D6A3FE-F296-4D56-AB2E-B74237427C31}"/>
              </a:ext>
            </a:extLst>
          </p:cNvPr>
          <p:cNvSpPr txBox="1">
            <a:spLocks/>
          </p:cNvSpPr>
          <p:nvPr/>
        </p:nvSpPr>
        <p:spPr>
          <a:xfrm>
            <a:off x="838200" y="1825624"/>
            <a:ext cx="10515600" cy="2474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dirty="0"/>
          </a:p>
        </p:txBody>
      </p:sp>
      <p:pic>
        <p:nvPicPr>
          <p:cNvPr id="11" name="Picture 2" descr="How to know which sampling method to use - Quora">
            <a:extLst>
              <a:ext uri="{FF2B5EF4-FFF2-40B4-BE49-F238E27FC236}">
                <a16:creationId xmlns:a16="http://schemas.microsoft.com/office/drawing/2014/main" id="{1ECFB189-062D-421B-A60C-C87B81CC0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64040" y="230189"/>
            <a:ext cx="2011033" cy="133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C2BAEBA-EBF9-4D98-BB15-00CAACF783A3}"/>
              </a:ext>
            </a:extLst>
          </p:cNvPr>
          <p:cNvSpPr/>
          <p:nvPr/>
        </p:nvSpPr>
        <p:spPr>
          <a:xfrm>
            <a:off x="0" y="41740"/>
            <a:ext cx="38891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dirty="0"/>
              <a:t>Stratificirano uzorkovanje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B887FC-1892-4EFF-B26D-29219052AF92}"/>
              </a:ext>
            </a:extLst>
          </p:cNvPr>
          <p:cNvSpPr txBox="1"/>
          <p:nvPr/>
        </p:nvSpPr>
        <p:spPr>
          <a:xfrm>
            <a:off x="220992" y="1220667"/>
            <a:ext cx="615025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Istraživači žele procijeniti prosječnu veličinu riba u jezeru. Znaju da u jezeru postoje tri različite vrste riba: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b="1" dirty="0"/>
              <a:t>Šarani</a:t>
            </a:r>
            <a:r>
              <a:rPr lang="hr-HR" dirty="0"/>
              <a:t> (50% populacije),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b="1" dirty="0"/>
              <a:t>Somovi</a:t>
            </a:r>
            <a:r>
              <a:rPr lang="hr-HR" dirty="0"/>
              <a:t> (30% populacije),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b="1" dirty="0"/>
              <a:t>Pastrmke</a:t>
            </a:r>
            <a:r>
              <a:rPr lang="hr-HR" dirty="0"/>
              <a:t> (20% populacije).</a:t>
            </a:r>
          </a:p>
          <a:p>
            <a:r>
              <a:rPr lang="hr-HR" dirty="0"/>
              <a:t>Ako bi koristili </a:t>
            </a:r>
            <a:r>
              <a:rPr lang="hr-HR" b="1" dirty="0"/>
              <a:t>obično nasumično uzorkovanje</a:t>
            </a:r>
            <a:r>
              <a:rPr lang="hr-HR" dirty="0"/>
              <a:t>, moglo bi se desiti da slučajno odaberu premalo pastrmki ili somova, pa bi uzorak bio nereprezentativan.</a:t>
            </a:r>
          </a:p>
          <a:p>
            <a:r>
              <a:rPr lang="hr-HR" b="1" dirty="0"/>
              <a:t>Stratificirano uzorkovanje:</a:t>
            </a:r>
            <a:endParaRPr lang="hr-HR" dirty="0"/>
          </a:p>
          <a:p>
            <a:pPr>
              <a:buFont typeface="+mj-lt"/>
              <a:buAutoNum type="arabicPeriod"/>
            </a:pPr>
            <a:r>
              <a:rPr lang="hr-HR" dirty="0"/>
              <a:t>Populacija se </a:t>
            </a:r>
            <a:r>
              <a:rPr lang="hr-HR" b="1" dirty="0"/>
              <a:t>dijeli na slojeve (strate)</a:t>
            </a:r>
            <a:r>
              <a:rPr lang="hr-HR" dirty="0"/>
              <a:t> prema vrsti ribe.</a:t>
            </a:r>
          </a:p>
          <a:p>
            <a:pPr>
              <a:buFont typeface="+mj-lt"/>
              <a:buAutoNum type="arabicPeriod"/>
            </a:pPr>
            <a:r>
              <a:rPr lang="hr-HR" dirty="0"/>
              <a:t>Iz svakog sloja uzima se uzorak proporcionalno veličini sloja u populaciji.</a:t>
            </a:r>
          </a:p>
          <a:p>
            <a:pPr marL="742950" lvl="1" indent="-285750">
              <a:buFont typeface="+mj-lt"/>
              <a:buAutoNum type="arabicPeriod"/>
            </a:pPr>
            <a:r>
              <a:rPr lang="hr-HR" dirty="0"/>
              <a:t>Npr. za ukupni uzorak od 100 riba:</a:t>
            </a:r>
          </a:p>
          <a:p>
            <a:pPr marL="1143000" lvl="2" indent="-228600">
              <a:buFont typeface="+mj-lt"/>
              <a:buAutoNum type="arabicPeriod"/>
            </a:pPr>
            <a:r>
              <a:rPr lang="hr-HR" dirty="0"/>
              <a:t>50 šarana,</a:t>
            </a:r>
          </a:p>
          <a:p>
            <a:pPr marL="1143000" lvl="2" indent="-228600">
              <a:buFont typeface="+mj-lt"/>
              <a:buAutoNum type="arabicPeriod"/>
            </a:pPr>
            <a:r>
              <a:rPr lang="hr-HR" dirty="0"/>
              <a:t>30 somova,</a:t>
            </a:r>
          </a:p>
          <a:p>
            <a:pPr marL="1143000" lvl="2" indent="-228600">
              <a:buFont typeface="+mj-lt"/>
              <a:buAutoNum type="arabicPeriod"/>
            </a:pPr>
            <a:r>
              <a:rPr lang="hr-HR" dirty="0"/>
              <a:t>20 pastrmki.</a:t>
            </a:r>
          </a:p>
          <a:p>
            <a:pPr>
              <a:buFont typeface="+mj-lt"/>
              <a:buAutoNum type="arabicPeriod"/>
            </a:pPr>
            <a:r>
              <a:rPr lang="hr-HR" dirty="0"/>
              <a:t>Unutar svakog sloja ribe se biraju nasumično.</a:t>
            </a:r>
          </a:p>
          <a:p>
            <a:r>
              <a:rPr lang="hr-HR" dirty="0"/>
              <a:t>Na ovaj način, svi slojevi populacije su zastupljeni u skladu sa svojim udjelom, pa uzorak bolje odražava stvarnu strukturu populacije.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484EF3-CFBA-4BC2-9E89-3CC2BEF114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517" y="2410810"/>
            <a:ext cx="4295357" cy="34127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A2DC4B-AC62-4A06-8EBE-A134F5C70B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791" y="1589281"/>
            <a:ext cx="1198009" cy="5619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2E4317-5B7F-4E3B-8F5D-26DDB46E13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792" y="618697"/>
            <a:ext cx="1509103" cy="15091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79B326-9327-4B7D-8259-20E6EFBD6D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691" y="962657"/>
            <a:ext cx="2324100" cy="82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4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2B930C9-52E7-4C05-AC62-0BC3DE4C3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4.1</a:t>
            </a:r>
            <a:endParaRPr lang="en-US" dirty="0"/>
          </a:p>
        </p:txBody>
      </p:sp>
      <p:sp>
        <p:nvSpPr>
          <p:cNvPr id="10" name="AutoShape 2" descr="2: Colonies of E. coli on the plate | Download Scientific ...">
            <a:extLst>
              <a:ext uri="{FF2B5EF4-FFF2-40B4-BE49-F238E27FC236}">
                <a16:creationId xmlns:a16="http://schemas.microsoft.com/office/drawing/2014/main" id="{0AD133FD-EC1B-4534-9890-75134DB01A69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838199" y="1825625"/>
            <a:ext cx="10515599" cy="48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just"/>
            <a:r>
              <a:rPr lang="hr-HR" sz="2400" dirty="0"/>
              <a:t>Želite istražiti srodstvene odnose čovječje ribice (</a:t>
            </a:r>
            <a:r>
              <a:rPr lang="hr-HR" sz="2400" i="1" dirty="0" err="1"/>
              <a:t>Proteus</a:t>
            </a:r>
            <a:r>
              <a:rPr lang="hr-HR" sz="2400" i="1" dirty="0"/>
              <a:t> </a:t>
            </a:r>
            <a:r>
              <a:rPr lang="hr-HR" sz="2400" i="1" dirty="0" err="1"/>
              <a:t>anguinus</a:t>
            </a:r>
            <a:r>
              <a:rPr lang="hr-HR" sz="2400" dirty="0"/>
              <a:t>). Radi se o vodozemcu koji obitava u špiljama i jamama Dinarida. Nalazišta ove životinje su rijetka, međutim na pojedinim područjima uočena je veća brojnost jedinki. Kako bi proveli istraživanje, potrebno je prikupiti uzorke DNA različitih jedinki ove vrste.</a:t>
            </a:r>
          </a:p>
          <a:p>
            <a:pPr algn="just">
              <a:spcBef>
                <a:spcPts val="0"/>
              </a:spcBef>
            </a:pPr>
            <a:endParaRPr lang="hr-HR" sz="2400" dirty="0"/>
          </a:p>
          <a:p>
            <a:pPr algn="just"/>
            <a:r>
              <a:rPr lang="hr-HR" sz="2400" dirty="0"/>
              <a:t>Koji tip uzorkovanja ćete koristiti u ovom istraživanju?</a:t>
            </a:r>
          </a:p>
          <a:p>
            <a:pPr marL="457200" lvl="1" indent="0" algn="just">
              <a:buNone/>
            </a:pPr>
            <a:endParaRPr lang="hr-HR" sz="1800" dirty="0"/>
          </a:p>
          <a:p>
            <a:pPr algn="just"/>
            <a:endParaRPr lang="hr-HR" sz="2400" dirty="0"/>
          </a:p>
          <a:p>
            <a:pPr marL="0" indent="0" algn="just">
              <a:buNone/>
            </a:pPr>
            <a:endParaRPr lang="hr-HR" sz="2400" dirty="0"/>
          </a:p>
          <a:p>
            <a:pPr marL="0" indent="0" algn="just">
              <a:buNone/>
            </a:pPr>
            <a:endParaRPr lang="hr-HR" sz="2400" dirty="0"/>
          </a:p>
        </p:txBody>
      </p:sp>
      <p:pic>
        <p:nvPicPr>
          <p:cNvPr id="5" name="Picture 2" descr="How to know which sampling method to use - Quora">
            <a:extLst>
              <a:ext uri="{FF2B5EF4-FFF2-40B4-BE49-F238E27FC236}">
                <a16:creationId xmlns:a16="http://schemas.microsoft.com/office/drawing/2014/main" id="{5A02CFFE-95D6-4342-8065-3607E41228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64040" y="96480"/>
            <a:ext cx="2011033" cy="146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s://static.wikia.nocookie.net/unsung-animals/images/4/41/WOpm.png/revision/latest?cb=20231118095911">
            <a:extLst>
              <a:ext uri="{FF2B5EF4-FFF2-40B4-BE49-F238E27FC236}">
                <a16:creationId xmlns:a16="http://schemas.microsoft.com/office/drawing/2014/main" id="{5FE8A2D0-5638-46AA-ACBE-A0125FC63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24924"/>
          <a:stretch/>
        </p:blipFill>
        <p:spPr bwMode="auto">
          <a:xfrm>
            <a:off x="7975598" y="3217457"/>
            <a:ext cx="33782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static.wikia.nocookie.net/unsung-animals/images/5/51/HFdislplay.jpg/revision/latest?cb=20231118053654">
            <a:extLst>
              <a:ext uri="{FF2B5EF4-FFF2-40B4-BE49-F238E27FC236}">
                <a16:creationId xmlns:a16="http://schemas.microsoft.com/office/drawing/2014/main" id="{42C3BA77-3034-48DD-A6FB-8FDFB99D4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4098646"/>
            <a:ext cx="5022850" cy="266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02F201-A8DC-42AC-BD7F-C0ED2EE7265F}"/>
              </a:ext>
            </a:extLst>
          </p:cNvPr>
          <p:cNvSpPr/>
          <p:nvPr/>
        </p:nvSpPr>
        <p:spPr>
          <a:xfrm>
            <a:off x="2300972" y="6567356"/>
            <a:ext cx="35600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https://unsung-animals.fandom.com/wiki/White_Olm</a:t>
            </a:r>
          </a:p>
        </p:txBody>
      </p:sp>
    </p:spTree>
    <p:extLst>
      <p:ext uri="{BB962C8B-B14F-4D97-AF65-F5344CB8AC3E}">
        <p14:creationId xmlns:p14="http://schemas.microsoft.com/office/powerpoint/2010/main" val="234823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2B930C9-52E7-4C05-AC62-0BC3DE4C3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Klasterirano uzorkovanje</a:t>
            </a:r>
            <a:endParaRPr lang="en-US" dirty="0"/>
          </a:p>
        </p:txBody>
      </p:sp>
      <p:sp>
        <p:nvSpPr>
          <p:cNvPr id="10" name="AutoShape 2" descr="2: Colonies of E. coli on the plate | Download Scientific ...">
            <a:extLst>
              <a:ext uri="{FF2B5EF4-FFF2-40B4-BE49-F238E27FC236}">
                <a16:creationId xmlns:a16="http://schemas.microsoft.com/office/drawing/2014/main" id="{0AD133FD-EC1B-4534-9890-75134DB01A69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838199" y="1825625"/>
            <a:ext cx="10515599" cy="48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just"/>
            <a:r>
              <a:rPr lang="hr-HR" sz="2400" dirty="0"/>
              <a:t>Pretraživanjem dostupnih podataka dolazite do popisa lokaliteta s češćim opažanjima čovječje ribice u većem broju. Lokalitete dijelite na </a:t>
            </a:r>
            <a:r>
              <a:rPr lang="hr-HR" sz="2400" dirty="0" err="1"/>
              <a:t>klastere</a:t>
            </a:r>
            <a:r>
              <a:rPr lang="hr-HR" sz="2400" dirty="0"/>
              <a:t> te odabirete tri </a:t>
            </a:r>
            <a:r>
              <a:rPr lang="hr-HR" sz="2400" dirty="0" err="1"/>
              <a:t>klastera</a:t>
            </a:r>
            <a:r>
              <a:rPr lang="hr-HR" sz="2400" dirty="0"/>
              <a:t> (špiljska sustava) u kojima ćete provesti uzorkovanje.</a:t>
            </a:r>
          </a:p>
          <a:p>
            <a:pPr algn="just"/>
            <a:r>
              <a:rPr lang="hr-HR" sz="2400" dirty="0"/>
              <a:t>Na ovaj način smanjujete varijancu unutar uzorka s ciljem dobivanja kvalitetnijih i </a:t>
            </a:r>
            <a:r>
              <a:rPr lang="hr-HR" sz="2400" dirty="0" err="1"/>
              <a:t>vrijednijih</a:t>
            </a:r>
            <a:r>
              <a:rPr lang="hr-HR" sz="2400" dirty="0"/>
              <a:t> rezultata.</a:t>
            </a:r>
          </a:p>
          <a:p>
            <a:pPr marL="457200" lvl="1" indent="0" algn="just">
              <a:buNone/>
            </a:pPr>
            <a:endParaRPr lang="hr-HR" sz="1800" dirty="0"/>
          </a:p>
          <a:p>
            <a:pPr algn="just"/>
            <a:endParaRPr lang="hr-HR" sz="2400" dirty="0"/>
          </a:p>
          <a:p>
            <a:pPr marL="0" indent="0" algn="just">
              <a:buNone/>
            </a:pPr>
            <a:endParaRPr lang="hr-HR" sz="2400" dirty="0"/>
          </a:p>
          <a:p>
            <a:pPr marL="0" indent="0" algn="just">
              <a:buNone/>
            </a:pPr>
            <a:endParaRPr lang="hr-HR" sz="2400" dirty="0"/>
          </a:p>
        </p:txBody>
      </p:sp>
      <p:pic>
        <p:nvPicPr>
          <p:cNvPr id="5" name="Picture 2" descr="How to know which sampling method to use - Quora">
            <a:extLst>
              <a:ext uri="{FF2B5EF4-FFF2-40B4-BE49-F238E27FC236}">
                <a16:creationId xmlns:a16="http://schemas.microsoft.com/office/drawing/2014/main" id="{5A02CFFE-95D6-4342-8065-3607E41228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64040" y="96480"/>
            <a:ext cx="2011033" cy="146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D54492B-A04B-4AB0-953D-B8F61B38C1F4}"/>
              </a:ext>
            </a:extLst>
          </p:cNvPr>
          <p:cNvSpPr/>
          <p:nvPr/>
        </p:nvSpPr>
        <p:spPr>
          <a:xfrm>
            <a:off x="0" y="41740"/>
            <a:ext cx="17924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dirty="0"/>
              <a:t>Primjer 4.1</a:t>
            </a:r>
            <a:endParaRPr lang="en-US" sz="2800" dirty="0"/>
          </a:p>
        </p:txBody>
      </p:sp>
      <p:pic>
        <p:nvPicPr>
          <p:cNvPr id="20482" name="Picture 2" descr="The olm (Proteus anguinus), a flagship groundwater species - ScienceDirect">
            <a:extLst>
              <a:ext uri="{FF2B5EF4-FFF2-40B4-BE49-F238E27FC236}">
                <a16:creationId xmlns:a16="http://schemas.microsoft.com/office/drawing/2014/main" id="{5F2CF27B-4E8B-4FC2-A6B3-5BFD42D09F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3"/>
          <a:stretch/>
        </p:blipFill>
        <p:spPr bwMode="auto">
          <a:xfrm>
            <a:off x="8098443" y="3258766"/>
            <a:ext cx="3132509" cy="361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E9B5B22-AC2F-46D5-8CE1-55419EA3567A}"/>
              </a:ext>
            </a:extLst>
          </p:cNvPr>
          <p:cNvGrpSpPr/>
          <p:nvPr/>
        </p:nvGrpSpPr>
        <p:grpSpPr>
          <a:xfrm>
            <a:off x="961048" y="3701935"/>
            <a:ext cx="6174217" cy="2522642"/>
            <a:chOff x="961048" y="3701935"/>
            <a:chExt cx="6174217" cy="252264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35F992D-14C6-4F11-A43A-9CE78C2942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7385"/>
            <a:stretch/>
          </p:blipFill>
          <p:spPr>
            <a:xfrm>
              <a:off x="961048" y="4231501"/>
              <a:ext cx="6174217" cy="199307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0A8087F-BAC5-4D2D-8D85-A9D980E56BE3}"/>
                </a:ext>
              </a:extLst>
            </p:cNvPr>
            <p:cNvSpPr/>
            <p:nvPr/>
          </p:nvSpPr>
          <p:spPr>
            <a:xfrm>
              <a:off x="1056083" y="3701935"/>
              <a:ext cx="607494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base"/>
              <a:r>
                <a:rPr lang="en-US" sz="1200" b="1" dirty="0">
                  <a:solidFill>
                    <a:srgbClr val="2A2A2A"/>
                  </a:solidFill>
                  <a:latin typeface="+mj-lt"/>
                </a:rPr>
                <a:t>Table 1.</a:t>
              </a:r>
              <a:r>
                <a:rPr lang="hr-HR" sz="1200" b="1" dirty="0">
                  <a:solidFill>
                    <a:srgbClr val="2A2A2A"/>
                  </a:solidFill>
                  <a:latin typeface="+mj-lt"/>
                </a:rPr>
                <a:t> </a:t>
              </a:r>
              <a:r>
                <a:rPr lang="en-US" sz="1200" dirty="0">
                  <a:solidFill>
                    <a:srgbClr val="2A2A2A"/>
                  </a:solidFill>
                  <a:latin typeface="+mj-lt"/>
                </a:rPr>
                <a:t>Localities, number of samples (</a:t>
              </a:r>
              <a:r>
                <a:rPr lang="en-US" sz="1200" i="1" dirty="0">
                  <a:solidFill>
                    <a:srgbClr val="2A2A2A"/>
                  </a:solidFill>
                  <a:latin typeface="+mj-lt"/>
                </a:rPr>
                <a:t>N</a:t>
              </a:r>
              <a:r>
                <a:rPr lang="en-US" sz="1200" dirty="0">
                  <a:solidFill>
                    <a:srgbClr val="2A2A2A"/>
                  </a:solidFill>
                  <a:latin typeface="+mj-lt"/>
                </a:rPr>
                <a:t>), geographical coordinates (WGS84), population density (</a:t>
              </a:r>
              <a:r>
                <a:rPr lang="en-US" sz="1200" dirty="0" err="1">
                  <a:solidFill>
                    <a:srgbClr val="2A2A2A"/>
                  </a:solidFill>
                  <a:latin typeface="+mj-lt"/>
                </a:rPr>
                <a:t>ind</a:t>
              </a:r>
              <a:r>
                <a:rPr lang="en-US" sz="1200" dirty="0">
                  <a:solidFill>
                    <a:srgbClr val="2A2A2A"/>
                  </a:solidFill>
                  <a:latin typeface="+mj-lt"/>
                </a:rPr>
                <a:t> / 10 m</a:t>
              </a:r>
              <a:r>
                <a:rPr lang="en-US" sz="1200" baseline="30000" dirty="0">
                  <a:solidFill>
                    <a:srgbClr val="2A2A2A"/>
                  </a:solidFill>
                  <a:latin typeface="+mj-lt"/>
                </a:rPr>
                <a:t>2</a:t>
              </a:r>
              <a:r>
                <a:rPr lang="en-US" sz="1200" dirty="0">
                  <a:solidFill>
                    <a:srgbClr val="2A2A2A"/>
                  </a:solidFill>
                  <a:latin typeface="+mj-lt"/>
                </a:rPr>
                <a:t>) gained from monitoring and total estimate of population size on the known part of the cave system</a:t>
              </a:r>
              <a:endParaRPr lang="en-US" sz="1200" b="0" i="0" dirty="0">
                <a:solidFill>
                  <a:srgbClr val="2A2A2A"/>
                </a:solidFill>
                <a:effectLst/>
                <a:latin typeface="+mj-lt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21A5B9F-7897-4326-8FA5-FD51209D8BDE}"/>
              </a:ext>
            </a:extLst>
          </p:cNvPr>
          <p:cNvSpPr txBox="1"/>
          <p:nvPr/>
        </p:nvSpPr>
        <p:spPr>
          <a:xfrm>
            <a:off x="833967" y="4841122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/>
              <a:t>1</a:t>
            </a:r>
            <a:endParaRPr lang="en-US" sz="14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A076E9-1659-434E-8C35-F903C1046DFC}"/>
              </a:ext>
            </a:extLst>
          </p:cNvPr>
          <p:cNvGrpSpPr/>
          <p:nvPr/>
        </p:nvGrpSpPr>
        <p:grpSpPr>
          <a:xfrm>
            <a:off x="8137355" y="4257947"/>
            <a:ext cx="1269184" cy="567182"/>
            <a:chOff x="8137355" y="4257947"/>
            <a:chExt cx="1269184" cy="56718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3599128-0DDA-4DD1-B89E-75BD8F018C57}"/>
                </a:ext>
              </a:extLst>
            </p:cNvPr>
            <p:cNvSpPr/>
            <p:nvPr/>
          </p:nvSpPr>
          <p:spPr>
            <a:xfrm>
              <a:off x="8137355" y="4348266"/>
              <a:ext cx="180000" cy="1440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AA6EEB3-4292-4725-B291-96A6C112F6AA}"/>
                </a:ext>
              </a:extLst>
            </p:cNvPr>
            <p:cNvSpPr/>
            <p:nvPr/>
          </p:nvSpPr>
          <p:spPr>
            <a:xfrm>
              <a:off x="9029057" y="4526547"/>
              <a:ext cx="144000" cy="1440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3D70849-26AD-4E9D-848D-7E5B8C17FFD1}"/>
                </a:ext>
              </a:extLst>
            </p:cNvPr>
            <p:cNvSpPr/>
            <p:nvPr/>
          </p:nvSpPr>
          <p:spPr>
            <a:xfrm>
              <a:off x="9054997" y="4416300"/>
              <a:ext cx="144000" cy="1440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E23E3D7-CF98-4BB9-A85B-1BB95D84BC8E}"/>
                </a:ext>
              </a:extLst>
            </p:cNvPr>
            <p:cNvSpPr txBox="1"/>
            <p:nvPr/>
          </p:nvSpPr>
          <p:spPr>
            <a:xfrm>
              <a:off x="8248523" y="4257947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1400" b="1" dirty="0"/>
                <a:t>1</a:t>
              </a:r>
              <a:endParaRPr lang="en-US" sz="1400" b="1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E90CEA9-ADC6-4197-8DB5-14DDD8224633}"/>
                </a:ext>
              </a:extLst>
            </p:cNvPr>
            <p:cNvSpPr txBox="1"/>
            <p:nvPr/>
          </p:nvSpPr>
          <p:spPr>
            <a:xfrm>
              <a:off x="9130501" y="4264429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1400" b="1" dirty="0"/>
                <a:t>2</a:t>
              </a:r>
              <a:endParaRPr lang="en-US" sz="1400" b="1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9B81A4C-B081-4752-B0CD-0A92F9982516}"/>
                </a:ext>
              </a:extLst>
            </p:cNvPr>
            <p:cNvSpPr txBox="1"/>
            <p:nvPr/>
          </p:nvSpPr>
          <p:spPr>
            <a:xfrm>
              <a:off x="9091586" y="4517352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1400" b="1" dirty="0"/>
                <a:t>3</a:t>
              </a:r>
              <a:endParaRPr lang="en-US" sz="1400" b="1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CD72D67-2C34-4DC0-AB28-A34E8FC2F995}"/>
              </a:ext>
            </a:extLst>
          </p:cNvPr>
          <p:cNvSpPr txBox="1"/>
          <p:nvPr/>
        </p:nvSpPr>
        <p:spPr>
          <a:xfrm>
            <a:off x="833967" y="526987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/>
              <a:t>2</a:t>
            </a:r>
            <a:endParaRPr lang="en-US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229B44-6C83-47FC-A59B-ED6BC85B5D7A}"/>
              </a:ext>
            </a:extLst>
          </p:cNvPr>
          <p:cNvSpPr txBox="1"/>
          <p:nvPr/>
        </p:nvSpPr>
        <p:spPr>
          <a:xfrm>
            <a:off x="833967" y="569862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/>
              <a:t>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3917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2B930C9-52E7-4C05-AC62-0BC3DE4C3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Klasterirano uzorkovanje</a:t>
            </a:r>
            <a:endParaRPr lang="en-US" dirty="0"/>
          </a:p>
        </p:txBody>
      </p:sp>
      <p:sp>
        <p:nvSpPr>
          <p:cNvPr id="10" name="AutoShape 2" descr="2: Colonies of E. coli on the plate | Download Scientific ...">
            <a:extLst>
              <a:ext uri="{FF2B5EF4-FFF2-40B4-BE49-F238E27FC236}">
                <a16:creationId xmlns:a16="http://schemas.microsoft.com/office/drawing/2014/main" id="{0AD133FD-EC1B-4534-9890-75134DB01A69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838199" y="1825625"/>
            <a:ext cx="10515599" cy="48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just"/>
            <a:r>
              <a:rPr lang="hr-HR" sz="2400" dirty="0"/>
              <a:t>Pretraživanjem dostupnih podataka dolazite do popisa lokaliteta s češćim opažanjima čovječje ribice u većem broju. Lokalitete dijelite na </a:t>
            </a:r>
            <a:r>
              <a:rPr lang="hr-HR" sz="2400" dirty="0" err="1"/>
              <a:t>klastere</a:t>
            </a:r>
            <a:r>
              <a:rPr lang="hr-HR" sz="2400" dirty="0"/>
              <a:t> te odabirete tri </a:t>
            </a:r>
            <a:r>
              <a:rPr lang="hr-HR" sz="2400" dirty="0" err="1"/>
              <a:t>klastera</a:t>
            </a:r>
            <a:r>
              <a:rPr lang="hr-HR" sz="2400" dirty="0"/>
              <a:t> (špiljska sustava) u kojima ćete provesti uzorkovanje.</a:t>
            </a:r>
          </a:p>
          <a:p>
            <a:pPr algn="just"/>
            <a:r>
              <a:rPr lang="hr-HR" sz="2400" dirty="0"/>
              <a:t>Na ovaj način smanjujete varijancu unutar uzorka s ciljem dobivanja kvalitetnijih i </a:t>
            </a:r>
            <a:r>
              <a:rPr lang="hr-HR" sz="2400" dirty="0" err="1"/>
              <a:t>vrijednijih</a:t>
            </a:r>
            <a:r>
              <a:rPr lang="hr-HR" sz="2400" dirty="0"/>
              <a:t> rezultata.</a:t>
            </a:r>
          </a:p>
          <a:p>
            <a:pPr marL="457200" lvl="1" indent="0" algn="just">
              <a:buNone/>
            </a:pPr>
            <a:endParaRPr lang="hr-HR" sz="1800" dirty="0"/>
          </a:p>
          <a:p>
            <a:pPr algn="just"/>
            <a:endParaRPr lang="hr-HR" sz="2400" dirty="0"/>
          </a:p>
          <a:p>
            <a:pPr marL="0" indent="0" algn="just">
              <a:buNone/>
            </a:pPr>
            <a:endParaRPr lang="hr-HR" sz="2400" dirty="0"/>
          </a:p>
          <a:p>
            <a:pPr marL="0" indent="0" algn="just">
              <a:buNone/>
            </a:pPr>
            <a:endParaRPr lang="hr-HR" sz="2400" dirty="0"/>
          </a:p>
        </p:txBody>
      </p:sp>
      <p:pic>
        <p:nvPicPr>
          <p:cNvPr id="5" name="Picture 2" descr="How to know which sampling method to use - Quora">
            <a:extLst>
              <a:ext uri="{FF2B5EF4-FFF2-40B4-BE49-F238E27FC236}">
                <a16:creationId xmlns:a16="http://schemas.microsoft.com/office/drawing/2014/main" id="{5A02CFFE-95D6-4342-8065-3607E41228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64040" y="96480"/>
            <a:ext cx="2011033" cy="146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D54492B-A04B-4AB0-953D-B8F61B38C1F4}"/>
              </a:ext>
            </a:extLst>
          </p:cNvPr>
          <p:cNvSpPr/>
          <p:nvPr/>
        </p:nvSpPr>
        <p:spPr>
          <a:xfrm>
            <a:off x="0" y="41740"/>
            <a:ext cx="17924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dirty="0"/>
              <a:t>Primjer 4.1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5F992D-14C6-4F11-A43A-9CE78C2942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385"/>
          <a:stretch/>
        </p:blipFill>
        <p:spPr>
          <a:xfrm>
            <a:off x="961048" y="4231501"/>
            <a:ext cx="6174217" cy="19930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A8087F-BAC5-4D2D-8D85-A9D980E56BE3}"/>
              </a:ext>
            </a:extLst>
          </p:cNvPr>
          <p:cNvSpPr/>
          <p:nvPr/>
        </p:nvSpPr>
        <p:spPr>
          <a:xfrm>
            <a:off x="1056083" y="3701935"/>
            <a:ext cx="60749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sz="1200" b="1" dirty="0">
                <a:solidFill>
                  <a:srgbClr val="2A2A2A"/>
                </a:solidFill>
                <a:latin typeface="+mj-lt"/>
              </a:rPr>
              <a:t>Table 1.</a:t>
            </a:r>
            <a:r>
              <a:rPr lang="hr-HR" sz="1200" b="1" dirty="0">
                <a:solidFill>
                  <a:srgbClr val="2A2A2A"/>
                </a:solidFill>
                <a:latin typeface="+mj-lt"/>
              </a:rPr>
              <a:t> </a:t>
            </a:r>
            <a:r>
              <a:rPr lang="en-US" sz="1200" dirty="0">
                <a:solidFill>
                  <a:srgbClr val="2A2A2A"/>
                </a:solidFill>
                <a:latin typeface="+mj-lt"/>
              </a:rPr>
              <a:t>Localities, number of samples (</a:t>
            </a:r>
            <a:r>
              <a:rPr lang="en-US" sz="1200" i="1" dirty="0">
                <a:solidFill>
                  <a:srgbClr val="2A2A2A"/>
                </a:solidFill>
                <a:latin typeface="+mj-lt"/>
              </a:rPr>
              <a:t>N</a:t>
            </a:r>
            <a:r>
              <a:rPr lang="en-US" sz="1200" dirty="0">
                <a:solidFill>
                  <a:srgbClr val="2A2A2A"/>
                </a:solidFill>
                <a:latin typeface="+mj-lt"/>
              </a:rPr>
              <a:t>), geographical coordinates (WGS84), population density (</a:t>
            </a:r>
            <a:r>
              <a:rPr lang="en-US" sz="1200" dirty="0" err="1">
                <a:solidFill>
                  <a:srgbClr val="2A2A2A"/>
                </a:solidFill>
                <a:latin typeface="+mj-lt"/>
              </a:rPr>
              <a:t>ind</a:t>
            </a:r>
            <a:r>
              <a:rPr lang="en-US" sz="1200" dirty="0">
                <a:solidFill>
                  <a:srgbClr val="2A2A2A"/>
                </a:solidFill>
                <a:latin typeface="+mj-lt"/>
              </a:rPr>
              <a:t> / 10 m</a:t>
            </a:r>
            <a:r>
              <a:rPr lang="en-US" sz="1200" baseline="30000" dirty="0">
                <a:solidFill>
                  <a:srgbClr val="2A2A2A"/>
                </a:solidFill>
                <a:latin typeface="+mj-lt"/>
              </a:rPr>
              <a:t>2</a:t>
            </a:r>
            <a:r>
              <a:rPr lang="en-US" sz="1200" dirty="0">
                <a:solidFill>
                  <a:srgbClr val="2A2A2A"/>
                </a:solidFill>
                <a:latin typeface="+mj-lt"/>
              </a:rPr>
              <a:t>) gained from monitoring and total estimate of population size on the known part of the cave system</a:t>
            </a:r>
            <a:endParaRPr lang="en-US" sz="1200" b="0" i="0" dirty="0">
              <a:solidFill>
                <a:srgbClr val="2A2A2A"/>
              </a:solidFill>
              <a:effectLst/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1A5B9F-7897-4326-8FA5-FD51209D8BDE}"/>
              </a:ext>
            </a:extLst>
          </p:cNvPr>
          <p:cNvSpPr txBox="1"/>
          <p:nvPr/>
        </p:nvSpPr>
        <p:spPr>
          <a:xfrm>
            <a:off x="833967" y="4841122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/>
              <a:t>1</a:t>
            </a:r>
            <a:endParaRPr lang="en-US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D72D67-2C34-4DC0-AB28-A34E8FC2F995}"/>
              </a:ext>
            </a:extLst>
          </p:cNvPr>
          <p:cNvSpPr txBox="1"/>
          <p:nvPr/>
        </p:nvSpPr>
        <p:spPr>
          <a:xfrm>
            <a:off x="833967" y="526987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/>
              <a:t>2</a:t>
            </a:r>
            <a:endParaRPr lang="en-US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229B44-6C83-47FC-A59B-ED6BC85B5D7A}"/>
              </a:ext>
            </a:extLst>
          </p:cNvPr>
          <p:cNvSpPr txBox="1"/>
          <p:nvPr/>
        </p:nvSpPr>
        <p:spPr>
          <a:xfrm>
            <a:off x="833967" y="569862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/>
              <a:t>3</a:t>
            </a:r>
            <a:endParaRPr lang="en-US" sz="1400" dirty="0"/>
          </a:p>
        </p:txBody>
      </p:sp>
      <p:pic>
        <p:nvPicPr>
          <p:cNvPr id="21506" name="Picture 2" descr="Percentage of individuals with pairwise relationships calculated with ML-relate. U, unrelated; PO, parent–offspring; HS, half sibling; FS, full sibling. Only populations with more than 10 individuals were included in the analyses.">
            <a:extLst>
              <a:ext uri="{FF2B5EF4-FFF2-40B4-BE49-F238E27FC236}">
                <a16:creationId xmlns:a16="http://schemas.microsoft.com/office/drawing/2014/main" id="{8C9E9F98-3836-4195-A61A-3AA0081C8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288" y="3751161"/>
            <a:ext cx="4223010" cy="248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DFBFA4A-18F7-4414-8379-A5A007E070E7}"/>
              </a:ext>
            </a:extLst>
          </p:cNvPr>
          <p:cNvSpPr/>
          <p:nvPr/>
        </p:nvSpPr>
        <p:spPr>
          <a:xfrm>
            <a:off x="7651590" y="6204090"/>
            <a:ext cx="4540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sz="1200" b="1" dirty="0">
                <a:solidFill>
                  <a:srgbClr val="2A2A2A"/>
                </a:solidFill>
                <a:latin typeface="+mj-lt"/>
              </a:rPr>
              <a:t>Figure </a:t>
            </a:r>
            <a:r>
              <a:rPr lang="hr-HR" sz="1200" b="1" dirty="0">
                <a:solidFill>
                  <a:srgbClr val="2A2A2A"/>
                </a:solidFill>
                <a:latin typeface="+mj-lt"/>
              </a:rPr>
              <a:t>1</a:t>
            </a:r>
            <a:r>
              <a:rPr lang="en-US" sz="1200" b="1" dirty="0">
                <a:solidFill>
                  <a:srgbClr val="2A2A2A"/>
                </a:solidFill>
                <a:latin typeface="+mj-lt"/>
              </a:rPr>
              <a:t>.</a:t>
            </a:r>
            <a:r>
              <a:rPr lang="hr-HR" sz="1200" b="1" dirty="0">
                <a:solidFill>
                  <a:srgbClr val="2A2A2A"/>
                </a:solidFill>
                <a:latin typeface="+mj-lt"/>
              </a:rPr>
              <a:t> </a:t>
            </a:r>
            <a:r>
              <a:rPr lang="en-US" sz="1200" dirty="0">
                <a:solidFill>
                  <a:srgbClr val="2A2A2A"/>
                </a:solidFill>
                <a:latin typeface="+mj-lt"/>
              </a:rPr>
              <a:t>Percentage of individuals with pairwise relationships calculated with ML-relate. U, unrelated; PO, parent–offspring; HS, half sibling; FS, full sibling. </a:t>
            </a:r>
            <a:endParaRPr lang="en-US" sz="1200" b="0" i="0" dirty="0">
              <a:solidFill>
                <a:srgbClr val="2A2A2A"/>
              </a:solidFill>
              <a:effectLst/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7E1996-452B-46C6-B117-423C482A5757}"/>
              </a:ext>
            </a:extLst>
          </p:cNvPr>
          <p:cNvSpPr/>
          <p:nvPr/>
        </p:nvSpPr>
        <p:spPr>
          <a:xfrm>
            <a:off x="833967" y="6480874"/>
            <a:ext cx="145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latin typeface="+mj-lt"/>
              </a:rPr>
              <a:t>Vörös</a:t>
            </a:r>
            <a:r>
              <a:rPr lang="hr-HR" sz="1400" dirty="0">
                <a:latin typeface="+mj-lt"/>
              </a:rPr>
              <a:t> et al (2019)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0487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2B930C9-52E7-4C05-AC62-0BC3DE4C3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4.2</a:t>
            </a:r>
            <a:endParaRPr lang="en-US" dirty="0"/>
          </a:p>
        </p:txBody>
      </p:sp>
      <p:sp>
        <p:nvSpPr>
          <p:cNvPr id="10" name="AutoShape 2" descr="2: Colonies of E. coli on the plate | Download Scientific ...">
            <a:extLst>
              <a:ext uri="{FF2B5EF4-FFF2-40B4-BE49-F238E27FC236}">
                <a16:creationId xmlns:a16="http://schemas.microsoft.com/office/drawing/2014/main" id="{0AD133FD-EC1B-4534-9890-75134DB01A69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619124" y="1674509"/>
            <a:ext cx="6038851" cy="48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r>
              <a:rPr lang="hr-HR" dirty="0"/>
              <a:t>Istraživači žele procijeniti prosječnu visinu stabala u velikoj šumi koja ima </a:t>
            </a:r>
            <a:r>
              <a:rPr lang="hr-HR" b="1" dirty="0"/>
              <a:t>100 parcela (klastera)</a:t>
            </a:r>
            <a:r>
              <a:rPr lang="hr-HR" dirty="0"/>
              <a:t>, svaka po 50 stabala.</a:t>
            </a:r>
          </a:p>
          <a:p>
            <a:r>
              <a:rPr lang="hr-HR" b="1" dirty="0"/>
              <a:t>Postupak klasteriranog uzorkovanja:</a:t>
            </a:r>
            <a:endParaRPr lang="hr-HR" dirty="0"/>
          </a:p>
          <a:p>
            <a:r>
              <a:rPr lang="hr-HR" dirty="0"/>
              <a:t>Umjesto da se pojedinačna stabla nasumično biraju po cijeloj šumi (što bi bilo skupo i vremenski zahtjevno), šuma se prvo </a:t>
            </a:r>
            <a:r>
              <a:rPr lang="hr-HR" b="1" dirty="0"/>
              <a:t>dijeli na klastere</a:t>
            </a:r>
            <a:r>
              <a:rPr lang="hr-HR" dirty="0"/>
              <a:t> – u ovom slučaju na parcele.</a:t>
            </a:r>
          </a:p>
          <a:p>
            <a:r>
              <a:rPr lang="hr-HR" dirty="0"/>
              <a:t>Nasumično se odabere nekoliko cijelih klastera (npr. 10 parcela).</a:t>
            </a:r>
          </a:p>
          <a:p>
            <a:r>
              <a:rPr lang="hr-HR" dirty="0"/>
              <a:t>U uzorku se zatim mjere </a:t>
            </a:r>
            <a:r>
              <a:rPr lang="hr-HR" b="1" dirty="0"/>
              <a:t>sva stabla unutar tih odabranih parcela</a:t>
            </a:r>
            <a:r>
              <a:rPr lang="hr-HR" dirty="0"/>
              <a:t>.</a:t>
            </a:r>
          </a:p>
          <a:p>
            <a:pPr marL="457200" lvl="1" indent="0" algn="just">
              <a:buNone/>
            </a:pPr>
            <a:endParaRPr lang="hr-HR" sz="1800" dirty="0"/>
          </a:p>
          <a:p>
            <a:pPr algn="just"/>
            <a:endParaRPr lang="hr-HR" sz="2400" dirty="0"/>
          </a:p>
          <a:p>
            <a:pPr marL="0" indent="0" algn="just">
              <a:buNone/>
            </a:pPr>
            <a:endParaRPr lang="hr-HR" sz="2400" dirty="0"/>
          </a:p>
          <a:p>
            <a:pPr marL="0" indent="0" algn="just">
              <a:buNone/>
            </a:pPr>
            <a:endParaRPr lang="hr-HR" sz="2400" dirty="0"/>
          </a:p>
        </p:txBody>
      </p:sp>
      <p:pic>
        <p:nvPicPr>
          <p:cNvPr id="5" name="Picture 2" descr="How to know which sampling method to use - Quora">
            <a:extLst>
              <a:ext uri="{FF2B5EF4-FFF2-40B4-BE49-F238E27FC236}">
                <a16:creationId xmlns:a16="http://schemas.microsoft.com/office/drawing/2014/main" id="{5A02CFFE-95D6-4342-8065-3607E41228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64040" y="96480"/>
            <a:ext cx="2011033" cy="146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02F201-A8DC-42AC-BD7F-C0ED2EE7265F}"/>
              </a:ext>
            </a:extLst>
          </p:cNvPr>
          <p:cNvSpPr/>
          <p:nvPr/>
        </p:nvSpPr>
        <p:spPr>
          <a:xfrm>
            <a:off x="2300972" y="6567356"/>
            <a:ext cx="35600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https://unsung-animals.fandom.com/wiki/White_Olm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EAF083-AB6E-4409-9253-9658936A4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614" y="2857452"/>
            <a:ext cx="3593779" cy="34636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613605-2053-4080-BF8D-2D6CFEF0D8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064" y="619609"/>
            <a:ext cx="2523895" cy="189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04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2B930C9-52E7-4C05-AC62-0BC3DE4C3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5.1</a:t>
            </a:r>
            <a:endParaRPr lang="en-US" dirty="0"/>
          </a:p>
        </p:txBody>
      </p:sp>
      <p:sp>
        <p:nvSpPr>
          <p:cNvPr id="10" name="AutoShape 2" descr="2: Colonies of E. coli on the plate | Download Scientific ...">
            <a:extLst>
              <a:ext uri="{FF2B5EF4-FFF2-40B4-BE49-F238E27FC236}">
                <a16:creationId xmlns:a16="http://schemas.microsoft.com/office/drawing/2014/main" id="{0AD133FD-EC1B-4534-9890-75134DB01A69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838199" y="1825625"/>
            <a:ext cx="10515599" cy="48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just"/>
            <a:r>
              <a:rPr lang="hr-HR" sz="2400" dirty="0"/>
              <a:t>Istražujete rizik upotrebe selektivnog lijeka </a:t>
            </a:r>
            <a:r>
              <a:rPr lang="hr-HR" sz="2400" dirty="0" err="1"/>
              <a:t>Rofecoxib</a:t>
            </a:r>
            <a:r>
              <a:rPr lang="hr-HR" sz="2400" dirty="0"/>
              <a:t> za </a:t>
            </a:r>
            <a:r>
              <a:rPr lang="hr-HR" sz="2400" dirty="0" err="1"/>
              <a:t>osteoartritis</a:t>
            </a:r>
            <a:r>
              <a:rPr lang="hr-HR" sz="2400" dirty="0"/>
              <a:t>. Kao kontrolu koristite neselektivni lijek </a:t>
            </a:r>
            <a:r>
              <a:rPr lang="hr-HR" sz="2400" dirty="0" err="1"/>
              <a:t>Naproxen</a:t>
            </a:r>
            <a:r>
              <a:rPr lang="hr-HR" sz="2400" dirty="0"/>
              <a:t>. Istraživanje provodite na 46 790 pacijenata (pola pacijenata dobiva </a:t>
            </a:r>
            <a:r>
              <a:rPr lang="hr-HR" sz="2400" dirty="0" err="1"/>
              <a:t>Rofecoxib</a:t>
            </a:r>
            <a:r>
              <a:rPr lang="hr-HR" sz="2400" dirty="0"/>
              <a:t>, dok drugoj polovici dajete </a:t>
            </a:r>
            <a:r>
              <a:rPr lang="hr-HR" sz="2400" dirty="0" err="1"/>
              <a:t>Naproxen</a:t>
            </a:r>
            <a:r>
              <a:rPr lang="hr-HR" sz="2400" dirty="0"/>
              <a:t>). Neželjeni ishodi ovog istraživanja su srčani udar i krvarenje u probavnom sustavu.</a:t>
            </a:r>
          </a:p>
          <a:p>
            <a:pPr algn="just">
              <a:spcBef>
                <a:spcPts val="0"/>
              </a:spcBef>
            </a:pPr>
            <a:endParaRPr lang="hr-HR" sz="2400" dirty="0"/>
          </a:p>
          <a:p>
            <a:pPr algn="just">
              <a:spcBef>
                <a:spcPts val="0"/>
              </a:spcBef>
            </a:pPr>
            <a:r>
              <a:rPr lang="hr-HR" sz="2400" dirty="0"/>
              <a:t>Koji tip uzorkovanja ćete koristiti u ovom istraživanju?</a:t>
            </a:r>
          </a:p>
          <a:p>
            <a:pPr marL="457200" lvl="1" indent="0" algn="just">
              <a:buNone/>
            </a:pPr>
            <a:endParaRPr lang="hr-HR" sz="1800" dirty="0"/>
          </a:p>
          <a:p>
            <a:pPr algn="just"/>
            <a:endParaRPr lang="hr-HR" sz="2400" dirty="0"/>
          </a:p>
          <a:p>
            <a:pPr marL="0" indent="0" algn="just">
              <a:buNone/>
            </a:pPr>
            <a:endParaRPr lang="hr-HR" sz="2400" dirty="0"/>
          </a:p>
          <a:p>
            <a:pPr marL="0" indent="0" algn="just">
              <a:buNone/>
            </a:pPr>
            <a:endParaRPr lang="hr-HR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4AAB16-EE9D-48A3-AA7C-C3E87AB55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146" y="96807"/>
            <a:ext cx="2011854" cy="1469263"/>
          </a:xfrm>
          <a:prstGeom prst="rect">
            <a:avLst/>
          </a:prstGeom>
        </p:spPr>
      </p:pic>
      <p:pic>
        <p:nvPicPr>
          <p:cNvPr id="22534" name="Picture 6" descr="https://orthoinfo.aaos.org/link/91c49ea6dd424a59b177fb0e2bf84f18.aspx">
            <a:extLst>
              <a:ext uri="{FF2B5EF4-FFF2-40B4-BE49-F238E27FC236}">
                <a16:creationId xmlns:a16="http://schemas.microsoft.com/office/drawing/2014/main" id="{8F835DD8-936E-4133-9356-079F950AE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366" y="4045271"/>
            <a:ext cx="5275634" cy="297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88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2B930C9-52E7-4C05-AC62-0BC3DE4C3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Sekvencijalno uzorkovanje</a:t>
            </a:r>
            <a:endParaRPr lang="en-US" dirty="0"/>
          </a:p>
        </p:txBody>
      </p:sp>
      <p:sp>
        <p:nvSpPr>
          <p:cNvPr id="10" name="AutoShape 2" descr="2: Colonies of E. coli on the plate | Download Scientific ...">
            <a:extLst>
              <a:ext uri="{FF2B5EF4-FFF2-40B4-BE49-F238E27FC236}">
                <a16:creationId xmlns:a16="http://schemas.microsoft.com/office/drawing/2014/main" id="{0AD133FD-EC1B-4534-9890-75134DB01A69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838199" y="1825625"/>
            <a:ext cx="10515599" cy="411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just"/>
            <a:r>
              <a:rPr lang="hr-HR" sz="2400" dirty="0"/>
              <a:t>Provodite sekvencijalno uzorkovanje, odnosno prikupljate uzorke (podatke) jedan po jedan. </a:t>
            </a:r>
          </a:p>
          <a:p>
            <a:pPr algn="just"/>
            <a:r>
              <a:rPr lang="hr-HR" sz="2400" dirty="0"/>
              <a:t>Postavljate hipotezu (H</a:t>
            </a:r>
            <a:r>
              <a:rPr lang="hr-HR" sz="2400" baseline="-25000" dirty="0"/>
              <a:t>0</a:t>
            </a:r>
            <a:r>
              <a:rPr lang="hr-HR" sz="2400" dirty="0"/>
              <a:t> i H</a:t>
            </a:r>
            <a:r>
              <a:rPr lang="hr-HR" sz="2400" baseline="-25000" dirty="0"/>
              <a:t>1</a:t>
            </a:r>
            <a:r>
              <a:rPr lang="hr-HR" sz="2400" dirty="0"/>
              <a:t>), određujete kritičnu vrijednost (</a:t>
            </a:r>
            <a:r>
              <a:rPr lang="hr-HR" sz="2400" dirty="0" err="1"/>
              <a:t>critical</a:t>
            </a:r>
            <a:r>
              <a:rPr lang="hr-HR" sz="2400" dirty="0"/>
              <a:t> </a:t>
            </a:r>
            <a:r>
              <a:rPr lang="hr-HR" sz="2400" dirty="0" err="1"/>
              <a:t>value</a:t>
            </a:r>
            <a:r>
              <a:rPr lang="hr-HR" sz="2400" dirty="0"/>
              <a:t>, CV) i maksimalno trajanje istraživanja (N).</a:t>
            </a:r>
          </a:p>
          <a:p>
            <a:pPr algn="just"/>
            <a:r>
              <a:rPr lang="hr-HR" sz="2400" dirty="0"/>
              <a:t>H</a:t>
            </a:r>
            <a:r>
              <a:rPr lang="hr-HR" sz="2400" baseline="-25000" dirty="0"/>
              <a:t>0</a:t>
            </a:r>
            <a:r>
              <a:rPr lang="hr-HR" sz="2400" dirty="0"/>
              <a:t>: Nema razlike između dva lijeka </a:t>
            </a:r>
          </a:p>
          <a:p>
            <a:pPr algn="just"/>
            <a:r>
              <a:rPr lang="hr-HR" sz="2400" dirty="0"/>
              <a:t>H</a:t>
            </a:r>
            <a:r>
              <a:rPr lang="hr-HR" sz="2400" baseline="-25000" dirty="0"/>
              <a:t>1</a:t>
            </a:r>
            <a:r>
              <a:rPr lang="hr-HR" sz="2400" dirty="0"/>
              <a:t>: Postoji razlika između dva lijeka</a:t>
            </a:r>
            <a:r>
              <a:rPr lang="hr-HR" sz="1800" dirty="0"/>
              <a:t> (</a:t>
            </a:r>
            <a:r>
              <a:rPr lang="hr-HR" sz="1800" dirty="0" err="1"/>
              <a:t>Rofecoxib</a:t>
            </a:r>
            <a:r>
              <a:rPr lang="hr-HR" sz="1800" dirty="0"/>
              <a:t> dovodi do ozbiljnijih ishoda)</a:t>
            </a:r>
          </a:p>
          <a:p>
            <a:pPr algn="just"/>
            <a:endParaRPr lang="hr-HR" sz="1800" dirty="0"/>
          </a:p>
          <a:p>
            <a:pPr algn="just"/>
            <a:r>
              <a:rPr lang="hr-HR" sz="2400" dirty="0"/>
              <a:t>Istraživanje se prekida: </a:t>
            </a:r>
          </a:p>
          <a:p>
            <a:pPr lvl="1" algn="just"/>
            <a:r>
              <a:rPr lang="hr-HR" sz="2000" dirty="0"/>
              <a:t>Ukoliko je trajanje istraživanja ≥ N, a dobivene vrijednosti &lt; CV </a:t>
            </a:r>
            <a:r>
              <a:rPr lang="hr-HR" sz="2000" dirty="0">
                <a:sym typeface="Wingdings" panose="05000000000000000000" pitchFamily="2" charset="2"/>
              </a:rPr>
              <a:t> Ne odbacujemo </a:t>
            </a:r>
            <a:r>
              <a:rPr lang="hr-HR" sz="2000" dirty="0"/>
              <a:t>H</a:t>
            </a:r>
            <a:r>
              <a:rPr lang="hr-HR" sz="2000" baseline="-25000" dirty="0"/>
              <a:t>0</a:t>
            </a:r>
          </a:p>
          <a:p>
            <a:pPr lvl="1" algn="just"/>
            <a:r>
              <a:rPr lang="hr-HR" sz="2000" dirty="0"/>
              <a:t>Ukoliko je trajanje istraživanja &lt; N, a dobivene vrijednosti ≥ CV </a:t>
            </a:r>
            <a:r>
              <a:rPr lang="hr-HR" sz="2000" dirty="0">
                <a:sym typeface="Wingdings" panose="05000000000000000000" pitchFamily="2" charset="2"/>
              </a:rPr>
              <a:t> Odbacujemo </a:t>
            </a:r>
            <a:r>
              <a:rPr lang="hr-HR" sz="2000" dirty="0"/>
              <a:t>H</a:t>
            </a:r>
            <a:r>
              <a:rPr lang="hr-HR" sz="2000" baseline="-25000" dirty="0"/>
              <a:t>0</a:t>
            </a:r>
            <a:endParaRPr lang="hr-HR" sz="2000" dirty="0"/>
          </a:p>
          <a:p>
            <a:pPr marL="0" indent="0" algn="just">
              <a:buNone/>
            </a:pPr>
            <a:endParaRPr lang="hr-HR" sz="2400" dirty="0"/>
          </a:p>
          <a:p>
            <a:pPr marL="0" indent="0" algn="just">
              <a:buNone/>
            </a:pPr>
            <a:endParaRPr lang="hr-HR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4AAB16-EE9D-48A3-AA7C-C3E87AB55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146" y="96807"/>
            <a:ext cx="2011854" cy="14692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6EC78A-ED94-4580-AF6C-E98939B61448}"/>
              </a:ext>
            </a:extLst>
          </p:cNvPr>
          <p:cNvSpPr/>
          <p:nvPr/>
        </p:nvSpPr>
        <p:spPr>
          <a:xfrm>
            <a:off x="0" y="41740"/>
            <a:ext cx="17924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dirty="0"/>
              <a:t>Primjer 5.1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4966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2B930C9-52E7-4C05-AC62-0BC3DE4C3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Sekvencijalno uzorkovanje</a:t>
            </a:r>
            <a:endParaRPr lang="en-US" dirty="0"/>
          </a:p>
        </p:txBody>
      </p:sp>
      <p:sp>
        <p:nvSpPr>
          <p:cNvPr id="10" name="AutoShape 2" descr="2: Colonies of E. coli on the plate | Download Scientific ...">
            <a:extLst>
              <a:ext uri="{FF2B5EF4-FFF2-40B4-BE49-F238E27FC236}">
                <a16:creationId xmlns:a16="http://schemas.microsoft.com/office/drawing/2014/main" id="{0AD133FD-EC1B-4534-9890-75134DB01A69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838199" y="1825625"/>
            <a:ext cx="10515599" cy="48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457200" lvl="1" indent="0" algn="just">
              <a:buNone/>
            </a:pPr>
            <a:endParaRPr lang="hr-HR" sz="1800" dirty="0"/>
          </a:p>
          <a:p>
            <a:pPr algn="just"/>
            <a:endParaRPr lang="hr-HR" sz="2400" dirty="0"/>
          </a:p>
          <a:p>
            <a:pPr marL="0" indent="0" algn="just">
              <a:buNone/>
            </a:pPr>
            <a:endParaRPr lang="hr-HR" sz="2400" dirty="0"/>
          </a:p>
          <a:p>
            <a:pPr marL="0" indent="0" algn="just">
              <a:buNone/>
            </a:pPr>
            <a:endParaRPr lang="hr-HR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4AAB16-EE9D-48A3-AA7C-C3E87AB55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146" y="96807"/>
            <a:ext cx="2011854" cy="14692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6EC78A-ED94-4580-AF6C-E98939B61448}"/>
              </a:ext>
            </a:extLst>
          </p:cNvPr>
          <p:cNvSpPr/>
          <p:nvPr/>
        </p:nvSpPr>
        <p:spPr>
          <a:xfrm>
            <a:off x="0" y="41740"/>
            <a:ext cx="1518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dirty="0"/>
              <a:t>Primjer 4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AutoShape 2" descr="2: Colonies of E. coli on the plate | Download Scientific ...">
                <a:extLst>
                  <a:ext uri="{FF2B5EF4-FFF2-40B4-BE49-F238E27FC236}">
                    <a16:creationId xmlns:a16="http://schemas.microsoft.com/office/drawing/2014/main" id="{C3029BB1-F1DC-4ED4-8878-B55C84D6CFE6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585280" y="1713312"/>
                <a:ext cx="6600217" cy="4779563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/>
                <a:r>
                  <a:rPr lang="hr-HR" sz="2000" dirty="0"/>
                  <a:t>Podaci se prikupljaju jednom mjesečno (Test)</a:t>
                </a:r>
              </a:p>
              <a:p>
                <a:pPr algn="just"/>
                <a:r>
                  <a:rPr lang="hr-HR" sz="2000" dirty="0"/>
                  <a:t>Prikupljaju se kumulativni podaci za oba neželjena ishoda (</a:t>
                </a:r>
                <a:r>
                  <a:rPr lang="hr-HR" sz="2000" i="1" dirty="0"/>
                  <a:t>R</a:t>
                </a:r>
                <a:r>
                  <a:rPr lang="hr-HR" sz="2000" dirty="0"/>
                  <a:t>)</a:t>
                </a:r>
              </a:p>
              <a:p>
                <a:pPr algn="just"/>
                <a:r>
                  <a:rPr lang="hr-HR" sz="2000" b="0" dirty="0"/>
                  <a:t>Dobivena vrijednost:</a:t>
                </a:r>
              </a:p>
              <a:p>
                <a:pPr marL="457200" lvl="1" indent="0" algn="just">
                  <a:buNone/>
                </a:pPr>
                <a:r>
                  <a:rPr lang="hr-HR" sz="1600" dirty="0"/>
                  <a:t>	</a:t>
                </a:r>
                <a:r>
                  <a:rPr lang="hr-HR" sz="1600" b="0" dirty="0"/>
                  <a:t> </a:t>
                </a:r>
                <a14:m>
                  <m:oMath xmlns:m="http://schemas.openxmlformats.org/officeDocument/2006/math">
                    <m:r>
                      <a:rPr lang="hr-HR" sz="32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hr-HR" sz="3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hr-HR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r-HR" sz="3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hr-HR" sz="3200" b="0" i="1" baseline="-25000" smtClean="0">
                            <a:latin typeface="Cambria Math" panose="02040503050406030204" pitchFamily="18" charset="0"/>
                          </a:rPr>
                          <m:t>𝑅𝑜𝑓𝑒𝑐𝑜𝑥𝑖𝑏</m:t>
                        </m:r>
                      </m:num>
                      <m:den>
                        <m:r>
                          <a:rPr lang="hr-HR" sz="3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hr-HR" sz="3200" b="0" i="1" baseline="-25000" smtClean="0">
                            <a:latin typeface="Cambria Math" panose="02040503050406030204" pitchFamily="18" charset="0"/>
                          </a:rPr>
                          <m:t>𝑁𝑎𝑝𝑟𝑜𝑥𝑒𝑛</m:t>
                        </m:r>
                      </m:den>
                    </m:f>
                  </m:oMath>
                </a14:m>
                <a:endParaRPr lang="hr-HR" sz="1600" dirty="0"/>
              </a:p>
              <a:p>
                <a:pPr algn="just"/>
                <a:r>
                  <a:rPr lang="hr-HR" sz="2000" dirty="0"/>
                  <a:t>Nakon 15 mjeseci dostignuto je T = CV </a:t>
                </a:r>
                <a:r>
                  <a:rPr lang="hr-HR" sz="2000" dirty="0">
                    <a:sym typeface="Wingdings" panose="05000000000000000000" pitchFamily="2" charset="2"/>
                  </a:rPr>
                  <a:t> odbacujemo </a:t>
                </a:r>
                <a:r>
                  <a:rPr lang="hr-HR" sz="2000" dirty="0"/>
                  <a:t>H</a:t>
                </a:r>
                <a:r>
                  <a:rPr lang="hr-HR" sz="2000" baseline="-25000" dirty="0"/>
                  <a:t>0</a:t>
                </a:r>
              </a:p>
              <a:p>
                <a:pPr lvl="1" algn="just"/>
                <a:endParaRPr lang="hr-HR" sz="1600" dirty="0"/>
              </a:p>
            </p:txBody>
          </p:sp>
        </mc:Choice>
        <mc:Fallback xmlns="">
          <p:sp>
            <p:nvSpPr>
              <p:cNvPr id="11" name="AutoShape 2" descr="2: Colonies of E. coli on the plate | Download Scientific ...">
                <a:extLst>
                  <a:ext uri="{FF2B5EF4-FFF2-40B4-BE49-F238E27FC236}">
                    <a16:creationId xmlns:a16="http://schemas.microsoft.com/office/drawing/2014/main" id="{C3029BB1-F1DC-4ED4-8878-B55C84D6CF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5280" y="1713312"/>
                <a:ext cx="6600217" cy="4779563"/>
              </a:xfrm>
              <a:prstGeom prst="rect">
                <a:avLst/>
              </a:prstGeom>
              <a:blipFill>
                <a:blip r:embed="rId4"/>
                <a:stretch>
                  <a:fillRect l="-831" t="-1276" r="-1016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19F150ED-DFBF-4A42-9A21-971954628477}"/>
              </a:ext>
            </a:extLst>
          </p:cNvPr>
          <p:cNvSpPr/>
          <p:nvPr/>
        </p:nvSpPr>
        <p:spPr>
          <a:xfrm>
            <a:off x="10714008" y="6448527"/>
            <a:ext cx="13705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400" dirty="0">
                <a:latin typeface="+mj-lt"/>
              </a:rPr>
              <a:t>Silva et al (2019)</a:t>
            </a:r>
            <a:endParaRPr lang="en-US" sz="1400" dirty="0"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1522C7D-87BA-4B15-BFAA-2E58B9E4D1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4255" b="4030"/>
          <a:stretch/>
        </p:blipFill>
        <p:spPr>
          <a:xfrm>
            <a:off x="7150137" y="1332689"/>
            <a:ext cx="3380926" cy="542850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8752166-EB36-4C01-97CB-537BF9B4EC0B}"/>
              </a:ext>
            </a:extLst>
          </p:cNvPr>
          <p:cNvSpPr/>
          <p:nvPr/>
        </p:nvSpPr>
        <p:spPr>
          <a:xfrm>
            <a:off x="6967192" y="5220244"/>
            <a:ext cx="3749637" cy="3077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77E0E4-124E-47A0-9692-67D296B63500}"/>
              </a:ext>
            </a:extLst>
          </p:cNvPr>
          <p:cNvSpPr/>
          <p:nvPr/>
        </p:nvSpPr>
        <p:spPr>
          <a:xfrm>
            <a:off x="1475171" y="5020189"/>
            <a:ext cx="43077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000" dirty="0" err="1"/>
              <a:t>Rofecoxib</a:t>
            </a:r>
            <a:r>
              <a:rPr lang="hr-HR" sz="2000" dirty="0"/>
              <a:t> povećava rizik od srčanog udara (i krvarenja probavnog sustava).</a:t>
            </a:r>
            <a:endParaRPr lang="hr-HR" sz="2000" baseline="-25000" dirty="0"/>
          </a:p>
        </p:txBody>
      </p:sp>
    </p:spTree>
    <p:extLst>
      <p:ext uri="{BB962C8B-B14F-4D97-AF65-F5344CB8AC3E}">
        <p14:creationId xmlns:p14="http://schemas.microsoft.com/office/powerpoint/2010/main" val="186984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6" grpId="0" animBg="1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2B930C9-52E7-4C05-AC62-0BC3DE4C3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5.2</a:t>
            </a:r>
            <a:endParaRPr lang="en-US" dirty="0"/>
          </a:p>
        </p:txBody>
      </p:sp>
      <p:sp>
        <p:nvSpPr>
          <p:cNvPr id="10" name="AutoShape 2" descr="2: Colonies of E. coli on the plate | Download Scientific ...">
            <a:extLst>
              <a:ext uri="{FF2B5EF4-FFF2-40B4-BE49-F238E27FC236}">
                <a16:creationId xmlns:a16="http://schemas.microsoft.com/office/drawing/2014/main" id="{0AD133FD-EC1B-4534-9890-75134DB01A69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838200" y="1825625"/>
            <a:ext cx="4848226" cy="48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/>
          <a:p>
            <a:r>
              <a:rPr lang="en-US" b="1" dirty="0"/>
              <a:t>Praćenje stanične proliferacije u kulturi fibroblasta</a:t>
            </a:r>
          </a:p>
          <a:p>
            <a:r>
              <a:rPr lang="en-US" b="1" dirty="0"/>
              <a:t>Cilj:</a:t>
            </a:r>
            <a:r>
              <a:rPr lang="en-US" dirty="0"/>
              <a:t> Odrediti koliko brzo se fibroblasti dijele tijekom 7 dana u kulturi.</a:t>
            </a:r>
          </a:p>
          <a:p>
            <a:r>
              <a:rPr lang="en-US" b="1" dirty="0"/>
              <a:t>Postupak:</a:t>
            </a:r>
            <a:endParaRPr lang="en-US" dirty="0"/>
          </a:p>
          <a:p>
            <a:r>
              <a:rPr lang="en-US" b="1" dirty="0"/>
              <a:t>Priprema kulture:</a:t>
            </a:r>
            <a:endParaRPr lang="en-US" dirty="0"/>
          </a:p>
          <a:p>
            <a:pPr lvl="1"/>
            <a:r>
              <a:rPr lang="en-US" dirty="0"/>
              <a:t>Fibroblasti se sade u nekoliko bočica s hranjivim medijem.</a:t>
            </a:r>
          </a:p>
          <a:p>
            <a:pPr lvl="1"/>
            <a:r>
              <a:rPr lang="en-US" dirty="0"/>
              <a:t>Sve bočice se drže u identičnim uvjetima (37°C, 5% CO₂).</a:t>
            </a:r>
          </a:p>
          <a:p>
            <a:r>
              <a:rPr lang="en-US" b="1" dirty="0"/>
              <a:t>Sekvencijalno uzorkovanje:</a:t>
            </a:r>
            <a:endParaRPr lang="en-US" dirty="0"/>
          </a:p>
          <a:p>
            <a:pPr lvl="1"/>
            <a:r>
              <a:rPr lang="en-US" dirty="0"/>
              <a:t>Svaki dan (npr. 0, 1, 2, 3, …, 7) se uzima mala količina stanica iz bočice.</a:t>
            </a:r>
          </a:p>
          <a:p>
            <a:pPr lvl="1"/>
            <a:r>
              <a:rPr lang="en-US" dirty="0"/>
              <a:t>Stanice se broje mikroskopom ili automatskim brojilom stanica.</a:t>
            </a:r>
          </a:p>
          <a:p>
            <a:r>
              <a:rPr lang="en-US" b="1" dirty="0"/>
              <a:t>Analiza:</a:t>
            </a:r>
            <a:endParaRPr lang="en-US" dirty="0"/>
          </a:p>
          <a:p>
            <a:pPr lvl="1"/>
            <a:r>
              <a:rPr lang="en-US" dirty="0"/>
              <a:t>Dobivene vrijednosti broja stanica za svaki dan čine </a:t>
            </a:r>
            <a:r>
              <a:rPr lang="en-US" b="1" dirty="0"/>
              <a:t>sekvencijalni niz podataka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Na osnovi toga se može crtati </a:t>
            </a:r>
            <a:r>
              <a:rPr lang="en-US" b="1" dirty="0"/>
              <a:t>graf rasta</a:t>
            </a:r>
            <a:r>
              <a:rPr lang="en-US" dirty="0"/>
              <a:t> stanica kroz vrijeme.</a:t>
            </a:r>
          </a:p>
          <a:p>
            <a:pPr algn="just">
              <a:spcBef>
                <a:spcPts val="0"/>
              </a:spcBef>
            </a:pPr>
            <a:endParaRPr lang="hr-HR" sz="2400" dirty="0"/>
          </a:p>
          <a:p>
            <a:pPr marL="457200" lvl="1" indent="0" algn="just">
              <a:buNone/>
            </a:pPr>
            <a:endParaRPr lang="hr-HR" sz="1800" dirty="0"/>
          </a:p>
          <a:p>
            <a:pPr algn="just"/>
            <a:endParaRPr lang="hr-HR" sz="2400" dirty="0"/>
          </a:p>
          <a:p>
            <a:pPr marL="0" indent="0" algn="just">
              <a:buNone/>
            </a:pPr>
            <a:endParaRPr lang="hr-HR" sz="2400" dirty="0"/>
          </a:p>
          <a:p>
            <a:pPr marL="0" indent="0" algn="just">
              <a:buNone/>
            </a:pPr>
            <a:endParaRPr lang="hr-HR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4AAB16-EE9D-48A3-AA7C-C3E87AB55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146" y="96807"/>
            <a:ext cx="2011854" cy="1469263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870AD692-80B3-4B1D-A91F-E1BF5DBAF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6426" y="5009287"/>
            <a:ext cx="596014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Zašto je ovo sekvencijalno uzorkovanje: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Uzorci se uzimaju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 redoslijedu kroz vrijeme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iz iste kulture.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Omogućuje praćenje promjena i dinamike stanica u kontinuitetu.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BC1767AD-C7D6-4C4E-9242-F386428E9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B67565-C0F3-489B-8C8A-655150993B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470" y="965923"/>
            <a:ext cx="2695576" cy="40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7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D56C1-633C-46A7-ACB5-BEC5AB501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Literatura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69DC9-B8F1-47B0-89E7-AF95846DF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9570396" cy="4351338"/>
          </a:xfrm>
        </p:spPr>
        <p:txBody>
          <a:bodyPr>
            <a:normAutofit fontScale="92500"/>
          </a:bodyPr>
          <a:lstStyle/>
          <a:p>
            <a:pPr algn="just"/>
            <a:r>
              <a:rPr lang="en-US" sz="1800" dirty="0"/>
              <a:t>Cetinkaya-Rundel, M., Diez, D., &amp; Barr, C. (2019). </a:t>
            </a:r>
            <a:r>
              <a:rPr lang="en-US" sz="1800" i="1" dirty="0" err="1"/>
              <a:t>OpenIntro</a:t>
            </a:r>
            <a:r>
              <a:rPr lang="en-US" sz="1800" i="1" dirty="0"/>
              <a:t> Statistics</a:t>
            </a:r>
            <a:r>
              <a:rPr lang="en-US" sz="1800" dirty="0"/>
              <a:t>. (Fourth Edition ed.) </a:t>
            </a:r>
            <a:r>
              <a:rPr lang="en-US" sz="1800" dirty="0" err="1"/>
              <a:t>OpenIntro</a:t>
            </a:r>
            <a:r>
              <a:rPr lang="en-US" sz="1800" dirty="0"/>
              <a:t>, Inc. https://www.openintro.org/book/os/</a:t>
            </a:r>
            <a:r>
              <a:rPr lang="hr-HR" sz="1800" dirty="0"/>
              <a:t>  </a:t>
            </a:r>
          </a:p>
          <a:p>
            <a:pPr algn="just"/>
            <a:r>
              <a:rPr lang="hr-HR" sz="1800" dirty="0"/>
              <a:t>Vuk, T. (2022). Uloga proteina BPM1 u mehanizmu metilacije DNA de novo tijekom razvoja uročnjaka ( </a:t>
            </a:r>
            <a:r>
              <a:rPr lang="hr-HR" sz="1800" i="1" dirty="0"/>
              <a:t>Arabidopsis thaliana </a:t>
            </a:r>
            <a:r>
              <a:rPr lang="hr-HR" sz="1800" dirty="0"/>
              <a:t>L.). </a:t>
            </a:r>
            <a:r>
              <a:rPr lang="hr-HR" sz="1800" dirty="0" err="1"/>
              <a:t>Doctoral</a:t>
            </a:r>
            <a:r>
              <a:rPr lang="hr-HR" sz="1800" dirty="0"/>
              <a:t> </a:t>
            </a:r>
            <a:r>
              <a:rPr lang="hr-HR" sz="1800" dirty="0" err="1"/>
              <a:t>thesis</a:t>
            </a:r>
            <a:r>
              <a:rPr lang="hr-HR" sz="1800" dirty="0"/>
              <a:t>, University of Zagreb, Faculty of Science. urn:nbn:hr:217:895020</a:t>
            </a:r>
          </a:p>
          <a:p>
            <a:pPr algn="just"/>
            <a:r>
              <a:rPr lang="hr-HR" sz="1800" dirty="0" err="1"/>
              <a:t>Papadatou-Pastou</a:t>
            </a:r>
            <a:r>
              <a:rPr lang="hr-HR" sz="1800" dirty="0"/>
              <a:t>, M., </a:t>
            </a:r>
            <a:r>
              <a:rPr lang="hr-HR" sz="1800" dirty="0" err="1"/>
              <a:t>Ntolka</a:t>
            </a:r>
            <a:r>
              <a:rPr lang="hr-HR" sz="1800" dirty="0"/>
              <a:t>, E., </a:t>
            </a:r>
            <a:r>
              <a:rPr lang="hr-HR" sz="1800" dirty="0" err="1"/>
              <a:t>Schmitz</a:t>
            </a:r>
            <a:r>
              <a:rPr lang="hr-HR" sz="1800" dirty="0"/>
              <a:t>, J., Martin, M., </a:t>
            </a:r>
            <a:r>
              <a:rPr lang="hr-HR" sz="1800" dirty="0" err="1"/>
              <a:t>Munafò</a:t>
            </a:r>
            <a:r>
              <a:rPr lang="hr-HR" sz="1800" dirty="0"/>
              <a:t>, M. R., </a:t>
            </a:r>
            <a:r>
              <a:rPr lang="hr-HR" sz="1800" dirty="0" err="1"/>
              <a:t>Ocklenburg</a:t>
            </a:r>
            <a:r>
              <a:rPr lang="hr-HR" sz="1800" dirty="0"/>
              <a:t>, S., &amp; </a:t>
            </a:r>
            <a:r>
              <a:rPr lang="hr-HR" sz="1800" dirty="0" err="1"/>
              <a:t>Paracchini</a:t>
            </a:r>
            <a:r>
              <a:rPr lang="hr-HR" sz="1800" dirty="0"/>
              <a:t>, S. (2020) Human </a:t>
            </a:r>
            <a:r>
              <a:rPr lang="hr-HR" sz="1800" dirty="0" err="1"/>
              <a:t>handedness</a:t>
            </a:r>
            <a:r>
              <a:rPr lang="hr-HR" sz="1800" dirty="0"/>
              <a:t>: A meta-</a:t>
            </a:r>
            <a:r>
              <a:rPr lang="hr-HR" sz="1800" dirty="0" err="1"/>
              <a:t>analysis</a:t>
            </a:r>
            <a:r>
              <a:rPr lang="hr-HR" sz="1800" dirty="0"/>
              <a:t>. </a:t>
            </a:r>
            <a:r>
              <a:rPr lang="hr-HR" sz="1800" dirty="0" err="1"/>
              <a:t>Psychological</a:t>
            </a:r>
            <a:r>
              <a:rPr lang="hr-HR" sz="1800" dirty="0"/>
              <a:t> </a:t>
            </a:r>
            <a:r>
              <a:rPr lang="hr-HR" sz="1800" dirty="0" err="1"/>
              <a:t>Bulletin</a:t>
            </a:r>
            <a:r>
              <a:rPr lang="hr-HR" sz="1800" dirty="0"/>
              <a:t> 146 (6). </a:t>
            </a:r>
            <a:r>
              <a:rPr lang="hr-HR" sz="1800" dirty="0">
                <a:hlinkClick r:id="rId2"/>
              </a:rPr>
              <a:t>https://doi.org/10.1037/bul0000229</a:t>
            </a:r>
            <a:r>
              <a:rPr lang="hr-HR" sz="1800" dirty="0"/>
              <a:t> </a:t>
            </a:r>
          </a:p>
          <a:p>
            <a:pPr algn="just"/>
            <a:r>
              <a:rPr lang="hr-HR" sz="1800" dirty="0"/>
              <a:t> </a:t>
            </a:r>
            <a:r>
              <a:rPr lang="en-US" sz="1800" dirty="0"/>
              <a:t>Cheng, Y., Hegarty, M.</a:t>
            </a:r>
            <a:r>
              <a:rPr lang="hr-HR" sz="1800" dirty="0"/>
              <a:t>,</a:t>
            </a:r>
            <a:r>
              <a:rPr lang="en-US" sz="1800" dirty="0"/>
              <a:t> &amp; </a:t>
            </a:r>
            <a:r>
              <a:rPr lang="en-US" sz="1800" dirty="0" err="1"/>
              <a:t>Chrastil</a:t>
            </a:r>
            <a:r>
              <a:rPr lang="en-US" sz="1800" dirty="0"/>
              <a:t>, E.R. </a:t>
            </a:r>
            <a:r>
              <a:rPr lang="hr-HR" sz="1800" dirty="0"/>
              <a:t>(2020). </a:t>
            </a:r>
            <a:r>
              <a:rPr lang="en-US" sz="1800" dirty="0"/>
              <a:t>Telling right from right: the influence of handedness in the mental rotation of hands. </a:t>
            </a:r>
            <a:r>
              <a:rPr lang="en-US" sz="1800" dirty="0" err="1"/>
              <a:t>Cogn</a:t>
            </a:r>
            <a:r>
              <a:rPr lang="hr-HR" sz="1800" dirty="0" err="1"/>
              <a:t>itive</a:t>
            </a:r>
            <a:r>
              <a:rPr lang="en-US" sz="1800" dirty="0"/>
              <a:t> Research</a:t>
            </a:r>
            <a:r>
              <a:rPr lang="hr-HR" sz="1800" dirty="0"/>
              <a:t>: </a:t>
            </a:r>
            <a:r>
              <a:rPr lang="hr-HR" sz="1800" dirty="0" err="1"/>
              <a:t>Principles</a:t>
            </a:r>
            <a:r>
              <a:rPr lang="hr-HR" sz="1800" dirty="0"/>
              <a:t> and </a:t>
            </a:r>
            <a:r>
              <a:rPr lang="hr-HR" sz="1800" dirty="0" err="1"/>
              <a:t>Implications</a:t>
            </a:r>
            <a:r>
              <a:rPr lang="en-US" sz="1800" dirty="0"/>
              <a:t> 5</a:t>
            </a:r>
            <a:r>
              <a:rPr lang="hr-HR" sz="1800" dirty="0"/>
              <a:t> (</a:t>
            </a:r>
            <a:r>
              <a:rPr lang="en-US" sz="1800" dirty="0"/>
              <a:t>25</a:t>
            </a:r>
            <a:r>
              <a:rPr lang="hr-HR" sz="1800" dirty="0"/>
              <a:t>)</a:t>
            </a:r>
            <a:r>
              <a:rPr lang="en-US" sz="1800" dirty="0"/>
              <a:t>. </a:t>
            </a:r>
            <a:r>
              <a:rPr lang="en-US" sz="1800" dirty="0">
                <a:hlinkClick r:id="rId3"/>
              </a:rPr>
              <a:t>https://doi.org/10.1186/s41235-020-00230-9</a:t>
            </a:r>
            <a:r>
              <a:rPr lang="hr-HR" sz="1800" dirty="0"/>
              <a:t> </a:t>
            </a:r>
          </a:p>
          <a:p>
            <a:pPr algn="just"/>
            <a:r>
              <a:rPr lang="hr-HR" sz="1800" dirty="0" err="1"/>
              <a:t>Vörös</a:t>
            </a:r>
            <a:r>
              <a:rPr lang="hr-HR" sz="1800" dirty="0"/>
              <a:t>, J., </a:t>
            </a:r>
            <a:r>
              <a:rPr lang="hr-HR" sz="1800" dirty="0" err="1"/>
              <a:t>Ursenbacher</a:t>
            </a:r>
            <a:r>
              <a:rPr lang="hr-HR" sz="1800" dirty="0"/>
              <a:t>, S., &amp; Jelić, D. (2019).</a:t>
            </a:r>
            <a:r>
              <a:rPr lang="en-US" sz="1800" dirty="0"/>
              <a:t> Population Genetic Analyses Using 10 New Polymorphic Microsatellite Loci Confirms Genetic Subdivision within the Olm, </a:t>
            </a:r>
            <a:r>
              <a:rPr lang="en-US" sz="1800" i="1" dirty="0"/>
              <a:t>Proteus </a:t>
            </a:r>
            <a:r>
              <a:rPr lang="en-US" sz="1800" i="1" dirty="0" err="1"/>
              <a:t>anguinus</a:t>
            </a:r>
            <a:r>
              <a:rPr lang="hr-HR" sz="1800" dirty="0"/>
              <a:t>. </a:t>
            </a:r>
            <a:r>
              <a:rPr lang="en-US" sz="1800" dirty="0"/>
              <a:t>Journal of Heredity</a:t>
            </a:r>
            <a:r>
              <a:rPr lang="hr-HR" sz="1800" dirty="0"/>
              <a:t> </a:t>
            </a:r>
            <a:r>
              <a:rPr lang="en-US" sz="1800" dirty="0"/>
              <a:t>110</a:t>
            </a:r>
            <a:r>
              <a:rPr lang="hr-HR" sz="1800" dirty="0"/>
              <a:t> (</a:t>
            </a:r>
            <a:r>
              <a:rPr lang="en-US" sz="1800" dirty="0"/>
              <a:t>2</a:t>
            </a:r>
            <a:r>
              <a:rPr lang="hr-HR" sz="1800" dirty="0"/>
              <a:t>). </a:t>
            </a:r>
            <a:r>
              <a:rPr lang="hr-HR" sz="1800" dirty="0">
                <a:hlinkClick r:id="rId4"/>
              </a:rPr>
              <a:t>https://doi.org/10.1093/jhered/esy067</a:t>
            </a:r>
            <a:r>
              <a:rPr lang="hr-HR" sz="1800" dirty="0"/>
              <a:t> </a:t>
            </a:r>
          </a:p>
          <a:p>
            <a:pPr algn="just"/>
            <a:r>
              <a:rPr lang="en-US" sz="1800" dirty="0"/>
              <a:t>Silva,</a:t>
            </a:r>
            <a:r>
              <a:rPr lang="hr-HR" sz="1800" dirty="0"/>
              <a:t> I. R.,</a:t>
            </a:r>
            <a:r>
              <a:rPr lang="en-US" sz="1800" dirty="0"/>
              <a:t> Gagne,</a:t>
            </a:r>
            <a:r>
              <a:rPr lang="hr-HR" sz="1800" dirty="0"/>
              <a:t> J. J.,</a:t>
            </a:r>
            <a:r>
              <a:rPr lang="en-US" sz="1800" dirty="0"/>
              <a:t> </a:t>
            </a:r>
            <a:r>
              <a:rPr lang="en-US" sz="1800" dirty="0" err="1"/>
              <a:t>Najafzadeh</a:t>
            </a:r>
            <a:r>
              <a:rPr lang="en-US" sz="1800" dirty="0"/>
              <a:t>,</a:t>
            </a:r>
            <a:r>
              <a:rPr lang="hr-HR" sz="1800" dirty="0"/>
              <a:t> M., &amp;</a:t>
            </a:r>
            <a:r>
              <a:rPr lang="en-US" sz="1800" dirty="0"/>
              <a:t> </a:t>
            </a:r>
            <a:r>
              <a:rPr lang="en-US" sz="1800" dirty="0" err="1"/>
              <a:t>Kulldorff</a:t>
            </a:r>
            <a:r>
              <a:rPr lang="hr-HR" sz="1800" dirty="0"/>
              <a:t>, M. (2019).</a:t>
            </a:r>
            <a:r>
              <a:rPr lang="en-US" sz="1800" dirty="0"/>
              <a:t> Exact sequential analysis for multiple weighted binomial end points</a:t>
            </a:r>
            <a:r>
              <a:rPr lang="hr-HR" sz="1800" dirty="0"/>
              <a:t>. Statistics in Medicine 39 (3). </a:t>
            </a:r>
            <a:r>
              <a:rPr lang="hr-HR" sz="1800" dirty="0">
                <a:hlinkClick r:id="rId5"/>
              </a:rPr>
              <a:t>https://doi.org/10.1002/sim.8405</a:t>
            </a:r>
            <a:r>
              <a:rPr lang="hr-HR" sz="1800" dirty="0"/>
              <a:t> </a:t>
            </a:r>
          </a:p>
          <a:p>
            <a:pPr algn="just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27574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9B2F6-AB8C-4BF9-88B3-2A5025255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Tipovi uzorkovanja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EA4FCE-D9BD-48B1-9FAE-120D6A27F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3578" y="1669437"/>
            <a:ext cx="2144952" cy="423682"/>
          </a:xfrm>
        </p:spPr>
        <p:txBody>
          <a:bodyPr/>
          <a:lstStyle/>
          <a:p>
            <a:pPr algn="ctr"/>
            <a:r>
              <a:rPr lang="hr-HR" dirty="0"/>
              <a:t>Nasumično</a:t>
            </a:r>
            <a:endParaRPr lang="en-US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2CD9704-0629-40D1-A580-E4E2ED3BDDB8}"/>
              </a:ext>
            </a:extLst>
          </p:cNvPr>
          <p:cNvGrpSpPr/>
          <p:nvPr/>
        </p:nvGrpSpPr>
        <p:grpSpPr>
          <a:xfrm>
            <a:off x="2668551" y="1669437"/>
            <a:ext cx="2144952" cy="1884563"/>
            <a:chOff x="2668551" y="1669437"/>
            <a:chExt cx="2144952" cy="1884563"/>
          </a:xfrm>
        </p:grpSpPr>
        <p:sp>
          <p:nvSpPr>
            <p:cNvPr id="17" name="Text Placeholder 6">
              <a:extLst>
                <a:ext uri="{FF2B5EF4-FFF2-40B4-BE49-F238E27FC236}">
                  <a16:creationId xmlns:a16="http://schemas.microsoft.com/office/drawing/2014/main" id="{08938DCD-DA10-4499-A758-8C9E9631939D}"/>
                </a:ext>
              </a:extLst>
            </p:cNvPr>
            <p:cNvSpPr txBox="1">
              <a:spLocks/>
            </p:cNvSpPr>
            <p:nvPr/>
          </p:nvSpPr>
          <p:spPr>
            <a:xfrm>
              <a:off x="2668551" y="1669437"/>
              <a:ext cx="2144952" cy="42368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r-HR" dirty="0"/>
                <a:t>Sistematično</a:t>
              </a:r>
              <a:endParaRPr lang="en-US" dirty="0"/>
            </a:p>
          </p:txBody>
        </p:sp>
        <p:pic>
          <p:nvPicPr>
            <p:cNvPr id="25" name="Picture 2" descr="How to know which sampling method to use - Quora">
              <a:extLst>
                <a:ext uri="{FF2B5EF4-FFF2-40B4-BE49-F238E27FC236}">
                  <a16:creationId xmlns:a16="http://schemas.microsoft.com/office/drawing/2014/main" id="{C609FAD9-BC50-466A-85AE-BCA85AC000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735510" y="2084410"/>
              <a:ext cx="2011033" cy="1469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2" descr="How to know which sampling method to use - Quora">
            <a:extLst>
              <a:ext uri="{FF2B5EF4-FFF2-40B4-BE49-F238E27FC236}">
                <a16:creationId xmlns:a16="http://schemas.microsoft.com/office/drawing/2014/main" id="{8B629F81-E177-4CD7-A20F-83442E739E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0537" y="2093119"/>
            <a:ext cx="2011033" cy="146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5F7EE33E-F414-4FF5-9CE6-EE69210A69C9}"/>
              </a:ext>
            </a:extLst>
          </p:cNvPr>
          <p:cNvGrpSpPr/>
          <p:nvPr/>
        </p:nvGrpSpPr>
        <p:grpSpPr>
          <a:xfrm>
            <a:off x="5023524" y="1669437"/>
            <a:ext cx="2144952" cy="1754112"/>
            <a:chOff x="5023524" y="1669437"/>
            <a:chExt cx="2144952" cy="1754112"/>
          </a:xfrm>
        </p:grpSpPr>
        <p:sp>
          <p:nvSpPr>
            <p:cNvPr id="18" name="Text Placeholder 6">
              <a:extLst>
                <a:ext uri="{FF2B5EF4-FFF2-40B4-BE49-F238E27FC236}">
                  <a16:creationId xmlns:a16="http://schemas.microsoft.com/office/drawing/2014/main" id="{285C2BB3-CEAA-4349-9EDC-2D70AC597578}"/>
                </a:ext>
              </a:extLst>
            </p:cNvPr>
            <p:cNvSpPr txBox="1">
              <a:spLocks/>
            </p:cNvSpPr>
            <p:nvPr/>
          </p:nvSpPr>
          <p:spPr>
            <a:xfrm>
              <a:off x="5023524" y="1669437"/>
              <a:ext cx="2144952" cy="42368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r-HR" dirty="0"/>
                <a:t>Stratificirano</a:t>
              </a:r>
              <a:endParaRPr lang="en-US" dirty="0"/>
            </a:p>
          </p:txBody>
        </p:sp>
        <p:pic>
          <p:nvPicPr>
            <p:cNvPr id="27" name="Picture 2" descr="How to know which sampling method to use - Quora">
              <a:extLst>
                <a:ext uri="{FF2B5EF4-FFF2-40B4-BE49-F238E27FC236}">
                  <a16:creationId xmlns:a16="http://schemas.microsoft.com/office/drawing/2014/main" id="{468AD85F-9A13-4513-AD63-A62DFB1E23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090483" y="2087668"/>
              <a:ext cx="2011033" cy="1335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F8D709F-A016-4B2F-A785-44BE34CBD170}"/>
              </a:ext>
            </a:extLst>
          </p:cNvPr>
          <p:cNvGrpSpPr/>
          <p:nvPr/>
        </p:nvGrpSpPr>
        <p:grpSpPr>
          <a:xfrm>
            <a:off x="7378497" y="1669437"/>
            <a:ext cx="2144952" cy="1875854"/>
            <a:chOff x="7378497" y="1669437"/>
            <a:chExt cx="2144952" cy="1875854"/>
          </a:xfrm>
        </p:grpSpPr>
        <p:sp>
          <p:nvSpPr>
            <p:cNvPr id="19" name="Text Placeholder 6">
              <a:extLst>
                <a:ext uri="{FF2B5EF4-FFF2-40B4-BE49-F238E27FC236}">
                  <a16:creationId xmlns:a16="http://schemas.microsoft.com/office/drawing/2014/main" id="{9693926C-64F3-42DB-977B-3904D2C27832}"/>
                </a:ext>
              </a:extLst>
            </p:cNvPr>
            <p:cNvSpPr txBox="1">
              <a:spLocks/>
            </p:cNvSpPr>
            <p:nvPr/>
          </p:nvSpPr>
          <p:spPr>
            <a:xfrm>
              <a:off x="7378497" y="1669437"/>
              <a:ext cx="2144952" cy="42368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r-HR" dirty="0"/>
                <a:t>Klasterirano</a:t>
              </a:r>
              <a:endParaRPr lang="en-US" dirty="0"/>
            </a:p>
          </p:txBody>
        </p:sp>
        <p:pic>
          <p:nvPicPr>
            <p:cNvPr id="28" name="Picture 2" descr="How to know which sampling method to use - Quora">
              <a:extLst>
                <a:ext uri="{FF2B5EF4-FFF2-40B4-BE49-F238E27FC236}">
                  <a16:creationId xmlns:a16="http://schemas.microsoft.com/office/drawing/2014/main" id="{CFF28816-2294-4F2E-9E7F-6E581726C5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445457" y="2075701"/>
              <a:ext cx="2011033" cy="1469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E704C5F2-3535-4DAD-BD29-D8545519F463}"/>
              </a:ext>
            </a:extLst>
          </p:cNvPr>
          <p:cNvSpPr txBox="1">
            <a:spLocks/>
          </p:cNvSpPr>
          <p:nvPr/>
        </p:nvSpPr>
        <p:spPr>
          <a:xfrm>
            <a:off x="9733470" y="1669437"/>
            <a:ext cx="2144952" cy="4236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dirty="0"/>
              <a:t>Sekvencijalno</a:t>
            </a:r>
            <a:endParaRPr lang="en-US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C7F5B1C-ECB6-4434-8885-94D3F7AA5FDF}"/>
              </a:ext>
            </a:extLst>
          </p:cNvPr>
          <p:cNvGrpSpPr/>
          <p:nvPr/>
        </p:nvGrpSpPr>
        <p:grpSpPr>
          <a:xfrm>
            <a:off x="10161474" y="3444819"/>
            <a:ext cx="1454890" cy="307777"/>
            <a:chOff x="10161474" y="3444819"/>
            <a:chExt cx="1454890" cy="30777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E090DB9-D6A3-4918-88C4-BDB49DD40647}"/>
                </a:ext>
              </a:extLst>
            </p:cNvPr>
            <p:cNvSpPr/>
            <p:nvPr/>
          </p:nvSpPr>
          <p:spPr>
            <a:xfrm>
              <a:off x="10161474" y="3562707"/>
              <a:ext cx="72000" cy="7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6283B7A-2DF0-49D5-B02D-DD034EA05CF9}"/>
                </a:ext>
              </a:extLst>
            </p:cNvPr>
            <p:cNvSpPr txBox="1"/>
            <p:nvPr/>
          </p:nvSpPr>
          <p:spPr>
            <a:xfrm>
              <a:off x="10178726" y="3444819"/>
              <a:ext cx="14376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1400" dirty="0"/>
                <a:t>Prvo uzorkovanje</a:t>
              </a:r>
              <a:endParaRPr lang="en-US" sz="1400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0D134E8-CE2D-40BE-8D6B-7634DFE8A66F}"/>
              </a:ext>
            </a:extLst>
          </p:cNvPr>
          <p:cNvGrpSpPr/>
          <p:nvPr/>
        </p:nvGrpSpPr>
        <p:grpSpPr>
          <a:xfrm>
            <a:off x="10161474" y="3680043"/>
            <a:ext cx="1569087" cy="307777"/>
            <a:chOff x="10161474" y="3680043"/>
            <a:chExt cx="1569087" cy="30777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1180240-2977-4F7C-BC32-5152B64FE458}"/>
                </a:ext>
              </a:extLst>
            </p:cNvPr>
            <p:cNvSpPr/>
            <p:nvPr/>
          </p:nvSpPr>
          <p:spPr>
            <a:xfrm>
              <a:off x="10161474" y="3797931"/>
              <a:ext cx="72000" cy="72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8B53687-A752-4238-8F68-6D367BC4784A}"/>
                </a:ext>
              </a:extLst>
            </p:cNvPr>
            <p:cNvSpPr txBox="1"/>
            <p:nvPr/>
          </p:nvSpPr>
          <p:spPr>
            <a:xfrm>
              <a:off x="10178726" y="3680043"/>
              <a:ext cx="15518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1400" dirty="0"/>
                <a:t>Drugo uzorkovanje</a:t>
              </a:r>
              <a:endParaRPr lang="en-US" sz="1400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3822557-F39E-49B4-8DBA-DB8A30EDC9AD}"/>
              </a:ext>
            </a:extLst>
          </p:cNvPr>
          <p:cNvGrpSpPr/>
          <p:nvPr/>
        </p:nvGrpSpPr>
        <p:grpSpPr>
          <a:xfrm>
            <a:off x="10161474" y="3915267"/>
            <a:ext cx="1515098" cy="307777"/>
            <a:chOff x="10161474" y="3915267"/>
            <a:chExt cx="1515098" cy="307777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6685968-27DF-4443-8904-4F4914D2A0F9}"/>
                </a:ext>
              </a:extLst>
            </p:cNvPr>
            <p:cNvSpPr/>
            <p:nvPr/>
          </p:nvSpPr>
          <p:spPr>
            <a:xfrm>
              <a:off x="10161474" y="4033155"/>
              <a:ext cx="72000" cy="72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DED2CBB-08C5-4D29-B8E1-89AF6F017765}"/>
                </a:ext>
              </a:extLst>
            </p:cNvPr>
            <p:cNvSpPr txBox="1"/>
            <p:nvPr/>
          </p:nvSpPr>
          <p:spPr>
            <a:xfrm>
              <a:off x="10178726" y="3915267"/>
              <a:ext cx="1497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1400" dirty="0"/>
                <a:t>Treće uzorkovanje</a:t>
              </a:r>
              <a:endParaRPr lang="en-US" sz="1400" dirty="0"/>
            </a:p>
          </p:txBody>
        </p: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35341EF2-9A24-4DE5-813E-F1FD95EB7555}"/>
              </a:ext>
            </a:extLst>
          </p:cNvPr>
          <p:cNvGrpSpPr/>
          <p:nvPr/>
        </p:nvGrpSpPr>
        <p:grpSpPr>
          <a:xfrm>
            <a:off x="9800430" y="2093119"/>
            <a:ext cx="2011033" cy="1469590"/>
            <a:chOff x="9800430" y="2093119"/>
            <a:chExt cx="2011033" cy="1469590"/>
          </a:xfrm>
        </p:grpSpPr>
        <p:pic>
          <p:nvPicPr>
            <p:cNvPr id="29" name="Picture 2" descr="How to know which sampling method to use - Quora">
              <a:extLst>
                <a:ext uri="{FF2B5EF4-FFF2-40B4-BE49-F238E27FC236}">
                  <a16:creationId xmlns:a16="http://schemas.microsoft.com/office/drawing/2014/main" id="{D0D4B551-691F-4447-A3C7-1F4E4120F0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800430" y="2093119"/>
              <a:ext cx="2011033" cy="1469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E5A586B-0A83-43E1-B69D-C8BBBC4042B8}"/>
                </a:ext>
              </a:extLst>
            </p:cNvPr>
            <p:cNvSpPr/>
            <p:nvPr/>
          </p:nvSpPr>
          <p:spPr>
            <a:xfrm>
              <a:off x="10116296" y="2311602"/>
              <a:ext cx="231112" cy="471643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302346EA-FAB7-4E1F-8BF5-09D07B96EB17}"/>
                </a:ext>
              </a:extLst>
            </p:cNvPr>
            <p:cNvSpPr/>
            <p:nvPr/>
          </p:nvSpPr>
          <p:spPr>
            <a:xfrm>
              <a:off x="10648958" y="2311601"/>
              <a:ext cx="231112" cy="471643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B316416-67A7-47BB-A2C5-5EBB904BC1FA}"/>
                </a:ext>
              </a:extLst>
            </p:cNvPr>
            <p:cNvSpPr/>
            <p:nvPr/>
          </p:nvSpPr>
          <p:spPr>
            <a:xfrm>
              <a:off x="11360920" y="2310461"/>
              <a:ext cx="231112" cy="471643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4B43E2A8-DDEC-44CA-B52E-83BDF960998D}"/>
                </a:ext>
              </a:extLst>
            </p:cNvPr>
            <p:cNvSpPr/>
            <p:nvPr/>
          </p:nvSpPr>
          <p:spPr>
            <a:xfrm>
              <a:off x="10210199" y="2892772"/>
              <a:ext cx="231112" cy="471643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1A0D5A52-7F85-4CC5-8D87-BD2E218AA1D5}"/>
                </a:ext>
              </a:extLst>
            </p:cNvPr>
            <p:cNvSpPr/>
            <p:nvPr/>
          </p:nvSpPr>
          <p:spPr>
            <a:xfrm>
              <a:off x="10567319" y="2888694"/>
              <a:ext cx="231112" cy="471643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E56D164-FC24-4A86-84F9-BE18ACC736E6}"/>
              </a:ext>
            </a:extLst>
          </p:cNvPr>
          <p:cNvGrpSpPr/>
          <p:nvPr/>
        </p:nvGrpSpPr>
        <p:grpSpPr>
          <a:xfrm>
            <a:off x="10107647" y="2294403"/>
            <a:ext cx="1479533" cy="1050088"/>
            <a:chOff x="10115341" y="2311749"/>
            <a:chExt cx="1479533" cy="1050088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973EF88-6D58-4F0A-9649-F27A3FA2F106}"/>
                </a:ext>
              </a:extLst>
            </p:cNvPr>
            <p:cNvSpPr/>
            <p:nvPr/>
          </p:nvSpPr>
          <p:spPr>
            <a:xfrm>
              <a:off x="10115341" y="2311749"/>
              <a:ext cx="231112" cy="47164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B2DA94E-CFB0-4B91-BF1F-C2FE910138F6}"/>
                </a:ext>
              </a:extLst>
            </p:cNvPr>
            <p:cNvSpPr/>
            <p:nvPr/>
          </p:nvSpPr>
          <p:spPr>
            <a:xfrm>
              <a:off x="11363762" y="2311749"/>
              <a:ext cx="231112" cy="47164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290199A-9A71-4E42-8B8E-797B3264D995}"/>
                </a:ext>
              </a:extLst>
            </p:cNvPr>
            <p:cNvSpPr/>
            <p:nvPr/>
          </p:nvSpPr>
          <p:spPr>
            <a:xfrm>
              <a:off x="10745787" y="2890194"/>
              <a:ext cx="231112" cy="47164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BF0BD23-DEF5-4EC8-9C8E-A5E731C2059B}"/>
              </a:ext>
            </a:extLst>
          </p:cNvPr>
          <p:cNvGrpSpPr/>
          <p:nvPr/>
        </p:nvGrpSpPr>
        <p:grpSpPr>
          <a:xfrm>
            <a:off x="10206234" y="2294403"/>
            <a:ext cx="666365" cy="1050088"/>
            <a:chOff x="10213928" y="2311749"/>
            <a:chExt cx="666365" cy="1050088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7644F9E-7EA1-4AF8-AF8D-06E6A3CC487C}"/>
                </a:ext>
              </a:extLst>
            </p:cNvPr>
            <p:cNvSpPr/>
            <p:nvPr/>
          </p:nvSpPr>
          <p:spPr>
            <a:xfrm>
              <a:off x="10649181" y="2311749"/>
              <a:ext cx="231112" cy="47164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F68F77B-D95D-4488-B646-48774F81DA2F}"/>
                </a:ext>
              </a:extLst>
            </p:cNvPr>
            <p:cNvSpPr/>
            <p:nvPr/>
          </p:nvSpPr>
          <p:spPr>
            <a:xfrm>
              <a:off x="10213928" y="2890194"/>
              <a:ext cx="231112" cy="47164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73B18F4-502D-4D35-A52C-6D4C783D9E20}"/>
                </a:ext>
              </a:extLst>
            </p:cNvPr>
            <p:cNvSpPr/>
            <p:nvPr/>
          </p:nvSpPr>
          <p:spPr>
            <a:xfrm>
              <a:off x="10552029" y="2890194"/>
              <a:ext cx="231112" cy="47164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95B1699-B140-46E2-A34F-5C0A91367A56}"/>
              </a:ext>
            </a:extLst>
          </p:cNvPr>
          <p:cNvGrpSpPr/>
          <p:nvPr/>
        </p:nvGrpSpPr>
        <p:grpSpPr>
          <a:xfrm>
            <a:off x="10460752" y="2294403"/>
            <a:ext cx="1040312" cy="1050088"/>
            <a:chOff x="10468446" y="2311749"/>
            <a:chExt cx="1040312" cy="1050088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5EFA988-958E-47C0-B7A2-1EF9D02390EE}"/>
                </a:ext>
              </a:extLst>
            </p:cNvPr>
            <p:cNvSpPr/>
            <p:nvPr/>
          </p:nvSpPr>
          <p:spPr>
            <a:xfrm>
              <a:off x="10468446" y="2311749"/>
              <a:ext cx="231112" cy="471643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351D94-E161-4614-ADD0-00601AD1E8AA}"/>
                </a:ext>
              </a:extLst>
            </p:cNvPr>
            <p:cNvSpPr/>
            <p:nvPr/>
          </p:nvSpPr>
          <p:spPr>
            <a:xfrm>
              <a:off x="11006471" y="2311749"/>
              <a:ext cx="231112" cy="471643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B7B106F-4EC8-420B-8F0E-7F162E23EDC8}"/>
                </a:ext>
              </a:extLst>
            </p:cNvPr>
            <p:cNvSpPr/>
            <p:nvPr/>
          </p:nvSpPr>
          <p:spPr>
            <a:xfrm>
              <a:off x="11277646" y="2890194"/>
              <a:ext cx="231112" cy="471643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28" name="TextBox 1027">
            <a:extLst>
              <a:ext uri="{FF2B5EF4-FFF2-40B4-BE49-F238E27FC236}">
                <a16:creationId xmlns:a16="http://schemas.microsoft.com/office/drawing/2014/main" id="{79E89AE9-DC12-4DBF-AE80-E89400F034DC}"/>
              </a:ext>
            </a:extLst>
          </p:cNvPr>
          <p:cNvSpPr txBox="1"/>
          <p:nvPr/>
        </p:nvSpPr>
        <p:spPr>
          <a:xfrm>
            <a:off x="313579" y="3607490"/>
            <a:ext cx="2144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Najčešće u laboratorijskim istraživanjima</a:t>
            </a:r>
            <a:endParaRPr lang="en-US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102D02C-08AF-4AB2-BF76-11E4C453ECF8}"/>
              </a:ext>
            </a:extLst>
          </p:cNvPr>
          <p:cNvSpPr txBox="1"/>
          <p:nvPr/>
        </p:nvSpPr>
        <p:spPr>
          <a:xfrm>
            <a:off x="2614231" y="3600146"/>
            <a:ext cx="2253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Obično u medicinskim i društvenim istraživanjima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E949680-1839-49C9-911C-49AB3C6A142C}"/>
              </a:ext>
            </a:extLst>
          </p:cNvPr>
          <p:cNvSpPr txBox="1"/>
          <p:nvPr/>
        </p:nvSpPr>
        <p:spPr>
          <a:xfrm>
            <a:off x="2668551" y="4994763"/>
            <a:ext cx="2199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Kad nema uređenosti unutar istraživane populacije</a:t>
            </a:r>
          </a:p>
        </p:txBody>
      </p:sp>
      <p:sp>
        <p:nvSpPr>
          <p:cNvPr id="1029" name="AutoShape 4" descr="Plant RNA Regulation SpaceX-9 - NASA">
            <a:extLst>
              <a:ext uri="{FF2B5EF4-FFF2-40B4-BE49-F238E27FC236}">
                <a16:creationId xmlns:a16="http://schemas.microsoft.com/office/drawing/2014/main" id="{AEB109E9-6197-4F89-826A-8BE2C4327A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Rectangle 1031">
            <a:extLst>
              <a:ext uri="{FF2B5EF4-FFF2-40B4-BE49-F238E27FC236}">
                <a16:creationId xmlns:a16="http://schemas.microsoft.com/office/drawing/2014/main" id="{8ABEA84D-1636-44F9-9261-3C71996830DA}"/>
              </a:ext>
            </a:extLst>
          </p:cNvPr>
          <p:cNvSpPr/>
          <p:nvPr/>
        </p:nvSpPr>
        <p:spPr>
          <a:xfrm>
            <a:off x="5023524" y="4598788"/>
            <a:ext cx="22847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dirty="0"/>
              <a:t>Osigurava da su p</a:t>
            </a:r>
            <a:r>
              <a:rPr lang="en-US" dirty="0"/>
              <a:t>odskupine (</a:t>
            </a:r>
            <a:r>
              <a:rPr lang="hr-HR" dirty="0"/>
              <a:t>slojevi</a:t>
            </a:r>
            <a:r>
              <a:rPr lang="en-US" dirty="0"/>
              <a:t>) određene populacije adekvatno zastupljen</a:t>
            </a:r>
            <a:r>
              <a:rPr lang="hr-HR" dirty="0"/>
              <a:t>i</a:t>
            </a:r>
            <a:r>
              <a:rPr lang="en-US" dirty="0"/>
              <a:t> unutar cijele populacije</a:t>
            </a:r>
          </a:p>
        </p:txBody>
      </p:sp>
      <p:cxnSp>
        <p:nvCxnSpPr>
          <p:cNvPr id="1034" name="Straight Arrow Connector 1033">
            <a:extLst>
              <a:ext uri="{FF2B5EF4-FFF2-40B4-BE49-F238E27FC236}">
                <a16:creationId xmlns:a16="http://schemas.microsoft.com/office/drawing/2014/main" id="{A4462215-FBF2-43BA-BDEE-F826DC7399FC}"/>
              </a:ext>
            </a:extLst>
          </p:cNvPr>
          <p:cNvCxnSpPr/>
          <p:nvPr/>
        </p:nvCxnSpPr>
        <p:spPr>
          <a:xfrm>
            <a:off x="3741025" y="4633809"/>
            <a:ext cx="0" cy="3609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A958381C-7E96-4557-8312-D31FADCFEEF1}"/>
              </a:ext>
            </a:extLst>
          </p:cNvPr>
          <p:cNvSpPr txBox="1"/>
          <p:nvPr/>
        </p:nvSpPr>
        <p:spPr>
          <a:xfrm>
            <a:off x="5054636" y="3600146"/>
            <a:ext cx="2253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U različitim tipovima istraživanja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7E64E77E-8AA5-4633-A45F-93FDACD2F0A9}"/>
              </a:ext>
            </a:extLst>
          </p:cNvPr>
          <p:cNvCxnSpPr/>
          <p:nvPr/>
        </p:nvCxnSpPr>
        <p:spPr>
          <a:xfrm>
            <a:off x="6103225" y="4272855"/>
            <a:ext cx="0" cy="3609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943FCB95-0B7C-43E5-A691-A8C395BC1DB0}"/>
              </a:ext>
            </a:extLst>
          </p:cNvPr>
          <p:cNvSpPr txBox="1"/>
          <p:nvPr/>
        </p:nvSpPr>
        <p:spPr>
          <a:xfrm>
            <a:off x="7378497" y="3637567"/>
            <a:ext cx="2253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Često u ekonomiji, geografiji, ali i populacijskoj biologiji</a:t>
            </a:r>
          </a:p>
        </p:txBody>
      </p:sp>
      <p:sp>
        <p:nvSpPr>
          <p:cNvPr id="1036" name="Right Brace 1035">
            <a:extLst>
              <a:ext uri="{FF2B5EF4-FFF2-40B4-BE49-F238E27FC236}">
                <a16:creationId xmlns:a16="http://schemas.microsoft.com/office/drawing/2014/main" id="{555D14DB-6103-4559-8939-C66303E68F28}"/>
              </a:ext>
            </a:extLst>
          </p:cNvPr>
          <p:cNvSpPr/>
          <p:nvPr/>
        </p:nvSpPr>
        <p:spPr>
          <a:xfrm rot="5400000">
            <a:off x="7179877" y="4116945"/>
            <a:ext cx="362814" cy="4541601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0A4AACA7-A9C5-4B99-A254-F91EB0E2B5F0}"/>
              </a:ext>
            </a:extLst>
          </p:cNvPr>
          <p:cNvSpPr txBox="1"/>
          <p:nvPr/>
        </p:nvSpPr>
        <p:spPr>
          <a:xfrm>
            <a:off x="4840205" y="6461635"/>
            <a:ext cx="50421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U slučajevima kad je nejednaka distribucija uzoraka</a:t>
            </a:r>
            <a:endParaRPr lang="en-US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ADBF7E6-9522-4828-828B-D0BD2D0B4C1D}"/>
              </a:ext>
            </a:extLst>
          </p:cNvPr>
          <p:cNvSpPr txBox="1"/>
          <p:nvPr/>
        </p:nvSpPr>
        <p:spPr>
          <a:xfrm>
            <a:off x="7320335" y="4844548"/>
            <a:ext cx="22535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Kad postoje određena ograničenja (npr. gustoća populacije, ograničena veličina uzorka, financije)</a:t>
            </a: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BAA737A1-2797-4309-9A97-96E10685DDA4}"/>
              </a:ext>
            </a:extLst>
          </p:cNvPr>
          <p:cNvCxnSpPr/>
          <p:nvPr/>
        </p:nvCxnSpPr>
        <p:spPr>
          <a:xfrm>
            <a:off x="8447129" y="4560897"/>
            <a:ext cx="0" cy="3609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70A2D95A-6C14-41D7-A682-31B059FC84BF}"/>
              </a:ext>
            </a:extLst>
          </p:cNvPr>
          <p:cNvSpPr txBox="1"/>
          <p:nvPr/>
        </p:nvSpPr>
        <p:spPr>
          <a:xfrm>
            <a:off x="9733470" y="6138469"/>
            <a:ext cx="2458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Brzo uočavanje korisnosti i/ili štetnosti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88003AC-188C-4174-A8AA-431141E1F231}"/>
              </a:ext>
            </a:extLst>
          </p:cNvPr>
          <p:cNvSpPr txBox="1"/>
          <p:nvPr/>
        </p:nvSpPr>
        <p:spPr>
          <a:xfrm>
            <a:off x="9834951" y="4351188"/>
            <a:ext cx="22535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Kontrola kvalitete (čistoća vode,  industrija…)</a:t>
            </a:r>
          </a:p>
          <a:p>
            <a:pPr algn="ctr"/>
            <a:r>
              <a:rPr lang="hr-HR" dirty="0"/>
              <a:t>Klinička istraživanja</a:t>
            </a:r>
          </a:p>
          <a:p>
            <a:pPr algn="ctr"/>
            <a:r>
              <a:rPr lang="hr-HR" dirty="0" err="1"/>
              <a:t>Farmakovigilancija</a:t>
            </a:r>
            <a:endParaRPr lang="hr-HR" dirty="0"/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6B4CE557-DBE0-4DCF-A0E6-4ED38FE27075}"/>
              </a:ext>
            </a:extLst>
          </p:cNvPr>
          <p:cNvCxnSpPr/>
          <p:nvPr/>
        </p:nvCxnSpPr>
        <p:spPr>
          <a:xfrm>
            <a:off x="10957002" y="5764355"/>
            <a:ext cx="0" cy="3609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477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20" grpId="0"/>
      <p:bldP spid="1028" grpId="0"/>
      <p:bldP spid="73" grpId="0"/>
      <p:bldP spid="74" grpId="0"/>
      <p:bldP spid="1032" grpId="0"/>
      <p:bldP spid="82" grpId="0"/>
      <p:bldP spid="84" grpId="0"/>
      <p:bldP spid="1036" grpId="0" animBg="1"/>
      <p:bldP spid="1035" grpId="0" animBg="1"/>
      <p:bldP spid="87" grpId="0"/>
      <p:bldP spid="89" grpId="0"/>
      <p:bldP spid="9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2B930C9-52E7-4C05-AC62-0BC3DE4C3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1.1</a:t>
            </a:r>
            <a:endParaRPr lang="en-US" dirty="0"/>
          </a:p>
        </p:txBody>
      </p:sp>
      <p:sp>
        <p:nvSpPr>
          <p:cNvPr id="10" name="AutoShape 2" descr="2: Colonies of E. coli on the plate | Download Scientific ...">
            <a:extLst>
              <a:ext uri="{FF2B5EF4-FFF2-40B4-BE49-F238E27FC236}">
                <a16:creationId xmlns:a16="http://schemas.microsoft.com/office/drawing/2014/main" id="{0AD133FD-EC1B-4534-9890-75134DB01A69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838199" y="1825625"/>
            <a:ext cx="10515599" cy="48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just"/>
            <a:r>
              <a:rPr lang="hr-HR" sz="2000" dirty="0"/>
              <a:t>Provodite preliminarno istraživanje DNA metilacije za ciljanu regiju unutar gena AGL14 kojim želite utvrditi status metilacije svakog pojedinog </a:t>
            </a:r>
            <a:r>
              <a:rPr lang="hr-HR" sz="2000" dirty="0" err="1"/>
              <a:t>citozina</a:t>
            </a:r>
            <a:r>
              <a:rPr lang="hr-HR" sz="2000" dirty="0"/>
              <a:t> odabrane regije.</a:t>
            </a:r>
          </a:p>
          <a:p>
            <a:pPr algn="just"/>
            <a:endParaRPr lang="hr-HR" sz="2000" dirty="0"/>
          </a:p>
          <a:p>
            <a:pPr marL="0" indent="0" algn="just">
              <a:buNone/>
            </a:pPr>
            <a:endParaRPr lang="hr-HR" sz="2000" dirty="0"/>
          </a:p>
          <a:p>
            <a:pPr marL="0" indent="0" algn="just">
              <a:buNone/>
            </a:pPr>
            <a:endParaRPr lang="hr-HR" sz="20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BA837A2-F6F0-4688-97A4-2CFC4C4E9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222" y="2553135"/>
            <a:ext cx="7354326" cy="102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6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2B930C9-52E7-4C05-AC62-0BC3DE4C3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1.1</a:t>
            </a:r>
            <a:endParaRPr lang="en-US" dirty="0"/>
          </a:p>
        </p:txBody>
      </p:sp>
      <p:sp>
        <p:nvSpPr>
          <p:cNvPr id="10" name="AutoShape 2" descr="2: Colonies of E. coli on the plate | Download Scientific ...">
            <a:extLst>
              <a:ext uri="{FF2B5EF4-FFF2-40B4-BE49-F238E27FC236}">
                <a16:creationId xmlns:a16="http://schemas.microsoft.com/office/drawing/2014/main" id="{0AD133FD-EC1B-4534-9890-75134DB01A69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838199" y="1825625"/>
            <a:ext cx="10515599" cy="48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just"/>
            <a:r>
              <a:rPr lang="hr-HR" sz="2000" dirty="0"/>
              <a:t>Provodite preliminarno istraživanje DNA metilacije za ciljanu regiju unutar gena AGL14 kojim želite utvrditi status metilacije svakog pojedinog </a:t>
            </a:r>
            <a:r>
              <a:rPr lang="hr-HR" sz="2000" dirty="0" err="1"/>
              <a:t>citozina</a:t>
            </a:r>
            <a:r>
              <a:rPr lang="hr-HR" sz="2000" dirty="0"/>
              <a:t> odabrane regije.</a:t>
            </a:r>
          </a:p>
          <a:p>
            <a:pPr algn="just"/>
            <a:endParaRPr lang="hr-HR" sz="2000" dirty="0"/>
          </a:p>
          <a:p>
            <a:pPr marL="0" indent="0" algn="just">
              <a:buNone/>
            </a:pPr>
            <a:endParaRPr lang="hr-HR" sz="2000" dirty="0"/>
          </a:p>
          <a:p>
            <a:pPr marL="0" indent="0" algn="just">
              <a:buNone/>
            </a:pPr>
            <a:endParaRPr lang="hr-HR" sz="2000" dirty="0"/>
          </a:p>
          <a:p>
            <a:pPr algn="just"/>
            <a:r>
              <a:rPr lang="hr-HR" sz="2000" dirty="0"/>
              <a:t>Izolirali ste ukupnu DNA koju ste potom </a:t>
            </a:r>
            <a:r>
              <a:rPr lang="hr-HR" sz="2000" dirty="0" err="1"/>
              <a:t>bisulfitno</a:t>
            </a:r>
            <a:r>
              <a:rPr lang="hr-HR" sz="2000" dirty="0"/>
              <a:t> konvertirali te ste pomoću specifičnih početnica umnožili odabranu </a:t>
            </a:r>
            <a:r>
              <a:rPr lang="hr-HR" sz="2000" dirty="0" err="1"/>
              <a:t>metiliranu</a:t>
            </a:r>
            <a:r>
              <a:rPr lang="hr-HR" sz="2000" dirty="0"/>
              <a:t> regiju (PCR).</a:t>
            </a:r>
          </a:p>
          <a:p>
            <a:pPr algn="just"/>
            <a:endParaRPr lang="hr-HR" sz="20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F0466C0-E619-44FA-A082-9373672D8985}"/>
              </a:ext>
            </a:extLst>
          </p:cNvPr>
          <p:cNvGrpSpPr>
            <a:grpSpLocks noChangeAspect="1"/>
          </p:cNvGrpSpPr>
          <p:nvPr/>
        </p:nvGrpSpPr>
        <p:grpSpPr>
          <a:xfrm>
            <a:off x="2579745" y="4600140"/>
            <a:ext cx="7032505" cy="1025690"/>
            <a:chOff x="1021997" y="5323489"/>
            <a:chExt cx="7957551" cy="1160608"/>
          </a:xfrm>
        </p:grpSpPr>
        <p:pic>
          <p:nvPicPr>
            <p:cNvPr id="11272" name="Picture 8" descr="Bisulfite sequencing(Bis-Seq) - Bisulfite conversion - DNA Methylation |  Diagenode">
              <a:extLst>
                <a:ext uri="{FF2B5EF4-FFF2-40B4-BE49-F238E27FC236}">
                  <a16:creationId xmlns:a16="http://schemas.microsoft.com/office/drawing/2014/main" id="{0BF63B1D-EC27-44E0-8244-B6AB794D53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367"/>
            <a:stretch/>
          </p:blipFill>
          <p:spPr bwMode="auto">
            <a:xfrm>
              <a:off x="1021997" y="5455252"/>
              <a:ext cx="2381250" cy="1028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8" descr="Bisulfite sequencing(Bis-Seq) - Bisulfite conversion - DNA Methylation |  Diagenode">
              <a:extLst>
                <a:ext uri="{FF2B5EF4-FFF2-40B4-BE49-F238E27FC236}">
                  <a16:creationId xmlns:a16="http://schemas.microsoft.com/office/drawing/2014/main" id="{A443C358-50AF-4E32-956A-3CE2D629EE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683" b="33683"/>
            <a:stretch/>
          </p:blipFill>
          <p:spPr bwMode="auto">
            <a:xfrm>
              <a:off x="3810148" y="5455251"/>
              <a:ext cx="2381250" cy="1028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8" descr="Bisulfite sequencing(Bis-Seq) - Bisulfite conversion - DNA Methylation |  Diagenode">
              <a:extLst>
                <a:ext uri="{FF2B5EF4-FFF2-40B4-BE49-F238E27FC236}">
                  <a16:creationId xmlns:a16="http://schemas.microsoft.com/office/drawing/2014/main" id="{1A44048C-1CA1-46BC-B3EC-CD9E31949C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549" b="-742"/>
            <a:stretch/>
          </p:blipFill>
          <p:spPr bwMode="auto">
            <a:xfrm>
              <a:off x="6598298" y="5323489"/>
              <a:ext cx="2381250" cy="1141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71E780C-6B24-45F8-88DA-40A255A9AA38}"/>
                </a:ext>
              </a:extLst>
            </p:cNvPr>
            <p:cNvCxnSpPr/>
            <p:nvPr/>
          </p:nvCxnSpPr>
          <p:spPr>
            <a:xfrm>
              <a:off x="3509421" y="6011694"/>
              <a:ext cx="19455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324C030-FEA9-4730-BC3A-C123A1530A15}"/>
                </a:ext>
              </a:extLst>
            </p:cNvPr>
            <p:cNvCxnSpPr/>
            <p:nvPr/>
          </p:nvCxnSpPr>
          <p:spPr>
            <a:xfrm>
              <a:off x="6297572" y="6027907"/>
              <a:ext cx="19455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DBA837A2-F6F0-4688-97A4-2CFC4C4E90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222" y="2553135"/>
            <a:ext cx="7354326" cy="102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9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2B930C9-52E7-4C05-AC62-0BC3DE4C3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1.1</a:t>
            </a:r>
            <a:endParaRPr lang="en-US" dirty="0"/>
          </a:p>
        </p:txBody>
      </p:sp>
      <p:sp>
        <p:nvSpPr>
          <p:cNvPr id="10" name="AutoShape 2" descr="2: Colonies of E. coli on the plate | Download Scientific ...">
            <a:extLst>
              <a:ext uri="{FF2B5EF4-FFF2-40B4-BE49-F238E27FC236}">
                <a16:creationId xmlns:a16="http://schemas.microsoft.com/office/drawing/2014/main" id="{0AD133FD-EC1B-4534-9890-75134DB01A69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just"/>
            <a:r>
              <a:rPr lang="hr-HR" sz="2000" dirty="0"/>
              <a:t>PCR produkt ste pročistili i ugradili u vektor </a:t>
            </a:r>
            <a:r>
              <a:rPr lang="hr-HR" sz="2000" dirty="0" err="1"/>
              <a:t>pGEM</a:t>
            </a:r>
            <a:r>
              <a:rPr lang="hr-HR" sz="2000" dirty="0"/>
              <a:t>-T </a:t>
            </a:r>
            <a:r>
              <a:rPr lang="hr-HR" sz="2000" dirty="0" err="1"/>
              <a:t>Easy</a:t>
            </a:r>
            <a:r>
              <a:rPr lang="hr-HR" sz="2000" dirty="0"/>
              <a:t> (kloniranje). Takav vektor transformirali ste u kompetentne stanice </a:t>
            </a:r>
            <a:r>
              <a:rPr lang="hr-HR" sz="2000" i="1" dirty="0"/>
              <a:t>E. coli </a:t>
            </a:r>
            <a:r>
              <a:rPr lang="hr-HR" sz="2000" dirty="0"/>
              <a:t>te na selekcijskim podlogama uzgojili samo one bakterije koje su primile plazmid.</a:t>
            </a:r>
          </a:p>
          <a:p>
            <a:pPr algn="just"/>
            <a:r>
              <a:rPr lang="hr-HR" sz="2000" dirty="0"/>
              <a:t>Iz bakterija ćete izolirati </a:t>
            </a:r>
            <a:r>
              <a:rPr lang="hr-HR" sz="2000" dirty="0" err="1"/>
              <a:t>plazmidnu</a:t>
            </a:r>
            <a:r>
              <a:rPr lang="hr-HR" sz="2000" dirty="0"/>
              <a:t> DNA te je poslati na sekvenciranje.</a:t>
            </a:r>
          </a:p>
          <a:p>
            <a:pPr algn="just"/>
            <a:r>
              <a:rPr lang="hr-HR" sz="2000" dirty="0"/>
              <a:t>Koji tip uzorkovanja ćete koristiti kako bi odabrali bakterije čiju ćete </a:t>
            </a:r>
            <a:r>
              <a:rPr lang="hr-HR" sz="2000" dirty="0" err="1"/>
              <a:t>plazmidnu</a:t>
            </a:r>
            <a:r>
              <a:rPr lang="hr-HR" sz="2000" dirty="0"/>
              <a:t> DNA poslati na sekvenciranje?</a:t>
            </a:r>
            <a:endParaRPr lang="en-US" sz="2000" dirty="0"/>
          </a:p>
          <a:p>
            <a:pPr algn="just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431691-7C4D-4A72-88C7-04519A82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5" t="16482" r="33857" b="8183"/>
          <a:stretch/>
        </p:blipFill>
        <p:spPr>
          <a:xfrm rot="5400000">
            <a:off x="4644665" y="3844050"/>
            <a:ext cx="2902669" cy="2902981"/>
          </a:xfrm>
          <a:prstGeom prst="rect">
            <a:avLst/>
          </a:prstGeom>
        </p:spPr>
      </p:pic>
      <p:pic>
        <p:nvPicPr>
          <p:cNvPr id="67" name="Picture 2" descr="How to know which sampling method to use - Quora">
            <a:extLst>
              <a:ext uri="{FF2B5EF4-FFF2-40B4-BE49-F238E27FC236}">
                <a16:creationId xmlns:a16="http://schemas.microsoft.com/office/drawing/2014/main" id="{2E07B901-E9DE-459A-9EB8-148B6101DE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08196" y="118404"/>
            <a:ext cx="2011033" cy="146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61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2B930C9-52E7-4C05-AC62-0BC3DE4C3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Jednostavno nasumično uzorkovanje</a:t>
            </a:r>
            <a:endParaRPr lang="en-US" dirty="0"/>
          </a:p>
        </p:txBody>
      </p:sp>
      <p:sp>
        <p:nvSpPr>
          <p:cNvPr id="10" name="AutoShape 2" descr="2: Colonies of E. coli on the plate | Download Scientific ...">
            <a:extLst>
              <a:ext uri="{FF2B5EF4-FFF2-40B4-BE49-F238E27FC236}">
                <a16:creationId xmlns:a16="http://schemas.microsoft.com/office/drawing/2014/main" id="{0AD133FD-EC1B-4534-9890-75134DB01A69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just"/>
            <a:r>
              <a:rPr lang="hr-HR" sz="2000" dirty="0"/>
              <a:t>Nasumično birate 12 klonova iz kojih izolirate </a:t>
            </a:r>
            <a:r>
              <a:rPr lang="hr-HR" sz="2000" dirty="0" err="1"/>
              <a:t>plazmidnu</a:t>
            </a:r>
            <a:r>
              <a:rPr lang="hr-HR" sz="2000" dirty="0"/>
              <a:t> DNA i šaljete na sekvenciranje i na temelju rezultata sekvenciranja izračunali ste postotak metilacije za svaki </a:t>
            </a:r>
            <a:r>
              <a:rPr lang="hr-HR" sz="2000" dirty="0" err="1"/>
              <a:t>citozin</a:t>
            </a:r>
            <a:r>
              <a:rPr lang="hr-HR" sz="2000" dirty="0"/>
              <a:t>.</a:t>
            </a:r>
            <a:endParaRPr lang="en-US" sz="2000" dirty="0"/>
          </a:p>
          <a:p>
            <a:pPr algn="just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431691-7C4D-4A72-88C7-04519A82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5" t="16482" r="33857" b="8183"/>
          <a:stretch/>
        </p:blipFill>
        <p:spPr>
          <a:xfrm rot="5400000">
            <a:off x="1225842" y="3094750"/>
            <a:ext cx="2902669" cy="2902981"/>
          </a:xfrm>
          <a:prstGeom prst="rect">
            <a:avLst/>
          </a:prstGeom>
        </p:spPr>
      </p:pic>
      <p:pic>
        <p:nvPicPr>
          <p:cNvPr id="14338" name="Picture 2" descr="Sanger Sequencing - an overview | ScienceDirect Topics">
            <a:extLst>
              <a:ext uri="{FF2B5EF4-FFF2-40B4-BE49-F238E27FC236}">
                <a16:creationId xmlns:a16="http://schemas.microsoft.com/office/drawing/2014/main" id="{C2276709-5E9F-4114-804F-443CACB80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988" y="3256182"/>
            <a:ext cx="4657725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F3C6C69-A833-454F-B255-737FE20DB0DD}"/>
              </a:ext>
            </a:extLst>
          </p:cNvPr>
          <p:cNvGrpSpPr/>
          <p:nvPr/>
        </p:nvGrpSpPr>
        <p:grpSpPr>
          <a:xfrm>
            <a:off x="1706853" y="3709681"/>
            <a:ext cx="2191816" cy="1730239"/>
            <a:chOff x="1706853" y="4204981"/>
            <a:chExt cx="2191816" cy="1730239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03DBB51-2455-44C5-B8CD-8E4783D641D1}"/>
                </a:ext>
              </a:extLst>
            </p:cNvPr>
            <p:cNvSpPr/>
            <p:nvPr/>
          </p:nvSpPr>
          <p:spPr>
            <a:xfrm>
              <a:off x="1984541" y="4292092"/>
              <a:ext cx="72000" cy="72000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068060-741D-4697-9777-87EF0955E462}"/>
                </a:ext>
              </a:extLst>
            </p:cNvPr>
            <p:cNvSpPr txBox="1"/>
            <p:nvPr/>
          </p:nvSpPr>
          <p:spPr>
            <a:xfrm>
              <a:off x="1806151" y="4204981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1000" dirty="0"/>
                <a:t>1</a:t>
              </a:r>
              <a:endParaRPr lang="en-US" sz="100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D8BDC9B-3648-433B-AC44-728C1741DA13}"/>
                </a:ext>
              </a:extLst>
            </p:cNvPr>
            <p:cNvSpPr/>
            <p:nvPr/>
          </p:nvSpPr>
          <p:spPr>
            <a:xfrm>
              <a:off x="1885243" y="4733067"/>
              <a:ext cx="72000" cy="72000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171FA0E-77A5-4E9A-A594-BFF85DF17875}"/>
                </a:ext>
              </a:extLst>
            </p:cNvPr>
            <p:cNvSpPr txBox="1"/>
            <p:nvPr/>
          </p:nvSpPr>
          <p:spPr>
            <a:xfrm>
              <a:off x="1706853" y="4645956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1000" dirty="0"/>
                <a:t>2</a:t>
              </a:r>
              <a:endParaRPr lang="en-US" sz="1000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8AEFEDF-DEA0-44CE-9B4F-08343820D14D}"/>
                </a:ext>
              </a:extLst>
            </p:cNvPr>
            <p:cNvSpPr/>
            <p:nvPr/>
          </p:nvSpPr>
          <p:spPr>
            <a:xfrm>
              <a:off x="3145213" y="4514031"/>
              <a:ext cx="72000" cy="72000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BC5E50F-88DC-4DFB-BC1C-900CE61CFD29}"/>
                </a:ext>
              </a:extLst>
            </p:cNvPr>
            <p:cNvSpPr txBox="1"/>
            <p:nvPr/>
          </p:nvSpPr>
          <p:spPr>
            <a:xfrm>
              <a:off x="2966823" y="4426920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1000" dirty="0"/>
                <a:t>3</a:t>
              </a:r>
              <a:endParaRPr lang="en-US" sz="100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4E8CA05-59D8-4360-BDB8-7D469986248F}"/>
                </a:ext>
              </a:extLst>
            </p:cNvPr>
            <p:cNvSpPr/>
            <p:nvPr/>
          </p:nvSpPr>
          <p:spPr>
            <a:xfrm>
              <a:off x="2324690" y="5136378"/>
              <a:ext cx="72000" cy="72000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9D88B5-2C30-4E28-91BC-A47968DED2C4}"/>
                </a:ext>
              </a:extLst>
            </p:cNvPr>
            <p:cNvSpPr txBox="1"/>
            <p:nvPr/>
          </p:nvSpPr>
          <p:spPr>
            <a:xfrm>
              <a:off x="2146300" y="5049267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1000" dirty="0"/>
                <a:t>4</a:t>
              </a:r>
              <a:endParaRPr lang="en-US" sz="100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18F8D72-51CD-4F07-92F7-4C6DB228AE9A}"/>
                </a:ext>
              </a:extLst>
            </p:cNvPr>
            <p:cNvSpPr/>
            <p:nvPr/>
          </p:nvSpPr>
          <p:spPr>
            <a:xfrm>
              <a:off x="3266905" y="4896475"/>
              <a:ext cx="72000" cy="72000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EBA4624-B517-487C-A8E3-D0909BE2BBBC}"/>
                </a:ext>
              </a:extLst>
            </p:cNvPr>
            <p:cNvSpPr txBox="1"/>
            <p:nvPr/>
          </p:nvSpPr>
          <p:spPr>
            <a:xfrm>
              <a:off x="3088515" y="4809364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1000" dirty="0"/>
                <a:t>5</a:t>
              </a:r>
              <a:endParaRPr lang="en-US" sz="100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970EC86-03DB-4E11-A8D4-75711E1525B7}"/>
                </a:ext>
              </a:extLst>
            </p:cNvPr>
            <p:cNvSpPr/>
            <p:nvPr/>
          </p:nvSpPr>
          <p:spPr>
            <a:xfrm>
              <a:off x="2463761" y="5706571"/>
              <a:ext cx="72000" cy="72000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F3D054D-746C-4D09-B50A-A4017979E209}"/>
                </a:ext>
              </a:extLst>
            </p:cNvPr>
            <p:cNvSpPr txBox="1"/>
            <p:nvPr/>
          </p:nvSpPr>
          <p:spPr>
            <a:xfrm>
              <a:off x="2285371" y="5619460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1000" dirty="0"/>
                <a:t>6</a:t>
              </a:r>
              <a:endParaRPr lang="en-US" sz="100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6C43B8F-4F2E-4B31-8409-4F4401EB9003}"/>
                </a:ext>
              </a:extLst>
            </p:cNvPr>
            <p:cNvSpPr/>
            <p:nvPr/>
          </p:nvSpPr>
          <p:spPr>
            <a:xfrm>
              <a:off x="3124355" y="5647468"/>
              <a:ext cx="72000" cy="72000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462B6BB-6420-45B9-A367-96B2DE4761A9}"/>
                </a:ext>
              </a:extLst>
            </p:cNvPr>
            <p:cNvSpPr txBox="1"/>
            <p:nvPr/>
          </p:nvSpPr>
          <p:spPr>
            <a:xfrm>
              <a:off x="2945965" y="5560357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1000" dirty="0"/>
                <a:t>7</a:t>
              </a:r>
              <a:endParaRPr lang="en-US" sz="1000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9CA10A0-549E-4F21-A99E-435CBC1BA082}"/>
                </a:ext>
              </a:extLst>
            </p:cNvPr>
            <p:cNvSpPr/>
            <p:nvPr/>
          </p:nvSpPr>
          <p:spPr>
            <a:xfrm>
              <a:off x="2727995" y="4461877"/>
              <a:ext cx="72000" cy="72000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C2D1639-B1FD-468D-B480-FFAB2BD4247C}"/>
                </a:ext>
              </a:extLst>
            </p:cNvPr>
            <p:cNvSpPr txBox="1"/>
            <p:nvPr/>
          </p:nvSpPr>
          <p:spPr>
            <a:xfrm>
              <a:off x="2549605" y="4374766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1000" dirty="0"/>
                <a:t>8</a:t>
              </a:r>
              <a:endParaRPr lang="en-US" sz="1000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59F209E-4380-4C25-A2B3-D9CC1B320014}"/>
                </a:ext>
              </a:extLst>
            </p:cNvPr>
            <p:cNvSpPr/>
            <p:nvPr/>
          </p:nvSpPr>
          <p:spPr>
            <a:xfrm>
              <a:off x="3826669" y="5025120"/>
              <a:ext cx="72000" cy="72000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D478182-13D3-408A-B33C-04E7396165CF}"/>
                </a:ext>
              </a:extLst>
            </p:cNvPr>
            <p:cNvSpPr txBox="1"/>
            <p:nvPr/>
          </p:nvSpPr>
          <p:spPr>
            <a:xfrm>
              <a:off x="3648279" y="4938009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1000" dirty="0"/>
                <a:t>9</a:t>
              </a:r>
              <a:endParaRPr lang="en-US" sz="1000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6DFBBD8-62EA-4990-A6BE-4E5DBABACB57}"/>
                </a:ext>
              </a:extLst>
            </p:cNvPr>
            <p:cNvSpPr/>
            <p:nvPr/>
          </p:nvSpPr>
          <p:spPr>
            <a:xfrm>
              <a:off x="2988759" y="5278924"/>
              <a:ext cx="72000" cy="72000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C8E42DE-AF24-4D45-9760-788E602ECA79}"/>
                </a:ext>
              </a:extLst>
            </p:cNvPr>
            <p:cNvSpPr txBox="1"/>
            <p:nvPr/>
          </p:nvSpPr>
          <p:spPr>
            <a:xfrm>
              <a:off x="2727995" y="5191813"/>
              <a:ext cx="3984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000" dirty="0"/>
                <a:t>10</a:t>
              </a:r>
              <a:endParaRPr lang="en-US" sz="1000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5A48CC9-E131-4EF0-9693-2FEC174552F3}"/>
                </a:ext>
              </a:extLst>
            </p:cNvPr>
            <p:cNvSpPr/>
            <p:nvPr/>
          </p:nvSpPr>
          <p:spPr>
            <a:xfrm>
              <a:off x="2039591" y="5776110"/>
              <a:ext cx="72000" cy="72000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6BBCE8-4D58-4D10-A563-EF0E65A993D6}"/>
                </a:ext>
              </a:extLst>
            </p:cNvPr>
            <p:cNvSpPr txBox="1"/>
            <p:nvPr/>
          </p:nvSpPr>
          <p:spPr>
            <a:xfrm>
              <a:off x="1806151" y="5688999"/>
              <a:ext cx="37116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000" dirty="0"/>
                <a:t>11</a:t>
              </a:r>
              <a:endParaRPr lang="en-US" sz="1000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3675ACA-2C18-4F56-ADE8-4C7540BDD0B7}"/>
                </a:ext>
              </a:extLst>
            </p:cNvPr>
            <p:cNvSpPr/>
            <p:nvPr/>
          </p:nvSpPr>
          <p:spPr>
            <a:xfrm>
              <a:off x="2797533" y="4806080"/>
              <a:ext cx="72000" cy="72000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4EC8EF0-E605-4626-9C7C-F836B3FF20EB}"/>
                </a:ext>
              </a:extLst>
            </p:cNvPr>
            <p:cNvSpPr txBox="1"/>
            <p:nvPr/>
          </p:nvSpPr>
          <p:spPr>
            <a:xfrm>
              <a:off x="2549605" y="4718969"/>
              <a:ext cx="3856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000" dirty="0"/>
                <a:t>12</a:t>
              </a:r>
              <a:endParaRPr lang="en-US" sz="1000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9ADCF41-54AF-4801-8FB8-1B32607A7BCA}"/>
              </a:ext>
            </a:extLst>
          </p:cNvPr>
          <p:cNvGrpSpPr/>
          <p:nvPr/>
        </p:nvGrpSpPr>
        <p:grpSpPr>
          <a:xfrm>
            <a:off x="4343657" y="3056030"/>
            <a:ext cx="2460101" cy="3131594"/>
            <a:chOff x="4343657" y="3551330"/>
            <a:chExt cx="2460101" cy="3131594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DDB897B-47A5-42DB-8E2C-EC417C342897}"/>
                </a:ext>
              </a:extLst>
            </p:cNvPr>
            <p:cNvCxnSpPr>
              <a:cxnSpLocks/>
            </p:cNvCxnSpPr>
            <p:nvPr/>
          </p:nvCxnSpPr>
          <p:spPr>
            <a:xfrm>
              <a:off x="4610100" y="5025120"/>
              <a:ext cx="1841500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4340" name="Picture 4" descr="Ultra Clear, High Speed Microcentrifuge Tubes">
              <a:extLst>
                <a:ext uri="{FF2B5EF4-FFF2-40B4-BE49-F238E27FC236}">
                  <a16:creationId xmlns:a16="http://schemas.microsoft.com/office/drawing/2014/main" id="{0B9E468D-654C-4918-ABD9-8743C6FD11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6021" r="30143" b="8786"/>
            <a:stretch/>
          </p:blipFill>
          <p:spPr bwMode="auto">
            <a:xfrm>
              <a:off x="4439046" y="3590306"/>
              <a:ext cx="572657" cy="1149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" descr="Ultra Clear, High Speed Microcentrifuge Tubes">
              <a:extLst>
                <a:ext uri="{FF2B5EF4-FFF2-40B4-BE49-F238E27FC236}">
                  <a16:creationId xmlns:a16="http://schemas.microsoft.com/office/drawing/2014/main" id="{55AAC7CA-BBF7-45D0-95D5-64A85D6E3F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6021" r="30143" b="8786"/>
            <a:stretch/>
          </p:blipFill>
          <p:spPr bwMode="auto">
            <a:xfrm>
              <a:off x="5112058" y="3574629"/>
              <a:ext cx="572657" cy="1149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" descr="Ultra Clear, High Speed Microcentrifuge Tubes">
              <a:extLst>
                <a:ext uri="{FF2B5EF4-FFF2-40B4-BE49-F238E27FC236}">
                  <a16:creationId xmlns:a16="http://schemas.microsoft.com/office/drawing/2014/main" id="{F2A548FB-8771-48A7-815E-AE8E27D9A6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6021" r="30143" b="8786"/>
            <a:stretch/>
          </p:blipFill>
          <p:spPr bwMode="auto">
            <a:xfrm>
              <a:off x="4775552" y="3852242"/>
              <a:ext cx="572657" cy="1149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" descr="Ultra Clear, High Speed Microcentrifuge Tubes">
              <a:extLst>
                <a:ext uri="{FF2B5EF4-FFF2-40B4-BE49-F238E27FC236}">
                  <a16:creationId xmlns:a16="http://schemas.microsoft.com/office/drawing/2014/main" id="{F1F64722-AD43-4BB2-9A27-ADCE38D2C4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6021" r="30143" b="8786"/>
            <a:stretch/>
          </p:blipFill>
          <p:spPr bwMode="auto">
            <a:xfrm>
              <a:off x="5517568" y="3815835"/>
              <a:ext cx="572657" cy="1149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" descr="Ultra Clear, High Speed Microcentrifuge Tubes">
              <a:extLst>
                <a:ext uri="{FF2B5EF4-FFF2-40B4-BE49-F238E27FC236}">
                  <a16:creationId xmlns:a16="http://schemas.microsoft.com/office/drawing/2014/main" id="{7841FCEF-EAA3-4B47-A455-7A6157D52C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6021" r="30143" b="8786"/>
            <a:stretch/>
          </p:blipFill>
          <p:spPr bwMode="auto">
            <a:xfrm>
              <a:off x="5912449" y="3551330"/>
              <a:ext cx="572657" cy="1149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" descr="Ultra Clear, High Speed Microcentrifuge Tubes">
              <a:extLst>
                <a:ext uri="{FF2B5EF4-FFF2-40B4-BE49-F238E27FC236}">
                  <a16:creationId xmlns:a16="http://schemas.microsoft.com/office/drawing/2014/main" id="{69538F0F-4B03-43C7-B2CB-C44E70F141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6021" r="30143" b="8786"/>
            <a:stretch/>
          </p:blipFill>
          <p:spPr bwMode="auto">
            <a:xfrm>
              <a:off x="6231101" y="3833101"/>
              <a:ext cx="572657" cy="1149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" descr="Ultra Clear, High Speed Microcentrifuge Tubes">
              <a:extLst>
                <a:ext uri="{FF2B5EF4-FFF2-40B4-BE49-F238E27FC236}">
                  <a16:creationId xmlns:a16="http://schemas.microsoft.com/office/drawing/2014/main" id="{F6E5CFF3-DDF0-4526-992E-BD77DBCE7E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6021" r="30143" b="8786"/>
            <a:stretch/>
          </p:blipFill>
          <p:spPr bwMode="auto">
            <a:xfrm>
              <a:off x="4343657" y="5271633"/>
              <a:ext cx="572657" cy="1149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" descr="Ultra Clear, High Speed Microcentrifuge Tubes">
              <a:extLst>
                <a:ext uri="{FF2B5EF4-FFF2-40B4-BE49-F238E27FC236}">
                  <a16:creationId xmlns:a16="http://schemas.microsoft.com/office/drawing/2014/main" id="{D3D1EBE0-E0D9-44D9-B48D-F75A881439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6021" r="30143" b="8786"/>
            <a:stretch/>
          </p:blipFill>
          <p:spPr bwMode="auto">
            <a:xfrm>
              <a:off x="5016669" y="5255956"/>
              <a:ext cx="572657" cy="1149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4" descr="Ultra Clear, High Speed Microcentrifuge Tubes">
              <a:extLst>
                <a:ext uri="{FF2B5EF4-FFF2-40B4-BE49-F238E27FC236}">
                  <a16:creationId xmlns:a16="http://schemas.microsoft.com/office/drawing/2014/main" id="{9C03922A-9417-483F-9DF7-D9AE459600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6021" r="30143" b="8786"/>
            <a:stretch/>
          </p:blipFill>
          <p:spPr bwMode="auto">
            <a:xfrm>
              <a:off x="4680163" y="5533569"/>
              <a:ext cx="572657" cy="1149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4" descr="Ultra Clear, High Speed Microcentrifuge Tubes">
              <a:extLst>
                <a:ext uri="{FF2B5EF4-FFF2-40B4-BE49-F238E27FC236}">
                  <a16:creationId xmlns:a16="http://schemas.microsoft.com/office/drawing/2014/main" id="{20FF6AB4-1D00-4EB2-B31A-B2A8B22CEB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6021" r="30143" b="8786"/>
            <a:stretch/>
          </p:blipFill>
          <p:spPr bwMode="auto">
            <a:xfrm>
              <a:off x="5422179" y="5497162"/>
              <a:ext cx="572657" cy="1149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4" descr="Ultra Clear, High Speed Microcentrifuge Tubes">
              <a:extLst>
                <a:ext uri="{FF2B5EF4-FFF2-40B4-BE49-F238E27FC236}">
                  <a16:creationId xmlns:a16="http://schemas.microsoft.com/office/drawing/2014/main" id="{B7F62C44-1EB9-47B9-A303-010579166E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6021" r="30143" b="8786"/>
            <a:stretch/>
          </p:blipFill>
          <p:spPr bwMode="auto">
            <a:xfrm>
              <a:off x="5817060" y="5232657"/>
              <a:ext cx="572657" cy="1149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4" descr="Ultra Clear, High Speed Microcentrifuge Tubes">
              <a:extLst>
                <a:ext uri="{FF2B5EF4-FFF2-40B4-BE49-F238E27FC236}">
                  <a16:creationId xmlns:a16="http://schemas.microsoft.com/office/drawing/2014/main" id="{37A01BD2-676D-461D-A52E-00FFD4E60B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6021" r="30143" b="8786"/>
            <a:stretch/>
          </p:blipFill>
          <p:spPr bwMode="auto">
            <a:xfrm>
              <a:off x="6135712" y="5514428"/>
              <a:ext cx="572657" cy="1149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7E57216-35DE-44C9-8C31-897FA9FA8E25}"/>
                </a:ext>
              </a:extLst>
            </p:cNvPr>
            <p:cNvSpPr txBox="1"/>
            <p:nvPr/>
          </p:nvSpPr>
          <p:spPr>
            <a:xfrm>
              <a:off x="4629612" y="379565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b="1" dirty="0"/>
                <a:t>1</a:t>
              </a:r>
              <a:endParaRPr lang="en-US" b="1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09545CB-1BE7-4361-AE76-B1083EBCDB81}"/>
                </a:ext>
              </a:extLst>
            </p:cNvPr>
            <p:cNvSpPr txBox="1"/>
            <p:nvPr/>
          </p:nvSpPr>
          <p:spPr>
            <a:xfrm>
              <a:off x="4949814" y="407326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b="1" dirty="0"/>
                <a:t>2</a:t>
              </a:r>
              <a:endParaRPr lang="en-US" b="1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8B5D85F-89FE-4618-A876-11AD58A1ED2B}"/>
                </a:ext>
              </a:extLst>
            </p:cNvPr>
            <p:cNvSpPr txBox="1"/>
            <p:nvPr/>
          </p:nvSpPr>
          <p:spPr>
            <a:xfrm>
              <a:off x="5289323" y="377736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b="1" dirty="0"/>
                <a:t>3</a:t>
              </a:r>
              <a:endParaRPr lang="en-US" b="1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D96BA35-EE18-4597-8FEC-CEB25C9368D2}"/>
                </a:ext>
              </a:extLst>
            </p:cNvPr>
            <p:cNvSpPr txBox="1"/>
            <p:nvPr/>
          </p:nvSpPr>
          <p:spPr>
            <a:xfrm>
              <a:off x="5683712" y="406235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b="1" dirty="0"/>
                <a:t>4</a:t>
              </a:r>
              <a:endParaRPr lang="en-US" b="1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F2511BF-ECF3-4918-B90C-FC95139D4217}"/>
                </a:ext>
              </a:extLst>
            </p:cNvPr>
            <p:cNvSpPr txBox="1"/>
            <p:nvPr/>
          </p:nvSpPr>
          <p:spPr>
            <a:xfrm>
              <a:off x="6090112" y="378295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b="1" dirty="0"/>
                <a:t>5</a:t>
              </a:r>
              <a:endParaRPr lang="en-US" b="1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3F165D4-270C-4FCB-AD8F-C2AB12BEB9D9}"/>
                </a:ext>
              </a:extLst>
            </p:cNvPr>
            <p:cNvSpPr txBox="1"/>
            <p:nvPr/>
          </p:nvSpPr>
          <p:spPr>
            <a:xfrm>
              <a:off x="6407612" y="408775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b="1" dirty="0"/>
                <a:t>6</a:t>
              </a:r>
              <a:endParaRPr lang="en-US" b="1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886004F-DC20-4D6D-BA83-439462FCBAAB}"/>
                </a:ext>
              </a:extLst>
            </p:cNvPr>
            <p:cNvSpPr txBox="1"/>
            <p:nvPr/>
          </p:nvSpPr>
          <p:spPr>
            <a:xfrm>
              <a:off x="4515312" y="547205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b="1" dirty="0"/>
                <a:t>7</a:t>
              </a:r>
              <a:endParaRPr lang="en-US" b="1" dirty="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341B6B4-7072-4ECE-B739-A80D94132541}"/>
                </a:ext>
              </a:extLst>
            </p:cNvPr>
            <p:cNvSpPr txBox="1"/>
            <p:nvPr/>
          </p:nvSpPr>
          <p:spPr>
            <a:xfrm>
              <a:off x="4835514" y="574966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b="1" dirty="0"/>
                <a:t>8</a:t>
              </a:r>
              <a:endParaRPr lang="en-US" b="1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9C0BF9D-1881-4ADF-8047-5D9BF9BB992F}"/>
                </a:ext>
              </a:extLst>
            </p:cNvPr>
            <p:cNvSpPr txBox="1"/>
            <p:nvPr/>
          </p:nvSpPr>
          <p:spPr>
            <a:xfrm>
              <a:off x="5175023" y="545376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b="1" dirty="0"/>
                <a:t>9</a:t>
              </a:r>
              <a:endParaRPr lang="en-US" b="1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0FC3854-71AE-4BE0-9106-A789A585DFA6}"/>
                </a:ext>
              </a:extLst>
            </p:cNvPr>
            <p:cNvSpPr txBox="1"/>
            <p:nvPr/>
          </p:nvSpPr>
          <p:spPr>
            <a:xfrm>
              <a:off x="5544012" y="5738751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b="1" dirty="0"/>
                <a:t>10</a:t>
              </a:r>
              <a:endParaRPr lang="en-US" b="1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4780017-A65F-4F2A-9BA5-A889C5FCBD76}"/>
                </a:ext>
              </a:extLst>
            </p:cNvPr>
            <p:cNvSpPr txBox="1"/>
            <p:nvPr/>
          </p:nvSpPr>
          <p:spPr>
            <a:xfrm>
              <a:off x="5937712" y="5459351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b="1" dirty="0"/>
                <a:t>11</a:t>
              </a:r>
              <a:endParaRPr lang="en-US" b="1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7E4FE00-F6C7-42F3-AE4A-9C04CBFEC477}"/>
                </a:ext>
              </a:extLst>
            </p:cNvPr>
            <p:cNvSpPr txBox="1"/>
            <p:nvPr/>
          </p:nvSpPr>
          <p:spPr>
            <a:xfrm>
              <a:off x="6255212" y="5764151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b="1" dirty="0"/>
                <a:t>12</a:t>
              </a:r>
              <a:endParaRPr lang="en-US" b="1" dirty="0"/>
            </a:p>
          </p:txBody>
        </p:sp>
      </p:grpSp>
      <p:pic>
        <p:nvPicPr>
          <p:cNvPr id="66" name="Picture 2" descr="How to know which sampling method to use - Quora">
            <a:extLst>
              <a:ext uri="{FF2B5EF4-FFF2-40B4-BE49-F238E27FC236}">
                <a16:creationId xmlns:a16="http://schemas.microsoft.com/office/drawing/2014/main" id="{BA4A5DD6-E5F3-4E53-B084-12B8DAB6F1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08196" y="118404"/>
            <a:ext cx="2011033" cy="146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6E7D3105-CA20-4DCE-A83D-C0704719DF9B}"/>
              </a:ext>
            </a:extLst>
          </p:cNvPr>
          <p:cNvSpPr/>
          <p:nvPr/>
        </p:nvSpPr>
        <p:spPr>
          <a:xfrm>
            <a:off x="0" y="41740"/>
            <a:ext cx="17924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dirty="0"/>
              <a:t>Primjer 1.1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3518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2B930C9-52E7-4C05-AC62-0BC3DE4C3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Jednostavno nasumično uzorkovanje</a:t>
            </a:r>
            <a:endParaRPr lang="en-US" dirty="0"/>
          </a:p>
        </p:txBody>
      </p:sp>
      <p:pic>
        <p:nvPicPr>
          <p:cNvPr id="9" name="Picture 2" descr="How to know which sampling method to use - Quora">
            <a:extLst>
              <a:ext uri="{FF2B5EF4-FFF2-40B4-BE49-F238E27FC236}">
                <a16:creationId xmlns:a16="http://schemas.microsoft.com/office/drawing/2014/main" id="{D8C39128-284D-46F0-AA7E-E11FA16FF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08196" y="118404"/>
            <a:ext cx="2011033" cy="146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2" descr="2: Colonies of E. coli on the plate | Download Scientific ...">
            <a:extLst>
              <a:ext uri="{FF2B5EF4-FFF2-40B4-BE49-F238E27FC236}">
                <a16:creationId xmlns:a16="http://schemas.microsoft.com/office/drawing/2014/main" id="{0AD133FD-EC1B-4534-9890-75134DB01A69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just"/>
            <a:r>
              <a:rPr lang="hr-HR" sz="2000" dirty="0"/>
              <a:t>Nasumično birate 12 klonova iz kojih izolirate </a:t>
            </a:r>
            <a:r>
              <a:rPr lang="hr-HR" sz="2000" dirty="0" err="1"/>
              <a:t>plazmidnu</a:t>
            </a:r>
            <a:r>
              <a:rPr lang="hr-HR" sz="2000" dirty="0"/>
              <a:t> DNA i šaljete na sekvenciranje i na temelju rezultata sekvenciranja izračunali ste postotak metilacije za svaki </a:t>
            </a:r>
            <a:r>
              <a:rPr lang="hr-HR" sz="2000" dirty="0" err="1"/>
              <a:t>citozin</a:t>
            </a:r>
            <a:r>
              <a:rPr lang="hr-HR" sz="2000" dirty="0"/>
              <a:t>.</a:t>
            </a:r>
            <a:endParaRPr lang="en-US" sz="2000" dirty="0"/>
          </a:p>
          <a:p>
            <a:pPr algn="just"/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366D3A-1B8F-45A9-A97B-12FD2CF789D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05955" y="2964902"/>
            <a:ext cx="4560203" cy="327383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BDB9F80-9E6F-472C-891F-713624F66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619" y="3172503"/>
            <a:ext cx="1181265" cy="82879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DD70897-304C-4A43-B6BA-3E76B68B74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5" t="16482" r="33857" b="8183"/>
          <a:stretch/>
        </p:blipFill>
        <p:spPr>
          <a:xfrm rot="5400000">
            <a:off x="1225842" y="3094750"/>
            <a:ext cx="2902669" cy="2902981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20F9DD5E-86A8-40A6-945A-B9E66B6FDE98}"/>
              </a:ext>
            </a:extLst>
          </p:cNvPr>
          <p:cNvGrpSpPr/>
          <p:nvPr/>
        </p:nvGrpSpPr>
        <p:grpSpPr>
          <a:xfrm>
            <a:off x="1706853" y="3709681"/>
            <a:ext cx="2191816" cy="1730239"/>
            <a:chOff x="1706853" y="4204981"/>
            <a:chExt cx="2191816" cy="1730239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98BC312-D65B-4C36-8368-3B69887066E0}"/>
                </a:ext>
              </a:extLst>
            </p:cNvPr>
            <p:cNvSpPr/>
            <p:nvPr/>
          </p:nvSpPr>
          <p:spPr>
            <a:xfrm>
              <a:off x="1984541" y="4292092"/>
              <a:ext cx="72000" cy="72000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59660B3-6E46-41B7-8AD5-46BC69156F09}"/>
                </a:ext>
              </a:extLst>
            </p:cNvPr>
            <p:cNvSpPr txBox="1"/>
            <p:nvPr/>
          </p:nvSpPr>
          <p:spPr>
            <a:xfrm>
              <a:off x="1806151" y="4204981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1000" dirty="0"/>
                <a:t>1</a:t>
              </a:r>
              <a:endParaRPr lang="en-US" sz="1000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D42453E-FCCD-466A-B070-4012E60D21F8}"/>
                </a:ext>
              </a:extLst>
            </p:cNvPr>
            <p:cNvSpPr/>
            <p:nvPr/>
          </p:nvSpPr>
          <p:spPr>
            <a:xfrm>
              <a:off x="1885243" y="4733067"/>
              <a:ext cx="72000" cy="72000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A14FA56-1D3B-408E-BE10-82F0DD3523CE}"/>
                </a:ext>
              </a:extLst>
            </p:cNvPr>
            <p:cNvSpPr txBox="1"/>
            <p:nvPr/>
          </p:nvSpPr>
          <p:spPr>
            <a:xfrm>
              <a:off x="1706853" y="4645956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1000" dirty="0"/>
                <a:t>2</a:t>
              </a:r>
              <a:endParaRPr lang="en-US" sz="1000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5FE8E87-55AF-4AA9-A4DE-BF0947C2FA94}"/>
                </a:ext>
              </a:extLst>
            </p:cNvPr>
            <p:cNvSpPr/>
            <p:nvPr/>
          </p:nvSpPr>
          <p:spPr>
            <a:xfrm>
              <a:off x="3145213" y="4514031"/>
              <a:ext cx="72000" cy="72000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96FB483-928D-437E-84E5-824FFB432CF8}"/>
                </a:ext>
              </a:extLst>
            </p:cNvPr>
            <p:cNvSpPr txBox="1"/>
            <p:nvPr/>
          </p:nvSpPr>
          <p:spPr>
            <a:xfrm>
              <a:off x="2966823" y="4426920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1000" dirty="0"/>
                <a:t>3</a:t>
              </a:r>
              <a:endParaRPr lang="en-US" sz="1000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D2BEB2B-FEDE-4D23-9C95-41839052366C}"/>
                </a:ext>
              </a:extLst>
            </p:cNvPr>
            <p:cNvSpPr/>
            <p:nvPr/>
          </p:nvSpPr>
          <p:spPr>
            <a:xfrm>
              <a:off x="2324690" y="5136378"/>
              <a:ext cx="72000" cy="72000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89DF267-9EA7-4996-969D-9037BD0064E3}"/>
                </a:ext>
              </a:extLst>
            </p:cNvPr>
            <p:cNvSpPr txBox="1"/>
            <p:nvPr/>
          </p:nvSpPr>
          <p:spPr>
            <a:xfrm>
              <a:off x="2146300" y="5049267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1000" dirty="0"/>
                <a:t>4</a:t>
              </a:r>
              <a:endParaRPr lang="en-US" sz="1000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23A9156-27D6-4B54-AAAC-7FCCA09CF3EC}"/>
                </a:ext>
              </a:extLst>
            </p:cNvPr>
            <p:cNvSpPr/>
            <p:nvPr/>
          </p:nvSpPr>
          <p:spPr>
            <a:xfrm>
              <a:off x="3266905" y="4896475"/>
              <a:ext cx="72000" cy="72000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8ECF2CA-9E1E-460B-A0EF-76DF33AA1DE5}"/>
                </a:ext>
              </a:extLst>
            </p:cNvPr>
            <p:cNvSpPr txBox="1"/>
            <p:nvPr/>
          </p:nvSpPr>
          <p:spPr>
            <a:xfrm>
              <a:off x="3088515" y="4809364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1000" dirty="0"/>
                <a:t>5</a:t>
              </a:r>
              <a:endParaRPr lang="en-US" sz="1000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984DDF9-D7D7-4185-B96D-7E03B1FABEC5}"/>
                </a:ext>
              </a:extLst>
            </p:cNvPr>
            <p:cNvSpPr/>
            <p:nvPr/>
          </p:nvSpPr>
          <p:spPr>
            <a:xfrm>
              <a:off x="2463761" y="5706571"/>
              <a:ext cx="72000" cy="72000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835659C-E57C-4C80-8E20-FFFCA7E7E64E}"/>
                </a:ext>
              </a:extLst>
            </p:cNvPr>
            <p:cNvSpPr txBox="1"/>
            <p:nvPr/>
          </p:nvSpPr>
          <p:spPr>
            <a:xfrm>
              <a:off x="2285371" y="5619460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1000" dirty="0"/>
                <a:t>6</a:t>
              </a:r>
              <a:endParaRPr lang="en-US" sz="1000" dirty="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07CF624-FEB7-4036-852E-2129FB6D3364}"/>
                </a:ext>
              </a:extLst>
            </p:cNvPr>
            <p:cNvSpPr/>
            <p:nvPr/>
          </p:nvSpPr>
          <p:spPr>
            <a:xfrm>
              <a:off x="3124355" y="5647468"/>
              <a:ext cx="72000" cy="72000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A97C3B4-B28B-46DF-A6ED-A75E9105C50D}"/>
                </a:ext>
              </a:extLst>
            </p:cNvPr>
            <p:cNvSpPr txBox="1"/>
            <p:nvPr/>
          </p:nvSpPr>
          <p:spPr>
            <a:xfrm>
              <a:off x="2945965" y="5560357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1000" dirty="0"/>
                <a:t>7</a:t>
              </a:r>
              <a:endParaRPr lang="en-US" sz="1000" dirty="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9BF4375-2940-4D9E-84E3-D11E3D3715E6}"/>
                </a:ext>
              </a:extLst>
            </p:cNvPr>
            <p:cNvSpPr/>
            <p:nvPr/>
          </p:nvSpPr>
          <p:spPr>
            <a:xfrm>
              <a:off x="2727995" y="4461877"/>
              <a:ext cx="72000" cy="72000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AA3B5EF-13B1-4A9D-B296-A3CF7C530FD3}"/>
                </a:ext>
              </a:extLst>
            </p:cNvPr>
            <p:cNvSpPr txBox="1"/>
            <p:nvPr/>
          </p:nvSpPr>
          <p:spPr>
            <a:xfrm>
              <a:off x="2549605" y="4374766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1000" dirty="0"/>
                <a:t>8</a:t>
              </a:r>
              <a:endParaRPr lang="en-US" sz="1000" dirty="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7BB899C-1E16-4552-BDA2-F33D76937B29}"/>
                </a:ext>
              </a:extLst>
            </p:cNvPr>
            <p:cNvSpPr/>
            <p:nvPr/>
          </p:nvSpPr>
          <p:spPr>
            <a:xfrm>
              <a:off x="3826669" y="5025120"/>
              <a:ext cx="72000" cy="72000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092083A-4196-4A3B-805B-C2102C790528}"/>
                </a:ext>
              </a:extLst>
            </p:cNvPr>
            <p:cNvSpPr txBox="1"/>
            <p:nvPr/>
          </p:nvSpPr>
          <p:spPr>
            <a:xfrm>
              <a:off x="3648279" y="4938009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1000" dirty="0"/>
                <a:t>9</a:t>
              </a:r>
              <a:endParaRPr lang="en-US" sz="1000" dirty="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91E0292C-B865-4246-929C-21C8DDFE7F35}"/>
                </a:ext>
              </a:extLst>
            </p:cNvPr>
            <p:cNvSpPr/>
            <p:nvPr/>
          </p:nvSpPr>
          <p:spPr>
            <a:xfrm>
              <a:off x="2988759" y="5278924"/>
              <a:ext cx="72000" cy="72000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61F4D2C-0F6E-4CBC-B55F-62CF98952101}"/>
                </a:ext>
              </a:extLst>
            </p:cNvPr>
            <p:cNvSpPr txBox="1"/>
            <p:nvPr/>
          </p:nvSpPr>
          <p:spPr>
            <a:xfrm>
              <a:off x="2727995" y="5191813"/>
              <a:ext cx="3984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000" dirty="0"/>
                <a:t>10</a:t>
              </a:r>
              <a:endParaRPr lang="en-US" sz="1000" dirty="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729B785A-A081-41BB-B2C3-B0EFB4D2BD8F}"/>
                </a:ext>
              </a:extLst>
            </p:cNvPr>
            <p:cNvSpPr/>
            <p:nvPr/>
          </p:nvSpPr>
          <p:spPr>
            <a:xfrm>
              <a:off x="2039591" y="5776110"/>
              <a:ext cx="72000" cy="72000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D1A0CD5-D8F5-4B98-A4E5-A1E954C19A38}"/>
                </a:ext>
              </a:extLst>
            </p:cNvPr>
            <p:cNvSpPr txBox="1"/>
            <p:nvPr/>
          </p:nvSpPr>
          <p:spPr>
            <a:xfrm>
              <a:off x="1806151" y="5688999"/>
              <a:ext cx="37116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000" dirty="0"/>
                <a:t>11</a:t>
              </a:r>
              <a:endParaRPr lang="en-US" sz="1000" dirty="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29BDEA4B-9960-4279-A17C-834FF7D6274A}"/>
                </a:ext>
              </a:extLst>
            </p:cNvPr>
            <p:cNvSpPr/>
            <p:nvPr/>
          </p:nvSpPr>
          <p:spPr>
            <a:xfrm>
              <a:off x="2797533" y="4806080"/>
              <a:ext cx="72000" cy="72000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7EB0E23-9E14-4EE9-A5CA-9546C834E547}"/>
                </a:ext>
              </a:extLst>
            </p:cNvPr>
            <p:cNvSpPr txBox="1"/>
            <p:nvPr/>
          </p:nvSpPr>
          <p:spPr>
            <a:xfrm>
              <a:off x="2549605" y="4718969"/>
              <a:ext cx="3856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000" dirty="0"/>
                <a:t>12</a:t>
              </a:r>
              <a:endParaRPr lang="en-US" sz="1000" dirty="0"/>
            </a:p>
          </p:txBody>
        </p:sp>
      </p:grp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D04DE5EA-6730-40B1-8BCC-B37DCCAD6EF3}"/>
              </a:ext>
            </a:extLst>
          </p:cNvPr>
          <p:cNvCxnSpPr>
            <a:cxnSpLocks/>
          </p:cNvCxnSpPr>
          <p:nvPr/>
        </p:nvCxnSpPr>
        <p:spPr>
          <a:xfrm>
            <a:off x="4610100" y="4529820"/>
            <a:ext cx="18415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9F8F860F-A723-4E90-8826-5195C93AAB89}"/>
              </a:ext>
            </a:extLst>
          </p:cNvPr>
          <p:cNvSpPr/>
          <p:nvPr/>
        </p:nvSpPr>
        <p:spPr>
          <a:xfrm>
            <a:off x="0" y="41740"/>
            <a:ext cx="17924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dirty="0"/>
              <a:t>Primjer 1.1</a:t>
            </a:r>
            <a:endParaRPr lang="en-US" sz="2800" dirty="0"/>
          </a:p>
        </p:txBody>
      </p:sp>
      <p:sp>
        <p:nvSpPr>
          <p:cNvPr id="14336" name="Rectangle 14335">
            <a:extLst>
              <a:ext uri="{FF2B5EF4-FFF2-40B4-BE49-F238E27FC236}">
                <a16:creationId xmlns:a16="http://schemas.microsoft.com/office/drawing/2014/main" id="{876D7073-F5B1-45E9-B6C0-A668C67667FA}"/>
              </a:ext>
            </a:extLst>
          </p:cNvPr>
          <p:cNvSpPr/>
          <p:nvPr/>
        </p:nvSpPr>
        <p:spPr>
          <a:xfrm>
            <a:off x="11005505" y="5930961"/>
            <a:ext cx="12443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err="1">
                <a:solidFill>
                  <a:srgbClr val="000000"/>
                </a:solidFill>
                <a:latin typeface="+mj-lt"/>
              </a:rPr>
              <a:t>Vuk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, T. (2022)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9913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2B930C9-52E7-4C05-AC62-0BC3DE4C3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Jednostavno nasumično uzorkovanje</a:t>
            </a:r>
            <a:endParaRPr lang="en-US" dirty="0"/>
          </a:p>
        </p:txBody>
      </p:sp>
      <p:pic>
        <p:nvPicPr>
          <p:cNvPr id="9" name="Picture 2" descr="How to know which sampling method to use - Quora">
            <a:extLst>
              <a:ext uri="{FF2B5EF4-FFF2-40B4-BE49-F238E27FC236}">
                <a16:creationId xmlns:a16="http://schemas.microsoft.com/office/drawing/2014/main" id="{D8C39128-284D-46F0-AA7E-E11FA16FF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08196" y="118404"/>
            <a:ext cx="2011033" cy="146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2" descr="2: Colonies of E. coli on the plate | Download Scientific ...">
            <a:extLst>
              <a:ext uri="{FF2B5EF4-FFF2-40B4-BE49-F238E27FC236}">
                <a16:creationId xmlns:a16="http://schemas.microsoft.com/office/drawing/2014/main" id="{0AD133FD-EC1B-4534-9890-75134DB01A69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161926" y="1825625"/>
            <a:ext cx="630555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hr-HR" sz="1400" b="1" dirty="0"/>
              <a:t>Želite istražiti utjecaj lijeka za dijabetes na tjelesnu masu laboratorijskih miševa. U koloniji se nalazi 200 miševa. </a:t>
            </a:r>
          </a:p>
          <a:p>
            <a:endParaRPr lang="hr-HR" sz="1400" b="1" dirty="0"/>
          </a:p>
          <a:p>
            <a:r>
              <a:rPr lang="hr-HR" sz="1400" dirty="0"/>
              <a:t>Svakom mišu se dodijeli broj od 1 do 200. Nasumično (ručno ili pomoću računalnog programa) odaberete npr. 40 miševa. </a:t>
            </a:r>
          </a:p>
          <a:p>
            <a:pPr marL="0" indent="0">
              <a:buNone/>
            </a:pPr>
            <a:endParaRPr lang="hr-HR" sz="1400" dirty="0"/>
          </a:p>
          <a:p>
            <a:r>
              <a:rPr lang="hr-HR" sz="1400" dirty="0"/>
              <a:t>Tih 40 miševa tretirate lijekom za dijabetes te mjerite njihovu tjelesnu masu tokom mjesec dana. </a:t>
            </a:r>
          </a:p>
          <a:p>
            <a:pPr marL="0" indent="0">
              <a:buNone/>
            </a:pPr>
            <a:endParaRPr lang="hr-HR" sz="1400" dirty="0"/>
          </a:p>
          <a:p>
            <a:r>
              <a:rPr lang="hr-HR" sz="1400" dirty="0"/>
              <a:t>Analizirate podatke i napravite statistiku. </a:t>
            </a:r>
          </a:p>
          <a:p>
            <a:endParaRPr lang="hr-HR" sz="1400" b="1" dirty="0"/>
          </a:p>
          <a:p>
            <a:endParaRPr lang="hr-HR" sz="1400" b="1" dirty="0"/>
          </a:p>
          <a:p>
            <a:endParaRPr lang="hr-HR" sz="1400" b="1" dirty="0"/>
          </a:p>
          <a:p>
            <a:pPr algn="just"/>
            <a:endParaRPr lang="en-US" sz="20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F8F860F-A723-4E90-8826-5195C93AAB89}"/>
              </a:ext>
            </a:extLst>
          </p:cNvPr>
          <p:cNvSpPr/>
          <p:nvPr/>
        </p:nvSpPr>
        <p:spPr>
          <a:xfrm>
            <a:off x="0" y="41740"/>
            <a:ext cx="17924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dirty="0"/>
              <a:t>Primjer 1.2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0E7AE9-EF67-45A0-A956-46EA2E7625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826" y="1690688"/>
            <a:ext cx="5004761" cy="4337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76F9EE-66DC-4DAA-AFC5-74ACFD8863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464" y="4773636"/>
            <a:ext cx="2905125" cy="161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208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1425</TotalTime>
  <Words>2455</Words>
  <Application>Microsoft Office PowerPoint</Application>
  <PresentationFormat>Widescreen</PresentationFormat>
  <Paragraphs>370</Paragraphs>
  <Slides>29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Office Theme</vt:lpstr>
      <vt:lpstr>Uzorkovanje</vt:lpstr>
      <vt:lpstr>Što je uzorkovanje?</vt:lpstr>
      <vt:lpstr>Tipovi uzorkovanja</vt:lpstr>
      <vt:lpstr>Primjer 1.1</vt:lpstr>
      <vt:lpstr>Primjer 1.1</vt:lpstr>
      <vt:lpstr>Primjer 1.1</vt:lpstr>
      <vt:lpstr>Jednostavno nasumično uzorkovanje</vt:lpstr>
      <vt:lpstr>Jednostavno nasumično uzorkovanje</vt:lpstr>
      <vt:lpstr>Jednostavno nasumično uzorkovanje</vt:lpstr>
      <vt:lpstr>Primjer 2.1</vt:lpstr>
      <vt:lpstr>Sistematično uzorkovanje</vt:lpstr>
      <vt:lpstr>Sistematično uzorkovanje</vt:lpstr>
      <vt:lpstr>Human handedness: A meta-analysis.</vt:lpstr>
      <vt:lpstr>Telling right from right: the influence of handedness in the mental rotation of hands</vt:lpstr>
      <vt:lpstr>Primjer 3.1</vt:lpstr>
      <vt:lpstr>Primjer 3.1</vt:lpstr>
      <vt:lpstr>Primjer 3.1</vt:lpstr>
      <vt:lpstr>Primjer 3.1</vt:lpstr>
      <vt:lpstr>Primjer 3.1- Rezultati</vt:lpstr>
      <vt:lpstr>Primjer 3.2</vt:lpstr>
      <vt:lpstr>Primjer 4.1</vt:lpstr>
      <vt:lpstr>Klasterirano uzorkovanje</vt:lpstr>
      <vt:lpstr>Klasterirano uzorkovanje</vt:lpstr>
      <vt:lpstr>Primjer 4.2</vt:lpstr>
      <vt:lpstr>Primjer 5.1</vt:lpstr>
      <vt:lpstr>Sekvencijalno uzorkovanje</vt:lpstr>
      <vt:lpstr>Sekvencijalno uzorkovanje</vt:lpstr>
      <vt:lpstr>Primjer 5.2</vt:lpstr>
      <vt:lpstr>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Uzorkovanje</dc:title>
  <dc:creator>Mateja Jagić</dc:creator>
  <cp:lastModifiedBy>Karlo Miškec</cp:lastModifiedBy>
  <cp:revision>103</cp:revision>
  <dcterms:created xsi:type="dcterms:W3CDTF">2024-10-21T13:39:47Z</dcterms:created>
  <dcterms:modified xsi:type="dcterms:W3CDTF">2025-10-21T09:03:57Z</dcterms:modified>
</cp:coreProperties>
</file>