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64A4-FE24-119C-8742-DD042F293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2D42A-1AC1-A294-8FB4-0BAA2CC25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DF4A-AAF1-8BE6-F6C7-6CA161B4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BC0A-F37B-D183-075C-5427BD7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396B-3D92-AA64-59E0-AA76AC33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97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C1D-AEEF-B1BF-A305-B6B0AE7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0442F-83BF-4227-3838-5054EE5C6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DDBB3-2EC1-B27C-0102-3EC6945C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D371B-0005-660E-F587-E8297368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E286-032D-330C-042F-7A288BEE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7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98EF7-CB35-34E9-D56A-F563CCBB5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A9797-4083-1149-2979-33E2DE179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3A4E-27E2-DAFE-242A-AD7FE17C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80909-9BBA-D2C2-E151-3926D678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D212-1219-68AD-D722-6A6CC9A9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54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1D3A-6DD8-B2B6-658E-417EF935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DFA2-2E12-FA51-289C-DB373E01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9B9E-B5ED-125E-08AD-07C1EE37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0AB35-1A16-0AF4-DCD8-E3F135E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87E1-9481-AFBE-6BA0-3C586157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39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105C-7519-2802-3E40-B88169BF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35CD0-5A8B-4901-10AB-0095B0458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D4EC-835C-80B1-9EAE-350B246B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49B3B-4F7E-DF2C-C5BE-6E88BF2A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B3338-4B52-703C-712A-B33E561F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01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6628-545E-6F44-F3F1-A59BECCB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323FD-EA34-220A-884D-34EFCB52F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E27EC-B3CD-95EF-3FAD-67CE6927F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10C3-8694-6E59-6ECC-97589D9E3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BB567-B743-CEC3-EAEF-86B59886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8398E-5CB1-C24C-F4EC-84FF6833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419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6E0D-FB5A-8E7A-850C-977B8102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5624F-BCF1-3DBF-CBCD-46362E55D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AE4BA-1771-A6B6-1E83-20EE1B681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B4E0A-AF47-101E-FD98-23AEC94EC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B9D36-E25A-6061-6577-063561EE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380E3-7F58-A949-425F-FB1D5674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11D5A-207B-2BBF-2BEA-AB70340E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559AF-DCDC-1456-1EE5-16CD44CD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5885-4A98-1586-8851-039A92BB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D6270-47D7-75B2-F74D-BA738E9E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57192-6F31-777E-B6A6-65D1CE24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13CEA-D2B0-BB52-3E35-95DB6C25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45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25907-239C-48F6-24D4-28E54474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A64A4-1F7A-D963-33CD-C0B1DB6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51DD-A4CA-4C05-092B-9B9AB8AD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9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07CF-32D0-DB41-8D5F-3B48DAEE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5E6B-6E58-AFDE-F88C-C3E6B146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573D7-ED18-E33B-60CD-5954EA81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9CE8F-2370-DA71-D8DE-52594D89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14937-20A0-6789-2F65-0B8C652D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75C75-8F73-64FF-6396-9043DA0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88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823B-3BDE-F76E-F507-303156E9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90E31-57FD-8EFE-E9F0-D4D10AA1F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F11F6-10EC-362F-4E1A-8C5905AAB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ECBCA-9DCC-3FC7-91A5-367A14B2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C0350-8315-BAFE-1E6C-1A36F64E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B4B27-B2F6-B4E5-641C-E48AF242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33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2E3A4-E1CA-20F3-B125-13D8B6CF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F2314-CEF5-4A52-0802-BE4CF715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6F5AA-A727-7172-964F-F7C7072EB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9F5E5-E3AE-4312-9C24-8943DEC780DA}" type="datetimeFigureOut">
              <a:rPr lang="hr-HR" smtClean="0"/>
              <a:t>21.12.2024.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8B4EC-DE77-11C6-B4EB-79196E440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645CF-060E-D4CC-5636-5DB486BEF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2CBBFF-DC7A-4F5C-AD8C-6C98A0C2DB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07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E93CD-0CD1-682B-FF9E-301956F6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87" y="235410"/>
            <a:ext cx="9829800" cy="6549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9E15E-1E81-EBFD-D89E-5687A34F5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235200"/>
            <a:ext cx="5358063" cy="2387600"/>
          </a:xfrm>
        </p:spPr>
        <p:txBody>
          <a:bodyPr>
            <a:normAutofit/>
          </a:bodyPr>
          <a:lstStyle/>
          <a:p>
            <a:r>
              <a:rPr lang="hr-H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hr-H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36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Valeriana officinalis</a:t>
            </a:r>
            <a:r>
              <a:rPr lang="hr-H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L.</a:t>
            </a:r>
            <a:r>
              <a:rPr lang="hr-H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hr-H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C4AC6-BF27-E032-F0AD-839EA593A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6568" y="4452269"/>
            <a:ext cx="9144000" cy="1655762"/>
          </a:xfrm>
        </p:spPr>
        <p:txBody>
          <a:bodyPr/>
          <a:lstStyle/>
          <a:p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Kolegij: Biljke u fitoterapiji</a:t>
            </a:r>
          </a:p>
          <a:p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 Randić</a:t>
            </a:r>
          </a:p>
          <a:p>
            <a:r>
              <a:rPr lang="hr-HR" sz="1400" dirty="0"/>
              <a:t>17.12.2024.</a:t>
            </a:r>
          </a:p>
        </p:txBody>
      </p:sp>
    </p:spTree>
    <p:extLst>
      <p:ext uri="{BB962C8B-B14F-4D97-AF65-F5344CB8AC3E}">
        <p14:creationId xmlns:p14="http://schemas.microsoft.com/office/powerpoint/2010/main" val="38813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FE8-0147-9FFB-0BCF-1F84D468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Valeriana officinalis</a:t>
            </a:r>
            <a:r>
              <a:rPr lang="hr-H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L.</a:t>
            </a:r>
            <a: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hr-H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64E51-C3E6-ED67-B3FC-EA20ADCC8134}"/>
              </a:ext>
            </a:extLst>
          </p:cNvPr>
          <p:cNvSpPr txBox="1"/>
          <p:nvPr/>
        </p:nvSpPr>
        <p:spPr>
          <a:xfrm>
            <a:off x="1106214" y="1539027"/>
            <a:ext cx="102475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lat. </a:t>
            </a: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valere = biti zdrav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kozokrvnice (</a:t>
            </a:r>
            <a:r>
              <a:rPr lang="hr-HR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Caprifoliaceae</a:t>
            </a: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jenovito i vlažno stanište</a:t>
            </a:r>
          </a:p>
          <a:p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A0849-597F-DFDE-B15A-2482E696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156" y="3031687"/>
            <a:ext cx="4047964" cy="283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0E622-B896-76D2-2A5B-AD1521C97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1687"/>
            <a:ext cx="3832156" cy="2833576"/>
          </a:xfrm>
          <a:prstGeom prst="rect">
            <a:avLst/>
          </a:prstGeom>
        </p:spPr>
      </p:pic>
      <p:pic>
        <p:nvPicPr>
          <p:cNvPr id="6" name="Picture 5" descr="A close-up of a plant&#10;&#10;Description automatically generated">
            <a:extLst>
              <a:ext uri="{FF2B5EF4-FFF2-40B4-BE49-F238E27FC236}">
                <a16:creationId xmlns:a16="http://schemas.microsoft.com/office/drawing/2014/main" id="{80B901A0-BC21-DF9C-4729-21E51CDF98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448"/>
          <a:stretch/>
        </p:blipFill>
        <p:spPr>
          <a:xfrm>
            <a:off x="7880120" y="3031686"/>
            <a:ext cx="4311805" cy="2833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81EEE-F656-EA8E-EA9E-94509015FAFE}"/>
              </a:ext>
            </a:extLst>
          </p:cNvPr>
          <p:cNvSpPr txBox="1"/>
          <p:nvPr/>
        </p:nvSpPr>
        <p:spPr>
          <a:xfrm>
            <a:off x="4467112" y="5978958"/>
            <a:ext cx="3139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ativna u Europi i Aziji</a:t>
            </a:r>
            <a:endParaRPr lang="hr-H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1B29F-1927-988B-0586-20846C19CB05}"/>
              </a:ext>
            </a:extLst>
          </p:cNvPr>
          <p:cNvSpPr txBox="1"/>
          <p:nvPr/>
        </p:nvSpPr>
        <p:spPr>
          <a:xfrm>
            <a:off x="380293" y="5926762"/>
            <a:ext cx="350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višegodišnja zeljasta biljka</a:t>
            </a:r>
            <a:endParaRPr lang="hr-H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A3B6A-9EFC-1141-DE7C-186B840AEB72}"/>
              </a:ext>
            </a:extLst>
          </p:cNvPr>
          <p:cNvSpPr txBox="1"/>
          <p:nvPr/>
        </p:nvSpPr>
        <p:spPr>
          <a:xfrm>
            <a:off x="7974939" y="5978958"/>
            <a:ext cx="406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korijen i rizom za medicinske svrhe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606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F8ED6-D4F6-AD2A-C2E5-0CB34858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53" b="729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66432-824C-477E-0541-30815A08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effectLst/>
              </a:rPr>
              <a:t>Povijest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upotrebe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05396-5AB8-63CD-B4F9-4CBEAE0B81F9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grčko</a:t>
            </a:r>
            <a:r>
              <a:rPr lang="en-US" sz="2000" dirty="0">
                <a:effectLst/>
              </a:rPr>
              <a:t> – </a:t>
            </a:r>
            <a:r>
              <a:rPr lang="en-US" sz="2000" dirty="0" err="1">
                <a:effectLst/>
              </a:rPr>
              <a:t>rimsko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doba</a:t>
            </a:r>
            <a:r>
              <a:rPr lang="en-US" sz="2000" dirty="0">
                <a:effectLst/>
              </a:rPr>
              <a:t>: </a:t>
            </a:r>
            <a:r>
              <a:rPr lang="en-US" sz="2000" dirty="0" err="1">
                <a:effectLst/>
              </a:rPr>
              <a:t>diuretik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karminativ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menstruacijski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stimulans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ekspektorans</a:t>
            </a:r>
            <a:r>
              <a:rPr lang="en-US" sz="2000" dirty="0">
                <a:effectLst/>
              </a:rPr>
              <a:t>, za </a:t>
            </a:r>
            <a:r>
              <a:rPr lang="en-US" sz="2000" dirty="0" err="1">
                <a:effectLst/>
              </a:rPr>
              <a:t>čišćenje</a:t>
            </a:r>
            <a:r>
              <a:rPr lang="en-US" sz="2000" dirty="0">
                <a:effectLst/>
              </a:rPr>
              <a:t> rana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Europi</a:t>
            </a:r>
            <a:r>
              <a:rPr lang="en-US" sz="2000" dirty="0">
                <a:effectLst/>
              </a:rPr>
              <a:t>: od 16. </a:t>
            </a:r>
            <a:r>
              <a:rPr lang="en-US" sz="2000" dirty="0" err="1">
                <a:effectLst/>
              </a:rPr>
              <a:t>stoljeća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sedativ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Ayurvedska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tradicionalna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medicina</a:t>
            </a:r>
            <a:r>
              <a:rPr lang="en-US" sz="2000" dirty="0">
                <a:effectLst/>
              </a:rPr>
              <a:t>: za </a:t>
            </a:r>
            <a:r>
              <a:rPr lang="en-US" sz="2000" dirty="0" err="1">
                <a:effectLst/>
              </a:rPr>
              <a:t>ublažavanje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histerije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neuroze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epilepsije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razdražljivosti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poticanje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079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2E6E-D64C-FB81-9DC8-7544541F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hr-H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jelovanje i </a:t>
            </a:r>
            <a: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bioaktivne tvari 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6244E-9AF4-CC04-51B4-180BFB1B0000}"/>
              </a:ext>
            </a:extLst>
          </p:cNvPr>
          <p:cNvSpPr txBox="1"/>
          <p:nvPr/>
        </p:nvSpPr>
        <p:spPr>
          <a:xfrm>
            <a:off x="783020" y="1556681"/>
            <a:ext cx="10442028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edativno, spazmolitičko, anksiolitičko, antikonvulzivno, </a:t>
            </a: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antimikrobno djelovanje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hr-H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Iridoidi (valepotrijati): valtrat, izovaltrat sa sedativnim svojstvima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Esencijalno ulje (0,35% do 1%): sadrži monoterpene (borneol), seskviterpene (valerenal </a:t>
            </a:r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svježem korijenu) i karboksilne spojeve (esteri valerijanske/izovalerijanske kiseline)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hr-H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hr-H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alerenska kiselina i njeni derivati </a:t>
            </a:r>
          </a:p>
          <a:p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Flavonoidi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337F9-9340-ADBC-A723-B8FFB9D3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08" y="3429000"/>
            <a:ext cx="3246177" cy="3246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00EF84-5ABE-7226-F6AF-320D08D0A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985" y="170386"/>
            <a:ext cx="1824995" cy="2559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F5F92-7719-377A-2DC7-BB176A22A001}"/>
              </a:ext>
            </a:extLst>
          </p:cNvPr>
          <p:cNvSpPr txBox="1"/>
          <p:nvPr/>
        </p:nvSpPr>
        <p:spPr>
          <a:xfrm>
            <a:off x="9250874" y="2112858"/>
            <a:ext cx="1448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valerenska kiselina</a:t>
            </a:r>
            <a:endParaRPr lang="hr-H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AE847-1380-38D2-8171-D8513FDD4FF9}"/>
              </a:ext>
            </a:extLst>
          </p:cNvPr>
          <p:cNvSpPr txBox="1"/>
          <p:nvPr/>
        </p:nvSpPr>
        <p:spPr>
          <a:xfrm>
            <a:off x="7960896" y="5950078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valtrat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1125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E9B4-2780-9E4D-E394-E3A40AF4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Farmakodinamika</a:t>
            </a:r>
            <a:r>
              <a:rPr lang="hr-H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4F009-388E-0174-E165-208DF490C90C}"/>
              </a:ext>
            </a:extLst>
          </p:cNvPr>
          <p:cNvSpPr txBox="1"/>
          <p:nvPr/>
        </p:nvSpPr>
        <p:spPr>
          <a:xfrm>
            <a:off x="492715" y="2294838"/>
            <a:ext cx="8170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valepotrijati nisu citotoksični kada se uzimaju oralno; nestabilni valepotrijati ne preživljavaju kiselost želuca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anksiolitički aktivnost  imaju valerenska kiselina i njezini derivati imaju, a manje esencijalna ulja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50% etanolni ekstrakt i valerenska kiselina pokazali su jaki anksiolitički učinak u štakora na testu sa uzdignutim plus labirintom </a:t>
            </a:r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4EF52-0533-D3CF-6C24-7CA7872F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951" y="2729831"/>
            <a:ext cx="3133022" cy="3133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F6FF89-0A06-3331-8CE2-5FBE7752294F}"/>
              </a:ext>
            </a:extLst>
          </p:cNvPr>
          <p:cNvSpPr txBox="1"/>
          <p:nvPr/>
        </p:nvSpPr>
        <p:spPr>
          <a:xfrm>
            <a:off x="9672145" y="5729452"/>
            <a:ext cx="236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test sa uzdignutim plus labirintom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9C18A-ED8D-4B92-0D11-929DE02E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985" y="170386"/>
            <a:ext cx="1824995" cy="2559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01386C-4BEF-DE53-822B-A9112237D89C}"/>
              </a:ext>
            </a:extLst>
          </p:cNvPr>
          <p:cNvSpPr txBox="1"/>
          <p:nvPr/>
        </p:nvSpPr>
        <p:spPr>
          <a:xfrm>
            <a:off x="9250874" y="2112858"/>
            <a:ext cx="1448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valerenska kiselina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2115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26E70-88F4-B26E-66D5-D18E2C2D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78"/>
          <a:stretch/>
        </p:blipFill>
        <p:spPr>
          <a:xfrm rot="20077558">
            <a:off x="6509029" y="3966392"/>
            <a:ext cx="3727842" cy="2489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7105D-5396-8B66-B3DC-08B66AAF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Klinička istraživanja</a:t>
            </a: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B3102-A7CD-9682-9741-DE859DF5C711}"/>
              </a:ext>
            </a:extLst>
          </p:cNvPr>
          <p:cNvSpPr txBox="1"/>
          <p:nvPr/>
        </p:nvSpPr>
        <p:spPr>
          <a:xfrm>
            <a:off x="530719" y="1548805"/>
            <a:ext cx="7525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Istraživanje s </a:t>
            </a:r>
            <a:r>
              <a:rPr lang="hr-HR" sz="2000" dirty="0">
                <a:solidFill>
                  <a:srgbClr val="00B05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pozitivnim</a:t>
            </a:r>
            <a:r>
              <a:rPr lang="hr-H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rezultatom: u</a:t>
            </a: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polovice ispitanika primijećeno je poboljšanje kvalitete sna nakon uzimanja 600 mg alkoholnog ekstrakta valerijane sat vremena prije spavanja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Istraživanje s </a:t>
            </a:r>
            <a:r>
              <a:rPr lang="hr-HR" sz="20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negativnim</a:t>
            </a:r>
            <a:r>
              <a:rPr lang="hr-HR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rezultatom: </a:t>
            </a: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EEG niti psihometrijske procjene nisu pokazali značajan učinak između valerijane 300mg, valerijane 600mg i placeba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liječenje nesanice </a:t>
            </a:r>
            <a:r>
              <a:rPr lang="hr-HR" sz="20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kombinira se s drugim biljnim ekstraktima</a:t>
            </a: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matičnjak, pasiflora i hmelj</a:t>
            </a:r>
            <a:endParaRPr lang="hr-HR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36937-830D-FE8F-DF50-5E66B37AB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139" y="134119"/>
            <a:ext cx="3596889" cy="3596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F9B97-3065-924D-01AD-9BB405FB9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583" y="3451533"/>
            <a:ext cx="2271058" cy="33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6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3203-BCE7-7ABE-C664-75B508F9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Priprava i doziranje </a:t>
            </a:r>
            <a:br>
              <a:rPr lang="hr-H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311F6-B5CC-3458-4A3C-860D0F9935F8}"/>
              </a:ext>
            </a:extLst>
          </p:cNvPr>
          <p:cNvSpPr txBox="1"/>
          <p:nvPr/>
        </p:nvSpPr>
        <p:spPr>
          <a:xfrm>
            <a:off x="600998" y="1187890"/>
            <a:ext cx="9246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Korijen/rizom se priprema kao dekokt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tekući ekstrakt, tinktura, kapsule i tablete za unutarnju upotrebu. </a:t>
            </a:r>
            <a:b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Doziranje:</a:t>
            </a:r>
            <a:b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3 – 9 g sušenog korijena/rizoma dnevno </a:t>
            </a:r>
            <a:b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2 – 6 mL tekućeg ekstrakta u omjeru 1:2 dnevno </a:t>
            </a:r>
            <a:br>
              <a:rPr lang="hr-H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hr-H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5 – 15 mL tinkture u omjeru 1:5 dnevno</a:t>
            </a:r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648CB-17C6-6AEE-CC1B-88EB4A0E2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78" y="3429345"/>
            <a:ext cx="3076670" cy="3056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83EBB4-1922-49A4-D0C4-85E933E29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62" y="4095135"/>
            <a:ext cx="2834640" cy="2834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77D29-2B8B-5209-80CC-3461265DF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850" y="788988"/>
            <a:ext cx="1498607" cy="2508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B4EB8-3526-1DF9-87AB-011F6A9D5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1847" y="968254"/>
            <a:ext cx="3126881" cy="3126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DF2E1-2E9F-42F5-E56A-A42B9F1C0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895" y="3628574"/>
            <a:ext cx="2093829" cy="2889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6FA6D-0B8B-FB63-38AE-5F1DDF3168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944" y="3541903"/>
            <a:ext cx="1533051" cy="28668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142C98-B666-F40D-BEFB-C0E7C5A50306}"/>
              </a:ext>
            </a:extLst>
          </p:cNvPr>
          <p:cNvSpPr/>
          <p:nvPr/>
        </p:nvSpPr>
        <p:spPr>
          <a:xfrm>
            <a:off x="8247358" y="1757855"/>
            <a:ext cx="1188304" cy="8302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D1230A-1A86-2F85-D351-1BB8FEFC5AF4}"/>
              </a:ext>
            </a:extLst>
          </p:cNvPr>
          <p:cNvSpPr/>
          <p:nvPr/>
        </p:nvSpPr>
        <p:spPr>
          <a:xfrm>
            <a:off x="372286" y="4839881"/>
            <a:ext cx="1188304" cy="830229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62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7AA87-1059-4ED5-DBCC-16E8F5A0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187" y="235410"/>
            <a:ext cx="9829800" cy="6549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DBDE2-EE9F-308C-C100-9EC67605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9240" y="297357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HVALA NA POZORNOSTI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DED36-C8ED-301F-D2AB-53FD198EA0E1}"/>
              </a:ext>
            </a:extLst>
          </p:cNvPr>
          <p:cNvSpPr txBox="1"/>
          <p:nvPr/>
        </p:nvSpPr>
        <p:spPr>
          <a:xfrm>
            <a:off x="884321" y="4704513"/>
            <a:ext cx="566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Bone, S. Mills (2013): Principles and Practice of Phytotherapy: Modern Herbal Medicine. Churchill Livingstone; 2nd edition.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703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322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Wingdings</vt:lpstr>
      <vt:lpstr>Office Theme</vt:lpstr>
      <vt:lpstr> Valeriana officinalis L. </vt:lpstr>
      <vt:lpstr>Valeriana officinalis L. </vt:lpstr>
      <vt:lpstr>Povijest upotrebe</vt:lpstr>
      <vt:lpstr>Djelovanje i bioaktivne tvari  </vt:lpstr>
      <vt:lpstr>Farmakodinamika </vt:lpstr>
      <vt:lpstr>Klinička istraživanja</vt:lpstr>
      <vt:lpstr>Priprava i doziranje  </vt:lpstr>
      <vt:lpstr>HVALA NA POZORNOSTI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Valeriana officinalis L. </dc:title>
  <dc:creator>Ana Randić</dc:creator>
  <cp:lastModifiedBy>Korisnik</cp:lastModifiedBy>
  <cp:revision>9</cp:revision>
  <dcterms:created xsi:type="dcterms:W3CDTF">2024-12-15T19:15:43Z</dcterms:created>
  <dcterms:modified xsi:type="dcterms:W3CDTF">2024-12-21T15:15:21Z</dcterms:modified>
</cp:coreProperties>
</file>