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slides/slide270.xml" ContentType="application/vnd.openxmlformats-officedocument.presentationml.slide+xml"/>
  <Override PartName="/ppt/slideLayouts/slideLayout20.xml" ContentType="application/vnd.openxmlformats-officedocument.presentationml.slideLayout+xml"/>
  <Override PartName="/ppt/slideMasters/slideMaster10.xml" ContentType="application/vnd.openxmlformats-officedocument.presentationml.slideMaster+xml"/>
  <Override PartName="/ppt/slideLayouts/slideLayout80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10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9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notesMasterIdLst>
    <p:notesMasterId r:id="rId110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6" r:id="rId14"/>
    <p:sldId id="273" r:id="rId15"/>
    <p:sldId id="347" r:id="rId16"/>
    <p:sldId id="269" r:id="rId17"/>
    <p:sldId id="342" r:id="rId18"/>
    <p:sldId id="346" r:id="rId19"/>
    <p:sldId id="343" r:id="rId20"/>
    <p:sldId id="348" r:id="rId21"/>
    <p:sldId id="349" r:id="rId22"/>
    <p:sldId id="350" r:id="rId23"/>
    <p:sldId id="351" r:id="rId24"/>
    <p:sldId id="352" r:id="rId25"/>
    <p:sldId id="353" r:id="rId26"/>
    <p:sldId id="354" r:id="rId27"/>
    <p:sldId id="355" r:id="rId28"/>
    <p:sldId id="356" r:id="rId29"/>
    <p:sldId id="357" r:id="rId30"/>
    <p:sldId id="358" r:id="rId31"/>
    <p:sldId id="359" r:id="rId32"/>
    <p:sldId id="276" r:id="rId33"/>
    <p:sldId id="277" r:id="rId34"/>
    <p:sldId id="278" r:id="rId35"/>
    <p:sldId id="280" r:id="rId36"/>
    <p:sldId id="281" r:id="rId37"/>
    <p:sldId id="282" r:id="rId38"/>
    <p:sldId id="283" r:id="rId39"/>
    <p:sldId id="284" r:id="rId40"/>
    <p:sldId id="305" r:id="rId41"/>
    <p:sldId id="306" r:id="rId42"/>
    <p:sldId id="307" r:id="rId43"/>
    <p:sldId id="308" r:id="rId44"/>
    <p:sldId id="309" r:id="rId45"/>
    <p:sldId id="310" r:id="rId46"/>
    <p:sldId id="311" r:id="rId47"/>
    <p:sldId id="312" r:id="rId48"/>
    <p:sldId id="313" r:id="rId49"/>
    <p:sldId id="314" r:id="rId50"/>
    <p:sldId id="360" r:id="rId51"/>
    <p:sldId id="361" r:id="rId52"/>
    <p:sldId id="362" r:id="rId53"/>
    <p:sldId id="363" r:id="rId54"/>
    <p:sldId id="364" r:id="rId55"/>
    <p:sldId id="365" r:id="rId56"/>
    <p:sldId id="315" r:id="rId57"/>
    <p:sldId id="316" r:id="rId58"/>
    <p:sldId id="317" r:id="rId59"/>
    <p:sldId id="318" r:id="rId60"/>
    <p:sldId id="319" r:id="rId61"/>
    <p:sldId id="320" r:id="rId62"/>
    <p:sldId id="321" r:id="rId63"/>
    <p:sldId id="322" r:id="rId64"/>
    <p:sldId id="323" r:id="rId65"/>
    <p:sldId id="324" r:id="rId66"/>
    <p:sldId id="325" r:id="rId67"/>
    <p:sldId id="326" r:id="rId68"/>
    <p:sldId id="327" r:id="rId69"/>
    <p:sldId id="328" r:id="rId70"/>
    <p:sldId id="329" r:id="rId71"/>
    <p:sldId id="330" r:id="rId72"/>
    <p:sldId id="331" r:id="rId73"/>
    <p:sldId id="332" r:id="rId74"/>
    <p:sldId id="333" r:id="rId75"/>
    <p:sldId id="334" r:id="rId76"/>
    <p:sldId id="335" r:id="rId77"/>
    <p:sldId id="336" r:id="rId78"/>
    <p:sldId id="337" r:id="rId79"/>
    <p:sldId id="338" r:id="rId80"/>
    <p:sldId id="339" r:id="rId81"/>
    <p:sldId id="340" r:id="rId82"/>
    <p:sldId id="341" r:id="rId83"/>
    <p:sldId id="366" r:id="rId84"/>
    <p:sldId id="367" r:id="rId85"/>
    <p:sldId id="368" r:id="rId86"/>
    <p:sldId id="369" r:id="rId87"/>
    <p:sldId id="370" r:id="rId88"/>
    <p:sldId id="371" r:id="rId89"/>
    <p:sldId id="372" r:id="rId90"/>
    <p:sldId id="288" r:id="rId91"/>
    <p:sldId id="289" r:id="rId92"/>
    <p:sldId id="290" r:id="rId93"/>
    <p:sldId id="291" r:id="rId94"/>
    <p:sldId id="292" r:id="rId95"/>
    <p:sldId id="293" r:id="rId96"/>
    <p:sldId id="294" r:id="rId97"/>
    <p:sldId id="295" r:id="rId98"/>
    <p:sldId id="296" r:id="rId99"/>
    <p:sldId id="297" r:id="rId100"/>
    <p:sldId id="298" r:id="rId101"/>
    <p:sldId id="299" r:id="rId102"/>
    <p:sldId id="300" r:id="rId103"/>
    <p:sldId id="301" r:id="rId104"/>
    <p:sldId id="302" r:id="rId105"/>
    <p:sldId id="303" r:id="rId106"/>
    <p:sldId id="304" r:id="rId107"/>
    <p:sldId id="373" r:id="rId108"/>
    <p:sldId id="374" r:id="rId109"/>
  </p:sldIdLst>
  <p:sldSz cx="12192000" cy="6858000"/>
  <p:notesSz cx="6858000" cy="9144000"/>
  <p:embeddedFontLst>
    <p:embeddedFont>
      <p:font typeface="Calibri" panose="020F0502020204030204" pitchFamily="34" charset="0"/>
      <p:regular r:id="rId111"/>
      <p:bold r:id="rId112"/>
      <p:italic r:id="rId113"/>
      <p:boldItalic r:id="rId114"/>
    </p:embeddedFont>
    <p:embeddedFont>
      <p:font typeface="Calibri Light" panose="020F0302020204030204" pitchFamily="34" charset="0"/>
      <p:regular r:id="rId115"/>
      <p:italic r:id="rId116"/>
    </p:embeddedFont>
    <p:embeddedFont>
      <p:font typeface="Cambria" panose="02040503050406030204" pitchFamily="18" charset="0"/>
      <p:regular r:id="rId117"/>
      <p:bold r:id="rId118"/>
      <p:italic r:id="rId119"/>
      <p:boldItalic r:id="rId120"/>
    </p:embeddedFont>
    <p:embeddedFont>
      <p:font typeface="Cambria Math" panose="02040503050406030204" pitchFamily="18" charset="0"/>
      <p:regular r:id="rId121"/>
    </p:embeddedFont>
    <p:embeddedFont>
      <p:font typeface="Futura Bk BT" panose="020B0502020204020303" pitchFamily="34" charset="0"/>
      <p:regular r:id="rId122"/>
      <p:italic r:id="rId1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Zvonka Gverić" initials="ZG" lastIdx="1" clrIdx="0">
    <p:extLst>
      <p:ext uri="{19B8F6BF-5375-455C-9EA6-DF929625EA0E}">
        <p15:presenceInfo xmlns:p15="http://schemas.microsoft.com/office/powerpoint/2012/main" userId="Zvonka Gverić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til 2 - Istic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Srednji stil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8034E78-7F5D-4C2E-B375-FC64B27BC917}" styleName="Tamni stil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1EBBBCC-DAD2-459C-BE2E-F6DE35CF9A28}" styleName="Tamni stil 2 - Isticanje 3/Isticanje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46F890A9-2807-4EBB-B81D-B2AA78EC7F39}" styleName="Tamni stil 2 - Isticanje 5/Isticanje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49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font" Target="fonts/font7.fntdata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84" Type="http://schemas.openxmlformats.org/officeDocument/2006/relationships/slide" Target="slides/slide80.xml"/><Relationship Id="rId89" Type="http://schemas.openxmlformats.org/officeDocument/2006/relationships/slide" Target="slides/slide85.xml"/><Relationship Id="rId112" Type="http://schemas.openxmlformats.org/officeDocument/2006/relationships/font" Target="fonts/font2.fntdata"/><Relationship Id="rId16" Type="http://schemas.openxmlformats.org/officeDocument/2006/relationships/slide" Target="slides/slide12.xml"/><Relationship Id="rId107" Type="http://schemas.openxmlformats.org/officeDocument/2006/relationships/slide" Target="slides/slide103.xml"/><Relationship Id="rId11" Type="http://schemas.openxmlformats.org/officeDocument/2006/relationships/slide" Target="slides/slide7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74" Type="http://schemas.openxmlformats.org/officeDocument/2006/relationships/slide" Target="slides/slide70.xml"/><Relationship Id="rId79" Type="http://schemas.openxmlformats.org/officeDocument/2006/relationships/slide" Target="slides/slide75.xml"/><Relationship Id="rId102" Type="http://schemas.openxmlformats.org/officeDocument/2006/relationships/slide" Target="slides/slide98.xml"/><Relationship Id="rId123" Type="http://schemas.openxmlformats.org/officeDocument/2006/relationships/font" Target="fonts/font13.fntdata"/><Relationship Id="rId128" Type="http://schemas.openxmlformats.org/officeDocument/2006/relationships/tableStyles" Target="tableStyles.xml"/><Relationship Id="rId5" Type="http://schemas.openxmlformats.org/officeDocument/2006/relationships/slide" Target="slides/slide1.xml"/><Relationship Id="rId90" Type="http://schemas.openxmlformats.org/officeDocument/2006/relationships/slide" Target="slides/slide86.xml"/><Relationship Id="rId95" Type="http://schemas.openxmlformats.org/officeDocument/2006/relationships/slide" Target="slides/slide91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113" Type="http://schemas.openxmlformats.org/officeDocument/2006/relationships/font" Target="fonts/font3.fntdata"/><Relationship Id="rId118" Type="http://schemas.openxmlformats.org/officeDocument/2006/relationships/font" Target="fonts/font8.fntdata"/><Relationship Id="rId80" Type="http://schemas.openxmlformats.org/officeDocument/2006/relationships/slide" Target="slides/slide76.xml"/><Relationship Id="rId85" Type="http://schemas.openxmlformats.org/officeDocument/2006/relationships/slide" Target="slides/slide81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59" Type="http://schemas.openxmlformats.org/officeDocument/2006/relationships/slide" Target="slides/slide55.xml"/><Relationship Id="rId103" Type="http://schemas.openxmlformats.org/officeDocument/2006/relationships/slide" Target="slides/slide99.xml"/><Relationship Id="rId108" Type="http://schemas.openxmlformats.org/officeDocument/2006/relationships/slide" Target="slides/slide104.xml"/><Relationship Id="rId124" Type="http://schemas.openxmlformats.org/officeDocument/2006/relationships/commentAuthors" Target="commentAuthors.xml"/><Relationship Id="rId129" Type="http://schemas.microsoft.com/office/2016/11/relationships/changesInfo" Target="changesInfos/changesInfo1.xml"/><Relationship Id="rId54" Type="http://schemas.openxmlformats.org/officeDocument/2006/relationships/slide" Target="slides/slide50.xml"/><Relationship Id="rId70" Type="http://schemas.openxmlformats.org/officeDocument/2006/relationships/slide" Target="slides/slide66.xml"/><Relationship Id="rId75" Type="http://schemas.openxmlformats.org/officeDocument/2006/relationships/slide" Target="slides/slide71.xml"/><Relationship Id="rId91" Type="http://schemas.openxmlformats.org/officeDocument/2006/relationships/slide" Target="slides/slide87.xml"/><Relationship Id="rId96" Type="http://schemas.openxmlformats.org/officeDocument/2006/relationships/slide" Target="slides/slide9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49" Type="http://schemas.openxmlformats.org/officeDocument/2006/relationships/slide" Target="slides/slide45.xml"/><Relationship Id="rId114" Type="http://schemas.openxmlformats.org/officeDocument/2006/relationships/font" Target="fonts/font4.fntdata"/><Relationship Id="rId119" Type="http://schemas.openxmlformats.org/officeDocument/2006/relationships/font" Target="fonts/font9.fntdata"/><Relationship Id="rId44" Type="http://schemas.openxmlformats.org/officeDocument/2006/relationships/slide" Target="slides/slide40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81" Type="http://schemas.openxmlformats.org/officeDocument/2006/relationships/slide" Target="slides/slide77.xml"/><Relationship Id="rId86" Type="http://schemas.openxmlformats.org/officeDocument/2006/relationships/slide" Target="slides/slide82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109" Type="http://schemas.openxmlformats.org/officeDocument/2006/relationships/slide" Target="slides/slide10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6" Type="http://schemas.openxmlformats.org/officeDocument/2006/relationships/slide" Target="slides/slide72.xml"/><Relationship Id="rId97" Type="http://schemas.openxmlformats.org/officeDocument/2006/relationships/slide" Target="slides/slide93.xml"/><Relationship Id="rId104" Type="http://schemas.openxmlformats.org/officeDocument/2006/relationships/slide" Target="slides/slide100.xml"/><Relationship Id="rId120" Type="http://schemas.openxmlformats.org/officeDocument/2006/relationships/font" Target="fonts/font10.fntdata"/><Relationship Id="rId125" Type="http://schemas.openxmlformats.org/officeDocument/2006/relationships/presProps" Target="presProps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92" Type="http://schemas.openxmlformats.org/officeDocument/2006/relationships/slide" Target="slides/slide88.xml"/><Relationship Id="rId2" Type="http://schemas.openxmlformats.org/officeDocument/2006/relationships/customXml" Target="../customXml/item2.xml"/><Relationship Id="rId29" Type="http://schemas.openxmlformats.org/officeDocument/2006/relationships/slide" Target="slides/slide25.xml"/><Relationship Id="rId24" Type="http://schemas.openxmlformats.org/officeDocument/2006/relationships/slide" Target="slides/slide20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66" Type="http://schemas.openxmlformats.org/officeDocument/2006/relationships/slide" Target="slides/slide62.xml"/><Relationship Id="rId87" Type="http://schemas.openxmlformats.org/officeDocument/2006/relationships/slide" Target="slides/slide83.xml"/><Relationship Id="rId110" Type="http://schemas.openxmlformats.org/officeDocument/2006/relationships/notesMaster" Target="notesMasters/notesMaster1.xml"/><Relationship Id="rId115" Type="http://schemas.openxmlformats.org/officeDocument/2006/relationships/font" Target="fonts/font5.fntdata"/><Relationship Id="rId61" Type="http://schemas.openxmlformats.org/officeDocument/2006/relationships/slide" Target="slides/slide57.xml"/><Relationship Id="rId82" Type="http://schemas.openxmlformats.org/officeDocument/2006/relationships/slide" Target="slides/slide78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56" Type="http://schemas.openxmlformats.org/officeDocument/2006/relationships/slide" Target="slides/slide52.xml"/><Relationship Id="rId77" Type="http://schemas.openxmlformats.org/officeDocument/2006/relationships/slide" Target="slides/slide73.xml"/><Relationship Id="rId100" Type="http://schemas.openxmlformats.org/officeDocument/2006/relationships/slide" Target="slides/slide96.xml"/><Relationship Id="rId105" Type="http://schemas.openxmlformats.org/officeDocument/2006/relationships/slide" Target="slides/slide101.xml"/><Relationship Id="rId126" Type="http://schemas.openxmlformats.org/officeDocument/2006/relationships/viewProps" Target="viewProp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93" Type="http://schemas.openxmlformats.org/officeDocument/2006/relationships/slide" Target="slides/slide89.xml"/><Relationship Id="rId98" Type="http://schemas.openxmlformats.org/officeDocument/2006/relationships/slide" Target="slides/slide94.xml"/><Relationship Id="rId121" Type="http://schemas.openxmlformats.org/officeDocument/2006/relationships/font" Target="fonts/font11.fntdata"/><Relationship Id="rId3" Type="http://schemas.openxmlformats.org/officeDocument/2006/relationships/customXml" Target="../customXml/item3.xml"/><Relationship Id="rId25" Type="http://schemas.openxmlformats.org/officeDocument/2006/relationships/slide" Target="slides/slide21.xml"/><Relationship Id="rId46" Type="http://schemas.openxmlformats.org/officeDocument/2006/relationships/slide" Target="slides/slide42.xml"/><Relationship Id="rId67" Type="http://schemas.openxmlformats.org/officeDocument/2006/relationships/slide" Target="slides/slide63.xml"/><Relationship Id="rId116" Type="http://schemas.openxmlformats.org/officeDocument/2006/relationships/font" Target="fonts/font6.fntdata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62" Type="http://schemas.openxmlformats.org/officeDocument/2006/relationships/slide" Target="slides/slide58.xml"/><Relationship Id="rId83" Type="http://schemas.openxmlformats.org/officeDocument/2006/relationships/slide" Target="slides/slide79.xml"/><Relationship Id="rId88" Type="http://schemas.openxmlformats.org/officeDocument/2006/relationships/slide" Target="slides/slide84.xml"/><Relationship Id="rId111" Type="http://schemas.openxmlformats.org/officeDocument/2006/relationships/font" Target="fonts/font1.fntdata"/><Relationship Id="rId15" Type="http://schemas.openxmlformats.org/officeDocument/2006/relationships/slide" Target="slides/slide11.xml"/><Relationship Id="rId36" Type="http://schemas.openxmlformats.org/officeDocument/2006/relationships/slide" Target="slides/slide32.xml"/><Relationship Id="rId57" Type="http://schemas.openxmlformats.org/officeDocument/2006/relationships/slide" Target="slides/slide53.xml"/><Relationship Id="rId106" Type="http://schemas.openxmlformats.org/officeDocument/2006/relationships/slide" Target="slides/slide102.xml"/><Relationship Id="rId127" Type="http://schemas.openxmlformats.org/officeDocument/2006/relationships/theme" Target="theme/theme1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52" Type="http://schemas.openxmlformats.org/officeDocument/2006/relationships/slide" Target="slides/slide48.xml"/><Relationship Id="rId73" Type="http://schemas.openxmlformats.org/officeDocument/2006/relationships/slide" Target="slides/slide69.xml"/><Relationship Id="rId78" Type="http://schemas.openxmlformats.org/officeDocument/2006/relationships/slide" Target="slides/slide74.xml"/><Relationship Id="rId94" Type="http://schemas.openxmlformats.org/officeDocument/2006/relationships/slide" Target="slides/slide90.xml"/><Relationship Id="rId99" Type="http://schemas.openxmlformats.org/officeDocument/2006/relationships/slide" Target="slides/slide95.xml"/><Relationship Id="rId101" Type="http://schemas.openxmlformats.org/officeDocument/2006/relationships/slide" Target="slides/slide97.xml"/><Relationship Id="rId122" Type="http://schemas.openxmlformats.org/officeDocument/2006/relationships/font" Target="fonts/font12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Zvonka Gverić" userId="f8371927-8633-48a5-9c91-c9cdd5519f0b" providerId="ADAL" clId="{ADEA3E19-850E-4349-9B3B-D67F3952E74C}"/>
    <pc:docChg chg="undo custSel addSld delSld modSld">
      <pc:chgData name="Zvonka Gverić" userId="f8371927-8633-48a5-9c91-c9cdd5519f0b" providerId="ADAL" clId="{ADEA3E19-850E-4349-9B3B-D67F3952E74C}" dt="2025-04-11T09:26:16.314" v="1255" actId="14734"/>
      <pc:docMkLst>
        <pc:docMk/>
      </pc:docMkLst>
      <pc:sldChg chg="modSp">
        <pc:chgData name="Zvonka Gverić" userId="f8371927-8633-48a5-9c91-c9cdd5519f0b" providerId="ADAL" clId="{ADEA3E19-850E-4349-9B3B-D67F3952E74C}" dt="2025-03-24T11:35:55.016" v="355" actId="20577"/>
        <pc:sldMkLst>
          <pc:docMk/>
          <pc:sldMk cId="2408668877" sldId="257"/>
        </pc:sldMkLst>
        <pc:spChg chg="mod">
          <ac:chgData name="Zvonka Gverić" userId="f8371927-8633-48a5-9c91-c9cdd5519f0b" providerId="ADAL" clId="{ADEA3E19-850E-4349-9B3B-D67F3952E74C}" dt="2025-03-24T11:35:55.016" v="355" actId="20577"/>
          <ac:spMkLst>
            <pc:docMk/>
            <pc:sldMk cId="2408668877" sldId="257"/>
            <ac:spMk id="3" creationId="{00000000-0000-0000-0000-000000000000}"/>
          </ac:spMkLst>
        </pc:spChg>
      </pc:sldChg>
      <pc:sldChg chg="delSp">
        <pc:chgData name="Zvonka Gverić" userId="f8371927-8633-48a5-9c91-c9cdd5519f0b" providerId="ADAL" clId="{ADEA3E19-850E-4349-9B3B-D67F3952E74C}" dt="2025-03-21T09:43:36.893" v="0"/>
        <pc:sldMkLst>
          <pc:docMk/>
          <pc:sldMk cId="3644935169" sldId="273"/>
        </pc:sldMkLst>
        <pc:picChg chg="del">
          <ac:chgData name="Zvonka Gverić" userId="f8371927-8633-48a5-9c91-c9cdd5519f0b" providerId="ADAL" clId="{ADEA3E19-850E-4349-9B3B-D67F3952E74C}" dt="2025-03-21T09:43:36.893" v="0"/>
          <ac:picMkLst>
            <pc:docMk/>
            <pc:sldMk cId="3644935169" sldId="273"/>
            <ac:picMk id="4" creationId="{85396208-F4D9-4407-B6A1-94FE576CFD0D}"/>
          </ac:picMkLst>
        </pc:picChg>
      </pc:sldChg>
      <pc:sldChg chg="add">
        <pc:chgData name="Zvonka Gverić" userId="f8371927-8633-48a5-9c91-c9cdd5519f0b" providerId="ADAL" clId="{ADEA3E19-850E-4349-9B3B-D67F3952E74C}" dt="2025-03-28T10:35:01.276" v="356"/>
        <pc:sldMkLst>
          <pc:docMk/>
          <pc:sldMk cId="1307596394" sldId="276"/>
        </pc:sldMkLst>
      </pc:sldChg>
      <pc:sldChg chg="add">
        <pc:chgData name="Zvonka Gverić" userId="f8371927-8633-48a5-9c91-c9cdd5519f0b" providerId="ADAL" clId="{ADEA3E19-850E-4349-9B3B-D67F3952E74C}" dt="2025-03-28T10:35:01.276" v="356"/>
        <pc:sldMkLst>
          <pc:docMk/>
          <pc:sldMk cId="237328899" sldId="277"/>
        </pc:sldMkLst>
      </pc:sldChg>
      <pc:sldChg chg="add">
        <pc:chgData name="Zvonka Gverić" userId="f8371927-8633-48a5-9c91-c9cdd5519f0b" providerId="ADAL" clId="{ADEA3E19-850E-4349-9B3B-D67F3952E74C}" dt="2025-03-28T10:35:01.276" v="356"/>
        <pc:sldMkLst>
          <pc:docMk/>
          <pc:sldMk cId="1095203381" sldId="278"/>
        </pc:sldMkLst>
      </pc:sldChg>
      <pc:sldChg chg="modSp add">
        <pc:chgData name="Zvonka Gverić" userId="f8371927-8633-48a5-9c91-c9cdd5519f0b" providerId="ADAL" clId="{ADEA3E19-850E-4349-9B3B-D67F3952E74C}" dt="2025-03-28T10:35:24.449" v="358" actId="20577"/>
        <pc:sldMkLst>
          <pc:docMk/>
          <pc:sldMk cId="145989354" sldId="280"/>
        </pc:sldMkLst>
        <pc:spChg chg="mod">
          <ac:chgData name="Zvonka Gverić" userId="f8371927-8633-48a5-9c91-c9cdd5519f0b" providerId="ADAL" clId="{ADEA3E19-850E-4349-9B3B-D67F3952E74C}" dt="2025-03-28T10:35:24.449" v="358" actId="20577"/>
          <ac:spMkLst>
            <pc:docMk/>
            <pc:sldMk cId="145989354" sldId="280"/>
            <ac:spMk id="3" creationId="{00000000-0000-0000-0000-000000000000}"/>
          </ac:spMkLst>
        </pc:spChg>
      </pc:sldChg>
      <pc:sldChg chg="add">
        <pc:chgData name="Zvonka Gverić" userId="f8371927-8633-48a5-9c91-c9cdd5519f0b" providerId="ADAL" clId="{ADEA3E19-850E-4349-9B3B-D67F3952E74C}" dt="2025-03-28T10:35:01.276" v="356"/>
        <pc:sldMkLst>
          <pc:docMk/>
          <pc:sldMk cId="3048397052" sldId="281"/>
        </pc:sldMkLst>
      </pc:sldChg>
      <pc:sldChg chg="add">
        <pc:chgData name="Zvonka Gverić" userId="f8371927-8633-48a5-9c91-c9cdd5519f0b" providerId="ADAL" clId="{ADEA3E19-850E-4349-9B3B-D67F3952E74C}" dt="2025-03-28T10:35:01.276" v="356"/>
        <pc:sldMkLst>
          <pc:docMk/>
          <pc:sldMk cId="2917785962" sldId="282"/>
        </pc:sldMkLst>
      </pc:sldChg>
      <pc:sldChg chg="add">
        <pc:chgData name="Zvonka Gverić" userId="f8371927-8633-48a5-9c91-c9cdd5519f0b" providerId="ADAL" clId="{ADEA3E19-850E-4349-9B3B-D67F3952E74C}" dt="2025-03-28T10:35:01.276" v="356"/>
        <pc:sldMkLst>
          <pc:docMk/>
          <pc:sldMk cId="3902654926" sldId="283"/>
        </pc:sldMkLst>
      </pc:sldChg>
      <pc:sldChg chg="add">
        <pc:chgData name="Zvonka Gverić" userId="f8371927-8633-48a5-9c91-c9cdd5519f0b" providerId="ADAL" clId="{ADEA3E19-850E-4349-9B3B-D67F3952E74C}" dt="2025-03-28T10:35:01.276" v="356"/>
        <pc:sldMkLst>
          <pc:docMk/>
          <pc:sldMk cId="516548980" sldId="284"/>
        </pc:sldMkLst>
      </pc:sldChg>
      <pc:sldChg chg="add">
        <pc:chgData name="Zvonka Gverić" userId="f8371927-8633-48a5-9c91-c9cdd5519f0b" providerId="ADAL" clId="{ADEA3E19-850E-4349-9B3B-D67F3952E74C}" dt="2025-04-04T09:20:57.592" v="975"/>
        <pc:sldMkLst>
          <pc:docMk/>
          <pc:sldMk cId="494313519" sldId="288"/>
        </pc:sldMkLst>
      </pc:sldChg>
      <pc:sldChg chg="add">
        <pc:chgData name="Zvonka Gverić" userId="f8371927-8633-48a5-9c91-c9cdd5519f0b" providerId="ADAL" clId="{ADEA3E19-850E-4349-9B3B-D67F3952E74C}" dt="2025-04-04T09:20:57.592" v="975"/>
        <pc:sldMkLst>
          <pc:docMk/>
          <pc:sldMk cId="2141990988" sldId="289"/>
        </pc:sldMkLst>
      </pc:sldChg>
      <pc:sldChg chg="add">
        <pc:chgData name="Zvonka Gverić" userId="f8371927-8633-48a5-9c91-c9cdd5519f0b" providerId="ADAL" clId="{ADEA3E19-850E-4349-9B3B-D67F3952E74C}" dt="2025-04-04T09:20:57.592" v="975"/>
        <pc:sldMkLst>
          <pc:docMk/>
          <pc:sldMk cId="2983145335" sldId="290"/>
        </pc:sldMkLst>
      </pc:sldChg>
      <pc:sldChg chg="add">
        <pc:chgData name="Zvonka Gverić" userId="f8371927-8633-48a5-9c91-c9cdd5519f0b" providerId="ADAL" clId="{ADEA3E19-850E-4349-9B3B-D67F3952E74C}" dt="2025-04-04T09:20:57.592" v="975"/>
        <pc:sldMkLst>
          <pc:docMk/>
          <pc:sldMk cId="3229984169" sldId="291"/>
        </pc:sldMkLst>
      </pc:sldChg>
      <pc:sldChg chg="add">
        <pc:chgData name="Zvonka Gverić" userId="f8371927-8633-48a5-9c91-c9cdd5519f0b" providerId="ADAL" clId="{ADEA3E19-850E-4349-9B3B-D67F3952E74C}" dt="2025-04-04T09:20:57.592" v="975"/>
        <pc:sldMkLst>
          <pc:docMk/>
          <pc:sldMk cId="3147485447" sldId="292"/>
        </pc:sldMkLst>
      </pc:sldChg>
      <pc:sldChg chg="add">
        <pc:chgData name="Zvonka Gverić" userId="f8371927-8633-48a5-9c91-c9cdd5519f0b" providerId="ADAL" clId="{ADEA3E19-850E-4349-9B3B-D67F3952E74C}" dt="2025-04-04T09:20:57.592" v="975"/>
        <pc:sldMkLst>
          <pc:docMk/>
          <pc:sldMk cId="3734675503" sldId="293"/>
        </pc:sldMkLst>
      </pc:sldChg>
      <pc:sldChg chg="add">
        <pc:chgData name="Zvonka Gverić" userId="f8371927-8633-48a5-9c91-c9cdd5519f0b" providerId="ADAL" clId="{ADEA3E19-850E-4349-9B3B-D67F3952E74C}" dt="2025-04-04T09:20:57.592" v="975"/>
        <pc:sldMkLst>
          <pc:docMk/>
          <pc:sldMk cId="3922129895" sldId="294"/>
        </pc:sldMkLst>
      </pc:sldChg>
      <pc:sldChg chg="add">
        <pc:chgData name="Zvonka Gverić" userId="f8371927-8633-48a5-9c91-c9cdd5519f0b" providerId="ADAL" clId="{ADEA3E19-850E-4349-9B3B-D67F3952E74C}" dt="2025-04-04T09:20:57.592" v="975"/>
        <pc:sldMkLst>
          <pc:docMk/>
          <pc:sldMk cId="488108177" sldId="295"/>
        </pc:sldMkLst>
      </pc:sldChg>
      <pc:sldChg chg="modSp add">
        <pc:chgData name="Zvonka Gverić" userId="f8371927-8633-48a5-9c91-c9cdd5519f0b" providerId="ADAL" clId="{ADEA3E19-850E-4349-9B3B-D67F3952E74C}" dt="2025-04-11T09:26:16.314" v="1255" actId="14734"/>
        <pc:sldMkLst>
          <pc:docMk/>
          <pc:sldMk cId="1022819689" sldId="296"/>
        </pc:sldMkLst>
        <pc:graphicFrameChg chg="modGraphic">
          <ac:chgData name="Zvonka Gverić" userId="f8371927-8633-48a5-9c91-c9cdd5519f0b" providerId="ADAL" clId="{ADEA3E19-850E-4349-9B3B-D67F3952E74C}" dt="2025-04-11T09:26:16.314" v="1255" actId="14734"/>
          <ac:graphicFrameMkLst>
            <pc:docMk/>
            <pc:sldMk cId="1022819689" sldId="296"/>
            <ac:graphicFrameMk id="4" creationId="{00000000-0000-0000-0000-000000000000}"/>
          </ac:graphicFrameMkLst>
        </pc:graphicFrameChg>
      </pc:sldChg>
      <pc:sldChg chg="add">
        <pc:chgData name="Zvonka Gverić" userId="f8371927-8633-48a5-9c91-c9cdd5519f0b" providerId="ADAL" clId="{ADEA3E19-850E-4349-9B3B-D67F3952E74C}" dt="2025-04-04T09:20:57.592" v="975"/>
        <pc:sldMkLst>
          <pc:docMk/>
          <pc:sldMk cId="3624442696" sldId="297"/>
        </pc:sldMkLst>
      </pc:sldChg>
      <pc:sldChg chg="add">
        <pc:chgData name="Zvonka Gverić" userId="f8371927-8633-48a5-9c91-c9cdd5519f0b" providerId="ADAL" clId="{ADEA3E19-850E-4349-9B3B-D67F3952E74C}" dt="2025-04-04T09:20:57.592" v="975"/>
        <pc:sldMkLst>
          <pc:docMk/>
          <pc:sldMk cId="212725411" sldId="298"/>
        </pc:sldMkLst>
      </pc:sldChg>
      <pc:sldChg chg="add">
        <pc:chgData name="Zvonka Gverić" userId="f8371927-8633-48a5-9c91-c9cdd5519f0b" providerId="ADAL" clId="{ADEA3E19-850E-4349-9B3B-D67F3952E74C}" dt="2025-04-04T09:20:57.592" v="975"/>
        <pc:sldMkLst>
          <pc:docMk/>
          <pc:sldMk cId="761295249" sldId="299"/>
        </pc:sldMkLst>
      </pc:sldChg>
      <pc:sldChg chg="add">
        <pc:chgData name="Zvonka Gverić" userId="f8371927-8633-48a5-9c91-c9cdd5519f0b" providerId="ADAL" clId="{ADEA3E19-850E-4349-9B3B-D67F3952E74C}" dt="2025-04-04T09:20:57.592" v="975"/>
        <pc:sldMkLst>
          <pc:docMk/>
          <pc:sldMk cId="415525151" sldId="300"/>
        </pc:sldMkLst>
      </pc:sldChg>
      <pc:sldChg chg="add">
        <pc:chgData name="Zvonka Gverić" userId="f8371927-8633-48a5-9c91-c9cdd5519f0b" providerId="ADAL" clId="{ADEA3E19-850E-4349-9B3B-D67F3952E74C}" dt="2025-04-04T09:20:57.592" v="975"/>
        <pc:sldMkLst>
          <pc:docMk/>
          <pc:sldMk cId="3362660121" sldId="301"/>
        </pc:sldMkLst>
      </pc:sldChg>
      <pc:sldChg chg="add">
        <pc:chgData name="Zvonka Gverić" userId="f8371927-8633-48a5-9c91-c9cdd5519f0b" providerId="ADAL" clId="{ADEA3E19-850E-4349-9B3B-D67F3952E74C}" dt="2025-04-04T09:20:57.592" v="975"/>
        <pc:sldMkLst>
          <pc:docMk/>
          <pc:sldMk cId="2039027079" sldId="302"/>
        </pc:sldMkLst>
      </pc:sldChg>
      <pc:sldChg chg="add">
        <pc:chgData name="Zvonka Gverić" userId="f8371927-8633-48a5-9c91-c9cdd5519f0b" providerId="ADAL" clId="{ADEA3E19-850E-4349-9B3B-D67F3952E74C}" dt="2025-04-04T09:20:57.592" v="975"/>
        <pc:sldMkLst>
          <pc:docMk/>
          <pc:sldMk cId="4137913675" sldId="303"/>
        </pc:sldMkLst>
      </pc:sldChg>
      <pc:sldChg chg="add">
        <pc:chgData name="Zvonka Gverić" userId="f8371927-8633-48a5-9c91-c9cdd5519f0b" providerId="ADAL" clId="{ADEA3E19-850E-4349-9B3B-D67F3952E74C}" dt="2025-04-04T09:20:57.592" v="975"/>
        <pc:sldMkLst>
          <pc:docMk/>
          <pc:sldMk cId="3837034648" sldId="304"/>
        </pc:sldMkLst>
      </pc:sldChg>
      <pc:sldChg chg="modSp add">
        <pc:chgData name="Zvonka Gverić" userId="f8371927-8633-48a5-9c91-c9cdd5519f0b" providerId="ADAL" clId="{ADEA3E19-850E-4349-9B3B-D67F3952E74C}" dt="2025-03-28T10:37:52.964" v="392" actId="14100"/>
        <pc:sldMkLst>
          <pc:docMk/>
          <pc:sldMk cId="3522663898" sldId="305"/>
        </pc:sldMkLst>
        <pc:spChg chg="mod">
          <ac:chgData name="Zvonka Gverić" userId="f8371927-8633-48a5-9c91-c9cdd5519f0b" providerId="ADAL" clId="{ADEA3E19-850E-4349-9B3B-D67F3952E74C}" dt="2025-03-28T10:37:52.964" v="392" actId="14100"/>
          <ac:spMkLst>
            <pc:docMk/>
            <pc:sldMk cId="3522663898" sldId="305"/>
            <ac:spMk id="2" creationId="{00000000-0000-0000-0000-000000000000}"/>
          </ac:spMkLst>
        </pc:spChg>
      </pc:sldChg>
      <pc:sldChg chg="add">
        <pc:chgData name="Zvonka Gverić" userId="f8371927-8633-48a5-9c91-c9cdd5519f0b" providerId="ADAL" clId="{ADEA3E19-850E-4349-9B3B-D67F3952E74C}" dt="2025-03-28T10:36:52.338" v="359"/>
        <pc:sldMkLst>
          <pc:docMk/>
          <pc:sldMk cId="894479661" sldId="306"/>
        </pc:sldMkLst>
      </pc:sldChg>
      <pc:sldChg chg="add">
        <pc:chgData name="Zvonka Gverić" userId="f8371927-8633-48a5-9c91-c9cdd5519f0b" providerId="ADAL" clId="{ADEA3E19-850E-4349-9B3B-D67F3952E74C}" dt="2025-03-28T10:36:52.338" v="359"/>
        <pc:sldMkLst>
          <pc:docMk/>
          <pc:sldMk cId="4155064836" sldId="307"/>
        </pc:sldMkLst>
      </pc:sldChg>
      <pc:sldChg chg="add">
        <pc:chgData name="Zvonka Gverić" userId="f8371927-8633-48a5-9c91-c9cdd5519f0b" providerId="ADAL" clId="{ADEA3E19-850E-4349-9B3B-D67F3952E74C}" dt="2025-03-28T10:36:52.338" v="359"/>
        <pc:sldMkLst>
          <pc:docMk/>
          <pc:sldMk cId="1548691631" sldId="308"/>
        </pc:sldMkLst>
      </pc:sldChg>
      <pc:sldChg chg="add">
        <pc:chgData name="Zvonka Gverić" userId="f8371927-8633-48a5-9c91-c9cdd5519f0b" providerId="ADAL" clId="{ADEA3E19-850E-4349-9B3B-D67F3952E74C}" dt="2025-03-28T10:36:52.338" v="359"/>
        <pc:sldMkLst>
          <pc:docMk/>
          <pc:sldMk cId="781489195" sldId="309"/>
        </pc:sldMkLst>
      </pc:sldChg>
      <pc:sldChg chg="add">
        <pc:chgData name="Zvonka Gverić" userId="f8371927-8633-48a5-9c91-c9cdd5519f0b" providerId="ADAL" clId="{ADEA3E19-850E-4349-9B3B-D67F3952E74C}" dt="2025-03-28T10:36:52.338" v="359"/>
        <pc:sldMkLst>
          <pc:docMk/>
          <pc:sldMk cId="3115374531" sldId="310"/>
        </pc:sldMkLst>
      </pc:sldChg>
      <pc:sldChg chg="add">
        <pc:chgData name="Zvonka Gverić" userId="f8371927-8633-48a5-9c91-c9cdd5519f0b" providerId="ADAL" clId="{ADEA3E19-850E-4349-9B3B-D67F3952E74C}" dt="2025-03-28T10:36:52.338" v="359"/>
        <pc:sldMkLst>
          <pc:docMk/>
          <pc:sldMk cId="253476110" sldId="311"/>
        </pc:sldMkLst>
      </pc:sldChg>
      <pc:sldChg chg="add">
        <pc:chgData name="Zvonka Gverić" userId="f8371927-8633-48a5-9c91-c9cdd5519f0b" providerId="ADAL" clId="{ADEA3E19-850E-4349-9B3B-D67F3952E74C}" dt="2025-03-28T10:36:52.338" v="359"/>
        <pc:sldMkLst>
          <pc:docMk/>
          <pc:sldMk cId="964059374" sldId="312"/>
        </pc:sldMkLst>
      </pc:sldChg>
      <pc:sldChg chg="add">
        <pc:chgData name="Zvonka Gverić" userId="f8371927-8633-48a5-9c91-c9cdd5519f0b" providerId="ADAL" clId="{ADEA3E19-850E-4349-9B3B-D67F3952E74C}" dt="2025-03-28T10:36:52.338" v="359"/>
        <pc:sldMkLst>
          <pc:docMk/>
          <pc:sldMk cId="2063414795" sldId="313"/>
        </pc:sldMkLst>
      </pc:sldChg>
      <pc:sldChg chg="add">
        <pc:chgData name="Zvonka Gverić" userId="f8371927-8633-48a5-9c91-c9cdd5519f0b" providerId="ADAL" clId="{ADEA3E19-850E-4349-9B3B-D67F3952E74C}" dt="2025-03-28T10:36:52.338" v="359"/>
        <pc:sldMkLst>
          <pc:docMk/>
          <pc:sldMk cId="2435510695" sldId="314"/>
        </pc:sldMkLst>
      </pc:sldChg>
      <pc:sldChg chg="addSp modSp add">
        <pc:chgData name="Zvonka Gverić" userId="f8371927-8633-48a5-9c91-c9cdd5519f0b" providerId="ADAL" clId="{ADEA3E19-850E-4349-9B3B-D67F3952E74C}" dt="2025-04-04T08:43:21.840" v="969" actId="207"/>
        <pc:sldMkLst>
          <pc:docMk/>
          <pc:sldMk cId="3048203699" sldId="315"/>
        </pc:sldMkLst>
        <pc:spChg chg="add mod">
          <ac:chgData name="Zvonka Gverić" userId="f8371927-8633-48a5-9c91-c9cdd5519f0b" providerId="ADAL" clId="{ADEA3E19-850E-4349-9B3B-D67F3952E74C}" dt="2025-04-04T08:43:21.840" v="969" actId="207"/>
          <ac:spMkLst>
            <pc:docMk/>
            <pc:sldMk cId="3048203699" sldId="315"/>
            <ac:spMk id="5" creationId="{E0C33D38-2FCE-415D-A00F-E4BD8A936371}"/>
          </ac:spMkLst>
        </pc:spChg>
      </pc:sldChg>
      <pc:sldChg chg="add">
        <pc:chgData name="Zvonka Gverić" userId="f8371927-8633-48a5-9c91-c9cdd5519f0b" providerId="ADAL" clId="{ADEA3E19-850E-4349-9B3B-D67F3952E74C}" dt="2025-04-04T08:40:56.715" v="921"/>
        <pc:sldMkLst>
          <pc:docMk/>
          <pc:sldMk cId="576951080" sldId="316"/>
        </pc:sldMkLst>
      </pc:sldChg>
      <pc:sldChg chg="add">
        <pc:chgData name="Zvonka Gverić" userId="f8371927-8633-48a5-9c91-c9cdd5519f0b" providerId="ADAL" clId="{ADEA3E19-850E-4349-9B3B-D67F3952E74C}" dt="2025-04-04T08:40:56.715" v="921"/>
        <pc:sldMkLst>
          <pc:docMk/>
          <pc:sldMk cId="3065692053" sldId="317"/>
        </pc:sldMkLst>
      </pc:sldChg>
      <pc:sldChg chg="modSp add">
        <pc:chgData name="Zvonka Gverić" userId="f8371927-8633-48a5-9c91-c9cdd5519f0b" providerId="ADAL" clId="{ADEA3E19-850E-4349-9B3B-D67F3952E74C}" dt="2025-04-04T08:43:50.293" v="973" actId="20577"/>
        <pc:sldMkLst>
          <pc:docMk/>
          <pc:sldMk cId="3495234847" sldId="318"/>
        </pc:sldMkLst>
        <pc:spChg chg="mod">
          <ac:chgData name="Zvonka Gverić" userId="f8371927-8633-48a5-9c91-c9cdd5519f0b" providerId="ADAL" clId="{ADEA3E19-850E-4349-9B3B-D67F3952E74C}" dt="2025-04-04T08:43:50.293" v="973" actId="20577"/>
          <ac:spMkLst>
            <pc:docMk/>
            <pc:sldMk cId="3495234847" sldId="318"/>
            <ac:spMk id="3" creationId="{00000000-0000-0000-0000-000000000000}"/>
          </ac:spMkLst>
        </pc:spChg>
      </pc:sldChg>
      <pc:sldChg chg="add">
        <pc:chgData name="Zvonka Gverić" userId="f8371927-8633-48a5-9c91-c9cdd5519f0b" providerId="ADAL" clId="{ADEA3E19-850E-4349-9B3B-D67F3952E74C}" dt="2025-04-04T08:40:56.715" v="921"/>
        <pc:sldMkLst>
          <pc:docMk/>
          <pc:sldMk cId="2918510660" sldId="319"/>
        </pc:sldMkLst>
      </pc:sldChg>
      <pc:sldChg chg="add">
        <pc:chgData name="Zvonka Gverić" userId="f8371927-8633-48a5-9c91-c9cdd5519f0b" providerId="ADAL" clId="{ADEA3E19-850E-4349-9B3B-D67F3952E74C}" dt="2025-04-04T08:40:56.715" v="921"/>
        <pc:sldMkLst>
          <pc:docMk/>
          <pc:sldMk cId="3408959429" sldId="320"/>
        </pc:sldMkLst>
      </pc:sldChg>
      <pc:sldChg chg="add">
        <pc:chgData name="Zvonka Gverić" userId="f8371927-8633-48a5-9c91-c9cdd5519f0b" providerId="ADAL" clId="{ADEA3E19-850E-4349-9B3B-D67F3952E74C}" dt="2025-04-04T08:40:56.715" v="921"/>
        <pc:sldMkLst>
          <pc:docMk/>
          <pc:sldMk cId="3154924873" sldId="321"/>
        </pc:sldMkLst>
      </pc:sldChg>
      <pc:sldChg chg="add">
        <pc:chgData name="Zvonka Gverić" userId="f8371927-8633-48a5-9c91-c9cdd5519f0b" providerId="ADAL" clId="{ADEA3E19-850E-4349-9B3B-D67F3952E74C}" dt="2025-04-04T08:40:56.715" v="921"/>
        <pc:sldMkLst>
          <pc:docMk/>
          <pc:sldMk cId="2403623529" sldId="322"/>
        </pc:sldMkLst>
      </pc:sldChg>
      <pc:sldChg chg="add">
        <pc:chgData name="Zvonka Gverić" userId="f8371927-8633-48a5-9c91-c9cdd5519f0b" providerId="ADAL" clId="{ADEA3E19-850E-4349-9B3B-D67F3952E74C}" dt="2025-04-04T08:40:56.715" v="921"/>
        <pc:sldMkLst>
          <pc:docMk/>
          <pc:sldMk cId="698361828" sldId="323"/>
        </pc:sldMkLst>
      </pc:sldChg>
      <pc:sldChg chg="add">
        <pc:chgData name="Zvonka Gverić" userId="f8371927-8633-48a5-9c91-c9cdd5519f0b" providerId="ADAL" clId="{ADEA3E19-850E-4349-9B3B-D67F3952E74C}" dt="2025-04-04T08:40:56.715" v="921"/>
        <pc:sldMkLst>
          <pc:docMk/>
          <pc:sldMk cId="2319368432" sldId="324"/>
        </pc:sldMkLst>
      </pc:sldChg>
      <pc:sldChg chg="add">
        <pc:chgData name="Zvonka Gverić" userId="f8371927-8633-48a5-9c91-c9cdd5519f0b" providerId="ADAL" clId="{ADEA3E19-850E-4349-9B3B-D67F3952E74C}" dt="2025-04-04T08:40:56.715" v="921"/>
        <pc:sldMkLst>
          <pc:docMk/>
          <pc:sldMk cId="1623017921" sldId="325"/>
        </pc:sldMkLst>
      </pc:sldChg>
      <pc:sldChg chg="add">
        <pc:chgData name="Zvonka Gverić" userId="f8371927-8633-48a5-9c91-c9cdd5519f0b" providerId="ADAL" clId="{ADEA3E19-850E-4349-9B3B-D67F3952E74C}" dt="2025-04-04T08:40:56.715" v="921"/>
        <pc:sldMkLst>
          <pc:docMk/>
          <pc:sldMk cId="1878582428" sldId="326"/>
        </pc:sldMkLst>
      </pc:sldChg>
      <pc:sldChg chg="add">
        <pc:chgData name="Zvonka Gverić" userId="f8371927-8633-48a5-9c91-c9cdd5519f0b" providerId="ADAL" clId="{ADEA3E19-850E-4349-9B3B-D67F3952E74C}" dt="2025-04-04T08:40:56.715" v="921"/>
        <pc:sldMkLst>
          <pc:docMk/>
          <pc:sldMk cId="2686366810" sldId="327"/>
        </pc:sldMkLst>
      </pc:sldChg>
      <pc:sldChg chg="add">
        <pc:chgData name="Zvonka Gverić" userId="f8371927-8633-48a5-9c91-c9cdd5519f0b" providerId="ADAL" clId="{ADEA3E19-850E-4349-9B3B-D67F3952E74C}" dt="2025-04-04T08:42:38.554" v="925"/>
        <pc:sldMkLst>
          <pc:docMk/>
          <pc:sldMk cId="2533073221" sldId="328"/>
        </pc:sldMkLst>
      </pc:sldChg>
      <pc:sldChg chg="add">
        <pc:chgData name="Zvonka Gverić" userId="f8371927-8633-48a5-9c91-c9cdd5519f0b" providerId="ADAL" clId="{ADEA3E19-850E-4349-9B3B-D67F3952E74C}" dt="2025-04-04T08:42:38.554" v="925"/>
        <pc:sldMkLst>
          <pc:docMk/>
          <pc:sldMk cId="3524705937" sldId="329"/>
        </pc:sldMkLst>
      </pc:sldChg>
      <pc:sldChg chg="add">
        <pc:chgData name="Zvonka Gverić" userId="f8371927-8633-48a5-9c91-c9cdd5519f0b" providerId="ADAL" clId="{ADEA3E19-850E-4349-9B3B-D67F3952E74C}" dt="2025-04-04T08:42:38.554" v="925"/>
        <pc:sldMkLst>
          <pc:docMk/>
          <pc:sldMk cId="3729920875" sldId="330"/>
        </pc:sldMkLst>
      </pc:sldChg>
      <pc:sldChg chg="add del">
        <pc:chgData name="Zvonka Gverić" userId="f8371927-8633-48a5-9c91-c9cdd5519f0b" providerId="ADAL" clId="{ADEA3E19-850E-4349-9B3B-D67F3952E74C}" dt="2025-04-04T08:42:38.554" v="925"/>
        <pc:sldMkLst>
          <pc:docMk/>
          <pc:sldMk cId="695729719" sldId="331"/>
        </pc:sldMkLst>
      </pc:sldChg>
      <pc:sldChg chg="add del">
        <pc:chgData name="Zvonka Gverić" userId="f8371927-8633-48a5-9c91-c9cdd5519f0b" providerId="ADAL" clId="{ADEA3E19-850E-4349-9B3B-D67F3952E74C}" dt="2025-04-04T08:42:38.554" v="925"/>
        <pc:sldMkLst>
          <pc:docMk/>
          <pc:sldMk cId="3971497218" sldId="332"/>
        </pc:sldMkLst>
      </pc:sldChg>
      <pc:sldChg chg="add del">
        <pc:chgData name="Zvonka Gverić" userId="f8371927-8633-48a5-9c91-c9cdd5519f0b" providerId="ADAL" clId="{ADEA3E19-850E-4349-9B3B-D67F3952E74C}" dt="2025-04-04T08:42:38.554" v="925"/>
        <pc:sldMkLst>
          <pc:docMk/>
          <pc:sldMk cId="1815169751" sldId="333"/>
        </pc:sldMkLst>
      </pc:sldChg>
      <pc:sldChg chg="add">
        <pc:chgData name="Zvonka Gverić" userId="f8371927-8633-48a5-9c91-c9cdd5519f0b" providerId="ADAL" clId="{ADEA3E19-850E-4349-9B3B-D67F3952E74C}" dt="2025-04-04T08:40:21.394" v="920"/>
        <pc:sldMkLst>
          <pc:docMk/>
          <pc:sldMk cId="366102621" sldId="334"/>
        </pc:sldMkLst>
      </pc:sldChg>
      <pc:sldChg chg="add">
        <pc:chgData name="Zvonka Gverić" userId="f8371927-8633-48a5-9c91-c9cdd5519f0b" providerId="ADAL" clId="{ADEA3E19-850E-4349-9B3B-D67F3952E74C}" dt="2025-04-04T08:40:21.394" v="920"/>
        <pc:sldMkLst>
          <pc:docMk/>
          <pc:sldMk cId="821101482" sldId="335"/>
        </pc:sldMkLst>
      </pc:sldChg>
      <pc:sldChg chg="add">
        <pc:chgData name="Zvonka Gverić" userId="f8371927-8633-48a5-9c91-c9cdd5519f0b" providerId="ADAL" clId="{ADEA3E19-850E-4349-9B3B-D67F3952E74C}" dt="2025-04-04T08:40:21.394" v="920"/>
        <pc:sldMkLst>
          <pc:docMk/>
          <pc:sldMk cId="3942330398" sldId="336"/>
        </pc:sldMkLst>
      </pc:sldChg>
      <pc:sldChg chg="add">
        <pc:chgData name="Zvonka Gverić" userId="f8371927-8633-48a5-9c91-c9cdd5519f0b" providerId="ADAL" clId="{ADEA3E19-850E-4349-9B3B-D67F3952E74C}" dt="2025-04-04T08:40:21.394" v="920"/>
        <pc:sldMkLst>
          <pc:docMk/>
          <pc:sldMk cId="3764628939" sldId="337"/>
        </pc:sldMkLst>
      </pc:sldChg>
      <pc:sldChg chg="add">
        <pc:chgData name="Zvonka Gverić" userId="f8371927-8633-48a5-9c91-c9cdd5519f0b" providerId="ADAL" clId="{ADEA3E19-850E-4349-9B3B-D67F3952E74C}" dt="2025-04-04T08:40:21.394" v="920"/>
        <pc:sldMkLst>
          <pc:docMk/>
          <pc:sldMk cId="1665165668" sldId="338"/>
        </pc:sldMkLst>
      </pc:sldChg>
      <pc:sldChg chg="add">
        <pc:chgData name="Zvonka Gverić" userId="f8371927-8633-48a5-9c91-c9cdd5519f0b" providerId="ADAL" clId="{ADEA3E19-850E-4349-9B3B-D67F3952E74C}" dt="2025-04-04T08:40:21.394" v="920"/>
        <pc:sldMkLst>
          <pc:docMk/>
          <pc:sldMk cId="3756208173" sldId="339"/>
        </pc:sldMkLst>
      </pc:sldChg>
      <pc:sldChg chg="add">
        <pc:chgData name="Zvonka Gverić" userId="f8371927-8633-48a5-9c91-c9cdd5519f0b" providerId="ADAL" clId="{ADEA3E19-850E-4349-9B3B-D67F3952E74C}" dt="2025-04-04T08:40:21.394" v="920"/>
        <pc:sldMkLst>
          <pc:docMk/>
          <pc:sldMk cId="1689745059" sldId="340"/>
        </pc:sldMkLst>
      </pc:sldChg>
      <pc:sldChg chg="add">
        <pc:chgData name="Zvonka Gverić" userId="f8371927-8633-48a5-9c91-c9cdd5519f0b" providerId="ADAL" clId="{ADEA3E19-850E-4349-9B3B-D67F3952E74C}" dt="2025-04-04T08:40:21.394" v="920"/>
        <pc:sldMkLst>
          <pc:docMk/>
          <pc:sldMk cId="1262412719" sldId="341"/>
        </pc:sldMkLst>
      </pc:sldChg>
      <pc:sldChg chg="addSp add modAnim">
        <pc:chgData name="Zvonka Gverić" userId="f8371927-8633-48a5-9c91-c9cdd5519f0b" providerId="ADAL" clId="{ADEA3E19-850E-4349-9B3B-D67F3952E74C}" dt="2025-03-21T09:44:08.443" v="2"/>
        <pc:sldMkLst>
          <pc:docMk/>
          <pc:sldMk cId="2995615237" sldId="347"/>
        </pc:sldMkLst>
        <pc:spChg chg="add">
          <ac:chgData name="Zvonka Gverić" userId="f8371927-8633-48a5-9c91-c9cdd5519f0b" providerId="ADAL" clId="{ADEA3E19-850E-4349-9B3B-D67F3952E74C}" dt="2025-03-21T09:44:08.443" v="2"/>
          <ac:spMkLst>
            <pc:docMk/>
            <pc:sldMk cId="2995615237" sldId="347"/>
            <ac:spMk id="3" creationId="{6EBF8842-DBEC-4FFC-9F70-C1DB9E1368AB}"/>
          </ac:spMkLst>
        </pc:spChg>
        <pc:spChg chg="add">
          <ac:chgData name="Zvonka Gverić" userId="f8371927-8633-48a5-9c91-c9cdd5519f0b" providerId="ADAL" clId="{ADEA3E19-850E-4349-9B3B-D67F3952E74C}" dt="2025-03-21T09:44:08.443" v="2"/>
          <ac:spMkLst>
            <pc:docMk/>
            <pc:sldMk cId="2995615237" sldId="347"/>
            <ac:spMk id="4" creationId="{EB0544B7-1ED4-486D-896F-AE64D681B943}"/>
          </ac:spMkLst>
        </pc:spChg>
        <pc:spChg chg="add">
          <ac:chgData name="Zvonka Gverić" userId="f8371927-8633-48a5-9c91-c9cdd5519f0b" providerId="ADAL" clId="{ADEA3E19-850E-4349-9B3B-D67F3952E74C}" dt="2025-03-21T09:44:08.443" v="2"/>
          <ac:spMkLst>
            <pc:docMk/>
            <pc:sldMk cId="2995615237" sldId="347"/>
            <ac:spMk id="5" creationId="{66A46ED9-1EE2-4122-A7F1-959611D15842}"/>
          </ac:spMkLst>
        </pc:spChg>
        <pc:spChg chg="add">
          <ac:chgData name="Zvonka Gverić" userId="f8371927-8633-48a5-9c91-c9cdd5519f0b" providerId="ADAL" clId="{ADEA3E19-850E-4349-9B3B-D67F3952E74C}" dt="2025-03-21T09:44:08.443" v="2"/>
          <ac:spMkLst>
            <pc:docMk/>
            <pc:sldMk cId="2995615237" sldId="347"/>
            <ac:spMk id="6" creationId="{9D48A036-CAE6-443D-99BA-B4E09E8946BD}"/>
          </ac:spMkLst>
        </pc:spChg>
        <pc:spChg chg="add">
          <ac:chgData name="Zvonka Gverić" userId="f8371927-8633-48a5-9c91-c9cdd5519f0b" providerId="ADAL" clId="{ADEA3E19-850E-4349-9B3B-D67F3952E74C}" dt="2025-03-21T09:44:08.443" v="2"/>
          <ac:spMkLst>
            <pc:docMk/>
            <pc:sldMk cId="2995615237" sldId="347"/>
            <ac:spMk id="7" creationId="{DCBD4F1E-F723-45CF-9855-C26DA527226E}"/>
          </ac:spMkLst>
        </pc:spChg>
        <pc:spChg chg="add">
          <ac:chgData name="Zvonka Gverić" userId="f8371927-8633-48a5-9c91-c9cdd5519f0b" providerId="ADAL" clId="{ADEA3E19-850E-4349-9B3B-D67F3952E74C}" dt="2025-03-21T09:44:08.443" v="2"/>
          <ac:spMkLst>
            <pc:docMk/>
            <pc:sldMk cId="2995615237" sldId="347"/>
            <ac:spMk id="8" creationId="{91817BDF-77FC-409E-AE70-13A7A491750F}"/>
          </ac:spMkLst>
        </pc:spChg>
        <pc:spChg chg="add">
          <ac:chgData name="Zvonka Gverić" userId="f8371927-8633-48a5-9c91-c9cdd5519f0b" providerId="ADAL" clId="{ADEA3E19-850E-4349-9B3B-D67F3952E74C}" dt="2025-03-21T09:44:08.443" v="2"/>
          <ac:spMkLst>
            <pc:docMk/>
            <pc:sldMk cId="2995615237" sldId="347"/>
            <ac:spMk id="9" creationId="{134BDC7F-0B57-4B04-AB07-F9D6C5DC16DE}"/>
          </ac:spMkLst>
        </pc:spChg>
        <pc:spChg chg="add">
          <ac:chgData name="Zvonka Gverić" userId="f8371927-8633-48a5-9c91-c9cdd5519f0b" providerId="ADAL" clId="{ADEA3E19-850E-4349-9B3B-D67F3952E74C}" dt="2025-03-21T09:44:08.443" v="2"/>
          <ac:spMkLst>
            <pc:docMk/>
            <pc:sldMk cId="2995615237" sldId="347"/>
            <ac:spMk id="12" creationId="{C0C35ABD-0DDF-4EA3-B924-B65FC807781A}"/>
          </ac:spMkLst>
        </pc:spChg>
        <pc:spChg chg="add">
          <ac:chgData name="Zvonka Gverić" userId="f8371927-8633-48a5-9c91-c9cdd5519f0b" providerId="ADAL" clId="{ADEA3E19-850E-4349-9B3B-D67F3952E74C}" dt="2025-03-21T09:44:08.443" v="2"/>
          <ac:spMkLst>
            <pc:docMk/>
            <pc:sldMk cId="2995615237" sldId="347"/>
            <ac:spMk id="13" creationId="{4C110915-3AB2-4404-9208-0F05033B3334}"/>
          </ac:spMkLst>
        </pc:spChg>
        <pc:spChg chg="add">
          <ac:chgData name="Zvonka Gverić" userId="f8371927-8633-48a5-9c91-c9cdd5519f0b" providerId="ADAL" clId="{ADEA3E19-850E-4349-9B3B-D67F3952E74C}" dt="2025-03-21T09:44:08.443" v="2"/>
          <ac:spMkLst>
            <pc:docMk/>
            <pc:sldMk cId="2995615237" sldId="347"/>
            <ac:spMk id="16" creationId="{D53F9AC5-A87F-466F-8F04-4D3D6DBFD2C5}"/>
          </ac:spMkLst>
        </pc:spChg>
        <pc:spChg chg="add">
          <ac:chgData name="Zvonka Gverić" userId="f8371927-8633-48a5-9c91-c9cdd5519f0b" providerId="ADAL" clId="{ADEA3E19-850E-4349-9B3B-D67F3952E74C}" dt="2025-03-21T09:44:08.443" v="2"/>
          <ac:spMkLst>
            <pc:docMk/>
            <pc:sldMk cId="2995615237" sldId="347"/>
            <ac:spMk id="19" creationId="{3855A3D2-1950-40C2-9876-502493E7E6AC}"/>
          </ac:spMkLst>
        </pc:spChg>
        <pc:spChg chg="add">
          <ac:chgData name="Zvonka Gverić" userId="f8371927-8633-48a5-9c91-c9cdd5519f0b" providerId="ADAL" clId="{ADEA3E19-850E-4349-9B3B-D67F3952E74C}" dt="2025-03-21T09:44:08.443" v="2"/>
          <ac:spMkLst>
            <pc:docMk/>
            <pc:sldMk cId="2995615237" sldId="347"/>
            <ac:spMk id="22" creationId="{A2DAAE78-C3CC-40A4-A6D9-5FE5C6870887}"/>
          </ac:spMkLst>
        </pc:spChg>
        <pc:spChg chg="add">
          <ac:chgData name="Zvonka Gverić" userId="f8371927-8633-48a5-9c91-c9cdd5519f0b" providerId="ADAL" clId="{ADEA3E19-850E-4349-9B3B-D67F3952E74C}" dt="2025-03-21T09:44:08.443" v="2"/>
          <ac:spMkLst>
            <pc:docMk/>
            <pc:sldMk cId="2995615237" sldId="347"/>
            <ac:spMk id="23" creationId="{A160169C-1A61-4F0B-B717-F502FB9F1305}"/>
          </ac:spMkLst>
        </pc:spChg>
        <pc:spChg chg="add">
          <ac:chgData name="Zvonka Gverić" userId="f8371927-8633-48a5-9c91-c9cdd5519f0b" providerId="ADAL" clId="{ADEA3E19-850E-4349-9B3B-D67F3952E74C}" dt="2025-03-21T09:44:08.443" v="2"/>
          <ac:spMkLst>
            <pc:docMk/>
            <pc:sldMk cId="2995615237" sldId="347"/>
            <ac:spMk id="24" creationId="{B9B5B1A0-33B4-4766-BCC5-02D27F4B92B1}"/>
          </ac:spMkLst>
        </pc:spChg>
        <pc:spChg chg="add">
          <ac:chgData name="Zvonka Gverić" userId="f8371927-8633-48a5-9c91-c9cdd5519f0b" providerId="ADAL" clId="{ADEA3E19-850E-4349-9B3B-D67F3952E74C}" dt="2025-03-21T09:44:08.443" v="2"/>
          <ac:spMkLst>
            <pc:docMk/>
            <pc:sldMk cId="2995615237" sldId="347"/>
            <ac:spMk id="25" creationId="{3AA50E03-83EA-4A4B-836C-A1652F3C644D}"/>
          </ac:spMkLst>
        </pc:spChg>
        <pc:picChg chg="add">
          <ac:chgData name="Zvonka Gverić" userId="f8371927-8633-48a5-9c91-c9cdd5519f0b" providerId="ADAL" clId="{ADEA3E19-850E-4349-9B3B-D67F3952E74C}" dt="2025-03-21T09:44:08.443" v="2"/>
          <ac:picMkLst>
            <pc:docMk/>
            <pc:sldMk cId="2995615237" sldId="347"/>
            <ac:picMk id="2" creationId="{3101380E-652F-4EFA-8AFD-B68B749F88C0}"/>
          </ac:picMkLst>
        </pc:picChg>
        <pc:cxnChg chg="add">
          <ac:chgData name="Zvonka Gverić" userId="f8371927-8633-48a5-9c91-c9cdd5519f0b" providerId="ADAL" clId="{ADEA3E19-850E-4349-9B3B-D67F3952E74C}" dt="2025-03-21T09:44:08.443" v="2"/>
          <ac:cxnSpMkLst>
            <pc:docMk/>
            <pc:sldMk cId="2995615237" sldId="347"/>
            <ac:cxnSpMk id="10" creationId="{B2EF1CE5-7C13-4733-8A72-87F9B1A50672}"/>
          </ac:cxnSpMkLst>
        </pc:cxnChg>
        <pc:cxnChg chg="add">
          <ac:chgData name="Zvonka Gverić" userId="f8371927-8633-48a5-9c91-c9cdd5519f0b" providerId="ADAL" clId="{ADEA3E19-850E-4349-9B3B-D67F3952E74C}" dt="2025-03-21T09:44:08.443" v="2"/>
          <ac:cxnSpMkLst>
            <pc:docMk/>
            <pc:sldMk cId="2995615237" sldId="347"/>
            <ac:cxnSpMk id="11" creationId="{0B4E0275-C324-46FA-B0D9-5746FDC3E08A}"/>
          </ac:cxnSpMkLst>
        </pc:cxnChg>
        <pc:cxnChg chg="add">
          <ac:chgData name="Zvonka Gverić" userId="f8371927-8633-48a5-9c91-c9cdd5519f0b" providerId="ADAL" clId="{ADEA3E19-850E-4349-9B3B-D67F3952E74C}" dt="2025-03-21T09:44:08.443" v="2"/>
          <ac:cxnSpMkLst>
            <pc:docMk/>
            <pc:sldMk cId="2995615237" sldId="347"/>
            <ac:cxnSpMk id="14" creationId="{77EFF8DF-4FB3-4124-8875-235B02FA54F3}"/>
          </ac:cxnSpMkLst>
        </pc:cxnChg>
        <pc:cxnChg chg="add">
          <ac:chgData name="Zvonka Gverić" userId="f8371927-8633-48a5-9c91-c9cdd5519f0b" providerId="ADAL" clId="{ADEA3E19-850E-4349-9B3B-D67F3952E74C}" dt="2025-03-21T09:44:08.443" v="2"/>
          <ac:cxnSpMkLst>
            <pc:docMk/>
            <pc:sldMk cId="2995615237" sldId="347"/>
            <ac:cxnSpMk id="15" creationId="{0FA7FFA7-1171-4511-AFE6-F14E28BD25FC}"/>
          </ac:cxnSpMkLst>
        </pc:cxnChg>
        <pc:cxnChg chg="add">
          <ac:chgData name="Zvonka Gverić" userId="f8371927-8633-48a5-9c91-c9cdd5519f0b" providerId="ADAL" clId="{ADEA3E19-850E-4349-9B3B-D67F3952E74C}" dt="2025-03-21T09:44:08.443" v="2"/>
          <ac:cxnSpMkLst>
            <pc:docMk/>
            <pc:sldMk cId="2995615237" sldId="347"/>
            <ac:cxnSpMk id="17" creationId="{4A8D6974-B17C-4137-9402-5B3623FD91A9}"/>
          </ac:cxnSpMkLst>
        </pc:cxnChg>
        <pc:cxnChg chg="add">
          <ac:chgData name="Zvonka Gverić" userId="f8371927-8633-48a5-9c91-c9cdd5519f0b" providerId="ADAL" clId="{ADEA3E19-850E-4349-9B3B-D67F3952E74C}" dt="2025-03-21T09:44:08.443" v="2"/>
          <ac:cxnSpMkLst>
            <pc:docMk/>
            <pc:sldMk cId="2995615237" sldId="347"/>
            <ac:cxnSpMk id="18" creationId="{EA63FB36-E15F-4A3A-BDC1-0B623BCB5928}"/>
          </ac:cxnSpMkLst>
        </pc:cxnChg>
        <pc:cxnChg chg="add">
          <ac:chgData name="Zvonka Gverić" userId="f8371927-8633-48a5-9c91-c9cdd5519f0b" providerId="ADAL" clId="{ADEA3E19-850E-4349-9B3B-D67F3952E74C}" dt="2025-03-21T09:44:08.443" v="2"/>
          <ac:cxnSpMkLst>
            <pc:docMk/>
            <pc:sldMk cId="2995615237" sldId="347"/>
            <ac:cxnSpMk id="20" creationId="{9384DABB-512E-439C-B8C5-DE0B259CA26C}"/>
          </ac:cxnSpMkLst>
        </pc:cxnChg>
        <pc:cxnChg chg="add">
          <ac:chgData name="Zvonka Gverić" userId="f8371927-8633-48a5-9c91-c9cdd5519f0b" providerId="ADAL" clId="{ADEA3E19-850E-4349-9B3B-D67F3952E74C}" dt="2025-03-21T09:44:08.443" v="2"/>
          <ac:cxnSpMkLst>
            <pc:docMk/>
            <pc:sldMk cId="2995615237" sldId="347"/>
            <ac:cxnSpMk id="21" creationId="{ABED2AF4-8639-4BF9-AE96-4E81EDF86576}"/>
          </ac:cxnSpMkLst>
        </pc:cxnChg>
      </pc:sldChg>
      <pc:sldChg chg="addSp delSp modSp add">
        <pc:chgData name="Zvonka Gverić" userId="f8371927-8633-48a5-9c91-c9cdd5519f0b" providerId="ADAL" clId="{ADEA3E19-850E-4349-9B3B-D67F3952E74C}" dt="2025-03-21T10:39:48.079" v="242" actId="1076"/>
        <pc:sldMkLst>
          <pc:docMk/>
          <pc:sldMk cId="1934495420" sldId="348"/>
        </pc:sldMkLst>
        <pc:spChg chg="add mod">
          <ac:chgData name="Zvonka Gverić" userId="f8371927-8633-48a5-9c91-c9cdd5519f0b" providerId="ADAL" clId="{ADEA3E19-850E-4349-9B3B-D67F3952E74C}" dt="2025-03-21T09:50:18.810" v="39" actId="1076"/>
          <ac:spMkLst>
            <pc:docMk/>
            <pc:sldMk cId="1934495420" sldId="348"/>
            <ac:spMk id="2" creationId="{6D982EDC-E33F-40CE-8FE3-B819C71726EA}"/>
          </ac:spMkLst>
        </pc:spChg>
        <pc:spChg chg="add del mod">
          <ac:chgData name="Zvonka Gverić" userId="f8371927-8633-48a5-9c91-c9cdd5519f0b" providerId="ADAL" clId="{ADEA3E19-850E-4349-9B3B-D67F3952E74C}" dt="2025-03-21T10:39:37.747" v="240" actId="478"/>
          <ac:spMkLst>
            <pc:docMk/>
            <pc:sldMk cId="1934495420" sldId="348"/>
            <ac:spMk id="6" creationId="{4AC88200-3369-4A0A-9337-E378237906E5}"/>
          </ac:spMkLst>
        </pc:spChg>
        <pc:spChg chg="add del mod">
          <ac:chgData name="Zvonka Gverić" userId="f8371927-8633-48a5-9c91-c9cdd5519f0b" providerId="ADAL" clId="{ADEA3E19-850E-4349-9B3B-D67F3952E74C}" dt="2025-03-21T10:39:37.747" v="240" actId="478"/>
          <ac:spMkLst>
            <pc:docMk/>
            <pc:sldMk cId="1934495420" sldId="348"/>
            <ac:spMk id="7" creationId="{F71DBD78-76BE-4161-8F26-61ABD05EE71C}"/>
          </ac:spMkLst>
        </pc:spChg>
        <pc:spChg chg="add del mod">
          <ac:chgData name="Zvonka Gverić" userId="f8371927-8633-48a5-9c91-c9cdd5519f0b" providerId="ADAL" clId="{ADEA3E19-850E-4349-9B3B-D67F3952E74C}" dt="2025-03-21T10:39:37.747" v="240" actId="478"/>
          <ac:spMkLst>
            <pc:docMk/>
            <pc:sldMk cId="1934495420" sldId="348"/>
            <ac:spMk id="8" creationId="{901D6416-80B3-4A2A-8854-B3E9C8ADECB2}"/>
          </ac:spMkLst>
        </pc:spChg>
        <pc:spChg chg="add del mod">
          <ac:chgData name="Zvonka Gverić" userId="f8371927-8633-48a5-9c91-c9cdd5519f0b" providerId="ADAL" clId="{ADEA3E19-850E-4349-9B3B-D67F3952E74C}" dt="2025-03-21T10:39:37.747" v="240" actId="478"/>
          <ac:spMkLst>
            <pc:docMk/>
            <pc:sldMk cId="1934495420" sldId="348"/>
            <ac:spMk id="9" creationId="{EEC06CEB-9C7C-4D1C-9023-C551A1B0245F}"/>
          </ac:spMkLst>
        </pc:spChg>
        <pc:spChg chg="add del mod">
          <ac:chgData name="Zvonka Gverić" userId="f8371927-8633-48a5-9c91-c9cdd5519f0b" providerId="ADAL" clId="{ADEA3E19-850E-4349-9B3B-D67F3952E74C}" dt="2025-03-21T10:39:37.747" v="240" actId="478"/>
          <ac:spMkLst>
            <pc:docMk/>
            <pc:sldMk cId="1934495420" sldId="348"/>
            <ac:spMk id="10" creationId="{2A327969-1BAC-4288-AC42-270390289965}"/>
          </ac:spMkLst>
        </pc:spChg>
        <pc:spChg chg="add del mod">
          <ac:chgData name="Zvonka Gverić" userId="f8371927-8633-48a5-9c91-c9cdd5519f0b" providerId="ADAL" clId="{ADEA3E19-850E-4349-9B3B-D67F3952E74C}" dt="2025-03-21T10:39:37.747" v="240" actId="478"/>
          <ac:spMkLst>
            <pc:docMk/>
            <pc:sldMk cId="1934495420" sldId="348"/>
            <ac:spMk id="11" creationId="{D8CE0A2A-A5DE-4C5E-BA85-041547CA9B89}"/>
          </ac:spMkLst>
        </pc:spChg>
        <pc:spChg chg="add del mod">
          <ac:chgData name="Zvonka Gverić" userId="f8371927-8633-48a5-9c91-c9cdd5519f0b" providerId="ADAL" clId="{ADEA3E19-850E-4349-9B3B-D67F3952E74C}" dt="2025-03-21T10:39:37.747" v="240" actId="478"/>
          <ac:spMkLst>
            <pc:docMk/>
            <pc:sldMk cId="1934495420" sldId="348"/>
            <ac:spMk id="12" creationId="{78D1473A-CC56-409E-8E88-F28DF7F352CF}"/>
          </ac:spMkLst>
        </pc:spChg>
        <pc:spChg chg="add del mod">
          <ac:chgData name="Zvonka Gverić" userId="f8371927-8633-48a5-9c91-c9cdd5519f0b" providerId="ADAL" clId="{ADEA3E19-850E-4349-9B3B-D67F3952E74C}" dt="2025-03-21T09:46:39.146" v="25" actId="767"/>
          <ac:spMkLst>
            <pc:docMk/>
            <pc:sldMk cId="1934495420" sldId="348"/>
            <ac:spMk id="13" creationId="{E26D6183-0EDA-40E8-AC61-C7AE97F2AB4B}"/>
          </ac:spMkLst>
        </pc:spChg>
        <pc:graphicFrameChg chg="add del mod modGraphic">
          <ac:chgData name="Zvonka Gverić" userId="f8371927-8633-48a5-9c91-c9cdd5519f0b" providerId="ADAL" clId="{ADEA3E19-850E-4349-9B3B-D67F3952E74C}" dt="2025-03-21T10:39:37.747" v="240" actId="478"/>
          <ac:graphicFrameMkLst>
            <pc:docMk/>
            <pc:sldMk cId="1934495420" sldId="348"/>
            <ac:graphicFrameMk id="3" creationId="{C3C3BF92-28EE-488E-827A-2E644CD1442E}"/>
          </ac:graphicFrameMkLst>
        </pc:graphicFrameChg>
        <pc:picChg chg="add mod">
          <ac:chgData name="Zvonka Gverić" userId="f8371927-8633-48a5-9c91-c9cdd5519f0b" providerId="ADAL" clId="{ADEA3E19-850E-4349-9B3B-D67F3952E74C}" dt="2025-03-21T10:39:48.079" v="242" actId="1076"/>
          <ac:picMkLst>
            <pc:docMk/>
            <pc:sldMk cId="1934495420" sldId="348"/>
            <ac:picMk id="13" creationId="{985DB041-40CD-4998-9FC8-5BC0D3F3AB41}"/>
          </ac:picMkLst>
        </pc:picChg>
        <pc:cxnChg chg="add del mod">
          <ac:chgData name="Zvonka Gverić" userId="f8371927-8633-48a5-9c91-c9cdd5519f0b" providerId="ADAL" clId="{ADEA3E19-850E-4349-9B3B-D67F3952E74C}" dt="2025-03-21T10:39:37.747" v="240" actId="478"/>
          <ac:cxnSpMkLst>
            <pc:docMk/>
            <pc:sldMk cId="1934495420" sldId="348"/>
            <ac:cxnSpMk id="4" creationId="{C73E3428-D24F-4E2E-BEE3-51154FAFB7E7}"/>
          </ac:cxnSpMkLst>
        </pc:cxnChg>
        <pc:cxnChg chg="add del mod">
          <ac:chgData name="Zvonka Gverić" userId="f8371927-8633-48a5-9c91-c9cdd5519f0b" providerId="ADAL" clId="{ADEA3E19-850E-4349-9B3B-D67F3952E74C}" dt="2025-03-21T10:39:37.747" v="240" actId="478"/>
          <ac:cxnSpMkLst>
            <pc:docMk/>
            <pc:sldMk cId="1934495420" sldId="348"/>
            <ac:cxnSpMk id="5" creationId="{CACC8B23-D2F6-4491-AEEB-BE44B2FBBBC9}"/>
          </ac:cxnSpMkLst>
        </pc:cxnChg>
      </pc:sldChg>
      <pc:sldChg chg="add">
        <pc:chgData name="Zvonka Gverić" userId="f8371927-8633-48a5-9c91-c9cdd5519f0b" providerId="ADAL" clId="{ADEA3E19-850E-4349-9B3B-D67F3952E74C}" dt="2025-03-21T09:50:58.738" v="40"/>
        <pc:sldMkLst>
          <pc:docMk/>
          <pc:sldMk cId="3239647402" sldId="349"/>
        </pc:sldMkLst>
      </pc:sldChg>
      <pc:sldChg chg="add">
        <pc:chgData name="Zvonka Gverić" userId="f8371927-8633-48a5-9c91-c9cdd5519f0b" providerId="ADAL" clId="{ADEA3E19-850E-4349-9B3B-D67F3952E74C}" dt="2025-03-21T09:50:58.738" v="40"/>
        <pc:sldMkLst>
          <pc:docMk/>
          <pc:sldMk cId="148636615" sldId="350"/>
        </pc:sldMkLst>
      </pc:sldChg>
      <pc:sldChg chg="add modAnim">
        <pc:chgData name="Zvonka Gverić" userId="f8371927-8633-48a5-9c91-c9cdd5519f0b" providerId="ADAL" clId="{ADEA3E19-850E-4349-9B3B-D67F3952E74C}" dt="2025-03-21T09:51:59.502" v="42"/>
        <pc:sldMkLst>
          <pc:docMk/>
          <pc:sldMk cId="3090866552" sldId="351"/>
        </pc:sldMkLst>
      </pc:sldChg>
      <pc:sldChg chg="add">
        <pc:chgData name="Zvonka Gverić" userId="f8371927-8633-48a5-9c91-c9cdd5519f0b" providerId="ADAL" clId="{ADEA3E19-850E-4349-9B3B-D67F3952E74C}" dt="2025-03-21T09:50:58.738" v="40"/>
        <pc:sldMkLst>
          <pc:docMk/>
          <pc:sldMk cId="2015263399" sldId="352"/>
        </pc:sldMkLst>
      </pc:sldChg>
      <pc:sldChg chg="add">
        <pc:chgData name="Zvonka Gverić" userId="f8371927-8633-48a5-9c91-c9cdd5519f0b" providerId="ADAL" clId="{ADEA3E19-850E-4349-9B3B-D67F3952E74C}" dt="2025-03-21T09:50:58.738" v="40"/>
        <pc:sldMkLst>
          <pc:docMk/>
          <pc:sldMk cId="637805117" sldId="353"/>
        </pc:sldMkLst>
      </pc:sldChg>
      <pc:sldChg chg="modSp add">
        <pc:chgData name="Zvonka Gverić" userId="f8371927-8633-48a5-9c91-c9cdd5519f0b" providerId="ADAL" clId="{ADEA3E19-850E-4349-9B3B-D67F3952E74C}" dt="2025-03-21T09:52:31.125" v="52" actId="20577"/>
        <pc:sldMkLst>
          <pc:docMk/>
          <pc:sldMk cId="840331326" sldId="354"/>
        </pc:sldMkLst>
        <pc:spChg chg="mod">
          <ac:chgData name="Zvonka Gverić" userId="f8371927-8633-48a5-9c91-c9cdd5519f0b" providerId="ADAL" clId="{ADEA3E19-850E-4349-9B3B-D67F3952E74C}" dt="2025-03-21T09:52:31.125" v="52" actId="20577"/>
          <ac:spMkLst>
            <pc:docMk/>
            <pc:sldMk cId="840331326" sldId="354"/>
            <ac:spMk id="2" creationId="{00000000-0000-0000-0000-000000000000}"/>
          </ac:spMkLst>
        </pc:spChg>
      </pc:sldChg>
      <pc:sldChg chg="add">
        <pc:chgData name="Zvonka Gverić" userId="f8371927-8633-48a5-9c91-c9cdd5519f0b" providerId="ADAL" clId="{ADEA3E19-850E-4349-9B3B-D67F3952E74C}" dt="2025-03-21T09:50:58.738" v="40"/>
        <pc:sldMkLst>
          <pc:docMk/>
          <pc:sldMk cId="1544881630" sldId="355"/>
        </pc:sldMkLst>
      </pc:sldChg>
      <pc:sldChg chg="add">
        <pc:chgData name="Zvonka Gverić" userId="f8371927-8633-48a5-9c91-c9cdd5519f0b" providerId="ADAL" clId="{ADEA3E19-850E-4349-9B3B-D67F3952E74C}" dt="2025-03-21T09:50:58.738" v="40"/>
        <pc:sldMkLst>
          <pc:docMk/>
          <pc:sldMk cId="1847426378" sldId="356"/>
        </pc:sldMkLst>
      </pc:sldChg>
      <pc:sldChg chg="modSp add">
        <pc:chgData name="Zvonka Gverić" userId="f8371927-8633-48a5-9c91-c9cdd5519f0b" providerId="ADAL" clId="{ADEA3E19-850E-4349-9B3B-D67F3952E74C}" dt="2025-03-21T09:53:15.011" v="62" actId="20577"/>
        <pc:sldMkLst>
          <pc:docMk/>
          <pc:sldMk cId="938890266" sldId="357"/>
        </pc:sldMkLst>
        <pc:spChg chg="mod">
          <ac:chgData name="Zvonka Gverić" userId="f8371927-8633-48a5-9c91-c9cdd5519f0b" providerId="ADAL" clId="{ADEA3E19-850E-4349-9B3B-D67F3952E74C}" dt="2025-03-21T09:53:15.011" v="62" actId="20577"/>
          <ac:spMkLst>
            <pc:docMk/>
            <pc:sldMk cId="938890266" sldId="357"/>
            <ac:spMk id="2" creationId="{00000000-0000-0000-0000-000000000000}"/>
          </ac:spMkLst>
        </pc:spChg>
      </pc:sldChg>
      <pc:sldChg chg="add">
        <pc:chgData name="Zvonka Gverić" userId="f8371927-8633-48a5-9c91-c9cdd5519f0b" providerId="ADAL" clId="{ADEA3E19-850E-4349-9B3B-D67F3952E74C}" dt="2025-03-21T09:50:58.738" v="40"/>
        <pc:sldMkLst>
          <pc:docMk/>
          <pc:sldMk cId="264842259" sldId="358"/>
        </pc:sldMkLst>
      </pc:sldChg>
      <pc:sldChg chg="modSp add">
        <pc:chgData name="Zvonka Gverić" userId="f8371927-8633-48a5-9c91-c9cdd5519f0b" providerId="ADAL" clId="{ADEA3E19-850E-4349-9B3B-D67F3952E74C}" dt="2025-03-21T09:56:09.440" v="237" actId="2711"/>
        <pc:sldMkLst>
          <pc:docMk/>
          <pc:sldMk cId="2416815777" sldId="359"/>
        </pc:sldMkLst>
        <pc:spChg chg="mod">
          <ac:chgData name="Zvonka Gverić" userId="f8371927-8633-48a5-9c91-c9cdd5519f0b" providerId="ADAL" clId="{ADEA3E19-850E-4349-9B3B-D67F3952E74C}" dt="2025-03-21T09:56:09.440" v="237" actId="2711"/>
          <ac:spMkLst>
            <pc:docMk/>
            <pc:sldMk cId="2416815777" sldId="359"/>
            <ac:spMk id="2" creationId="{D24D928E-DE4A-46C2-B356-F43D54573101}"/>
          </ac:spMkLst>
        </pc:spChg>
        <pc:spChg chg="mod">
          <ac:chgData name="Zvonka Gverić" userId="f8371927-8633-48a5-9c91-c9cdd5519f0b" providerId="ADAL" clId="{ADEA3E19-850E-4349-9B3B-D67F3952E74C}" dt="2025-03-21T09:55:49.107" v="236" actId="20577"/>
          <ac:spMkLst>
            <pc:docMk/>
            <pc:sldMk cId="2416815777" sldId="359"/>
            <ac:spMk id="3" creationId="{CEEE1EDB-FC76-4FC9-AA5F-585DE48C3671}"/>
          </ac:spMkLst>
        </pc:spChg>
      </pc:sldChg>
      <pc:sldChg chg="modSp add">
        <pc:chgData name="Zvonka Gverić" userId="f8371927-8633-48a5-9c91-c9cdd5519f0b" providerId="ADAL" clId="{ADEA3E19-850E-4349-9B3B-D67F3952E74C}" dt="2025-03-28T10:44:43.299" v="917" actId="20577"/>
        <pc:sldMkLst>
          <pc:docMk/>
          <pc:sldMk cId="108561033" sldId="360"/>
        </pc:sldMkLst>
        <pc:spChg chg="mod">
          <ac:chgData name="Zvonka Gverić" userId="f8371927-8633-48a5-9c91-c9cdd5519f0b" providerId="ADAL" clId="{ADEA3E19-850E-4349-9B3B-D67F3952E74C}" dt="2025-03-28T10:38:59.297" v="394" actId="20577"/>
          <ac:spMkLst>
            <pc:docMk/>
            <pc:sldMk cId="108561033" sldId="360"/>
            <ac:spMk id="2" creationId="{D24D928E-DE4A-46C2-B356-F43D54573101}"/>
          </ac:spMkLst>
        </pc:spChg>
        <pc:spChg chg="mod">
          <ac:chgData name="Zvonka Gverić" userId="f8371927-8633-48a5-9c91-c9cdd5519f0b" providerId="ADAL" clId="{ADEA3E19-850E-4349-9B3B-D67F3952E74C}" dt="2025-03-28T10:44:43.299" v="917" actId="20577"/>
          <ac:spMkLst>
            <pc:docMk/>
            <pc:sldMk cId="108561033" sldId="360"/>
            <ac:spMk id="3" creationId="{CEEE1EDB-FC76-4FC9-AA5F-585DE48C3671}"/>
          </ac:spMkLst>
        </pc:spChg>
      </pc:sldChg>
      <pc:sldChg chg="add">
        <pc:chgData name="Zvonka Gverić" userId="f8371927-8633-48a5-9c91-c9cdd5519f0b" providerId="ADAL" clId="{ADEA3E19-850E-4349-9B3B-D67F3952E74C}" dt="2025-03-28T10:44:57.942" v="918"/>
        <pc:sldMkLst>
          <pc:docMk/>
          <pc:sldMk cId="354410272" sldId="361"/>
        </pc:sldMkLst>
      </pc:sldChg>
      <pc:sldChg chg="add">
        <pc:chgData name="Zvonka Gverić" userId="f8371927-8633-48a5-9c91-c9cdd5519f0b" providerId="ADAL" clId="{ADEA3E19-850E-4349-9B3B-D67F3952E74C}" dt="2025-04-04T08:40:02.123" v="919"/>
        <pc:sldMkLst>
          <pc:docMk/>
          <pc:sldMk cId="1604044367" sldId="364"/>
        </pc:sldMkLst>
      </pc:sldChg>
      <pc:sldChg chg="add">
        <pc:chgData name="Zvonka Gverić" userId="f8371927-8633-48a5-9c91-c9cdd5519f0b" providerId="ADAL" clId="{ADEA3E19-850E-4349-9B3B-D67F3952E74C}" dt="2025-04-04T08:40:02.123" v="919"/>
        <pc:sldMkLst>
          <pc:docMk/>
          <pc:sldMk cId="99901246" sldId="365"/>
        </pc:sldMkLst>
      </pc:sldChg>
      <pc:sldChg chg="add">
        <pc:chgData name="Zvonka Gverić" userId="f8371927-8633-48a5-9c91-c9cdd5519f0b" providerId="ADAL" clId="{ADEA3E19-850E-4349-9B3B-D67F3952E74C}" dt="2025-04-04T09:19:48.945" v="974"/>
        <pc:sldMkLst>
          <pc:docMk/>
          <pc:sldMk cId="317221144" sldId="366"/>
        </pc:sldMkLst>
      </pc:sldChg>
      <pc:sldChg chg="add">
        <pc:chgData name="Zvonka Gverić" userId="f8371927-8633-48a5-9c91-c9cdd5519f0b" providerId="ADAL" clId="{ADEA3E19-850E-4349-9B3B-D67F3952E74C}" dt="2025-04-04T09:19:48.945" v="974"/>
        <pc:sldMkLst>
          <pc:docMk/>
          <pc:sldMk cId="1971423433" sldId="367"/>
        </pc:sldMkLst>
      </pc:sldChg>
      <pc:sldChg chg="add">
        <pc:chgData name="Zvonka Gverić" userId="f8371927-8633-48a5-9c91-c9cdd5519f0b" providerId="ADAL" clId="{ADEA3E19-850E-4349-9B3B-D67F3952E74C}" dt="2025-04-04T09:19:48.945" v="974"/>
        <pc:sldMkLst>
          <pc:docMk/>
          <pc:sldMk cId="1008534446" sldId="368"/>
        </pc:sldMkLst>
      </pc:sldChg>
      <pc:sldChg chg="add">
        <pc:chgData name="Zvonka Gverić" userId="f8371927-8633-48a5-9c91-c9cdd5519f0b" providerId="ADAL" clId="{ADEA3E19-850E-4349-9B3B-D67F3952E74C}" dt="2025-04-04T09:19:48.945" v="974"/>
        <pc:sldMkLst>
          <pc:docMk/>
          <pc:sldMk cId="3410906248" sldId="369"/>
        </pc:sldMkLst>
      </pc:sldChg>
      <pc:sldChg chg="add">
        <pc:chgData name="Zvonka Gverić" userId="f8371927-8633-48a5-9c91-c9cdd5519f0b" providerId="ADAL" clId="{ADEA3E19-850E-4349-9B3B-D67F3952E74C}" dt="2025-04-04T09:19:48.945" v="974"/>
        <pc:sldMkLst>
          <pc:docMk/>
          <pc:sldMk cId="2911554185" sldId="370"/>
        </pc:sldMkLst>
      </pc:sldChg>
      <pc:sldChg chg="add">
        <pc:chgData name="Zvonka Gverić" userId="f8371927-8633-48a5-9c91-c9cdd5519f0b" providerId="ADAL" clId="{ADEA3E19-850E-4349-9B3B-D67F3952E74C}" dt="2025-04-04T09:19:48.945" v="974"/>
        <pc:sldMkLst>
          <pc:docMk/>
          <pc:sldMk cId="2031652635" sldId="371"/>
        </pc:sldMkLst>
      </pc:sldChg>
      <pc:sldChg chg="add">
        <pc:chgData name="Zvonka Gverić" userId="f8371927-8633-48a5-9c91-c9cdd5519f0b" providerId="ADAL" clId="{ADEA3E19-850E-4349-9B3B-D67F3952E74C}" dt="2025-04-04T09:19:48.945" v="974"/>
        <pc:sldMkLst>
          <pc:docMk/>
          <pc:sldMk cId="783806649" sldId="372"/>
        </pc:sldMkLst>
      </pc:sldChg>
      <pc:sldChg chg="addSp delSp modSp add">
        <pc:chgData name="Zvonka Gverić" userId="f8371927-8633-48a5-9c91-c9cdd5519f0b" providerId="ADAL" clId="{ADEA3E19-850E-4349-9B3B-D67F3952E74C}" dt="2025-04-04T16:42:12.455" v="1018" actId="115"/>
        <pc:sldMkLst>
          <pc:docMk/>
          <pc:sldMk cId="1936796453" sldId="373"/>
        </pc:sldMkLst>
        <pc:spChg chg="add mod">
          <ac:chgData name="Zvonka Gverić" userId="f8371927-8633-48a5-9c91-c9cdd5519f0b" providerId="ADAL" clId="{ADEA3E19-850E-4349-9B3B-D67F3952E74C}" dt="2025-04-04T16:42:12.455" v="1018" actId="115"/>
          <ac:spMkLst>
            <pc:docMk/>
            <pc:sldMk cId="1936796453" sldId="373"/>
            <ac:spMk id="4" creationId="{9D5A9ECB-F499-4A87-8ACD-36DECB5DEADC}"/>
          </ac:spMkLst>
        </pc:spChg>
        <pc:picChg chg="add del">
          <ac:chgData name="Zvonka Gverić" userId="f8371927-8633-48a5-9c91-c9cdd5519f0b" providerId="ADAL" clId="{ADEA3E19-850E-4349-9B3B-D67F3952E74C}" dt="2025-04-04T09:25:41.333" v="978" actId="478"/>
          <ac:picMkLst>
            <pc:docMk/>
            <pc:sldMk cId="1936796453" sldId="373"/>
            <ac:picMk id="2" creationId="{A520621B-88BB-4771-86B8-C08A9B0EE8DE}"/>
          </ac:picMkLst>
        </pc:picChg>
        <pc:picChg chg="add mod">
          <ac:chgData name="Zvonka Gverić" userId="f8371927-8633-48a5-9c91-c9cdd5519f0b" providerId="ADAL" clId="{ADEA3E19-850E-4349-9B3B-D67F3952E74C}" dt="2025-04-04T16:41:35.750" v="1002" actId="1036"/>
          <ac:picMkLst>
            <pc:docMk/>
            <pc:sldMk cId="1936796453" sldId="373"/>
            <ac:picMk id="3" creationId="{9C080B9A-9997-4957-801F-579AE312ED86}"/>
          </ac:picMkLst>
        </pc:picChg>
      </pc:sldChg>
      <pc:sldChg chg="modSp add">
        <pc:chgData name="Zvonka Gverić" userId="f8371927-8633-48a5-9c91-c9cdd5519f0b" providerId="ADAL" clId="{ADEA3E19-850E-4349-9B3B-D67F3952E74C}" dt="2025-04-04T16:44:23.862" v="1254" actId="14100"/>
        <pc:sldMkLst>
          <pc:docMk/>
          <pc:sldMk cId="3705087618" sldId="374"/>
        </pc:sldMkLst>
        <pc:spChg chg="mod">
          <ac:chgData name="Zvonka Gverić" userId="f8371927-8633-48a5-9c91-c9cdd5519f0b" providerId="ADAL" clId="{ADEA3E19-850E-4349-9B3B-D67F3952E74C}" dt="2025-04-04T16:42:55.096" v="1074" actId="2711"/>
          <ac:spMkLst>
            <pc:docMk/>
            <pc:sldMk cId="3705087618" sldId="374"/>
            <ac:spMk id="2" creationId="{FF6D4F17-DEBB-4696-BEA7-F836A4D080BE}"/>
          </ac:spMkLst>
        </pc:spChg>
        <pc:spChg chg="mod">
          <ac:chgData name="Zvonka Gverić" userId="f8371927-8633-48a5-9c91-c9cdd5519f0b" providerId="ADAL" clId="{ADEA3E19-850E-4349-9B3B-D67F3952E74C}" dt="2025-04-04T16:44:23.862" v="1254" actId="14100"/>
          <ac:spMkLst>
            <pc:docMk/>
            <pc:sldMk cId="3705087618" sldId="374"/>
            <ac:spMk id="3" creationId="{7FFC496C-7EA0-4941-ABE3-F2D0FCF9F842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77334C-E38A-49DD-976E-134E7B56C4A7}" type="datetimeFigureOut">
              <a:rPr lang="en-GB" smtClean="0"/>
              <a:t>23/05/2025</a:t>
            </a:fld>
            <a:endParaRPr lang="en-GB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GB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4556C0-8B76-403C-9A3B-8509B84CE7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62002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hr-H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68226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Uredite stil naslova matrice</a:t>
            </a:r>
            <a:endParaRPr lang="en-GB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  <a:endParaRPr lang="en-GB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0AB20-ACD9-4361-8E28-48D511154159}" type="datetimeFigureOut">
              <a:rPr lang="en-GB" smtClean="0"/>
              <a:t>23/05/2025</a:t>
            </a:fld>
            <a:endParaRPr lang="en-GB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1933A-B41D-45E4-BAFB-9A007BCA50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59422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GB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GB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0AB20-ACD9-4361-8E28-48D511154159}" type="datetimeFigureOut">
              <a:rPr lang="en-GB" smtClean="0"/>
              <a:t>23/05/2025</a:t>
            </a:fld>
            <a:endParaRPr lang="en-GB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1933A-B41D-45E4-BAFB-9A007BCA50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978442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DD09A-E584-4999-8A1F-1A4209253672}" type="datetimeFigureOut">
              <a:rPr lang="hr-HR" smtClean="0"/>
              <a:t>2.4.2021.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71043-0F98-4D47-8958-121191C3AAD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22150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Uredite stil naslova matrice</a:t>
            </a:r>
            <a:endParaRPr lang="en-GB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GB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0AB20-ACD9-4361-8E28-48D511154159}" type="datetimeFigureOut">
              <a:rPr lang="en-GB" smtClean="0"/>
              <a:t>23/05/2025</a:t>
            </a:fld>
            <a:endParaRPr lang="en-GB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1933A-B41D-45E4-BAFB-9A007BCA50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8716842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DD09A-E584-4999-8A1F-1A4209253672}" type="datetimeFigureOut">
              <a:rPr lang="hr-HR" smtClean="0"/>
              <a:t>2.4.2021.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71043-0F98-4D47-8958-121191C3AAD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721355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 smtClean="0"/>
              <a:t>Kliknite da biste uredili stil podnaslova matrice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DD09A-E584-4999-8A1F-1A4209253672}" type="datetimeFigureOut">
              <a:rPr lang="hr-HR" smtClean="0"/>
              <a:t>2.4.2021.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71043-0F98-4D47-8958-121191C3AAD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422772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GB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GB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0AB20-ACD9-4361-8E28-48D511154159}" type="datetimeFigureOut">
              <a:rPr lang="en-GB" smtClean="0"/>
              <a:t>23/05/2025</a:t>
            </a:fld>
            <a:endParaRPr lang="en-GB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1933A-B41D-45E4-BAFB-9A007BCA50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953300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DD09A-E584-4999-8A1F-1A4209253672}" type="datetimeFigureOut">
              <a:rPr lang="hr-HR" smtClean="0"/>
              <a:t>2.4.2021.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71043-0F98-4D47-8958-121191C3AAD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995014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Uredite stil naslova matrice</a:t>
            </a:r>
            <a:endParaRPr lang="en-GB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0AB20-ACD9-4361-8E28-48D511154159}" type="datetimeFigureOut">
              <a:rPr lang="en-GB" smtClean="0"/>
              <a:t>23/05/2025</a:t>
            </a:fld>
            <a:endParaRPr lang="en-GB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1933A-B41D-45E4-BAFB-9A007BCA50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220588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DD09A-E584-4999-8A1F-1A4209253672}" type="datetimeFigureOut">
              <a:rPr lang="hr-HR" smtClean="0"/>
              <a:t>2.4.2021.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71043-0F98-4D47-8958-121191C3AAD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258151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GB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GB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GB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0AB20-ACD9-4361-8E28-48D511154159}" type="datetimeFigureOut">
              <a:rPr lang="en-GB" smtClean="0"/>
              <a:t>23/05/2025</a:t>
            </a:fld>
            <a:endParaRPr lang="en-GB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1933A-B41D-45E4-BAFB-9A007BCA50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757401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DD09A-E584-4999-8A1F-1A4209253672}" type="datetimeFigureOut">
              <a:rPr lang="hr-HR" smtClean="0"/>
              <a:t>2.4.2021.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71043-0F98-4D47-8958-121191C3AAD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157337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Uredite stil naslova matrice</a:t>
            </a:r>
            <a:endParaRPr lang="en-GB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GB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GB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0AB20-ACD9-4361-8E28-48D511154159}" type="datetimeFigureOut">
              <a:rPr lang="en-GB" smtClean="0"/>
              <a:t>23/05/2025</a:t>
            </a:fld>
            <a:endParaRPr lang="en-GB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1933A-B41D-45E4-BAFB-9A007BCA50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892781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DD09A-E584-4999-8A1F-1A4209253672}" type="datetimeFigureOut">
              <a:rPr lang="hr-HR" smtClean="0"/>
              <a:t>2.4.2021.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71043-0F98-4D47-8958-121191C3AAD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913358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GB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0AB20-ACD9-4361-8E28-48D511154159}" type="datetimeFigureOut">
              <a:rPr lang="en-GB" smtClean="0"/>
              <a:t>23/05/2025</a:t>
            </a:fld>
            <a:endParaRPr lang="en-GB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1933A-B41D-45E4-BAFB-9A007BCA50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038944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DD09A-E584-4999-8A1F-1A4209253672}" type="datetimeFigureOut">
              <a:rPr lang="hr-HR" smtClean="0"/>
              <a:t>2.4.2021.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71043-0F98-4D47-8958-121191C3AAD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697255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0AB20-ACD9-4361-8E28-48D511154159}" type="datetimeFigureOut">
              <a:rPr lang="en-GB" smtClean="0"/>
              <a:t>23/05/2025</a:t>
            </a:fld>
            <a:endParaRPr lang="en-GB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1933A-B41D-45E4-BAFB-9A007BCA50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984733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DD09A-E584-4999-8A1F-1A4209253672}" type="datetimeFigureOut">
              <a:rPr lang="hr-HR" smtClean="0"/>
              <a:t>2.4.2021.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71043-0F98-4D47-8958-121191C3AAD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39039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Uredite stil naslova matrice</a:t>
            </a:r>
            <a:endParaRPr lang="en-GB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GB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0AB20-ACD9-4361-8E28-48D511154159}" type="datetimeFigureOut">
              <a:rPr lang="en-GB" smtClean="0"/>
              <a:t>23/05/2025</a:t>
            </a:fld>
            <a:endParaRPr lang="en-GB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1933A-B41D-45E4-BAFB-9A007BCA50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749931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DD09A-E584-4999-8A1F-1A4209253672}" type="datetimeFigureOut">
              <a:rPr lang="hr-HR" smtClean="0"/>
              <a:t>2.4.2021.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71043-0F98-4D47-8958-121191C3AAD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104116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Uredite stil naslova matrice</a:t>
            </a:r>
            <a:endParaRPr lang="en-GB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0AB20-ACD9-4361-8E28-48D511154159}" type="datetimeFigureOut">
              <a:rPr lang="en-GB" smtClean="0"/>
              <a:t>23/05/2025</a:t>
            </a:fld>
            <a:endParaRPr lang="en-GB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1933A-B41D-45E4-BAFB-9A007BCA50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8372899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DD09A-E584-4999-8A1F-1A4209253672}" type="datetimeFigureOut">
              <a:rPr lang="hr-HR" smtClean="0"/>
              <a:t>2.4.2021.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71043-0F98-4D47-8958-121191C3AAD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704167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70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60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100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9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Uredite stil naslova matrice</a:t>
            </a:r>
            <a:endParaRPr lang="en-GB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GB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40AB20-ACD9-4361-8E28-48D511154159}" type="datetimeFigureOut">
              <a:rPr lang="en-GB" smtClean="0"/>
              <a:t>23/05/2025</a:t>
            </a:fld>
            <a:endParaRPr lang="en-GB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01933A-B41D-45E4-BAFB-9A007BCA50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4122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8DD09A-E584-4999-8A1F-1A4209253672}" type="datetimeFigureOut">
              <a:rPr lang="hr-HR" smtClean="0"/>
              <a:t>2.4.2021.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071043-0F98-4D47-8958-121191C3AAD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09933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zgveric@geol.pmf.hr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emf"/><Relationship Id="rId2" Type="http://schemas.openxmlformats.org/officeDocument/2006/relationships/image" Target="../media/image58.emf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emf"/><Relationship Id="rId2" Type="http://schemas.openxmlformats.org/officeDocument/2006/relationships/image" Target="../media/image60.emf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emf"/><Relationship Id="rId1" Type="http://schemas.openxmlformats.org/officeDocument/2006/relationships/slideLayout" Target="../slideLayouts/slideLayout7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morf.nl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slide" Target="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" Target="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270.xml"/><Relationship Id="rId2" Type="http://schemas.openxmlformats.org/officeDocument/2006/relationships/slide" Target="slide1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14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70.xml"/><Relationship Id="rId2" Type="http://schemas.openxmlformats.org/officeDocument/2006/relationships/slide" Target="slide1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14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70.xml"/><Relationship Id="rId2" Type="http://schemas.openxmlformats.org/officeDocument/2006/relationships/slide" Target="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4" Type="http://schemas.openxmlformats.org/officeDocument/2006/relationships/image" Target="../media/image140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70.xml"/><Relationship Id="rId2" Type="http://schemas.openxmlformats.org/officeDocument/2006/relationships/slide" Target="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4" Type="http://schemas.openxmlformats.org/officeDocument/2006/relationships/image" Target="../media/image14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270.xml"/><Relationship Id="rId2" Type="http://schemas.openxmlformats.org/officeDocument/2006/relationships/slide" Target="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0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270.xml"/><Relationship Id="rId2" Type="http://schemas.openxmlformats.org/officeDocument/2006/relationships/slide" Target="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270.xml"/><Relationship Id="rId2" Type="http://schemas.openxmlformats.org/officeDocument/2006/relationships/slide" Target="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0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0.emf"/><Relationship Id="rId4" Type="http://schemas.openxmlformats.org/officeDocument/2006/relationships/image" Target="../media/image30.pn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emf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wmf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6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mathsisfun.com/geometry/isym-rot3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emf"/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2.xml"/><Relationship Id="rId4" Type="http://schemas.openxmlformats.org/officeDocument/2006/relationships/image" Target="NUL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emf"/><Relationship Id="rId2" Type="http://schemas.openxmlformats.org/officeDocument/2006/relationships/image" Target="../media/image52.emf"/><Relationship Id="rId1" Type="http://schemas.openxmlformats.org/officeDocument/2006/relationships/slideLayout" Target="../slideLayouts/slideLayout2.xml"/><Relationship Id="rId4" Type="http://schemas.openxmlformats.org/officeDocument/2006/relationships/image" Target="NUL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emf"/><Relationship Id="rId2" Type="http://schemas.openxmlformats.org/officeDocument/2006/relationships/image" Target="../media/image54.emf"/><Relationship Id="rId1" Type="http://schemas.openxmlformats.org/officeDocument/2006/relationships/slideLayout" Target="../slideLayouts/slideLayout2.xml"/><Relationship Id="rId4" Type="http://schemas.openxmlformats.org/officeDocument/2006/relationships/image" Target="NUL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emf"/><Relationship Id="rId2" Type="http://schemas.openxmlformats.org/officeDocument/2006/relationships/image" Target="../media/image56.emf"/><Relationship Id="rId1" Type="http://schemas.openxmlformats.org/officeDocument/2006/relationships/slideLayout" Target="../slideLayouts/slideLayout2.xml"/><Relationship Id="rId4" Type="http://schemas.openxmlformats.org/officeDocument/2006/relationships/image" Target="NUL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432560" y="1122363"/>
            <a:ext cx="9144000" cy="1363142"/>
          </a:xfrm>
        </p:spPr>
        <p:txBody>
          <a:bodyPr/>
          <a:lstStyle/>
          <a:p>
            <a:r>
              <a:rPr lang="hr-HR" sz="8000" dirty="0">
                <a:latin typeface="Futura Bk BT" panose="020B0502020204020303" pitchFamily="34" charset="0"/>
              </a:rPr>
              <a:t>Mineralogija</a:t>
            </a:r>
            <a:r>
              <a:rPr lang="hr-HR" dirty="0">
                <a:latin typeface="Futura Bk BT" panose="020B0502020204020303" pitchFamily="34" charset="0"/>
              </a:rPr>
              <a:t> - vježbe</a:t>
            </a:r>
            <a:endParaRPr lang="en-GB" dirty="0">
              <a:latin typeface="Futura Bk BT" panose="020B0502020204020303" pitchFamily="34" charset="0"/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2795704"/>
            <a:ext cx="9144000" cy="836958"/>
          </a:xfrm>
        </p:spPr>
        <p:txBody>
          <a:bodyPr/>
          <a:lstStyle/>
          <a:p>
            <a:r>
              <a:rPr lang="hr-HR" dirty="0">
                <a:latin typeface="Futura Bk BT" panose="020B0502020204020303" pitchFamily="34" charset="0"/>
              </a:rPr>
              <a:t>Preddiplomski sveučilišni studij Znanosti o okolišu (202</a:t>
            </a:r>
            <a:r>
              <a:rPr lang="en-US" dirty="0">
                <a:latin typeface="Futura Bk BT" panose="020B0502020204020303" pitchFamily="34" charset="0"/>
              </a:rPr>
              <a:t>4</a:t>
            </a:r>
            <a:r>
              <a:rPr lang="hr-HR" dirty="0">
                <a:latin typeface="Futura Bk BT" panose="020B0502020204020303" pitchFamily="34" charset="0"/>
              </a:rPr>
              <a:t>./202</a:t>
            </a:r>
            <a:r>
              <a:rPr lang="en-US" dirty="0">
                <a:latin typeface="Futura Bk BT" panose="020B0502020204020303" pitchFamily="34" charset="0"/>
              </a:rPr>
              <a:t>5</a:t>
            </a:r>
            <a:r>
              <a:rPr lang="hr-HR" dirty="0">
                <a:latin typeface="Futura Bk BT" panose="020B0502020204020303" pitchFamily="34" charset="0"/>
              </a:rPr>
              <a:t>.)</a:t>
            </a:r>
            <a:endParaRPr lang="en-GB" dirty="0">
              <a:latin typeface="Futura Bk BT" panose="020B0502020204020303" pitchFamily="34" charset="0"/>
            </a:endParaRPr>
          </a:p>
        </p:txBody>
      </p:sp>
      <p:sp>
        <p:nvSpPr>
          <p:cNvPr id="4" name="TekstniOkvir 3"/>
          <p:cNvSpPr txBox="1"/>
          <p:nvPr/>
        </p:nvSpPr>
        <p:spPr>
          <a:xfrm>
            <a:off x="7855527" y="4189614"/>
            <a:ext cx="31812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latin typeface="Futura Bk BT" panose="020B0502020204020303" pitchFamily="34" charset="0"/>
              </a:rPr>
              <a:t>Asistentica: Zvonka Gverić</a:t>
            </a:r>
          </a:p>
          <a:p>
            <a:r>
              <a:rPr lang="hr-HR" dirty="0">
                <a:latin typeface="Futura Bk BT" panose="020B0502020204020303" pitchFamily="34" charset="0"/>
              </a:rPr>
              <a:t>E-mail: </a:t>
            </a:r>
            <a:r>
              <a:rPr lang="hr-HR" dirty="0">
                <a:latin typeface="Futura Bk BT" panose="020B0502020204020303" pitchFamily="34" charset="0"/>
                <a:hlinkClick r:id="rId2"/>
              </a:rPr>
              <a:t>zgveric@geol.pmf.hr</a:t>
            </a:r>
            <a:endParaRPr lang="hr-HR" dirty="0">
              <a:latin typeface="Futura Bk BT" panose="020B0502020204020303" pitchFamily="34" charset="0"/>
            </a:endParaRPr>
          </a:p>
          <a:p>
            <a:r>
              <a:rPr lang="hr-HR" dirty="0">
                <a:latin typeface="Futura Bk BT" panose="020B0502020204020303" pitchFamily="34" charset="0"/>
              </a:rPr>
              <a:t>Telefon: +385 1 460 5963</a:t>
            </a:r>
          </a:p>
          <a:p>
            <a:r>
              <a:rPr lang="hr-HR" dirty="0">
                <a:latin typeface="Futura Bk BT" panose="020B0502020204020303" pitchFamily="34" charset="0"/>
              </a:rPr>
              <a:t>MPZ 4</a:t>
            </a:r>
            <a:endParaRPr lang="en-GB" dirty="0">
              <a:latin typeface="Futura Bk BT" panose="020B05020202040203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6299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latin typeface="Futura Bk BT" panose="020B0502020204020303" pitchFamily="34" charset="0"/>
              </a:rPr>
              <a:t>Složene osi simetrije</a:t>
            </a:r>
            <a:endParaRPr lang="en-GB" dirty="0">
              <a:latin typeface="Futura Bk BT" panose="020B0502020204020303" pitchFamily="34" charset="0"/>
            </a:endParaRPr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64150" y="1815793"/>
            <a:ext cx="3586900" cy="4351338"/>
          </a:xfrm>
          <a:prstGeom prst="rect">
            <a:avLst/>
          </a:prstGeom>
        </p:spPr>
      </p:pic>
      <p:pic>
        <p:nvPicPr>
          <p:cNvPr id="5" name="Rezervirano mjesto sadržaja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5223" y="1815793"/>
            <a:ext cx="1087834" cy="4351338"/>
          </a:xfrm>
          <a:prstGeom prst="rect">
            <a:avLst/>
          </a:prstGeom>
        </p:spPr>
      </p:pic>
      <p:sp>
        <p:nvSpPr>
          <p:cNvPr id="6" name="TekstniOkvir 5"/>
          <p:cNvSpPr txBox="1"/>
          <p:nvPr/>
        </p:nvSpPr>
        <p:spPr>
          <a:xfrm>
            <a:off x="401934" y="1690688"/>
            <a:ext cx="26929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u="sng" dirty="0" err="1">
                <a:latin typeface="Futura Bk BT" panose="020B0502020204020303" pitchFamily="34" charset="0"/>
              </a:rPr>
              <a:t>Rotoinverzne</a:t>
            </a:r>
            <a:r>
              <a:rPr lang="hr-HR" u="sng" dirty="0">
                <a:latin typeface="Futura Bk BT" panose="020B0502020204020303" pitchFamily="34" charset="0"/>
              </a:rPr>
              <a:t> gire:</a:t>
            </a:r>
            <a:endParaRPr lang="en-GB" u="sng" dirty="0">
              <a:latin typeface="Futura Bk BT" panose="020B0502020204020303" pitchFamily="34" charset="0"/>
            </a:endParaRPr>
          </a:p>
        </p:txBody>
      </p:sp>
      <p:sp>
        <p:nvSpPr>
          <p:cNvPr id="7" name="TekstniOkvir 6"/>
          <p:cNvSpPr txBox="1"/>
          <p:nvPr/>
        </p:nvSpPr>
        <p:spPr>
          <a:xfrm>
            <a:off x="6448674" y="1690688"/>
            <a:ext cx="2351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u="sng" dirty="0" err="1">
                <a:latin typeface="Futura Bk BT" panose="020B0502020204020303" pitchFamily="34" charset="0"/>
              </a:rPr>
              <a:t>Rotorefleksne</a:t>
            </a:r>
            <a:r>
              <a:rPr lang="hr-HR" u="sng" dirty="0">
                <a:latin typeface="Futura Bk BT" panose="020B0502020204020303" pitchFamily="34" charset="0"/>
              </a:rPr>
              <a:t> gire:</a:t>
            </a:r>
            <a:endParaRPr lang="en-GB" u="sng" dirty="0">
              <a:latin typeface="Futura Bk BT" panose="020B05020202040203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4336682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991544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hr-HR" dirty="0">
                <a:latin typeface="Futura Bk BT" panose="020B0502020204020303" pitchFamily="34" charset="0"/>
              </a:rPr>
              <a:t>Tetraedarska </a:t>
            </a:r>
            <a:r>
              <a:rPr lang="hr-HR" dirty="0" err="1">
                <a:latin typeface="Futura Bk BT" panose="020B0502020204020303" pitchFamily="34" charset="0"/>
              </a:rPr>
              <a:t>hemiedrija</a:t>
            </a:r>
            <a:r>
              <a:rPr lang="hr-HR" dirty="0">
                <a:latin typeface="Futura Bk BT" panose="020B0502020204020303" pitchFamily="34" charset="0"/>
              </a:rPr>
              <a:t> kubičnog sustava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ica 3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2217912" y="1497352"/>
              <a:ext cx="7776864" cy="5090476"/>
            </p:xfrm>
            <a:graphic>
              <a:graphicData uri="http://schemas.openxmlformats.org/drawingml/2006/table">
                <a:tbl>
                  <a:tblPr firstRow="1" bandRow="1">
                    <a:tableStyleId>{616DA210-FB5B-4158-B5E0-FEB733F419BA}</a:tableStyleId>
                  </a:tblPr>
                  <a:tblGrid>
                    <a:gridCol w="309634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614641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645106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420773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424846">
                    <a:tc>
                      <a:txBody>
                        <a:bodyPr/>
                        <a:lstStyle/>
                        <a:p>
                          <a:r>
                            <a:rPr lang="hr-HR" dirty="0">
                              <a:latin typeface="Futura Bk BT" panose="020B0502020204020303" pitchFamily="34" charset="0"/>
                            </a:rPr>
                            <a:t>Forma</a:t>
                          </a:r>
                        </a:p>
                      </a:txBody>
                      <a:tcPr anchor="ctr"/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hr-HR" dirty="0" err="1">
                              <a:latin typeface="Futura Bk BT" panose="020B0502020204020303" pitchFamily="34" charset="0"/>
                            </a:rPr>
                            <a:t>Millerovi</a:t>
                          </a:r>
                          <a:r>
                            <a:rPr lang="hr-HR" dirty="0">
                              <a:latin typeface="Futura Bk BT" panose="020B0502020204020303" pitchFamily="34" charset="0"/>
                            </a:rPr>
                            <a:t> indeksi</a:t>
                          </a:r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hr-HR" dirty="0">
                            <a:latin typeface="Cambria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dirty="0">
                              <a:latin typeface="Futura Bk BT" panose="020B0502020204020303" pitchFamily="34" charset="0"/>
                            </a:rPr>
                            <a:t>Broj ploha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24846">
                    <a:tc>
                      <a:txBody>
                        <a:bodyPr/>
                        <a:lstStyle/>
                        <a:p>
                          <a:r>
                            <a:rPr lang="hr-HR" dirty="0">
                              <a:latin typeface="Futura Bk BT" panose="020B0502020204020303" pitchFamily="34" charset="0"/>
                            </a:rPr>
                            <a:t>Heksaedar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dirty="0">
                              <a:latin typeface="Futura Bk BT" panose="020B0502020204020303" pitchFamily="34" charset="0"/>
                            </a:rPr>
                            <a:t>{100}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r-HR" dirty="0">
                            <a:latin typeface="Futura Bk BT" panose="020B0502020204020303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dirty="0">
                              <a:latin typeface="Futura Bk BT" panose="020B0502020204020303" pitchFamily="34" charset="0"/>
                            </a:rPr>
                            <a:t>6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24846">
                    <a:tc>
                      <a:txBody>
                        <a:bodyPr/>
                        <a:lstStyle/>
                        <a:p>
                          <a:r>
                            <a:rPr lang="hr-HR" dirty="0">
                              <a:latin typeface="Futura Bk BT" panose="020B0502020204020303" pitchFamily="34" charset="0"/>
                            </a:rPr>
                            <a:t>Rompski dodekaedar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dirty="0">
                              <a:latin typeface="Futura Bk BT" panose="020B0502020204020303" pitchFamily="34" charset="0"/>
                            </a:rPr>
                            <a:t>{110}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r-HR" dirty="0">
                            <a:latin typeface="Futura Bk BT" panose="020B0502020204020303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dirty="0">
                              <a:latin typeface="Futura Bk BT" panose="020B0502020204020303" pitchFamily="34" charset="0"/>
                            </a:rPr>
                            <a:t>12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424846">
                    <a:tc>
                      <a:txBody>
                        <a:bodyPr/>
                        <a:lstStyle/>
                        <a:p>
                          <a:r>
                            <a:rPr lang="hr-HR" dirty="0">
                              <a:latin typeface="Futura Bk BT" panose="020B0502020204020303" pitchFamily="34" charset="0"/>
                            </a:rPr>
                            <a:t>Tetraedar (+ i -)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dirty="0">
                              <a:latin typeface="Futura Bk BT" panose="020B0502020204020303" pitchFamily="34" charset="0"/>
                            </a:rPr>
                            <a:t>{111} (+), </a:t>
                          </a:r>
                        </a:p>
                        <a:p>
                          <a:pPr algn="ctr"/>
                          <a:r>
                            <a:rPr lang="hr-HR" dirty="0">
                              <a:latin typeface="Futura Bk BT" panose="020B0502020204020303" pitchFamily="34" charset="0"/>
                            </a:rPr>
                            <a:t>{1</a:t>
                          </a:r>
                          <a14:m>
                            <m:oMath xmlns:m="http://schemas.openxmlformats.org/officeDocument/2006/math">
                              <m:acc>
                                <m:accPr>
                                  <m:chr m:val="̅"/>
                                  <m:ctrlPr>
                                    <a:rPr lang="hr-HR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hr-HR" b="0" i="1" smtClean="0">
                                      <a:latin typeface="Cambria Math"/>
                                    </a:rPr>
                                    <m:t>1</m:t>
                                  </m:r>
                                </m:e>
                              </m:acc>
                            </m:oMath>
                          </a14:m>
                          <a:r>
                            <a:rPr lang="hr-HR" dirty="0">
                              <a:latin typeface="Futura Bk BT" panose="020B0502020204020303" pitchFamily="34" charset="0"/>
                            </a:rPr>
                            <a:t>1} (-)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r-HR" dirty="0">
                            <a:latin typeface="Futura Bk BT" panose="020B0502020204020303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dirty="0">
                              <a:latin typeface="Futura Bk BT" panose="020B0502020204020303" pitchFamily="34" charset="0"/>
                            </a:rPr>
                            <a:t>4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424846">
                    <a:tc>
                      <a:txBody>
                        <a:bodyPr/>
                        <a:lstStyle/>
                        <a:p>
                          <a:r>
                            <a:rPr lang="hr-HR" dirty="0" err="1">
                              <a:latin typeface="Futura Bk BT" panose="020B0502020204020303" pitchFamily="34" charset="0"/>
                            </a:rPr>
                            <a:t>Tetrakisheksaedar</a:t>
                          </a:r>
                          <a:endParaRPr lang="hr-HR" dirty="0">
                            <a:latin typeface="Futura Bk BT" panose="020B0502020204020303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dirty="0">
                              <a:latin typeface="Futura Bk BT" panose="020B0502020204020303" pitchFamily="34" charset="0"/>
                            </a:rPr>
                            <a:t>{hk0}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dirty="0">
                              <a:latin typeface="Futura Bk BT" panose="020B0502020204020303" pitchFamily="34" charset="0"/>
                            </a:rPr>
                            <a:t>npr. {210}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dirty="0">
                              <a:latin typeface="Futura Bk BT" panose="020B0502020204020303" pitchFamily="34" charset="0"/>
                            </a:rPr>
                            <a:t>24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756308">
                    <a:tc>
                      <a:txBody>
                        <a:bodyPr/>
                        <a:lstStyle/>
                        <a:p>
                          <a:r>
                            <a:rPr lang="hr-HR" dirty="0" err="1">
                              <a:latin typeface="Futura Bk BT" panose="020B0502020204020303" pitchFamily="34" charset="0"/>
                            </a:rPr>
                            <a:t>Tristetraedar</a:t>
                          </a:r>
                          <a:r>
                            <a:rPr lang="hr-HR" baseline="0" dirty="0">
                              <a:latin typeface="Futura Bk BT" panose="020B0502020204020303" pitchFamily="34" charset="0"/>
                            </a:rPr>
                            <a:t> (+ i -)</a:t>
                          </a:r>
                          <a:endParaRPr lang="hr-HR" dirty="0">
                            <a:latin typeface="Futura Bk BT" panose="020B0502020204020303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dirty="0">
                              <a:latin typeface="Futura Bk BT" panose="020B0502020204020303" pitchFamily="34" charset="0"/>
                            </a:rPr>
                            <a:t>{</a:t>
                          </a:r>
                          <a:r>
                            <a:rPr lang="hr-HR" dirty="0" err="1">
                              <a:latin typeface="Futura Bk BT" panose="020B0502020204020303" pitchFamily="34" charset="0"/>
                            </a:rPr>
                            <a:t>hll</a:t>
                          </a:r>
                          <a:r>
                            <a:rPr lang="hr-HR" dirty="0">
                              <a:latin typeface="Futura Bk BT" panose="020B0502020204020303" pitchFamily="34" charset="0"/>
                            </a:rPr>
                            <a:t>} (+),</a:t>
                          </a:r>
                        </a:p>
                        <a:p>
                          <a:pPr algn="ctr"/>
                          <a:r>
                            <a:rPr lang="hr-HR" dirty="0">
                              <a:latin typeface="Futura Bk BT" panose="020B0502020204020303" pitchFamily="34" charset="0"/>
                            </a:rPr>
                            <a:t>{</a:t>
                          </a:r>
                          <a:r>
                            <a:rPr lang="hr-HR" dirty="0">
                              <a:latin typeface="Futura Bk BT" panose="020B0502020204020303" pitchFamily="34" charset="0"/>
                              <a:ea typeface="Cambria Math" panose="02040503050406030204" pitchFamily="18" charset="0"/>
                            </a:rPr>
                            <a:t>h</a:t>
                          </a:r>
                          <a14:m>
                            <m:oMath xmlns:m="http://schemas.openxmlformats.org/officeDocument/2006/math">
                              <m:acc>
                                <m:accPr>
                                  <m:chr m:val="̅"/>
                                  <m:ctrlPr>
                                    <a:rPr lang="hr-HR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m:rPr>
                                      <m:sty m:val="p"/>
                                    </m:rPr>
                                    <a:rPr lang="hr-HR" b="0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l</m:t>
                                  </m:r>
                                </m:e>
                              </m:acc>
                            </m:oMath>
                          </a14:m>
                          <a:r>
                            <a:rPr lang="hr-HR" dirty="0">
                              <a:latin typeface="Futura Bk BT" panose="020B0502020204020303" pitchFamily="34" charset="0"/>
                              <a:ea typeface="Cambria Math" panose="02040503050406030204" pitchFamily="18" charset="0"/>
                            </a:rPr>
                            <a:t>l} (-),</a:t>
                          </a:r>
                          <a:r>
                            <a:rPr lang="hr-HR" baseline="0" dirty="0">
                              <a:latin typeface="Futura Bk BT" panose="020B0502020204020303" pitchFamily="34" charset="0"/>
                              <a:ea typeface="Cambria Math" panose="02040503050406030204" pitchFamily="18" charset="0"/>
                            </a:rPr>
                            <a:t> h &gt; l</a:t>
                          </a:r>
                          <a:endParaRPr lang="hr-HR" dirty="0">
                            <a:latin typeface="Futura Bk BT" panose="020B0502020204020303" pitchFamily="34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hr-HR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Futura Bk BT" panose="020B0502020204020303" pitchFamily="34" charset="0"/>
                            </a:rPr>
                            <a:t>npr. {211} (+),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hr-HR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Futura Bk BT" panose="020B0502020204020303" pitchFamily="34" charset="0"/>
                            </a:rPr>
                            <a:t>{2</a:t>
                          </a:r>
                          <a14:m>
                            <m:oMath xmlns:m="http://schemas.openxmlformats.org/officeDocument/2006/math">
                              <m:acc>
                                <m:accPr>
                                  <m:chr m:val="̅"/>
                                  <m:ctrlPr>
                                    <a:rPr kumimoji="0" lang="hr-HR" sz="1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kumimoji="0" lang="hr-HR" sz="1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</a:rPr>
                                    <m:t>1</m:t>
                                  </m:r>
                                </m:e>
                              </m:acc>
                            </m:oMath>
                          </a14:m>
                          <a:r>
                            <a:rPr kumimoji="0" lang="hr-HR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Futura Bk BT" panose="020B0502020204020303" pitchFamily="34" charset="0"/>
                            </a:rPr>
                            <a:t>1} (-)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dirty="0">
                              <a:latin typeface="Futura Bk BT" panose="020B0502020204020303" pitchFamily="34" charset="0"/>
                            </a:rPr>
                            <a:t>12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424846">
                    <a:tc>
                      <a:txBody>
                        <a:bodyPr/>
                        <a:lstStyle/>
                        <a:p>
                          <a:r>
                            <a:rPr lang="hr-HR" dirty="0" err="1">
                              <a:latin typeface="Futura Bk BT" panose="020B0502020204020303" pitchFamily="34" charset="0"/>
                            </a:rPr>
                            <a:t>Deltoidski</a:t>
                          </a:r>
                          <a:r>
                            <a:rPr lang="hr-HR" dirty="0">
                              <a:latin typeface="Futura Bk BT" panose="020B0502020204020303" pitchFamily="34" charset="0"/>
                            </a:rPr>
                            <a:t> dodekaedar (+ i -)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hr-HR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Futura Bk BT" panose="020B0502020204020303" pitchFamily="34" charset="0"/>
                            </a:rPr>
                            <a:t>{</a:t>
                          </a:r>
                          <a:r>
                            <a:rPr kumimoji="0" lang="hr-HR" sz="1800" b="0" i="0" u="none" strike="noStrike" kern="1200" cap="none" spc="0" normalizeH="0" baseline="0" noProof="0" dirty="0" err="1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Futura Bk BT" panose="020B0502020204020303" pitchFamily="34" charset="0"/>
                            </a:rPr>
                            <a:t>hhl</a:t>
                          </a:r>
                          <a:r>
                            <a:rPr kumimoji="0" lang="hr-HR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Futura Bk BT" panose="020B0502020204020303" pitchFamily="34" charset="0"/>
                            </a:rPr>
                            <a:t>} (+),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hr-HR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Futura Bk BT" panose="020B0502020204020303" pitchFamily="34" charset="0"/>
                            </a:rPr>
                            <a:t>{</a:t>
                          </a:r>
                          <a:r>
                            <a:rPr kumimoji="0" lang="hr-HR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Futura Bk BT" panose="020B0502020204020303" pitchFamily="34" charset="0"/>
                              <a:ea typeface="Cambria Math" panose="02040503050406030204" pitchFamily="18" charset="0"/>
                            </a:rPr>
                            <a:t>h</a:t>
                          </a:r>
                          <a14:m>
                            <m:oMath xmlns:m="http://schemas.openxmlformats.org/officeDocument/2006/math">
                              <m:acc>
                                <m:accPr>
                                  <m:chr m:val="̅"/>
                                  <m:ctrlPr>
                                    <a:rPr kumimoji="0" lang="hr-HR" sz="1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m:rPr>
                                      <m:sty m:val="p"/>
                                    </m:rPr>
                                    <a:rPr kumimoji="0" lang="hr-HR" sz="1800" b="0" i="0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</m:acc>
                            </m:oMath>
                          </a14:m>
                          <a:r>
                            <a:rPr kumimoji="0" lang="hr-HR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Futura Bk BT" panose="020B0502020204020303" pitchFamily="34" charset="0"/>
                              <a:ea typeface="Cambria Math" panose="02040503050406030204" pitchFamily="18" charset="0"/>
                            </a:rPr>
                            <a:t>l} (-), h &gt; l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hr-HR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Futura Bk BT" panose="020B0502020204020303" pitchFamily="34" charset="0"/>
                            </a:rPr>
                            <a:t>npr. {221} (+),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hr-HR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Futura Bk BT" panose="020B0502020204020303" pitchFamily="34" charset="0"/>
                            </a:rPr>
                            <a:t>{2</a:t>
                          </a:r>
                          <a14:m>
                            <m:oMath xmlns:m="http://schemas.openxmlformats.org/officeDocument/2006/math">
                              <m:acc>
                                <m:accPr>
                                  <m:chr m:val="̅"/>
                                  <m:ctrlPr>
                                    <a:rPr kumimoji="0" lang="hr-HR" sz="1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kumimoji="0" lang="hr-HR" sz="1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</a:rPr>
                                    <m:t>2</m:t>
                                  </m:r>
                                </m:e>
                              </m:acc>
                            </m:oMath>
                          </a14:m>
                          <a:r>
                            <a:rPr kumimoji="0" lang="hr-HR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Futura Bk BT" panose="020B0502020204020303" pitchFamily="34" charset="0"/>
                            </a:rPr>
                            <a:t>1} (-)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dirty="0">
                              <a:latin typeface="Futura Bk BT" panose="020B0502020204020303" pitchFamily="34" charset="0"/>
                            </a:rPr>
                            <a:t>12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424846">
                    <a:tc>
                      <a:txBody>
                        <a:bodyPr/>
                        <a:lstStyle/>
                        <a:p>
                          <a:r>
                            <a:rPr lang="hr-HR" dirty="0" err="1">
                              <a:latin typeface="Futura Bk BT" panose="020B0502020204020303" pitchFamily="34" charset="0"/>
                            </a:rPr>
                            <a:t>Heksakistetraedar</a:t>
                          </a:r>
                          <a:r>
                            <a:rPr lang="hr-HR" dirty="0">
                              <a:latin typeface="Futura Bk BT" panose="020B0502020204020303" pitchFamily="34" charset="0"/>
                            </a:rPr>
                            <a:t> (+ i -)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hr-HR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Futura Bk BT" panose="020B0502020204020303" pitchFamily="34" charset="0"/>
                            </a:rPr>
                            <a:t>{</a:t>
                          </a:r>
                          <a:r>
                            <a:rPr kumimoji="0" lang="hr-HR" sz="1800" b="0" i="0" u="none" strike="noStrike" kern="1200" cap="none" spc="0" normalizeH="0" baseline="0" noProof="0" dirty="0" err="1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Futura Bk BT" panose="020B0502020204020303" pitchFamily="34" charset="0"/>
                            </a:rPr>
                            <a:t>hkl</a:t>
                          </a:r>
                          <a:r>
                            <a:rPr kumimoji="0" lang="hr-HR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Futura Bk BT" panose="020B0502020204020303" pitchFamily="34" charset="0"/>
                            </a:rPr>
                            <a:t>} (+),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hr-HR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Futura Bk BT" panose="020B0502020204020303" pitchFamily="34" charset="0"/>
                            </a:rPr>
                            <a:t>{</a:t>
                          </a:r>
                          <a:r>
                            <a:rPr kumimoji="0" lang="hr-HR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Futura Bk BT" panose="020B0502020204020303" pitchFamily="34" charset="0"/>
                              <a:ea typeface="Cambria Math" panose="02040503050406030204" pitchFamily="18" charset="0"/>
                            </a:rPr>
                            <a:t>h</a:t>
                          </a:r>
                          <a14:m>
                            <m:oMath xmlns:m="http://schemas.openxmlformats.org/officeDocument/2006/math">
                              <m:acc>
                                <m:accPr>
                                  <m:chr m:val="̅"/>
                                  <m:ctrlPr>
                                    <a:rPr kumimoji="0" lang="hr-HR" sz="1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m:rPr>
                                      <m:sty m:val="p"/>
                                    </m:rPr>
                                    <a:rPr kumimoji="0" lang="hr-HR" sz="1800" b="0" i="0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  <m:t>k</m:t>
                                  </m:r>
                                </m:e>
                              </m:acc>
                            </m:oMath>
                          </a14:m>
                          <a:r>
                            <a:rPr kumimoji="0" lang="hr-HR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Futura Bk BT" panose="020B0502020204020303" pitchFamily="34" charset="0"/>
                              <a:ea typeface="Cambria Math" panose="02040503050406030204" pitchFamily="18" charset="0"/>
                            </a:rPr>
                            <a:t>l} (-),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hr-HR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Futura Bk BT" panose="020B0502020204020303" pitchFamily="34" charset="0"/>
                            </a:rPr>
                            <a:t>npr. {321} (+),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hr-HR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Futura Bk BT" panose="020B0502020204020303" pitchFamily="34" charset="0"/>
                            </a:rPr>
                            <a:t>{3</a:t>
                          </a:r>
                          <a14:m>
                            <m:oMath xmlns:m="http://schemas.openxmlformats.org/officeDocument/2006/math">
                              <m:acc>
                                <m:accPr>
                                  <m:chr m:val="̅"/>
                                  <m:ctrlPr>
                                    <a:rPr kumimoji="0" lang="hr-HR" sz="1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kumimoji="0" lang="hr-HR" sz="1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</a:rPr>
                                    <m:t>2</m:t>
                                  </m:r>
                                </m:e>
                              </m:acc>
                            </m:oMath>
                          </a14:m>
                          <a:r>
                            <a:rPr kumimoji="0" lang="hr-HR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Futura Bk BT" panose="020B0502020204020303" pitchFamily="34" charset="0"/>
                            </a:rPr>
                            <a:t>1} (-)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dirty="0">
                              <a:latin typeface="Futura Bk BT" panose="020B0502020204020303" pitchFamily="34" charset="0"/>
                            </a:rPr>
                            <a:t>24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ica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6161696"/>
                  </p:ext>
                </p:extLst>
              </p:nvPr>
            </p:nvGraphicFramePr>
            <p:xfrm>
              <a:off x="2217912" y="1497352"/>
              <a:ext cx="7776864" cy="5090476"/>
            </p:xfrm>
            <a:graphic>
              <a:graphicData uri="http://schemas.openxmlformats.org/drawingml/2006/table">
                <a:tbl>
                  <a:tblPr firstRow="1" bandRow="1">
                    <a:tableStyleId>{616DA210-FB5B-4158-B5E0-FEB733F419BA}</a:tableStyleId>
                  </a:tblPr>
                  <a:tblGrid>
                    <a:gridCol w="309634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614641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645106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420773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424846">
                    <a:tc>
                      <a:txBody>
                        <a:bodyPr/>
                        <a:lstStyle/>
                        <a:p>
                          <a:r>
                            <a:rPr lang="hr-HR" dirty="0" smtClean="0">
                              <a:latin typeface="Futura Bk BT" panose="020B0502020204020303" pitchFamily="34" charset="0"/>
                            </a:rPr>
                            <a:t>Forma</a:t>
                          </a:r>
                          <a:endParaRPr lang="hr-HR" dirty="0">
                            <a:latin typeface="Futura Bk BT" panose="020B0502020204020303" pitchFamily="34" charset="0"/>
                          </a:endParaRPr>
                        </a:p>
                      </a:txBody>
                      <a:tcPr anchor="ctr"/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hr-HR" dirty="0" err="1" smtClean="0">
                              <a:latin typeface="Futura Bk BT" panose="020B0502020204020303" pitchFamily="34" charset="0"/>
                            </a:rPr>
                            <a:t>Millerovi</a:t>
                          </a:r>
                          <a:r>
                            <a:rPr lang="hr-HR" dirty="0" smtClean="0">
                              <a:latin typeface="Futura Bk BT" panose="020B0502020204020303" pitchFamily="34" charset="0"/>
                            </a:rPr>
                            <a:t> indeksi</a:t>
                          </a:r>
                          <a:endParaRPr lang="hr-HR" dirty="0">
                            <a:latin typeface="Futura Bk BT" panose="020B0502020204020303" pitchFamily="34" charset="0"/>
                          </a:endParaRPr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hr-HR" dirty="0">
                            <a:latin typeface="Cambria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dirty="0" smtClean="0">
                              <a:latin typeface="Futura Bk BT" panose="020B0502020204020303" pitchFamily="34" charset="0"/>
                            </a:rPr>
                            <a:t>Broj ploha</a:t>
                          </a:r>
                          <a:endParaRPr lang="hr-HR" dirty="0">
                            <a:latin typeface="Futura Bk BT" panose="020B0502020204020303" pitchFamily="34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24846">
                    <a:tc>
                      <a:txBody>
                        <a:bodyPr/>
                        <a:lstStyle/>
                        <a:p>
                          <a:r>
                            <a:rPr lang="hr-HR" dirty="0" smtClean="0">
                              <a:latin typeface="Futura Bk BT" panose="020B0502020204020303" pitchFamily="34" charset="0"/>
                            </a:rPr>
                            <a:t>Heksaedar</a:t>
                          </a:r>
                          <a:endParaRPr lang="hr-HR" dirty="0">
                            <a:latin typeface="Futura Bk BT" panose="020B0502020204020303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dirty="0" smtClean="0">
                              <a:latin typeface="Futura Bk BT" panose="020B0502020204020303" pitchFamily="34" charset="0"/>
                            </a:rPr>
                            <a:t>{100}</a:t>
                          </a:r>
                          <a:endParaRPr lang="hr-HR" dirty="0">
                            <a:latin typeface="Futura Bk BT" panose="020B0502020204020303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r-HR" dirty="0">
                            <a:latin typeface="Futura Bk BT" panose="020B0502020204020303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dirty="0" smtClean="0">
                              <a:latin typeface="Futura Bk BT" panose="020B0502020204020303" pitchFamily="34" charset="0"/>
                            </a:rPr>
                            <a:t>6</a:t>
                          </a:r>
                          <a:endParaRPr lang="hr-HR" dirty="0">
                            <a:latin typeface="Futura Bk BT" panose="020B0502020204020303" pitchFamily="34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24846">
                    <a:tc>
                      <a:txBody>
                        <a:bodyPr/>
                        <a:lstStyle/>
                        <a:p>
                          <a:r>
                            <a:rPr lang="hr-HR" dirty="0" smtClean="0">
                              <a:latin typeface="Futura Bk BT" panose="020B0502020204020303" pitchFamily="34" charset="0"/>
                            </a:rPr>
                            <a:t>Rompski dodekaedar</a:t>
                          </a:r>
                          <a:endParaRPr lang="hr-HR" dirty="0">
                            <a:latin typeface="Futura Bk BT" panose="020B0502020204020303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dirty="0" smtClean="0">
                              <a:latin typeface="Futura Bk BT" panose="020B0502020204020303" pitchFamily="34" charset="0"/>
                            </a:rPr>
                            <a:t>{110}</a:t>
                          </a:r>
                          <a:endParaRPr lang="hr-HR" dirty="0">
                            <a:latin typeface="Futura Bk BT" panose="020B0502020204020303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r-HR" dirty="0">
                            <a:latin typeface="Futura Bk BT" panose="020B0502020204020303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dirty="0" smtClean="0">
                              <a:latin typeface="Futura Bk BT" panose="020B0502020204020303" pitchFamily="34" charset="0"/>
                            </a:rPr>
                            <a:t>12</a:t>
                          </a:r>
                          <a:endParaRPr lang="hr-HR" dirty="0">
                            <a:latin typeface="Futura Bk BT" panose="020B0502020204020303" pitchFamily="34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640652">
                    <a:tc>
                      <a:txBody>
                        <a:bodyPr/>
                        <a:lstStyle/>
                        <a:p>
                          <a:r>
                            <a:rPr lang="hr-HR" dirty="0" smtClean="0">
                              <a:latin typeface="Futura Bk BT" panose="020B0502020204020303" pitchFamily="34" charset="0"/>
                            </a:rPr>
                            <a:t>Tetraedar (+ i -)</a:t>
                          </a:r>
                          <a:endParaRPr lang="hr-HR" dirty="0">
                            <a:latin typeface="Futura Bk BT" panose="020B0502020204020303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sr-Latn-R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91353" t="-198113" r="-190226" b="-50660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r-HR" dirty="0">
                            <a:latin typeface="Futura Bk BT" panose="020B0502020204020303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dirty="0" smtClean="0">
                              <a:latin typeface="Futura Bk BT" panose="020B0502020204020303" pitchFamily="34" charset="0"/>
                            </a:rPr>
                            <a:t>4</a:t>
                          </a:r>
                          <a:endParaRPr lang="hr-HR" dirty="0">
                            <a:latin typeface="Futura Bk BT" panose="020B0502020204020303" pitchFamily="34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424846">
                    <a:tc>
                      <a:txBody>
                        <a:bodyPr/>
                        <a:lstStyle/>
                        <a:p>
                          <a:r>
                            <a:rPr lang="hr-HR" dirty="0" err="1" smtClean="0">
                              <a:latin typeface="Futura Bk BT" panose="020B0502020204020303" pitchFamily="34" charset="0"/>
                            </a:rPr>
                            <a:t>Tetrakisheksaedar</a:t>
                          </a:r>
                          <a:endParaRPr lang="hr-HR" dirty="0">
                            <a:latin typeface="Futura Bk BT" panose="020B0502020204020303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dirty="0" smtClean="0">
                              <a:latin typeface="Futura Bk BT" panose="020B0502020204020303" pitchFamily="34" charset="0"/>
                            </a:rPr>
                            <a:t>{hk0}</a:t>
                          </a:r>
                          <a:endParaRPr lang="hr-HR" dirty="0">
                            <a:latin typeface="Futura Bk BT" panose="020B0502020204020303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dirty="0" smtClean="0">
                              <a:latin typeface="Futura Bk BT" panose="020B0502020204020303" pitchFamily="34" charset="0"/>
                            </a:rPr>
                            <a:t>npr. {210}</a:t>
                          </a:r>
                          <a:endParaRPr lang="hr-HR" dirty="0">
                            <a:latin typeface="Futura Bk BT" panose="020B0502020204020303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dirty="0" smtClean="0">
                              <a:latin typeface="Futura Bk BT" panose="020B0502020204020303" pitchFamily="34" charset="0"/>
                            </a:rPr>
                            <a:t>24</a:t>
                          </a:r>
                          <a:endParaRPr lang="hr-HR" dirty="0">
                            <a:latin typeface="Futura Bk BT" panose="020B0502020204020303" pitchFamily="34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914972">
                    <a:tc>
                      <a:txBody>
                        <a:bodyPr/>
                        <a:lstStyle/>
                        <a:p>
                          <a:r>
                            <a:rPr lang="hr-HR" dirty="0" err="1" smtClean="0">
                              <a:latin typeface="Futura Bk BT" panose="020B0502020204020303" pitchFamily="34" charset="0"/>
                            </a:rPr>
                            <a:t>Tristetraedar</a:t>
                          </a:r>
                          <a:r>
                            <a:rPr lang="hr-HR" baseline="0" dirty="0" smtClean="0">
                              <a:latin typeface="Futura Bk BT" panose="020B0502020204020303" pitchFamily="34" charset="0"/>
                            </a:rPr>
                            <a:t> (+ i -)</a:t>
                          </a:r>
                          <a:endParaRPr lang="hr-HR" dirty="0">
                            <a:latin typeface="Futura Bk BT" panose="020B0502020204020303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sr-Latn-R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91353" t="-254967" r="-190226" b="-20993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sr-Latn-R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87037" t="-254967" r="-87407" b="-20993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dirty="0" smtClean="0">
                              <a:latin typeface="Futura Bk BT" panose="020B0502020204020303" pitchFamily="34" charset="0"/>
                            </a:rPr>
                            <a:t>12</a:t>
                          </a:r>
                          <a:endParaRPr lang="hr-HR" dirty="0">
                            <a:latin typeface="Futura Bk BT" panose="020B0502020204020303" pitchFamily="34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920496">
                    <a:tc>
                      <a:txBody>
                        <a:bodyPr/>
                        <a:lstStyle/>
                        <a:p>
                          <a:r>
                            <a:rPr lang="hr-HR" dirty="0" err="1" smtClean="0">
                              <a:latin typeface="Futura Bk BT" panose="020B0502020204020303" pitchFamily="34" charset="0"/>
                            </a:rPr>
                            <a:t>Deltoidski</a:t>
                          </a:r>
                          <a:r>
                            <a:rPr lang="hr-HR" dirty="0" smtClean="0">
                              <a:latin typeface="Futura Bk BT" panose="020B0502020204020303" pitchFamily="34" charset="0"/>
                            </a:rPr>
                            <a:t> dodekaedar (+ i -)</a:t>
                          </a:r>
                          <a:endParaRPr lang="hr-HR" dirty="0">
                            <a:latin typeface="Futura Bk BT" panose="020B0502020204020303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sr-Latn-R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91353" t="-354967" r="-190226" b="-10993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sr-Latn-R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87037" t="-354967" r="-87407" b="-10993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dirty="0" smtClean="0">
                              <a:latin typeface="Futura Bk BT" panose="020B0502020204020303" pitchFamily="34" charset="0"/>
                            </a:rPr>
                            <a:t>12</a:t>
                          </a:r>
                          <a:endParaRPr lang="hr-HR" dirty="0">
                            <a:latin typeface="Futura Bk BT" panose="020B0502020204020303" pitchFamily="34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914972">
                    <a:tc>
                      <a:txBody>
                        <a:bodyPr/>
                        <a:lstStyle/>
                        <a:p>
                          <a:r>
                            <a:rPr lang="hr-HR" dirty="0" err="1" smtClean="0">
                              <a:latin typeface="Futura Bk BT" panose="020B0502020204020303" pitchFamily="34" charset="0"/>
                            </a:rPr>
                            <a:t>Heksakistetraedar</a:t>
                          </a:r>
                          <a:r>
                            <a:rPr lang="hr-HR" dirty="0" smtClean="0">
                              <a:latin typeface="Futura Bk BT" panose="020B0502020204020303" pitchFamily="34" charset="0"/>
                            </a:rPr>
                            <a:t> (+ i -)</a:t>
                          </a:r>
                          <a:endParaRPr lang="hr-HR" dirty="0">
                            <a:latin typeface="Futura Bk BT" panose="020B0502020204020303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sr-Latn-R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91353" t="-458000" r="-190226" b="-10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sr-Latn-R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87037" t="-458000" r="-87407" b="-10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dirty="0" smtClean="0">
                              <a:latin typeface="Futura Bk BT" panose="020B0502020204020303" pitchFamily="34" charset="0"/>
                            </a:rPr>
                            <a:t>24</a:t>
                          </a:r>
                          <a:endParaRPr lang="hr-HR" dirty="0">
                            <a:latin typeface="Futura Bk BT" panose="020B0502020204020303" pitchFamily="34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362660121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Slika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1957" y="2099650"/>
            <a:ext cx="2747021" cy="30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Slika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7391" y="2189650"/>
            <a:ext cx="3152803" cy="288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053209" y="476672"/>
            <a:ext cx="8229600" cy="1143000"/>
          </a:xfrm>
        </p:spPr>
        <p:txBody>
          <a:bodyPr>
            <a:noAutofit/>
          </a:bodyPr>
          <a:lstStyle/>
          <a:p>
            <a:r>
              <a:rPr lang="hr-HR" sz="3400" dirty="0">
                <a:latin typeface="Futura Bk BT" panose="020B0502020204020303" pitchFamily="34" charset="0"/>
              </a:rPr>
              <a:t>PENTAGONSKI DODEKAEDAR </a:t>
            </a:r>
            <a:r>
              <a:rPr lang="hr-HR" sz="3400" dirty="0">
                <a:solidFill>
                  <a:prstClr val="black"/>
                </a:solidFill>
                <a:latin typeface="Futura Bk BT" panose="020B0502020204020303" pitchFamily="34" charset="0"/>
              </a:rPr>
              <a:t>(+ i -)</a:t>
            </a:r>
            <a:endParaRPr lang="hr-HR" sz="3400" dirty="0">
              <a:latin typeface="Futura Bk BT" panose="020B0502020204020303" pitchFamily="34" charset="0"/>
            </a:endParaRPr>
          </a:p>
        </p:txBody>
      </p:sp>
      <p:sp>
        <p:nvSpPr>
          <p:cNvPr id="5" name="TekstniOkvir 4"/>
          <p:cNvSpPr txBox="1"/>
          <p:nvPr/>
        </p:nvSpPr>
        <p:spPr>
          <a:xfrm>
            <a:off x="4079776" y="3611679"/>
            <a:ext cx="1008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b="1" dirty="0">
                <a:ln>
                  <a:solidFill>
                    <a:prstClr val="black"/>
                  </a:solidFill>
                </a:ln>
                <a:solidFill>
                  <a:srgbClr val="FF0000"/>
                </a:solidFill>
                <a:latin typeface="Futura Bk BT" panose="020B0502020204020303" pitchFamily="34" charset="0"/>
              </a:rPr>
              <a:t>(210)</a:t>
            </a:r>
          </a:p>
        </p:txBody>
      </p:sp>
      <p:sp>
        <p:nvSpPr>
          <p:cNvPr id="3" name="TekstniOkvir 2"/>
          <p:cNvSpPr txBox="1"/>
          <p:nvPr/>
        </p:nvSpPr>
        <p:spPr>
          <a:xfrm>
            <a:off x="2454220" y="5517231"/>
            <a:ext cx="35391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800" dirty="0">
                <a:solidFill>
                  <a:prstClr val="black"/>
                </a:solidFill>
                <a:latin typeface="Futura Bk BT" panose="020B0502020204020303" pitchFamily="34" charset="0"/>
              </a:rPr>
              <a:t>Pozitivan pentagonski dodekaedar</a:t>
            </a:r>
          </a:p>
        </p:txBody>
      </p:sp>
      <p:sp>
        <p:nvSpPr>
          <p:cNvPr id="14" name="TekstniOkvir 13"/>
          <p:cNvSpPr txBox="1"/>
          <p:nvPr/>
        </p:nvSpPr>
        <p:spPr>
          <a:xfrm>
            <a:off x="6492045" y="5517230"/>
            <a:ext cx="399612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800" dirty="0">
                <a:solidFill>
                  <a:prstClr val="black"/>
                </a:solidFill>
                <a:latin typeface="Futura Bk BT" panose="020B0502020204020303" pitchFamily="34" charset="0"/>
              </a:rPr>
              <a:t>Negativan pentagonski dodekaedar</a:t>
            </a:r>
          </a:p>
        </p:txBody>
      </p:sp>
      <p:sp>
        <p:nvSpPr>
          <p:cNvPr id="18" name="TekstniOkvir 17"/>
          <p:cNvSpPr txBox="1"/>
          <p:nvPr/>
        </p:nvSpPr>
        <p:spPr>
          <a:xfrm>
            <a:off x="8711431" y="3501009"/>
            <a:ext cx="1008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b="1" dirty="0">
                <a:ln>
                  <a:solidFill>
                    <a:prstClr val="black"/>
                  </a:solidFill>
                </a:ln>
                <a:solidFill>
                  <a:srgbClr val="FF0000"/>
                </a:solidFill>
                <a:latin typeface="Futura Bk BT" panose="020B0502020204020303" pitchFamily="34" charset="0"/>
              </a:rPr>
              <a:t>(120)</a:t>
            </a:r>
          </a:p>
        </p:txBody>
      </p:sp>
    </p:spTree>
    <p:extLst>
      <p:ext uri="{BB962C8B-B14F-4D97-AF65-F5344CB8AC3E}">
        <p14:creationId xmlns:p14="http://schemas.microsoft.com/office/powerpoint/2010/main" val="2039027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3" grpId="0"/>
      <p:bldP spid="14" grpId="0"/>
      <p:bldP spid="18" grpId="0"/>
    </p:bld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Slika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334" y="2099650"/>
            <a:ext cx="2939845" cy="30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Slika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3870" y="2099650"/>
            <a:ext cx="2939845" cy="306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053209" y="476672"/>
            <a:ext cx="8229600" cy="1143000"/>
          </a:xfrm>
        </p:spPr>
        <p:txBody>
          <a:bodyPr>
            <a:noAutofit/>
          </a:bodyPr>
          <a:lstStyle/>
          <a:p>
            <a:r>
              <a:rPr lang="hr-HR" sz="3400" dirty="0">
                <a:latin typeface="Futura Bk BT" panose="020B0502020204020303" pitchFamily="34" charset="0"/>
              </a:rPr>
              <a:t>DISDODEKAEDAR </a:t>
            </a:r>
            <a:r>
              <a:rPr lang="hr-HR" sz="3400" dirty="0">
                <a:solidFill>
                  <a:prstClr val="black"/>
                </a:solidFill>
                <a:latin typeface="Futura Bk BT" panose="020B0502020204020303" pitchFamily="34" charset="0"/>
              </a:rPr>
              <a:t>(+ i -)</a:t>
            </a:r>
            <a:endParaRPr lang="hr-HR" sz="3400" dirty="0">
              <a:latin typeface="Futura Bk BT" panose="020B0502020204020303" pitchFamily="34" charset="0"/>
            </a:endParaRPr>
          </a:p>
        </p:txBody>
      </p:sp>
      <p:sp>
        <p:nvSpPr>
          <p:cNvPr id="5" name="TekstniOkvir 4"/>
          <p:cNvSpPr txBox="1"/>
          <p:nvPr/>
        </p:nvSpPr>
        <p:spPr>
          <a:xfrm>
            <a:off x="3863752" y="3255045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b="1" dirty="0">
                <a:ln>
                  <a:solidFill>
                    <a:prstClr val="black"/>
                  </a:solidFill>
                </a:ln>
                <a:solidFill>
                  <a:srgbClr val="FF0000"/>
                </a:solidFill>
                <a:latin typeface="Futura Bk BT" panose="020B0502020204020303" pitchFamily="34" charset="0"/>
              </a:rPr>
              <a:t>(321)</a:t>
            </a:r>
          </a:p>
        </p:txBody>
      </p:sp>
      <p:sp>
        <p:nvSpPr>
          <p:cNvPr id="3" name="TekstniOkvir 2"/>
          <p:cNvSpPr txBox="1"/>
          <p:nvPr/>
        </p:nvSpPr>
        <p:spPr>
          <a:xfrm>
            <a:off x="2454220" y="5517231"/>
            <a:ext cx="35391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800" dirty="0">
                <a:solidFill>
                  <a:prstClr val="black"/>
                </a:solidFill>
                <a:latin typeface="Futura Bk BT" panose="020B0502020204020303" pitchFamily="34" charset="0"/>
              </a:rPr>
              <a:t>Pozitivan </a:t>
            </a:r>
            <a:r>
              <a:rPr lang="hr-HR" sz="2800" dirty="0" err="1">
                <a:solidFill>
                  <a:prstClr val="black"/>
                </a:solidFill>
                <a:latin typeface="Futura Bk BT" panose="020B0502020204020303" pitchFamily="34" charset="0"/>
              </a:rPr>
              <a:t>disdodekaedar</a:t>
            </a:r>
            <a:endParaRPr lang="hr-HR" sz="2800" dirty="0">
              <a:solidFill>
                <a:prstClr val="black"/>
              </a:solidFill>
              <a:latin typeface="Futura Bk BT" panose="020B0502020204020303" pitchFamily="34" charset="0"/>
            </a:endParaRPr>
          </a:p>
        </p:txBody>
      </p:sp>
      <p:sp>
        <p:nvSpPr>
          <p:cNvPr id="14" name="TekstniOkvir 13"/>
          <p:cNvSpPr txBox="1"/>
          <p:nvPr/>
        </p:nvSpPr>
        <p:spPr>
          <a:xfrm>
            <a:off x="6492045" y="5517230"/>
            <a:ext cx="366684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800" dirty="0">
                <a:solidFill>
                  <a:prstClr val="black"/>
                </a:solidFill>
                <a:latin typeface="Futura Bk BT" panose="020B0502020204020303" pitchFamily="34" charset="0"/>
              </a:rPr>
              <a:t>Negativan </a:t>
            </a:r>
            <a:r>
              <a:rPr lang="hr-HR" sz="2800" dirty="0" err="1">
                <a:solidFill>
                  <a:prstClr val="black"/>
                </a:solidFill>
                <a:latin typeface="Futura Bk BT" panose="020B0502020204020303" pitchFamily="34" charset="0"/>
              </a:rPr>
              <a:t>disdodekaedar</a:t>
            </a:r>
            <a:endParaRPr lang="hr-HR" sz="2800" dirty="0">
              <a:solidFill>
                <a:prstClr val="black"/>
              </a:solidFill>
              <a:latin typeface="Futura Bk BT" panose="020B0502020204020303" pitchFamily="34" charset="0"/>
            </a:endParaRPr>
          </a:p>
        </p:txBody>
      </p:sp>
      <p:sp>
        <p:nvSpPr>
          <p:cNvPr id="18" name="TekstniOkvir 17"/>
          <p:cNvSpPr txBox="1"/>
          <p:nvPr/>
        </p:nvSpPr>
        <p:spPr>
          <a:xfrm>
            <a:off x="8732864" y="3199119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b="1" dirty="0">
                <a:ln>
                  <a:solidFill>
                    <a:prstClr val="black"/>
                  </a:solidFill>
                </a:ln>
                <a:solidFill>
                  <a:srgbClr val="FF0000"/>
                </a:solidFill>
                <a:latin typeface="Futura Bk BT" panose="020B0502020204020303" pitchFamily="34" charset="0"/>
              </a:rPr>
              <a:t>(231)</a:t>
            </a:r>
          </a:p>
        </p:txBody>
      </p:sp>
    </p:spTree>
    <p:extLst>
      <p:ext uri="{BB962C8B-B14F-4D97-AF65-F5344CB8AC3E}">
        <p14:creationId xmlns:p14="http://schemas.microsoft.com/office/powerpoint/2010/main" val="4137913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3" grpId="0"/>
      <p:bldP spid="14" grpId="0"/>
      <p:bldP spid="18" grpId="0"/>
    </p:bld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991544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hr-HR" dirty="0">
                <a:latin typeface="Futura Bk BT" panose="020B0502020204020303" pitchFamily="34" charset="0"/>
              </a:rPr>
              <a:t>Pentagonska </a:t>
            </a:r>
            <a:r>
              <a:rPr lang="hr-HR" dirty="0" err="1">
                <a:latin typeface="Futura Bk BT" panose="020B0502020204020303" pitchFamily="34" charset="0"/>
              </a:rPr>
              <a:t>hemiedrija</a:t>
            </a:r>
            <a:r>
              <a:rPr lang="hr-HR" dirty="0">
                <a:latin typeface="Futura Bk BT" panose="020B0502020204020303" pitchFamily="34" charset="0"/>
              </a:rPr>
              <a:t> kubičnog sustava</a:t>
            </a:r>
          </a:p>
        </p:txBody>
      </p:sp>
      <p:graphicFrame>
        <p:nvGraphicFramePr>
          <p:cNvPr id="4" name="Tablica 3"/>
          <p:cNvGraphicFramePr>
            <a:graphicFrameLocks noGrp="1"/>
          </p:cNvGraphicFramePr>
          <p:nvPr>
            <p:extLst/>
          </p:nvPr>
        </p:nvGraphicFramePr>
        <p:xfrm>
          <a:off x="2279576" y="1781915"/>
          <a:ext cx="7776864" cy="4421878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32403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706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451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2077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24846">
                <a:tc>
                  <a:txBody>
                    <a:bodyPr/>
                    <a:lstStyle/>
                    <a:p>
                      <a:r>
                        <a:rPr lang="hr-HR" dirty="0">
                          <a:latin typeface="Futura Bk BT" panose="020B0502020204020303" pitchFamily="34" charset="0"/>
                        </a:rPr>
                        <a:t>Forma</a:t>
                      </a: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hr-HR" dirty="0" err="1">
                          <a:latin typeface="Futura Bk BT" panose="020B0502020204020303" pitchFamily="34" charset="0"/>
                        </a:rPr>
                        <a:t>Millerovi</a:t>
                      </a:r>
                      <a:r>
                        <a:rPr lang="hr-HR" dirty="0">
                          <a:latin typeface="Futura Bk BT" panose="020B0502020204020303" pitchFamily="34" charset="0"/>
                        </a:rPr>
                        <a:t> indeksi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hr-HR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>
                          <a:latin typeface="Futura Bk BT" panose="020B0502020204020303" pitchFamily="34" charset="0"/>
                        </a:rPr>
                        <a:t>Broj ploha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4846">
                <a:tc>
                  <a:txBody>
                    <a:bodyPr/>
                    <a:lstStyle/>
                    <a:p>
                      <a:r>
                        <a:rPr lang="hr-HR" dirty="0">
                          <a:latin typeface="Futura Bk BT" panose="020B0502020204020303" pitchFamily="34" charset="0"/>
                        </a:rPr>
                        <a:t>Heksaedar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>
                          <a:latin typeface="Futura Bk BT" panose="020B0502020204020303" pitchFamily="34" charset="0"/>
                        </a:rPr>
                        <a:t>{100}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hr-HR" dirty="0">
                        <a:latin typeface="Futura Bk BT" panose="020B05020202040203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>
                          <a:latin typeface="Futura Bk BT" panose="020B0502020204020303" pitchFamily="34" charset="0"/>
                        </a:rPr>
                        <a:t>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4846">
                <a:tc>
                  <a:txBody>
                    <a:bodyPr/>
                    <a:lstStyle/>
                    <a:p>
                      <a:r>
                        <a:rPr lang="hr-HR" dirty="0">
                          <a:latin typeface="Futura Bk BT" panose="020B0502020204020303" pitchFamily="34" charset="0"/>
                        </a:rPr>
                        <a:t>Rompski dodekaedar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>
                          <a:latin typeface="Futura Bk BT" panose="020B0502020204020303" pitchFamily="34" charset="0"/>
                        </a:rPr>
                        <a:t>{110}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hr-HR" dirty="0">
                        <a:latin typeface="Futura Bk BT" panose="020B05020202040203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>
                          <a:latin typeface="Futura Bk BT" panose="020B0502020204020303" pitchFamily="34" charset="0"/>
                        </a:rPr>
                        <a:t>12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4846">
                <a:tc>
                  <a:txBody>
                    <a:bodyPr/>
                    <a:lstStyle/>
                    <a:p>
                      <a:r>
                        <a:rPr lang="hr-HR" dirty="0" err="1">
                          <a:latin typeface="Futura Bk BT" panose="020B0502020204020303" pitchFamily="34" charset="0"/>
                        </a:rPr>
                        <a:t>Oktaedar</a:t>
                      </a:r>
                      <a:endParaRPr lang="hr-HR" dirty="0">
                        <a:latin typeface="Futura Bk BT" panose="020B05020202040203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>
                          <a:latin typeface="Futura Bk BT" panose="020B0502020204020303" pitchFamily="34" charset="0"/>
                        </a:rPr>
                        <a:t>{111}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hr-HR" dirty="0">
                        <a:latin typeface="Futura Bk BT" panose="020B05020202040203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>
                          <a:latin typeface="Futura Bk BT" panose="020B0502020204020303" pitchFamily="34" charset="0"/>
                        </a:rPr>
                        <a:t>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4846">
                <a:tc>
                  <a:txBody>
                    <a:bodyPr/>
                    <a:lstStyle/>
                    <a:p>
                      <a:r>
                        <a:rPr lang="hr-HR" dirty="0">
                          <a:latin typeface="Futura Bk BT" panose="020B0502020204020303" pitchFamily="34" charset="0"/>
                        </a:rPr>
                        <a:t>Pentagonski</a:t>
                      </a:r>
                      <a:r>
                        <a:rPr lang="hr-HR" baseline="0" dirty="0">
                          <a:latin typeface="Futura Bk BT" panose="020B0502020204020303" pitchFamily="34" charset="0"/>
                        </a:rPr>
                        <a:t> dodekaedar (+ i -)</a:t>
                      </a:r>
                      <a:endParaRPr lang="hr-HR" dirty="0">
                        <a:latin typeface="Futura Bk BT" panose="020B05020202040203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>
                          <a:latin typeface="Futura Bk BT" panose="020B0502020204020303" pitchFamily="34" charset="0"/>
                        </a:rPr>
                        <a:t>{hk0}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>
                          <a:latin typeface="Futura Bk BT" panose="020B0502020204020303" pitchFamily="34" charset="0"/>
                        </a:rPr>
                        <a:t>npr. {210} (+),</a:t>
                      </a:r>
                    </a:p>
                    <a:p>
                      <a:pPr algn="ctr"/>
                      <a:r>
                        <a:rPr lang="hr-HR" dirty="0">
                          <a:latin typeface="Futura Bk BT" panose="020B0502020204020303" pitchFamily="34" charset="0"/>
                        </a:rPr>
                        <a:t>{120} (-)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>
                          <a:latin typeface="Futura Bk BT" panose="020B0502020204020303" pitchFamily="34" charset="0"/>
                        </a:rPr>
                        <a:t>12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8848">
                <a:tc>
                  <a:txBody>
                    <a:bodyPr/>
                    <a:lstStyle/>
                    <a:p>
                      <a:r>
                        <a:rPr lang="hr-HR" dirty="0" err="1">
                          <a:latin typeface="Futura Bk BT" panose="020B0502020204020303" pitchFamily="34" charset="0"/>
                        </a:rPr>
                        <a:t>Deltoidski</a:t>
                      </a:r>
                      <a:r>
                        <a:rPr lang="hr-HR" baseline="0" dirty="0">
                          <a:latin typeface="Futura Bk BT" panose="020B0502020204020303" pitchFamily="34" charset="0"/>
                        </a:rPr>
                        <a:t> </a:t>
                      </a:r>
                      <a:r>
                        <a:rPr lang="hr-HR" baseline="0" dirty="0" err="1">
                          <a:latin typeface="Futura Bk BT" panose="020B0502020204020303" pitchFamily="34" charset="0"/>
                        </a:rPr>
                        <a:t>ikozitetraedar</a:t>
                      </a:r>
                      <a:endParaRPr lang="hr-HR" dirty="0">
                        <a:latin typeface="Futura Bk BT" panose="020B05020202040203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>
                          <a:latin typeface="Futura Bk BT" panose="020B0502020204020303" pitchFamily="34" charset="0"/>
                        </a:rPr>
                        <a:t>{</a:t>
                      </a:r>
                      <a:r>
                        <a:rPr lang="hr-HR" dirty="0" err="1">
                          <a:latin typeface="Futura Bk BT" panose="020B0502020204020303" pitchFamily="34" charset="0"/>
                        </a:rPr>
                        <a:t>hll</a:t>
                      </a:r>
                      <a:r>
                        <a:rPr lang="hr-HR" dirty="0">
                          <a:latin typeface="Futura Bk BT" panose="020B0502020204020303" pitchFamily="34" charset="0"/>
                        </a:rPr>
                        <a:t>}, h &gt; 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r-HR" sz="18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Futura Bk BT" panose="020B0502020204020303" pitchFamily="34" charset="0"/>
                        </a:rPr>
                        <a:t>npr. {211}</a:t>
                      </a:r>
                      <a:endParaRPr kumimoji="0" lang="hr-HR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Futura Bk BT" panose="020B05020202040203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>
                          <a:latin typeface="Futura Bk BT" panose="020B0502020204020303" pitchFamily="34" charset="0"/>
                        </a:rPr>
                        <a:t>24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4846">
                <a:tc>
                  <a:txBody>
                    <a:bodyPr/>
                    <a:lstStyle/>
                    <a:p>
                      <a:r>
                        <a:rPr lang="hr-HR" dirty="0" err="1">
                          <a:latin typeface="Futura Bk BT" panose="020B0502020204020303" pitchFamily="34" charset="0"/>
                        </a:rPr>
                        <a:t>Trisoktaedar</a:t>
                      </a:r>
                      <a:endParaRPr lang="hr-HR" dirty="0">
                        <a:latin typeface="Futura Bk BT" panose="020B05020202040203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>
                          <a:latin typeface="Futura Bk BT" panose="020B0502020204020303" pitchFamily="34" charset="0"/>
                        </a:rPr>
                        <a:t>{</a:t>
                      </a:r>
                      <a:r>
                        <a:rPr lang="hr-HR" dirty="0" err="1">
                          <a:latin typeface="Futura Bk BT" panose="020B0502020204020303" pitchFamily="34" charset="0"/>
                        </a:rPr>
                        <a:t>hhl</a:t>
                      </a:r>
                      <a:r>
                        <a:rPr lang="hr-HR" dirty="0">
                          <a:latin typeface="Futura Bk BT" panose="020B0502020204020303" pitchFamily="34" charset="0"/>
                        </a:rPr>
                        <a:t>}, h &gt; 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r-HR" sz="18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Futura Bk BT" panose="020B0502020204020303" pitchFamily="34" charset="0"/>
                        </a:rPr>
                        <a:t>npr. {221}</a:t>
                      </a:r>
                      <a:endParaRPr kumimoji="0" lang="hr-HR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Futura Bk BT" panose="020B05020202040203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>
                          <a:latin typeface="Futura Bk BT" panose="020B0502020204020303" pitchFamily="34" charset="0"/>
                        </a:rPr>
                        <a:t>24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83266">
                <a:tc>
                  <a:txBody>
                    <a:bodyPr/>
                    <a:lstStyle/>
                    <a:p>
                      <a:r>
                        <a:rPr lang="hr-HR" dirty="0" err="1">
                          <a:latin typeface="Futura Bk BT" panose="020B0502020204020303" pitchFamily="34" charset="0"/>
                        </a:rPr>
                        <a:t>Disdodekaedar</a:t>
                      </a:r>
                      <a:r>
                        <a:rPr lang="hr-HR" dirty="0">
                          <a:latin typeface="Futura Bk BT" panose="020B0502020204020303" pitchFamily="34" charset="0"/>
                        </a:rPr>
                        <a:t> (+ i -)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r-HR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Futura Bk BT" panose="020B0502020204020303" pitchFamily="34" charset="0"/>
                          <a:ea typeface="Cambria Math" panose="02040503050406030204" pitchFamily="18" charset="0"/>
                        </a:rPr>
                        <a:t>{</a:t>
                      </a:r>
                      <a:r>
                        <a:rPr kumimoji="0" lang="hr-HR" sz="1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Futura Bk BT" panose="020B0502020204020303" pitchFamily="34" charset="0"/>
                          <a:ea typeface="Cambria Math" panose="02040503050406030204" pitchFamily="18" charset="0"/>
                        </a:rPr>
                        <a:t>hkl</a:t>
                      </a:r>
                      <a:r>
                        <a:rPr kumimoji="0" lang="hr-HR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Futura Bk BT" panose="020B0502020204020303" pitchFamily="34" charset="0"/>
                          <a:ea typeface="Cambria Math" panose="02040503050406030204" pitchFamily="18" charset="0"/>
                        </a:rPr>
                        <a:t>}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r-HR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Futura Bk BT" panose="020B0502020204020303" pitchFamily="34" charset="0"/>
                        </a:rPr>
                        <a:t>npr. {321} (+),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r-HR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Futura Bk BT" panose="020B0502020204020303" pitchFamily="34" charset="0"/>
                        </a:rPr>
                        <a:t>{231} (-)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>
                          <a:latin typeface="Futura Bk BT" panose="020B0502020204020303" pitchFamily="34" charset="0"/>
                        </a:rPr>
                        <a:t>24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37034648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C080B9A-9997-4957-801F-579AE312ED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94092"/>
            <a:ext cx="12192000" cy="6192345"/>
          </a:xfrm>
          <a:prstGeom prst="rect">
            <a:avLst/>
          </a:prstGeom>
        </p:spPr>
      </p:pic>
      <p:sp>
        <p:nvSpPr>
          <p:cNvPr id="4" name="Naslov 1">
            <a:extLst>
              <a:ext uri="{FF2B5EF4-FFF2-40B4-BE49-F238E27FC236}">
                <a16:creationId xmlns:a16="http://schemas.microsoft.com/office/drawing/2014/main" id="{9D5A9ECB-F499-4A87-8ACD-36DECB5DEADC}"/>
              </a:ext>
            </a:extLst>
          </p:cNvPr>
          <p:cNvSpPr txBox="1">
            <a:spLocks/>
          </p:cNvSpPr>
          <p:nvPr/>
        </p:nvSpPr>
        <p:spPr>
          <a:xfrm>
            <a:off x="1981200" y="71563"/>
            <a:ext cx="8229600" cy="479581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u="sng" dirty="0" err="1">
                <a:latin typeface="Futura Bk BT" panose="020B0502020204020303" pitchFamily="34" charset="0"/>
              </a:rPr>
              <a:t>Forme</a:t>
            </a:r>
            <a:r>
              <a:rPr lang="hr-HR" sz="3200" u="sng" dirty="0">
                <a:latin typeface="Futura Bk BT" panose="020B0502020204020303" pitchFamily="34" charset="0"/>
              </a:rPr>
              <a:t> kubičnog sustava</a:t>
            </a:r>
          </a:p>
        </p:txBody>
      </p:sp>
    </p:spTree>
    <p:extLst>
      <p:ext uri="{BB962C8B-B14F-4D97-AF65-F5344CB8AC3E}">
        <p14:creationId xmlns:p14="http://schemas.microsoft.com/office/powerpoint/2010/main" val="1936796453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6D4F17-DEBB-4696-BEA7-F836A4D080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Futura Bk BT" panose="020B0502020204020303" pitchFamily="34" charset="0"/>
              </a:rPr>
              <a:t>Alati</a:t>
            </a:r>
            <a:r>
              <a:rPr lang="en-US" dirty="0">
                <a:latin typeface="Futura Bk BT" panose="020B0502020204020303" pitchFamily="34" charset="0"/>
              </a:rPr>
              <a:t> za </a:t>
            </a:r>
            <a:r>
              <a:rPr lang="en-US" dirty="0" err="1">
                <a:latin typeface="Futura Bk BT" panose="020B0502020204020303" pitchFamily="34" charset="0"/>
              </a:rPr>
              <a:t>vizualizaciju</a:t>
            </a:r>
            <a:endParaRPr lang="hr-HR" dirty="0">
              <a:latin typeface="Futura Bk BT" panose="020B0502020204020303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FC496C-7EA0-4941-ABE3-F2D0FCF9F8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988729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hlinkClick r:id="rId2"/>
              </a:rPr>
              <a:t>www.smorf.nl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pod tab Drawing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→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odabrati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kristalnu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klasu</a:t>
            </a:r>
            <a:r>
              <a:rPr lang="en-US" dirty="0">
                <a:sym typeface="Wingdings" panose="05000000000000000000" pitchFamily="2" charset="2"/>
              </a:rPr>
              <a:t> (point group)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→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možete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dodavati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i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razvijati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različite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forme</a:t>
            </a:r>
            <a:r>
              <a:rPr lang="en-US" dirty="0">
                <a:sym typeface="Wingdings" panose="05000000000000000000" pitchFamily="2" charset="2"/>
              </a:rPr>
              <a:t> (</a:t>
            </a:r>
            <a:r>
              <a:rPr lang="en-US" dirty="0" err="1">
                <a:sym typeface="Wingdings" panose="05000000000000000000" pitchFamily="2" charset="2"/>
              </a:rPr>
              <a:t>forme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definirane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Millerovim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indeksima</a:t>
            </a:r>
            <a:r>
              <a:rPr lang="en-US" dirty="0">
                <a:sym typeface="Wingdings" panose="05000000000000000000" pitchFamily="2" charset="2"/>
              </a:rPr>
              <a:t>)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7050876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>
                <a:latin typeface="Futura Bk BT" panose="020B0502020204020303" pitchFamily="34" charset="0"/>
              </a:rPr>
              <a:t>Rotoinverzna</a:t>
            </a:r>
            <a:r>
              <a:rPr lang="hr-HR" dirty="0">
                <a:latin typeface="Futura Bk BT" panose="020B0502020204020303" pitchFamily="34" charset="0"/>
              </a:rPr>
              <a:t> </a:t>
            </a:r>
            <a:r>
              <a:rPr lang="hr-HR" dirty="0" err="1">
                <a:latin typeface="Futura Bk BT" panose="020B0502020204020303" pitchFamily="34" charset="0"/>
              </a:rPr>
              <a:t>tetragira</a:t>
            </a:r>
            <a:r>
              <a:rPr lang="hr-HR" dirty="0">
                <a:latin typeface="Futura Bk BT" panose="020B0502020204020303" pitchFamily="34" charset="0"/>
              </a:rPr>
              <a:t> (oznake)</a:t>
            </a:r>
            <a:endParaRPr lang="en-GB" dirty="0">
              <a:latin typeface="Futura Bk BT" panose="020B0502020204020303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zervirano mjesto sadržaja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hr-HR" dirty="0">
                    <a:latin typeface="Futura Bk BT" panose="020B0502020204020303" pitchFamily="34" charset="0"/>
                  </a:rPr>
                  <a:t>Internacionalna:</a:t>
                </a:r>
                <a:endParaRPr lang="hr-HR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GB" sz="4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hr-HR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e>
                      </m:acc>
                    </m:oMath>
                  </m:oMathPara>
                </a14:m>
                <a:endParaRPr lang="hr-HR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 algn="ctr">
                  <a:buNone/>
                </a:pPr>
                <a:endParaRPr lang="hr-HR" dirty="0">
                  <a:latin typeface="Futura Bk BT" panose="020B0502020204020303" pitchFamily="34" charset="0"/>
                </a:endParaRPr>
              </a:p>
              <a:p>
                <a:r>
                  <a:rPr lang="hr-HR" dirty="0">
                    <a:latin typeface="Futura Bk BT" panose="020B0502020204020303" pitchFamily="34" charset="0"/>
                  </a:rPr>
                  <a:t>Klasična: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hr-HR" sz="36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hr-HR" sz="3600" b="0" i="0" smtClean="0">
                              <a:latin typeface="Cambria Math" panose="02040503050406030204" pitchFamily="18" charset="0"/>
                            </a:rPr>
                            <m:t>L</m:t>
                          </m:r>
                        </m:e>
                        <m:sub>
                          <m:r>
                            <a:rPr lang="hr-HR" sz="3600" b="0" i="0" smtClean="0">
                              <a:latin typeface="Cambria Math" panose="02040503050406030204" pitchFamily="18" charset="0"/>
                            </a:rPr>
                            <m:t>(4)</m:t>
                          </m:r>
                        </m:sub>
                        <m:sup>
                          <m:r>
                            <a:rPr lang="hr-HR" sz="3600" b="0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GB" sz="3600" baseline="-25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Rezervirano mjesto sadržaja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38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449351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3">
            <a:extLst>
              <a:ext uri="{FF2B5EF4-FFF2-40B4-BE49-F238E27FC236}">
                <a16:creationId xmlns:a16="http://schemas.microsoft.com/office/drawing/2014/main" id="{3101380E-652F-4EFA-8AFD-B68B749F88C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157" t="39408" r="33486" b="29700"/>
          <a:stretch/>
        </p:blipFill>
        <p:spPr>
          <a:xfrm>
            <a:off x="650156" y="469890"/>
            <a:ext cx="2808515" cy="2901820"/>
          </a:xfrm>
          <a:prstGeom prst="rect">
            <a:avLst/>
          </a:prstGeom>
        </p:spPr>
      </p:pic>
      <p:sp>
        <p:nvSpPr>
          <p:cNvPr id="3" name="Elipsa 4">
            <a:extLst>
              <a:ext uri="{FF2B5EF4-FFF2-40B4-BE49-F238E27FC236}">
                <a16:creationId xmlns:a16="http://schemas.microsoft.com/office/drawing/2014/main" id="{6EBF8842-DBEC-4FFC-9F70-C1DB9E1368AB}"/>
              </a:ext>
            </a:extLst>
          </p:cNvPr>
          <p:cNvSpPr/>
          <p:nvPr/>
        </p:nvSpPr>
        <p:spPr>
          <a:xfrm>
            <a:off x="5943600" y="1399032"/>
            <a:ext cx="3867912" cy="3803904"/>
          </a:xfrm>
          <a:prstGeom prst="ellipse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4" name="Elipsa 5">
            <a:extLst>
              <a:ext uri="{FF2B5EF4-FFF2-40B4-BE49-F238E27FC236}">
                <a16:creationId xmlns:a16="http://schemas.microsoft.com/office/drawing/2014/main" id="{EB0544B7-1ED4-486D-896F-AE64D681B943}"/>
              </a:ext>
            </a:extLst>
          </p:cNvPr>
          <p:cNvSpPr/>
          <p:nvPr/>
        </p:nvSpPr>
        <p:spPr>
          <a:xfrm>
            <a:off x="7786116" y="1645920"/>
            <a:ext cx="182880" cy="201168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5" name="Elipsa 6">
            <a:extLst>
              <a:ext uri="{FF2B5EF4-FFF2-40B4-BE49-F238E27FC236}">
                <a16:creationId xmlns:a16="http://schemas.microsoft.com/office/drawing/2014/main" id="{66A46ED9-1EE2-4122-A7F1-959611D15842}"/>
              </a:ext>
            </a:extLst>
          </p:cNvPr>
          <p:cNvSpPr/>
          <p:nvPr/>
        </p:nvSpPr>
        <p:spPr>
          <a:xfrm>
            <a:off x="7786116" y="4751832"/>
            <a:ext cx="182880" cy="201168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6" name="Množenje 7">
            <a:extLst>
              <a:ext uri="{FF2B5EF4-FFF2-40B4-BE49-F238E27FC236}">
                <a16:creationId xmlns:a16="http://schemas.microsoft.com/office/drawing/2014/main" id="{9D48A036-CAE6-443D-99BA-B4E09E8946BD}"/>
              </a:ext>
            </a:extLst>
          </p:cNvPr>
          <p:cNvSpPr/>
          <p:nvPr/>
        </p:nvSpPr>
        <p:spPr>
          <a:xfrm>
            <a:off x="9354312" y="3134868"/>
            <a:ext cx="292608" cy="332232"/>
          </a:xfrm>
          <a:prstGeom prst="mathMultiply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7" name="Množenje 8">
            <a:extLst>
              <a:ext uri="{FF2B5EF4-FFF2-40B4-BE49-F238E27FC236}">
                <a16:creationId xmlns:a16="http://schemas.microsoft.com/office/drawing/2014/main" id="{DCBD4F1E-F723-45CF-9855-C26DA527226E}"/>
              </a:ext>
            </a:extLst>
          </p:cNvPr>
          <p:cNvSpPr/>
          <p:nvPr/>
        </p:nvSpPr>
        <p:spPr>
          <a:xfrm>
            <a:off x="6108192" y="3134868"/>
            <a:ext cx="292608" cy="332232"/>
          </a:xfrm>
          <a:prstGeom prst="mathMultiply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8" name="Luk 12">
            <a:extLst>
              <a:ext uri="{FF2B5EF4-FFF2-40B4-BE49-F238E27FC236}">
                <a16:creationId xmlns:a16="http://schemas.microsoft.com/office/drawing/2014/main" id="{91817BDF-77FC-409E-AE70-13A7A491750F}"/>
              </a:ext>
            </a:extLst>
          </p:cNvPr>
          <p:cNvSpPr/>
          <p:nvPr/>
        </p:nvSpPr>
        <p:spPr>
          <a:xfrm>
            <a:off x="6904065" y="1746504"/>
            <a:ext cx="2596551" cy="2633989"/>
          </a:xfrm>
          <a:prstGeom prst="arc">
            <a:avLst/>
          </a:prstGeom>
          <a:ln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kstniOkvir 13">
            <a:extLst>
              <a:ext uri="{FF2B5EF4-FFF2-40B4-BE49-F238E27FC236}">
                <a16:creationId xmlns:a16="http://schemas.microsoft.com/office/drawing/2014/main" id="{134BDC7F-0B57-4B04-AB07-F9D6C5DC16DE}"/>
              </a:ext>
            </a:extLst>
          </p:cNvPr>
          <p:cNvSpPr txBox="1"/>
          <p:nvPr/>
        </p:nvSpPr>
        <p:spPr>
          <a:xfrm>
            <a:off x="8684986" y="2014463"/>
            <a:ext cx="4972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/>
              <a:t>90°</a:t>
            </a:r>
            <a:endParaRPr lang="en-GB" dirty="0"/>
          </a:p>
        </p:txBody>
      </p:sp>
      <p:cxnSp>
        <p:nvCxnSpPr>
          <p:cNvPr id="10" name="Ravni poveznik sa strelicom 15">
            <a:extLst>
              <a:ext uri="{FF2B5EF4-FFF2-40B4-BE49-F238E27FC236}">
                <a16:creationId xmlns:a16="http://schemas.microsoft.com/office/drawing/2014/main" id="{B2EF1CE5-7C13-4733-8A72-87F9B1A50672}"/>
              </a:ext>
            </a:extLst>
          </p:cNvPr>
          <p:cNvCxnSpPr>
            <a:stCxn id="8" idx="2"/>
          </p:cNvCxnSpPr>
          <p:nvPr/>
        </p:nvCxnSpPr>
        <p:spPr>
          <a:xfrm>
            <a:off x="9500616" y="3063499"/>
            <a:ext cx="0" cy="713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Ravni poveznik sa strelicom 17">
            <a:extLst>
              <a:ext uri="{FF2B5EF4-FFF2-40B4-BE49-F238E27FC236}">
                <a16:creationId xmlns:a16="http://schemas.microsoft.com/office/drawing/2014/main" id="{0B4E0275-C324-46FA-B0D9-5746FDC3E08A}"/>
              </a:ext>
            </a:extLst>
          </p:cNvPr>
          <p:cNvCxnSpPr/>
          <p:nvPr/>
        </p:nvCxnSpPr>
        <p:spPr>
          <a:xfrm flipH="1">
            <a:off x="6520070" y="3300984"/>
            <a:ext cx="27432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TekstniOkvir 18">
            <a:extLst>
              <a:ext uri="{FF2B5EF4-FFF2-40B4-BE49-F238E27FC236}">
                <a16:creationId xmlns:a16="http://schemas.microsoft.com/office/drawing/2014/main" id="{C0C35ABD-0DDF-4EA3-B924-B65FC807781A}"/>
              </a:ext>
            </a:extLst>
          </p:cNvPr>
          <p:cNvSpPr txBox="1"/>
          <p:nvPr/>
        </p:nvSpPr>
        <p:spPr>
          <a:xfrm>
            <a:off x="6806026" y="2976815"/>
            <a:ext cx="22966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200" dirty="0"/>
              <a:t>Inverzija preko zamišljenog centra</a:t>
            </a:r>
            <a:endParaRPr lang="en-GB" sz="1200" dirty="0"/>
          </a:p>
        </p:txBody>
      </p:sp>
      <p:sp>
        <p:nvSpPr>
          <p:cNvPr id="13" name="Luk 19">
            <a:extLst>
              <a:ext uri="{FF2B5EF4-FFF2-40B4-BE49-F238E27FC236}">
                <a16:creationId xmlns:a16="http://schemas.microsoft.com/office/drawing/2014/main" id="{4C110915-3AB2-4404-9208-0F05033B3334}"/>
              </a:ext>
            </a:extLst>
          </p:cNvPr>
          <p:cNvSpPr/>
          <p:nvPr/>
        </p:nvSpPr>
        <p:spPr>
          <a:xfrm rot="16200000">
            <a:off x="6270459" y="1727785"/>
            <a:ext cx="2596551" cy="2633989"/>
          </a:xfrm>
          <a:prstGeom prst="arc">
            <a:avLst/>
          </a:prstGeom>
          <a:ln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4" name="Ravni poveznik sa strelicom 24">
            <a:extLst>
              <a:ext uri="{FF2B5EF4-FFF2-40B4-BE49-F238E27FC236}">
                <a16:creationId xmlns:a16="http://schemas.microsoft.com/office/drawing/2014/main" id="{77EFF8DF-4FB3-4124-8875-235B02FA54F3}"/>
              </a:ext>
            </a:extLst>
          </p:cNvPr>
          <p:cNvCxnSpPr/>
          <p:nvPr/>
        </p:nvCxnSpPr>
        <p:spPr>
          <a:xfrm>
            <a:off x="7610475" y="1746504"/>
            <a:ext cx="6191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Ravni poveznik sa strelicom 26">
            <a:extLst>
              <a:ext uri="{FF2B5EF4-FFF2-40B4-BE49-F238E27FC236}">
                <a16:creationId xmlns:a16="http://schemas.microsoft.com/office/drawing/2014/main" id="{0FA7FFA7-1171-4511-AFE6-F14E28BD25FC}"/>
              </a:ext>
            </a:extLst>
          </p:cNvPr>
          <p:cNvCxnSpPr/>
          <p:nvPr/>
        </p:nvCxnSpPr>
        <p:spPr>
          <a:xfrm>
            <a:off x="7877556" y="1920800"/>
            <a:ext cx="0" cy="2727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Luk 27">
            <a:extLst>
              <a:ext uri="{FF2B5EF4-FFF2-40B4-BE49-F238E27FC236}">
                <a16:creationId xmlns:a16="http://schemas.microsoft.com/office/drawing/2014/main" id="{D53F9AC5-A87F-466F-8F04-4D3D6DBFD2C5}"/>
              </a:ext>
            </a:extLst>
          </p:cNvPr>
          <p:cNvSpPr/>
          <p:nvPr/>
        </p:nvSpPr>
        <p:spPr>
          <a:xfrm rot="10800000">
            <a:off x="6255168" y="2218427"/>
            <a:ext cx="2596551" cy="2633989"/>
          </a:xfrm>
          <a:prstGeom prst="arc">
            <a:avLst/>
          </a:prstGeom>
          <a:ln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7" name="Ravni poveznik sa strelicom 31">
            <a:extLst>
              <a:ext uri="{FF2B5EF4-FFF2-40B4-BE49-F238E27FC236}">
                <a16:creationId xmlns:a16="http://schemas.microsoft.com/office/drawing/2014/main" id="{4A8D6974-B17C-4137-9402-5B3623FD91A9}"/>
              </a:ext>
            </a:extLst>
          </p:cNvPr>
          <p:cNvCxnSpPr>
            <a:stCxn id="16" idx="2"/>
          </p:cNvCxnSpPr>
          <p:nvPr/>
        </p:nvCxnSpPr>
        <p:spPr>
          <a:xfrm flipH="1" flipV="1">
            <a:off x="6251740" y="3443324"/>
            <a:ext cx="3428" cy="920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Ravni poveznik sa strelicom 33">
            <a:extLst>
              <a:ext uri="{FF2B5EF4-FFF2-40B4-BE49-F238E27FC236}">
                <a16:creationId xmlns:a16="http://schemas.microsoft.com/office/drawing/2014/main" id="{EA63FB36-E15F-4A3A-BDC1-0B623BCB5928}"/>
              </a:ext>
            </a:extLst>
          </p:cNvPr>
          <p:cNvCxnSpPr/>
          <p:nvPr/>
        </p:nvCxnSpPr>
        <p:spPr>
          <a:xfrm>
            <a:off x="6578719" y="3300984"/>
            <a:ext cx="278055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Luk 34">
            <a:extLst>
              <a:ext uri="{FF2B5EF4-FFF2-40B4-BE49-F238E27FC236}">
                <a16:creationId xmlns:a16="http://schemas.microsoft.com/office/drawing/2014/main" id="{3855A3D2-1950-40C2-9876-502493E7E6AC}"/>
              </a:ext>
            </a:extLst>
          </p:cNvPr>
          <p:cNvSpPr/>
          <p:nvPr/>
        </p:nvSpPr>
        <p:spPr>
          <a:xfrm rot="5400000">
            <a:off x="6885346" y="2236894"/>
            <a:ext cx="2596551" cy="2633989"/>
          </a:xfrm>
          <a:prstGeom prst="arc">
            <a:avLst/>
          </a:prstGeom>
          <a:ln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0" name="Ravni poveznik sa strelicom 36">
            <a:extLst>
              <a:ext uri="{FF2B5EF4-FFF2-40B4-BE49-F238E27FC236}">
                <a16:creationId xmlns:a16="http://schemas.microsoft.com/office/drawing/2014/main" id="{9384DABB-512E-439C-B8C5-DE0B259CA26C}"/>
              </a:ext>
            </a:extLst>
          </p:cNvPr>
          <p:cNvCxnSpPr>
            <a:stCxn id="19" idx="2"/>
          </p:cNvCxnSpPr>
          <p:nvPr/>
        </p:nvCxnSpPr>
        <p:spPr>
          <a:xfrm flipH="1">
            <a:off x="8072092" y="4852164"/>
            <a:ext cx="11152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Ravni poveznik sa strelicom 39">
            <a:extLst>
              <a:ext uri="{FF2B5EF4-FFF2-40B4-BE49-F238E27FC236}">
                <a16:creationId xmlns:a16="http://schemas.microsoft.com/office/drawing/2014/main" id="{ABED2AF4-8639-4BF9-AE96-4E81EDF86576}"/>
              </a:ext>
            </a:extLst>
          </p:cNvPr>
          <p:cNvCxnSpPr/>
          <p:nvPr/>
        </p:nvCxnSpPr>
        <p:spPr>
          <a:xfrm flipV="1">
            <a:off x="7878716" y="1890114"/>
            <a:ext cx="0" cy="2727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Elipsa 21">
            <a:extLst>
              <a:ext uri="{FF2B5EF4-FFF2-40B4-BE49-F238E27FC236}">
                <a16:creationId xmlns:a16="http://schemas.microsoft.com/office/drawing/2014/main" id="{A2DAAE78-C3CC-40A4-A6D9-5FE5C6870887}"/>
              </a:ext>
            </a:extLst>
          </p:cNvPr>
          <p:cNvSpPr/>
          <p:nvPr/>
        </p:nvSpPr>
        <p:spPr>
          <a:xfrm>
            <a:off x="650156" y="4059730"/>
            <a:ext cx="182880" cy="201168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3" name="Množenje 22">
            <a:extLst>
              <a:ext uri="{FF2B5EF4-FFF2-40B4-BE49-F238E27FC236}">
                <a16:creationId xmlns:a16="http://schemas.microsoft.com/office/drawing/2014/main" id="{A160169C-1A61-4F0B-B717-F502FB9F1305}"/>
              </a:ext>
            </a:extLst>
          </p:cNvPr>
          <p:cNvSpPr/>
          <p:nvPr/>
        </p:nvSpPr>
        <p:spPr>
          <a:xfrm>
            <a:off x="595292" y="4419600"/>
            <a:ext cx="292608" cy="332232"/>
          </a:xfrm>
          <a:prstGeom prst="mathMultiply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4" name="TekstniOkvir 1">
            <a:extLst>
              <a:ext uri="{FF2B5EF4-FFF2-40B4-BE49-F238E27FC236}">
                <a16:creationId xmlns:a16="http://schemas.microsoft.com/office/drawing/2014/main" id="{B9B5B1A0-33B4-4766-BCC5-02D27F4B92B1}"/>
              </a:ext>
            </a:extLst>
          </p:cNvPr>
          <p:cNvSpPr txBox="1"/>
          <p:nvPr/>
        </p:nvSpPr>
        <p:spPr>
          <a:xfrm>
            <a:off x="976584" y="3965891"/>
            <a:ext cx="35454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Točka se nalazi iznad ravnine crtanja</a:t>
            </a:r>
            <a:endParaRPr lang="en-GB" dirty="0"/>
          </a:p>
        </p:txBody>
      </p:sp>
      <p:sp>
        <p:nvSpPr>
          <p:cNvPr id="25" name="TekstniOkvir 25">
            <a:extLst>
              <a:ext uri="{FF2B5EF4-FFF2-40B4-BE49-F238E27FC236}">
                <a16:creationId xmlns:a16="http://schemas.microsoft.com/office/drawing/2014/main" id="{3AA50E03-83EA-4A4B-836C-A1652F3C644D}"/>
              </a:ext>
            </a:extLst>
          </p:cNvPr>
          <p:cNvSpPr txBox="1"/>
          <p:nvPr/>
        </p:nvSpPr>
        <p:spPr>
          <a:xfrm>
            <a:off x="976584" y="4394000"/>
            <a:ext cx="35454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Točka se nalazi ispod ravnine crtanja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95615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8" grpId="1" animBg="1"/>
      <p:bldP spid="9" grpId="0"/>
      <p:bldP spid="9" grpId="1"/>
      <p:bldP spid="12" grpId="0"/>
      <p:bldP spid="12" grpId="1"/>
      <p:bldP spid="13" grpId="0" animBg="1"/>
      <p:bldP spid="13" grpId="1" animBg="1"/>
      <p:bldP spid="16" grpId="0" animBg="1"/>
      <p:bldP spid="16" grpId="1" animBg="1"/>
      <p:bldP spid="19" grpId="0" animBg="1"/>
      <p:bldP spid="19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latin typeface="Futura Bk BT" panose="020B0502020204020303" pitchFamily="34" charset="0"/>
              </a:rPr>
              <a:t>DOMAĆA ZADAĆA</a:t>
            </a:r>
            <a:endParaRPr lang="en-GB" dirty="0">
              <a:latin typeface="Futura Bk BT" panose="020B0502020204020303" pitchFamily="34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838200" y="1825625"/>
            <a:ext cx="10628376" cy="4351338"/>
          </a:xfrm>
        </p:spPr>
        <p:txBody>
          <a:bodyPr>
            <a:normAutofit/>
          </a:bodyPr>
          <a:lstStyle/>
          <a:p>
            <a:pPr marL="1384300" lvl="1" indent="0">
              <a:buNone/>
            </a:pPr>
            <a:endParaRPr lang="hr-HR" sz="1800" dirty="0">
              <a:latin typeface="Futura Bk BT" panose="020B0502020204020303" pitchFamily="34" charset="0"/>
            </a:endParaRPr>
          </a:p>
          <a:p>
            <a:r>
              <a:rPr lang="hr-HR" dirty="0">
                <a:latin typeface="Futura Bk BT" panose="020B0502020204020303" pitchFamily="34" charset="0"/>
              </a:rPr>
              <a:t>Izraditi model kristala (donijeti na vježbe </a:t>
            </a:r>
            <a:r>
              <a:rPr lang="hr-HR" b="1" u="sng" dirty="0">
                <a:latin typeface="Futura Bk BT" panose="020B0502020204020303" pitchFamily="34" charset="0"/>
              </a:rPr>
              <a:t>1</a:t>
            </a:r>
            <a:r>
              <a:rPr lang="en-US" b="1" u="sng" dirty="0">
                <a:latin typeface="Futura Bk BT" panose="020B0502020204020303" pitchFamily="34" charset="0"/>
              </a:rPr>
              <a:t>1</a:t>
            </a:r>
            <a:r>
              <a:rPr lang="hr-HR" b="1" u="sng" dirty="0">
                <a:latin typeface="Futura Bk BT" panose="020B0502020204020303" pitchFamily="34" charset="0"/>
              </a:rPr>
              <a:t>. travnja</a:t>
            </a:r>
            <a:r>
              <a:rPr lang="hr-HR" dirty="0">
                <a:latin typeface="Futura Bk BT" panose="020B0502020204020303" pitchFamily="34" charset="0"/>
              </a:rPr>
              <a:t>):</a:t>
            </a:r>
          </a:p>
          <a:p>
            <a:pPr marL="0" indent="0">
              <a:buNone/>
            </a:pPr>
            <a:endParaRPr lang="hr-HR" sz="1400" dirty="0">
              <a:latin typeface="Futura Bk BT" panose="020B0502020204020303" pitchFamily="34" charset="0"/>
            </a:endParaRPr>
          </a:p>
          <a:p>
            <a:pPr lvl="3"/>
            <a:r>
              <a:rPr lang="hr-HR" dirty="0">
                <a:latin typeface="Futura Bk BT" panose="020B0502020204020303" pitchFamily="34" charset="0"/>
              </a:rPr>
              <a:t>Isprintati mrežu na hamer papir ili materijal po izboru</a:t>
            </a:r>
            <a:r>
              <a:rPr lang="en-US" dirty="0">
                <a:latin typeface="Futura Bk BT" panose="020B0502020204020303" pitchFamily="34" charset="0"/>
              </a:rPr>
              <a:t> </a:t>
            </a:r>
            <a:endParaRPr lang="hr-HR" dirty="0">
              <a:latin typeface="Futura Bk BT" panose="020B0502020204020303" pitchFamily="34" charset="0"/>
            </a:endParaRPr>
          </a:p>
          <a:p>
            <a:pPr lvl="3"/>
            <a:r>
              <a:rPr lang="hr-HR" dirty="0">
                <a:latin typeface="Futura Bk BT" panose="020B0502020204020303" pitchFamily="34" charset="0"/>
              </a:rPr>
              <a:t>Dodati trokutiće i trapeze za lijepljenje ako na mreži nisu označeni</a:t>
            </a:r>
          </a:p>
          <a:p>
            <a:pPr lvl="3"/>
            <a:r>
              <a:rPr lang="hr-HR" dirty="0">
                <a:latin typeface="Futura Bk BT" panose="020B0502020204020303" pitchFamily="34" charset="0"/>
              </a:rPr>
              <a:t>Izrezati model (režite po sredini crte brida), oblikovati i zalijepiti</a:t>
            </a:r>
          </a:p>
          <a:p>
            <a:pPr lvl="3"/>
            <a:r>
              <a:rPr lang="hr-HR" dirty="0">
                <a:latin typeface="Futura Bk BT" panose="020B0502020204020303" pitchFamily="34" charset="0"/>
              </a:rPr>
              <a:t>Trakicama u boji istaknuti bridove</a:t>
            </a:r>
            <a:r>
              <a:rPr lang="en-US" dirty="0">
                <a:latin typeface="Futura Bk BT" panose="020B0502020204020303" pitchFamily="34" charset="0"/>
              </a:rPr>
              <a:t> </a:t>
            </a:r>
            <a:endParaRPr lang="hr-HR" dirty="0">
              <a:latin typeface="Futura Bk BT" panose="020B0502020204020303" pitchFamily="34" charset="0"/>
            </a:endParaRPr>
          </a:p>
          <a:p>
            <a:pPr marL="266700" lvl="3" indent="-254000">
              <a:tabLst>
                <a:tab pos="266700" algn="l"/>
              </a:tabLst>
            </a:pPr>
            <a:endParaRPr lang="hr-HR" dirty="0">
              <a:latin typeface="Futura Bk BT" panose="020B0502020204020303" pitchFamily="34" charset="0"/>
            </a:endParaRPr>
          </a:p>
          <a:p>
            <a:pPr marL="266700" lvl="3" indent="-254000">
              <a:tabLst>
                <a:tab pos="266700" algn="l"/>
              </a:tabLst>
            </a:pPr>
            <a:endParaRPr lang="hr-HR" dirty="0">
              <a:latin typeface="Futura Bk BT" panose="020B05020202040203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39946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latin typeface="Futura Bk BT" panose="020B0502020204020303" pitchFamily="34" charset="0"/>
              </a:rPr>
              <a:t>Samostalni rad (</a:t>
            </a:r>
            <a:r>
              <a:rPr lang="en-US" dirty="0">
                <a:latin typeface="Futura Bk BT" panose="020B0502020204020303" pitchFamily="34" charset="0"/>
              </a:rPr>
              <a:t>14</a:t>
            </a:r>
            <a:r>
              <a:rPr lang="hr-HR" dirty="0">
                <a:latin typeface="Futura Bk BT" panose="020B0502020204020303" pitchFamily="34" charset="0"/>
              </a:rPr>
              <a:t>.3.)</a:t>
            </a:r>
            <a:endParaRPr lang="en-GB" dirty="0">
              <a:latin typeface="Futura Bk BT" panose="020B0502020204020303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zervirano mjesto sadržaja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721824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hr-HR" dirty="0"/>
                  <a:t>Dobro promotriti model i odrediti prisutne elemente simetrije</a:t>
                </a:r>
              </a:p>
              <a:p>
                <a:pPr lvl="1"/>
                <a:r>
                  <a:rPr lang="hr-HR" dirty="0"/>
                  <a:t>Zapisati elemente simetrije tablično i pomoću simbola</a:t>
                </a:r>
              </a:p>
              <a:p>
                <a:pPr lvl="1"/>
                <a:endParaRPr lang="hr-HR" dirty="0"/>
              </a:p>
              <a:p>
                <a:pPr lvl="1"/>
                <a:endParaRPr lang="hr-HR" dirty="0"/>
              </a:p>
              <a:p>
                <a:pPr lvl="1"/>
                <a:endParaRPr lang="hr-HR" dirty="0"/>
              </a:p>
              <a:p>
                <a:pPr lvl="1"/>
                <a:endParaRPr lang="hr-HR" dirty="0"/>
              </a:p>
              <a:p>
                <a:pPr lvl="1"/>
                <a:endParaRPr lang="hr-HR" dirty="0"/>
              </a:p>
              <a:p>
                <a:pPr marL="457200" lvl="1" indent="0">
                  <a:buNone/>
                </a:pPr>
                <a:r>
                  <a:rPr lang="hr-HR" dirty="0"/>
                  <a:t>C, _P, _L</a:t>
                </a:r>
                <a:r>
                  <a:rPr lang="hr-HR" baseline="30000" dirty="0"/>
                  <a:t>2</a:t>
                </a:r>
                <a:r>
                  <a:rPr lang="hr-HR" dirty="0"/>
                  <a:t>, _L</a:t>
                </a:r>
                <a:r>
                  <a:rPr lang="hr-HR" baseline="30000" dirty="0"/>
                  <a:t>3</a:t>
                </a:r>
                <a:r>
                  <a:rPr lang="hr-HR" dirty="0"/>
                  <a:t>, _L</a:t>
                </a:r>
                <a:r>
                  <a:rPr lang="hr-HR" baseline="30000" dirty="0"/>
                  <a:t>4</a:t>
                </a:r>
                <a:r>
                  <a:rPr lang="hr-HR" dirty="0"/>
                  <a:t>, _L</a:t>
                </a:r>
                <a:r>
                  <a:rPr lang="hr-HR" baseline="30000" dirty="0"/>
                  <a:t>6</a:t>
                </a:r>
                <a:r>
                  <a:rPr lang="hr-HR" dirty="0"/>
                  <a:t>, _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hr-HR" sz="20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hr-HR" sz="2000">
                            <a:latin typeface="Cambria Math" panose="02040503050406030204" pitchFamily="18" charset="0"/>
                          </a:rPr>
                          <m:t>L</m:t>
                        </m:r>
                      </m:e>
                      <m:sub>
                        <m:r>
                          <a:rPr lang="hr-HR" sz="2000">
                            <a:latin typeface="Cambria Math" panose="02040503050406030204" pitchFamily="18" charset="0"/>
                          </a:rPr>
                          <m:t>(4)</m:t>
                        </m:r>
                      </m:sub>
                      <m:sup>
                        <m:r>
                          <a:rPr lang="hr-HR" sz="200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endParaRPr lang="hr-HR" dirty="0"/>
              </a:p>
              <a:p>
                <a:pPr marL="457200" lvl="1" indent="0">
                  <a:buNone/>
                </a:pPr>
                <a:endParaRPr lang="hr-HR" sz="1000" dirty="0"/>
              </a:p>
              <a:p>
                <a:r>
                  <a:rPr lang="en-US" dirty="0" err="1"/>
                  <a:t>Odrediti</a:t>
                </a:r>
                <a:r>
                  <a:rPr lang="en-US" dirty="0"/>
                  <a:t> </a:t>
                </a:r>
                <a:r>
                  <a:rPr lang="en-US" dirty="0" err="1">
                    <a:hlinkClick r:id="rId2" action="ppaction://hlinksldjump"/>
                  </a:rPr>
                  <a:t>kristalnu</a:t>
                </a:r>
                <a:r>
                  <a:rPr lang="en-US" dirty="0">
                    <a:hlinkClick r:id="rId2" action="ppaction://hlinksldjump"/>
                  </a:rPr>
                  <a:t> </a:t>
                </a:r>
                <a:r>
                  <a:rPr lang="en-US" dirty="0" err="1">
                    <a:hlinkClick r:id="rId2" action="ppaction://hlinksldjump"/>
                  </a:rPr>
                  <a:t>klasu</a:t>
                </a:r>
                <a:r>
                  <a:rPr lang="en-US" dirty="0">
                    <a:hlinkClick r:id="rId2" action="ppaction://hlinksldjump"/>
                  </a:rPr>
                  <a:t> </a:t>
                </a:r>
                <a:r>
                  <a:rPr lang="en-US" dirty="0" err="1"/>
                  <a:t>i</a:t>
                </a:r>
                <a:r>
                  <a:rPr lang="en-US" dirty="0"/>
                  <a:t> </a:t>
                </a:r>
                <a:r>
                  <a:rPr lang="en-US" dirty="0" err="1"/>
                  <a:t>zapisati</a:t>
                </a:r>
                <a:r>
                  <a:rPr lang="en-US" dirty="0"/>
                  <a:t> </a:t>
                </a:r>
                <a:r>
                  <a:rPr lang="en-US" dirty="0" err="1"/>
                  <a:t>njezin</a:t>
                </a:r>
                <a:r>
                  <a:rPr lang="en-US" dirty="0"/>
                  <a:t> </a:t>
                </a:r>
                <a:r>
                  <a:rPr lang="en-US" dirty="0" err="1"/>
                  <a:t>simbol</a:t>
                </a:r>
                <a:r>
                  <a:rPr lang="en-US" dirty="0"/>
                  <a:t> </a:t>
                </a:r>
                <a:r>
                  <a:rPr lang="en-US" dirty="0" err="1"/>
                  <a:t>i</a:t>
                </a:r>
                <a:r>
                  <a:rPr lang="en-US" dirty="0"/>
                  <a:t> </a:t>
                </a:r>
                <a:r>
                  <a:rPr lang="en-US" dirty="0" err="1"/>
                  <a:t>nazive</a:t>
                </a:r>
                <a:endParaRPr lang="en-US" dirty="0"/>
              </a:p>
              <a:p>
                <a:r>
                  <a:rPr lang="hr-HR" dirty="0"/>
                  <a:t>Odrediti </a:t>
                </a:r>
                <a:r>
                  <a:rPr lang="hr-HR" dirty="0">
                    <a:hlinkClick r:id="rId3" action="ppaction://hlinksldjump"/>
                  </a:rPr>
                  <a:t>kristalni sustav </a:t>
                </a:r>
                <a:r>
                  <a:rPr lang="hr-HR" dirty="0"/>
                  <a:t>i zapisati karakteristike sustava</a:t>
                </a:r>
              </a:p>
              <a:p>
                <a:pPr marL="0" indent="0">
                  <a:buNone/>
                </a:pPr>
                <a:endParaRPr lang="hr-HR" dirty="0"/>
              </a:p>
              <a:p>
                <a:pPr marL="0" indent="0">
                  <a:buNone/>
                </a:pPr>
                <a:r>
                  <a:rPr lang="hr-HR" dirty="0"/>
                  <a:t>(</a:t>
                </a:r>
                <a:r>
                  <a:rPr lang="en-US" dirty="0" err="1"/>
                  <a:t>koraci</a:t>
                </a:r>
                <a:r>
                  <a:rPr lang="hr-HR" dirty="0"/>
                  <a:t> 1 </a:t>
                </a:r>
                <a:r>
                  <a:rPr lang="en-US" dirty="0"/>
                  <a:t>-</a:t>
                </a:r>
                <a:r>
                  <a:rPr lang="hr-HR" dirty="0"/>
                  <a:t> 3 na Postupku za rješavanje</a:t>
                </a:r>
                <a:r>
                  <a:rPr lang="en-US" dirty="0"/>
                  <a:t> </a:t>
                </a:r>
                <a:r>
                  <a:rPr lang="en-US" dirty="0" err="1"/>
                  <a:t>modela</a:t>
                </a:r>
                <a:r>
                  <a:rPr lang="en-US" dirty="0"/>
                  <a:t>)</a:t>
                </a:r>
                <a:endParaRPr lang="hr-HR" dirty="0"/>
              </a:p>
              <a:p>
                <a:pPr lvl="1"/>
                <a:endParaRPr lang="hr-HR" dirty="0"/>
              </a:p>
            </p:txBody>
          </p:sp>
        </mc:Choice>
        <mc:Fallback xmlns="">
          <p:sp>
            <p:nvSpPr>
              <p:cNvPr id="3" name="Rezervirano mjesto sadržaja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721824"/>
              </a:xfrm>
              <a:blipFill>
                <a:blip r:embed="rId4"/>
                <a:stretch>
                  <a:fillRect l="-1043" t="-2581" b="-2839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ica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92168166"/>
                  </p:ext>
                </p:extLst>
              </p:nvPr>
            </p:nvGraphicFramePr>
            <p:xfrm>
              <a:off x="1385019" y="2681836"/>
              <a:ext cx="8128000" cy="1483360"/>
            </p:xfrm>
            <a:graphic>
              <a:graphicData uri="http://schemas.openxmlformats.org/drawingml/2006/table">
                <a:tbl>
                  <a:tblPr firstRow="1" bandRow="1">
                    <a:tableStyleId>{46F890A9-2807-4EBB-B81D-B2AA78EC7F39}</a:tableStyleId>
                  </a:tblPr>
                  <a:tblGrid>
                    <a:gridCol w="1016000">
                      <a:extLst>
                        <a:ext uri="{9D8B030D-6E8A-4147-A177-3AD203B41FA5}">
                          <a16:colId xmlns:a16="http://schemas.microsoft.com/office/drawing/2014/main" val="2095253501"/>
                        </a:ext>
                      </a:extLst>
                    </a:gridCol>
                    <a:gridCol w="1016000">
                      <a:extLst>
                        <a:ext uri="{9D8B030D-6E8A-4147-A177-3AD203B41FA5}">
                          <a16:colId xmlns:a16="http://schemas.microsoft.com/office/drawing/2014/main" val="2313261119"/>
                        </a:ext>
                      </a:extLst>
                    </a:gridCol>
                    <a:gridCol w="1016000">
                      <a:extLst>
                        <a:ext uri="{9D8B030D-6E8A-4147-A177-3AD203B41FA5}">
                          <a16:colId xmlns:a16="http://schemas.microsoft.com/office/drawing/2014/main" val="4061449795"/>
                        </a:ext>
                      </a:extLst>
                    </a:gridCol>
                    <a:gridCol w="1016000">
                      <a:extLst>
                        <a:ext uri="{9D8B030D-6E8A-4147-A177-3AD203B41FA5}">
                          <a16:colId xmlns:a16="http://schemas.microsoft.com/office/drawing/2014/main" val="1148628533"/>
                        </a:ext>
                      </a:extLst>
                    </a:gridCol>
                    <a:gridCol w="1016000">
                      <a:extLst>
                        <a:ext uri="{9D8B030D-6E8A-4147-A177-3AD203B41FA5}">
                          <a16:colId xmlns:a16="http://schemas.microsoft.com/office/drawing/2014/main" val="1628422108"/>
                        </a:ext>
                      </a:extLst>
                    </a:gridCol>
                    <a:gridCol w="1016000">
                      <a:extLst>
                        <a:ext uri="{9D8B030D-6E8A-4147-A177-3AD203B41FA5}">
                          <a16:colId xmlns:a16="http://schemas.microsoft.com/office/drawing/2014/main" val="2746865069"/>
                        </a:ext>
                      </a:extLst>
                    </a:gridCol>
                    <a:gridCol w="1016000">
                      <a:extLst>
                        <a:ext uri="{9D8B030D-6E8A-4147-A177-3AD203B41FA5}">
                          <a16:colId xmlns:a16="http://schemas.microsoft.com/office/drawing/2014/main" val="803296120"/>
                        </a:ext>
                      </a:extLst>
                    </a:gridCol>
                    <a:gridCol w="1016000">
                      <a:extLst>
                        <a:ext uri="{9D8B030D-6E8A-4147-A177-3AD203B41FA5}">
                          <a16:colId xmlns:a16="http://schemas.microsoft.com/office/drawing/2014/main" val="1542782674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dirty="0">
                              <a:solidFill>
                                <a:schemeClr val="tx1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MODEL</a:t>
                          </a:r>
                          <a:endParaRPr lang="en-GB" dirty="0">
                            <a:solidFill>
                              <a:schemeClr val="tx1"/>
                            </a:solidFill>
                            <a:latin typeface="+mn-lt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hr-HR" sz="1800" b="1" i="1" kern="120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accPr>
                                  <m:e>
                                    <m:r>
                                      <a:rPr lang="hr-HR" sz="1800" b="1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𝟏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en-GB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m</a:t>
                          </a:r>
                          <a:endParaRPr lang="en-GB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</a:t>
                          </a:r>
                          <a:endParaRPr lang="en-GB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</a:t>
                          </a:r>
                          <a:endParaRPr lang="en-GB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4</a:t>
                          </a:r>
                          <a:endParaRPr lang="en-GB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6</a:t>
                          </a:r>
                          <a:endParaRPr lang="en-GB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hr-HR" sz="1800" b="1" i="1" kern="120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accPr>
                                  <m:e>
                                    <m:r>
                                      <a:rPr lang="hr-HR" sz="1800" b="1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𝟒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en-GB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67418676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dirty="0">
                              <a:solidFill>
                                <a:schemeClr val="tx1"/>
                              </a:solidFill>
                            </a:rPr>
                            <a:t>1)</a:t>
                          </a:r>
                          <a:endParaRPr lang="en-GB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72438582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dirty="0">
                              <a:solidFill>
                                <a:schemeClr val="tx1"/>
                              </a:solidFill>
                            </a:rPr>
                            <a:t>2)</a:t>
                          </a:r>
                          <a:endParaRPr lang="en-GB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2229123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dirty="0">
                              <a:solidFill>
                                <a:schemeClr val="tx1"/>
                              </a:solidFill>
                            </a:rPr>
                            <a:t>3)</a:t>
                          </a:r>
                          <a:endParaRPr lang="en-GB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4261706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ica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92168166"/>
                  </p:ext>
                </p:extLst>
              </p:nvPr>
            </p:nvGraphicFramePr>
            <p:xfrm>
              <a:off x="1385019" y="2681836"/>
              <a:ext cx="8128000" cy="1483360"/>
            </p:xfrm>
            <a:graphic>
              <a:graphicData uri="http://schemas.openxmlformats.org/drawingml/2006/table">
                <a:tbl>
                  <a:tblPr firstRow="1" bandRow="1">
                    <a:tableStyleId>{46F890A9-2807-4EBB-B81D-B2AA78EC7F39}</a:tableStyleId>
                  </a:tblPr>
                  <a:tblGrid>
                    <a:gridCol w="1016000">
                      <a:extLst>
                        <a:ext uri="{9D8B030D-6E8A-4147-A177-3AD203B41FA5}">
                          <a16:colId xmlns:a16="http://schemas.microsoft.com/office/drawing/2014/main" val="2095253501"/>
                        </a:ext>
                      </a:extLst>
                    </a:gridCol>
                    <a:gridCol w="1016000">
                      <a:extLst>
                        <a:ext uri="{9D8B030D-6E8A-4147-A177-3AD203B41FA5}">
                          <a16:colId xmlns:a16="http://schemas.microsoft.com/office/drawing/2014/main" val="2313261119"/>
                        </a:ext>
                      </a:extLst>
                    </a:gridCol>
                    <a:gridCol w="1016000">
                      <a:extLst>
                        <a:ext uri="{9D8B030D-6E8A-4147-A177-3AD203B41FA5}">
                          <a16:colId xmlns:a16="http://schemas.microsoft.com/office/drawing/2014/main" val="4061449795"/>
                        </a:ext>
                      </a:extLst>
                    </a:gridCol>
                    <a:gridCol w="1016000">
                      <a:extLst>
                        <a:ext uri="{9D8B030D-6E8A-4147-A177-3AD203B41FA5}">
                          <a16:colId xmlns:a16="http://schemas.microsoft.com/office/drawing/2014/main" val="1148628533"/>
                        </a:ext>
                      </a:extLst>
                    </a:gridCol>
                    <a:gridCol w="1016000">
                      <a:extLst>
                        <a:ext uri="{9D8B030D-6E8A-4147-A177-3AD203B41FA5}">
                          <a16:colId xmlns:a16="http://schemas.microsoft.com/office/drawing/2014/main" val="1628422108"/>
                        </a:ext>
                      </a:extLst>
                    </a:gridCol>
                    <a:gridCol w="1016000">
                      <a:extLst>
                        <a:ext uri="{9D8B030D-6E8A-4147-A177-3AD203B41FA5}">
                          <a16:colId xmlns:a16="http://schemas.microsoft.com/office/drawing/2014/main" val="2746865069"/>
                        </a:ext>
                      </a:extLst>
                    </a:gridCol>
                    <a:gridCol w="1016000">
                      <a:extLst>
                        <a:ext uri="{9D8B030D-6E8A-4147-A177-3AD203B41FA5}">
                          <a16:colId xmlns:a16="http://schemas.microsoft.com/office/drawing/2014/main" val="803296120"/>
                        </a:ext>
                      </a:extLst>
                    </a:gridCol>
                    <a:gridCol w="1016000">
                      <a:extLst>
                        <a:ext uri="{9D8B030D-6E8A-4147-A177-3AD203B41FA5}">
                          <a16:colId xmlns:a16="http://schemas.microsoft.com/office/drawing/2014/main" val="1542782674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dirty="0">
                              <a:solidFill>
                                <a:schemeClr val="tx1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MODEL</a:t>
                          </a:r>
                          <a:endParaRPr lang="en-GB" dirty="0">
                            <a:solidFill>
                              <a:schemeClr val="tx1"/>
                            </a:solidFill>
                            <a:latin typeface="+mn-lt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sr-Latn-R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100000" t="-8197" r="-599401" b="-3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m</a:t>
                          </a:r>
                          <a:endParaRPr lang="en-GB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</a:t>
                          </a:r>
                          <a:endParaRPr lang="en-GB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</a:t>
                          </a:r>
                          <a:endParaRPr lang="en-GB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4</a:t>
                          </a:r>
                          <a:endParaRPr lang="en-GB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6</a:t>
                          </a:r>
                          <a:endParaRPr lang="en-GB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sr-Latn-R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698802" t="-8197" r="-599" b="-3245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67418676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dirty="0">
                              <a:solidFill>
                                <a:schemeClr val="tx1"/>
                              </a:solidFill>
                            </a:rPr>
                            <a:t>1)</a:t>
                          </a:r>
                          <a:endParaRPr lang="en-GB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72438582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dirty="0">
                              <a:solidFill>
                                <a:schemeClr val="tx1"/>
                              </a:solidFill>
                            </a:rPr>
                            <a:t>2)</a:t>
                          </a:r>
                          <a:endParaRPr lang="en-GB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2229123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dirty="0">
                              <a:solidFill>
                                <a:schemeClr val="tx1"/>
                              </a:solidFill>
                            </a:rPr>
                            <a:t>3)</a:t>
                          </a:r>
                          <a:endParaRPr lang="en-GB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42617064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9413719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8B3CF71-90E5-4B90-A2BC-3A51D299795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66" b="59238"/>
          <a:stretch/>
        </p:blipFill>
        <p:spPr>
          <a:xfrm>
            <a:off x="261359" y="209006"/>
            <a:ext cx="5475114" cy="361405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323206B-C86B-40DB-8EA9-4A051E84A2D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0762"/>
          <a:stretch/>
        </p:blipFill>
        <p:spPr>
          <a:xfrm>
            <a:off x="5919352" y="975358"/>
            <a:ext cx="5811099" cy="569540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79130B0-3F2C-4E26-97BF-7F595662874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66" b="95433"/>
          <a:stretch/>
        </p:blipFill>
        <p:spPr>
          <a:xfrm>
            <a:off x="5919352" y="622669"/>
            <a:ext cx="5811099" cy="355855"/>
          </a:xfrm>
          <a:prstGeom prst="rect">
            <a:avLst/>
          </a:prstGeom>
        </p:spPr>
      </p:pic>
      <p:cxnSp>
        <p:nvCxnSpPr>
          <p:cNvPr id="5" name="Ravni poveznik sa strelicom 5">
            <a:hlinkClick r:id="rId3" action="ppaction://hlinksldjump"/>
            <a:extLst>
              <a:ext uri="{FF2B5EF4-FFF2-40B4-BE49-F238E27FC236}">
                <a16:creationId xmlns:a16="http://schemas.microsoft.com/office/drawing/2014/main" id="{9021F5C4-66EE-465D-94DE-9541C7D002C0}"/>
              </a:ext>
            </a:extLst>
          </p:cNvPr>
          <p:cNvCxnSpPr/>
          <p:nvPr/>
        </p:nvCxnSpPr>
        <p:spPr>
          <a:xfrm flipH="1">
            <a:off x="468374" y="6565523"/>
            <a:ext cx="396816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1565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oup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70064530"/>
              </p:ext>
            </p:extLst>
          </p:nvPr>
        </p:nvGraphicFramePr>
        <p:xfrm>
          <a:off x="1876845" y="408257"/>
          <a:ext cx="8229600" cy="6135689"/>
        </p:xfrm>
        <a:graphic>
          <a:graphicData uri="http://schemas.openxmlformats.org/drawingml/2006/table">
            <a:tbl>
              <a:tblPr/>
              <a:tblGrid>
                <a:gridCol w="2743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329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rPr>
                        <a:t>Kristalni sustav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rPr>
                        <a:t>Osni sustav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rPr>
                        <a:t>Elementi simetrije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82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rPr>
                        <a:t>Triklinski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20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rPr>
                        <a:t>a</a:t>
                      </a:r>
                      <a:r>
                        <a:rPr kumimoji="0" lang="hr-H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sym typeface="Symbol" pitchFamily="18" charset="2"/>
                        </a:rPr>
                        <a:t></a:t>
                      </a:r>
                      <a:r>
                        <a:rPr kumimoji="0" lang="hr-HR" sz="20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rPr>
                        <a:t>b</a:t>
                      </a:r>
                      <a:r>
                        <a:rPr kumimoji="0" lang="hr-H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sym typeface="Symbol" pitchFamily="18" charset="2"/>
                        </a:rPr>
                        <a:t></a:t>
                      </a:r>
                      <a:r>
                        <a:rPr kumimoji="0" lang="hr-HR" sz="20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rPr>
                        <a:t>c</a:t>
                      </a:r>
                      <a:r>
                        <a:rPr kumimoji="0" lang="hr-H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rPr>
                        <a:t>  </a:t>
                      </a:r>
                      <a:r>
                        <a:rPr kumimoji="0" lang="hr-H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sym typeface="Symbol" pitchFamily="18" charset="2"/>
                        </a:rPr>
                        <a:t></a:t>
                      </a:r>
                      <a:r>
                        <a:rPr kumimoji="0" lang="hr-H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rPr>
                        <a:t> 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11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rPr>
                        <a:t>Monoklinski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20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CRO_Dutch-Normal" pitchFamily="2" charset="0"/>
                        </a:rPr>
                        <a:t>a</a:t>
                      </a:r>
                      <a:r>
                        <a:rPr kumimoji="0" lang="hr-H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CRO_Dutch-Normal" pitchFamily="2" charset="0"/>
                          <a:sym typeface="Symbol" pitchFamily="18" charset="2"/>
                        </a:rPr>
                        <a:t></a:t>
                      </a:r>
                      <a:r>
                        <a:rPr kumimoji="0" lang="hr-HR" sz="20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CRO_Dutch-Normal" pitchFamily="2" charset="0"/>
                        </a:rPr>
                        <a:t>b</a:t>
                      </a:r>
                      <a:r>
                        <a:rPr kumimoji="0" lang="hr-H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CRO_Dutch-Normal" pitchFamily="2" charset="0"/>
                          <a:sym typeface="Symbol" pitchFamily="18" charset="2"/>
                        </a:rPr>
                        <a:t></a:t>
                      </a:r>
                      <a:r>
                        <a:rPr kumimoji="0" lang="hr-HR" sz="20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CRO_Dutch-Normal" pitchFamily="2" charset="0"/>
                        </a:rPr>
                        <a:t>c</a:t>
                      </a:r>
                      <a:r>
                        <a:rPr kumimoji="0" lang="hr-H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CRO_Dutch-Normal" pitchFamily="2" charset="0"/>
                        </a:rPr>
                        <a:t> </a:t>
                      </a:r>
                      <a:r>
                        <a:rPr kumimoji="0" lang="hr-H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CRO_Dutch-Normal" pitchFamily="2" charset="0"/>
                          <a:sym typeface="Symbol" pitchFamily="18" charset="2"/>
                        </a:rPr>
                        <a:t></a:t>
                      </a:r>
                      <a:r>
                        <a:rPr kumimoji="0" lang="hr-H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CRO_Dutch-Normal" pitchFamily="2" charset="0"/>
                        </a:rPr>
                        <a:t>=</a:t>
                      </a:r>
                      <a:r>
                        <a:rPr kumimoji="0" lang="hr-H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CRO_Dutch-Normal" pitchFamily="2" charset="0"/>
                          <a:sym typeface="Symbol" pitchFamily="18" charset="2"/>
                        </a:rPr>
                        <a:t></a:t>
                      </a:r>
                      <a:r>
                        <a:rPr kumimoji="0" lang="hr-H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CRO_Dutch-Normal" pitchFamily="2" charset="0"/>
                        </a:rPr>
                        <a:t>=90</a:t>
                      </a:r>
                      <a:r>
                        <a:rPr kumimoji="0" lang="hr-H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CRO_Dutch-Normal" pitchFamily="2" charset="0"/>
                          <a:sym typeface="Symbol" pitchFamily="18" charset="2"/>
                        </a:rPr>
                        <a:t></a:t>
                      </a:r>
                      <a:r>
                        <a:rPr kumimoji="0" lang="hr-H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CRO_Dutch-Normal" pitchFamily="2" charset="0"/>
                        </a:rPr>
                        <a:t> </a:t>
                      </a:r>
                      <a:r>
                        <a:rPr kumimoji="0" lang="hr-H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CRO_Dutch-Normal" pitchFamily="2" charset="0"/>
                          <a:sym typeface="Symbol" pitchFamily="18" charset="2"/>
                        </a:rPr>
                        <a:t></a:t>
                      </a:r>
                      <a:r>
                        <a:rPr kumimoji="0" lang="hr-H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CRO_Dutch-Normal" pitchFamily="2" charset="0"/>
                        </a:rPr>
                        <a:t>(</a:t>
                      </a:r>
                      <a:r>
                        <a:rPr kumimoji="0" lang="hr-H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CRO_Dutch-Normal" pitchFamily="2" charset="0"/>
                          <a:sym typeface="Symbol" pitchFamily="18" charset="2"/>
                        </a:rPr>
                        <a:t></a:t>
                      </a:r>
                      <a:r>
                        <a:rPr kumimoji="0" lang="hr-H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CRO_Dutch-Normal" pitchFamily="2" charset="0"/>
                        </a:rPr>
                        <a:t>)90</a:t>
                      </a:r>
                      <a:r>
                        <a:rPr kumimoji="0" lang="hr-H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CRO_Dutch-Normal" pitchFamily="2" charset="0"/>
                          <a:sym typeface="Symbol" pitchFamily="18" charset="2"/>
                        </a:rPr>
                        <a:t></a:t>
                      </a:r>
                      <a:endParaRPr kumimoji="0" lang="hr-HR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  <a:ea typeface="Times New Roman" pitchFamily="18" charset="0"/>
                        <a:cs typeface="CRO_Dutch-Normal" pitchFamily="2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122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rPr>
                        <a:t>Rompski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20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CRO_Dutch-Normal" pitchFamily="2" charset="0"/>
                        </a:rPr>
                        <a:t>a</a:t>
                      </a:r>
                      <a:r>
                        <a:rPr kumimoji="0" lang="hr-H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CRO_Dutch-Normal" pitchFamily="2" charset="0"/>
                          <a:sym typeface="Symbol" pitchFamily="18" charset="2"/>
                        </a:rPr>
                        <a:t></a:t>
                      </a:r>
                      <a:r>
                        <a:rPr kumimoji="0" lang="hr-HR" sz="20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CRO_Dutch-Normal" pitchFamily="2" charset="0"/>
                        </a:rPr>
                        <a:t>b</a:t>
                      </a:r>
                      <a:r>
                        <a:rPr kumimoji="0" lang="hr-H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CRO_Dutch-Normal" pitchFamily="2" charset="0"/>
                          <a:sym typeface="Symbol" pitchFamily="18" charset="2"/>
                        </a:rPr>
                        <a:t></a:t>
                      </a:r>
                      <a:r>
                        <a:rPr kumimoji="0" lang="hr-HR" sz="20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CRO_Dutch-Normal" pitchFamily="2" charset="0"/>
                        </a:rPr>
                        <a:t>c</a:t>
                      </a:r>
                      <a:r>
                        <a:rPr kumimoji="0" lang="hr-H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CRO_Dutch-Normal" pitchFamily="2" charset="0"/>
                        </a:rPr>
                        <a:t>  </a:t>
                      </a:r>
                      <a:r>
                        <a:rPr kumimoji="0" lang="hr-H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CRO_Dutch-Normal" pitchFamily="2" charset="0"/>
                          <a:sym typeface="Symbol" pitchFamily="18" charset="2"/>
                        </a:rPr>
                        <a:t></a:t>
                      </a:r>
                      <a:r>
                        <a:rPr kumimoji="0" lang="hr-H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CRO_Dutch-Normal" pitchFamily="2" charset="0"/>
                        </a:rPr>
                        <a:t>=</a:t>
                      </a:r>
                      <a:r>
                        <a:rPr kumimoji="0" lang="hr-H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CRO_Dutch-Normal" pitchFamily="2" charset="0"/>
                          <a:sym typeface="Symbol" pitchFamily="18" charset="2"/>
                        </a:rPr>
                        <a:t></a:t>
                      </a:r>
                      <a:r>
                        <a:rPr kumimoji="0" lang="hr-H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CRO_Dutch-Normal" pitchFamily="2" charset="0"/>
                        </a:rPr>
                        <a:t>=</a:t>
                      </a:r>
                      <a:r>
                        <a:rPr kumimoji="0" lang="hr-H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CRO_Dutch-Normal" pitchFamily="2" charset="0"/>
                          <a:sym typeface="Symbol" pitchFamily="18" charset="2"/>
                        </a:rPr>
                        <a:t></a:t>
                      </a:r>
                      <a:r>
                        <a:rPr kumimoji="0" lang="hr-H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CRO_Dutch-Normal" pitchFamily="2" charset="0"/>
                        </a:rPr>
                        <a:t>=90</a:t>
                      </a:r>
                      <a:r>
                        <a:rPr kumimoji="0" lang="hr-H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CRO_Dutch-Normal" pitchFamily="2" charset="0"/>
                          <a:sym typeface="Symbol" pitchFamily="18" charset="2"/>
                        </a:rPr>
                        <a:t>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6207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rPr>
                        <a:t>Tetragonski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20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CRO_Dutch-Normal" pitchFamily="2" charset="0"/>
                        </a:rPr>
                        <a:t>a</a:t>
                      </a:r>
                      <a:r>
                        <a:rPr kumimoji="0" lang="hr-HR" sz="2000" b="0" i="1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CRO_Dutch-Normal" pitchFamily="2" charset="0"/>
                        </a:rPr>
                        <a:t>1</a:t>
                      </a:r>
                      <a:r>
                        <a:rPr kumimoji="0" lang="hr-H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CRO_Dutch-Normal" pitchFamily="2" charset="0"/>
                        </a:rPr>
                        <a:t>=</a:t>
                      </a:r>
                      <a:r>
                        <a:rPr kumimoji="0" lang="hr-HR" sz="20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CRO_Dutch-Normal" pitchFamily="2" charset="0"/>
                        </a:rPr>
                        <a:t>a</a:t>
                      </a:r>
                      <a:r>
                        <a:rPr kumimoji="0" lang="hr-HR" sz="2000" b="0" i="1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CRO_Dutch-Normal" pitchFamily="2" charset="0"/>
                        </a:rPr>
                        <a:t>2</a:t>
                      </a:r>
                      <a:r>
                        <a:rPr kumimoji="0" lang="hr-H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CRO_Dutch-Normal" pitchFamily="2" charset="0"/>
                          <a:sym typeface="Symbol" pitchFamily="18" charset="2"/>
                        </a:rPr>
                        <a:t></a:t>
                      </a:r>
                      <a:r>
                        <a:rPr kumimoji="0" lang="hr-HR" sz="20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CRO_Dutch-Normal" pitchFamily="2" charset="0"/>
                        </a:rPr>
                        <a:t>c</a:t>
                      </a:r>
                      <a:r>
                        <a:rPr kumimoji="0" lang="hr-H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CRO_Dutch-Normal" pitchFamily="2" charset="0"/>
                        </a:rPr>
                        <a:t>  </a:t>
                      </a:r>
                      <a:r>
                        <a:rPr kumimoji="0" lang="hr-H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CRO_Dutch-Normal" pitchFamily="2" charset="0"/>
                          <a:sym typeface="Symbol" pitchFamily="18" charset="2"/>
                        </a:rPr>
                        <a:t></a:t>
                      </a:r>
                      <a:r>
                        <a:rPr kumimoji="0" lang="hr-H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CRO_Dutch-Normal" pitchFamily="2" charset="0"/>
                        </a:rPr>
                        <a:t>=</a:t>
                      </a:r>
                      <a:r>
                        <a:rPr kumimoji="0" lang="hr-H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CRO_Dutch-Normal" pitchFamily="2" charset="0"/>
                          <a:sym typeface="Symbol" pitchFamily="18" charset="2"/>
                        </a:rPr>
                        <a:t></a:t>
                      </a:r>
                      <a:r>
                        <a:rPr kumimoji="0" lang="hr-H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CRO_Dutch-Normal" pitchFamily="2" charset="0"/>
                        </a:rPr>
                        <a:t>=</a:t>
                      </a:r>
                      <a:r>
                        <a:rPr kumimoji="0" lang="hr-H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CRO_Dutch-Normal" pitchFamily="2" charset="0"/>
                          <a:sym typeface="Symbol" pitchFamily="18" charset="2"/>
                        </a:rPr>
                        <a:t></a:t>
                      </a:r>
                      <a:r>
                        <a:rPr kumimoji="0" lang="hr-H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CRO_Dutch-Normal" pitchFamily="2" charset="0"/>
                        </a:rPr>
                        <a:t>=90</a:t>
                      </a:r>
                      <a:r>
                        <a:rPr kumimoji="0" lang="hr-H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CRO_Dutch-Normal" pitchFamily="2" charset="0"/>
                          <a:sym typeface="Symbol" pitchFamily="18" charset="2"/>
                        </a:rPr>
                        <a:t>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rPr>
                        <a:t>4  </a:t>
                      </a:r>
                      <a:r>
                        <a:rPr kumimoji="0" lang="hr-H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sym typeface="Symbol" pitchFamily="18" charset="2"/>
                        </a:rPr>
                        <a:t> </a:t>
                      </a:r>
                      <a:r>
                        <a:rPr kumimoji="0" lang="hr-H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rPr>
                        <a:t>c</a:t>
                      </a:r>
                      <a:endParaRPr kumimoji="0" lang="hr-HR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  <a:sym typeface="Symbol" pitchFamily="18" charset="2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6207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rPr>
                        <a:t>Trigonski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20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CRO_Dutch-Normal" pitchFamily="2" charset="0"/>
                        </a:rPr>
                        <a:t>a</a:t>
                      </a:r>
                      <a:r>
                        <a:rPr kumimoji="0" lang="hr-HR" sz="2000" b="0" i="1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CRO_Dutch-Normal" pitchFamily="2" charset="0"/>
                        </a:rPr>
                        <a:t>1</a:t>
                      </a:r>
                      <a:r>
                        <a:rPr kumimoji="0" lang="hr-HR" sz="20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CRO_Dutch-Normal" pitchFamily="2" charset="0"/>
                        </a:rPr>
                        <a:t>=a</a:t>
                      </a:r>
                      <a:r>
                        <a:rPr kumimoji="0" lang="hr-HR" sz="2000" b="0" i="1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CRO_Dutch-Normal" pitchFamily="2" charset="0"/>
                        </a:rPr>
                        <a:t>2</a:t>
                      </a:r>
                      <a:r>
                        <a:rPr kumimoji="0" lang="hr-HR" sz="20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CRO_Dutch-Normal" pitchFamily="2" charset="0"/>
                        </a:rPr>
                        <a:t>=a</a:t>
                      </a:r>
                      <a:r>
                        <a:rPr kumimoji="0" lang="hr-HR" sz="2000" b="0" i="1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CRO_Dutch-Normal" pitchFamily="2" charset="0"/>
                        </a:rPr>
                        <a:t>3</a:t>
                      </a:r>
                      <a:r>
                        <a:rPr kumimoji="0" lang="hr-H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CRO_Dutch-Normal" pitchFamily="2" charset="0"/>
                        </a:rPr>
                        <a:t>  </a:t>
                      </a:r>
                      <a:r>
                        <a:rPr kumimoji="0" lang="hr-H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CRO_Dutch-Normal" pitchFamily="2" charset="0"/>
                          <a:sym typeface="Symbol" pitchFamily="18" charset="2"/>
                        </a:rPr>
                        <a:t></a:t>
                      </a:r>
                      <a:r>
                        <a:rPr kumimoji="0" lang="hr-H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CRO_Dutch-Normal" pitchFamily="2" charset="0"/>
                        </a:rPr>
                        <a:t>=</a:t>
                      </a:r>
                      <a:r>
                        <a:rPr kumimoji="0" lang="hr-H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CRO_Dutch-Normal" pitchFamily="2" charset="0"/>
                          <a:sym typeface="Symbol" pitchFamily="18" charset="2"/>
                        </a:rPr>
                        <a:t></a:t>
                      </a:r>
                      <a:r>
                        <a:rPr kumimoji="0" lang="hr-H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CRO_Dutch-Normal" pitchFamily="2" charset="0"/>
                        </a:rPr>
                        <a:t>=</a:t>
                      </a:r>
                      <a:r>
                        <a:rPr kumimoji="0" lang="hr-H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CRO_Dutch-Normal" pitchFamily="2" charset="0"/>
                          <a:sym typeface="Symbol" pitchFamily="18" charset="2"/>
                        </a:rPr>
                        <a:t></a:t>
                      </a:r>
                      <a:r>
                        <a:rPr kumimoji="0" lang="hr-H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CRO_Dutch-Normal" pitchFamily="2" charset="0"/>
                        </a:rPr>
                        <a:t>90</a:t>
                      </a:r>
                      <a:r>
                        <a:rPr kumimoji="0" lang="hr-H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CRO_Dutch-Normal" pitchFamily="2" charset="0"/>
                          <a:sym typeface="Symbol" pitchFamily="18" charset="2"/>
                        </a:rPr>
                        <a:t>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CRO_Dutch-Normal" pitchFamily="2" charset="0"/>
                          <a:sym typeface="Symbol" pitchFamily="18" charset="2"/>
                        </a:rPr>
                        <a:t>ili heksagonske osi 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rPr>
                        <a:t>3 </a:t>
                      </a:r>
                      <a:r>
                        <a:rPr kumimoji="0" lang="hr-H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sym typeface="Symbol" pitchFamily="18" charset="2"/>
                        </a:rPr>
                        <a:t> </a:t>
                      </a:r>
                      <a:r>
                        <a:rPr kumimoji="0" lang="hr-H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rPr>
                        <a:t>c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31077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rPr>
                        <a:t>Heksagonski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20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CRO_Dutch-Normal" pitchFamily="2" charset="0"/>
                        </a:rPr>
                        <a:t>a</a:t>
                      </a:r>
                      <a:r>
                        <a:rPr kumimoji="0" lang="hr-HR" sz="2000" b="0" i="1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CRO_Dutch-Normal" pitchFamily="2" charset="0"/>
                        </a:rPr>
                        <a:t>1</a:t>
                      </a:r>
                      <a:r>
                        <a:rPr kumimoji="0" lang="hr-H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CRO_Dutch-Normal" pitchFamily="2" charset="0"/>
                        </a:rPr>
                        <a:t>=</a:t>
                      </a:r>
                      <a:r>
                        <a:rPr kumimoji="0" lang="hr-HR" sz="20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CRO_Dutch-Normal" pitchFamily="2" charset="0"/>
                        </a:rPr>
                        <a:t>a</a:t>
                      </a:r>
                      <a:r>
                        <a:rPr kumimoji="0" lang="hr-HR" sz="2000" b="0" i="1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CRO_Dutch-Normal" pitchFamily="2" charset="0"/>
                        </a:rPr>
                        <a:t>2</a:t>
                      </a:r>
                      <a:r>
                        <a:rPr kumimoji="0" lang="hr-H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CRO_Dutch-Normal" pitchFamily="2" charset="0"/>
                          <a:sym typeface="Symbol" pitchFamily="18" charset="2"/>
                        </a:rPr>
                        <a:t></a:t>
                      </a:r>
                      <a:r>
                        <a:rPr kumimoji="0" lang="hr-HR" sz="20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CRO_Dutch-Normal" pitchFamily="2" charset="0"/>
                        </a:rPr>
                        <a:t>c</a:t>
                      </a:r>
                      <a:r>
                        <a:rPr kumimoji="0" lang="hr-H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CRO_Dutch-Normal" pitchFamily="2" charset="0"/>
                        </a:rPr>
                        <a:t> odnosno </a:t>
                      </a:r>
                      <a:r>
                        <a:rPr kumimoji="0" lang="hr-HR" sz="20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CRO_Dutch-Normal" pitchFamily="2" charset="0"/>
                        </a:rPr>
                        <a:t>a</a:t>
                      </a:r>
                      <a:r>
                        <a:rPr kumimoji="0" lang="hr-HR" sz="2000" b="0" i="1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CRO_Dutch-Normal" pitchFamily="2" charset="0"/>
                        </a:rPr>
                        <a:t>1</a:t>
                      </a:r>
                      <a:r>
                        <a:rPr kumimoji="0" lang="hr-H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CRO_Dutch-Normal" pitchFamily="2" charset="0"/>
                        </a:rPr>
                        <a:t>=</a:t>
                      </a:r>
                      <a:r>
                        <a:rPr kumimoji="0" lang="hr-HR" sz="20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CRO_Dutch-Normal" pitchFamily="2" charset="0"/>
                        </a:rPr>
                        <a:t>a</a:t>
                      </a:r>
                      <a:r>
                        <a:rPr kumimoji="0" lang="hr-HR" sz="2000" b="0" i="1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CRO_Dutch-Normal" pitchFamily="2" charset="0"/>
                        </a:rPr>
                        <a:t>2</a:t>
                      </a:r>
                      <a:r>
                        <a:rPr kumimoji="0" lang="hr-H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CRO_Dutch-Normal" pitchFamily="2" charset="0"/>
                        </a:rPr>
                        <a:t>=</a:t>
                      </a:r>
                      <a:r>
                        <a:rPr kumimoji="0" lang="hr-HR" sz="20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CRO_Dutch-Normal" pitchFamily="2" charset="0"/>
                        </a:rPr>
                        <a:t>a</a:t>
                      </a:r>
                      <a:r>
                        <a:rPr kumimoji="0" lang="hr-HR" sz="2000" b="0" i="1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CRO_Dutch-Normal" pitchFamily="2" charset="0"/>
                        </a:rPr>
                        <a:t>3</a:t>
                      </a:r>
                      <a:r>
                        <a:rPr kumimoji="0" lang="hr-H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CRO_Dutch-Normal" pitchFamily="2" charset="0"/>
                          <a:sym typeface="Symbol" pitchFamily="18" charset="2"/>
                        </a:rPr>
                        <a:t></a:t>
                      </a:r>
                      <a:r>
                        <a:rPr kumimoji="0" lang="hr-HR" sz="20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CRO_Dutch-Normal" pitchFamily="2" charset="0"/>
                        </a:rPr>
                        <a:t>c</a:t>
                      </a:r>
                      <a:r>
                        <a:rPr kumimoji="0" lang="hr-H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CRO_Dutch-Normal" pitchFamily="2" charset="0"/>
                        </a:rPr>
                        <a:t> </a:t>
                      </a:r>
                      <a:r>
                        <a:rPr kumimoji="0" lang="hr-H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CRO_Dutch-Normal" pitchFamily="2" charset="0"/>
                          <a:sym typeface="Symbol" pitchFamily="18" charset="2"/>
                        </a:rPr>
                        <a:t></a:t>
                      </a:r>
                      <a:r>
                        <a:rPr kumimoji="0" lang="hr-HR" sz="2000" b="0" i="1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CRO_Dutch-Normal" pitchFamily="2" charset="0"/>
                        </a:rPr>
                        <a:t>1</a:t>
                      </a:r>
                      <a:r>
                        <a:rPr kumimoji="0" lang="hr-H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CRO_Dutch-Normal" pitchFamily="2" charset="0"/>
                        </a:rPr>
                        <a:t>=</a:t>
                      </a:r>
                      <a:r>
                        <a:rPr kumimoji="0" lang="hr-H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CRO_Dutch-Normal" pitchFamily="2" charset="0"/>
                          <a:sym typeface="Symbol" pitchFamily="18" charset="2"/>
                        </a:rPr>
                        <a:t></a:t>
                      </a:r>
                      <a:r>
                        <a:rPr kumimoji="0" lang="hr-HR" sz="2000" b="0" i="1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CRO_Dutch-Normal" pitchFamily="2" charset="0"/>
                        </a:rPr>
                        <a:t>2</a:t>
                      </a:r>
                      <a:r>
                        <a:rPr kumimoji="0" lang="hr-H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CRO_Dutch-Normal" pitchFamily="2" charset="0"/>
                        </a:rPr>
                        <a:t>=</a:t>
                      </a:r>
                      <a:r>
                        <a:rPr kumimoji="0" lang="hr-H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CRO_Dutch-Normal" pitchFamily="2" charset="0"/>
                          <a:sym typeface="Symbol" pitchFamily="18" charset="2"/>
                        </a:rPr>
                        <a:t></a:t>
                      </a:r>
                      <a:r>
                        <a:rPr kumimoji="0" lang="hr-HR" sz="2000" b="0" i="1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CRO_Dutch-Normal" pitchFamily="2" charset="0"/>
                        </a:rPr>
                        <a:t>3</a:t>
                      </a:r>
                      <a:r>
                        <a:rPr kumimoji="0" lang="hr-H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CRO_Dutch-Normal" pitchFamily="2" charset="0"/>
                        </a:rPr>
                        <a:t>=120</a:t>
                      </a:r>
                      <a:r>
                        <a:rPr kumimoji="0" lang="hr-H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CRO_Dutch-Normal" pitchFamily="2" charset="0"/>
                          <a:sym typeface="Symbol" pitchFamily="18" charset="2"/>
                        </a:rPr>
                        <a:t></a:t>
                      </a:r>
                      <a:r>
                        <a:rPr kumimoji="0" lang="hr-H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CRO_Dutch-Normal" pitchFamily="2" charset="0"/>
                        </a:rPr>
                        <a:t> </a:t>
                      </a:r>
                      <a:r>
                        <a:rPr kumimoji="0" lang="hr-H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CRO_Dutch-Normal" pitchFamily="2" charset="0"/>
                          <a:sym typeface="Symbol" pitchFamily="18" charset="2"/>
                        </a:rPr>
                        <a:t></a:t>
                      </a:r>
                      <a:r>
                        <a:rPr kumimoji="0" lang="hr-H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CRO_Dutch-Normal" pitchFamily="2" charset="0"/>
                        </a:rPr>
                        <a:t>=90</a:t>
                      </a:r>
                      <a:r>
                        <a:rPr kumimoji="0" lang="hr-H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CRO_Dutch-Normal" pitchFamily="2" charset="0"/>
                          <a:sym typeface="Symbol" pitchFamily="18" charset="2"/>
                        </a:rPr>
                        <a:t></a:t>
                      </a:r>
                      <a:endParaRPr kumimoji="0" lang="hr-HR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  <a:ea typeface="Times New Roman" pitchFamily="18" charset="0"/>
                        <a:cs typeface="CRO_Dutch-Normal" pitchFamily="2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rPr>
                        <a:t>6 </a:t>
                      </a:r>
                      <a:r>
                        <a:rPr kumimoji="0" lang="hr-H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sym typeface="Symbol" pitchFamily="18" charset="2"/>
                        </a:rPr>
                        <a:t> </a:t>
                      </a:r>
                      <a:r>
                        <a:rPr kumimoji="0" lang="hr-H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rPr>
                        <a:t>c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06691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rPr>
                        <a:t>Kubični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20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CRO_Dutch-Normal" pitchFamily="2" charset="0"/>
                        </a:rPr>
                        <a:t>a</a:t>
                      </a:r>
                      <a:r>
                        <a:rPr kumimoji="0" lang="hr-HR" sz="2000" b="0" i="1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CRO_Dutch-Normal" pitchFamily="2" charset="0"/>
                        </a:rPr>
                        <a:t>1</a:t>
                      </a:r>
                      <a:r>
                        <a:rPr kumimoji="0" lang="hr-HR" sz="20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CRO_Dutch-Normal" pitchFamily="2" charset="0"/>
                        </a:rPr>
                        <a:t>=a</a:t>
                      </a:r>
                      <a:r>
                        <a:rPr kumimoji="0" lang="hr-HR" sz="2000" b="0" i="1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CRO_Dutch-Normal" pitchFamily="2" charset="0"/>
                        </a:rPr>
                        <a:t>2</a:t>
                      </a:r>
                      <a:r>
                        <a:rPr kumimoji="0" lang="hr-HR" sz="20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CRO_Dutch-Normal" pitchFamily="2" charset="0"/>
                        </a:rPr>
                        <a:t>=a</a:t>
                      </a:r>
                      <a:r>
                        <a:rPr kumimoji="0" lang="hr-HR" sz="2000" b="0" i="1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CRO_Dutch-Normal" pitchFamily="2" charset="0"/>
                        </a:rPr>
                        <a:t>3</a:t>
                      </a:r>
                      <a:r>
                        <a:rPr kumimoji="0" lang="hr-H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CRO_Dutch-Normal" pitchFamily="2" charset="0"/>
                        </a:rPr>
                        <a:t>  </a:t>
                      </a:r>
                      <a:r>
                        <a:rPr kumimoji="0" lang="hr-H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CRO_Dutch-Normal" pitchFamily="2" charset="0"/>
                          <a:sym typeface="Symbol" pitchFamily="18" charset="2"/>
                        </a:rPr>
                        <a:t></a:t>
                      </a:r>
                      <a:r>
                        <a:rPr kumimoji="0" lang="hr-HR" sz="2000" b="0" i="1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CRO_Dutch-Normal" pitchFamily="2" charset="0"/>
                        </a:rPr>
                        <a:t>1</a:t>
                      </a:r>
                      <a:r>
                        <a:rPr kumimoji="0" lang="hr-H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CRO_Dutch-Normal" pitchFamily="2" charset="0"/>
                        </a:rPr>
                        <a:t>=</a:t>
                      </a:r>
                      <a:r>
                        <a:rPr kumimoji="0" lang="hr-H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CRO_Dutch-Normal" pitchFamily="2" charset="0"/>
                          <a:sym typeface="Symbol" pitchFamily="18" charset="2"/>
                        </a:rPr>
                        <a:t></a:t>
                      </a:r>
                      <a:r>
                        <a:rPr kumimoji="0" lang="hr-HR" sz="2000" b="0" i="1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CRO_Dutch-Normal" pitchFamily="2" charset="0"/>
                        </a:rPr>
                        <a:t>2</a:t>
                      </a:r>
                      <a:r>
                        <a:rPr kumimoji="0" lang="hr-H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CRO_Dutch-Normal" pitchFamily="2" charset="0"/>
                        </a:rPr>
                        <a:t>=</a:t>
                      </a:r>
                      <a:r>
                        <a:rPr kumimoji="0" lang="hr-H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CRO_Dutch-Normal" pitchFamily="2" charset="0"/>
                          <a:sym typeface="Symbol" pitchFamily="18" charset="2"/>
                        </a:rPr>
                        <a:t></a:t>
                      </a:r>
                      <a:r>
                        <a:rPr kumimoji="0" lang="hr-HR" sz="2000" b="0" i="1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CRO_Dutch-Normal" pitchFamily="2" charset="0"/>
                        </a:rPr>
                        <a:t>3</a:t>
                      </a:r>
                      <a:r>
                        <a:rPr kumimoji="0" lang="hr-H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CRO_Dutch-Normal" pitchFamily="2" charset="0"/>
                        </a:rPr>
                        <a:t>=90</a:t>
                      </a:r>
                      <a:r>
                        <a:rPr kumimoji="0" lang="hr-H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CRO_Dutch-Normal" pitchFamily="2" charset="0"/>
                          <a:sym typeface="Symbol" pitchFamily="18" charset="2"/>
                        </a:rPr>
                        <a:t></a:t>
                      </a:r>
                      <a:endParaRPr kumimoji="0" lang="hr-HR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  <a:ea typeface="Times New Roman" pitchFamily="18" charset="0"/>
                        <a:cs typeface="CRO_Dutch-Normal" pitchFamily="2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rPr>
                        <a:t>3</a:t>
                      </a:r>
                      <a:r>
                        <a:rPr kumimoji="0" lang="hr-H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sym typeface="Symbol" pitchFamily="18" charset="2"/>
                        </a:rPr>
                        <a:t> </a:t>
                      </a:r>
                      <a:r>
                        <a:rPr kumimoji="0" lang="hr-HR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cs typeface="Arial" charset="0"/>
                          <a:sym typeface="Symbol" pitchFamily="18" charset="2"/>
                        </a:rPr>
                        <a:t>‹</a:t>
                      </a:r>
                      <a:r>
                        <a:rPr kumimoji="0" lang="hr-H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sym typeface="Symbol" pitchFamily="18" charset="2"/>
                        </a:rPr>
                        <a:t>111</a:t>
                      </a:r>
                      <a:r>
                        <a:rPr kumimoji="0" lang="hr-HR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cs typeface="Arial" charset="0"/>
                          <a:sym typeface="Symbol" pitchFamily="18" charset="2"/>
                        </a:rPr>
                        <a:t>›</a:t>
                      </a:r>
                      <a:endParaRPr kumimoji="0" lang="hr-H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  <a:sym typeface="Symbol" pitchFamily="18" charset="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hr-HR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cxnSp>
        <p:nvCxnSpPr>
          <p:cNvPr id="6" name="Ravni poveznik sa strelicom 5">
            <a:hlinkClick r:id="rId2" action="ppaction://hlinksldjump"/>
          </p:cNvPr>
          <p:cNvCxnSpPr/>
          <p:nvPr/>
        </p:nvCxnSpPr>
        <p:spPr>
          <a:xfrm flipH="1">
            <a:off x="11171208" y="6478438"/>
            <a:ext cx="396816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1022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D982EDC-E33F-40CE-8FE3-B819C71726EA}"/>
              </a:ext>
            </a:extLst>
          </p:cNvPr>
          <p:cNvSpPr txBox="1">
            <a:spLocks/>
          </p:cNvSpPr>
          <p:nvPr/>
        </p:nvSpPr>
        <p:spPr>
          <a:xfrm>
            <a:off x="1756413" y="546037"/>
            <a:ext cx="8229600" cy="85469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dirty="0">
                <a:latin typeface="Futura Bk BT" panose="020B0502020204020303" pitchFamily="34" charset="0"/>
              </a:rPr>
              <a:t>Pravila za crtanje: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85DB041-40CD-4998-9FC8-5BC0D3F3AB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0538" y="1400736"/>
            <a:ext cx="7510923" cy="5194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4954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kstniOkvir 5">
                <a:hlinkClick r:id="rId2" action="ppaction://hlinksldjump"/>
              </p:cNvPr>
              <p:cNvSpPr txBox="1"/>
              <p:nvPr/>
            </p:nvSpPr>
            <p:spPr>
              <a:xfrm>
                <a:off x="365760" y="329184"/>
                <a:ext cx="2185416" cy="7092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hr-HR" sz="4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hr-HR" sz="4000" i="1">
                            <a:latin typeface="Cambria Math" panose="02040503050406030204" pitchFamily="18" charset="0"/>
                          </a:rPr>
                          <m:t>6</m:t>
                        </m:r>
                      </m:e>
                    </m:acc>
                  </m:oMath>
                </a14:m>
                <a:r>
                  <a:rPr lang="hr-HR" sz="4000" dirty="0"/>
                  <a:t> m 2</a:t>
                </a:r>
              </a:p>
            </p:txBody>
          </p:sp>
        </mc:Choice>
        <mc:Fallback xmlns="">
          <p:sp>
            <p:nvSpPr>
              <p:cNvPr id="6" name="TekstniOkvir 5">
                <a:hlinkClick r:id="rId3" action="ppaction://hlinksldjump"/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760" y="329184"/>
                <a:ext cx="2185416" cy="709233"/>
              </a:xfrm>
              <a:prstGeom prst="rect">
                <a:avLst/>
              </a:prstGeom>
              <a:blipFill>
                <a:blip r:embed="rId4"/>
                <a:stretch>
                  <a:fillRect t="-14655" b="-37069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Pravokutnik 6"/>
          <p:cNvSpPr/>
          <p:nvPr/>
        </p:nvSpPr>
        <p:spPr>
          <a:xfrm>
            <a:off x="265176" y="329184"/>
            <a:ext cx="603504" cy="709233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kstniOkvir 9"/>
              <p:cNvSpPr txBox="1"/>
              <p:nvPr/>
            </p:nvSpPr>
            <p:spPr>
              <a:xfrm>
                <a:off x="365760" y="1935963"/>
                <a:ext cx="2368296" cy="9916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hr-HR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hr-HR" sz="2800" i="1">
                            <a:latin typeface="Cambria Math" panose="02040503050406030204" pitchFamily="18" charset="0"/>
                          </a:rPr>
                          <m:t>6</m:t>
                        </m:r>
                      </m:e>
                    </m:acc>
                  </m:oMath>
                </a14:m>
                <a:r>
                  <a:rPr lang="hr-HR" sz="28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r-HR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r-HR" sz="2800" i="1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hr-HR" sz="2800" i="1">
                            <a:latin typeface="Cambria Math" panose="02040503050406030204" pitchFamily="18" charset="0"/>
                          </a:rPr>
                          <m:t>𝑚</m:t>
                        </m:r>
                      </m:den>
                    </m:f>
                  </m:oMath>
                </a14:m>
                <a:endParaRPr lang="hr-HR" dirty="0"/>
              </a:p>
              <a:p>
                <a:endParaRPr lang="hr-HR" dirty="0"/>
              </a:p>
            </p:txBody>
          </p:sp>
        </mc:Choice>
        <mc:Fallback xmlns="">
          <p:sp>
            <p:nvSpPr>
              <p:cNvPr id="10" name="TekstniOkvir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760" y="1935963"/>
                <a:ext cx="2368296" cy="99168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39647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84099" y="1648483"/>
            <a:ext cx="8023801" cy="3446734"/>
          </a:xfrm>
          <a:prstGeom prst="rect">
            <a:avLst/>
          </a:prstGeom>
        </p:spPr>
      </p:pic>
      <p:sp>
        <p:nvSpPr>
          <p:cNvPr id="5" name="Elipsa 4"/>
          <p:cNvSpPr/>
          <p:nvPr/>
        </p:nvSpPr>
        <p:spPr>
          <a:xfrm>
            <a:off x="3685032" y="4425696"/>
            <a:ext cx="850392" cy="420624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6" name="TekstniOkvir 5">
            <a:hlinkClick r:id="" action="ppaction://hlinkshowjump?jump=previousslide"/>
          </p:cNvPr>
          <p:cNvSpPr txBox="1"/>
          <p:nvPr/>
        </p:nvSpPr>
        <p:spPr>
          <a:xfrm>
            <a:off x="7168896" y="1279151"/>
            <a:ext cx="118872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700" dirty="0"/>
              <a:t>1. mjesto</a:t>
            </a:r>
          </a:p>
        </p:txBody>
      </p:sp>
      <p:sp>
        <p:nvSpPr>
          <p:cNvPr id="7" name="TekstniOkvir 6">
            <a:hlinkClick r:id="" action="ppaction://hlinkshowjump?jump=previousslide"/>
          </p:cNvPr>
          <p:cNvSpPr txBox="1"/>
          <p:nvPr/>
        </p:nvSpPr>
        <p:spPr>
          <a:xfrm>
            <a:off x="8181198" y="1263762"/>
            <a:ext cx="105156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700" dirty="0"/>
              <a:t>2. mjesto</a:t>
            </a:r>
          </a:p>
        </p:txBody>
      </p:sp>
      <p:sp>
        <p:nvSpPr>
          <p:cNvPr id="8" name="TekstniOkvir 7">
            <a:hlinkClick r:id="" action="ppaction://hlinkshowjump?jump=previousslide"/>
          </p:cNvPr>
          <p:cNvSpPr txBox="1"/>
          <p:nvPr/>
        </p:nvSpPr>
        <p:spPr>
          <a:xfrm>
            <a:off x="9098280" y="1271456"/>
            <a:ext cx="1289304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700" dirty="0"/>
              <a:t>3. mjesto</a:t>
            </a:r>
          </a:p>
        </p:txBody>
      </p:sp>
      <p:sp>
        <p:nvSpPr>
          <p:cNvPr id="9" name="Pravokutnik 8"/>
          <p:cNvSpPr/>
          <p:nvPr/>
        </p:nvSpPr>
        <p:spPr>
          <a:xfrm>
            <a:off x="7168896" y="1617705"/>
            <a:ext cx="1012302" cy="770932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86366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200" y="60324"/>
            <a:ext cx="10515600" cy="1325563"/>
          </a:xfrm>
        </p:spPr>
        <p:txBody>
          <a:bodyPr/>
          <a:lstStyle/>
          <a:p>
            <a:r>
              <a:rPr lang="hr-HR" dirty="0">
                <a:latin typeface="Futura Bk BT" panose="020B0502020204020303" pitchFamily="34" charset="0"/>
              </a:rPr>
              <a:t>Termini i program</a:t>
            </a:r>
            <a:endParaRPr lang="en-GB" dirty="0">
              <a:latin typeface="Futura Bk BT" panose="020B0502020204020303" pitchFamily="34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838200" y="1584959"/>
            <a:ext cx="10515600" cy="4946469"/>
          </a:xfrm>
        </p:spPr>
        <p:txBody>
          <a:bodyPr>
            <a:normAutofit fontScale="92500" lnSpcReduction="20000"/>
          </a:bodyPr>
          <a:lstStyle/>
          <a:p>
            <a:pPr marL="457200" indent="-457200">
              <a:buFont typeface="Arial" panose="020B0604020202020204" pitchFamily="34" charset="0"/>
              <a:buAutoNum type="arabicPeriod"/>
            </a:pPr>
            <a:r>
              <a:rPr lang="hr-HR" sz="2000" dirty="0">
                <a:latin typeface="Futura Bk BT" panose="020B0502020204020303" pitchFamily="34" charset="0"/>
              </a:rPr>
              <a:t>PET </a:t>
            </a:r>
            <a:r>
              <a:rPr lang="en-US" sz="2000" dirty="0">
                <a:latin typeface="Futura Bk BT" panose="020B0502020204020303" pitchFamily="34" charset="0"/>
              </a:rPr>
              <a:t>14</a:t>
            </a:r>
            <a:r>
              <a:rPr lang="hr-HR" sz="2000" dirty="0">
                <a:latin typeface="Futura Bk BT" panose="020B0502020204020303" pitchFamily="34" charset="0"/>
              </a:rPr>
              <a:t>.3. Elementi simetrije, kristalni sustavi, kristalne klase, prepoznavanje klasa</a:t>
            </a:r>
            <a:br>
              <a:rPr lang="hr-HR" sz="2000" dirty="0">
                <a:latin typeface="Futura Bk BT" panose="020B0502020204020303" pitchFamily="34" charset="0"/>
              </a:rPr>
            </a:br>
            <a:r>
              <a:rPr lang="hr-HR" sz="2000" dirty="0">
                <a:latin typeface="Futura Bk BT" panose="020B0502020204020303" pitchFamily="34" charset="0"/>
              </a:rPr>
              <a:t>*Zadaća: izrada modela (</a:t>
            </a:r>
            <a:r>
              <a:rPr lang="hr-HR" sz="2000" b="1" u="sng" dirty="0">
                <a:solidFill>
                  <a:srgbClr val="FF0000"/>
                </a:solidFill>
                <a:latin typeface="Futura Bk BT" panose="020B0502020204020303" pitchFamily="34" charset="0"/>
              </a:rPr>
              <a:t>rok do 1</a:t>
            </a:r>
            <a:r>
              <a:rPr lang="en-US" sz="2000" b="1" u="sng" dirty="0">
                <a:solidFill>
                  <a:srgbClr val="FF0000"/>
                </a:solidFill>
                <a:latin typeface="Futura Bk BT" panose="020B0502020204020303" pitchFamily="34" charset="0"/>
              </a:rPr>
              <a:t>1</a:t>
            </a:r>
            <a:r>
              <a:rPr lang="hr-HR" sz="2000" b="1" u="sng" dirty="0">
                <a:solidFill>
                  <a:srgbClr val="FF0000"/>
                </a:solidFill>
                <a:latin typeface="Futura Bk BT" panose="020B0502020204020303" pitchFamily="34" charset="0"/>
              </a:rPr>
              <a:t>.4.)</a:t>
            </a:r>
          </a:p>
          <a:p>
            <a:pPr marL="457200" indent="-457200">
              <a:buFont typeface="Arial" panose="020B0604020202020204" pitchFamily="34" charset="0"/>
              <a:buAutoNum type="arabicPeriod"/>
            </a:pPr>
            <a:r>
              <a:rPr lang="hr-HR" sz="2000" dirty="0">
                <a:latin typeface="Futura Bk BT" panose="020B0502020204020303" pitchFamily="34" charset="0"/>
              </a:rPr>
              <a:t>PET </a:t>
            </a:r>
            <a:r>
              <a:rPr lang="en-US" sz="2000" dirty="0">
                <a:latin typeface="Futura Bk BT" panose="020B0502020204020303" pitchFamily="34" charset="0"/>
              </a:rPr>
              <a:t>21</a:t>
            </a:r>
            <a:r>
              <a:rPr lang="hr-HR" sz="2000" dirty="0">
                <a:latin typeface="Futura Bk BT" panose="020B0502020204020303" pitchFamily="34" charset="0"/>
              </a:rPr>
              <a:t>.3. </a:t>
            </a:r>
            <a:r>
              <a:rPr lang="en-US" sz="2000" dirty="0" err="1">
                <a:latin typeface="Futura Bk BT" panose="020B0502020204020303" pitchFamily="34" charset="0"/>
              </a:rPr>
              <a:t>Ponavljanje</a:t>
            </a:r>
            <a:r>
              <a:rPr lang="en-US" sz="2000" dirty="0">
                <a:latin typeface="Futura Bk BT" panose="020B0502020204020303" pitchFamily="34" charset="0"/>
              </a:rPr>
              <a:t> </a:t>
            </a:r>
            <a:r>
              <a:rPr lang="en-US" sz="2000" dirty="0" err="1">
                <a:latin typeface="Futura Bk BT" panose="020B0502020204020303" pitchFamily="34" charset="0"/>
              </a:rPr>
              <a:t>kristalnih</a:t>
            </a:r>
            <a:r>
              <a:rPr lang="en-US" sz="2000" dirty="0">
                <a:latin typeface="Futura Bk BT" panose="020B0502020204020303" pitchFamily="34" charset="0"/>
              </a:rPr>
              <a:t> </a:t>
            </a:r>
            <a:r>
              <a:rPr lang="en-US" sz="2000" dirty="0" err="1">
                <a:latin typeface="Futura Bk BT" panose="020B0502020204020303" pitchFamily="34" charset="0"/>
              </a:rPr>
              <a:t>klasa</a:t>
            </a:r>
            <a:r>
              <a:rPr lang="hr-HR" sz="2000" dirty="0">
                <a:latin typeface="Futura Bk BT" panose="020B0502020204020303" pitchFamily="34" charset="0"/>
              </a:rPr>
              <a:t>, stereografska projekcija elemenata simetrije</a:t>
            </a:r>
          </a:p>
          <a:p>
            <a:pPr marL="457200" indent="-457200">
              <a:buFont typeface="Arial" panose="020B0604020202020204" pitchFamily="34" charset="0"/>
              <a:buAutoNum type="arabicPeriod"/>
            </a:pPr>
            <a:r>
              <a:rPr lang="hr-HR" sz="2000" dirty="0">
                <a:latin typeface="Futura Bk BT" panose="020B0502020204020303" pitchFamily="34" charset="0"/>
              </a:rPr>
              <a:t>PET 2</a:t>
            </a:r>
            <a:r>
              <a:rPr lang="en-US" sz="2000" dirty="0">
                <a:latin typeface="Futura Bk BT" panose="020B0502020204020303" pitchFamily="34" charset="0"/>
              </a:rPr>
              <a:t>8</a:t>
            </a:r>
            <a:r>
              <a:rPr lang="hr-HR" sz="2000" dirty="0">
                <a:latin typeface="Futura Bk BT" panose="020B0502020204020303" pitchFamily="34" charset="0"/>
              </a:rPr>
              <a:t>.3. </a:t>
            </a:r>
            <a:r>
              <a:rPr lang="en-US" sz="2000" dirty="0">
                <a:latin typeface="Futura Bk BT" panose="020B0502020204020303" pitchFamily="34" charset="0"/>
              </a:rPr>
              <a:t>Zone </a:t>
            </a:r>
            <a:r>
              <a:rPr lang="en-US" sz="2000" dirty="0" err="1">
                <a:latin typeface="Futura Bk BT" panose="020B0502020204020303" pitchFamily="34" charset="0"/>
              </a:rPr>
              <a:t>i</a:t>
            </a:r>
            <a:r>
              <a:rPr lang="en-US" sz="2000" dirty="0">
                <a:latin typeface="Futura Bk BT" panose="020B0502020204020303" pitchFamily="34" charset="0"/>
              </a:rPr>
              <a:t> </a:t>
            </a:r>
            <a:r>
              <a:rPr lang="en-US" sz="2000" dirty="0" err="1">
                <a:latin typeface="Futura Bk BT" panose="020B0502020204020303" pitchFamily="34" charset="0"/>
              </a:rPr>
              <a:t>forme</a:t>
            </a:r>
            <a:r>
              <a:rPr lang="en-US" sz="2000" dirty="0">
                <a:latin typeface="Futura Bk BT" panose="020B0502020204020303" pitchFamily="34" charset="0"/>
              </a:rPr>
              <a:t> </a:t>
            </a:r>
            <a:r>
              <a:rPr lang="en-US" sz="2000" dirty="0" err="1">
                <a:latin typeface="Futura Bk BT" panose="020B0502020204020303" pitchFamily="34" charset="0"/>
              </a:rPr>
              <a:t>općenito</a:t>
            </a:r>
            <a:r>
              <a:rPr lang="en-US" sz="2000" dirty="0">
                <a:latin typeface="Futura Bk BT" panose="020B0502020204020303" pitchFamily="34" charset="0"/>
              </a:rPr>
              <a:t>. </a:t>
            </a:r>
            <a:r>
              <a:rPr lang="hr-HR" sz="2000" dirty="0">
                <a:latin typeface="Futura Bk BT" panose="020B0502020204020303" pitchFamily="34" charset="0"/>
              </a:rPr>
              <a:t>Rješavanje modela</a:t>
            </a:r>
            <a:r>
              <a:rPr lang="en-US" sz="2000" dirty="0">
                <a:latin typeface="Futura Bk BT" panose="020B0502020204020303" pitchFamily="34" charset="0"/>
              </a:rPr>
              <a:t> </a:t>
            </a:r>
            <a:r>
              <a:rPr lang="en-US" sz="2000" dirty="0" err="1">
                <a:latin typeface="Futura Bk BT" panose="020B0502020204020303" pitchFamily="34" charset="0"/>
              </a:rPr>
              <a:t>i</a:t>
            </a:r>
            <a:r>
              <a:rPr lang="en-US" sz="2000" dirty="0">
                <a:latin typeface="Futura Bk BT" panose="020B0502020204020303" pitchFamily="34" charset="0"/>
              </a:rPr>
              <a:t> </a:t>
            </a:r>
            <a:r>
              <a:rPr lang="en-US" sz="2000" dirty="0" err="1">
                <a:latin typeface="Futura Bk BT" panose="020B0502020204020303" pitchFamily="34" charset="0"/>
              </a:rPr>
              <a:t>forme</a:t>
            </a:r>
            <a:r>
              <a:rPr lang="hr-HR" sz="2000" dirty="0">
                <a:latin typeface="Futura Bk BT" panose="020B0502020204020303" pitchFamily="34" charset="0"/>
              </a:rPr>
              <a:t> </a:t>
            </a:r>
            <a:r>
              <a:rPr lang="en-US" sz="2000" dirty="0">
                <a:latin typeface="Futura Bk BT" panose="020B0502020204020303" pitchFamily="34" charset="0"/>
              </a:rPr>
              <a:t>ne-</a:t>
            </a:r>
            <a:r>
              <a:rPr lang="hr-HR" sz="2000" dirty="0">
                <a:latin typeface="Futura Bk BT" panose="020B0502020204020303" pitchFamily="34" charset="0"/>
              </a:rPr>
              <a:t>kubičn</a:t>
            </a:r>
            <a:r>
              <a:rPr lang="en-US" sz="2000" dirty="0" err="1">
                <a:latin typeface="Futura Bk BT" panose="020B0502020204020303" pitchFamily="34" charset="0"/>
              </a:rPr>
              <a:t>ih</a:t>
            </a:r>
            <a:r>
              <a:rPr lang="hr-HR" sz="2000" dirty="0">
                <a:latin typeface="Futura Bk BT" panose="020B0502020204020303" pitchFamily="34" charset="0"/>
              </a:rPr>
              <a:t> sustava</a:t>
            </a:r>
          </a:p>
          <a:p>
            <a:pPr marL="457200" indent="-457200">
              <a:buFont typeface="Arial" panose="020B0604020202020204" pitchFamily="34" charset="0"/>
              <a:buAutoNum type="arabicPeriod"/>
            </a:pPr>
            <a:r>
              <a:rPr lang="hr-HR" sz="2000" dirty="0">
                <a:latin typeface="Futura Bk BT" panose="020B0502020204020303" pitchFamily="34" charset="0"/>
              </a:rPr>
              <a:t>PET </a:t>
            </a:r>
            <a:r>
              <a:rPr lang="en-US" sz="2000" dirty="0">
                <a:latin typeface="Futura Bk BT" panose="020B0502020204020303" pitchFamily="34" charset="0"/>
              </a:rPr>
              <a:t>4</a:t>
            </a:r>
            <a:r>
              <a:rPr lang="hr-HR" sz="2000" dirty="0">
                <a:latin typeface="Futura Bk BT" panose="020B0502020204020303" pitchFamily="34" charset="0"/>
              </a:rPr>
              <a:t>.</a:t>
            </a:r>
            <a:r>
              <a:rPr lang="en-US" sz="2000" dirty="0">
                <a:latin typeface="Futura Bk BT" panose="020B0502020204020303" pitchFamily="34" charset="0"/>
              </a:rPr>
              <a:t>4</a:t>
            </a:r>
            <a:r>
              <a:rPr lang="hr-HR" sz="2000" dirty="0">
                <a:latin typeface="Futura Bk BT" panose="020B0502020204020303" pitchFamily="34" charset="0"/>
              </a:rPr>
              <a:t>. Zone i iscrtavanje zona, forme</a:t>
            </a:r>
            <a:r>
              <a:rPr lang="en-US" sz="2000" dirty="0">
                <a:latin typeface="Futura Bk BT" panose="020B0502020204020303" pitchFamily="34" charset="0"/>
              </a:rPr>
              <a:t> </a:t>
            </a:r>
            <a:r>
              <a:rPr lang="en-US" sz="2000" dirty="0" err="1">
                <a:latin typeface="Futura Bk BT" panose="020B0502020204020303" pitchFamily="34" charset="0"/>
              </a:rPr>
              <a:t>kubičnog</a:t>
            </a:r>
            <a:r>
              <a:rPr lang="en-US" sz="2000" dirty="0">
                <a:latin typeface="Futura Bk BT" panose="020B0502020204020303" pitchFamily="34" charset="0"/>
              </a:rPr>
              <a:t> </a:t>
            </a:r>
            <a:r>
              <a:rPr lang="en-US" sz="2000" dirty="0" err="1">
                <a:latin typeface="Futura Bk BT" panose="020B0502020204020303" pitchFamily="34" charset="0"/>
              </a:rPr>
              <a:t>sustava</a:t>
            </a:r>
            <a:endParaRPr lang="hr-HR" sz="2000" dirty="0">
              <a:latin typeface="Futura Bk BT" panose="020B0502020204020303" pitchFamily="34" charset="0"/>
            </a:endParaRPr>
          </a:p>
          <a:p>
            <a:pPr marL="457200" indent="-457200">
              <a:buAutoNum type="arabicPeriod"/>
            </a:pPr>
            <a:r>
              <a:rPr lang="hr-HR" sz="2000" dirty="0">
                <a:latin typeface="Futura Bk BT" panose="020B0502020204020303" pitchFamily="34" charset="0"/>
              </a:rPr>
              <a:t>PET </a:t>
            </a:r>
            <a:r>
              <a:rPr lang="en-US" sz="2000" dirty="0">
                <a:latin typeface="Futura Bk BT" panose="020B0502020204020303" pitchFamily="34" charset="0"/>
              </a:rPr>
              <a:t>11</a:t>
            </a:r>
            <a:r>
              <a:rPr lang="hr-HR" sz="2000" dirty="0">
                <a:latin typeface="Futura Bk BT" panose="020B0502020204020303" pitchFamily="34" charset="0"/>
              </a:rPr>
              <a:t>.4. Rješavanje modela iz </a:t>
            </a:r>
            <a:r>
              <a:rPr lang="en-US" sz="2000" dirty="0" err="1">
                <a:latin typeface="Futura Bk BT" panose="020B0502020204020303" pitchFamily="34" charset="0"/>
              </a:rPr>
              <a:t>kubičnog</a:t>
            </a:r>
            <a:r>
              <a:rPr lang="hr-HR" sz="2000" dirty="0">
                <a:latin typeface="Futura Bk BT" panose="020B0502020204020303" pitchFamily="34" charset="0"/>
              </a:rPr>
              <a:t> kristaln</a:t>
            </a:r>
            <a:r>
              <a:rPr lang="en-US" sz="2000" dirty="0" err="1">
                <a:latin typeface="Futura Bk BT" panose="020B0502020204020303" pitchFamily="34" charset="0"/>
              </a:rPr>
              <a:t>og</a:t>
            </a:r>
            <a:r>
              <a:rPr lang="hr-HR" sz="2000" dirty="0">
                <a:latin typeface="Futura Bk BT" panose="020B0502020204020303" pitchFamily="34" charset="0"/>
              </a:rPr>
              <a:t> sustava</a:t>
            </a:r>
          </a:p>
          <a:p>
            <a:pPr marL="457200" indent="-457200">
              <a:buAutoNum type="arabicPeriod"/>
            </a:pPr>
            <a:r>
              <a:rPr lang="hr-HR" sz="2000" dirty="0">
                <a:latin typeface="Futura Bk BT" panose="020B0502020204020303" pitchFamily="34" charset="0"/>
              </a:rPr>
              <a:t>PET 1</a:t>
            </a:r>
            <a:r>
              <a:rPr lang="en-US" sz="2000" dirty="0">
                <a:latin typeface="Futura Bk BT" panose="020B0502020204020303" pitchFamily="34" charset="0"/>
              </a:rPr>
              <a:t>8</a:t>
            </a:r>
            <a:r>
              <a:rPr lang="hr-HR" sz="2000" dirty="0">
                <a:latin typeface="Futura Bk BT" panose="020B0502020204020303" pitchFamily="34" charset="0"/>
              </a:rPr>
              <a:t>.4. </a:t>
            </a:r>
            <a:r>
              <a:rPr lang="en-US" sz="2000" dirty="0" err="1">
                <a:latin typeface="Futura Bk BT" panose="020B0502020204020303" pitchFamily="34" charset="0"/>
              </a:rPr>
              <a:t>Vježbanje</a:t>
            </a:r>
            <a:r>
              <a:rPr lang="en-US" sz="2000" dirty="0">
                <a:latin typeface="Futura Bk BT" panose="020B0502020204020303" pitchFamily="34" charset="0"/>
              </a:rPr>
              <a:t>/</a:t>
            </a:r>
            <a:r>
              <a:rPr lang="en-US" sz="2000" dirty="0" err="1">
                <a:latin typeface="Futura Bk BT" panose="020B0502020204020303" pitchFamily="34" charset="0"/>
              </a:rPr>
              <a:t>ponavljanje</a:t>
            </a:r>
            <a:endParaRPr lang="hr-HR" sz="2000" dirty="0">
              <a:latin typeface="Futura Bk BT" panose="020B0502020204020303" pitchFamily="34" charset="0"/>
            </a:endParaRPr>
          </a:p>
          <a:p>
            <a:pPr marL="457200" indent="-457200">
              <a:buAutoNum type="arabicPeriod"/>
            </a:pPr>
            <a:r>
              <a:rPr lang="hr-HR" sz="2000" b="1" u="sng" dirty="0">
                <a:solidFill>
                  <a:srgbClr val="FF0000"/>
                </a:solidFill>
                <a:latin typeface="Futura Bk BT" panose="020B0502020204020303" pitchFamily="34" charset="0"/>
              </a:rPr>
              <a:t>PET </a:t>
            </a:r>
            <a:r>
              <a:rPr lang="en-US" sz="2000" b="1" u="sng" dirty="0">
                <a:solidFill>
                  <a:srgbClr val="FF0000"/>
                </a:solidFill>
                <a:latin typeface="Futura Bk BT" panose="020B0502020204020303" pitchFamily="34" charset="0"/>
              </a:rPr>
              <a:t>25</a:t>
            </a:r>
            <a:r>
              <a:rPr lang="hr-HR" sz="2000" b="1" u="sng" dirty="0">
                <a:solidFill>
                  <a:srgbClr val="FF0000"/>
                </a:solidFill>
                <a:latin typeface="Futura Bk BT" panose="020B0502020204020303" pitchFamily="34" charset="0"/>
              </a:rPr>
              <a:t>.4. </a:t>
            </a:r>
            <a:r>
              <a:rPr lang="en-US" sz="2000" b="1" u="sng">
                <a:solidFill>
                  <a:srgbClr val="FF0000"/>
                </a:solidFill>
                <a:latin typeface="Futura Bk BT" panose="020B0502020204020303" pitchFamily="34" charset="0"/>
              </a:rPr>
              <a:t>KOLOKVIJ I</a:t>
            </a:r>
            <a:endParaRPr lang="hr-HR" sz="2000" b="1" u="sng" dirty="0">
              <a:solidFill>
                <a:srgbClr val="FF0000"/>
              </a:solidFill>
              <a:latin typeface="Futura Bk BT" panose="020B0502020204020303" pitchFamily="34" charset="0"/>
            </a:endParaRPr>
          </a:p>
          <a:p>
            <a:pPr marL="457200" indent="-457200">
              <a:buAutoNum type="arabicPeriod"/>
            </a:pPr>
            <a:r>
              <a:rPr lang="hr-HR" sz="2000" dirty="0">
                <a:latin typeface="Futura Bk BT" panose="020B0502020204020303" pitchFamily="34" charset="0"/>
              </a:rPr>
              <a:t>PET </a:t>
            </a:r>
            <a:r>
              <a:rPr lang="en-US" sz="2000" dirty="0">
                <a:latin typeface="Futura Bk BT" panose="020B0502020204020303" pitchFamily="34" charset="0"/>
              </a:rPr>
              <a:t>9</a:t>
            </a:r>
            <a:r>
              <a:rPr lang="hr-HR" sz="2000" dirty="0">
                <a:latin typeface="Futura Bk BT" panose="020B0502020204020303" pitchFamily="34" charset="0"/>
              </a:rPr>
              <a:t>.5. </a:t>
            </a:r>
            <a:r>
              <a:rPr lang="en-US" sz="2000" dirty="0" err="1">
                <a:latin typeface="Futura Bk BT" panose="020B0502020204020303" pitchFamily="34" charset="0"/>
              </a:rPr>
              <a:t>Fizička</a:t>
            </a:r>
            <a:r>
              <a:rPr lang="en-US" sz="2000" dirty="0">
                <a:latin typeface="Futura Bk BT" panose="020B0502020204020303" pitchFamily="34" charset="0"/>
              </a:rPr>
              <a:t> </a:t>
            </a:r>
            <a:r>
              <a:rPr lang="en-US" sz="2000" dirty="0" err="1">
                <a:latin typeface="Futura Bk BT" panose="020B0502020204020303" pitchFamily="34" charset="0"/>
              </a:rPr>
              <a:t>svojstva</a:t>
            </a:r>
            <a:r>
              <a:rPr lang="en-US" sz="2000" dirty="0">
                <a:latin typeface="Futura Bk BT" panose="020B0502020204020303" pitchFamily="34" charset="0"/>
              </a:rPr>
              <a:t> </a:t>
            </a:r>
            <a:r>
              <a:rPr lang="en-US" sz="2000" dirty="0" err="1">
                <a:latin typeface="Futura Bk BT" panose="020B0502020204020303" pitchFamily="34" charset="0"/>
              </a:rPr>
              <a:t>minerala</a:t>
            </a:r>
            <a:endParaRPr lang="hr-HR" sz="2000" dirty="0">
              <a:latin typeface="Futura Bk BT" panose="020B0502020204020303" pitchFamily="34" charset="0"/>
            </a:endParaRPr>
          </a:p>
          <a:p>
            <a:pPr marL="457200" indent="-457200">
              <a:buAutoNum type="arabicPeriod"/>
            </a:pPr>
            <a:r>
              <a:rPr lang="en-US" sz="2000" dirty="0">
                <a:latin typeface="Futura Bk BT" panose="020B0502020204020303" pitchFamily="34" charset="0"/>
              </a:rPr>
              <a:t>SRI (!)</a:t>
            </a:r>
            <a:r>
              <a:rPr lang="hr-HR" sz="2000" dirty="0">
                <a:latin typeface="Futura Bk BT" panose="020B0502020204020303" pitchFamily="34" charset="0"/>
              </a:rPr>
              <a:t> 1</a:t>
            </a:r>
            <a:r>
              <a:rPr lang="en-US" sz="2000" dirty="0">
                <a:latin typeface="Futura Bk BT" panose="020B0502020204020303" pitchFamily="34" charset="0"/>
              </a:rPr>
              <a:t>4</a:t>
            </a:r>
            <a:r>
              <a:rPr lang="hr-HR" sz="2000" dirty="0">
                <a:latin typeface="Futura Bk BT" panose="020B0502020204020303" pitchFamily="34" charset="0"/>
              </a:rPr>
              <a:t>.5. Sistematska mineralogija – nesilikati</a:t>
            </a:r>
            <a:r>
              <a:rPr lang="en-US" sz="2000" dirty="0">
                <a:latin typeface="Futura Bk BT" panose="020B0502020204020303" pitchFamily="34" charset="0"/>
              </a:rPr>
              <a:t> I</a:t>
            </a:r>
            <a:endParaRPr lang="hr-HR" sz="2000" dirty="0">
              <a:latin typeface="Futura Bk BT" panose="020B0502020204020303" pitchFamily="34" charset="0"/>
            </a:endParaRPr>
          </a:p>
          <a:p>
            <a:pPr marL="457200" indent="-457200">
              <a:buAutoNum type="arabicPeriod"/>
            </a:pPr>
            <a:r>
              <a:rPr lang="hr-HR" sz="2000" dirty="0">
                <a:latin typeface="Futura Bk BT" panose="020B0502020204020303" pitchFamily="34" charset="0"/>
              </a:rPr>
              <a:t>PET 2</a:t>
            </a:r>
            <a:r>
              <a:rPr lang="en-US" sz="2000" dirty="0">
                <a:latin typeface="Futura Bk BT" panose="020B0502020204020303" pitchFamily="34" charset="0"/>
              </a:rPr>
              <a:t>3</a:t>
            </a:r>
            <a:r>
              <a:rPr lang="hr-HR" sz="2000" dirty="0">
                <a:latin typeface="Futura Bk BT" panose="020B0502020204020303" pitchFamily="34" charset="0"/>
              </a:rPr>
              <a:t>.5. Sistematska mineralogija – nesilikati</a:t>
            </a:r>
            <a:r>
              <a:rPr lang="en-US" sz="2000" dirty="0">
                <a:latin typeface="Futura Bk BT" panose="020B0502020204020303" pitchFamily="34" charset="0"/>
              </a:rPr>
              <a:t> II</a:t>
            </a:r>
            <a:endParaRPr lang="hr-HR" sz="2000" dirty="0">
              <a:latin typeface="Futura Bk BT" panose="020B0502020204020303" pitchFamily="34" charset="0"/>
            </a:endParaRPr>
          </a:p>
          <a:p>
            <a:pPr marL="457200" indent="-457200">
              <a:buAutoNum type="arabicPeriod"/>
            </a:pPr>
            <a:r>
              <a:rPr lang="en-US" sz="2000" dirty="0">
                <a:latin typeface="Futura Bk BT" panose="020B0502020204020303" pitchFamily="34" charset="0"/>
              </a:rPr>
              <a:t>PON (!)</a:t>
            </a:r>
            <a:r>
              <a:rPr lang="hr-HR" sz="2000" dirty="0">
                <a:latin typeface="Futura Bk BT" panose="020B0502020204020303" pitchFamily="34" charset="0"/>
              </a:rPr>
              <a:t> </a:t>
            </a:r>
            <a:r>
              <a:rPr lang="en-US" sz="2000" dirty="0">
                <a:latin typeface="Futura Bk BT" panose="020B0502020204020303" pitchFamily="34" charset="0"/>
              </a:rPr>
              <a:t>2</a:t>
            </a:r>
            <a:r>
              <a:rPr lang="hr-HR" sz="2000" dirty="0">
                <a:latin typeface="Futura Bk BT" panose="020B0502020204020303" pitchFamily="34" charset="0"/>
              </a:rPr>
              <a:t>.6. Sistematska mineralogija – silikati</a:t>
            </a:r>
            <a:r>
              <a:rPr lang="en-US" sz="2000" dirty="0">
                <a:latin typeface="Futura Bk BT" panose="020B0502020204020303" pitchFamily="34" charset="0"/>
              </a:rPr>
              <a:t> I</a:t>
            </a:r>
            <a:endParaRPr lang="hr-HR" sz="2000" dirty="0">
              <a:latin typeface="Futura Bk BT" panose="020B0502020204020303" pitchFamily="34" charset="0"/>
            </a:endParaRPr>
          </a:p>
          <a:p>
            <a:pPr marL="457200" indent="-457200">
              <a:buAutoNum type="arabicPeriod"/>
            </a:pPr>
            <a:r>
              <a:rPr lang="hr-HR" sz="2000" dirty="0">
                <a:latin typeface="Futura Bk BT" panose="020B0502020204020303" pitchFamily="34" charset="0"/>
              </a:rPr>
              <a:t>PET </a:t>
            </a:r>
            <a:r>
              <a:rPr lang="en-US" sz="2000" dirty="0">
                <a:latin typeface="Futura Bk BT" panose="020B0502020204020303" pitchFamily="34" charset="0"/>
              </a:rPr>
              <a:t>6</a:t>
            </a:r>
            <a:r>
              <a:rPr lang="hr-HR" sz="2000" dirty="0">
                <a:latin typeface="Futura Bk BT" panose="020B0502020204020303" pitchFamily="34" charset="0"/>
              </a:rPr>
              <a:t>.6. Sistematska mineralogija – silikati</a:t>
            </a:r>
            <a:r>
              <a:rPr lang="en-US" sz="2000" dirty="0">
                <a:latin typeface="Futura Bk BT" panose="020B0502020204020303" pitchFamily="34" charset="0"/>
              </a:rPr>
              <a:t> II</a:t>
            </a:r>
          </a:p>
          <a:p>
            <a:pPr marL="457200" indent="-457200">
              <a:buAutoNum type="arabicPeriod"/>
            </a:pPr>
            <a:r>
              <a:rPr lang="en-US" sz="2000" dirty="0">
                <a:latin typeface="Futura Bk BT" panose="020B0502020204020303" pitchFamily="34" charset="0"/>
              </a:rPr>
              <a:t>PET 13.6. </a:t>
            </a:r>
            <a:r>
              <a:rPr lang="en-US" sz="2000" dirty="0" err="1">
                <a:latin typeface="Futura Bk BT" panose="020B0502020204020303" pitchFamily="34" charset="0"/>
              </a:rPr>
              <a:t>Mineralna</a:t>
            </a:r>
            <a:r>
              <a:rPr lang="en-US" sz="2000" dirty="0">
                <a:latin typeface="Futura Bk BT" panose="020B0502020204020303" pitchFamily="34" charset="0"/>
              </a:rPr>
              <a:t> </a:t>
            </a:r>
            <a:r>
              <a:rPr lang="en-US" sz="2000" dirty="0" err="1">
                <a:latin typeface="Futura Bk BT" panose="020B0502020204020303" pitchFamily="34" charset="0"/>
              </a:rPr>
              <a:t>optika</a:t>
            </a:r>
            <a:r>
              <a:rPr lang="en-US" sz="2000" dirty="0">
                <a:latin typeface="Futura Bk BT" panose="020B0502020204020303" pitchFamily="34" charset="0"/>
              </a:rPr>
              <a:t> – </a:t>
            </a:r>
            <a:r>
              <a:rPr lang="en-US" sz="2000" dirty="0" err="1">
                <a:latin typeface="Futura Bk BT" panose="020B0502020204020303" pitchFamily="34" charset="0"/>
              </a:rPr>
              <a:t>pokazne</a:t>
            </a:r>
            <a:r>
              <a:rPr lang="en-US" sz="2000" dirty="0">
                <a:latin typeface="Futura Bk BT" panose="020B0502020204020303" pitchFamily="34" charset="0"/>
              </a:rPr>
              <a:t> </a:t>
            </a:r>
            <a:r>
              <a:rPr lang="en-US" sz="2000" dirty="0" err="1">
                <a:latin typeface="Futura Bk BT" panose="020B0502020204020303" pitchFamily="34" charset="0"/>
              </a:rPr>
              <a:t>vježbe</a:t>
            </a:r>
            <a:endParaRPr lang="en-US" sz="2000" dirty="0">
              <a:latin typeface="Futura Bk BT" panose="020B0502020204020303" pitchFamily="34" charset="0"/>
            </a:endParaRPr>
          </a:p>
          <a:p>
            <a:pPr marL="457200" indent="-457200">
              <a:buAutoNum type="arabicPeriod"/>
            </a:pPr>
            <a:r>
              <a:rPr lang="en-US" sz="2000" b="1" u="sng" dirty="0">
                <a:solidFill>
                  <a:srgbClr val="FF0000"/>
                </a:solidFill>
                <a:latin typeface="Futura Bk BT" panose="020B0502020204020303" pitchFamily="34" charset="0"/>
              </a:rPr>
              <a:t>SRI (!) 18.6.</a:t>
            </a:r>
            <a:r>
              <a:rPr lang="en-US" sz="2000" b="1" u="sng" dirty="0">
                <a:latin typeface="Futura Bk BT" panose="020B0502020204020303" pitchFamily="34" charset="0"/>
              </a:rPr>
              <a:t> </a:t>
            </a:r>
            <a:r>
              <a:rPr lang="en-US" sz="2000" b="1" u="sng" dirty="0">
                <a:solidFill>
                  <a:srgbClr val="FF0000"/>
                </a:solidFill>
                <a:latin typeface="Futura Bk BT" panose="020B0502020204020303" pitchFamily="34" charset="0"/>
              </a:rPr>
              <a:t>KOLOKVIJ II</a:t>
            </a:r>
            <a:endParaRPr lang="hr-HR" sz="2000" b="1" u="sng" dirty="0">
              <a:solidFill>
                <a:srgbClr val="FF0000"/>
              </a:solidFill>
              <a:latin typeface="Futura Bk BT" panose="020B05020202040203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86688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ipsa 3"/>
          <p:cNvSpPr/>
          <p:nvPr/>
        </p:nvSpPr>
        <p:spPr>
          <a:xfrm>
            <a:off x="5001768" y="1563124"/>
            <a:ext cx="3767328" cy="3712464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5" name="Jednakokračni trokut 4"/>
          <p:cNvSpPr/>
          <p:nvPr/>
        </p:nvSpPr>
        <p:spPr>
          <a:xfrm>
            <a:off x="6702552" y="3250192"/>
            <a:ext cx="365760" cy="338328"/>
          </a:xfrm>
          <a:prstGeom prst="triangl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kstniOkvir 5">
                <a:hlinkClick r:id="rId2" action="ppaction://hlinksldjump"/>
              </p:cNvPr>
              <p:cNvSpPr txBox="1"/>
              <p:nvPr/>
            </p:nvSpPr>
            <p:spPr>
              <a:xfrm>
                <a:off x="365760" y="329184"/>
                <a:ext cx="2185416" cy="7092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hr-HR" sz="4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hr-HR" sz="4000" i="1">
                            <a:latin typeface="Cambria Math" panose="02040503050406030204" pitchFamily="18" charset="0"/>
                          </a:rPr>
                          <m:t>6</m:t>
                        </m:r>
                      </m:e>
                    </m:acc>
                  </m:oMath>
                </a14:m>
                <a:r>
                  <a:rPr lang="hr-HR" sz="4000" dirty="0"/>
                  <a:t> m 2</a:t>
                </a:r>
              </a:p>
            </p:txBody>
          </p:sp>
        </mc:Choice>
        <mc:Fallback xmlns="">
          <p:sp>
            <p:nvSpPr>
              <p:cNvPr id="6" name="TekstniOkvir 5">
                <a:hlinkClick r:id="rId3" action="ppaction://hlinksldjump"/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760" y="329184"/>
                <a:ext cx="2185416" cy="709233"/>
              </a:xfrm>
              <a:prstGeom prst="rect">
                <a:avLst/>
              </a:prstGeom>
              <a:blipFill>
                <a:blip r:embed="rId4"/>
                <a:stretch>
                  <a:fillRect t="-14655" b="-37069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Pravokutnik 6"/>
          <p:cNvSpPr/>
          <p:nvPr/>
        </p:nvSpPr>
        <p:spPr>
          <a:xfrm>
            <a:off x="265176" y="329184"/>
            <a:ext cx="603504" cy="709233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kstniOkvir 9"/>
              <p:cNvSpPr txBox="1"/>
              <p:nvPr/>
            </p:nvSpPr>
            <p:spPr>
              <a:xfrm>
                <a:off x="365760" y="1935963"/>
                <a:ext cx="2368296" cy="9916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hr-HR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hr-HR" sz="2800" i="1">
                            <a:latin typeface="Cambria Math" panose="02040503050406030204" pitchFamily="18" charset="0"/>
                          </a:rPr>
                          <m:t>6</m:t>
                        </m:r>
                      </m:e>
                    </m:acc>
                  </m:oMath>
                </a14:m>
                <a:r>
                  <a:rPr lang="hr-HR" sz="28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r-HR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r-HR" sz="2800" i="1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hr-HR" sz="2800" i="1">
                            <a:latin typeface="Cambria Math" panose="02040503050406030204" pitchFamily="18" charset="0"/>
                          </a:rPr>
                          <m:t>𝑚</m:t>
                        </m:r>
                      </m:den>
                    </m:f>
                  </m:oMath>
                </a14:m>
                <a:endParaRPr lang="hr-HR" dirty="0"/>
              </a:p>
              <a:p>
                <a:endParaRPr lang="hr-HR" dirty="0"/>
              </a:p>
            </p:txBody>
          </p:sp>
        </mc:Choice>
        <mc:Fallback xmlns="">
          <p:sp>
            <p:nvSpPr>
              <p:cNvPr id="10" name="TekstniOkvir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760" y="1935963"/>
                <a:ext cx="2368296" cy="99168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90866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ipsa 3"/>
          <p:cNvSpPr/>
          <p:nvPr/>
        </p:nvSpPr>
        <p:spPr>
          <a:xfrm>
            <a:off x="5001768" y="1563124"/>
            <a:ext cx="3767328" cy="3712464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5" name="Jednakokračni trokut 4"/>
          <p:cNvSpPr/>
          <p:nvPr/>
        </p:nvSpPr>
        <p:spPr>
          <a:xfrm>
            <a:off x="6702552" y="3250192"/>
            <a:ext cx="365760" cy="338328"/>
          </a:xfrm>
          <a:prstGeom prst="triangl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kstniOkvir 5">
                <a:hlinkClick r:id="rId2" action="ppaction://hlinksldjump"/>
              </p:cNvPr>
              <p:cNvSpPr txBox="1"/>
              <p:nvPr/>
            </p:nvSpPr>
            <p:spPr>
              <a:xfrm>
                <a:off x="365760" y="329184"/>
                <a:ext cx="2185416" cy="7092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hr-HR" sz="4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hr-HR" sz="4000" i="1">
                            <a:latin typeface="Cambria Math" panose="02040503050406030204" pitchFamily="18" charset="0"/>
                          </a:rPr>
                          <m:t>6</m:t>
                        </m:r>
                      </m:e>
                    </m:acc>
                  </m:oMath>
                </a14:m>
                <a:r>
                  <a:rPr lang="hr-HR" sz="4000" dirty="0"/>
                  <a:t> m 2</a:t>
                </a:r>
              </a:p>
            </p:txBody>
          </p:sp>
        </mc:Choice>
        <mc:Fallback xmlns="">
          <p:sp>
            <p:nvSpPr>
              <p:cNvPr id="6" name="TekstniOkvir 5">
                <a:hlinkClick r:id="rId3" action="ppaction://hlinksldjump"/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760" y="329184"/>
                <a:ext cx="2185416" cy="709233"/>
              </a:xfrm>
              <a:prstGeom prst="rect">
                <a:avLst/>
              </a:prstGeom>
              <a:blipFill>
                <a:blip r:embed="rId4"/>
                <a:stretch>
                  <a:fillRect t="-14655" b="-37069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Pravokutnik 6"/>
          <p:cNvSpPr/>
          <p:nvPr/>
        </p:nvSpPr>
        <p:spPr>
          <a:xfrm>
            <a:off x="265176" y="329184"/>
            <a:ext cx="603504" cy="709233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8" name="Pravokutnik 7"/>
          <p:cNvSpPr/>
          <p:nvPr/>
        </p:nvSpPr>
        <p:spPr>
          <a:xfrm>
            <a:off x="740664" y="329184"/>
            <a:ext cx="589788" cy="886968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kstniOkvir 10"/>
              <p:cNvSpPr txBox="1"/>
              <p:nvPr/>
            </p:nvSpPr>
            <p:spPr>
              <a:xfrm>
                <a:off x="1458468" y="3497580"/>
                <a:ext cx="598932" cy="6127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r-H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r-HR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hr-HR" i="1">
                              <a:latin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</m:oMath>
                  </m:oMathPara>
                </a14:m>
                <a:endParaRPr lang="hr-HR" dirty="0"/>
              </a:p>
            </p:txBody>
          </p:sp>
        </mc:Choice>
        <mc:Fallback xmlns="">
          <p:sp>
            <p:nvSpPr>
              <p:cNvPr id="11" name="TekstniOkvir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8468" y="3497580"/>
                <a:ext cx="598932" cy="6127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Kutni poveznik 12"/>
          <p:cNvCxnSpPr>
            <a:stCxn id="8" idx="2"/>
            <a:endCxn id="11" idx="1"/>
          </p:cNvCxnSpPr>
          <p:nvPr/>
        </p:nvCxnSpPr>
        <p:spPr>
          <a:xfrm rot="16200000" flipH="1">
            <a:off x="-46884" y="2298594"/>
            <a:ext cx="2587794" cy="422910"/>
          </a:xfrm>
          <a:prstGeom prst="bentConnector2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5263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84099" y="1648483"/>
            <a:ext cx="8023801" cy="3446734"/>
          </a:xfrm>
          <a:prstGeom prst="rect">
            <a:avLst/>
          </a:prstGeom>
        </p:spPr>
      </p:pic>
      <p:sp>
        <p:nvSpPr>
          <p:cNvPr id="5" name="Elipsa 4"/>
          <p:cNvSpPr/>
          <p:nvPr/>
        </p:nvSpPr>
        <p:spPr>
          <a:xfrm>
            <a:off x="3685032" y="4425696"/>
            <a:ext cx="850392" cy="420624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6" name="TekstniOkvir 5">
            <a:hlinkClick r:id="" action="ppaction://hlinkshowjump?jump=previousslide"/>
          </p:cNvPr>
          <p:cNvSpPr txBox="1"/>
          <p:nvPr/>
        </p:nvSpPr>
        <p:spPr>
          <a:xfrm>
            <a:off x="7168896" y="1279151"/>
            <a:ext cx="118872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700" dirty="0"/>
              <a:t>1. mjesto</a:t>
            </a:r>
          </a:p>
        </p:txBody>
      </p:sp>
      <p:sp>
        <p:nvSpPr>
          <p:cNvPr id="7" name="TekstniOkvir 6">
            <a:hlinkClick r:id="" action="ppaction://hlinkshowjump?jump=previousslide"/>
          </p:cNvPr>
          <p:cNvSpPr txBox="1"/>
          <p:nvPr/>
        </p:nvSpPr>
        <p:spPr>
          <a:xfrm>
            <a:off x="8181198" y="1263762"/>
            <a:ext cx="105156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700" dirty="0"/>
              <a:t>2. mjesto</a:t>
            </a:r>
          </a:p>
        </p:txBody>
      </p:sp>
      <p:sp>
        <p:nvSpPr>
          <p:cNvPr id="8" name="TekstniOkvir 7">
            <a:hlinkClick r:id="" action="ppaction://hlinkshowjump?jump=previousslide"/>
          </p:cNvPr>
          <p:cNvSpPr txBox="1"/>
          <p:nvPr/>
        </p:nvSpPr>
        <p:spPr>
          <a:xfrm>
            <a:off x="9098280" y="1271456"/>
            <a:ext cx="1289304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700" dirty="0"/>
              <a:t>3. mjesto</a:t>
            </a:r>
          </a:p>
        </p:txBody>
      </p:sp>
      <p:sp>
        <p:nvSpPr>
          <p:cNvPr id="10" name="Pravokutnik 9"/>
          <p:cNvSpPr/>
          <p:nvPr/>
        </p:nvSpPr>
        <p:spPr>
          <a:xfrm>
            <a:off x="8248261" y="1617705"/>
            <a:ext cx="850019" cy="1060181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378051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kstniOkvir 5">
                <a:hlinkClick r:id="rId2" action="ppaction://hlinksldjump"/>
              </p:cNvPr>
              <p:cNvSpPr txBox="1"/>
              <p:nvPr/>
            </p:nvSpPr>
            <p:spPr>
              <a:xfrm>
                <a:off x="365760" y="329184"/>
                <a:ext cx="2185416" cy="7092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hr-HR" sz="4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hr-HR" sz="4000" i="1">
                            <a:latin typeface="Cambria Math" panose="02040503050406030204" pitchFamily="18" charset="0"/>
                          </a:rPr>
                          <m:t>6</m:t>
                        </m:r>
                      </m:e>
                    </m:acc>
                  </m:oMath>
                </a14:m>
                <a:r>
                  <a:rPr lang="hr-HR" sz="4000" dirty="0"/>
                  <a:t> m 2</a:t>
                </a:r>
              </a:p>
            </p:txBody>
          </p:sp>
        </mc:Choice>
        <mc:Fallback xmlns="">
          <p:sp>
            <p:nvSpPr>
              <p:cNvPr id="6" name="TekstniOkvir 5">
                <a:hlinkClick r:id="rId3" action="ppaction://hlinksldjump"/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760" y="329184"/>
                <a:ext cx="2185416" cy="709233"/>
              </a:xfrm>
              <a:prstGeom prst="rect">
                <a:avLst/>
              </a:prstGeom>
              <a:blipFill>
                <a:blip r:embed="rId4"/>
                <a:stretch>
                  <a:fillRect t="-14655" b="-37069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Pravokutnik 7"/>
          <p:cNvSpPr/>
          <p:nvPr/>
        </p:nvSpPr>
        <p:spPr>
          <a:xfrm>
            <a:off x="740664" y="329184"/>
            <a:ext cx="589788" cy="886968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kstniOkvir 10"/>
              <p:cNvSpPr txBox="1"/>
              <p:nvPr/>
            </p:nvSpPr>
            <p:spPr>
              <a:xfrm>
                <a:off x="1458468" y="3497580"/>
                <a:ext cx="598932" cy="6127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r-H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r-HR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hr-HR" i="1">
                              <a:latin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</m:oMath>
                  </m:oMathPara>
                </a14:m>
                <a:endParaRPr lang="hr-HR" dirty="0"/>
              </a:p>
            </p:txBody>
          </p:sp>
        </mc:Choice>
        <mc:Fallback xmlns="">
          <p:sp>
            <p:nvSpPr>
              <p:cNvPr id="11" name="TekstniOkvir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8468" y="3497580"/>
                <a:ext cx="598932" cy="6127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Kutni poveznik 12"/>
          <p:cNvCxnSpPr>
            <a:stCxn id="8" idx="2"/>
            <a:endCxn id="11" idx="1"/>
          </p:cNvCxnSpPr>
          <p:nvPr/>
        </p:nvCxnSpPr>
        <p:spPr>
          <a:xfrm rot="16200000" flipH="1">
            <a:off x="-46884" y="2298594"/>
            <a:ext cx="2587794" cy="422910"/>
          </a:xfrm>
          <a:prstGeom prst="bentConnector2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TekstniOkvir 1"/>
          <p:cNvSpPr txBox="1"/>
          <p:nvPr/>
        </p:nvSpPr>
        <p:spPr>
          <a:xfrm>
            <a:off x="868680" y="4110311"/>
            <a:ext cx="334101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Drugo mjesto u simbolu</a:t>
            </a:r>
            <a:r>
              <a:rPr lang="en-US" dirty="0"/>
              <a:t> </a:t>
            </a:r>
            <a:r>
              <a:rPr lang="en-US" dirty="0" err="1"/>
              <a:t>ove</a:t>
            </a:r>
            <a:r>
              <a:rPr lang="en-US" dirty="0"/>
              <a:t> </a:t>
            </a:r>
            <a:r>
              <a:rPr lang="en-US" dirty="0" err="1"/>
              <a:t>klase</a:t>
            </a:r>
            <a:r>
              <a:rPr lang="hr-HR" dirty="0"/>
              <a:t> označava ravnine simetrije koje su OKOMITE na smjer &lt;100&gt;, odnosno na smjerove horizontalnih kristalografskih osi.</a:t>
            </a:r>
            <a:endParaRPr lang="en-GB" dirty="0"/>
          </a:p>
        </p:txBody>
      </p:sp>
      <p:cxnSp>
        <p:nvCxnSpPr>
          <p:cNvPr id="12" name="Ravni poveznik 11"/>
          <p:cNvCxnSpPr>
            <a:stCxn id="19" idx="2"/>
            <a:endCxn id="19" idx="6"/>
          </p:cNvCxnSpPr>
          <p:nvPr/>
        </p:nvCxnSpPr>
        <p:spPr>
          <a:xfrm>
            <a:off x="5001768" y="3419356"/>
            <a:ext cx="3767328" cy="0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avni poveznik 13"/>
          <p:cNvCxnSpPr/>
          <p:nvPr/>
        </p:nvCxnSpPr>
        <p:spPr>
          <a:xfrm flipV="1">
            <a:off x="5257800" y="2509528"/>
            <a:ext cx="3255264" cy="18288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avni poveznik 14"/>
          <p:cNvCxnSpPr/>
          <p:nvPr/>
        </p:nvCxnSpPr>
        <p:spPr>
          <a:xfrm flipV="1">
            <a:off x="5961888" y="1800868"/>
            <a:ext cx="1828800" cy="3227832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avni poveznik 15"/>
          <p:cNvCxnSpPr>
            <a:stCxn id="19" idx="0"/>
            <a:endCxn id="19" idx="4"/>
          </p:cNvCxnSpPr>
          <p:nvPr/>
        </p:nvCxnSpPr>
        <p:spPr>
          <a:xfrm>
            <a:off x="6885432" y="1563124"/>
            <a:ext cx="0" cy="371246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avni poveznik 16"/>
          <p:cNvCxnSpPr/>
          <p:nvPr/>
        </p:nvCxnSpPr>
        <p:spPr>
          <a:xfrm>
            <a:off x="5961888" y="1800868"/>
            <a:ext cx="1828800" cy="3227832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Ravni poveznik 17"/>
          <p:cNvCxnSpPr/>
          <p:nvPr/>
        </p:nvCxnSpPr>
        <p:spPr>
          <a:xfrm>
            <a:off x="5285232" y="2431804"/>
            <a:ext cx="3172968" cy="198424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Elipsa 18"/>
          <p:cNvSpPr/>
          <p:nvPr/>
        </p:nvSpPr>
        <p:spPr>
          <a:xfrm>
            <a:off x="5001768" y="1563124"/>
            <a:ext cx="3767328" cy="3712464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0" name="Jednakokračni trokut 19"/>
          <p:cNvSpPr/>
          <p:nvPr/>
        </p:nvSpPr>
        <p:spPr>
          <a:xfrm>
            <a:off x="6702552" y="3250192"/>
            <a:ext cx="365760" cy="338328"/>
          </a:xfrm>
          <a:prstGeom prst="triangl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cxnSp>
        <p:nvCxnSpPr>
          <p:cNvPr id="21" name="Ravni poveznik sa strelicom 20"/>
          <p:cNvCxnSpPr/>
          <p:nvPr/>
        </p:nvCxnSpPr>
        <p:spPr>
          <a:xfrm>
            <a:off x="9089136" y="3414784"/>
            <a:ext cx="438912" cy="0"/>
          </a:xfrm>
          <a:prstGeom prst="straightConnector1">
            <a:avLst/>
          </a:prstGeom>
          <a:ln w="190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Ravni poveznik sa strelicom 21"/>
          <p:cNvCxnSpPr/>
          <p:nvPr/>
        </p:nvCxnSpPr>
        <p:spPr>
          <a:xfrm flipH="1">
            <a:off x="5678424" y="5236726"/>
            <a:ext cx="164592" cy="292608"/>
          </a:xfrm>
          <a:prstGeom prst="straightConnector1">
            <a:avLst/>
          </a:prstGeom>
          <a:ln w="190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Ravni poveznik sa strelicom 22"/>
          <p:cNvCxnSpPr/>
          <p:nvPr/>
        </p:nvCxnSpPr>
        <p:spPr>
          <a:xfrm flipH="1" flipV="1">
            <a:off x="5678424" y="1355099"/>
            <a:ext cx="210312" cy="315467"/>
          </a:xfrm>
          <a:prstGeom prst="straightConnector1">
            <a:avLst/>
          </a:prstGeom>
          <a:ln w="190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kstniOkvir 23"/>
          <p:cNvSpPr txBox="1"/>
          <p:nvPr/>
        </p:nvSpPr>
        <p:spPr>
          <a:xfrm>
            <a:off x="9674352" y="3230118"/>
            <a:ext cx="420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chemeClr val="accent1">
                    <a:lumMod val="75000"/>
                  </a:schemeClr>
                </a:solidFill>
              </a:rPr>
              <a:t>a</a:t>
            </a:r>
            <a:r>
              <a:rPr lang="hr-HR" baseline="-25000" dirty="0">
                <a:solidFill>
                  <a:schemeClr val="accent1">
                    <a:lumMod val="75000"/>
                  </a:schemeClr>
                </a:solidFill>
              </a:rPr>
              <a:t>2</a:t>
            </a:r>
            <a:endParaRPr lang="hr-HR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5" name="TekstniOkvir 24"/>
          <p:cNvSpPr txBox="1"/>
          <p:nvPr/>
        </p:nvSpPr>
        <p:spPr>
          <a:xfrm>
            <a:off x="5367528" y="923544"/>
            <a:ext cx="557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chemeClr val="accent1">
                    <a:lumMod val="75000"/>
                  </a:schemeClr>
                </a:solidFill>
              </a:rPr>
              <a:t>a</a:t>
            </a:r>
            <a:r>
              <a:rPr lang="hr-HR" baseline="-25000" dirty="0">
                <a:solidFill>
                  <a:schemeClr val="accent1">
                    <a:lumMod val="75000"/>
                  </a:schemeClr>
                </a:solidFill>
              </a:rPr>
              <a:t>3</a:t>
            </a:r>
            <a:endParaRPr lang="hr-HR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6" name="TekstniOkvir 25"/>
          <p:cNvSpPr txBox="1"/>
          <p:nvPr/>
        </p:nvSpPr>
        <p:spPr>
          <a:xfrm>
            <a:off x="5385815" y="5483613"/>
            <a:ext cx="5029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chemeClr val="accent1">
                    <a:lumMod val="75000"/>
                  </a:schemeClr>
                </a:solidFill>
              </a:rPr>
              <a:t>a</a:t>
            </a:r>
            <a:r>
              <a:rPr lang="hr-HR" baseline="-25000" dirty="0">
                <a:solidFill>
                  <a:schemeClr val="accent1">
                    <a:lumMod val="75000"/>
                  </a:schemeClr>
                </a:solidFill>
              </a:rPr>
              <a:t>1</a:t>
            </a:r>
            <a:endParaRPr lang="hr-HR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0331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4" grpId="0"/>
      <p:bldP spid="25" grpId="0"/>
      <p:bldP spid="2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kstniOkvir 5">
                <a:hlinkClick r:id="rId2" action="ppaction://hlinksldjump"/>
              </p:cNvPr>
              <p:cNvSpPr txBox="1"/>
              <p:nvPr/>
            </p:nvSpPr>
            <p:spPr>
              <a:xfrm>
                <a:off x="365760" y="329184"/>
                <a:ext cx="2185416" cy="7092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hr-HR" sz="4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hr-HR" sz="4000" i="1">
                            <a:latin typeface="Cambria Math" panose="02040503050406030204" pitchFamily="18" charset="0"/>
                          </a:rPr>
                          <m:t>6</m:t>
                        </m:r>
                      </m:e>
                    </m:acc>
                  </m:oMath>
                </a14:m>
                <a:r>
                  <a:rPr lang="hr-HR" sz="4000" dirty="0"/>
                  <a:t> m 2</a:t>
                </a:r>
              </a:p>
            </p:txBody>
          </p:sp>
        </mc:Choice>
        <mc:Fallback xmlns="">
          <p:sp>
            <p:nvSpPr>
              <p:cNvPr id="6" name="TekstniOkvir 5">
                <a:hlinkClick r:id="rId3" action="ppaction://hlinksldjump"/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760" y="329184"/>
                <a:ext cx="2185416" cy="709233"/>
              </a:xfrm>
              <a:prstGeom prst="rect">
                <a:avLst/>
              </a:prstGeom>
              <a:blipFill>
                <a:blip r:embed="rId4"/>
                <a:stretch>
                  <a:fillRect t="-14655" b="-37069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Pravokutnik 8"/>
          <p:cNvSpPr/>
          <p:nvPr/>
        </p:nvSpPr>
        <p:spPr>
          <a:xfrm>
            <a:off x="1152144" y="237744"/>
            <a:ext cx="704088" cy="877824"/>
          </a:xfrm>
          <a:prstGeom prst="rect">
            <a:avLst/>
          </a:prstGeom>
          <a:noFill/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cxnSp>
        <p:nvCxnSpPr>
          <p:cNvPr id="12" name="Ravni poveznik 11"/>
          <p:cNvCxnSpPr>
            <a:stCxn id="19" idx="2"/>
            <a:endCxn id="19" idx="6"/>
          </p:cNvCxnSpPr>
          <p:nvPr/>
        </p:nvCxnSpPr>
        <p:spPr>
          <a:xfrm>
            <a:off x="5001768" y="3419356"/>
            <a:ext cx="3767328" cy="0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avni poveznik 13"/>
          <p:cNvCxnSpPr/>
          <p:nvPr/>
        </p:nvCxnSpPr>
        <p:spPr>
          <a:xfrm flipV="1">
            <a:off x="5257800" y="2509528"/>
            <a:ext cx="3255264" cy="18288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avni poveznik 14"/>
          <p:cNvCxnSpPr/>
          <p:nvPr/>
        </p:nvCxnSpPr>
        <p:spPr>
          <a:xfrm flipV="1">
            <a:off x="5961888" y="1800868"/>
            <a:ext cx="1828800" cy="3227832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avni poveznik 15"/>
          <p:cNvCxnSpPr>
            <a:stCxn id="19" idx="0"/>
            <a:endCxn id="19" idx="4"/>
          </p:cNvCxnSpPr>
          <p:nvPr/>
        </p:nvCxnSpPr>
        <p:spPr>
          <a:xfrm>
            <a:off x="6885432" y="1563124"/>
            <a:ext cx="0" cy="371246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avni poveznik 16"/>
          <p:cNvCxnSpPr/>
          <p:nvPr/>
        </p:nvCxnSpPr>
        <p:spPr>
          <a:xfrm>
            <a:off x="5961888" y="1800868"/>
            <a:ext cx="1828800" cy="3227832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Ravni poveznik 17"/>
          <p:cNvCxnSpPr/>
          <p:nvPr/>
        </p:nvCxnSpPr>
        <p:spPr>
          <a:xfrm>
            <a:off x="5285232" y="2431804"/>
            <a:ext cx="3172968" cy="198424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Elipsa 18"/>
          <p:cNvSpPr/>
          <p:nvPr/>
        </p:nvSpPr>
        <p:spPr>
          <a:xfrm>
            <a:off x="5001768" y="1563124"/>
            <a:ext cx="3767328" cy="3712464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0" name="Jednakokračni trokut 19"/>
          <p:cNvSpPr/>
          <p:nvPr/>
        </p:nvSpPr>
        <p:spPr>
          <a:xfrm>
            <a:off x="6702552" y="3250192"/>
            <a:ext cx="365760" cy="338328"/>
          </a:xfrm>
          <a:prstGeom prst="triangl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cxnSp>
        <p:nvCxnSpPr>
          <p:cNvPr id="21" name="Ravni poveznik sa strelicom 20"/>
          <p:cNvCxnSpPr/>
          <p:nvPr/>
        </p:nvCxnSpPr>
        <p:spPr>
          <a:xfrm>
            <a:off x="9089136" y="3414784"/>
            <a:ext cx="438912" cy="0"/>
          </a:xfrm>
          <a:prstGeom prst="straightConnector1">
            <a:avLst/>
          </a:prstGeom>
          <a:ln w="190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Ravni poveznik sa strelicom 21"/>
          <p:cNvCxnSpPr/>
          <p:nvPr/>
        </p:nvCxnSpPr>
        <p:spPr>
          <a:xfrm flipH="1">
            <a:off x="5678424" y="5236726"/>
            <a:ext cx="164592" cy="292608"/>
          </a:xfrm>
          <a:prstGeom prst="straightConnector1">
            <a:avLst/>
          </a:prstGeom>
          <a:ln w="190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Ravni poveznik sa strelicom 22"/>
          <p:cNvCxnSpPr/>
          <p:nvPr/>
        </p:nvCxnSpPr>
        <p:spPr>
          <a:xfrm flipH="1" flipV="1">
            <a:off x="5678424" y="1355099"/>
            <a:ext cx="210312" cy="315467"/>
          </a:xfrm>
          <a:prstGeom prst="straightConnector1">
            <a:avLst/>
          </a:prstGeom>
          <a:ln w="190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kstniOkvir 23"/>
          <p:cNvSpPr txBox="1"/>
          <p:nvPr/>
        </p:nvSpPr>
        <p:spPr>
          <a:xfrm>
            <a:off x="9674352" y="3230118"/>
            <a:ext cx="420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chemeClr val="accent1">
                    <a:lumMod val="75000"/>
                  </a:schemeClr>
                </a:solidFill>
              </a:rPr>
              <a:t>a</a:t>
            </a:r>
            <a:r>
              <a:rPr lang="hr-HR" baseline="-25000" dirty="0">
                <a:solidFill>
                  <a:schemeClr val="accent1">
                    <a:lumMod val="75000"/>
                  </a:schemeClr>
                </a:solidFill>
              </a:rPr>
              <a:t>2</a:t>
            </a:r>
            <a:endParaRPr lang="hr-HR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5" name="TekstniOkvir 24"/>
          <p:cNvSpPr txBox="1"/>
          <p:nvPr/>
        </p:nvSpPr>
        <p:spPr>
          <a:xfrm>
            <a:off x="5367528" y="923544"/>
            <a:ext cx="557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chemeClr val="accent1">
                    <a:lumMod val="75000"/>
                  </a:schemeClr>
                </a:solidFill>
              </a:rPr>
              <a:t>a</a:t>
            </a:r>
            <a:r>
              <a:rPr lang="hr-HR" baseline="-25000" dirty="0">
                <a:solidFill>
                  <a:schemeClr val="accent1">
                    <a:lumMod val="75000"/>
                  </a:schemeClr>
                </a:solidFill>
              </a:rPr>
              <a:t>3</a:t>
            </a:r>
            <a:endParaRPr lang="hr-HR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6" name="TekstniOkvir 25"/>
          <p:cNvSpPr txBox="1"/>
          <p:nvPr/>
        </p:nvSpPr>
        <p:spPr>
          <a:xfrm>
            <a:off x="5385815" y="5483613"/>
            <a:ext cx="5029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chemeClr val="accent1">
                    <a:lumMod val="75000"/>
                  </a:schemeClr>
                </a:solidFill>
              </a:rPr>
              <a:t>a</a:t>
            </a:r>
            <a:r>
              <a:rPr lang="hr-HR" baseline="-25000" dirty="0">
                <a:solidFill>
                  <a:schemeClr val="accent1">
                    <a:lumMod val="75000"/>
                  </a:schemeClr>
                </a:solidFill>
              </a:rPr>
              <a:t>1</a:t>
            </a:r>
            <a:endParaRPr lang="hr-HR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4881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84099" y="1648483"/>
            <a:ext cx="8023801" cy="3446734"/>
          </a:xfrm>
          <a:prstGeom prst="rect">
            <a:avLst/>
          </a:prstGeom>
        </p:spPr>
      </p:pic>
      <p:sp>
        <p:nvSpPr>
          <p:cNvPr id="5" name="Elipsa 4"/>
          <p:cNvSpPr/>
          <p:nvPr/>
        </p:nvSpPr>
        <p:spPr>
          <a:xfrm>
            <a:off x="3685032" y="4425696"/>
            <a:ext cx="850392" cy="420624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6" name="TekstniOkvir 5">
            <a:hlinkClick r:id="" action="ppaction://hlinkshowjump?jump=previousslide"/>
          </p:cNvPr>
          <p:cNvSpPr txBox="1"/>
          <p:nvPr/>
        </p:nvSpPr>
        <p:spPr>
          <a:xfrm>
            <a:off x="7168896" y="1279151"/>
            <a:ext cx="118872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700" dirty="0"/>
              <a:t>1. mjesto</a:t>
            </a:r>
          </a:p>
        </p:txBody>
      </p:sp>
      <p:sp>
        <p:nvSpPr>
          <p:cNvPr id="7" name="TekstniOkvir 6">
            <a:hlinkClick r:id="" action="ppaction://hlinkshowjump?jump=previousslide"/>
          </p:cNvPr>
          <p:cNvSpPr txBox="1"/>
          <p:nvPr/>
        </p:nvSpPr>
        <p:spPr>
          <a:xfrm>
            <a:off x="8181198" y="1263762"/>
            <a:ext cx="105156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700" dirty="0"/>
              <a:t>2. mjesto</a:t>
            </a:r>
          </a:p>
        </p:txBody>
      </p:sp>
      <p:sp>
        <p:nvSpPr>
          <p:cNvPr id="8" name="TekstniOkvir 7">
            <a:hlinkClick r:id="" action="ppaction://hlinkshowjump?jump=previousslide"/>
          </p:cNvPr>
          <p:cNvSpPr txBox="1"/>
          <p:nvPr/>
        </p:nvSpPr>
        <p:spPr>
          <a:xfrm>
            <a:off x="9098280" y="1271456"/>
            <a:ext cx="1289304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700" dirty="0"/>
              <a:t>3. mjesto</a:t>
            </a:r>
          </a:p>
        </p:txBody>
      </p:sp>
      <p:sp>
        <p:nvSpPr>
          <p:cNvPr id="11" name="Pravokutnik 10"/>
          <p:cNvSpPr/>
          <p:nvPr/>
        </p:nvSpPr>
        <p:spPr>
          <a:xfrm>
            <a:off x="9128255" y="1547725"/>
            <a:ext cx="1021585" cy="910891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4742637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kstniOkvir 5">
                <a:hlinkClick r:id="rId2" action="ppaction://hlinksldjump"/>
              </p:cNvPr>
              <p:cNvSpPr txBox="1"/>
              <p:nvPr/>
            </p:nvSpPr>
            <p:spPr>
              <a:xfrm>
                <a:off x="365760" y="329184"/>
                <a:ext cx="2185416" cy="7092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hr-HR" sz="4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hr-HR" sz="4000" i="1">
                            <a:latin typeface="Cambria Math" panose="02040503050406030204" pitchFamily="18" charset="0"/>
                          </a:rPr>
                          <m:t>6</m:t>
                        </m:r>
                      </m:e>
                    </m:acc>
                  </m:oMath>
                </a14:m>
                <a:r>
                  <a:rPr lang="hr-HR" sz="4000" dirty="0"/>
                  <a:t> m 2</a:t>
                </a:r>
              </a:p>
            </p:txBody>
          </p:sp>
        </mc:Choice>
        <mc:Fallback xmlns="">
          <p:sp>
            <p:nvSpPr>
              <p:cNvPr id="6" name="TekstniOkvir 5">
                <a:hlinkClick r:id="rId3" action="ppaction://hlinksldjump"/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760" y="329184"/>
                <a:ext cx="2185416" cy="709233"/>
              </a:xfrm>
              <a:prstGeom prst="rect">
                <a:avLst/>
              </a:prstGeom>
              <a:blipFill>
                <a:blip r:embed="rId4"/>
                <a:stretch>
                  <a:fillRect t="-14655" b="-37069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Pravokutnik 8"/>
          <p:cNvSpPr/>
          <p:nvPr/>
        </p:nvSpPr>
        <p:spPr>
          <a:xfrm>
            <a:off x="1152144" y="237744"/>
            <a:ext cx="704088" cy="877824"/>
          </a:xfrm>
          <a:prstGeom prst="rect">
            <a:avLst/>
          </a:prstGeom>
          <a:noFill/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cxnSp>
        <p:nvCxnSpPr>
          <p:cNvPr id="27" name="Ravni poveznik 26"/>
          <p:cNvCxnSpPr>
            <a:stCxn id="33" idx="2"/>
            <a:endCxn id="33" idx="6"/>
          </p:cNvCxnSpPr>
          <p:nvPr/>
        </p:nvCxnSpPr>
        <p:spPr>
          <a:xfrm>
            <a:off x="5001768" y="3419356"/>
            <a:ext cx="3767328" cy="0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Ravni poveznik 27"/>
          <p:cNvCxnSpPr/>
          <p:nvPr/>
        </p:nvCxnSpPr>
        <p:spPr>
          <a:xfrm flipV="1">
            <a:off x="5257800" y="2509528"/>
            <a:ext cx="3255264" cy="18288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Ravni poveznik 28"/>
          <p:cNvCxnSpPr/>
          <p:nvPr/>
        </p:nvCxnSpPr>
        <p:spPr>
          <a:xfrm flipV="1">
            <a:off x="5961888" y="1800868"/>
            <a:ext cx="1828800" cy="3227832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Ravni poveznik 29"/>
          <p:cNvCxnSpPr>
            <a:stCxn id="33" idx="0"/>
            <a:endCxn id="33" idx="4"/>
          </p:cNvCxnSpPr>
          <p:nvPr/>
        </p:nvCxnSpPr>
        <p:spPr>
          <a:xfrm>
            <a:off x="6885432" y="1563124"/>
            <a:ext cx="0" cy="371246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Ravni poveznik 30"/>
          <p:cNvCxnSpPr/>
          <p:nvPr/>
        </p:nvCxnSpPr>
        <p:spPr>
          <a:xfrm>
            <a:off x="5961888" y="1800868"/>
            <a:ext cx="1828800" cy="3227832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Ravni poveznik 31"/>
          <p:cNvCxnSpPr/>
          <p:nvPr/>
        </p:nvCxnSpPr>
        <p:spPr>
          <a:xfrm>
            <a:off x="5285232" y="2431804"/>
            <a:ext cx="3172968" cy="198424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Elipsa 32"/>
          <p:cNvSpPr/>
          <p:nvPr/>
        </p:nvSpPr>
        <p:spPr>
          <a:xfrm>
            <a:off x="5001768" y="1563124"/>
            <a:ext cx="3767328" cy="3712464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4" name="Jednakokračni trokut 33"/>
          <p:cNvSpPr/>
          <p:nvPr/>
        </p:nvSpPr>
        <p:spPr>
          <a:xfrm>
            <a:off x="6702552" y="3250192"/>
            <a:ext cx="365760" cy="338328"/>
          </a:xfrm>
          <a:prstGeom prst="triangl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cxnSp>
        <p:nvCxnSpPr>
          <p:cNvPr id="35" name="Ravni poveznik sa strelicom 34"/>
          <p:cNvCxnSpPr/>
          <p:nvPr/>
        </p:nvCxnSpPr>
        <p:spPr>
          <a:xfrm>
            <a:off x="9089136" y="3414784"/>
            <a:ext cx="438912" cy="0"/>
          </a:xfrm>
          <a:prstGeom prst="straightConnector1">
            <a:avLst/>
          </a:prstGeom>
          <a:ln w="190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Ravni poveznik sa strelicom 35"/>
          <p:cNvCxnSpPr/>
          <p:nvPr/>
        </p:nvCxnSpPr>
        <p:spPr>
          <a:xfrm flipH="1">
            <a:off x="5678424" y="5236726"/>
            <a:ext cx="164592" cy="292608"/>
          </a:xfrm>
          <a:prstGeom prst="straightConnector1">
            <a:avLst/>
          </a:prstGeom>
          <a:ln w="190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Ravni poveznik sa strelicom 36"/>
          <p:cNvCxnSpPr/>
          <p:nvPr/>
        </p:nvCxnSpPr>
        <p:spPr>
          <a:xfrm flipH="1" flipV="1">
            <a:off x="5678424" y="1355099"/>
            <a:ext cx="210312" cy="315467"/>
          </a:xfrm>
          <a:prstGeom prst="straightConnector1">
            <a:avLst/>
          </a:prstGeom>
          <a:ln w="190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kstniOkvir 37"/>
          <p:cNvSpPr txBox="1"/>
          <p:nvPr/>
        </p:nvSpPr>
        <p:spPr>
          <a:xfrm>
            <a:off x="9674352" y="3230118"/>
            <a:ext cx="420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chemeClr val="accent1">
                    <a:lumMod val="75000"/>
                  </a:schemeClr>
                </a:solidFill>
              </a:rPr>
              <a:t>a</a:t>
            </a:r>
            <a:r>
              <a:rPr lang="hr-HR" baseline="-25000" dirty="0">
                <a:solidFill>
                  <a:schemeClr val="accent1">
                    <a:lumMod val="75000"/>
                  </a:schemeClr>
                </a:solidFill>
              </a:rPr>
              <a:t>2</a:t>
            </a:r>
            <a:endParaRPr lang="hr-HR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9" name="TekstniOkvir 38"/>
          <p:cNvSpPr txBox="1"/>
          <p:nvPr/>
        </p:nvSpPr>
        <p:spPr>
          <a:xfrm>
            <a:off x="5367528" y="923544"/>
            <a:ext cx="557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chemeClr val="accent1">
                    <a:lumMod val="75000"/>
                  </a:schemeClr>
                </a:solidFill>
              </a:rPr>
              <a:t>a</a:t>
            </a:r>
            <a:r>
              <a:rPr lang="hr-HR" baseline="-25000" dirty="0">
                <a:solidFill>
                  <a:schemeClr val="accent1">
                    <a:lumMod val="75000"/>
                  </a:schemeClr>
                </a:solidFill>
              </a:rPr>
              <a:t>3</a:t>
            </a:r>
            <a:endParaRPr lang="hr-HR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0" name="TekstniOkvir 39"/>
          <p:cNvSpPr txBox="1"/>
          <p:nvPr/>
        </p:nvSpPr>
        <p:spPr>
          <a:xfrm>
            <a:off x="5385815" y="5483613"/>
            <a:ext cx="5029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chemeClr val="accent1">
                    <a:lumMod val="75000"/>
                  </a:schemeClr>
                </a:solidFill>
              </a:rPr>
              <a:t>a</a:t>
            </a:r>
            <a:r>
              <a:rPr lang="hr-HR" baseline="-25000" dirty="0">
                <a:solidFill>
                  <a:schemeClr val="accent1">
                    <a:lumMod val="75000"/>
                  </a:schemeClr>
                </a:solidFill>
              </a:rPr>
              <a:t>1</a:t>
            </a:r>
            <a:endParaRPr lang="hr-HR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1" name="Elipsa 40"/>
          <p:cNvSpPr/>
          <p:nvPr/>
        </p:nvSpPr>
        <p:spPr>
          <a:xfrm>
            <a:off x="6688836" y="1455682"/>
            <a:ext cx="365760" cy="196596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42" name="Elipsa 41"/>
          <p:cNvSpPr/>
          <p:nvPr/>
        </p:nvSpPr>
        <p:spPr>
          <a:xfrm rot="3567838">
            <a:off x="5088636" y="4249174"/>
            <a:ext cx="365760" cy="196596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43" name="Elipsa 42"/>
          <p:cNvSpPr/>
          <p:nvPr/>
        </p:nvSpPr>
        <p:spPr>
          <a:xfrm rot="7205524">
            <a:off x="5111496" y="2357509"/>
            <a:ext cx="365760" cy="196596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44" name="Elipsa 43"/>
          <p:cNvSpPr/>
          <p:nvPr/>
        </p:nvSpPr>
        <p:spPr>
          <a:xfrm rot="3602827">
            <a:off x="8345273" y="2410738"/>
            <a:ext cx="365760" cy="196596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45" name="Elipsa 44"/>
          <p:cNvSpPr/>
          <p:nvPr/>
        </p:nvSpPr>
        <p:spPr>
          <a:xfrm rot="7258455">
            <a:off x="8275320" y="4338328"/>
            <a:ext cx="365760" cy="196596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46" name="Elipsa 45"/>
          <p:cNvSpPr/>
          <p:nvPr/>
        </p:nvSpPr>
        <p:spPr>
          <a:xfrm>
            <a:off x="6688836" y="5178814"/>
            <a:ext cx="365760" cy="196596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" name="TekstniOkvir 1"/>
          <p:cNvSpPr txBox="1"/>
          <p:nvPr/>
        </p:nvSpPr>
        <p:spPr>
          <a:xfrm>
            <a:off x="493059" y="1652278"/>
            <a:ext cx="310178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Treće mjesto u simbolu</a:t>
            </a:r>
            <a:r>
              <a:rPr lang="en-US" dirty="0"/>
              <a:t> </a:t>
            </a:r>
            <a:r>
              <a:rPr lang="en-US" dirty="0" err="1"/>
              <a:t>ove</a:t>
            </a:r>
            <a:r>
              <a:rPr lang="en-US" dirty="0"/>
              <a:t> </a:t>
            </a:r>
            <a:r>
              <a:rPr lang="en-US" dirty="0" err="1"/>
              <a:t>klase</a:t>
            </a:r>
            <a:r>
              <a:rPr lang="hr-HR" dirty="0"/>
              <a:t> označava digire u smjerovima &lt;210&gt; (raspolovnice horizontalnih kristalografskih osi)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38890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Ravni poveznik 3"/>
          <p:cNvCxnSpPr>
            <a:stCxn id="10" idx="2"/>
            <a:endCxn id="10" idx="6"/>
          </p:cNvCxnSpPr>
          <p:nvPr/>
        </p:nvCxnSpPr>
        <p:spPr>
          <a:xfrm>
            <a:off x="5001768" y="3419356"/>
            <a:ext cx="3767328" cy="0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Ravni poveznik 4"/>
          <p:cNvCxnSpPr/>
          <p:nvPr/>
        </p:nvCxnSpPr>
        <p:spPr>
          <a:xfrm flipV="1">
            <a:off x="5257800" y="2509528"/>
            <a:ext cx="3255264" cy="18288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Ravni poveznik 5"/>
          <p:cNvCxnSpPr/>
          <p:nvPr/>
        </p:nvCxnSpPr>
        <p:spPr>
          <a:xfrm flipV="1">
            <a:off x="5961888" y="1800868"/>
            <a:ext cx="1828800" cy="3227832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Ravni poveznik 6"/>
          <p:cNvCxnSpPr>
            <a:stCxn id="10" idx="0"/>
            <a:endCxn id="10" idx="4"/>
          </p:cNvCxnSpPr>
          <p:nvPr/>
        </p:nvCxnSpPr>
        <p:spPr>
          <a:xfrm>
            <a:off x="6885432" y="1563124"/>
            <a:ext cx="0" cy="371246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Ravni poveznik 7"/>
          <p:cNvCxnSpPr/>
          <p:nvPr/>
        </p:nvCxnSpPr>
        <p:spPr>
          <a:xfrm>
            <a:off x="5961888" y="1800868"/>
            <a:ext cx="1828800" cy="3227832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avni poveznik 8"/>
          <p:cNvCxnSpPr/>
          <p:nvPr/>
        </p:nvCxnSpPr>
        <p:spPr>
          <a:xfrm>
            <a:off x="5285232" y="2431804"/>
            <a:ext cx="3172968" cy="198424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Elipsa 9"/>
          <p:cNvSpPr/>
          <p:nvPr/>
        </p:nvSpPr>
        <p:spPr>
          <a:xfrm>
            <a:off x="5001768" y="1563124"/>
            <a:ext cx="3767328" cy="3712464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1" name="Jednakokračni trokut 10"/>
          <p:cNvSpPr/>
          <p:nvPr/>
        </p:nvSpPr>
        <p:spPr>
          <a:xfrm>
            <a:off x="6702552" y="3250192"/>
            <a:ext cx="365760" cy="338328"/>
          </a:xfrm>
          <a:prstGeom prst="triangl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cxnSp>
        <p:nvCxnSpPr>
          <p:cNvPr id="12" name="Ravni poveznik sa strelicom 11"/>
          <p:cNvCxnSpPr/>
          <p:nvPr/>
        </p:nvCxnSpPr>
        <p:spPr>
          <a:xfrm>
            <a:off x="9089136" y="3414784"/>
            <a:ext cx="438912" cy="0"/>
          </a:xfrm>
          <a:prstGeom prst="straightConnector1">
            <a:avLst/>
          </a:prstGeom>
          <a:ln w="190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avni poveznik sa strelicom 12"/>
          <p:cNvCxnSpPr/>
          <p:nvPr/>
        </p:nvCxnSpPr>
        <p:spPr>
          <a:xfrm flipH="1">
            <a:off x="5678424" y="5236726"/>
            <a:ext cx="164592" cy="292608"/>
          </a:xfrm>
          <a:prstGeom prst="straightConnector1">
            <a:avLst/>
          </a:prstGeom>
          <a:ln w="190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avni poveznik sa strelicom 13"/>
          <p:cNvCxnSpPr/>
          <p:nvPr/>
        </p:nvCxnSpPr>
        <p:spPr>
          <a:xfrm flipH="1" flipV="1">
            <a:off x="5678424" y="1355099"/>
            <a:ext cx="210312" cy="315467"/>
          </a:xfrm>
          <a:prstGeom prst="straightConnector1">
            <a:avLst/>
          </a:prstGeom>
          <a:ln w="190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kstniOkvir 14"/>
          <p:cNvSpPr txBox="1"/>
          <p:nvPr/>
        </p:nvSpPr>
        <p:spPr>
          <a:xfrm>
            <a:off x="9674352" y="3230118"/>
            <a:ext cx="420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chemeClr val="accent1">
                    <a:lumMod val="75000"/>
                  </a:schemeClr>
                </a:solidFill>
              </a:rPr>
              <a:t>a</a:t>
            </a:r>
            <a:r>
              <a:rPr lang="hr-HR" baseline="-25000" dirty="0">
                <a:solidFill>
                  <a:schemeClr val="accent1">
                    <a:lumMod val="75000"/>
                  </a:schemeClr>
                </a:solidFill>
              </a:rPr>
              <a:t>2</a:t>
            </a:r>
            <a:endParaRPr lang="hr-HR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6" name="TekstniOkvir 15"/>
          <p:cNvSpPr txBox="1"/>
          <p:nvPr/>
        </p:nvSpPr>
        <p:spPr>
          <a:xfrm>
            <a:off x="5367528" y="923544"/>
            <a:ext cx="557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chemeClr val="accent1">
                    <a:lumMod val="75000"/>
                  </a:schemeClr>
                </a:solidFill>
              </a:rPr>
              <a:t>a</a:t>
            </a:r>
            <a:r>
              <a:rPr lang="hr-HR" baseline="-25000" dirty="0">
                <a:solidFill>
                  <a:schemeClr val="accent1">
                    <a:lumMod val="75000"/>
                  </a:schemeClr>
                </a:solidFill>
              </a:rPr>
              <a:t>3</a:t>
            </a:r>
            <a:endParaRPr lang="hr-HR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7" name="TekstniOkvir 16"/>
          <p:cNvSpPr txBox="1"/>
          <p:nvPr/>
        </p:nvSpPr>
        <p:spPr>
          <a:xfrm>
            <a:off x="5385815" y="5483613"/>
            <a:ext cx="5029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chemeClr val="accent1">
                    <a:lumMod val="75000"/>
                  </a:schemeClr>
                </a:solidFill>
              </a:rPr>
              <a:t>a</a:t>
            </a:r>
            <a:r>
              <a:rPr lang="hr-HR" baseline="-25000" dirty="0">
                <a:solidFill>
                  <a:schemeClr val="accent1">
                    <a:lumMod val="75000"/>
                  </a:schemeClr>
                </a:solidFill>
              </a:rPr>
              <a:t>1</a:t>
            </a:r>
            <a:endParaRPr lang="hr-HR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8" name="Elipsa 17"/>
          <p:cNvSpPr/>
          <p:nvPr/>
        </p:nvSpPr>
        <p:spPr>
          <a:xfrm>
            <a:off x="6688836" y="1455682"/>
            <a:ext cx="365760" cy="196596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9" name="Elipsa 18"/>
          <p:cNvSpPr/>
          <p:nvPr/>
        </p:nvSpPr>
        <p:spPr>
          <a:xfrm rot="3567838">
            <a:off x="5088636" y="4249174"/>
            <a:ext cx="365760" cy="196596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0" name="Elipsa 19"/>
          <p:cNvSpPr/>
          <p:nvPr/>
        </p:nvSpPr>
        <p:spPr>
          <a:xfrm rot="7205524">
            <a:off x="5111496" y="2357509"/>
            <a:ext cx="365760" cy="196596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1" name="Elipsa 20"/>
          <p:cNvSpPr/>
          <p:nvPr/>
        </p:nvSpPr>
        <p:spPr>
          <a:xfrm rot="3602827">
            <a:off x="8345273" y="2410738"/>
            <a:ext cx="365760" cy="196596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2" name="Elipsa 21"/>
          <p:cNvSpPr/>
          <p:nvPr/>
        </p:nvSpPr>
        <p:spPr>
          <a:xfrm rot="7258455">
            <a:off x="8275320" y="4338328"/>
            <a:ext cx="365760" cy="196596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3" name="Elipsa 22"/>
          <p:cNvSpPr/>
          <p:nvPr/>
        </p:nvSpPr>
        <p:spPr>
          <a:xfrm>
            <a:off x="6688836" y="5178814"/>
            <a:ext cx="365760" cy="196596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kstniOkvir 23">
                <a:hlinkClick r:id="rId2" action="ppaction://hlinksldjump"/>
              </p:cNvPr>
              <p:cNvSpPr txBox="1"/>
              <p:nvPr/>
            </p:nvSpPr>
            <p:spPr>
              <a:xfrm>
                <a:off x="365760" y="329184"/>
                <a:ext cx="2185416" cy="7092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hr-HR" sz="4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hr-HR" sz="4000" i="1">
                            <a:latin typeface="Cambria Math" panose="02040503050406030204" pitchFamily="18" charset="0"/>
                          </a:rPr>
                          <m:t>6</m:t>
                        </m:r>
                      </m:e>
                    </m:acc>
                  </m:oMath>
                </a14:m>
                <a:r>
                  <a:rPr lang="hr-HR" sz="4000" dirty="0"/>
                  <a:t> m 2</a:t>
                </a:r>
              </a:p>
            </p:txBody>
          </p:sp>
        </mc:Choice>
        <mc:Fallback xmlns="">
          <p:sp>
            <p:nvSpPr>
              <p:cNvPr id="24" name="TekstniOkvir 23">
                <a:hlinkClick r:id="rId3" action="ppaction://hlinksldjump"/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760" y="329184"/>
                <a:ext cx="2185416" cy="709233"/>
              </a:xfrm>
              <a:prstGeom prst="rect">
                <a:avLst/>
              </a:prstGeom>
              <a:blipFill>
                <a:blip r:embed="rId4"/>
                <a:stretch>
                  <a:fillRect t="-14655" b="-3706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4842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5" grpId="0"/>
      <p:bldP spid="16" grpId="0"/>
      <p:bldP spid="17" grpId="0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2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84099" y="1648483"/>
            <a:ext cx="8023801" cy="3446734"/>
          </a:xfrm>
          <a:prstGeom prst="rect">
            <a:avLst/>
          </a:prstGeom>
        </p:spPr>
      </p:pic>
      <p:sp>
        <p:nvSpPr>
          <p:cNvPr id="5" name="Elipsa 4"/>
          <p:cNvSpPr/>
          <p:nvPr/>
        </p:nvSpPr>
        <p:spPr>
          <a:xfrm>
            <a:off x="3685032" y="4425696"/>
            <a:ext cx="850392" cy="420624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6" name="TekstniOkvir 5">
            <a:hlinkClick r:id="" action="ppaction://hlinkshowjump?jump=previousslide"/>
          </p:cNvPr>
          <p:cNvSpPr txBox="1"/>
          <p:nvPr/>
        </p:nvSpPr>
        <p:spPr>
          <a:xfrm>
            <a:off x="7168896" y="1279151"/>
            <a:ext cx="118872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700" dirty="0" smtClean="0"/>
              <a:t>1. mjesto</a:t>
            </a:r>
            <a:endParaRPr lang="hr-HR" sz="1700" dirty="0"/>
          </a:p>
        </p:txBody>
      </p:sp>
      <p:sp>
        <p:nvSpPr>
          <p:cNvPr id="7" name="TekstniOkvir 6">
            <a:hlinkClick r:id="" action="ppaction://hlinkshowjump?jump=previousslide"/>
          </p:cNvPr>
          <p:cNvSpPr txBox="1"/>
          <p:nvPr/>
        </p:nvSpPr>
        <p:spPr>
          <a:xfrm>
            <a:off x="8181198" y="1263762"/>
            <a:ext cx="105156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700" dirty="0" smtClean="0"/>
              <a:t>2. mjesto</a:t>
            </a:r>
            <a:endParaRPr lang="hr-HR" sz="1700" dirty="0"/>
          </a:p>
        </p:txBody>
      </p:sp>
      <p:sp>
        <p:nvSpPr>
          <p:cNvPr id="8" name="TekstniOkvir 7">
            <a:hlinkClick r:id="" action="ppaction://hlinkshowjump?jump=previousslide"/>
          </p:cNvPr>
          <p:cNvSpPr txBox="1"/>
          <p:nvPr/>
        </p:nvSpPr>
        <p:spPr>
          <a:xfrm>
            <a:off x="9098280" y="1271456"/>
            <a:ext cx="1289304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700" dirty="0" smtClean="0"/>
              <a:t>3. mjesto</a:t>
            </a:r>
            <a:endParaRPr lang="hr-HR" sz="1700" dirty="0"/>
          </a:p>
        </p:txBody>
      </p:sp>
      <p:sp>
        <p:nvSpPr>
          <p:cNvPr id="9" name="Pravokutnik 8"/>
          <p:cNvSpPr/>
          <p:nvPr/>
        </p:nvSpPr>
        <p:spPr>
          <a:xfrm>
            <a:off x="7168896" y="1617705"/>
            <a:ext cx="1012302" cy="770932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52967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4D928E-DE4A-46C2-B356-F43D545731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Futura Bk BT" panose="020B0502020204020303" pitchFamily="34" charset="0"/>
              </a:rPr>
              <a:t>Samostalni</a:t>
            </a:r>
            <a:r>
              <a:rPr lang="en-US" dirty="0">
                <a:latin typeface="Futura Bk BT" panose="020B0502020204020303" pitchFamily="34" charset="0"/>
              </a:rPr>
              <a:t> rad 21.3.</a:t>
            </a:r>
            <a:endParaRPr lang="hr-HR" dirty="0">
              <a:latin typeface="Futura Bk BT" panose="020B0502020204020303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EE1EDB-FC76-4FC9-AA5F-585DE48C36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stereografske</a:t>
            </a:r>
            <a:r>
              <a:rPr lang="en-US" dirty="0"/>
              <a:t> </a:t>
            </a:r>
            <a:r>
              <a:rPr lang="en-US" dirty="0" err="1"/>
              <a:t>projekcije</a:t>
            </a:r>
            <a:r>
              <a:rPr lang="en-US" dirty="0"/>
              <a:t> 32 </a:t>
            </a:r>
            <a:r>
              <a:rPr lang="en-US" dirty="0" err="1"/>
              <a:t>klase</a:t>
            </a:r>
            <a:endParaRPr lang="en-US" dirty="0"/>
          </a:p>
          <a:p>
            <a:pPr lvl="1"/>
            <a:r>
              <a:rPr lang="en-US" dirty="0" err="1"/>
              <a:t>simbol</a:t>
            </a:r>
            <a:r>
              <a:rPr lang="en-US" dirty="0"/>
              <a:t> </a:t>
            </a:r>
            <a:r>
              <a:rPr lang="en-US" dirty="0" err="1"/>
              <a:t>klase</a:t>
            </a:r>
            <a:endParaRPr lang="en-US" dirty="0"/>
          </a:p>
          <a:p>
            <a:pPr lvl="1"/>
            <a:r>
              <a:rPr lang="en-US" dirty="0" err="1"/>
              <a:t>projekcija</a:t>
            </a:r>
            <a:r>
              <a:rPr lang="en-US" dirty="0"/>
              <a:t> </a:t>
            </a:r>
            <a:r>
              <a:rPr lang="en-US" dirty="0" err="1"/>
              <a:t>pripadajućih</a:t>
            </a:r>
            <a:r>
              <a:rPr lang="en-US" dirty="0"/>
              <a:t> </a:t>
            </a:r>
            <a:r>
              <a:rPr lang="en-US" dirty="0" err="1"/>
              <a:t>elemenata</a:t>
            </a:r>
            <a:r>
              <a:rPr lang="en-US" dirty="0"/>
              <a:t> </a:t>
            </a:r>
            <a:r>
              <a:rPr lang="en-US" dirty="0" err="1"/>
              <a:t>simetrije</a:t>
            </a:r>
            <a:endParaRPr lang="en-US" dirty="0"/>
          </a:p>
          <a:p>
            <a:pPr lvl="1"/>
            <a:r>
              <a:rPr lang="en-US" b="1" u="sng" dirty="0" err="1"/>
              <a:t>polumjer</a:t>
            </a:r>
            <a:r>
              <a:rPr lang="en-US" b="1" u="sng" dirty="0"/>
              <a:t> </a:t>
            </a:r>
            <a:r>
              <a:rPr lang="en-US" b="1" u="sng" dirty="0" err="1"/>
              <a:t>kružnice</a:t>
            </a:r>
            <a:r>
              <a:rPr lang="en-US" b="1" u="sng" dirty="0"/>
              <a:t>: 5 cm !</a:t>
            </a:r>
          </a:p>
          <a:p>
            <a:pPr lvl="1"/>
            <a:endParaRPr lang="en-US" b="1" u="sng" dirty="0"/>
          </a:p>
          <a:p>
            <a:pPr lvl="1"/>
            <a:endParaRPr lang="en-US" b="1" u="sng" dirty="0"/>
          </a:p>
          <a:p>
            <a:pPr lvl="1"/>
            <a:endParaRPr lang="en-US" b="1" u="sng" dirty="0"/>
          </a:p>
          <a:p>
            <a:pPr lvl="1"/>
            <a:endParaRPr lang="en-US" b="1" u="sng" dirty="0"/>
          </a:p>
          <a:p>
            <a:pPr marL="457200" lvl="1" indent="0">
              <a:buNone/>
            </a:pPr>
            <a:r>
              <a:rPr lang="hr-HR" dirty="0"/>
              <a:t>(</a:t>
            </a:r>
            <a:r>
              <a:rPr lang="en-US" dirty="0" err="1"/>
              <a:t>korak</a:t>
            </a:r>
            <a:r>
              <a:rPr lang="hr-HR" dirty="0"/>
              <a:t> </a:t>
            </a:r>
            <a:r>
              <a:rPr lang="en-US" dirty="0"/>
              <a:t>4 </a:t>
            </a:r>
            <a:r>
              <a:rPr lang="hr-HR" dirty="0"/>
              <a:t>na Postupku za rješavanje</a:t>
            </a:r>
            <a:r>
              <a:rPr lang="en-US" dirty="0"/>
              <a:t> </a:t>
            </a:r>
            <a:r>
              <a:rPr lang="en-US" dirty="0" err="1"/>
              <a:t>modela</a:t>
            </a:r>
            <a:r>
              <a:rPr lang="en-US" dirty="0"/>
              <a:t>)</a:t>
            </a:r>
            <a:endParaRPr lang="hr-HR" dirty="0"/>
          </a:p>
          <a:p>
            <a:pPr marL="457200" lvl="1" indent="0">
              <a:buNone/>
            </a:pPr>
            <a:endParaRPr lang="en-US" b="1" u="sng" dirty="0"/>
          </a:p>
        </p:txBody>
      </p:sp>
    </p:spTree>
    <p:extLst>
      <p:ext uri="{BB962C8B-B14F-4D97-AF65-F5344CB8AC3E}">
        <p14:creationId xmlns:p14="http://schemas.microsoft.com/office/powerpoint/2010/main" val="241681577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lika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1460" y="3124151"/>
            <a:ext cx="4429488" cy="3172273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20504" y="245792"/>
            <a:ext cx="8229600" cy="1143000"/>
          </a:xfrm>
        </p:spPr>
        <p:txBody>
          <a:bodyPr/>
          <a:lstStyle/>
          <a:p>
            <a:r>
              <a:rPr lang="hr-HR" dirty="0">
                <a:latin typeface="Futura Bk BT" panose="020B0502020204020303" pitchFamily="34" charset="0"/>
              </a:rPr>
              <a:t>Zona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82168" y="2766072"/>
            <a:ext cx="4762872" cy="38884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dirty="0">
                <a:latin typeface="Futura Bk BT" panose="020B0502020204020303" pitchFamily="34" charset="0"/>
              </a:rPr>
              <a:t>Zonu čine sve plohe koje su paralelne s određenim pravcem. Taj se pravac zove </a:t>
            </a:r>
            <a:r>
              <a:rPr lang="hr-HR" u="sng" dirty="0">
                <a:latin typeface="Futura Bk BT" panose="020B0502020204020303" pitchFamily="34" charset="0"/>
              </a:rPr>
              <a:t>os zone</a:t>
            </a:r>
            <a:r>
              <a:rPr lang="hr-HR" dirty="0">
                <a:latin typeface="Futura Bk BT" panose="020B0502020204020303" pitchFamily="34" charset="0"/>
              </a:rPr>
              <a:t>.</a:t>
            </a:r>
          </a:p>
          <a:p>
            <a:pPr marL="0" indent="0">
              <a:buNone/>
            </a:pPr>
            <a:r>
              <a:rPr lang="hr-HR" u="sng" dirty="0">
                <a:latin typeface="Futura Bk BT" panose="020B0502020204020303" pitchFamily="34" charset="0"/>
              </a:rPr>
              <a:t>Zonska ravnina</a:t>
            </a:r>
            <a:r>
              <a:rPr lang="hr-HR" dirty="0">
                <a:latin typeface="Futura Bk BT" panose="020B0502020204020303" pitchFamily="34" charset="0"/>
              </a:rPr>
              <a:t> je ravnina okomita na os zone. U njoj leže okomice (normale) na plohe iz te zone.</a:t>
            </a:r>
          </a:p>
        </p:txBody>
      </p:sp>
      <p:sp>
        <p:nvSpPr>
          <p:cNvPr id="5" name="TekstniOkvir 4"/>
          <p:cNvSpPr txBox="1"/>
          <p:nvPr/>
        </p:nvSpPr>
        <p:spPr>
          <a:xfrm>
            <a:off x="592512" y="1236037"/>
            <a:ext cx="828092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000" dirty="0">
                <a:solidFill>
                  <a:prstClr val="black"/>
                </a:solidFill>
                <a:latin typeface="Futura Bk BT" panose="020B0502020204020303" pitchFamily="34" charset="0"/>
              </a:rPr>
              <a:t>Zona je skup ploha koje se sijeku, odnosno koje bi se sjekle u paralelnim bridovima. </a:t>
            </a:r>
          </a:p>
          <a:p>
            <a:endParaRPr lang="hr-HR" sz="3000" dirty="0">
              <a:solidFill>
                <a:prstClr val="black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75963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latin typeface="Futura Bk BT" panose="020B0502020204020303" pitchFamily="34" charset="0"/>
              </a:rPr>
              <a:t>Uvjeti za izlazak na </a:t>
            </a:r>
            <a:r>
              <a:rPr lang="en-US" dirty="0" err="1">
                <a:latin typeface="Futura Bk BT" panose="020B0502020204020303" pitchFamily="34" charset="0"/>
              </a:rPr>
              <a:t>kolokvij</a:t>
            </a:r>
            <a:r>
              <a:rPr lang="hr-HR" dirty="0">
                <a:latin typeface="Futura Bk BT" panose="020B0502020204020303" pitchFamily="34" charset="0"/>
              </a:rPr>
              <a:t> </a:t>
            </a:r>
            <a:endParaRPr lang="en-GB" dirty="0">
              <a:latin typeface="Futura Bk BT" panose="020B0502020204020303" pitchFamily="34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838200" y="2441275"/>
            <a:ext cx="10515600" cy="3735688"/>
          </a:xfrm>
        </p:spPr>
        <p:txBody>
          <a:bodyPr/>
          <a:lstStyle/>
          <a:p>
            <a:r>
              <a:rPr lang="hr-HR" dirty="0">
                <a:latin typeface="Futura Bk BT" panose="020B0502020204020303" pitchFamily="34" charset="0"/>
              </a:rPr>
              <a:t>Redovito pohađanje vježbi</a:t>
            </a:r>
          </a:p>
          <a:p>
            <a:r>
              <a:rPr lang="hr-HR" dirty="0">
                <a:latin typeface="Futura Bk BT" panose="020B0502020204020303" pitchFamily="34" charset="0"/>
              </a:rPr>
              <a:t>Izrađen</a:t>
            </a:r>
            <a:r>
              <a:rPr lang="en-US" dirty="0">
                <a:latin typeface="Futura Bk BT" panose="020B0502020204020303" pitchFamily="34" charset="0"/>
              </a:rPr>
              <a:t>e</a:t>
            </a:r>
            <a:r>
              <a:rPr lang="hr-HR" dirty="0">
                <a:latin typeface="Futura Bk BT" panose="020B0502020204020303" pitchFamily="34" charset="0"/>
              </a:rPr>
              <a:t> domać</a:t>
            </a:r>
            <a:r>
              <a:rPr lang="en-US" dirty="0">
                <a:latin typeface="Futura Bk BT" panose="020B0502020204020303" pitchFamily="34" charset="0"/>
              </a:rPr>
              <a:t>e</a:t>
            </a:r>
            <a:r>
              <a:rPr lang="hr-HR" dirty="0">
                <a:latin typeface="Futura Bk BT" panose="020B0502020204020303" pitchFamily="34" charset="0"/>
              </a:rPr>
              <a:t> zadać</a:t>
            </a:r>
            <a:r>
              <a:rPr lang="en-US" dirty="0">
                <a:latin typeface="Futura Bk BT" panose="020B0502020204020303" pitchFamily="34" charset="0"/>
              </a:rPr>
              <a:t>e</a:t>
            </a:r>
            <a:r>
              <a:rPr lang="hr-HR" dirty="0">
                <a:latin typeface="Futura Bk BT" panose="020B0502020204020303" pitchFamily="34" charset="0"/>
              </a:rPr>
              <a:t> (model</a:t>
            </a:r>
            <a:r>
              <a:rPr lang="en-US" dirty="0">
                <a:latin typeface="Futura Bk BT" panose="020B0502020204020303" pitchFamily="34" charset="0"/>
              </a:rPr>
              <a:t> </a:t>
            </a:r>
            <a:r>
              <a:rPr lang="en-US" dirty="0" err="1">
                <a:latin typeface="Futura Bk BT" panose="020B0502020204020303" pitchFamily="34" charset="0"/>
              </a:rPr>
              <a:t>i</a:t>
            </a:r>
            <a:r>
              <a:rPr lang="en-US" dirty="0">
                <a:latin typeface="Futura Bk BT" panose="020B0502020204020303" pitchFamily="34" charset="0"/>
              </a:rPr>
              <a:t> </a:t>
            </a:r>
            <a:r>
              <a:rPr lang="en-US" dirty="0" err="1">
                <a:latin typeface="Futura Bk BT" panose="020B0502020204020303" pitchFamily="34" charset="0"/>
              </a:rPr>
              <a:t>projekcija</a:t>
            </a:r>
            <a:r>
              <a:rPr lang="en-US" dirty="0">
                <a:latin typeface="Futura Bk BT" panose="020B0502020204020303" pitchFamily="34" charset="0"/>
              </a:rPr>
              <a:t> 32 </a:t>
            </a:r>
            <a:r>
              <a:rPr lang="en-US" dirty="0" err="1">
                <a:latin typeface="Futura Bk BT" panose="020B0502020204020303" pitchFamily="34" charset="0"/>
              </a:rPr>
              <a:t>klase</a:t>
            </a:r>
            <a:r>
              <a:rPr lang="hr-HR" dirty="0">
                <a:latin typeface="Futura Bk BT" panose="020B0502020204020303" pitchFamily="34" charset="0"/>
              </a:rPr>
              <a:t>)</a:t>
            </a:r>
            <a:endParaRPr lang="en-GB" dirty="0">
              <a:latin typeface="Futura Bk BT" panose="020B05020202040203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090259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latin typeface="Futura Bk BT" panose="020B0502020204020303" pitchFamily="34" charset="0"/>
              </a:rPr>
              <a:t>Zona (nastavak)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838200" y="1581913"/>
            <a:ext cx="8136904" cy="45259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hr-HR" dirty="0">
                <a:latin typeface="Futura Bk BT" panose="020B0502020204020303" pitchFamily="34" charset="0"/>
              </a:rPr>
              <a:t>Zonu definiraju bilo koje dvije neparalelne plohe, jer postoji samo jedan pravac s kojim su obje paralelne, a on je paralelan s bridom u kojem se te plohe sijeku.</a:t>
            </a:r>
          </a:p>
          <a:p>
            <a:pPr marL="0" indent="0">
              <a:buNone/>
            </a:pPr>
            <a:endParaRPr lang="hr-HR" dirty="0">
              <a:latin typeface="Futura Bk BT" panose="020B0502020204020303" pitchFamily="34" charset="0"/>
            </a:endParaRPr>
          </a:p>
          <a:p>
            <a:pPr marL="0" indent="0">
              <a:buNone/>
            </a:pPr>
            <a:r>
              <a:rPr lang="hr-HR" u="sng" dirty="0">
                <a:latin typeface="Futura Bk BT" panose="020B0502020204020303" pitchFamily="34" charset="0"/>
              </a:rPr>
              <a:t>3. </a:t>
            </a:r>
            <a:r>
              <a:rPr lang="hr-HR" u="sng" dirty="0" err="1">
                <a:latin typeface="Futura Bk BT" panose="020B0502020204020303" pitchFamily="34" charset="0"/>
              </a:rPr>
              <a:t>kristalografski</a:t>
            </a:r>
            <a:r>
              <a:rPr lang="hr-HR" u="sng" dirty="0">
                <a:latin typeface="Futura Bk BT" panose="020B0502020204020303" pitchFamily="34" charset="0"/>
              </a:rPr>
              <a:t> zakon</a:t>
            </a:r>
            <a:r>
              <a:rPr lang="hr-HR" dirty="0">
                <a:latin typeface="Futura Bk BT" panose="020B0502020204020303" pitchFamily="34" charset="0"/>
              </a:rPr>
              <a:t>:</a:t>
            </a:r>
          </a:p>
          <a:p>
            <a:pPr marL="0" indent="0" algn="just">
              <a:buNone/>
            </a:pPr>
            <a:r>
              <a:rPr lang="hr-HR" dirty="0">
                <a:latin typeface="Futura Bk BT" panose="020B0502020204020303" pitchFamily="34" charset="0"/>
              </a:rPr>
              <a:t>Svaka ploha na kristalu mora ležati u </a:t>
            </a:r>
            <a:r>
              <a:rPr lang="hr-HR" dirty="0" err="1">
                <a:latin typeface="Futura Bk BT" panose="020B0502020204020303" pitchFamily="34" charset="0"/>
              </a:rPr>
              <a:t>presjecištu</a:t>
            </a:r>
            <a:r>
              <a:rPr lang="hr-HR" dirty="0">
                <a:latin typeface="Futura Bk BT" panose="020B0502020204020303" pitchFamily="34" charset="0"/>
              </a:rPr>
              <a:t> najmanje dvije zone, odnosno mora pripadati najmanje dvjema zonama. </a:t>
            </a:r>
          </a:p>
        </p:txBody>
      </p:sp>
    </p:spTree>
    <p:extLst>
      <p:ext uri="{BB962C8B-B14F-4D97-AF65-F5344CB8AC3E}">
        <p14:creationId xmlns:p14="http://schemas.microsoft.com/office/powerpoint/2010/main" val="23732889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latin typeface="Futura Bk BT" panose="020B0502020204020303" pitchFamily="34" charset="0"/>
              </a:rPr>
              <a:t>FORMA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r-HR" dirty="0">
                <a:latin typeface="Futura Bk BT" panose="020B0502020204020303" pitchFamily="34" charset="0"/>
              </a:rPr>
              <a:t>= skup simetrijski identičnih ploha tj. ploha koje su međusobno povezane elementima simetrije. Sve plohe neke forme imaju isti odnos prema elementima simetrije. </a:t>
            </a:r>
          </a:p>
          <a:p>
            <a:r>
              <a:rPr lang="hr-HR" dirty="0">
                <a:latin typeface="Futura Bk BT" panose="020B0502020204020303" pitchFamily="34" charset="0"/>
              </a:rPr>
              <a:t>forme mogu biti:</a:t>
            </a:r>
          </a:p>
          <a:p>
            <a:pPr lvl="1"/>
            <a:r>
              <a:rPr lang="hr-HR" u="sng" dirty="0">
                <a:latin typeface="Futura Bk BT" panose="020B0502020204020303" pitchFamily="34" charset="0"/>
              </a:rPr>
              <a:t>otvorene</a:t>
            </a:r>
            <a:r>
              <a:rPr lang="hr-HR" dirty="0">
                <a:latin typeface="Futura Bk BT" panose="020B0502020204020303" pitchFamily="34" charset="0"/>
              </a:rPr>
              <a:t> (koliko god ih produžili nikad ne zatvaraju volumen) – npr. </a:t>
            </a:r>
            <a:r>
              <a:rPr lang="hr-HR" dirty="0" err="1">
                <a:latin typeface="Futura Bk BT" panose="020B0502020204020303" pitchFamily="34" charset="0"/>
              </a:rPr>
              <a:t>pinakoid</a:t>
            </a:r>
            <a:r>
              <a:rPr lang="hr-HR" dirty="0">
                <a:latin typeface="Futura Bk BT" panose="020B0502020204020303" pitchFamily="34" charset="0"/>
              </a:rPr>
              <a:t>, prizma</a:t>
            </a:r>
          </a:p>
          <a:p>
            <a:pPr lvl="1"/>
            <a:r>
              <a:rPr lang="hr-HR" u="sng" dirty="0">
                <a:latin typeface="Futura Bk BT" panose="020B0502020204020303" pitchFamily="34" charset="0"/>
              </a:rPr>
              <a:t>zatvorene</a:t>
            </a:r>
            <a:r>
              <a:rPr lang="hr-HR" dirty="0">
                <a:latin typeface="Futura Bk BT" panose="020B0502020204020303" pitchFamily="34" charset="0"/>
              </a:rPr>
              <a:t> (zatvaraju volumen) – npr. heksaedar, </a:t>
            </a:r>
            <a:r>
              <a:rPr lang="hr-HR" dirty="0" err="1">
                <a:latin typeface="Futura Bk BT" panose="020B0502020204020303" pitchFamily="34" charset="0"/>
              </a:rPr>
              <a:t>oktaedar</a:t>
            </a:r>
            <a:r>
              <a:rPr lang="hr-HR" dirty="0">
                <a:latin typeface="Futura Bk BT" panose="020B0502020204020303" pitchFamily="34" charset="0"/>
              </a:rPr>
              <a:t>, dodekaedar, </a:t>
            </a:r>
            <a:r>
              <a:rPr lang="hr-HR" dirty="0" err="1">
                <a:latin typeface="Futura Bk BT" panose="020B0502020204020303" pitchFamily="34" charset="0"/>
              </a:rPr>
              <a:t>dipiramida</a:t>
            </a:r>
            <a:endParaRPr lang="hr-HR" dirty="0">
              <a:latin typeface="Futura Bk BT" panose="020B05020202040203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520338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latin typeface="Futura Bk BT" panose="020B0502020204020303" pitchFamily="34" charset="0"/>
              </a:rPr>
              <a:t>Orijentacija modela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>
                <a:latin typeface="Futura Bk BT" panose="020B0502020204020303" pitchFamily="34" charset="0"/>
              </a:rPr>
              <a:t>prema </a:t>
            </a:r>
            <a:r>
              <a:rPr lang="hr-HR" dirty="0" err="1">
                <a:latin typeface="Futura Bk BT" panose="020B0502020204020303" pitchFamily="34" charset="0"/>
              </a:rPr>
              <a:t>kristalografskim</a:t>
            </a:r>
            <a:r>
              <a:rPr lang="hr-HR" dirty="0">
                <a:latin typeface="Futura Bk BT" panose="020B0502020204020303" pitchFamily="34" charset="0"/>
              </a:rPr>
              <a:t> osima</a:t>
            </a:r>
          </a:p>
          <a:p>
            <a:r>
              <a:rPr lang="hr-HR" dirty="0">
                <a:latin typeface="Futura Bk BT" panose="020B0502020204020303" pitchFamily="34" charset="0"/>
              </a:rPr>
              <a:t>jedna kristalografska os stoji vertikalno, jedna paralelno s vama, a jedna prema vama (kut</a:t>
            </a:r>
            <a:r>
              <a:rPr lang="en-US" dirty="0">
                <a:latin typeface="Futura Bk BT" panose="020B0502020204020303" pitchFamily="34" charset="0"/>
              </a:rPr>
              <a:t>o</a:t>
            </a:r>
            <a:r>
              <a:rPr lang="hr-HR" dirty="0">
                <a:latin typeface="Futura Bk BT" panose="020B0502020204020303" pitchFamily="34" charset="0"/>
              </a:rPr>
              <a:t>vi se mogu mijenjati)</a:t>
            </a:r>
          </a:p>
        </p:txBody>
      </p:sp>
    </p:spTree>
    <p:extLst>
      <p:ext uri="{BB962C8B-B14F-4D97-AF65-F5344CB8AC3E}">
        <p14:creationId xmlns:p14="http://schemas.microsoft.com/office/powerpoint/2010/main" val="14598935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latin typeface="Futura Bk BT" panose="020B0502020204020303" pitchFamily="34" charset="0"/>
              </a:rPr>
              <a:t>Orijentacija modela u kubičnom sustavu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err="1">
                <a:latin typeface="Futura Bk BT" panose="020B0502020204020303" pitchFamily="34" charset="0"/>
              </a:rPr>
              <a:t>holoedrija</a:t>
            </a:r>
            <a:r>
              <a:rPr lang="hr-HR" dirty="0">
                <a:latin typeface="Futura Bk BT" panose="020B0502020204020303" pitchFamily="34" charset="0"/>
              </a:rPr>
              <a:t> kubičnog sustava: </a:t>
            </a:r>
          </a:p>
          <a:p>
            <a:pPr lvl="1"/>
            <a:r>
              <a:rPr lang="hr-HR" dirty="0" err="1">
                <a:latin typeface="Futura Bk BT" panose="020B0502020204020303" pitchFamily="34" charset="0"/>
              </a:rPr>
              <a:t>tetragire</a:t>
            </a:r>
            <a:r>
              <a:rPr lang="hr-HR" dirty="0">
                <a:latin typeface="Futura Bk BT" panose="020B0502020204020303" pitchFamily="34" charset="0"/>
              </a:rPr>
              <a:t> moraju pratiti </a:t>
            </a:r>
            <a:r>
              <a:rPr lang="hr-HR" dirty="0" err="1">
                <a:latin typeface="Futura Bk BT" panose="020B0502020204020303" pitchFamily="34" charset="0"/>
              </a:rPr>
              <a:t>kristalografske</a:t>
            </a:r>
            <a:r>
              <a:rPr lang="hr-HR" dirty="0">
                <a:latin typeface="Futura Bk BT" panose="020B0502020204020303" pitchFamily="34" charset="0"/>
              </a:rPr>
              <a:t> osi</a:t>
            </a:r>
          </a:p>
          <a:p>
            <a:pPr marL="457200" lvl="1" indent="0">
              <a:buNone/>
            </a:pPr>
            <a:endParaRPr lang="hr-HR" dirty="0">
              <a:latin typeface="Futura Bk BT" panose="020B0502020204020303" pitchFamily="34" charset="0"/>
            </a:endParaRPr>
          </a:p>
          <a:p>
            <a:pPr marL="265113" lvl="1"/>
            <a:r>
              <a:rPr lang="hr-HR" sz="2800" dirty="0">
                <a:latin typeface="Futura Bk BT" panose="020B0502020204020303" pitchFamily="34" charset="0"/>
              </a:rPr>
              <a:t>tetraedarska </a:t>
            </a:r>
            <a:r>
              <a:rPr lang="hr-HR" sz="2800" dirty="0" err="1">
                <a:latin typeface="Futura Bk BT" panose="020B0502020204020303" pitchFamily="34" charset="0"/>
              </a:rPr>
              <a:t>hemiedrija</a:t>
            </a:r>
            <a:r>
              <a:rPr lang="hr-HR" sz="2800" dirty="0">
                <a:latin typeface="Futura Bk BT" panose="020B0502020204020303" pitchFamily="34" charset="0"/>
              </a:rPr>
              <a:t> </a:t>
            </a:r>
            <a:r>
              <a:rPr lang="hr-HR" sz="2800" dirty="0" err="1">
                <a:latin typeface="Futura Bk BT" panose="020B0502020204020303" pitchFamily="34" charset="0"/>
              </a:rPr>
              <a:t>k.s</a:t>
            </a:r>
            <a:r>
              <a:rPr lang="hr-HR" sz="2800" dirty="0">
                <a:latin typeface="Futura Bk BT" panose="020B0502020204020303" pitchFamily="34" charset="0"/>
              </a:rPr>
              <a:t>.:</a:t>
            </a:r>
          </a:p>
          <a:p>
            <a:pPr marL="722313" lvl="2"/>
            <a:r>
              <a:rPr lang="hr-HR" sz="2400" dirty="0" err="1">
                <a:latin typeface="Futura Bk BT" panose="020B0502020204020303" pitchFamily="34" charset="0"/>
              </a:rPr>
              <a:t>rotoinverzne</a:t>
            </a:r>
            <a:r>
              <a:rPr lang="hr-HR" sz="2400" dirty="0">
                <a:latin typeface="Futura Bk BT" panose="020B0502020204020303" pitchFamily="34" charset="0"/>
              </a:rPr>
              <a:t> </a:t>
            </a:r>
            <a:r>
              <a:rPr lang="hr-HR" sz="2400" dirty="0" err="1">
                <a:latin typeface="Futura Bk BT" panose="020B0502020204020303" pitchFamily="34" charset="0"/>
              </a:rPr>
              <a:t>tetragire</a:t>
            </a:r>
            <a:r>
              <a:rPr lang="hr-HR" sz="2400" dirty="0">
                <a:latin typeface="Futura Bk BT" panose="020B0502020204020303" pitchFamily="34" charset="0"/>
              </a:rPr>
              <a:t> moraju pratiti </a:t>
            </a:r>
            <a:r>
              <a:rPr lang="hr-HR" sz="2400" dirty="0" err="1">
                <a:latin typeface="Futura Bk BT" panose="020B0502020204020303" pitchFamily="34" charset="0"/>
              </a:rPr>
              <a:t>kristalografske</a:t>
            </a:r>
            <a:r>
              <a:rPr lang="hr-HR" sz="2400" dirty="0">
                <a:latin typeface="Futura Bk BT" panose="020B0502020204020303" pitchFamily="34" charset="0"/>
              </a:rPr>
              <a:t> osi</a:t>
            </a:r>
          </a:p>
          <a:p>
            <a:pPr marL="722313" lvl="2"/>
            <a:endParaRPr lang="hr-HR" sz="2400" dirty="0">
              <a:latin typeface="Futura Bk BT" panose="020B0502020204020303" pitchFamily="34" charset="0"/>
            </a:endParaRPr>
          </a:p>
          <a:p>
            <a:pPr marL="265113" lvl="2" indent="-265113"/>
            <a:r>
              <a:rPr lang="hr-HR" sz="2800" dirty="0">
                <a:latin typeface="Futura Bk BT" panose="020B0502020204020303" pitchFamily="34" charset="0"/>
              </a:rPr>
              <a:t>pentagonska </a:t>
            </a:r>
            <a:r>
              <a:rPr lang="hr-HR" sz="2800" dirty="0" err="1">
                <a:latin typeface="Futura Bk BT" panose="020B0502020204020303" pitchFamily="34" charset="0"/>
              </a:rPr>
              <a:t>hemiedrija</a:t>
            </a:r>
            <a:r>
              <a:rPr lang="hr-HR" sz="2800" dirty="0">
                <a:latin typeface="Futura Bk BT" panose="020B0502020204020303" pitchFamily="34" charset="0"/>
              </a:rPr>
              <a:t> </a:t>
            </a:r>
            <a:r>
              <a:rPr lang="hr-HR" sz="2800" dirty="0" err="1">
                <a:latin typeface="Futura Bk BT" panose="020B0502020204020303" pitchFamily="34" charset="0"/>
              </a:rPr>
              <a:t>k.s</a:t>
            </a:r>
            <a:r>
              <a:rPr lang="hr-HR" sz="2800" dirty="0">
                <a:latin typeface="Futura Bk BT" panose="020B0502020204020303" pitchFamily="34" charset="0"/>
              </a:rPr>
              <a:t>.:</a:t>
            </a:r>
          </a:p>
          <a:p>
            <a:pPr marL="722313" lvl="3" indent="-265113"/>
            <a:r>
              <a:rPr lang="hr-HR" sz="2400" dirty="0" err="1">
                <a:latin typeface="Futura Bk BT" panose="020B0502020204020303" pitchFamily="34" charset="0"/>
              </a:rPr>
              <a:t>digire</a:t>
            </a:r>
            <a:r>
              <a:rPr lang="hr-HR" sz="2400" dirty="0">
                <a:latin typeface="Futura Bk BT" panose="020B0502020204020303" pitchFamily="34" charset="0"/>
              </a:rPr>
              <a:t> moraju pratiti </a:t>
            </a:r>
            <a:r>
              <a:rPr lang="hr-HR" sz="2400" dirty="0" err="1">
                <a:latin typeface="Futura Bk BT" panose="020B0502020204020303" pitchFamily="34" charset="0"/>
              </a:rPr>
              <a:t>kristalografske</a:t>
            </a:r>
            <a:r>
              <a:rPr lang="hr-HR" sz="2400" dirty="0">
                <a:latin typeface="Futura Bk BT" panose="020B0502020204020303" pitchFamily="34" charset="0"/>
              </a:rPr>
              <a:t> osi</a:t>
            </a:r>
          </a:p>
        </p:txBody>
      </p:sp>
    </p:spTree>
    <p:extLst>
      <p:ext uri="{BB962C8B-B14F-4D97-AF65-F5344CB8AC3E}">
        <p14:creationId xmlns:p14="http://schemas.microsoft.com/office/powerpoint/2010/main" val="304839705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latin typeface="Futura Bk BT" panose="020B0502020204020303" pitchFamily="34" charset="0"/>
              </a:rPr>
              <a:t>Orijentacija modela u </a:t>
            </a:r>
            <a:r>
              <a:rPr lang="hr-HR" dirty="0" err="1">
                <a:latin typeface="Futura Bk BT" panose="020B0502020204020303" pitchFamily="34" charset="0"/>
              </a:rPr>
              <a:t>tetragonskom</a:t>
            </a:r>
            <a:r>
              <a:rPr lang="hr-HR" dirty="0">
                <a:latin typeface="Futura Bk BT" panose="020B0502020204020303" pitchFamily="34" charset="0"/>
              </a:rPr>
              <a:t> sustavu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838200" y="2487167"/>
            <a:ext cx="10515600" cy="3689795"/>
          </a:xfrm>
        </p:spPr>
        <p:txBody>
          <a:bodyPr/>
          <a:lstStyle/>
          <a:p>
            <a:r>
              <a:rPr lang="hr-HR" dirty="0" err="1">
                <a:latin typeface="Futura Bk BT" panose="020B0502020204020303" pitchFamily="34" charset="0"/>
              </a:rPr>
              <a:t>holoedrija</a:t>
            </a:r>
            <a:r>
              <a:rPr lang="hr-HR" dirty="0">
                <a:latin typeface="Futura Bk BT" panose="020B0502020204020303" pitchFamily="34" charset="0"/>
              </a:rPr>
              <a:t> </a:t>
            </a:r>
            <a:r>
              <a:rPr lang="hr-HR" dirty="0" err="1">
                <a:latin typeface="Futura Bk BT" panose="020B0502020204020303" pitchFamily="34" charset="0"/>
              </a:rPr>
              <a:t>tetragonskog</a:t>
            </a:r>
            <a:r>
              <a:rPr lang="hr-HR" dirty="0">
                <a:latin typeface="Futura Bk BT" panose="020B0502020204020303" pitchFamily="34" charset="0"/>
              </a:rPr>
              <a:t> sustava:</a:t>
            </a:r>
          </a:p>
          <a:p>
            <a:pPr lvl="1"/>
            <a:r>
              <a:rPr lang="hr-HR" dirty="0" err="1">
                <a:latin typeface="Futura Bk BT" panose="020B0502020204020303" pitchFamily="34" charset="0"/>
              </a:rPr>
              <a:t>tetragira</a:t>
            </a:r>
            <a:r>
              <a:rPr lang="hr-HR" dirty="0">
                <a:latin typeface="Futura Bk BT" panose="020B0502020204020303" pitchFamily="34" charset="0"/>
              </a:rPr>
              <a:t> u smjeru </a:t>
            </a:r>
            <a:r>
              <a:rPr lang="hr-HR" dirty="0" err="1">
                <a:latin typeface="Futura Bk BT" panose="020B0502020204020303" pitchFamily="34" charset="0"/>
              </a:rPr>
              <a:t>kristalografske</a:t>
            </a:r>
            <a:r>
              <a:rPr lang="hr-HR" dirty="0">
                <a:latin typeface="Futura Bk BT" panose="020B0502020204020303" pitchFamily="34" charset="0"/>
              </a:rPr>
              <a:t> osi c</a:t>
            </a:r>
          </a:p>
          <a:p>
            <a:pPr lvl="1"/>
            <a:r>
              <a:rPr lang="hr-HR" dirty="0" err="1">
                <a:latin typeface="Futura Bk BT" panose="020B0502020204020303" pitchFamily="34" charset="0"/>
              </a:rPr>
              <a:t>digire</a:t>
            </a:r>
            <a:r>
              <a:rPr lang="hr-HR" dirty="0">
                <a:latin typeface="Futura Bk BT" panose="020B0502020204020303" pitchFamily="34" charset="0"/>
              </a:rPr>
              <a:t> u smjeru </a:t>
            </a:r>
            <a:r>
              <a:rPr lang="hr-HR" dirty="0" err="1">
                <a:latin typeface="Futura Bk BT" panose="020B0502020204020303" pitchFamily="34" charset="0"/>
              </a:rPr>
              <a:t>kristalografskih</a:t>
            </a:r>
            <a:r>
              <a:rPr lang="hr-HR" dirty="0">
                <a:latin typeface="Futura Bk BT" panose="020B0502020204020303" pitchFamily="34" charset="0"/>
              </a:rPr>
              <a:t> osi a</a:t>
            </a:r>
            <a:r>
              <a:rPr lang="hr-HR" baseline="-25000" dirty="0">
                <a:latin typeface="Futura Bk BT" panose="020B0502020204020303" pitchFamily="34" charset="0"/>
              </a:rPr>
              <a:t>1</a:t>
            </a:r>
            <a:r>
              <a:rPr lang="hr-HR" dirty="0">
                <a:latin typeface="Futura Bk BT" panose="020B0502020204020303" pitchFamily="34" charset="0"/>
              </a:rPr>
              <a:t> i a</a:t>
            </a:r>
            <a:r>
              <a:rPr lang="hr-HR" baseline="-25000" dirty="0">
                <a:latin typeface="Futura Bk BT" panose="020B0502020204020303" pitchFamily="34" charset="0"/>
              </a:rPr>
              <a:t>2</a:t>
            </a:r>
          </a:p>
          <a:p>
            <a:pPr lvl="1"/>
            <a:r>
              <a:rPr lang="hr-HR" dirty="0">
                <a:latin typeface="Futura Bk BT" panose="020B0502020204020303" pitchFamily="34" charset="0"/>
              </a:rPr>
              <a:t>preostale </a:t>
            </a:r>
            <a:r>
              <a:rPr lang="hr-HR" dirty="0" err="1">
                <a:latin typeface="Futura Bk BT" panose="020B0502020204020303" pitchFamily="34" charset="0"/>
              </a:rPr>
              <a:t>digire</a:t>
            </a:r>
            <a:r>
              <a:rPr lang="hr-HR" dirty="0">
                <a:latin typeface="Futura Bk BT" panose="020B0502020204020303" pitchFamily="34" charset="0"/>
              </a:rPr>
              <a:t> u smjerovima između (na </a:t>
            </a:r>
            <a:r>
              <a:rPr lang="hr-HR" dirty="0" err="1">
                <a:latin typeface="Futura Bk BT" panose="020B0502020204020303" pitchFamily="34" charset="0"/>
              </a:rPr>
              <a:t>raspolovnicama</a:t>
            </a:r>
            <a:r>
              <a:rPr lang="hr-HR" dirty="0">
                <a:latin typeface="Futura Bk BT" panose="020B0502020204020303" pitchFamily="34" charset="0"/>
              </a:rPr>
              <a:t>) </a:t>
            </a:r>
            <a:r>
              <a:rPr lang="hr-HR" dirty="0" err="1">
                <a:latin typeface="Futura Bk BT" panose="020B0502020204020303" pitchFamily="34" charset="0"/>
              </a:rPr>
              <a:t>kristalografskih</a:t>
            </a:r>
            <a:r>
              <a:rPr lang="hr-HR" dirty="0">
                <a:latin typeface="Futura Bk BT" panose="020B0502020204020303" pitchFamily="34" charset="0"/>
              </a:rPr>
              <a:t> osi a</a:t>
            </a:r>
            <a:r>
              <a:rPr lang="hr-HR" baseline="-25000" dirty="0">
                <a:latin typeface="Futura Bk BT" panose="020B0502020204020303" pitchFamily="34" charset="0"/>
              </a:rPr>
              <a:t>1</a:t>
            </a:r>
            <a:r>
              <a:rPr lang="hr-HR" dirty="0">
                <a:latin typeface="Futura Bk BT" panose="020B0502020204020303" pitchFamily="34" charset="0"/>
              </a:rPr>
              <a:t> i a</a:t>
            </a:r>
            <a:r>
              <a:rPr lang="hr-HR" baseline="-25000" dirty="0">
                <a:latin typeface="Futura Bk BT" panose="020B0502020204020303" pitchFamily="34" charset="0"/>
              </a:rPr>
              <a:t>2</a:t>
            </a:r>
          </a:p>
          <a:p>
            <a:pPr lvl="1"/>
            <a:endParaRPr lang="hr-HR" dirty="0"/>
          </a:p>
          <a:p>
            <a:pPr marL="457200" lvl="1" indent="0">
              <a:buNone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91778596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latin typeface="Futura Bk BT" panose="020B0502020204020303" pitchFamily="34" charset="0"/>
              </a:rPr>
              <a:t>Orijentacija modela u heksagonskom sustavu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838200" y="2227961"/>
            <a:ext cx="10515600" cy="4351338"/>
          </a:xfrm>
        </p:spPr>
        <p:txBody>
          <a:bodyPr/>
          <a:lstStyle/>
          <a:p>
            <a:r>
              <a:rPr lang="hr-HR" dirty="0" err="1">
                <a:latin typeface="Futura Bk BT" panose="020B0502020204020303" pitchFamily="34" charset="0"/>
              </a:rPr>
              <a:t>holoedrija</a:t>
            </a:r>
            <a:r>
              <a:rPr lang="hr-HR" dirty="0">
                <a:latin typeface="Futura Bk BT" panose="020B0502020204020303" pitchFamily="34" charset="0"/>
              </a:rPr>
              <a:t> heksagonskog sustava:</a:t>
            </a:r>
          </a:p>
          <a:p>
            <a:pPr lvl="1"/>
            <a:r>
              <a:rPr lang="hr-HR" dirty="0" err="1">
                <a:latin typeface="Futura Bk BT" panose="020B0502020204020303" pitchFamily="34" charset="0"/>
              </a:rPr>
              <a:t>heksagira</a:t>
            </a:r>
            <a:r>
              <a:rPr lang="hr-HR" dirty="0">
                <a:latin typeface="Futura Bk BT" panose="020B0502020204020303" pitchFamily="34" charset="0"/>
              </a:rPr>
              <a:t> u smjeru </a:t>
            </a:r>
            <a:r>
              <a:rPr lang="hr-HR" dirty="0" err="1">
                <a:latin typeface="Futura Bk BT" panose="020B0502020204020303" pitchFamily="34" charset="0"/>
              </a:rPr>
              <a:t>kristalografske</a:t>
            </a:r>
            <a:r>
              <a:rPr lang="hr-HR" dirty="0">
                <a:latin typeface="Futura Bk BT" panose="020B0502020204020303" pitchFamily="34" charset="0"/>
              </a:rPr>
              <a:t> osi c</a:t>
            </a:r>
          </a:p>
          <a:p>
            <a:pPr lvl="1"/>
            <a:r>
              <a:rPr lang="hr-HR" dirty="0" err="1">
                <a:latin typeface="Futura Bk BT" panose="020B0502020204020303" pitchFamily="34" charset="0"/>
              </a:rPr>
              <a:t>digire</a:t>
            </a:r>
            <a:r>
              <a:rPr lang="hr-HR" dirty="0">
                <a:latin typeface="Futura Bk BT" panose="020B0502020204020303" pitchFamily="34" charset="0"/>
              </a:rPr>
              <a:t> u smjeru </a:t>
            </a:r>
            <a:r>
              <a:rPr lang="hr-HR" dirty="0" err="1">
                <a:latin typeface="Futura Bk BT" panose="020B0502020204020303" pitchFamily="34" charset="0"/>
              </a:rPr>
              <a:t>kristalografskih</a:t>
            </a:r>
            <a:r>
              <a:rPr lang="hr-HR" dirty="0">
                <a:latin typeface="Futura Bk BT" panose="020B0502020204020303" pitchFamily="34" charset="0"/>
              </a:rPr>
              <a:t> osi a</a:t>
            </a:r>
            <a:r>
              <a:rPr lang="hr-HR" baseline="-25000" dirty="0">
                <a:latin typeface="Futura Bk BT" panose="020B0502020204020303" pitchFamily="34" charset="0"/>
              </a:rPr>
              <a:t>1</a:t>
            </a:r>
            <a:r>
              <a:rPr lang="hr-HR" dirty="0">
                <a:latin typeface="Futura Bk BT" panose="020B0502020204020303" pitchFamily="34" charset="0"/>
              </a:rPr>
              <a:t>, a</a:t>
            </a:r>
            <a:r>
              <a:rPr lang="hr-HR" baseline="-25000" dirty="0">
                <a:latin typeface="Futura Bk BT" panose="020B0502020204020303" pitchFamily="34" charset="0"/>
              </a:rPr>
              <a:t>2</a:t>
            </a:r>
            <a:r>
              <a:rPr lang="hr-HR" dirty="0">
                <a:latin typeface="Futura Bk BT" panose="020B0502020204020303" pitchFamily="34" charset="0"/>
              </a:rPr>
              <a:t> i a</a:t>
            </a:r>
            <a:r>
              <a:rPr lang="hr-HR" baseline="-25000" dirty="0">
                <a:latin typeface="Futura Bk BT" panose="020B0502020204020303" pitchFamily="34" charset="0"/>
              </a:rPr>
              <a:t>3</a:t>
            </a:r>
          </a:p>
          <a:p>
            <a:pPr lvl="1"/>
            <a:r>
              <a:rPr lang="hr-HR" dirty="0">
                <a:latin typeface="Futura Bk BT" panose="020B0502020204020303" pitchFamily="34" charset="0"/>
              </a:rPr>
              <a:t>preostale </a:t>
            </a:r>
            <a:r>
              <a:rPr lang="hr-HR" dirty="0" err="1">
                <a:latin typeface="Futura Bk BT" panose="020B0502020204020303" pitchFamily="34" charset="0"/>
              </a:rPr>
              <a:t>digire</a:t>
            </a:r>
            <a:r>
              <a:rPr lang="hr-HR" dirty="0">
                <a:latin typeface="Futura Bk BT" panose="020B0502020204020303" pitchFamily="34" charset="0"/>
              </a:rPr>
              <a:t> u smjerovima između </a:t>
            </a:r>
            <a:r>
              <a:rPr lang="hr-HR" dirty="0" err="1">
                <a:latin typeface="Futura Bk BT" panose="020B0502020204020303" pitchFamily="34" charset="0"/>
              </a:rPr>
              <a:t>kristalografskih</a:t>
            </a:r>
            <a:r>
              <a:rPr lang="hr-HR" dirty="0">
                <a:latin typeface="Futura Bk BT" panose="020B0502020204020303" pitchFamily="34" charset="0"/>
              </a:rPr>
              <a:t> osi a</a:t>
            </a:r>
            <a:r>
              <a:rPr lang="hr-HR" baseline="-25000" dirty="0">
                <a:latin typeface="Futura Bk BT" panose="020B0502020204020303" pitchFamily="34" charset="0"/>
              </a:rPr>
              <a:t>1</a:t>
            </a:r>
            <a:r>
              <a:rPr lang="hr-HR" dirty="0">
                <a:latin typeface="Futura Bk BT" panose="020B0502020204020303" pitchFamily="34" charset="0"/>
              </a:rPr>
              <a:t>, a</a:t>
            </a:r>
            <a:r>
              <a:rPr lang="hr-HR" baseline="-25000" dirty="0">
                <a:latin typeface="Futura Bk BT" panose="020B0502020204020303" pitchFamily="34" charset="0"/>
              </a:rPr>
              <a:t>2</a:t>
            </a:r>
            <a:r>
              <a:rPr lang="hr-HR" dirty="0">
                <a:latin typeface="Futura Bk BT" panose="020B0502020204020303" pitchFamily="34" charset="0"/>
              </a:rPr>
              <a:t> i a</a:t>
            </a:r>
            <a:r>
              <a:rPr lang="hr-HR" baseline="-25000" dirty="0">
                <a:latin typeface="Futura Bk BT" panose="020B0502020204020303" pitchFamily="34" charset="0"/>
              </a:rPr>
              <a:t>3</a:t>
            </a:r>
          </a:p>
          <a:p>
            <a:pPr lvl="1"/>
            <a:endParaRPr lang="hr-HR" baseline="-25000" dirty="0">
              <a:latin typeface="Futura Bk BT" panose="020B0502020204020303" pitchFamily="34" charset="0"/>
            </a:endParaRPr>
          </a:p>
          <a:p>
            <a:pPr marL="265113" lvl="1"/>
            <a:r>
              <a:rPr lang="hr-HR" sz="2800" dirty="0" err="1">
                <a:latin typeface="Futura Bk BT" panose="020B0502020204020303" pitchFamily="34" charset="0"/>
              </a:rPr>
              <a:t>romboedarska</a:t>
            </a:r>
            <a:r>
              <a:rPr lang="hr-HR" sz="2800" dirty="0">
                <a:latin typeface="Futura Bk BT" panose="020B0502020204020303" pitchFamily="34" charset="0"/>
              </a:rPr>
              <a:t> </a:t>
            </a:r>
            <a:r>
              <a:rPr lang="hr-HR" sz="2800" dirty="0" err="1">
                <a:latin typeface="Futura Bk BT" panose="020B0502020204020303" pitchFamily="34" charset="0"/>
              </a:rPr>
              <a:t>hemiedrija</a:t>
            </a:r>
            <a:r>
              <a:rPr lang="hr-HR" sz="2800" dirty="0">
                <a:latin typeface="Futura Bk BT" panose="020B0502020204020303" pitchFamily="34" charset="0"/>
              </a:rPr>
              <a:t> </a:t>
            </a:r>
            <a:r>
              <a:rPr lang="hr-HR" sz="2800" dirty="0" err="1">
                <a:latin typeface="Futura Bk BT" panose="020B0502020204020303" pitchFamily="34" charset="0"/>
              </a:rPr>
              <a:t>h.s</a:t>
            </a:r>
            <a:r>
              <a:rPr lang="hr-HR" sz="2800" dirty="0">
                <a:latin typeface="Futura Bk BT" panose="020B0502020204020303" pitchFamily="34" charset="0"/>
              </a:rPr>
              <a:t>.:</a:t>
            </a:r>
          </a:p>
          <a:p>
            <a:pPr marL="722313" lvl="2"/>
            <a:r>
              <a:rPr lang="hr-HR" sz="2400" dirty="0" err="1">
                <a:latin typeface="Futura Bk BT" panose="020B0502020204020303" pitchFamily="34" charset="0"/>
              </a:rPr>
              <a:t>trigira</a:t>
            </a:r>
            <a:r>
              <a:rPr lang="hr-HR" sz="2400" dirty="0">
                <a:latin typeface="Futura Bk BT" panose="020B0502020204020303" pitchFamily="34" charset="0"/>
              </a:rPr>
              <a:t> u smjeru </a:t>
            </a:r>
            <a:r>
              <a:rPr lang="hr-HR" sz="2400" dirty="0" err="1">
                <a:latin typeface="Futura Bk BT" panose="020B0502020204020303" pitchFamily="34" charset="0"/>
              </a:rPr>
              <a:t>kristalografske</a:t>
            </a:r>
            <a:r>
              <a:rPr lang="hr-HR" sz="2400" dirty="0">
                <a:latin typeface="Futura Bk BT" panose="020B0502020204020303" pitchFamily="34" charset="0"/>
              </a:rPr>
              <a:t> osi c</a:t>
            </a:r>
          </a:p>
          <a:p>
            <a:pPr marL="722313" lvl="2"/>
            <a:r>
              <a:rPr lang="hr-HR" sz="2400" dirty="0" err="1">
                <a:latin typeface="Futura Bk BT" panose="020B0502020204020303" pitchFamily="34" charset="0"/>
              </a:rPr>
              <a:t>digire</a:t>
            </a:r>
            <a:r>
              <a:rPr lang="hr-HR" sz="2400" dirty="0">
                <a:latin typeface="Futura Bk BT" panose="020B0502020204020303" pitchFamily="34" charset="0"/>
              </a:rPr>
              <a:t> u smjeru </a:t>
            </a:r>
            <a:r>
              <a:rPr lang="hr-HR" sz="2400" dirty="0" err="1">
                <a:latin typeface="Futura Bk BT" panose="020B0502020204020303" pitchFamily="34" charset="0"/>
              </a:rPr>
              <a:t>kristalografskih</a:t>
            </a:r>
            <a:r>
              <a:rPr lang="hr-HR" sz="2400" dirty="0">
                <a:latin typeface="Futura Bk BT" panose="020B0502020204020303" pitchFamily="34" charset="0"/>
              </a:rPr>
              <a:t> osi a</a:t>
            </a:r>
            <a:r>
              <a:rPr lang="hr-HR" sz="2400" baseline="-25000" dirty="0">
                <a:latin typeface="Futura Bk BT" panose="020B0502020204020303" pitchFamily="34" charset="0"/>
              </a:rPr>
              <a:t>1</a:t>
            </a:r>
            <a:r>
              <a:rPr lang="hr-HR" sz="2400" dirty="0">
                <a:latin typeface="Futura Bk BT" panose="020B0502020204020303" pitchFamily="34" charset="0"/>
              </a:rPr>
              <a:t>, a</a:t>
            </a:r>
            <a:r>
              <a:rPr lang="hr-HR" sz="2400" baseline="-25000" dirty="0">
                <a:latin typeface="Futura Bk BT" panose="020B0502020204020303" pitchFamily="34" charset="0"/>
              </a:rPr>
              <a:t>2</a:t>
            </a:r>
            <a:r>
              <a:rPr lang="hr-HR" sz="2400" dirty="0">
                <a:latin typeface="Futura Bk BT" panose="020B0502020204020303" pitchFamily="34" charset="0"/>
              </a:rPr>
              <a:t> i a</a:t>
            </a:r>
            <a:r>
              <a:rPr lang="hr-HR" sz="2400" baseline="-25000" dirty="0">
                <a:latin typeface="Futura Bk BT" panose="020B0502020204020303" pitchFamily="34" charset="0"/>
              </a:rPr>
              <a:t>3</a:t>
            </a:r>
            <a:endParaRPr lang="hr-HR" sz="2400" dirty="0">
              <a:latin typeface="Futura Bk BT" panose="020B05020202040203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265492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latin typeface="Futura Bk BT" panose="020B0502020204020303" pitchFamily="34" charset="0"/>
              </a:rPr>
              <a:t>Orijentacija modela u rompskom sustavu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127887"/>
          </a:xfrm>
        </p:spPr>
        <p:txBody>
          <a:bodyPr/>
          <a:lstStyle/>
          <a:p>
            <a:r>
              <a:rPr lang="hr-HR" dirty="0" err="1">
                <a:latin typeface="Futura Bk BT" panose="020B0502020204020303" pitchFamily="34" charset="0"/>
              </a:rPr>
              <a:t>holoedrija</a:t>
            </a:r>
            <a:r>
              <a:rPr lang="hr-HR" dirty="0">
                <a:latin typeface="Futura Bk BT" panose="020B0502020204020303" pitchFamily="34" charset="0"/>
              </a:rPr>
              <a:t> rompskog sustava</a:t>
            </a:r>
          </a:p>
          <a:p>
            <a:pPr lvl="1"/>
            <a:r>
              <a:rPr lang="hr-HR" dirty="0" err="1">
                <a:latin typeface="Futura Bk BT" panose="020B0502020204020303" pitchFamily="34" charset="0"/>
              </a:rPr>
              <a:t>digire</a:t>
            </a:r>
            <a:r>
              <a:rPr lang="hr-HR" dirty="0">
                <a:latin typeface="Futura Bk BT" panose="020B0502020204020303" pitchFamily="34" charset="0"/>
              </a:rPr>
              <a:t> u smjeru </a:t>
            </a:r>
            <a:r>
              <a:rPr lang="hr-HR" dirty="0" err="1">
                <a:latin typeface="Futura Bk BT" panose="020B0502020204020303" pitchFamily="34" charset="0"/>
              </a:rPr>
              <a:t>kristalografskih</a:t>
            </a:r>
            <a:r>
              <a:rPr lang="hr-HR" dirty="0">
                <a:latin typeface="Futura Bk BT" panose="020B0502020204020303" pitchFamily="34" charset="0"/>
              </a:rPr>
              <a:t> osi a, b i c</a:t>
            </a:r>
          </a:p>
        </p:txBody>
      </p:sp>
      <p:sp>
        <p:nvSpPr>
          <p:cNvPr id="4" name="Naslov 1"/>
          <p:cNvSpPr txBox="1">
            <a:spLocks/>
          </p:cNvSpPr>
          <p:nvPr/>
        </p:nvSpPr>
        <p:spPr>
          <a:xfrm>
            <a:off x="838200" y="331012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dirty="0">
                <a:latin typeface="Futura Bk BT" panose="020B0502020204020303" pitchFamily="34" charset="0"/>
              </a:rPr>
              <a:t>Orijentacija modela u </a:t>
            </a:r>
            <a:r>
              <a:rPr lang="hr-HR" dirty="0" err="1">
                <a:latin typeface="Futura Bk BT" panose="020B0502020204020303" pitchFamily="34" charset="0"/>
              </a:rPr>
              <a:t>monoklinskom</a:t>
            </a:r>
            <a:r>
              <a:rPr lang="hr-HR" dirty="0">
                <a:latin typeface="Futura Bk BT" panose="020B0502020204020303" pitchFamily="34" charset="0"/>
              </a:rPr>
              <a:t> sustavu</a:t>
            </a:r>
            <a:endParaRPr lang="hr-HR" dirty="0"/>
          </a:p>
        </p:txBody>
      </p:sp>
      <p:sp>
        <p:nvSpPr>
          <p:cNvPr id="5" name="Rezervirano mjesto sadržaja 2"/>
          <p:cNvSpPr txBox="1">
            <a:spLocks/>
          </p:cNvSpPr>
          <p:nvPr/>
        </p:nvSpPr>
        <p:spPr>
          <a:xfrm>
            <a:off x="838200" y="4766945"/>
            <a:ext cx="10515600" cy="11278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dirty="0" err="1">
                <a:latin typeface="Futura Bk BT" panose="020B0502020204020303" pitchFamily="34" charset="0"/>
              </a:rPr>
              <a:t>holoedrija</a:t>
            </a:r>
            <a:r>
              <a:rPr lang="hr-HR" dirty="0">
                <a:latin typeface="Futura Bk BT" panose="020B0502020204020303" pitchFamily="34" charset="0"/>
              </a:rPr>
              <a:t> </a:t>
            </a:r>
            <a:r>
              <a:rPr lang="hr-HR" dirty="0" err="1">
                <a:latin typeface="Futura Bk BT" panose="020B0502020204020303" pitchFamily="34" charset="0"/>
              </a:rPr>
              <a:t>monoklinskog</a:t>
            </a:r>
            <a:r>
              <a:rPr lang="hr-HR" dirty="0">
                <a:latin typeface="Futura Bk BT" panose="020B0502020204020303" pitchFamily="34" charset="0"/>
              </a:rPr>
              <a:t> sustava</a:t>
            </a:r>
          </a:p>
          <a:p>
            <a:pPr lvl="1"/>
            <a:r>
              <a:rPr lang="hr-HR" dirty="0" err="1">
                <a:latin typeface="Futura Bk BT" panose="020B0502020204020303" pitchFamily="34" charset="0"/>
              </a:rPr>
              <a:t>digira</a:t>
            </a:r>
            <a:r>
              <a:rPr lang="hr-HR" dirty="0">
                <a:latin typeface="Futura Bk BT" panose="020B0502020204020303" pitchFamily="34" charset="0"/>
              </a:rPr>
              <a:t> u smjeru </a:t>
            </a:r>
            <a:r>
              <a:rPr lang="hr-HR" dirty="0" err="1">
                <a:latin typeface="Futura Bk BT" panose="020B0502020204020303" pitchFamily="34" charset="0"/>
              </a:rPr>
              <a:t>kristalografske</a:t>
            </a:r>
            <a:r>
              <a:rPr lang="hr-HR" dirty="0">
                <a:latin typeface="Futura Bk BT" panose="020B0502020204020303" pitchFamily="34" charset="0"/>
              </a:rPr>
              <a:t> osi b</a:t>
            </a:r>
          </a:p>
        </p:txBody>
      </p:sp>
    </p:spTree>
    <p:extLst>
      <p:ext uri="{BB962C8B-B14F-4D97-AF65-F5344CB8AC3E}">
        <p14:creationId xmlns:p14="http://schemas.microsoft.com/office/powerpoint/2010/main" val="51654898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981199" y="274638"/>
            <a:ext cx="8399417" cy="6106690"/>
          </a:xfrm>
        </p:spPr>
        <p:txBody>
          <a:bodyPr>
            <a:normAutofit/>
          </a:bodyPr>
          <a:lstStyle/>
          <a:p>
            <a:r>
              <a:rPr lang="hr-HR" dirty="0">
                <a:latin typeface="Futura Bk BT" panose="020B0502020204020303" pitchFamily="34" charset="0"/>
              </a:rPr>
              <a:t>FORME</a:t>
            </a:r>
            <a:r>
              <a:rPr lang="en-US" dirty="0">
                <a:latin typeface="Futura Bk BT" panose="020B0502020204020303" pitchFamily="34" charset="0"/>
              </a:rPr>
              <a:t> NE-KUBIČNIH KRISTALNIH SUSTAVA</a:t>
            </a:r>
            <a:endParaRPr lang="hr-HR" dirty="0">
              <a:latin typeface="Futura Bk BT" panose="020B05020202040203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266389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Slika 2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4333" y="2268986"/>
            <a:ext cx="2063229" cy="270065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60985" y="348656"/>
            <a:ext cx="4749927" cy="1143000"/>
          </a:xfrm>
        </p:spPr>
        <p:txBody>
          <a:bodyPr>
            <a:noAutofit/>
          </a:bodyPr>
          <a:lstStyle/>
          <a:p>
            <a:r>
              <a:rPr lang="hr-HR" sz="3400" dirty="0">
                <a:latin typeface="Futura Bk BT" panose="020B0502020204020303" pitchFamily="34" charset="0"/>
              </a:rPr>
              <a:t>TETRAGONSKA PRIZMA</a:t>
            </a:r>
            <a:br>
              <a:rPr lang="hr-HR" sz="3400" dirty="0">
                <a:latin typeface="Cambria" panose="02040503050406030204" pitchFamily="18" charset="0"/>
              </a:rPr>
            </a:br>
            <a:endParaRPr lang="hr-HR" sz="3400" dirty="0">
              <a:latin typeface="Cambria" panose="02040503050406030204" pitchFamily="18" charset="0"/>
            </a:endParaRPr>
          </a:p>
        </p:txBody>
      </p:sp>
      <p:sp>
        <p:nvSpPr>
          <p:cNvPr id="30" name="Naslov 1"/>
          <p:cNvSpPr txBox="1">
            <a:spLocks/>
          </p:cNvSpPr>
          <p:nvPr/>
        </p:nvSpPr>
        <p:spPr>
          <a:xfrm>
            <a:off x="6562344" y="81661"/>
            <a:ext cx="503560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sz="3400" dirty="0">
                <a:latin typeface="Futura Bk BT" panose="020B0502020204020303" pitchFamily="34" charset="0"/>
              </a:rPr>
              <a:t>BAZNI PINAKOID</a:t>
            </a:r>
          </a:p>
        </p:txBody>
      </p:sp>
      <p:sp>
        <p:nvSpPr>
          <p:cNvPr id="31" name="Pravokutnik 30"/>
          <p:cNvSpPr/>
          <p:nvPr/>
        </p:nvSpPr>
        <p:spPr>
          <a:xfrm>
            <a:off x="7517904" y="1692089"/>
            <a:ext cx="1656184" cy="1656184"/>
          </a:xfrm>
          <a:prstGeom prst="rect">
            <a:avLst/>
          </a:prstGeom>
          <a:noFill/>
          <a:ln>
            <a:solidFill>
              <a:schemeClr val="tx1"/>
            </a:solidFill>
          </a:ln>
          <a:scene3d>
            <a:camera prst="orthographicFront">
              <a:rot lat="17465432" lon="1200000" rev="20399999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solidFill>
                <a:prstClr val="white"/>
              </a:solidFill>
            </a:endParaRPr>
          </a:p>
        </p:txBody>
      </p:sp>
      <p:sp>
        <p:nvSpPr>
          <p:cNvPr id="32" name="Pravokutnik 31"/>
          <p:cNvSpPr/>
          <p:nvPr/>
        </p:nvSpPr>
        <p:spPr>
          <a:xfrm>
            <a:off x="7517904" y="4032349"/>
            <a:ext cx="1656184" cy="1656184"/>
          </a:xfrm>
          <a:prstGeom prst="rect">
            <a:avLst/>
          </a:prstGeom>
          <a:noFill/>
          <a:ln>
            <a:solidFill>
              <a:schemeClr val="tx1"/>
            </a:solidFill>
          </a:ln>
          <a:scene3d>
            <a:camera prst="orthographicFront">
              <a:rot lat="17465432" lon="1200000" rev="20399999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solidFill>
                <a:prstClr val="white"/>
              </a:solidFill>
            </a:endParaRPr>
          </a:p>
        </p:txBody>
      </p:sp>
      <p:cxnSp>
        <p:nvCxnSpPr>
          <p:cNvPr id="36" name="Ravni poveznik 35"/>
          <p:cNvCxnSpPr/>
          <p:nvPr/>
        </p:nvCxnSpPr>
        <p:spPr>
          <a:xfrm>
            <a:off x="8345996" y="1872109"/>
            <a:ext cx="0" cy="38164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kstniOkvir 36"/>
          <p:cNvSpPr txBox="1"/>
          <p:nvPr/>
        </p:nvSpPr>
        <p:spPr>
          <a:xfrm>
            <a:off x="8129972" y="149165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dirty="0">
                <a:solidFill>
                  <a:srgbClr val="0070C0"/>
                </a:solidFill>
                <a:latin typeface="Cambria"/>
                <a:cs typeface="Times New Roman"/>
              </a:rPr>
              <a:t>c</a:t>
            </a:r>
            <a:endParaRPr lang="hr-HR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4479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0" grpId="0"/>
      <p:bldP spid="37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Slika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3712" y="2078671"/>
            <a:ext cx="2219162" cy="324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053209" y="476672"/>
            <a:ext cx="8229600" cy="1143000"/>
          </a:xfrm>
        </p:spPr>
        <p:txBody>
          <a:bodyPr>
            <a:noAutofit/>
          </a:bodyPr>
          <a:lstStyle/>
          <a:p>
            <a:r>
              <a:rPr lang="hr-HR" sz="3400" dirty="0">
                <a:latin typeface="Futura Bk BT" panose="020B0502020204020303" pitchFamily="34" charset="0"/>
              </a:rPr>
              <a:t>DITETRAGONSKA PRIZMA</a:t>
            </a:r>
          </a:p>
        </p:txBody>
      </p:sp>
      <p:grpSp>
        <p:nvGrpSpPr>
          <p:cNvPr id="39" name="Grupa 38"/>
          <p:cNvGrpSpPr>
            <a:grpSpLocks noChangeAspect="1"/>
          </p:cNvGrpSpPr>
          <p:nvPr/>
        </p:nvGrpSpPr>
        <p:grpSpPr>
          <a:xfrm>
            <a:off x="7102321" y="2477936"/>
            <a:ext cx="1620000" cy="1620000"/>
            <a:chOff x="3131840" y="1988840"/>
            <a:chExt cx="1368152" cy="1368152"/>
          </a:xfrm>
        </p:grpSpPr>
        <p:cxnSp>
          <p:nvCxnSpPr>
            <p:cNvPr id="40" name="Ravni poveznik sa strelicom 39"/>
            <p:cNvCxnSpPr/>
            <p:nvPr/>
          </p:nvCxnSpPr>
          <p:spPr>
            <a:xfrm>
              <a:off x="3791747" y="1988840"/>
              <a:ext cx="0" cy="1368152"/>
            </a:xfrm>
            <a:prstGeom prst="straightConnector1">
              <a:avLst/>
            </a:prstGeom>
            <a:ln w="127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Ravni poveznik sa strelicom 40"/>
            <p:cNvCxnSpPr/>
            <p:nvPr/>
          </p:nvCxnSpPr>
          <p:spPr>
            <a:xfrm flipV="1">
              <a:off x="3131840" y="2639521"/>
              <a:ext cx="1368152" cy="1"/>
            </a:xfrm>
            <a:prstGeom prst="straightConnector1">
              <a:avLst/>
            </a:prstGeom>
            <a:ln w="127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kstniOkvir 42"/>
          <p:cNvSpPr txBox="1"/>
          <p:nvPr/>
        </p:nvSpPr>
        <p:spPr>
          <a:xfrm>
            <a:off x="7667679" y="4036075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dirty="0">
                <a:solidFill>
                  <a:srgbClr val="0070C0"/>
                </a:solidFill>
                <a:latin typeface="Cambria"/>
                <a:ea typeface="Calibri"/>
                <a:cs typeface="Times New Roman"/>
              </a:rPr>
              <a:t>a</a:t>
            </a:r>
            <a:r>
              <a:rPr lang="hr-HR" baseline="-25000" dirty="0">
                <a:solidFill>
                  <a:srgbClr val="0070C0"/>
                </a:solidFill>
                <a:latin typeface="Cambria"/>
                <a:ea typeface="Calibri"/>
                <a:cs typeface="Times New Roman"/>
              </a:rPr>
              <a:t>1</a:t>
            </a:r>
            <a:endParaRPr lang="hr-HR" dirty="0">
              <a:solidFill>
                <a:srgbClr val="0070C0"/>
              </a:solidFill>
            </a:endParaRPr>
          </a:p>
        </p:txBody>
      </p:sp>
      <p:sp>
        <p:nvSpPr>
          <p:cNvPr id="45" name="TekstniOkvir 44"/>
          <p:cNvSpPr txBox="1"/>
          <p:nvPr/>
        </p:nvSpPr>
        <p:spPr>
          <a:xfrm>
            <a:off x="8722321" y="3063170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dirty="0">
                <a:solidFill>
                  <a:srgbClr val="0070C0"/>
                </a:solidFill>
                <a:latin typeface="Cambria"/>
                <a:ea typeface="Calibri"/>
                <a:cs typeface="Times New Roman"/>
              </a:rPr>
              <a:t>a</a:t>
            </a:r>
            <a:r>
              <a:rPr lang="hr-HR" baseline="-25000" dirty="0">
                <a:solidFill>
                  <a:srgbClr val="0070C0"/>
                </a:solidFill>
                <a:latin typeface="Cambria"/>
                <a:ea typeface="Calibri"/>
                <a:cs typeface="Times New Roman"/>
              </a:rPr>
              <a:t>2</a:t>
            </a:r>
            <a:endParaRPr lang="hr-HR" dirty="0">
              <a:solidFill>
                <a:srgbClr val="0070C0"/>
              </a:solidFill>
            </a:endParaRPr>
          </a:p>
        </p:txBody>
      </p:sp>
      <p:sp>
        <p:nvSpPr>
          <p:cNvPr id="47" name="TekstniOkvir 46"/>
          <p:cNvSpPr txBox="1"/>
          <p:nvPr/>
        </p:nvSpPr>
        <p:spPr>
          <a:xfrm>
            <a:off x="6841247" y="4405407"/>
            <a:ext cx="21421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400" dirty="0">
                <a:solidFill>
                  <a:prstClr val="black"/>
                </a:solidFill>
                <a:latin typeface="Futura Bk BT" panose="020B0502020204020303" pitchFamily="34" charset="0"/>
              </a:rPr>
              <a:t>Presjek </a:t>
            </a:r>
            <a:r>
              <a:rPr lang="hr-HR" sz="1400" dirty="0" err="1">
                <a:solidFill>
                  <a:prstClr val="black"/>
                </a:solidFill>
                <a:latin typeface="Futura Bk BT" panose="020B0502020204020303" pitchFamily="34" charset="0"/>
              </a:rPr>
              <a:t>ditetragonske</a:t>
            </a:r>
            <a:r>
              <a:rPr lang="hr-HR" sz="1400" dirty="0">
                <a:solidFill>
                  <a:prstClr val="black"/>
                </a:solidFill>
                <a:latin typeface="Futura Bk BT" panose="020B0502020204020303" pitchFamily="34" charset="0"/>
              </a:rPr>
              <a:t> prizme</a:t>
            </a:r>
          </a:p>
        </p:txBody>
      </p:sp>
      <p:sp>
        <p:nvSpPr>
          <p:cNvPr id="5" name="Osmerokut 4"/>
          <p:cNvSpPr/>
          <p:nvPr/>
        </p:nvSpPr>
        <p:spPr>
          <a:xfrm>
            <a:off x="7273426" y="2637560"/>
            <a:ext cx="1220555" cy="1220555"/>
          </a:xfrm>
          <a:prstGeom prst="octagon">
            <a:avLst/>
          </a:prstGeom>
          <a:noFill/>
          <a:ln>
            <a:solidFill>
              <a:schemeClr val="tx1"/>
            </a:solidFill>
          </a:ln>
          <a:scene3d>
            <a:camera prst="orthographicFront">
              <a:rot lat="0" lon="0" rev="135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5064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3" grpId="0"/>
      <p:bldP spid="45" grpId="0"/>
      <p:bldP spid="47" grpId="0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Futura Bk BT" panose="020B0502020204020303" pitchFamily="34" charset="0"/>
              </a:rPr>
              <a:t>Kolokvij</a:t>
            </a:r>
            <a:endParaRPr lang="en-GB" dirty="0">
              <a:latin typeface="Futura Bk BT" panose="020B0502020204020303" pitchFamily="34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838200" y="2329131"/>
            <a:ext cx="10515600" cy="3847831"/>
          </a:xfrm>
        </p:spPr>
        <p:txBody>
          <a:bodyPr/>
          <a:lstStyle/>
          <a:p>
            <a:r>
              <a:rPr lang="hr-HR" dirty="0">
                <a:latin typeface="Futura Bk BT" panose="020B0502020204020303" pitchFamily="34" charset="0"/>
              </a:rPr>
              <a:t>1. zadatak: Rješavanje modela iz kubičnog sustava (5</a:t>
            </a:r>
            <a:r>
              <a:rPr lang="en-US" dirty="0">
                <a:latin typeface="Futura Bk BT" panose="020B0502020204020303" pitchFamily="34" charset="0"/>
              </a:rPr>
              <a:t>5</a:t>
            </a:r>
            <a:r>
              <a:rPr lang="hr-HR" dirty="0">
                <a:latin typeface="Futura Bk BT" panose="020B0502020204020303" pitchFamily="34" charset="0"/>
              </a:rPr>
              <a:t> bodova)</a:t>
            </a:r>
          </a:p>
          <a:p>
            <a:r>
              <a:rPr lang="hr-HR" dirty="0">
                <a:latin typeface="Futura Bk BT" panose="020B0502020204020303" pitchFamily="34" charset="0"/>
              </a:rPr>
              <a:t>2. zadatak: Model iz preostalih sustava (prvi dio postupka rješavanja modela: koraci 1-4 i nabrojati forme) (35 bodova)</a:t>
            </a:r>
          </a:p>
          <a:p>
            <a:r>
              <a:rPr lang="hr-HR" dirty="0">
                <a:latin typeface="Futura Bk BT" panose="020B0502020204020303" pitchFamily="34" charset="0"/>
              </a:rPr>
              <a:t>3. zadatak: Stereografska projekcija jedne od kristalnih klasa (1</a:t>
            </a:r>
            <a:r>
              <a:rPr lang="en-US" dirty="0">
                <a:latin typeface="Futura Bk BT" panose="020B0502020204020303" pitchFamily="34" charset="0"/>
              </a:rPr>
              <a:t>0</a:t>
            </a:r>
            <a:r>
              <a:rPr lang="hr-HR" dirty="0">
                <a:latin typeface="Futura Bk BT" panose="020B0502020204020303" pitchFamily="34" charset="0"/>
              </a:rPr>
              <a:t> bodova)</a:t>
            </a:r>
            <a:endParaRPr lang="en-GB" dirty="0">
              <a:latin typeface="Futura Bk BT" panose="020B05020202040203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37081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Slika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1868" y="2061353"/>
            <a:ext cx="1556388" cy="324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25577" y="385232"/>
            <a:ext cx="8229600" cy="1143000"/>
          </a:xfrm>
        </p:spPr>
        <p:txBody>
          <a:bodyPr>
            <a:noAutofit/>
          </a:bodyPr>
          <a:lstStyle/>
          <a:p>
            <a:r>
              <a:rPr lang="hr-HR" sz="3400" dirty="0">
                <a:latin typeface="Futura Bk BT" panose="020B0502020204020303" pitchFamily="34" charset="0"/>
              </a:rPr>
              <a:t>TETRAGONSKA DIPIRAMIDA </a:t>
            </a:r>
            <a:br>
              <a:rPr lang="hr-HR" sz="3400" dirty="0">
                <a:latin typeface="Futura Bk BT" panose="020B0502020204020303" pitchFamily="34" charset="0"/>
              </a:rPr>
            </a:br>
            <a:endParaRPr lang="hr-HR" sz="3400" dirty="0">
              <a:latin typeface="Futura Bk BT" panose="020B0502020204020303" pitchFamily="34" charset="0"/>
            </a:endParaRPr>
          </a:p>
        </p:txBody>
      </p:sp>
      <p:sp>
        <p:nvSpPr>
          <p:cNvPr id="9" name="Naslov 1"/>
          <p:cNvSpPr txBox="1">
            <a:spLocks/>
          </p:cNvSpPr>
          <p:nvPr/>
        </p:nvSpPr>
        <p:spPr>
          <a:xfrm>
            <a:off x="7402449" y="385232"/>
            <a:ext cx="4475607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sz="3400" dirty="0">
                <a:latin typeface="Futura Bk BT" panose="020B0502020204020303" pitchFamily="34" charset="0"/>
              </a:rPr>
              <a:t>DITETRAGONSKA DIPIRAMIDA</a:t>
            </a:r>
          </a:p>
        </p:txBody>
      </p:sp>
      <p:pic>
        <p:nvPicPr>
          <p:cNvPr id="12" name="Slika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4237" y="1701952"/>
            <a:ext cx="1732029" cy="4680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48691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Slika 30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4208" y="2359676"/>
            <a:ext cx="2062480" cy="270065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338073" y="616768"/>
            <a:ext cx="8229600" cy="1143000"/>
          </a:xfrm>
        </p:spPr>
        <p:txBody>
          <a:bodyPr>
            <a:noAutofit/>
          </a:bodyPr>
          <a:lstStyle/>
          <a:p>
            <a:r>
              <a:rPr lang="hr-HR" sz="3400" dirty="0">
                <a:latin typeface="Futura Bk BT" panose="020B0502020204020303" pitchFamily="34" charset="0"/>
              </a:rPr>
              <a:t>HEKSAGONSKA PRIZMA</a:t>
            </a:r>
            <a:br>
              <a:rPr lang="hr-HR" sz="3400" dirty="0">
                <a:latin typeface="Futura Bk BT" panose="020B0502020204020303" pitchFamily="34" charset="0"/>
              </a:rPr>
            </a:br>
            <a:endParaRPr lang="hr-HR" sz="3400" dirty="0">
              <a:latin typeface="Futura Bk BT" panose="020B05020202040203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1489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Slika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9968" y="2048045"/>
            <a:ext cx="2806019" cy="360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053209" y="476672"/>
            <a:ext cx="8229600" cy="1143000"/>
          </a:xfrm>
        </p:spPr>
        <p:txBody>
          <a:bodyPr>
            <a:noAutofit/>
          </a:bodyPr>
          <a:lstStyle/>
          <a:p>
            <a:r>
              <a:rPr lang="hr-HR" sz="3400" dirty="0">
                <a:latin typeface="Futura Bk BT" panose="020B0502020204020303" pitchFamily="34" charset="0"/>
              </a:rPr>
              <a:t>DIHEKSAGONSKA PRIZMA</a:t>
            </a:r>
          </a:p>
        </p:txBody>
      </p:sp>
      <p:sp>
        <p:nvSpPr>
          <p:cNvPr id="47" name="TekstniOkvir 46"/>
          <p:cNvSpPr txBox="1"/>
          <p:nvPr/>
        </p:nvSpPr>
        <p:spPr>
          <a:xfrm>
            <a:off x="7329182" y="5144161"/>
            <a:ext cx="21421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400" dirty="0">
                <a:solidFill>
                  <a:prstClr val="black"/>
                </a:solidFill>
                <a:latin typeface="Futura Bk BT" panose="020B0502020204020303" pitchFamily="34" charset="0"/>
              </a:rPr>
              <a:t>Presjek </a:t>
            </a:r>
            <a:r>
              <a:rPr lang="hr-HR" sz="1400" dirty="0" err="1">
                <a:solidFill>
                  <a:prstClr val="black"/>
                </a:solidFill>
                <a:latin typeface="Futura Bk BT" panose="020B0502020204020303" pitchFamily="34" charset="0"/>
              </a:rPr>
              <a:t>diheksagonske</a:t>
            </a:r>
            <a:r>
              <a:rPr lang="hr-HR" sz="1400" dirty="0">
                <a:solidFill>
                  <a:prstClr val="black"/>
                </a:solidFill>
                <a:latin typeface="Futura Bk BT" panose="020B0502020204020303" pitchFamily="34" charset="0"/>
              </a:rPr>
              <a:t> prizme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2105" y="1966680"/>
            <a:ext cx="2598417" cy="27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5" name="Grupa 14"/>
          <p:cNvGrpSpPr/>
          <p:nvPr/>
        </p:nvGrpSpPr>
        <p:grpSpPr>
          <a:xfrm>
            <a:off x="6816080" y="1844826"/>
            <a:ext cx="3168352" cy="2952327"/>
            <a:chOff x="2264680" y="1223859"/>
            <a:chExt cx="3168352" cy="2952327"/>
          </a:xfrm>
        </p:grpSpPr>
        <p:cxnSp>
          <p:nvCxnSpPr>
            <p:cNvPr id="16" name="Ravni poveznik sa strelicom 15"/>
            <p:cNvCxnSpPr/>
            <p:nvPr/>
          </p:nvCxnSpPr>
          <p:spPr>
            <a:xfrm flipH="1">
              <a:off x="2912752" y="1223859"/>
              <a:ext cx="1728192" cy="2952327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Ravni poveznik sa strelicom 16"/>
            <p:cNvCxnSpPr/>
            <p:nvPr/>
          </p:nvCxnSpPr>
          <p:spPr>
            <a:xfrm>
              <a:off x="2264680" y="2695714"/>
              <a:ext cx="3168352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Ravni poveznik sa strelicom 17"/>
            <p:cNvCxnSpPr/>
            <p:nvPr/>
          </p:nvCxnSpPr>
          <p:spPr>
            <a:xfrm flipH="1" flipV="1">
              <a:off x="2912752" y="1223859"/>
              <a:ext cx="1728192" cy="2952327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TekstniOkvir 26"/>
          <p:cNvSpPr txBox="1"/>
          <p:nvPr/>
        </p:nvSpPr>
        <p:spPr>
          <a:xfrm>
            <a:off x="7248128" y="1510337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dirty="0">
                <a:solidFill>
                  <a:srgbClr val="0070C0"/>
                </a:solidFill>
                <a:latin typeface="Cambria"/>
                <a:ea typeface="Calibri"/>
                <a:cs typeface="Times New Roman"/>
              </a:rPr>
              <a:t>a</a:t>
            </a:r>
            <a:r>
              <a:rPr lang="hr-HR" baseline="-25000" dirty="0">
                <a:solidFill>
                  <a:srgbClr val="0070C0"/>
                </a:solidFill>
                <a:latin typeface="Cambria"/>
                <a:ea typeface="Calibri"/>
                <a:cs typeface="Times New Roman"/>
              </a:rPr>
              <a:t>3</a:t>
            </a:r>
            <a:endParaRPr lang="hr-HR" dirty="0">
              <a:solidFill>
                <a:srgbClr val="0070C0"/>
              </a:solidFill>
            </a:endParaRPr>
          </a:p>
        </p:txBody>
      </p:sp>
      <p:sp>
        <p:nvSpPr>
          <p:cNvPr id="28" name="TekstniOkvir 27"/>
          <p:cNvSpPr txBox="1"/>
          <p:nvPr/>
        </p:nvSpPr>
        <p:spPr>
          <a:xfrm>
            <a:off x="10023251" y="3132014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dirty="0">
                <a:solidFill>
                  <a:srgbClr val="0070C0"/>
                </a:solidFill>
                <a:latin typeface="Cambria"/>
                <a:ea typeface="Calibri"/>
                <a:cs typeface="Times New Roman"/>
              </a:rPr>
              <a:t>a</a:t>
            </a:r>
            <a:r>
              <a:rPr lang="hr-HR" baseline="-25000" dirty="0">
                <a:solidFill>
                  <a:srgbClr val="0070C0"/>
                </a:solidFill>
                <a:latin typeface="Cambria"/>
                <a:ea typeface="Calibri"/>
                <a:cs typeface="Times New Roman"/>
              </a:rPr>
              <a:t>2</a:t>
            </a:r>
            <a:endParaRPr lang="hr-HR" dirty="0">
              <a:solidFill>
                <a:srgbClr val="0070C0"/>
              </a:solidFill>
            </a:endParaRPr>
          </a:p>
        </p:txBody>
      </p:sp>
      <p:sp>
        <p:nvSpPr>
          <p:cNvPr id="29" name="TekstniOkvir 28"/>
          <p:cNvSpPr txBox="1"/>
          <p:nvPr/>
        </p:nvSpPr>
        <p:spPr>
          <a:xfrm>
            <a:off x="7197055" y="4666680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dirty="0">
                <a:solidFill>
                  <a:srgbClr val="0070C0"/>
                </a:solidFill>
                <a:latin typeface="Cambria"/>
                <a:ea typeface="Calibri"/>
                <a:cs typeface="Times New Roman"/>
              </a:rPr>
              <a:t>a</a:t>
            </a:r>
            <a:r>
              <a:rPr lang="hr-HR" baseline="-25000" dirty="0">
                <a:solidFill>
                  <a:srgbClr val="0070C0"/>
                </a:solidFill>
                <a:latin typeface="Cambria"/>
                <a:ea typeface="Calibri"/>
                <a:cs typeface="Times New Roman"/>
              </a:rPr>
              <a:t>1</a:t>
            </a:r>
            <a:endParaRPr lang="hr-HR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5374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7" grpId="0"/>
      <p:bldP spid="27" grpId="0"/>
      <p:bldP spid="28" grpId="0"/>
      <p:bldP spid="29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Slika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1609" y="2166548"/>
            <a:ext cx="2091945" cy="324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22650" y="695048"/>
            <a:ext cx="5769864" cy="1143000"/>
          </a:xfrm>
        </p:spPr>
        <p:txBody>
          <a:bodyPr>
            <a:noAutofit/>
          </a:bodyPr>
          <a:lstStyle/>
          <a:p>
            <a:r>
              <a:rPr lang="hr-HR" sz="3400" dirty="0">
                <a:latin typeface="Futura Bk BT" panose="020B0502020204020303" pitchFamily="34" charset="0"/>
              </a:rPr>
              <a:t>HEKSAGONSKA DIPIRAMIDA </a:t>
            </a:r>
            <a:br>
              <a:rPr lang="hr-HR" sz="3400" dirty="0">
                <a:latin typeface="Futura Bk BT" panose="020B0502020204020303" pitchFamily="34" charset="0"/>
              </a:rPr>
            </a:br>
            <a:endParaRPr lang="hr-HR" sz="3400" dirty="0">
              <a:latin typeface="Futura Bk BT" panose="020B0502020204020303" pitchFamily="34" charset="0"/>
            </a:endParaRPr>
          </a:p>
        </p:txBody>
      </p:sp>
      <p:sp>
        <p:nvSpPr>
          <p:cNvPr id="9" name="Naslov 1"/>
          <p:cNvSpPr txBox="1">
            <a:spLocks/>
          </p:cNvSpPr>
          <p:nvPr/>
        </p:nvSpPr>
        <p:spPr>
          <a:xfrm>
            <a:off x="7559096" y="219456"/>
            <a:ext cx="5996977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sz="3400" dirty="0">
                <a:latin typeface="Futura Bk BT" panose="020B0502020204020303" pitchFamily="34" charset="0"/>
              </a:rPr>
              <a:t>DIHEKSAGONSKA DIPIRAMIDA</a:t>
            </a:r>
          </a:p>
        </p:txBody>
      </p:sp>
      <p:pic>
        <p:nvPicPr>
          <p:cNvPr id="11" name="Slika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818" y="1580610"/>
            <a:ext cx="2153552" cy="44118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3476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Slika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4790" y="2198804"/>
            <a:ext cx="3089346" cy="27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Slika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29" y="2198804"/>
            <a:ext cx="3089346" cy="270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75520" y="476672"/>
            <a:ext cx="8640960" cy="1143000"/>
          </a:xfrm>
        </p:spPr>
        <p:txBody>
          <a:bodyPr>
            <a:noAutofit/>
          </a:bodyPr>
          <a:lstStyle/>
          <a:p>
            <a:r>
              <a:rPr lang="hr-HR" sz="3400" dirty="0">
                <a:latin typeface="Futura Bk BT" panose="020B0502020204020303" pitchFamily="34" charset="0"/>
              </a:rPr>
              <a:t>ROMBOEDAR (+ i -)</a:t>
            </a:r>
          </a:p>
        </p:txBody>
      </p:sp>
      <p:sp>
        <p:nvSpPr>
          <p:cNvPr id="3" name="TekstniOkvir 2"/>
          <p:cNvSpPr txBox="1"/>
          <p:nvPr/>
        </p:nvSpPr>
        <p:spPr>
          <a:xfrm>
            <a:off x="2174788" y="5373215"/>
            <a:ext cx="40738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800" dirty="0">
                <a:solidFill>
                  <a:prstClr val="black"/>
                </a:solidFill>
                <a:latin typeface="Futura Bk BT" panose="020B0502020204020303" pitchFamily="34" charset="0"/>
              </a:rPr>
              <a:t>Pozitivan </a:t>
            </a:r>
            <a:r>
              <a:rPr lang="hr-HR" sz="2800" dirty="0" err="1">
                <a:solidFill>
                  <a:prstClr val="black"/>
                </a:solidFill>
                <a:latin typeface="Futura Bk BT" panose="020B0502020204020303" pitchFamily="34" charset="0"/>
              </a:rPr>
              <a:t>romboedar</a:t>
            </a:r>
            <a:endParaRPr lang="hr-HR" sz="2800" dirty="0">
              <a:solidFill>
                <a:prstClr val="black"/>
              </a:solidFill>
              <a:latin typeface="Futura Bk BT" panose="020B0502020204020303" pitchFamily="34" charset="0"/>
            </a:endParaRPr>
          </a:p>
        </p:txBody>
      </p:sp>
      <p:sp>
        <p:nvSpPr>
          <p:cNvPr id="14" name="TekstniOkvir 13"/>
          <p:cNvSpPr txBox="1"/>
          <p:nvPr/>
        </p:nvSpPr>
        <p:spPr>
          <a:xfrm>
            <a:off x="6273239" y="5373215"/>
            <a:ext cx="40324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800" dirty="0">
                <a:solidFill>
                  <a:prstClr val="black"/>
                </a:solidFill>
                <a:latin typeface="Futura Bk BT" panose="020B0502020204020303" pitchFamily="34" charset="0"/>
              </a:rPr>
              <a:t>Negativan </a:t>
            </a:r>
            <a:r>
              <a:rPr lang="hr-HR" sz="2800" dirty="0" err="1">
                <a:solidFill>
                  <a:prstClr val="black"/>
                </a:solidFill>
                <a:latin typeface="Futura Bk BT" panose="020B0502020204020303" pitchFamily="34" charset="0"/>
              </a:rPr>
              <a:t>romboedar</a:t>
            </a:r>
            <a:endParaRPr lang="hr-HR" sz="2800" dirty="0">
              <a:solidFill>
                <a:prstClr val="black"/>
              </a:solidFill>
              <a:latin typeface="Futura Bk BT" panose="020B05020202040203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4059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4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lika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3635" y="2085999"/>
            <a:ext cx="1360263" cy="360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75520" y="476672"/>
            <a:ext cx="8640960" cy="1143000"/>
          </a:xfrm>
        </p:spPr>
        <p:txBody>
          <a:bodyPr>
            <a:noAutofit/>
          </a:bodyPr>
          <a:lstStyle/>
          <a:p>
            <a:r>
              <a:rPr lang="hr-HR" sz="3400" dirty="0">
                <a:latin typeface="Futura Bk BT" panose="020B0502020204020303" pitchFamily="34" charset="0"/>
              </a:rPr>
              <a:t>DITRIGONSKI SKALENOEDAR</a:t>
            </a:r>
            <a:br>
              <a:rPr lang="hr-HR" sz="3400" dirty="0">
                <a:latin typeface="Futura Bk BT" panose="020B0502020204020303" pitchFamily="34" charset="0"/>
              </a:rPr>
            </a:br>
            <a:r>
              <a:rPr lang="hr-HR" sz="3400" dirty="0">
                <a:latin typeface="Futura Bk BT" panose="020B0502020204020303" pitchFamily="34" charset="0"/>
              </a:rPr>
              <a:t> (postoje + i -)</a:t>
            </a:r>
          </a:p>
        </p:txBody>
      </p:sp>
    </p:spTree>
    <p:extLst>
      <p:ext uri="{BB962C8B-B14F-4D97-AF65-F5344CB8AC3E}">
        <p14:creationId xmlns:p14="http://schemas.microsoft.com/office/powerpoint/2010/main" val="2063414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3583" y="2420888"/>
            <a:ext cx="5347997" cy="2232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latin typeface="Futura Bk BT" panose="020B0502020204020303" pitchFamily="34" charset="0"/>
              </a:rPr>
              <a:t>ROMPSKA DIPIRAMIDA {</a:t>
            </a:r>
            <a:r>
              <a:rPr lang="hr-HR" dirty="0" err="1">
                <a:latin typeface="Futura Bk BT" panose="020B0502020204020303" pitchFamily="34" charset="0"/>
              </a:rPr>
              <a:t>hkl</a:t>
            </a:r>
            <a:r>
              <a:rPr lang="hr-HR" dirty="0">
                <a:latin typeface="Futura Bk BT" panose="020B0502020204020303" pitchFamily="34" charset="0"/>
              </a:rPr>
              <a:t>} </a:t>
            </a:r>
          </a:p>
        </p:txBody>
      </p:sp>
    </p:spTree>
    <p:extLst>
      <p:ext uri="{BB962C8B-B14F-4D97-AF65-F5344CB8AC3E}">
        <p14:creationId xmlns:p14="http://schemas.microsoft.com/office/powerpoint/2010/main" val="2435510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4D928E-DE4A-46C2-B356-F43D545731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Futura Bk BT" panose="020B0502020204020303" pitchFamily="34" charset="0"/>
              </a:rPr>
              <a:t>Samostalni</a:t>
            </a:r>
            <a:r>
              <a:rPr lang="en-US" dirty="0">
                <a:latin typeface="Futura Bk BT" panose="020B0502020204020303" pitchFamily="34" charset="0"/>
              </a:rPr>
              <a:t> rad 28.3.</a:t>
            </a:r>
            <a:endParaRPr lang="hr-HR" dirty="0">
              <a:latin typeface="Futura Bk BT" panose="020B0502020204020303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EE1EDB-FC76-4FC9-AA5F-585DE48C36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u="sng" dirty="0" err="1"/>
              <a:t>rješavanje</a:t>
            </a:r>
            <a:r>
              <a:rPr lang="en-US" b="1" u="sng" dirty="0"/>
              <a:t> </a:t>
            </a:r>
            <a:r>
              <a:rPr lang="en-US" b="1" u="sng" dirty="0" err="1"/>
              <a:t>modela</a:t>
            </a:r>
            <a:r>
              <a:rPr lang="en-US" b="1" u="sng" dirty="0"/>
              <a:t> </a:t>
            </a:r>
            <a:r>
              <a:rPr lang="en-US" b="1" u="sng" dirty="0" err="1"/>
              <a:t>iz</a:t>
            </a:r>
            <a:r>
              <a:rPr lang="en-US" b="1" u="sng" dirty="0"/>
              <a:t> ne-</a:t>
            </a:r>
            <a:r>
              <a:rPr lang="en-US" b="1" u="sng" dirty="0" err="1"/>
              <a:t>kubičnih</a:t>
            </a:r>
            <a:r>
              <a:rPr lang="en-US" b="1" u="sng" dirty="0"/>
              <a:t> </a:t>
            </a:r>
            <a:r>
              <a:rPr lang="en-US" b="1" u="sng" dirty="0" err="1"/>
              <a:t>kristalnih</a:t>
            </a:r>
            <a:r>
              <a:rPr lang="en-US" b="1" u="sng" dirty="0"/>
              <a:t> </a:t>
            </a:r>
            <a:r>
              <a:rPr lang="en-US" b="1" u="sng" dirty="0" err="1"/>
              <a:t>sustava</a:t>
            </a:r>
            <a:endParaRPr lang="en-US" b="1" u="sng" dirty="0"/>
          </a:p>
          <a:p>
            <a:pPr lvl="1"/>
            <a:r>
              <a:rPr lang="en-US" dirty="0" err="1"/>
              <a:t>odrediti</a:t>
            </a:r>
            <a:r>
              <a:rPr lang="en-US" dirty="0"/>
              <a:t> </a:t>
            </a:r>
            <a:r>
              <a:rPr lang="en-US" dirty="0" err="1"/>
              <a:t>prisutne</a:t>
            </a:r>
            <a:r>
              <a:rPr lang="en-US" dirty="0"/>
              <a:t> </a:t>
            </a:r>
            <a:r>
              <a:rPr lang="en-US" dirty="0" err="1"/>
              <a:t>elemente</a:t>
            </a:r>
            <a:r>
              <a:rPr lang="en-US" dirty="0"/>
              <a:t> </a:t>
            </a:r>
            <a:r>
              <a:rPr lang="en-US" dirty="0" err="1"/>
              <a:t>simetrije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popisati</a:t>
            </a:r>
            <a:r>
              <a:rPr lang="en-US" dirty="0"/>
              <a:t> </a:t>
            </a:r>
            <a:r>
              <a:rPr lang="en-US" dirty="0" err="1"/>
              <a:t>ih</a:t>
            </a:r>
            <a:endParaRPr lang="en-US" dirty="0"/>
          </a:p>
          <a:p>
            <a:pPr lvl="1"/>
            <a:r>
              <a:rPr lang="en-US" dirty="0" err="1"/>
              <a:t>odrediti</a:t>
            </a:r>
            <a:r>
              <a:rPr lang="en-US" dirty="0"/>
              <a:t> </a:t>
            </a:r>
            <a:r>
              <a:rPr lang="en-US" dirty="0" err="1"/>
              <a:t>kristalnu</a:t>
            </a:r>
            <a:r>
              <a:rPr lang="en-US" dirty="0"/>
              <a:t> </a:t>
            </a:r>
            <a:r>
              <a:rPr lang="en-US" dirty="0" err="1"/>
              <a:t>klasu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zapisati</a:t>
            </a:r>
            <a:r>
              <a:rPr lang="en-US" dirty="0"/>
              <a:t> HM </a:t>
            </a:r>
            <a:r>
              <a:rPr lang="en-US" dirty="0" err="1"/>
              <a:t>simbol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oba</a:t>
            </a:r>
            <a:r>
              <a:rPr lang="en-US" dirty="0"/>
              <a:t> </a:t>
            </a:r>
            <a:r>
              <a:rPr lang="en-US" dirty="0" err="1"/>
              <a:t>naziva</a:t>
            </a:r>
            <a:endParaRPr lang="en-US" dirty="0"/>
          </a:p>
          <a:p>
            <a:pPr lvl="1"/>
            <a:r>
              <a:rPr lang="en-US" dirty="0" err="1"/>
              <a:t>zapisati</a:t>
            </a:r>
            <a:r>
              <a:rPr lang="en-US" dirty="0"/>
              <a:t> </a:t>
            </a:r>
            <a:r>
              <a:rPr lang="en-US" dirty="0" err="1"/>
              <a:t>karakteristike</a:t>
            </a:r>
            <a:r>
              <a:rPr lang="en-US" dirty="0"/>
              <a:t> </a:t>
            </a:r>
            <a:r>
              <a:rPr lang="en-US" dirty="0" err="1"/>
              <a:t>kristalnog</a:t>
            </a:r>
            <a:r>
              <a:rPr lang="en-US" dirty="0"/>
              <a:t> </a:t>
            </a:r>
            <a:r>
              <a:rPr lang="en-US" dirty="0" err="1"/>
              <a:t>sustava</a:t>
            </a:r>
            <a:endParaRPr lang="en-US" dirty="0"/>
          </a:p>
          <a:p>
            <a:pPr lvl="1"/>
            <a:r>
              <a:rPr lang="en-US" dirty="0" err="1"/>
              <a:t>nacrtati</a:t>
            </a:r>
            <a:r>
              <a:rPr lang="en-US" dirty="0"/>
              <a:t> </a:t>
            </a:r>
            <a:r>
              <a:rPr lang="en-US" dirty="0" err="1"/>
              <a:t>stereografsku</a:t>
            </a:r>
            <a:r>
              <a:rPr lang="en-US" dirty="0"/>
              <a:t> </a:t>
            </a:r>
            <a:r>
              <a:rPr lang="en-US" dirty="0" err="1"/>
              <a:t>projekciju</a:t>
            </a:r>
            <a:r>
              <a:rPr lang="en-US" dirty="0"/>
              <a:t> </a:t>
            </a:r>
            <a:r>
              <a:rPr lang="en-US" dirty="0" err="1"/>
              <a:t>elemenata</a:t>
            </a:r>
            <a:r>
              <a:rPr lang="en-US" dirty="0"/>
              <a:t> </a:t>
            </a:r>
            <a:r>
              <a:rPr lang="en-US" dirty="0" err="1"/>
              <a:t>simetrije</a:t>
            </a:r>
            <a:r>
              <a:rPr lang="en-US" dirty="0"/>
              <a:t> za </a:t>
            </a:r>
            <a:r>
              <a:rPr lang="en-US" dirty="0" err="1"/>
              <a:t>taj</a:t>
            </a:r>
            <a:r>
              <a:rPr lang="en-US" dirty="0"/>
              <a:t> model (</a:t>
            </a:r>
            <a:r>
              <a:rPr lang="en-US" dirty="0" err="1"/>
              <a:t>tu</a:t>
            </a:r>
            <a:r>
              <a:rPr lang="en-US" dirty="0"/>
              <a:t> </a:t>
            </a:r>
            <a:r>
              <a:rPr lang="en-US" dirty="0" err="1"/>
              <a:t>klasu</a:t>
            </a:r>
            <a:r>
              <a:rPr lang="en-US" dirty="0"/>
              <a:t>)</a:t>
            </a:r>
          </a:p>
          <a:p>
            <a:pPr lvl="1"/>
            <a:r>
              <a:rPr lang="en-US" dirty="0" err="1"/>
              <a:t>nabrojati</a:t>
            </a:r>
            <a:r>
              <a:rPr lang="en-US" dirty="0"/>
              <a:t> </a:t>
            </a:r>
            <a:r>
              <a:rPr lang="en-US" dirty="0" err="1"/>
              <a:t>prisutne</a:t>
            </a:r>
            <a:r>
              <a:rPr lang="en-US" dirty="0"/>
              <a:t> </a:t>
            </a:r>
            <a:r>
              <a:rPr lang="en-US" dirty="0" err="1"/>
              <a:t>forme</a:t>
            </a:r>
            <a:r>
              <a:rPr lang="en-US" dirty="0"/>
              <a:t> po </a:t>
            </a:r>
            <a:r>
              <a:rPr lang="en-US" dirty="0" err="1"/>
              <a:t>sljedećem</a:t>
            </a:r>
            <a:r>
              <a:rPr lang="en-US" dirty="0"/>
              <a:t> </a:t>
            </a:r>
            <a:r>
              <a:rPr lang="en-US" dirty="0" err="1"/>
              <a:t>ključu</a:t>
            </a:r>
            <a:r>
              <a:rPr lang="en-US" dirty="0"/>
              <a:t>:</a:t>
            </a:r>
          </a:p>
          <a:p>
            <a:pPr lvl="1"/>
            <a:endParaRPr lang="en-US" sz="700" dirty="0"/>
          </a:p>
          <a:p>
            <a:pPr marL="809625" lvl="1" indent="0">
              <a:buNone/>
            </a:pPr>
            <a:r>
              <a:rPr lang="en-US" b="1" u="sng" dirty="0"/>
              <a:t>NAZIV FORME, </a:t>
            </a:r>
            <a:r>
              <a:rPr lang="en-US" b="1" u="sng" dirty="0" err="1"/>
              <a:t>ukupan</a:t>
            </a:r>
            <a:r>
              <a:rPr lang="en-US" b="1" u="sng" dirty="0"/>
              <a:t> </a:t>
            </a:r>
            <a:r>
              <a:rPr lang="en-US" b="1" u="sng" dirty="0" err="1"/>
              <a:t>broj</a:t>
            </a:r>
            <a:r>
              <a:rPr lang="en-US" b="1" u="sng" dirty="0"/>
              <a:t> </a:t>
            </a:r>
            <a:r>
              <a:rPr lang="en-US" b="1" u="sng" dirty="0" err="1"/>
              <a:t>ploha</a:t>
            </a:r>
            <a:r>
              <a:rPr lang="en-US" b="1" u="sng" dirty="0"/>
              <a:t>, </a:t>
            </a:r>
            <a:r>
              <a:rPr lang="en-US" b="1" u="sng" dirty="0" err="1"/>
              <a:t>otvorena</a:t>
            </a:r>
            <a:r>
              <a:rPr lang="en-US" b="1" u="sng" dirty="0"/>
              <a:t> ILI </a:t>
            </a:r>
            <a:r>
              <a:rPr lang="en-US" b="1" u="sng" dirty="0" err="1"/>
              <a:t>zatvorena</a:t>
            </a:r>
            <a:r>
              <a:rPr lang="en-US" b="1" u="sng" dirty="0"/>
              <a:t> forma</a:t>
            </a:r>
          </a:p>
          <a:p>
            <a:pPr marL="809625" lvl="1" indent="0">
              <a:buNone/>
            </a:pPr>
            <a:endParaRPr lang="en-US" b="1" u="sng" dirty="0"/>
          </a:p>
          <a:p>
            <a:pPr marL="809625" lvl="1" indent="0">
              <a:buNone/>
            </a:pPr>
            <a:endParaRPr lang="en-US" b="1" u="sng" dirty="0"/>
          </a:p>
          <a:p>
            <a:pPr marL="809625" lvl="1" indent="0">
              <a:buNone/>
            </a:pPr>
            <a:r>
              <a:rPr lang="hr-HR" dirty="0"/>
              <a:t>(</a:t>
            </a:r>
            <a:r>
              <a:rPr lang="en-US" dirty="0" err="1"/>
              <a:t>koraci</a:t>
            </a:r>
            <a:r>
              <a:rPr lang="hr-HR" dirty="0"/>
              <a:t> </a:t>
            </a:r>
            <a:r>
              <a:rPr lang="en-US" dirty="0"/>
              <a:t>1 - 4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drugi</a:t>
            </a:r>
            <a:r>
              <a:rPr lang="en-US" dirty="0"/>
              <a:t> </a:t>
            </a:r>
            <a:r>
              <a:rPr lang="en-US" dirty="0" err="1"/>
              <a:t>dio</a:t>
            </a:r>
            <a:r>
              <a:rPr lang="en-US" dirty="0"/>
              <a:t> </a:t>
            </a:r>
            <a:r>
              <a:rPr lang="en-US" dirty="0" err="1"/>
              <a:t>koraka</a:t>
            </a:r>
            <a:r>
              <a:rPr lang="en-US" dirty="0"/>
              <a:t> 6 </a:t>
            </a:r>
            <a:r>
              <a:rPr lang="hr-HR" dirty="0"/>
              <a:t>na Postupku za rješavanje</a:t>
            </a:r>
            <a:r>
              <a:rPr lang="en-US" dirty="0"/>
              <a:t> </a:t>
            </a:r>
            <a:r>
              <a:rPr lang="en-US" dirty="0" err="1"/>
              <a:t>modela</a:t>
            </a:r>
            <a:r>
              <a:rPr lang="en-US" dirty="0"/>
              <a:t>)</a:t>
            </a:r>
            <a:endParaRPr lang="hr-HR" dirty="0"/>
          </a:p>
          <a:p>
            <a:pPr marL="809625" lvl="1" indent="0">
              <a:buNone/>
            </a:pPr>
            <a:endParaRPr lang="en-US" b="1" u="sng" dirty="0"/>
          </a:p>
        </p:txBody>
      </p:sp>
    </p:spTree>
    <p:extLst>
      <p:ext uri="{BB962C8B-B14F-4D97-AF65-F5344CB8AC3E}">
        <p14:creationId xmlns:p14="http://schemas.microsoft.com/office/powerpoint/2010/main" val="10856103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ica 3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223897" y="2910041"/>
              <a:ext cx="4839808" cy="1006412"/>
            </p:xfrm>
            <a:graphic>
              <a:graphicData uri="http://schemas.openxmlformats.org/drawingml/2006/table">
                <a:tbl>
                  <a:tblPr firstRow="1" bandRow="1">
                    <a:tableStyleId>{793D81CF-94F2-401A-BA57-92F5A7B2D0C5}</a:tableStyleId>
                  </a:tblPr>
                  <a:tblGrid>
                    <a:gridCol w="537757">
                      <a:extLst>
                        <a:ext uri="{9D8B030D-6E8A-4147-A177-3AD203B41FA5}">
                          <a16:colId xmlns:a16="http://schemas.microsoft.com/office/drawing/2014/main" val="3136349453"/>
                        </a:ext>
                      </a:extLst>
                    </a:gridCol>
                    <a:gridCol w="537757">
                      <a:extLst>
                        <a:ext uri="{9D8B030D-6E8A-4147-A177-3AD203B41FA5}">
                          <a16:colId xmlns:a16="http://schemas.microsoft.com/office/drawing/2014/main" val="4061342996"/>
                        </a:ext>
                      </a:extLst>
                    </a:gridCol>
                    <a:gridCol w="537757">
                      <a:extLst>
                        <a:ext uri="{9D8B030D-6E8A-4147-A177-3AD203B41FA5}">
                          <a16:colId xmlns:a16="http://schemas.microsoft.com/office/drawing/2014/main" val="401804981"/>
                        </a:ext>
                      </a:extLst>
                    </a:gridCol>
                    <a:gridCol w="537757">
                      <a:extLst>
                        <a:ext uri="{9D8B030D-6E8A-4147-A177-3AD203B41FA5}">
                          <a16:colId xmlns:a16="http://schemas.microsoft.com/office/drawing/2014/main" val="2829782901"/>
                        </a:ext>
                      </a:extLst>
                    </a:gridCol>
                    <a:gridCol w="537757">
                      <a:extLst>
                        <a:ext uri="{9D8B030D-6E8A-4147-A177-3AD203B41FA5}">
                          <a16:colId xmlns:a16="http://schemas.microsoft.com/office/drawing/2014/main" val="1977631305"/>
                        </a:ext>
                      </a:extLst>
                    </a:gridCol>
                    <a:gridCol w="537757">
                      <a:extLst>
                        <a:ext uri="{9D8B030D-6E8A-4147-A177-3AD203B41FA5}">
                          <a16:colId xmlns:a16="http://schemas.microsoft.com/office/drawing/2014/main" val="1808329174"/>
                        </a:ext>
                      </a:extLst>
                    </a:gridCol>
                    <a:gridCol w="537757">
                      <a:extLst>
                        <a:ext uri="{9D8B030D-6E8A-4147-A177-3AD203B41FA5}">
                          <a16:colId xmlns:a16="http://schemas.microsoft.com/office/drawing/2014/main" val="406583410"/>
                        </a:ext>
                      </a:extLst>
                    </a:gridCol>
                    <a:gridCol w="525949">
                      <a:extLst>
                        <a:ext uri="{9D8B030D-6E8A-4147-A177-3AD203B41FA5}">
                          <a16:colId xmlns:a16="http://schemas.microsoft.com/office/drawing/2014/main" val="2049500660"/>
                        </a:ext>
                      </a:extLst>
                    </a:gridCol>
                    <a:gridCol w="549560">
                      <a:extLst>
                        <a:ext uri="{9D8B030D-6E8A-4147-A177-3AD203B41FA5}">
                          <a16:colId xmlns:a16="http://schemas.microsoft.com/office/drawing/2014/main" val="1296066875"/>
                        </a:ext>
                      </a:extLst>
                    </a:gridCol>
                  </a:tblGrid>
                  <a:tr h="61200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hr-HR" sz="1800" b="1" i="1" kern="120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accPr>
                                  <m:e>
                                    <m:r>
                                      <a:rPr lang="hr-HR" sz="1800" b="1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𝟏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hr-HR" sz="1800" b="1" kern="1200" dirty="0">
                            <a:solidFill>
                              <a:schemeClr val="tx1"/>
                            </a:solidFill>
                            <a:effectLst/>
                            <a:latin typeface="Calibri (tijelo)"/>
                            <a:ea typeface="+mn-ea"/>
                            <a:cs typeface="+mn-cs"/>
                          </a:endParaRPr>
                        </a:p>
                        <a:p>
                          <a:pPr algn="ctr"/>
                          <a:endParaRPr lang="hr-HR" b="1" dirty="0">
                            <a:solidFill>
                              <a:schemeClr val="tx1"/>
                            </a:solidFill>
                            <a:latin typeface="Calibri (tijelo)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b="1" dirty="0">
                              <a:solidFill>
                                <a:schemeClr val="tx1"/>
                              </a:solidFill>
                              <a:latin typeface="Calibri (tijelo)"/>
                            </a:rPr>
                            <a:t>m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b="1" dirty="0">
                              <a:solidFill>
                                <a:schemeClr val="tx1"/>
                              </a:solidFill>
                              <a:latin typeface="Calibri (tijelo)"/>
                            </a:rPr>
                            <a:t>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b="1" dirty="0">
                              <a:solidFill>
                                <a:schemeClr val="tx1"/>
                              </a:solidFill>
                              <a:latin typeface="Calibri (tijelo)"/>
                            </a:rPr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b="1" dirty="0">
                              <a:solidFill>
                                <a:schemeClr val="tx1"/>
                              </a:solidFill>
                              <a:latin typeface="Calibri (tijelo)"/>
                            </a:rPr>
                            <a:t>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b="1" dirty="0">
                              <a:solidFill>
                                <a:schemeClr val="tx1"/>
                              </a:solidFill>
                              <a:latin typeface="Calibri (tijelo)"/>
                            </a:rPr>
                            <a:t>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hr-HR" sz="1800" b="1" i="1" kern="120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accPr>
                                  <m:e>
                                    <m:r>
                                      <a:rPr lang="hr-HR" sz="1800" b="1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𝟒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hr-HR" sz="1800" b="1" kern="1200" dirty="0">
                            <a:solidFill>
                              <a:schemeClr val="tx1"/>
                            </a:solidFill>
                            <a:effectLst/>
                            <a:latin typeface="Calibri (tijelo)"/>
                            <a:ea typeface="+mn-ea"/>
                            <a:cs typeface="+mn-cs"/>
                          </a:endParaRPr>
                        </a:p>
                        <a:p>
                          <a:pPr algn="ctr"/>
                          <a:endParaRPr lang="hr-HR" b="1" dirty="0">
                            <a:solidFill>
                              <a:schemeClr val="tx1"/>
                            </a:solidFill>
                            <a:latin typeface="Calibri (tijelo)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b="1" dirty="0" err="1">
                              <a:solidFill>
                                <a:schemeClr val="tx1"/>
                              </a:solidFill>
                              <a:latin typeface="Calibri (tijelo)"/>
                            </a:rPr>
                            <a:t>o.f</a:t>
                          </a:r>
                          <a:r>
                            <a:rPr lang="hr-HR" b="1" dirty="0">
                              <a:solidFill>
                                <a:schemeClr val="tx1"/>
                              </a:solidFill>
                              <a:latin typeface="Calibri (tijelo)"/>
                            </a:rPr>
                            <a:t>.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b="1" dirty="0" err="1">
                              <a:solidFill>
                                <a:schemeClr val="tx1"/>
                              </a:solidFill>
                              <a:latin typeface="Calibri (tijelo)"/>
                            </a:rPr>
                            <a:t>z.f</a:t>
                          </a:r>
                          <a:r>
                            <a:rPr lang="hr-HR" b="1" dirty="0">
                              <a:solidFill>
                                <a:schemeClr val="tx1"/>
                              </a:solidFill>
                              <a:latin typeface="Calibri (tijelo)"/>
                            </a:rPr>
                            <a:t>.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93477438"/>
                      </a:ext>
                    </a:extLst>
                  </a:tr>
                  <a:tr h="23615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dirty="0"/>
                            <a:t>+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dirty="0"/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dirty="0"/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dirty="0"/>
                            <a:t>/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dirty="0"/>
                            <a:t>/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dirty="0"/>
                            <a:t>/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dirty="0"/>
                            <a:t>/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dirty="0"/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dirty="0"/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07732832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ica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33472668"/>
                  </p:ext>
                </p:extLst>
              </p:nvPr>
            </p:nvGraphicFramePr>
            <p:xfrm>
              <a:off x="223897" y="2910041"/>
              <a:ext cx="4839808" cy="1006412"/>
            </p:xfrm>
            <a:graphic>
              <a:graphicData uri="http://schemas.openxmlformats.org/drawingml/2006/table">
                <a:tbl>
                  <a:tblPr firstRow="1" bandRow="1">
                    <a:tableStyleId>{793D81CF-94F2-401A-BA57-92F5A7B2D0C5}</a:tableStyleId>
                  </a:tblPr>
                  <a:tblGrid>
                    <a:gridCol w="537757">
                      <a:extLst>
                        <a:ext uri="{9D8B030D-6E8A-4147-A177-3AD203B41FA5}">
                          <a16:colId xmlns:a16="http://schemas.microsoft.com/office/drawing/2014/main" val="3136349453"/>
                        </a:ext>
                      </a:extLst>
                    </a:gridCol>
                    <a:gridCol w="537757">
                      <a:extLst>
                        <a:ext uri="{9D8B030D-6E8A-4147-A177-3AD203B41FA5}">
                          <a16:colId xmlns:a16="http://schemas.microsoft.com/office/drawing/2014/main" val="4061342996"/>
                        </a:ext>
                      </a:extLst>
                    </a:gridCol>
                    <a:gridCol w="537757">
                      <a:extLst>
                        <a:ext uri="{9D8B030D-6E8A-4147-A177-3AD203B41FA5}">
                          <a16:colId xmlns:a16="http://schemas.microsoft.com/office/drawing/2014/main" val="401804981"/>
                        </a:ext>
                      </a:extLst>
                    </a:gridCol>
                    <a:gridCol w="537757">
                      <a:extLst>
                        <a:ext uri="{9D8B030D-6E8A-4147-A177-3AD203B41FA5}">
                          <a16:colId xmlns:a16="http://schemas.microsoft.com/office/drawing/2014/main" val="2829782901"/>
                        </a:ext>
                      </a:extLst>
                    </a:gridCol>
                    <a:gridCol w="537757">
                      <a:extLst>
                        <a:ext uri="{9D8B030D-6E8A-4147-A177-3AD203B41FA5}">
                          <a16:colId xmlns:a16="http://schemas.microsoft.com/office/drawing/2014/main" val="1977631305"/>
                        </a:ext>
                      </a:extLst>
                    </a:gridCol>
                    <a:gridCol w="537757">
                      <a:extLst>
                        <a:ext uri="{9D8B030D-6E8A-4147-A177-3AD203B41FA5}">
                          <a16:colId xmlns:a16="http://schemas.microsoft.com/office/drawing/2014/main" val="1808329174"/>
                        </a:ext>
                      </a:extLst>
                    </a:gridCol>
                    <a:gridCol w="537757">
                      <a:extLst>
                        <a:ext uri="{9D8B030D-6E8A-4147-A177-3AD203B41FA5}">
                          <a16:colId xmlns:a16="http://schemas.microsoft.com/office/drawing/2014/main" val="406583410"/>
                        </a:ext>
                      </a:extLst>
                    </a:gridCol>
                    <a:gridCol w="525949">
                      <a:extLst>
                        <a:ext uri="{9D8B030D-6E8A-4147-A177-3AD203B41FA5}">
                          <a16:colId xmlns:a16="http://schemas.microsoft.com/office/drawing/2014/main" val="2049500660"/>
                        </a:ext>
                      </a:extLst>
                    </a:gridCol>
                    <a:gridCol w="549560">
                      <a:extLst>
                        <a:ext uri="{9D8B030D-6E8A-4147-A177-3AD203B41FA5}">
                          <a16:colId xmlns:a16="http://schemas.microsoft.com/office/drawing/2014/main" val="1296066875"/>
                        </a:ext>
                      </a:extLst>
                    </a:gridCol>
                  </a:tblGrid>
                  <a:tr h="64065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136" t="-4717" r="-805682" b="-707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b="1" dirty="0" smtClean="0">
                              <a:solidFill>
                                <a:schemeClr val="tx1"/>
                              </a:solidFill>
                              <a:latin typeface="Calibri (tijelo)"/>
                            </a:rPr>
                            <a:t>m</a:t>
                          </a:r>
                          <a:endParaRPr lang="hr-HR" b="1" dirty="0">
                            <a:solidFill>
                              <a:schemeClr val="tx1"/>
                            </a:solidFill>
                            <a:latin typeface="Calibri (tijelo)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b="1" dirty="0" smtClean="0">
                              <a:solidFill>
                                <a:schemeClr val="tx1"/>
                              </a:solidFill>
                              <a:latin typeface="Calibri (tijelo)"/>
                            </a:rPr>
                            <a:t>2</a:t>
                          </a:r>
                          <a:endParaRPr lang="hr-HR" b="1" dirty="0">
                            <a:solidFill>
                              <a:schemeClr val="tx1"/>
                            </a:solidFill>
                            <a:latin typeface="Calibri (tijelo)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b="1" dirty="0" smtClean="0">
                              <a:solidFill>
                                <a:schemeClr val="tx1"/>
                              </a:solidFill>
                              <a:latin typeface="Calibri (tijelo)"/>
                            </a:rPr>
                            <a:t>3</a:t>
                          </a:r>
                          <a:endParaRPr lang="hr-HR" b="1" dirty="0">
                            <a:solidFill>
                              <a:schemeClr val="tx1"/>
                            </a:solidFill>
                            <a:latin typeface="Calibri (tijelo)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b="1" dirty="0" smtClean="0">
                              <a:solidFill>
                                <a:schemeClr val="tx1"/>
                              </a:solidFill>
                              <a:latin typeface="Calibri (tijelo)"/>
                            </a:rPr>
                            <a:t>4</a:t>
                          </a:r>
                          <a:endParaRPr lang="hr-HR" b="1" dirty="0">
                            <a:solidFill>
                              <a:schemeClr val="tx1"/>
                            </a:solidFill>
                            <a:latin typeface="Calibri (tijelo)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b="1" dirty="0" smtClean="0">
                              <a:solidFill>
                                <a:schemeClr val="tx1"/>
                              </a:solidFill>
                              <a:latin typeface="Calibri (tijelo)"/>
                            </a:rPr>
                            <a:t>6</a:t>
                          </a:r>
                          <a:endParaRPr lang="hr-HR" b="1" dirty="0">
                            <a:solidFill>
                              <a:schemeClr val="tx1"/>
                            </a:solidFill>
                            <a:latin typeface="Calibri (tijelo)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603409" t="-4717" r="-203409" b="-707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b="1" dirty="0" err="1" smtClean="0">
                              <a:solidFill>
                                <a:schemeClr val="tx1"/>
                              </a:solidFill>
                              <a:latin typeface="Calibri (tijelo)"/>
                            </a:rPr>
                            <a:t>o.f</a:t>
                          </a:r>
                          <a:r>
                            <a:rPr lang="hr-HR" b="1" dirty="0" smtClean="0">
                              <a:solidFill>
                                <a:schemeClr val="tx1"/>
                              </a:solidFill>
                              <a:latin typeface="Calibri (tijelo)"/>
                            </a:rPr>
                            <a:t>.</a:t>
                          </a:r>
                          <a:endParaRPr lang="hr-HR" b="1" dirty="0">
                            <a:solidFill>
                              <a:schemeClr val="tx1"/>
                            </a:solidFill>
                            <a:latin typeface="Calibri (tijelo)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b="1" dirty="0" err="1" smtClean="0">
                              <a:solidFill>
                                <a:schemeClr val="tx1"/>
                              </a:solidFill>
                              <a:latin typeface="Calibri (tijelo)"/>
                            </a:rPr>
                            <a:t>z.f</a:t>
                          </a:r>
                          <a:r>
                            <a:rPr lang="hr-HR" b="1" dirty="0" smtClean="0">
                              <a:solidFill>
                                <a:schemeClr val="tx1"/>
                              </a:solidFill>
                              <a:latin typeface="Calibri (tijelo)"/>
                            </a:rPr>
                            <a:t>.</a:t>
                          </a:r>
                          <a:endParaRPr lang="hr-HR" b="1" dirty="0">
                            <a:solidFill>
                              <a:schemeClr val="tx1"/>
                            </a:solidFill>
                            <a:latin typeface="Calibri (tijelo)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93477438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dirty="0" smtClean="0"/>
                            <a:t>+</a:t>
                          </a:r>
                          <a:endParaRPr lang="hr-HR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dirty="0" smtClean="0"/>
                            <a:t>3</a:t>
                          </a:r>
                          <a:endParaRPr lang="hr-HR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dirty="0" smtClean="0"/>
                            <a:t>3</a:t>
                          </a:r>
                          <a:endParaRPr lang="hr-HR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dirty="0" smtClean="0"/>
                            <a:t>/</a:t>
                          </a:r>
                          <a:endParaRPr lang="hr-HR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dirty="0" smtClean="0"/>
                            <a:t>/</a:t>
                          </a:r>
                          <a:endParaRPr lang="hr-HR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dirty="0" smtClean="0"/>
                            <a:t>/</a:t>
                          </a:r>
                          <a:endParaRPr lang="hr-HR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dirty="0" smtClean="0"/>
                            <a:t>/</a:t>
                          </a:r>
                          <a:endParaRPr lang="hr-HR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dirty="0" smtClean="0"/>
                            <a:t>3</a:t>
                          </a:r>
                          <a:endParaRPr lang="hr-HR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dirty="0" smtClean="0"/>
                            <a:t>1</a:t>
                          </a:r>
                          <a:endParaRPr lang="hr-HR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077328329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5" name="TekstniOkvir 4"/>
          <p:cNvSpPr txBox="1"/>
          <p:nvPr/>
        </p:nvSpPr>
        <p:spPr>
          <a:xfrm>
            <a:off x="2132750" y="3989286"/>
            <a:ext cx="1022095" cy="36933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hr-HR" dirty="0"/>
              <a:t>C, 3P, 3L</a:t>
            </a:r>
            <a:r>
              <a:rPr lang="hr-HR" baseline="30000" dirty="0"/>
              <a:t>2</a:t>
            </a:r>
            <a:endParaRPr lang="hr-H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kstniOkvir 5"/>
              <p:cNvSpPr txBox="1"/>
              <p:nvPr/>
            </p:nvSpPr>
            <p:spPr>
              <a:xfrm>
                <a:off x="1226508" y="4431451"/>
                <a:ext cx="2834577" cy="1443729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hr-H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r-HR" i="1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hr-HR" i="1">
                              <a:latin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  <m:f>
                        <m:fPr>
                          <m:ctrlPr>
                            <a:rPr lang="hr-H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r-HR" i="1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hr-HR" i="1">
                              <a:latin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  <m:f>
                        <m:fPr>
                          <m:ctrlPr>
                            <a:rPr lang="hr-H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r-HR" i="1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hr-HR" i="1">
                              <a:latin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</m:oMath>
                  </m:oMathPara>
                </a14:m>
                <a:endParaRPr lang="hr-HR" dirty="0"/>
              </a:p>
              <a:p>
                <a:endParaRPr lang="hr-HR" dirty="0"/>
              </a:p>
              <a:p>
                <a:r>
                  <a:rPr lang="hr-HR" dirty="0" err="1"/>
                  <a:t>holoedrija</a:t>
                </a:r>
                <a:r>
                  <a:rPr lang="hr-HR" dirty="0"/>
                  <a:t> rompskog sustava</a:t>
                </a:r>
              </a:p>
              <a:p>
                <a:r>
                  <a:rPr lang="hr-HR" dirty="0"/>
                  <a:t>rompska </a:t>
                </a:r>
                <a:r>
                  <a:rPr lang="hr-HR" dirty="0" err="1"/>
                  <a:t>dipiramidska</a:t>
                </a:r>
                <a:r>
                  <a:rPr lang="hr-HR" dirty="0"/>
                  <a:t> klasa</a:t>
                </a:r>
              </a:p>
            </p:txBody>
          </p:sp>
        </mc:Choice>
        <mc:Fallback xmlns="">
          <p:sp>
            <p:nvSpPr>
              <p:cNvPr id="6" name="TekstniOkvir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6508" y="4431451"/>
                <a:ext cx="2834577" cy="1443729"/>
              </a:xfrm>
              <a:prstGeom prst="rect">
                <a:avLst/>
              </a:prstGeom>
              <a:blipFill>
                <a:blip r:embed="rId3"/>
                <a:stretch>
                  <a:fillRect l="-1499" r="-1713" b="-5439"/>
                </a:stretch>
              </a:blipFill>
              <a:ln w="127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kstniOkvir 6"/>
              <p:cNvSpPr txBox="1"/>
              <p:nvPr/>
            </p:nvSpPr>
            <p:spPr>
              <a:xfrm>
                <a:off x="1234603" y="5948013"/>
                <a:ext cx="2818385" cy="646331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hr-HR" dirty="0"/>
                  <a:t>Rompski kristalni sustav</a:t>
                </a:r>
              </a:p>
              <a:p>
                <a:r>
                  <a:rPr lang="hr-HR" dirty="0"/>
                  <a:t>a </a:t>
                </a:r>
                <a14:m>
                  <m:oMath xmlns:m="http://schemas.openxmlformats.org/officeDocument/2006/math">
                    <m:r>
                      <a:rPr lang="hr-H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</m:oMath>
                </a14:m>
                <a:r>
                  <a:rPr lang="hr-HR" dirty="0"/>
                  <a:t> b </a:t>
                </a:r>
                <a14:m>
                  <m:oMath xmlns:m="http://schemas.openxmlformats.org/officeDocument/2006/math">
                    <m:r>
                      <a:rPr lang="hr-H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</m:oMath>
                </a14:m>
                <a:r>
                  <a:rPr lang="hr-HR" dirty="0"/>
                  <a:t> c	      </a:t>
                </a:r>
                <a:r>
                  <a:rPr lang="el-GR" dirty="0"/>
                  <a:t>α</a:t>
                </a:r>
                <a:r>
                  <a:rPr lang="hr-HR" dirty="0"/>
                  <a:t> = </a:t>
                </a:r>
                <a:r>
                  <a:rPr lang="el-GR" dirty="0"/>
                  <a:t>β</a:t>
                </a:r>
                <a:r>
                  <a:rPr lang="hr-HR" dirty="0"/>
                  <a:t> = </a:t>
                </a:r>
                <a:r>
                  <a:rPr lang="el-GR" dirty="0"/>
                  <a:t>γ</a:t>
                </a:r>
                <a:r>
                  <a:rPr lang="hr-HR" dirty="0"/>
                  <a:t> = 90°</a:t>
                </a:r>
              </a:p>
            </p:txBody>
          </p:sp>
        </mc:Choice>
        <mc:Fallback xmlns="">
          <p:sp>
            <p:nvSpPr>
              <p:cNvPr id="7" name="TekstniOkvir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4603" y="5948013"/>
                <a:ext cx="2818385" cy="646331"/>
              </a:xfrm>
              <a:prstGeom prst="rect">
                <a:avLst/>
              </a:prstGeom>
              <a:blipFill>
                <a:blip r:embed="rId4"/>
                <a:stretch>
                  <a:fillRect l="-1724" t="-4630" b="-12963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Elipsa 7"/>
          <p:cNvSpPr/>
          <p:nvPr/>
        </p:nvSpPr>
        <p:spPr>
          <a:xfrm>
            <a:off x="6836952" y="493777"/>
            <a:ext cx="3986784" cy="3864841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cxnSp>
        <p:nvCxnSpPr>
          <p:cNvPr id="11" name="Ravni poveznik 10"/>
          <p:cNvCxnSpPr>
            <a:stCxn id="8" idx="2"/>
            <a:endCxn id="8" idx="6"/>
          </p:cNvCxnSpPr>
          <p:nvPr/>
        </p:nvCxnSpPr>
        <p:spPr>
          <a:xfrm>
            <a:off x="6836952" y="2426198"/>
            <a:ext cx="398678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avni poveznik 12"/>
          <p:cNvCxnSpPr>
            <a:stCxn id="8" idx="0"/>
            <a:endCxn id="8" idx="4"/>
          </p:cNvCxnSpPr>
          <p:nvPr/>
        </p:nvCxnSpPr>
        <p:spPr>
          <a:xfrm>
            <a:off x="8830344" y="493777"/>
            <a:ext cx="0" cy="386484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Elipsa 8"/>
          <p:cNvSpPr/>
          <p:nvPr/>
        </p:nvSpPr>
        <p:spPr>
          <a:xfrm>
            <a:off x="8748048" y="2257033"/>
            <a:ext cx="164592" cy="338328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5" name="Elipsa 14"/>
          <p:cNvSpPr/>
          <p:nvPr/>
        </p:nvSpPr>
        <p:spPr>
          <a:xfrm>
            <a:off x="8643653" y="4284472"/>
            <a:ext cx="374143" cy="148292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6" name="Elipsa 15"/>
          <p:cNvSpPr/>
          <p:nvPr/>
        </p:nvSpPr>
        <p:spPr>
          <a:xfrm>
            <a:off x="8643653" y="398760"/>
            <a:ext cx="373381" cy="168170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7" name="Elipsa 16"/>
          <p:cNvSpPr/>
          <p:nvPr/>
        </p:nvSpPr>
        <p:spPr>
          <a:xfrm>
            <a:off x="6754656" y="2257033"/>
            <a:ext cx="164592" cy="338328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8" name="Elipsa 17"/>
          <p:cNvSpPr/>
          <p:nvPr/>
        </p:nvSpPr>
        <p:spPr>
          <a:xfrm>
            <a:off x="10729248" y="2257033"/>
            <a:ext cx="164592" cy="338328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14" name="Slika 13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44" y="134555"/>
            <a:ext cx="1475642" cy="260202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kstniOkvir 1"/>
          <p:cNvSpPr txBox="1"/>
          <p:nvPr/>
        </p:nvSpPr>
        <p:spPr>
          <a:xfrm>
            <a:off x="6514151" y="5070849"/>
            <a:ext cx="4632384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hr-HR" dirty="0"/>
              <a:t>FORME:</a:t>
            </a:r>
          </a:p>
          <a:p>
            <a:r>
              <a:rPr lang="hr-HR" dirty="0" err="1"/>
              <a:t>pinakoid</a:t>
            </a:r>
            <a:r>
              <a:rPr lang="hr-HR" dirty="0"/>
              <a:t>, 2 plohe, otvorena forma (x2)</a:t>
            </a:r>
          </a:p>
          <a:p>
            <a:r>
              <a:rPr lang="hr-HR" dirty="0"/>
              <a:t>rompska prizma, 4 plohe, otvorena forma</a:t>
            </a:r>
          </a:p>
          <a:p>
            <a:r>
              <a:rPr lang="hr-HR" dirty="0"/>
              <a:t>rompska </a:t>
            </a:r>
            <a:r>
              <a:rPr lang="hr-HR" dirty="0" err="1"/>
              <a:t>dipiramida</a:t>
            </a:r>
            <a:r>
              <a:rPr lang="hr-HR" dirty="0"/>
              <a:t>, 8 ploha, zatvorena forma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4410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5" grpId="0" animBg="1"/>
      <p:bldP spid="16" grpId="0" animBg="1"/>
      <p:bldP spid="17" grpId="0" animBg="1"/>
      <p:bldP spid="18" grpId="0" animBg="1"/>
      <p:bldP spid="2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lika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1460" y="3124151"/>
            <a:ext cx="4429488" cy="3172273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20504" y="245792"/>
            <a:ext cx="8229600" cy="1143000"/>
          </a:xfrm>
        </p:spPr>
        <p:txBody>
          <a:bodyPr/>
          <a:lstStyle/>
          <a:p>
            <a:r>
              <a:rPr lang="hr-HR" dirty="0">
                <a:latin typeface="Futura Bk BT" panose="020B0502020204020303" pitchFamily="34" charset="0"/>
              </a:rPr>
              <a:t>Zona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82168" y="2766072"/>
            <a:ext cx="4762872" cy="38884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dirty="0">
                <a:latin typeface="Futura Bk BT" panose="020B0502020204020303" pitchFamily="34" charset="0"/>
              </a:rPr>
              <a:t>Zonu čine sve plohe koje su paralelne s određenim pravcem. Taj se pravac zove </a:t>
            </a:r>
            <a:r>
              <a:rPr lang="hr-HR" u="sng" dirty="0">
                <a:latin typeface="Futura Bk BT" panose="020B0502020204020303" pitchFamily="34" charset="0"/>
              </a:rPr>
              <a:t>os zone</a:t>
            </a:r>
            <a:r>
              <a:rPr lang="hr-HR" dirty="0">
                <a:latin typeface="Futura Bk BT" panose="020B0502020204020303" pitchFamily="34" charset="0"/>
              </a:rPr>
              <a:t>.</a:t>
            </a:r>
          </a:p>
          <a:p>
            <a:pPr marL="0" indent="0">
              <a:buNone/>
            </a:pPr>
            <a:r>
              <a:rPr lang="hr-HR" u="sng" dirty="0">
                <a:latin typeface="Futura Bk BT" panose="020B0502020204020303" pitchFamily="34" charset="0"/>
              </a:rPr>
              <a:t>Zonska ravnina</a:t>
            </a:r>
            <a:r>
              <a:rPr lang="hr-HR" dirty="0">
                <a:latin typeface="Futura Bk BT" panose="020B0502020204020303" pitchFamily="34" charset="0"/>
              </a:rPr>
              <a:t> je ravnina okomita na os zone. U njoj leže okomice (normale) na plohe iz te zone.</a:t>
            </a:r>
          </a:p>
        </p:txBody>
      </p:sp>
      <p:sp>
        <p:nvSpPr>
          <p:cNvPr id="5" name="TekstniOkvir 4"/>
          <p:cNvSpPr txBox="1"/>
          <p:nvPr/>
        </p:nvSpPr>
        <p:spPr>
          <a:xfrm>
            <a:off x="592512" y="1236037"/>
            <a:ext cx="828092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000" dirty="0">
                <a:solidFill>
                  <a:prstClr val="black"/>
                </a:solidFill>
                <a:latin typeface="Futura Bk BT" panose="020B0502020204020303" pitchFamily="34" charset="0"/>
              </a:rPr>
              <a:t>Zona je skup ploha koje se sijeku, odnosno koje bi se sjekle u paralelnim bridovima. </a:t>
            </a:r>
          </a:p>
          <a:p>
            <a:endParaRPr lang="hr-HR" sz="3000" dirty="0">
              <a:solidFill>
                <a:prstClr val="black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70168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latin typeface="Futura Bk BT" panose="020B0502020204020303" pitchFamily="34" charset="0"/>
              </a:rPr>
              <a:t>Potreban pribor</a:t>
            </a:r>
            <a:endParaRPr lang="en-GB" dirty="0">
              <a:latin typeface="Futura Bk BT" panose="020B0502020204020303" pitchFamily="34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838200" y="2294625"/>
            <a:ext cx="10515600" cy="3882337"/>
          </a:xfrm>
        </p:spPr>
        <p:txBody>
          <a:bodyPr/>
          <a:lstStyle/>
          <a:p>
            <a:r>
              <a:rPr lang="hr-HR" dirty="0">
                <a:latin typeface="Futura Bk BT" panose="020B0502020204020303" pitchFamily="34" charset="0"/>
              </a:rPr>
              <a:t>Obična ili tehnička olovka</a:t>
            </a:r>
          </a:p>
          <a:p>
            <a:r>
              <a:rPr lang="hr-HR" dirty="0">
                <a:latin typeface="Futura Bk BT" panose="020B0502020204020303" pitchFamily="34" charset="0"/>
              </a:rPr>
              <a:t>Bilježnica (geometrijska ili s kvadratićima)</a:t>
            </a:r>
          </a:p>
          <a:p>
            <a:r>
              <a:rPr lang="hr-HR" dirty="0">
                <a:latin typeface="Futura Bk BT" panose="020B0502020204020303" pitchFamily="34" charset="0"/>
              </a:rPr>
              <a:t>Šestar</a:t>
            </a:r>
          </a:p>
          <a:p>
            <a:r>
              <a:rPr lang="hr-HR" dirty="0">
                <a:latin typeface="Futura Bk BT" panose="020B0502020204020303" pitchFamily="34" charset="0"/>
              </a:rPr>
              <a:t>Dva trokuta (45°-45° i 30°-60°)</a:t>
            </a:r>
            <a:endParaRPr lang="en-GB" dirty="0">
              <a:latin typeface="Futura Bk BT" panose="020B05020202040203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439335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latin typeface="Futura Bk BT" panose="020B0502020204020303" pitchFamily="34" charset="0"/>
              </a:rPr>
              <a:t>Zona (nastavak)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838200" y="1581913"/>
            <a:ext cx="8136904" cy="45259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hr-HR" dirty="0">
                <a:latin typeface="Futura Bk BT" panose="020B0502020204020303" pitchFamily="34" charset="0"/>
              </a:rPr>
              <a:t>Zonu definiraju bilo koje dvije neparalelne plohe, jer postoji samo jedan pravac s kojim su obje paralelne, a on je paralelan s bridom u kojem se te plohe sijeku.</a:t>
            </a:r>
          </a:p>
          <a:p>
            <a:pPr marL="0" indent="0">
              <a:buNone/>
            </a:pPr>
            <a:endParaRPr lang="hr-HR" dirty="0">
              <a:latin typeface="Futura Bk BT" panose="020B0502020204020303" pitchFamily="34" charset="0"/>
            </a:endParaRPr>
          </a:p>
          <a:p>
            <a:pPr marL="0" indent="0">
              <a:buNone/>
            </a:pPr>
            <a:r>
              <a:rPr lang="hr-HR" u="sng" dirty="0">
                <a:latin typeface="Futura Bk BT" panose="020B0502020204020303" pitchFamily="34" charset="0"/>
              </a:rPr>
              <a:t>3. </a:t>
            </a:r>
            <a:r>
              <a:rPr lang="hr-HR" u="sng" dirty="0" err="1">
                <a:latin typeface="Futura Bk BT" panose="020B0502020204020303" pitchFamily="34" charset="0"/>
              </a:rPr>
              <a:t>kristalografski</a:t>
            </a:r>
            <a:r>
              <a:rPr lang="hr-HR" u="sng" dirty="0">
                <a:latin typeface="Futura Bk BT" panose="020B0502020204020303" pitchFamily="34" charset="0"/>
              </a:rPr>
              <a:t> zakon</a:t>
            </a:r>
            <a:r>
              <a:rPr lang="hr-HR" dirty="0">
                <a:latin typeface="Futura Bk BT" panose="020B0502020204020303" pitchFamily="34" charset="0"/>
              </a:rPr>
              <a:t>:</a:t>
            </a:r>
          </a:p>
          <a:p>
            <a:pPr marL="0" indent="0" algn="just">
              <a:buNone/>
            </a:pPr>
            <a:r>
              <a:rPr lang="hr-HR" dirty="0">
                <a:latin typeface="Futura Bk BT" panose="020B0502020204020303" pitchFamily="34" charset="0"/>
              </a:rPr>
              <a:t>Svaka ploha na kristalu mora ležati u </a:t>
            </a:r>
            <a:r>
              <a:rPr lang="hr-HR" dirty="0" err="1">
                <a:latin typeface="Futura Bk BT" panose="020B0502020204020303" pitchFamily="34" charset="0"/>
              </a:rPr>
              <a:t>presjecištu</a:t>
            </a:r>
            <a:r>
              <a:rPr lang="hr-HR" dirty="0">
                <a:latin typeface="Futura Bk BT" panose="020B0502020204020303" pitchFamily="34" charset="0"/>
              </a:rPr>
              <a:t> najmanje dvije zone, odnosno mora pripadati najmanje dvjema zonama. </a:t>
            </a:r>
          </a:p>
        </p:txBody>
      </p:sp>
    </p:spTree>
    <p:extLst>
      <p:ext uri="{BB962C8B-B14F-4D97-AF65-F5344CB8AC3E}">
        <p14:creationId xmlns:p14="http://schemas.microsoft.com/office/powerpoint/2010/main" val="165917249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latin typeface="Futura Bk BT" panose="020B0502020204020303" pitchFamily="34" charset="0"/>
              </a:rPr>
              <a:t>Orijentacija modela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>
                <a:latin typeface="Futura Bk BT" panose="020B0502020204020303" pitchFamily="34" charset="0"/>
              </a:rPr>
              <a:t>prema </a:t>
            </a:r>
            <a:r>
              <a:rPr lang="hr-HR" dirty="0" err="1">
                <a:latin typeface="Futura Bk BT" panose="020B0502020204020303" pitchFamily="34" charset="0"/>
              </a:rPr>
              <a:t>kristalografskim</a:t>
            </a:r>
            <a:r>
              <a:rPr lang="hr-HR" dirty="0">
                <a:latin typeface="Futura Bk BT" panose="020B0502020204020303" pitchFamily="34" charset="0"/>
              </a:rPr>
              <a:t> osima</a:t>
            </a:r>
          </a:p>
          <a:p>
            <a:r>
              <a:rPr lang="hr-HR" dirty="0">
                <a:latin typeface="Futura Bk BT" panose="020B0502020204020303" pitchFamily="34" charset="0"/>
              </a:rPr>
              <a:t>jedna kristalografska os stoji vertikalno, jedna paralelno s vama, a jedna prema vama (kut</a:t>
            </a:r>
            <a:r>
              <a:rPr lang="en-US" dirty="0">
                <a:latin typeface="Futura Bk BT" panose="020B0502020204020303" pitchFamily="34" charset="0"/>
              </a:rPr>
              <a:t>o</a:t>
            </a:r>
            <a:r>
              <a:rPr lang="hr-HR" dirty="0">
                <a:latin typeface="Futura Bk BT" panose="020B0502020204020303" pitchFamily="34" charset="0"/>
              </a:rPr>
              <a:t>vi se mogu mijenjati)</a:t>
            </a:r>
          </a:p>
        </p:txBody>
      </p:sp>
    </p:spTree>
    <p:extLst>
      <p:ext uri="{BB962C8B-B14F-4D97-AF65-F5344CB8AC3E}">
        <p14:creationId xmlns:p14="http://schemas.microsoft.com/office/powerpoint/2010/main" val="160404436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latin typeface="Futura Bk BT" panose="020B0502020204020303" pitchFamily="34" charset="0"/>
              </a:rPr>
              <a:t>Orijentacija modela u kubičnom sustavu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err="1">
                <a:latin typeface="Futura Bk BT" panose="020B0502020204020303" pitchFamily="34" charset="0"/>
              </a:rPr>
              <a:t>holoedrija</a:t>
            </a:r>
            <a:r>
              <a:rPr lang="hr-HR" dirty="0">
                <a:latin typeface="Futura Bk BT" panose="020B0502020204020303" pitchFamily="34" charset="0"/>
              </a:rPr>
              <a:t> kubičnog sustava: </a:t>
            </a:r>
          </a:p>
          <a:p>
            <a:pPr lvl="1"/>
            <a:r>
              <a:rPr lang="hr-HR" dirty="0" err="1">
                <a:latin typeface="Futura Bk BT" panose="020B0502020204020303" pitchFamily="34" charset="0"/>
              </a:rPr>
              <a:t>tetragire</a:t>
            </a:r>
            <a:r>
              <a:rPr lang="hr-HR" dirty="0">
                <a:latin typeface="Futura Bk BT" panose="020B0502020204020303" pitchFamily="34" charset="0"/>
              </a:rPr>
              <a:t> moraju pratiti </a:t>
            </a:r>
            <a:r>
              <a:rPr lang="hr-HR" dirty="0" err="1">
                <a:latin typeface="Futura Bk BT" panose="020B0502020204020303" pitchFamily="34" charset="0"/>
              </a:rPr>
              <a:t>kristalografske</a:t>
            </a:r>
            <a:r>
              <a:rPr lang="hr-HR" dirty="0">
                <a:latin typeface="Futura Bk BT" panose="020B0502020204020303" pitchFamily="34" charset="0"/>
              </a:rPr>
              <a:t> osi</a:t>
            </a:r>
          </a:p>
          <a:p>
            <a:pPr marL="457200" lvl="1" indent="0">
              <a:buNone/>
            </a:pPr>
            <a:endParaRPr lang="hr-HR" dirty="0">
              <a:latin typeface="Futura Bk BT" panose="020B0502020204020303" pitchFamily="34" charset="0"/>
            </a:endParaRPr>
          </a:p>
          <a:p>
            <a:pPr marL="265113" lvl="1"/>
            <a:r>
              <a:rPr lang="hr-HR" sz="2800" dirty="0">
                <a:latin typeface="Futura Bk BT" panose="020B0502020204020303" pitchFamily="34" charset="0"/>
              </a:rPr>
              <a:t>tetraedarska </a:t>
            </a:r>
            <a:r>
              <a:rPr lang="hr-HR" sz="2800" dirty="0" err="1">
                <a:latin typeface="Futura Bk BT" panose="020B0502020204020303" pitchFamily="34" charset="0"/>
              </a:rPr>
              <a:t>hemiedrija</a:t>
            </a:r>
            <a:r>
              <a:rPr lang="hr-HR" sz="2800" dirty="0">
                <a:latin typeface="Futura Bk BT" panose="020B0502020204020303" pitchFamily="34" charset="0"/>
              </a:rPr>
              <a:t> </a:t>
            </a:r>
            <a:r>
              <a:rPr lang="hr-HR" sz="2800" dirty="0" err="1">
                <a:latin typeface="Futura Bk BT" panose="020B0502020204020303" pitchFamily="34" charset="0"/>
              </a:rPr>
              <a:t>k.s</a:t>
            </a:r>
            <a:r>
              <a:rPr lang="hr-HR" sz="2800" dirty="0">
                <a:latin typeface="Futura Bk BT" panose="020B0502020204020303" pitchFamily="34" charset="0"/>
              </a:rPr>
              <a:t>.:</a:t>
            </a:r>
          </a:p>
          <a:p>
            <a:pPr marL="722313" lvl="2"/>
            <a:r>
              <a:rPr lang="hr-HR" sz="2400" dirty="0" err="1">
                <a:latin typeface="Futura Bk BT" panose="020B0502020204020303" pitchFamily="34" charset="0"/>
              </a:rPr>
              <a:t>rotoinverzne</a:t>
            </a:r>
            <a:r>
              <a:rPr lang="hr-HR" sz="2400" dirty="0">
                <a:latin typeface="Futura Bk BT" panose="020B0502020204020303" pitchFamily="34" charset="0"/>
              </a:rPr>
              <a:t> </a:t>
            </a:r>
            <a:r>
              <a:rPr lang="hr-HR" sz="2400" dirty="0" err="1">
                <a:latin typeface="Futura Bk BT" panose="020B0502020204020303" pitchFamily="34" charset="0"/>
              </a:rPr>
              <a:t>tetragire</a:t>
            </a:r>
            <a:r>
              <a:rPr lang="hr-HR" sz="2400" dirty="0">
                <a:latin typeface="Futura Bk BT" panose="020B0502020204020303" pitchFamily="34" charset="0"/>
              </a:rPr>
              <a:t> moraju pratiti </a:t>
            </a:r>
            <a:r>
              <a:rPr lang="hr-HR" sz="2400" dirty="0" err="1">
                <a:latin typeface="Futura Bk BT" panose="020B0502020204020303" pitchFamily="34" charset="0"/>
              </a:rPr>
              <a:t>kristalografske</a:t>
            </a:r>
            <a:r>
              <a:rPr lang="hr-HR" sz="2400" dirty="0">
                <a:latin typeface="Futura Bk BT" panose="020B0502020204020303" pitchFamily="34" charset="0"/>
              </a:rPr>
              <a:t> osi</a:t>
            </a:r>
          </a:p>
          <a:p>
            <a:pPr marL="722313" lvl="2"/>
            <a:endParaRPr lang="hr-HR" sz="2400" dirty="0">
              <a:latin typeface="Futura Bk BT" panose="020B0502020204020303" pitchFamily="34" charset="0"/>
            </a:endParaRPr>
          </a:p>
          <a:p>
            <a:pPr marL="265113" lvl="2" indent="-265113"/>
            <a:r>
              <a:rPr lang="hr-HR" sz="2800" dirty="0">
                <a:latin typeface="Futura Bk BT" panose="020B0502020204020303" pitchFamily="34" charset="0"/>
              </a:rPr>
              <a:t>pentagonska </a:t>
            </a:r>
            <a:r>
              <a:rPr lang="hr-HR" sz="2800" dirty="0" err="1">
                <a:latin typeface="Futura Bk BT" panose="020B0502020204020303" pitchFamily="34" charset="0"/>
              </a:rPr>
              <a:t>hemiedrija</a:t>
            </a:r>
            <a:r>
              <a:rPr lang="hr-HR" sz="2800" dirty="0">
                <a:latin typeface="Futura Bk BT" panose="020B0502020204020303" pitchFamily="34" charset="0"/>
              </a:rPr>
              <a:t> </a:t>
            </a:r>
            <a:r>
              <a:rPr lang="hr-HR" sz="2800" dirty="0" err="1">
                <a:latin typeface="Futura Bk BT" panose="020B0502020204020303" pitchFamily="34" charset="0"/>
              </a:rPr>
              <a:t>k.s</a:t>
            </a:r>
            <a:r>
              <a:rPr lang="hr-HR" sz="2800" dirty="0">
                <a:latin typeface="Futura Bk BT" panose="020B0502020204020303" pitchFamily="34" charset="0"/>
              </a:rPr>
              <a:t>.:</a:t>
            </a:r>
          </a:p>
          <a:p>
            <a:pPr marL="722313" lvl="3" indent="-265113"/>
            <a:r>
              <a:rPr lang="hr-HR" sz="2400" dirty="0" err="1">
                <a:latin typeface="Futura Bk BT" panose="020B0502020204020303" pitchFamily="34" charset="0"/>
              </a:rPr>
              <a:t>digire</a:t>
            </a:r>
            <a:r>
              <a:rPr lang="hr-HR" sz="2400" dirty="0">
                <a:latin typeface="Futura Bk BT" panose="020B0502020204020303" pitchFamily="34" charset="0"/>
              </a:rPr>
              <a:t> moraju pratiti </a:t>
            </a:r>
            <a:r>
              <a:rPr lang="hr-HR" sz="2400" dirty="0" err="1">
                <a:latin typeface="Futura Bk BT" panose="020B0502020204020303" pitchFamily="34" charset="0"/>
              </a:rPr>
              <a:t>kristalografske</a:t>
            </a:r>
            <a:r>
              <a:rPr lang="hr-HR" sz="2400" dirty="0">
                <a:latin typeface="Futura Bk BT" panose="020B0502020204020303" pitchFamily="34" charset="0"/>
              </a:rPr>
              <a:t> osi</a:t>
            </a:r>
          </a:p>
        </p:txBody>
      </p:sp>
    </p:spTree>
    <p:extLst>
      <p:ext uri="{BB962C8B-B14F-4D97-AF65-F5344CB8AC3E}">
        <p14:creationId xmlns:p14="http://schemas.microsoft.com/office/powerpoint/2010/main" val="9990124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latin typeface="Futura Bk BT" panose="020B0502020204020303" pitchFamily="34" charset="0"/>
              </a:rPr>
              <a:t>Kako iscrtati zonu?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hr-HR" dirty="0">
                <a:latin typeface="Futura Bk BT" panose="020B0502020204020303" pitchFamily="34" charset="0"/>
              </a:rPr>
              <a:t>Prvo treba odabrati 2 neparalelna brida na plohi koju želimo dokazati kao </a:t>
            </a:r>
            <a:r>
              <a:rPr lang="hr-HR" dirty="0" err="1">
                <a:latin typeface="Futura Bk BT" panose="020B0502020204020303" pitchFamily="34" charset="0"/>
              </a:rPr>
              <a:t>presjecište</a:t>
            </a:r>
            <a:r>
              <a:rPr lang="hr-HR" dirty="0">
                <a:latin typeface="Futura Bk BT" panose="020B0502020204020303" pitchFamily="34" charset="0"/>
              </a:rPr>
              <a:t> dviju zona.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1865" y="2996952"/>
            <a:ext cx="2931279" cy="3044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0C33D38-2FCE-415D-A00F-E4BD8A936371}"/>
              </a:ext>
            </a:extLst>
          </p:cNvPr>
          <p:cNvSpPr txBox="1"/>
          <p:nvPr/>
        </p:nvSpPr>
        <p:spPr>
          <a:xfrm>
            <a:off x="7996646" y="227411"/>
            <a:ext cx="39863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bg2">
                    <a:lumMod val="50000"/>
                  </a:schemeClr>
                </a:solidFill>
              </a:rPr>
              <a:t>Upute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2">
                    <a:lumMod val="50000"/>
                  </a:schemeClr>
                </a:solidFill>
              </a:rPr>
              <a:t>izradio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: doc.dr.sc. </a:t>
            </a:r>
            <a:r>
              <a:rPr lang="en-US" dirty="0" err="1">
                <a:solidFill>
                  <a:schemeClr val="bg2">
                    <a:lumMod val="50000"/>
                  </a:schemeClr>
                </a:solidFill>
              </a:rPr>
              <a:t>Frane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2">
                    <a:lumMod val="50000"/>
                  </a:schemeClr>
                </a:solidFill>
              </a:rPr>
              <a:t>Marković</a:t>
            </a:r>
            <a:endParaRPr lang="hr-HR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820369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latin typeface="Futura Bk BT" panose="020B0502020204020303" pitchFamily="34" charset="0"/>
              </a:rPr>
              <a:t>Kako iscrtati zonu?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hr-HR" dirty="0">
                <a:latin typeface="Futura Bk BT" panose="020B0502020204020303" pitchFamily="34" charset="0"/>
              </a:rPr>
              <a:t>Prvo treba odabrati 2 neparalelna brida na plohi koju želimo dokazati kao </a:t>
            </a:r>
            <a:r>
              <a:rPr lang="hr-HR" dirty="0" err="1">
                <a:latin typeface="Futura Bk BT" panose="020B0502020204020303" pitchFamily="34" charset="0"/>
              </a:rPr>
              <a:t>presjecište</a:t>
            </a:r>
            <a:r>
              <a:rPr lang="hr-HR" dirty="0">
                <a:latin typeface="Futura Bk BT" panose="020B0502020204020303" pitchFamily="34" charset="0"/>
              </a:rPr>
              <a:t> dviju zona.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4871865" y="2996952"/>
            <a:ext cx="2931279" cy="3044020"/>
            <a:chOff x="3347864" y="2996952"/>
            <a:chExt cx="2931279" cy="3044020"/>
          </a:xfrm>
        </p:grpSpPr>
        <p:pic>
          <p:nvPicPr>
            <p:cNvPr id="4" name="Picture 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7864" y="2996952"/>
              <a:ext cx="2931279" cy="30440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9" name="Jednakokračni trokut 18"/>
            <p:cNvSpPr/>
            <p:nvPr/>
          </p:nvSpPr>
          <p:spPr>
            <a:xfrm rot="21328650">
              <a:off x="4285554" y="2999283"/>
              <a:ext cx="1903281" cy="1640167"/>
            </a:xfrm>
            <a:prstGeom prst="triangle">
              <a:avLst>
                <a:gd name="adj" fmla="val 31120"/>
              </a:avLst>
            </a:prstGeom>
            <a:solidFill>
              <a:srgbClr val="00B050">
                <a:alpha val="70000"/>
              </a:srgbClr>
            </a:solidFill>
            <a:ln w="53975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>
                <a:solidFill>
                  <a:prstClr val="white"/>
                </a:solidFill>
              </a:endParaRPr>
            </a:p>
          </p:txBody>
        </p:sp>
      </p:grpSp>
      <p:cxnSp>
        <p:nvCxnSpPr>
          <p:cNvPr id="21" name="Ravni poveznik sa strelicom 20"/>
          <p:cNvCxnSpPr/>
          <p:nvPr/>
        </p:nvCxnSpPr>
        <p:spPr>
          <a:xfrm flipV="1">
            <a:off x="6761194" y="3356992"/>
            <a:ext cx="1423038" cy="648072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kstniOkvir 21"/>
          <p:cNvSpPr txBox="1"/>
          <p:nvPr/>
        </p:nvSpPr>
        <p:spPr>
          <a:xfrm>
            <a:off x="8184232" y="3140969"/>
            <a:ext cx="237626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200" dirty="0">
                <a:solidFill>
                  <a:prstClr val="black"/>
                </a:solidFill>
                <a:latin typeface="Futura Bk BT" panose="020B0502020204020303" pitchFamily="34" charset="0"/>
              </a:rPr>
              <a:t>Ploha od interesa</a:t>
            </a:r>
          </a:p>
        </p:txBody>
      </p:sp>
    </p:spTree>
    <p:extLst>
      <p:ext uri="{BB962C8B-B14F-4D97-AF65-F5344CB8AC3E}">
        <p14:creationId xmlns:p14="http://schemas.microsoft.com/office/powerpoint/2010/main" val="57695108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latin typeface="Futura Bk BT" panose="020B0502020204020303" pitchFamily="34" charset="0"/>
              </a:rPr>
              <a:t>Kako iscrtati zonu?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hr-HR" dirty="0">
                <a:latin typeface="Futura Bk BT" panose="020B0502020204020303" pitchFamily="34" charset="0"/>
              </a:rPr>
              <a:t>Prvo treba odabrati 2 neparalelna brida na plohi koju želimo dokazati kao </a:t>
            </a:r>
            <a:r>
              <a:rPr lang="hr-HR" dirty="0" err="1">
                <a:latin typeface="Futura Bk BT" panose="020B0502020204020303" pitchFamily="34" charset="0"/>
              </a:rPr>
              <a:t>presjecište</a:t>
            </a:r>
            <a:r>
              <a:rPr lang="hr-HR" dirty="0">
                <a:latin typeface="Futura Bk BT" panose="020B0502020204020303" pitchFamily="34" charset="0"/>
              </a:rPr>
              <a:t> dviju zona.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1865" y="2996952"/>
            <a:ext cx="2931279" cy="3044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Ravni poveznik 5"/>
          <p:cNvCxnSpPr/>
          <p:nvPr/>
        </p:nvCxnSpPr>
        <p:spPr>
          <a:xfrm flipH="1">
            <a:off x="5879976" y="2996952"/>
            <a:ext cx="457528" cy="1728192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kstniOkvir 7"/>
          <p:cNvSpPr txBox="1"/>
          <p:nvPr/>
        </p:nvSpPr>
        <p:spPr>
          <a:xfrm>
            <a:off x="3395700" y="3398043"/>
            <a:ext cx="16561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800" b="1" dirty="0">
                <a:solidFill>
                  <a:srgbClr val="00B0F0"/>
                </a:solidFill>
                <a:latin typeface="Cambria" panose="02040503050406030204" pitchFamily="18" charset="0"/>
              </a:rPr>
              <a:t>1. brid</a:t>
            </a:r>
          </a:p>
        </p:txBody>
      </p:sp>
      <p:cxnSp>
        <p:nvCxnSpPr>
          <p:cNvPr id="10" name="Ravni poveznik sa strelicom 9"/>
          <p:cNvCxnSpPr/>
          <p:nvPr/>
        </p:nvCxnSpPr>
        <p:spPr>
          <a:xfrm>
            <a:off x="4799856" y="3659653"/>
            <a:ext cx="1224136" cy="261610"/>
          </a:xfrm>
          <a:prstGeom prst="straightConnector1">
            <a:avLst/>
          </a:prstGeom>
          <a:ln w="1587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avni poveznik 12"/>
          <p:cNvCxnSpPr/>
          <p:nvPr/>
        </p:nvCxnSpPr>
        <p:spPr>
          <a:xfrm flipH="1">
            <a:off x="5879976" y="4581128"/>
            <a:ext cx="1800200" cy="17139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kstniOkvir 15"/>
          <p:cNvSpPr txBox="1"/>
          <p:nvPr/>
        </p:nvSpPr>
        <p:spPr>
          <a:xfrm>
            <a:off x="7104112" y="5634826"/>
            <a:ext cx="16561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800" b="1" dirty="0">
                <a:solidFill>
                  <a:srgbClr val="FF0000"/>
                </a:solidFill>
                <a:latin typeface="Cambria" panose="02040503050406030204" pitchFamily="18" charset="0"/>
              </a:rPr>
              <a:t>2. brid</a:t>
            </a:r>
          </a:p>
        </p:txBody>
      </p:sp>
      <p:cxnSp>
        <p:nvCxnSpPr>
          <p:cNvPr id="17" name="Ravni poveznik sa strelicom 16"/>
          <p:cNvCxnSpPr/>
          <p:nvPr/>
        </p:nvCxnSpPr>
        <p:spPr>
          <a:xfrm>
            <a:off x="6888088" y="4725144"/>
            <a:ext cx="792088" cy="1008112"/>
          </a:xfrm>
          <a:prstGeom prst="straightConnector1">
            <a:avLst/>
          </a:prstGeom>
          <a:ln w="1587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569205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latin typeface="Futura Bk BT" panose="020B0502020204020303" pitchFamily="34" charset="0"/>
              </a:rPr>
              <a:t>Kako iscrtati zonu?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919536" y="2060849"/>
            <a:ext cx="8229600" cy="45259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hr-HR" sz="4000" dirty="0">
                <a:latin typeface="Futura Bk BT" panose="020B0502020204020303" pitchFamily="34" charset="0"/>
              </a:rPr>
              <a:t>Svi se navedeni koraci provode za </a:t>
            </a:r>
            <a:r>
              <a:rPr lang="hr-HR" sz="4000" b="1" dirty="0">
                <a:latin typeface="Futura Bk BT" panose="020B0502020204020303" pitchFamily="34" charset="0"/>
              </a:rPr>
              <a:t>prvi brid</a:t>
            </a:r>
            <a:r>
              <a:rPr lang="hr-HR" sz="4000" dirty="0">
                <a:latin typeface="Futura Bk BT" panose="020B0502020204020303" pitchFamily="34" charset="0"/>
              </a:rPr>
              <a:t>, potom za </a:t>
            </a:r>
            <a:r>
              <a:rPr lang="hr-HR" sz="4000" b="1" dirty="0">
                <a:latin typeface="Futura Bk BT" panose="020B0502020204020303" pitchFamily="34" charset="0"/>
              </a:rPr>
              <a:t>drugi</a:t>
            </a:r>
            <a:r>
              <a:rPr lang="en-US" sz="4000" b="1" dirty="0">
                <a:latin typeface="Futura Bk BT" panose="020B0502020204020303" pitchFamily="34" charset="0"/>
              </a:rPr>
              <a:t>,</a:t>
            </a:r>
            <a:r>
              <a:rPr lang="hr-HR" sz="4000" dirty="0">
                <a:latin typeface="Futura Bk BT" panose="020B0502020204020303" pitchFamily="34" charset="0"/>
              </a:rPr>
              <a:t> </a:t>
            </a:r>
            <a:r>
              <a:rPr lang="en-US" sz="4000" dirty="0">
                <a:latin typeface="Futura Bk BT" panose="020B0502020204020303" pitchFamily="34" charset="0"/>
              </a:rPr>
              <a:t>a</a:t>
            </a:r>
            <a:r>
              <a:rPr lang="hr-HR" sz="4000" dirty="0">
                <a:latin typeface="Futura Bk BT" panose="020B0502020204020303" pitchFamily="34" charset="0"/>
              </a:rPr>
              <a:t> presjecište dviju zona je projekcija plohe na stereografskoj projekciji.</a:t>
            </a:r>
          </a:p>
        </p:txBody>
      </p:sp>
    </p:spTree>
    <p:extLst>
      <p:ext uri="{BB962C8B-B14F-4D97-AF65-F5344CB8AC3E}">
        <p14:creationId xmlns:p14="http://schemas.microsoft.com/office/powerpoint/2010/main" val="349523484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latin typeface="Cambria" panose="02040503050406030204" pitchFamily="18" charset="0"/>
              </a:rPr>
              <a:t>Kako iscrtati zonu?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919536" y="1628800"/>
            <a:ext cx="8229600" cy="187220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hr-HR" sz="24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Cambria" panose="02040503050406030204" pitchFamily="18" charset="0"/>
              </a:rPr>
              <a:t>Korak (1):</a:t>
            </a:r>
            <a:r>
              <a:rPr lang="hr-HR" sz="2400" dirty="0">
                <a:latin typeface="Cambria" panose="02040503050406030204" pitchFamily="18" charset="0"/>
              </a:rPr>
              <a:t>	</a:t>
            </a:r>
            <a:r>
              <a:rPr lang="hr-HR" sz="2400" dirty="0" err="1">
                <a:latin typeface="Cambria" panose="02040503050406030204" pitchFamily="18" charset="0"/>
              </a:rPr>
              <a:t>Ortogonalno</a:t>
            </a:r>
            <a:r>
              <a:rPr lang="hr-HR" sz="2400" dirty="0">
                <a:latin typeface="Cambria" panose="02040503050406030204" pitchFamily="18" charset="0"/>
              </a:rPr>
              <a:t> projicirati brid na </a:t>
            </a:r>
            <a:r>
              <a:rPr lang="hr-HR" sz="2400" dirty="0" err="1">
                <a:latin typeface="Cambria" panose="02040503050406030204" pitchFamily="18" charset="0"/>
              </a:rPr>
              <a:t>stereografsku</a:t>
            </a:r>
            <a:r>
              <a:rPr lang="hr-HR" sz="2400" dirty="0">
                <a:latin typeface="Cambria" panose="02040503050406030204" pitchFamily="18" charset="0"/>
              </a:rPr>
              <a:t> 		projekciju. Taj trag translatirati tako da prođe 		kroz centar </a:t>
            </a:r>
            <a:r>
              <a:rPr lang="hr-HR" sz="2400" dirty="0" err="1">
                <a:latin typeface="Cambria" panose="02040503050406030204" pitchFamily="18" charset="0"/>
              </a:rPr>
              <a:t>stereografske</a:t>
            </a:r>
            <a:r>
              <a:rPr lang="hr-HR" sz="2400" dirty="0">
                <a:latin typeface="Cambria" panose="02040503050406030204" pitchFamily="18" charset="0"/>
              </a:rPr>
              <a:t> projekcije (kružnice) 		i nacrtati ga crtkanom linijom.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2185" y="3513292"/>
            <a:ext cx="2678601" cy="2731418"/>
          </a:xfrm>
          <a:prstGeom prst="rect">
            <a:avLst/>
          </a:prstGeom>
        </p:spPr>
      </p:pic>
      <p:grpSp>
        <p:nvGrpSpPr>
          <p:cNvPr id="9" name="Grupa 8"/>
          <p:cNvGrpSpPr/>
          <p:nvPr/>
        </p:nvGrpSpPr>
        <p:grpSpPr>
          <a:xfrm>
            <a:off x="1585842" y="3573017"/>
            <a:ext cx="3538050" cy="2611971"/>
            <a:chOff x="2154269" y="2996952"/>
            <a:chExt cx="4124874" cy="3044020"/>
          </a:xfrm>
        </p:grpSpPr>
        <p:pic>
          <p:nvPicPr>
            <p:cNvPr id="5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7864" y="2996952"/>
              <a:ext cx="2931279" cy="30440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6" name="Ravni poveznik 5"/>
            <p:cNvCxnSpPr/>
            <p:nvPr/>
          </p:nvCxnSpPr>
          <p:spPr>
            <a:xfrm flipH="1">
              <a:off x="4355976" y="2996952"/>
              <a:ext cx="457528" cy="1728192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kstniOkvir 6"/>
            <p:cNvSpPr txBox="1"/>
            <p:nvPr/>
          </p:nvSpPr>
          <p:spPr>
            <a:xfrm>
              <a:off x="2154269" y="3154224"/>
              <a:ext cx="1656184" cy="6097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r-HR" sz="2800" b="1" dirty="0">
                  <a:solidFill>
                    <a:srgbClr val="00B0F0"/>
                  </a:solidFill>
                  <a:latin typeface="Cambria" panose="02040503050406030204" pitchFamily="18" charset="0"/>
                </a:rPr>
                <a:t>1. brid</a:t>
              </a:r>
            </a:p>
          </p:txBody>
        </p:sp>
        <p:cxnSp>
          <p:nvCxnSpPr>
            <p:cNvPr id="8" name="Ravni poveznik sa strelicom 7"/>
            <p:cNvCxnSpPr/>
            <p:nvPr/>
          </p:nvCxnSpPr>
          <p:spPr>
            <a:xfrm>
              <a:off x="3275856" y="3659653"/>
              <a:ext cx="1224136" cy="261610"/>
            </a:xfrm>
            <a:prstGeom prst="straightConnector1">
              <a:avLst/>
            </a:prstGeom>
            <a:ln w="15875">
              <a:solidFill>
                <a:srgbClr val="FFC00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1" name="Ravni poveznik 10"/>
          <p:cNvCxnSpPr/>
          <p:nvPr/>
        </p:nvCxnSpPr>
        <p:spPr>
          <a:xfrm flipV="1">
            <a:off x="3528036" y="4822986"/>
            <a:ext cx="590940" cy="205653"/>
          </a:xfrm>
          <a:prstGeom prst="line">
            <a:avLst/>
          </a:prstGeom>
          <a:ln w="19050"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avni poveznik sa strelicom 14"/>
          <p:cNvCxnSpPr/>
          <p:nvPr/>
        </p:nvCxnSpPr>
        <p:spPr>
          <a:xfrm>
            <a:off x="3859997" y="4921132"/>
            <a:ext cx="694264" cy="1291618"/>
          </a:xfrm>
          <a:prstGeom prst="straightConnector1">
            <a:avLst/>
          </a:prstGeom>
          <a:ln w="15875">
            <a:solidFill>
              <a:srgbClr val="FFC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kstniOkvir 18"/>
          <p:cNvSpPr txBox="1"/>
          <p:nvPr/>
        </p:nvSpPr>
        <p:spPr>
          <a:xfrm>
            <a:off x="4118977" y="6244710"/>
            <a:ext cx="4333417" cy="400110"/>
          </a:xfrm>
          <a:prstGeom prst="rect">
            <a:avLst/>
          </a:prstGeom>
          <a:noFill/>
          <a:ln w="254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r-HR" sz="2000" dirty="0">
                <a:solidFill>
                  <a:prstClr val="black"/>
                </a:solidFill>
                <a:latin typeface="Cambria" panose="02040503050406030204" pitchFamily="18" charset="0"/>
              </a:rPr>
              <a:t>Trag </a:t>
            </a:r>
            <a:r>
              <a:rPr lang="hr-HR" sz="2000" dirty="0" err="1">
                <a:solidFill>
                  <a:prstClr val="black"/>
                </a:solidFill>
                <a:latin typeface="Cambria" panose="02040503050406030204" pitchFamily="18" charset="0"/>
              </a:rPr>
              <a:t>ortogonalne</a:t>
            </a:r>
            <a:r>
              <a:rPr lang="hr-HR" sz="2000" dirty="0">
                <a:solidFill>
                  <a:prstClr val="black"/>
                </a:solidFill>
                <a:latin typeface="Cambria" panose="02040503050406030204" pitchFamily="18" charset="0"/>
              </a:rPr>
              <a:t> projekcije 1. brida</a:t>
            </a:r>
          </a:p>
        </p:txBody>
      </p:sp>
      <p:grpSp>
        <p:nvGrpSpPr>
          <p:cNvPr id="45" name="Grupa 44"/>
          <p:cNvGrpSpPr/>
          <p:nvPr/>
        </p:nvGrpSpPr>
        <p:grpSpPr>
          <a:xfrm>
            <a:off x="5378681" y="3813742"/>
            <a:ext cx="2175772" cy="1734797"/>
            <a:chOff x="3800284" y="3540311"/>
            <a:chExt cx="2175772" cy="1734797"/>
          </a:xfrm>
        </p:grpSpPr>
        <p:cxnSp>
          <p:nvCxnSpPr>
            <p:cNvPr id="22" name="Ravni poveznik 21"/>
            <p:cNvCxnSpPr/>
            <p:nvPr/>
          </p:nvCxnSpPr>
          <p:spPr>
            <a:xfrm>
              <a:off x="5076056" y="4053092"/>
              <a:ext cx="0" cy="900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Ravni poveznik 23"/>
            <p:cNvCxnSpPr/>
            <p:nvPr/>
          </p:nvCxnSpPr>
          <p:spPr>
            <a:xfrm flipH="1">
              <a:off x="4176056" y="4953092"/>
              <a:ext cx="1800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Ravni poveznik 26"/>
            <p:cNvCxnSpPr/>
            <p:nvPr/>
          </p:nvCxnSpPr>
          <p:spPr>
            <a:xfrm flipV="1">
              <a:off x="4176056" y="4053092"/>
              <a:ext cx="900000" cy="900000"/>
            </a:xfrm>
            <a:prstGeom prst="line">
              <a:avLst/>
            </a:prstGeom>
            <a:ln w="317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Ravni poveznik 28"/>
            <p:cNvCxnSpPr/>
            <p:nvPr/>
          </p:nvCxnSpPr>
          <p:spPr>
            <a:xfrm>
              <a:off x="4176056" y="4953092"/>
              <a:ext cx="900000" cy="0"/>
            </a:xfrm>
            <a:prstGeom prst="line">
              <a:avLst/>
            </a:prstGeom>
            <a:ln w="31750">
              <a:solidFill>
                <a:srgbClr val="00B0F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Ravni poveznik sa strelicom 30"/>
            <p:cNvCxnSpPr/>
            <p:nvPr/>
          </p:nvCxnSpPr>
          <p:spPr>
            <a:xfrm flipV="1">
              <a:off x="5076056" y="3707966"/>
              <a:ext cx="0" cy="26990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Ravni poveznik sa strelicom 32"/>
            <p:cNvCxnSpPr/>
            <p:nvPr/>
          </p:nvCxnSpPr>
          <p:spPr>
            <a:xfrm flipH="1">
              <a:off x="3854681" y="4953092"/>
              <a:ext cx="252128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Pravokutnik 35"/>
            <p:cNvSpPr/>
            <p:nvPr/>
          </p:nvSpPr>
          <p:spPr>
            <a:xfrm>
              <a:off x="5107624" y="3540311"/>
              <a:ext cx="404278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hr-HR" sz="2000" dirty="0">
                  <a:solidFill>
                    <a:prstClr val="black"/>
                  </a:solidFill>
                  <a:latin typeface="Cambria" panose="02040503050406030204" pitchFamily="18" charset="0"/>
                  <a:ea typeface="Calibri"/>
                  <a:cs typeface="Times New Roman"/>
                </a:rPr>
                <a:t>a</a:t>
              </a:r>
              <a:r>
                <a:rPr lang="hr-HR" sz="2000" baseline="-25000" dirty="0">
                  <a:solidFill>
                    <a:prstClr val="black"/>
                  </a:solidFill>
                  <a:latin typeface="Cambria" panose="02040503050406030204" pitchFamily="18" charset="0"/>
                  <a:ea typeface="Calibri"/>
                  <a:cs typeface="Times New Roman"/>
                </a:rPr>
                <a:t>3</a:t>
              </a:r>
              <a:endParaRPr lang="hr-HR" sz="2000" dirty="0">
                <a:solidFill>
                  <a:prstClr val="black"/>
                </a:solidFill>
              </a:endParaRPr>
            </a:p>
          </p:txBody>
        </p:sp>
        <p:sp>
          <p:nvSpPr>
            <p:cNvPr id="37" name="Pravokutnik 36"/>
            <p:cNvSpPr/>
            <p:nvPr/>
          </p:nvSpPr>
          <p:spPr>
            <a:xfrm>
              <a:off x="3800284" y="4527000"/>
              <a:ext cx="404278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hr-HR" sz="2000" dirty="0">
                  <a:solidFill>
                    <a:prstClr val="black"/>
                  </a:solidFill>
                  <a:latin typeface="Cambria" panose="02040503050406030204" pitchFamily="18" charset="0"/>
                  <a:ea typeface="Calibri"/>
                  <a:cs typeface="Times New Roman"/>
                </a:rPr>
                <a:t>a</a:t>
              </a:r>
              <a:r>
                <a:rPr lang="hr-HR" sz="2000" baseline="-25000" dirty="0">
                  <a:solidFill>
                    <a:prstClr val="black"/>
                  </a:solidFill>
                  <a:latin typeface="Cambria" panose="02040503050406030204" pitchFamily="18" charset="0"/>
                  <a:ea typeface="Calibri"/>
                  <a:cs typeface="Times New Roman"/>
                </a:rPr>
                <a:t>1</a:t>
              </a:r>
              <a:endParaRPr lang="hr-HR" sz="2000" dirty="0">
                <a:solidFill>
                  <a:prstClr val="black"/>
                </a:solidFill>
              </a:endParaRPr>
            </a:p>
          </p:txBody>
        </p:sp>
        <p:sp>
          <p:nvSpPr>
            <p:cNvPr id="38" name="Pravokutnik 37"/>
            <p:cNvSpPr/>
            <p:nvPr/>
          </p:nvSpPr>
          <p:spPr>
            <a:xfrm>
              <a:off x="4905485" y="4874998"/>
              <a:ext cx="404278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hr-HR" sz="2000" dirty="0">
                  <a:solidFill>
                    <a:prstClr val="black"/>
                  </a:solidFill>
                  <a:latin typeface="Cambria" panose="02040503050406030204" pitchFamily="18" charset="0"/>
                  <a:ea typeface="Calibri"/>
                  <a:cs typeface="Times New Roman"/>
                </a:rPr>
                <a:t>a</a:t>
              </a:r>
              <a:r>
                <a:rPr lang="hr-HR" sz="2000" baseline="-25000" dirty="0">
                  <a:solidFill>
                    <a:prstClr val="black"/>
                  </a:solidFill>
                  <a:latin typeface="Cambria" panose="02040503050406030204" pitchFamily="18" charset="0"/>
                  <a:ea typeface="Calibri"/>
                  <a:cs typeface="Times New Roman"/>
                </a:rPr>
                <a:t>2</a:t>
              </a:r>
              <a:endParaRPr lang="hr-HR" sz="2000" dirty="0">
                <a:solidFill>
                  <a:prstClr val="black"/>
                </a:solidFill>
              </a:endParaRPr>
            </a:p>
          </p:txBody>
        </p:sp>
      </p:grpSp>
      <p:sp>
        <p:nvSpPr>
          <p:cNvPr id="39" name="TekstniOkvir 38"/>
          <p:cNvSpPr txBox="1"/>
          <p:nvPr/>
        </p:nvSpPr>
        <p:spPr>
          <a:xfrm>
            <a:off x="5015880" y="3502659"/>
            <a:ext cx="2736304" cy="400110"/>
          </a:xfrm>
          <a:prstGeom prst="rect">
            <a:avLst/>
          </a:prstGeom>
          <a:noFill/>
          <a:ln w="254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prstClr val="black"/>
                </a:solidFill>
                <a:latin typeface="Cambria" panose="02040503050406030204" pitchFamily="18" charset="0"/>
              </a:rPr>
              <a:t>Bokocrt – pogled duž </a:t>
            </a:r>
            <a:r>
              <a:rPr lang="hr-HR" sz="2000" dirty="0">
                <a:solidFill>
                  <a:prstClr val="black"/>
                </a:solidFill>
                <a:latin typeface="Cambria" panose="02040503050406030204" pitchFamily="18" charset="0"/>
                <a:ea typeface="Calibri"/>
                <a:cs typeface="Times New Roman"/>
              </a:rPr>
              <a:t>a</a:t>
            </a:r>
            <a:r>
              <a:rPr lang="hr-HR" sz="2000" baseline="-25000" dirty="0">
                <a:solidFill>
                  <a:prstClr val="black"/>
                </a:solidFill>
                <a:latin typeface="Cambria" panose="02040503050406030204" pitchFamily="18" charset="0"/>
                <a:ea typeface="Calibri"/>
                <a:cs typeface="Times New Roman"/>
              </a:rPr>
              <a:t>2</a:t>
            </a:r>
            <a:endParaRPr lang="hr-HR" sz="2000" dirty="0">
              <a:solidFill>
                <a:prstClr val="black"/>
              </a:solidFill>
              <a:latin typeface="Cambria" panose="02040503050406030204" pitchFamily="18" charset="0"/>
            </a:endParaRPr>
          </a:p>
        </p:txBody>
      </p:sp>
      <p:cxnSp>
        <p:nvCxnSpPr>
          <p:cNvPr id="41" name="Ravni poveznik 40"/>
          <p:cNvCxnSpPr/>
          <p:nvPr/>
        </p:nvCxnSpPr>
        <p:spPr>
          <a:xfrm>
            <a:off x="9044400" y="3707966"/>
            <a:ext cx="0" cy="2313322"/>
          </a:xfrm>
          <a:prstGeom prst="line">
            <a:avLst/>
          </a:prstGeom>
          <a:ln w="41275"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Ravni poveznik sa strelicom 47"/>
          <p:cNvCxnSpPr/>
          <p:nvPr/>
        </p:nvCxnSpPr>
        <p:spPr>
          <a:xfrm>
            <a:off x="3719736" y="4366137"/>
            <a:ext cx="2592288" cy="264639"/>
          </a:xfrm>
          <a:prstGeom prst="straightConnector1">
            <a:avLst/>
          </a:prstGeom>
          <a:ln w="15875">
            <a:solidFill>
              <a:srgbClr val="FFC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Ravni poveznik sa strelicom 51"/>
          <p:cNvCxnSpPr/>
          <p:nvPr/>
        </p:nvCxnSpPr>
        <p:spPr>
          <a:xfrm flipH="1">
            <a:off x="5685207" y="5226522"/>
            <a:ext cx="626819" cy="986228"/>
          </a:xfrm>
          <a:prstGeom prst="straightConnector1">
            <a:avLst/>
          </a:prstGeom>
          <a:ln w="15875">
            <a:solidFill>
              <a:srgbClr val="FFC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Ravni poveznik sa strelicom 55"/>
          <p:cNvCxnSpPr/>
          <p:nvPr/>
        </p:nvCxnSpPr>
        <p:spPr>
          <a:xfrm>
            <a:off x="9059683" y="6184987"/>
            <a:ext cx="0" cy="28803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Pravokutnik 57"/>
          <p:cNvSpPr/>
          <p:nvPr/>
        </p:nvSpPr>
        <p:spPr>
          <a:xfrm>
            <a:off x="9059683" y="6128948"/>
            <a:ext cx="40427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2000" dirty="0">
                <a:solidFill>
                  <a:prstClr val="black"/>
                </a:solidFill>
                <a:latin typeface="Cambria" panose="02040503050406030204" pitchFamily="18" charset="0"/>
                <a:ea typeface="Calibri"/>
                <a:cs typeface="Times New Roman"/>
              </a:rPr>
              <a:t>a</a:t>
            </a:r>
            <a:r>
              <a:rPr lang="hr-HR" sz="2000" baseline="-25000" dirty="0">
                <a:solidFill>
                  <a:prstClr val="black"/>
                </a:solidFill>
                <a:latin typeface="Cambria" panose="02040503050406030204" pitchFamily="18" charset="0"/>
                <a:ea typeface="Calibri"/>
                <a:cs typeface="Times New Roman"/>
              </a:rPr>
              <a:t>1</a:t>
            </a:r>
            <a:endParaRPr lang="hr-HR" sz="2000" dirty="0">
              <a:solidFill>
                <a:prstClr val="black"/>
              </a:solidFill>
            </a:endParaRPr>
          </a:p>
        </p:txBody>
      </p:sp>
      <p:cxnSp>
        <p:nvCxnSpPr>
          <p:cNvPr id="59" name="Ravni poveznik sa strelicom 58"/>
          <p:cNvCxnSpPr/>
          <p:nvPr/>
        </p:nvCxnSpPr>
        <p:spPr>
          <a:xfrm>
            <a:off x="10430786" y="4813210"/>
            <a:ext cx="226797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Pravokutnik 61"/>
          <p:cNvSpPr/>
          <p:nvPr/>
        </p:nvSpPr>
        <p:spPr>
          <a:xfrm>
            <a:off x="10342044" y="4748318"/>
            <a:ext cx="40427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2000" dirty="0">
                <a:solidFill>
                  <a:prstClr val="black"/>
                </a:solidFill>
                <a:latin typeface="Cambria" panose="02040503050406030204" pitchFamily="18" charset="0"/>
                <a:ea typeface="Calibri"/>
                <a:cs typeface="Times New Roman"/>
              </a:rPr>
              <a:t>a</a:t>
            </a:r>
            <a:r>
              <a:rPr lang="hr-HR" sz="2000" baseline="-25000" dirty="0">
                <a:solidFill>
                  <a:prstClr val="black"/>
                </a:solidFill>
                <a:latin typeface="Cambria" panose="02040503050406030204" pitchFamily="18" charset="0"/>
                <a:ea typeface="Calibri"/>
                <a:cs typeface="Times New Roman"/>
              </a:rPr>
              <a:t>2</a:t>
            </a:r>
            <a:endParaRPr lang="hr-HR" sz="2000" dirty="0">
              <a:solidFill>
                <a:prstClr val="black"/>
              </a:solidFill>
            </a:endParaRPr>
          </a:p>
        </p:txBody>
      </p:sp>
      <p:cxnSp>
        <p:nvCxnSpPr>
          <p:cNvPr id="63" name="Ravni poveznik sa strelicom 62"/>
          <p:cNvCxnSpPr/>
          <p:nvPr/>
        </p:nvCxnSpPr>
        <p:spPr>
          <a:xfrm flipH="1">
            <a:off x="7320136" y="5148429"/>
            <a:ext cx="1739548" cy="1036559"/>
          </a:xfrm>
          <a:prstGeom prst="straightConnector1">
            <a:avLst/>
          </a:prstGeom>
          <a:ln w="15875">
            <a:solidFill>
              <a:srgbClr val="FFC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851066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latin typeface="Cambria" panose="02040503050406030204" pitchFamily="18" charset="0"/>
              </a:rPr>
              <a:t>Kako iscrtati zonu?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919536" y="1628800"/>
            <a:ext cx="8229600" cy="187220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hr-HR" sz="24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Cambria" panose="02040503050406030204" pitchFamily="18" charset="0"/>
              </a:rPr>
              <a:t>Korak (2):</a:t>
            </a:r>
            <a:r>
              <a:rPr lang="hr-HR" sz="2400" dirty="0">
                <a:latin typeface="Cambria" panose="02040503050406030204" pitchFamily="18" charset="0"/>
              </a:rPr>
              <a:t>	Naći okomicu na taj trag s tim da ta okomica 		isto prolazi kroz centar. Označiti dvjema 			crticama mjesta gdje okomica siječe kružnicu.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2185" y="3513292"/>
            <a:ext cx="2678601" cy="2731418"/>
          </a:xfrm>
          <a:prstGeom prst="rect">
            <a:avLst/>
          </a:prstGeom>
        </p:spPr>
      </p:pic>
      <p:cxnSp>
        <p:nvCxnSpPr>
          <p:cNvPr id="41" name="Ravni poveznik 40"/>
          <p:cNvCxnSpPr/>
          <p:nvPr/>
        </p:nvCxnSpPr>
        <p:spPr>
          <a:xfrm>
            <a:off x="9044400" y="3707966"/>
            <a:ext cx="0" cy="2313322"/>
          </a:xfrm>
          <a:prstGeom prst="line">
            <a:avLst/>
          </a:prstGeom>
          <a:ln w="41275"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avni poveznik 12"/>
          <p:cNvCxnSpPr/>
          <p:nvPr/>
        </p:nvCxnSpPr>
        <p:spPr>
          <a:xfrm>
            <a:off x="10142753" y="4805536"/>
            <a:ext cx="288032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Ravni poveznik 27"/>
          <p:cNvCxnSpPr/>
          <p:nvPr/>
        </p:nvCxnSpPr>
        <p:spPr>
          <a:xfrm>
            <a:off x="7680176" y="4805536"/>
            <a:ext cx="288032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Ravni poveznik sa strelicom 22"/>
          <p:cNvCxnSpPr/>
          <p:nvPr/>
        </p:nvCxnSpPr>
        <p:spPr>
          <a:xfrm>
            <a:off x="5591945" y="4005065"/>
            <a:ext cx="4550809" cy="730195"/>
          </a:xfrm>
          <a:prstGeom prst="straightConnector1">
            <a:avLst/>
          </a:prstGeom>
          <a:ln w="2222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Ravni poveznik sa strelicom 25"/>
          <p:cNvCxnSpPr/>
          <p:nvPr/>
        </p:nvCxnSpPr>
        <p:spPr>
          <a:xfrm>
            <a:off x="5591944" y="4015179"/>
            <a:ext cx="2232248" cy="720080"/>
          </a:xfrm>
          <a:prstGeom prst="straightConnector1">
            <a:avLst/>
          </a:prstGeom>
          <a:ln w="2222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kstniOkvir 34"/>
          <p:cNvSpPr txBox="1"/>
          <p:nvPr/>
        </p:nvSpPr>
        <p:spPr>
          <a:xfrm>
            <a:off x="4057087" y="3174068"/>
            <a:ext cx="2952328" cy="830997"/>
          </a:xfrm>
          <a:prstGeom prst="rect">
            <a:avLst/>
          </a:prstGeom>
          <a:noFill/>
          <a:ln w="254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hr-HR" sz="2400" dirty="0">
                <a:solidFill>
                  <a:prstClr val="black"/>
                </a:solidFill>
                <a:latin typeface="Cambria" panose="02040503050406030204" pitchFamily="18" charset="0"/>
              </a:rPr>
              <a:t>Crtice koje markiraju okomicu</a:t>
            </a:r>
          </a:p>
        </p:txBody>
      </p:sp>
    </p:spTree>
    <p:extLst>
      <p:ext uri="{BB962C8B-B14F-4D97-AF65-F5344CB8AC3E}">
        <p14:creationId xmlns:p14="http://schemas.microsoft.com/office/powerpoint/2010/main" val="340895942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latin typeface="Cambria" panose="02040503050406030204" pitchFamily="18" charset="0"/>
              </a:rPr>
              <a:t>Kako iscrtati zonu?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919536" y="1628800"/>
            <a:ext cx="8229600" cy="187220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hr-HR" sz="24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Cambria" panose="02040503050406030204" pitchFamily="18" charset="0"/>
              </a:rPr>
              <a:t>Korak (3):</a:t>
            </a:r>
            <a:r>
              <a:rPr lang="hr-HR" sz="2400" dirty="0">
                <a:latin typeface="Cambria" panose="02040503050406030204" pitchFamily="18" charset="0"/>
              </a:rPr>
              <a:t>	Odrediti koliki kut zatvara brid sa svojom 			</a:t>
            </a:r>
            <a:r>
              <a:rPr lang="hr-HR" sz="2400" dirty="0" err="1">
                <a:latin typeface="Cambria" panose="02040503050406030204" pitchFamily="18" charset="0"/>
              </a:rPr>
              <a:t>ortogonalnom</a:t>
            </a:r>
            <a:r>
              <a:rPr lang="hr-HR" sz="2400" dirty="0">
                <a:latin typeface="Cambria" panose="02040503050406030204" pitchFamily="18" charset="0"/>
              </a:rPr>
              <a:t> projekcijom odnosno ravninom 		</a:t>
            </a:r>
            <a:r>
              <a:rPr lang="hr-HR" sz="2400" dirty="0" err="1">
                <a:latin typeface="Cambria" panose="02040503050406030204" pitchFamily="18" charset="0"/>
              </a:rPr>
              <a:t>stereografske</a:t>
            </a:r>
            <a:r>
              <a:rPr lang="hr-HR" sz="2400" dirty="0">
                <a:latin typeface="Cambria" panose="02040503050406030204" pitchFamily="18" charset="0"/>
              </a:rPr>
              <a:t> projekcije.</a:t>
            </a:r>
          </a:p>
        </p:txBody>
      </p:sp>
      <p:grpSp>
        <p:nvGrpSpPr>
          <p:cNvPr id="9" name="Grupa 8"/>
          <p:cNvGrpSpPr/>
          <p:nvPr/>
        </p:nvGrpSpPr>
        <p:grpSpPr>
          <a:xfrm>
            <a:off x="1899347" y="3573017"/>
            <a:ext cx="3224545" cy="2611971"/>
            <a:chOff x="2519772" y="2996952"/>
            <a:chExt cx="3759371" cy="3044020"/>
          </a:xfrm>
        </p:grpSpPr>
        <p:pic>
          <p:nvPicPr>
            <p:cNvPr id="5" name="Picture 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7864" y="2996952"/>
              <a:ext cx="2931279" cy="30440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6" name="Ravni poveznik 5"/>
            <p:cNvCxnSpPr/>
            <p:nvPr/>
          </p:nvCxnSpPr>
          <p:spPr>
            <a:xfrm flipH="1">
              <a:off x="4355976" y="2996952"/>
              <a:ext cx="457528" cy="1728192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kstniOkvir 6"/>
            <p:cNvSpPr txBox="1"/>
            <p:nvPr/>
          </p:nvSpPr>
          <p:spPr>
            <a:xfrm>
              <a:off x="2519772" y="3000247"/>
              <a:ext cx="1656184" cy="6097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r-HR" sz="2800" b="1" dirty="0">
                  <a:solidFill>
                    <a:srgbClr val="00B0F0"/>
                  </a:solidFill>
                  <a:latin typeface="Cambria" panose="02040503050406030204" pitchFamily="18" charset="0"/>
                </a:rPr>
                <a:t>1. brid</a:t>
              </a:r>
            </a:p>
          </p:txBody>
        </p:sp>
      </p:grpSp>
      <p:cxnSp>
        <p:nvCxnSpPr>
          <p:cNvPr id="11" name="Ravni poveznik 10"/>
          <p:cNvCxnSpPr/>
          <p:nvPr/>
        </p:nvCxnSpPr>
        <p:spPr>
          <a:xfrm flipV="1">
            <a:off x="3528036" y="4822986"/>
            <a:ext cx="590940" cy="205653"/>
          </a:xfrm>
          <a:prstGeom prst="line">
            <a:avLst/>
          </a:prstGeom>
          <a:ln w="19050"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5" name="Grupa 44"/>
          <p:cNvGrpSpPr/>
          <p:nvPr/>
        </p:nvGrpSpPr>
        <p:grpSpPr>
          <a:xfrm>
            <a:off x="5378681" y="3813742"/>
            <a:ext cx="2175772" cy="1734797"/>
            <a:chOff x="3800284" y="3540311"/>
            <a:chExt cx="2175772" cy="1734797"/>
          </a:xfrm>
        </p:grpSpPr>
        <p:cxnSp>
          <p:nvCxnSpPr>
            <p:cNvPr id="22" name="Ravni poveznik 21"/>
            <p:cNvCxnSpPr/>
            <p:nvPr/>
          </p:nvCxnSpPr>
          <p:spPr>
            <a:xfrm>
              <a:off x="5076056" y="4053092"/>
              <a:ext cx="0" cy="900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Ravni poveznik 23"/>
            <p:cNvCxnSpPr/>
            <p:nvPr/>
          </p:nvCxnSpPr>
          <p:spPr>
            <a:xfrm flipH="1">
              <a:off x="4176056" y="4953092"/>
              <a:ext cx="1800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Ravni poveznik 26"/>
            <p:cNvCxnSpPr/>
            <p:nvPr/>
          </p:nvCxnSpPr>
          <p:spPr>
            <a:xfrm flipV="1">
              <a:off x="4176056" y="4053092"/>
              <a:ext cx="900000" cy="900000"/>
            </a:xfrm>
            <a:prstGeom prst="line">
              <a:avLst/>
            </a:prstGeom>
            <a:ln w="317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Ravni poveznik 28"/>
            <p:cNvCxnSpPr/>
            <p:nvPr/>
          </p:nvCxnSpPr>
          <p:spPr>
            <a:xfrm>
              <a:off x="4176056" y="4953092"/>
              <a:ext cx="900000" cy="0"/>
            </a:xfrm>
            <a:prstGeom prst="line">
              <a:avLst/>
            </a:prstGeom>
            <a:ln w="31750">
              <a:solidFill>
                <a:srgbClr val="00B0F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Ravni poveznik sa strelicom 30"/>
            <p:cNvCxnSpPr/>
            <p:nvPr/>
          </p:nvCxnSpPr>
          <p:spPr>
            <a:xfrm flipV="1">
              <a:off x="5076056" y="3707966"/>
              <a:ext cx="0" cy="26990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Ravni poveznik sa strelicom 32"/>
            <p:cNvCxnSpPr/>
            <p:nvPr/>
          </p:nvCxnSpPr>
          <p:spPr>
            <a:xfrm flipH="1">
              <a:off x="3854681" y="4953092"/>
              <a:ext cx="252128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Pravokutnik 35"/>
            <p:cNvSpPr/>
            <p:nvPr/>
          </p:nvSpPr>
          <p:spPr>
            <a:xfrm>
              <a:off x="5107624" y="3540311"/>
              <a:ext cx="404278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hr-HR" sz="2000" dirty="0">
                  <a:solidFill>
                    <a:prstClr val="black"/>
                  </a:solidFill>
                  <a:latin typeface="Cambria" panose="02040503050406030204" pitchFamily="18" charset="0"/>
                  <a:ea typeface="Calibri"/>
                  <a:cs typeface="Times New Roman"/>
                </a:rPr>
                <a:t>a</a:t>
              </a:r>
              <a:r>
                <a:rPr lang="hr-HR" sz="2000" baseline="-25000" dirty="0">
                  <a:solidFill>
                    <a:prstClr val="black"/>
                  </a:solidFill>
                  <a:latin typeface="Cambria" panose="02040503050406030204" pitchFamily="18" charset="0"/>
                  <a:ea typeface="Calibri"/>
                  <a:cs typeface="Times New Roman"/>
                </a:rPr>
                <a:t>3</a:t>
              </a:r>
              <a:endParaRPr lang="hr-HR" sz="2000" dirty="0">
                <a:solidFill>
                  <a:prstClr val="black"/>
                </a:solidFill>
              </a:endParaRPr>
            </a:p>
          </p:txBody>
        </p:sp>
        <p:sp>
          <p:nvSpPr>
            <p:cNvPr id="37" name="Pravokutnik 36"/>
            <p:cNvSpPr/>
            <p:nvPr/>
          </p:nvSpPr>
          <p:spPr>
            <a:xfrm>
              <a:off x="3800284" y="4527000"/>
              <a:ext cx="404278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hr-HR" sz="2000" dirty="0">
                  <a:solidFill>
                    <a:prstClr val="black"/>
                  </a:solidFill>
                  <a:latin typeface="Cambria" panose="02040503050406030204" pitchFamily="18" charset="0"/>
                  <a:ea typeface="Calibri"/>
                  <a:cs typeface="Times New Roman"/>
                </a:rPr>
                <a:t>a</a:t>
              </a:r>
              <a:r>
                <a:rPr lang="hr-HR" sz="2000" baseline="-25000" dirty="0">
                  <a:solidFill>
                    <a:prstClr val="black"/>
                  </a:solidFill>
                  <a:latin typeface="Cambria" panose="02040503050406030204" pitchFamily="18" charset="0"/>
                  <a:ea typeface="Calibri"/>
                  <a:cs typeface="Times New Roman"/>
                </a:rPr>
                <a:t>1</a:t>
              </a:r>
              <a:endParaRPr lang="hr-HR" sz="2000" dirty="0">
                <a:solidFill>
                  <a:prstClr val="black"/>
                </a:solidFill>
              </a:endParaRPr>
            </a:p>
          </p:txBody>
        </p:sp>
        <p:sp>
          <p:nvSpPr>
            <p:cNvPr id="38" name="Pravokutnik 37"/>
            <p:cNvSpPr/>
            <p:nvPr/>
          </p:nvSpPr>
          <p:spPr>
            <a:xfrm>
              <a:off x="4905485" y="4874998"/>
              <a:ext cx="404278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hr-HR" sz="2000" dirty="0">
                  <a:solidFill>
                    <a:prstClr val="black"/>
                  </a:solidFill>
                  <a:latin typeface="Cambria" panose="02040503050406030204" pitchFamily="18" charset="0"/>
                  <a:ea typeface="Calibri"/>
                  <a:cs typeface="Times New Roman"/>
                </a:rPr>
                <a:t>a</a:t>
              </a:r>
              <a:r>
                <a:rPr lang="hr-HR" sz="2000" baseline="-25000" dirty="0">
                  <a:solidFill>
                    <a:prstClr val="black"/>
                  </a:solidFill>
                  <a:latin typeface="Cambria" panose="02040503050406030204" pitchFamily="18" charset="0"/>
                  <a:ea typeface="Calibri"/>
                  <a:cs typeface="Times New Roman"/>
                </a:rPr>
                <a:t>2</a:t>
              </a:r>
              <a:endParaRPr lang="hr-HR" sz="2000" dirty="0">
                <a:solidFill>
                  <a:prstClr val="black"/>
                </a:solidFill>
              </a:endParaRPr>
            </a:p>
          </p:txBody>
        </p:sp>
      </p:grpSp>
      <p:sp>
        <p:nvSpPr>
          <p:cNvPr id="10" name="Luk 9"/>
          <p:cNvSpPr/>
          <p:nvPr/>
        </p:nvSpPr>
        <p:spPr>
          <a:xfrm>
            <a:off x="5836377" y="4974668"/>
            <a:ext cx="324477" cy="347521"/>
          </a:xfrm>
          <a:prstGeom prst="arc">
            <a:avLst>
              <a:gd name="adj1" fmla="val 16200000"/>
              <a:gd name="adj2" fmla="val 1895151"/>
            </a:avLst>
          </a:prstGeom>
          <a:ln w="254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r-HR">
              <a:solidFill>
                <a:prstClr val="black"/>
              </a:solidFill>
            </a:endParaRPr>
          </a:p>
        </p:txBody>
      </p:sp>
      <p:cxnSp>
        <p:nvCxnSpPr>
          <p:cNvPr id="13" name="Ravni poveznik sa strelicom 12"/>
          <p:cNvCxnSpPr>
            <a:endCxn id="14" idx="1"/>
          </p:cNvCxnSpPr>
          <p:nvPr/>
        </p:nvCxnSpPr>
        <p:spPr>
          <a:xfrm flipV="1">
            <a:off x="3607500" y="3392127"/>
            <a:ext cx="3926248" cy="1486877"/>
          </a:xfrm>
          <a:prstGeom prst="straightConnector1">
            <a:avLst/>
          </a:prstGeom>
          <a:ln w="254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kstniOkvir 13"/>
          <p:cNvSpPr txBox="1"/>
          <p:nvPr/>
        </p:nvSpPr>
        <p:spPr>
          <a:xfrm>
            <a:off x="7533748" y="3068961"/>
            <a:ext cx="2162652" cy="646331"/>
          </a:xfrm>
          <a:prstGeom prst="rect">
            <a:avLst/>
          </a:prstGeom>
          <a:noFill/>
          <a:ln w="254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prstClr val="black"/>
                </a:solidFill>
                <a:latin typeface="Cambria" panose="02040503050406030204" pitchFamily="18" charset="0"/>
              </a:rPr>
              <a:t>Kut koji se mjeri.</a:t>
            </a:r>
            <a:br>
              <a:rPr lang="hr-HR" dirty="0">
                <a:solidFill>
                  <a:prstClr val="black"/>
                </a:solidFill>
                <a:latin typeface="Cambria" panose="02040503050406030204" pitchFamily="18" charset="0"/>
              </a:rPr>
            </a:br>
            <a:r>
              <a:rPr lang="hr-HR" dirty="0">
                <a:solidFill>
                  <a:prstClr val="black"/>
                </a:solidFill>
                <a:latin typeface="Cambria" panose="02040503050406030204" pitchFamily="18" charset="0"/>
              </a:rPr>
              <a:t>U ovom slučaju 45</a:t>
            </a:r>
            <a:r>
              <a:rPr lang="hr-HR" dirty="0">
                <a:solidFill>
                  <a:prstClr val="black"/>
                </a:solidFill>
                <a:latin typeface="Cambria" panose="02040503050406030204" pitchFamily="18" charset="0"/>
                <a:ea typeface="Calibri"/>
                <a:cs typeface="Times New Roman"/>
              </a:rPr>
              <a:t>°.</a:t>
            </a:r>
            <a:endParaRPr lang="hr-HR" dirty="0">
              <a:solidFill>
                <a:prstClr val="black"/>
              </a:solidFill>
              <a:latin typeface="Cambria" panose="02040503050406030204" pitchFamily="18" charset="0"/>
            </a:endParaRPr>
          </a:p>
        </p:txBody>
      </p:sp>
      <p:sp>
        <p:nvSpPr>
          <p:cNvPr id="35" name="Luk 34"/>
          <p:cNvSpPr/>
          <p:nvPr/>
        </p:nvSpPr>
        <p:spPr>
          <a:xfrm rot="20921269">
            <a:off x="3307724" y="4700759"/>
            <a:ext cx="448691" cy="347521"/>
          </a:xfrm>
          <a:prstGeom prst="arc">
            <a:avLst>
              <a:gd name="adj1" fmla="val 18211858"/>
              <a:gd name="adj2" fmla="val 1895151"/>
            </a:avLst>
          </a:prstGeom>
          <a:ln w="254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r-HR">
              <a:solidFill>
                <a:prstClr val="black"/>
              </a:solidFill>
            </a:endParaRPr>
          </a:p>
        </p:txBody>
      </p:sp>
      <p:cxnSp>
        <p:nvCxnSpPr>
          <p:cNvPr id="40" name="Ravni poveznik sa strelicom 39"/>
          <p:cNvCxnSpPr/>
          <p:nvPr/>
        </p:nvCxnSpPr>
        <p:spPr>
          <a:xfrm flipV="1">
            <a:off x="5998615" y="3715291"/>
            <a:ext cx="1555839" cy="1433136"/>
          </a:xfrm>
          <a:prstGeom prst="straightConnector1">
            <a:avLst/>
          </a:prstGeom>
          <a:ln w="254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49248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latin typeface="Futura Bk BT" panose="020B0502020204020303" pitchFamily="34" charset="0"/>
              </a:rPr>
              <a:t>Elementi simetrije</a:t>
            </a:r>
            <a:endParaRPr lang="en-GB" dirty="0">
              <a:latin typeface="Futura Bk BT" panose="020B0502020204020303" pitchFamily="34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838200" y="2372264"/>
            <a:ext cx="10515600" cy="3804698"/>
          </a:xfrm>
        </p:spPr>
        <p:txBody>
          <a:bodyPr/>
          <a:lstStyle/>
          <a:p>
            <a:pPr algn="ctr"/>
            <a:r>
              <a:rPr lang="hr-HR" dirty="0">
                <a:latin typeface="Futura Bk BT" panose="020B0502020204020303" pitchFamily="34" charset="0"/>
              </a:rPr>
              <a:t>Centar simetrije</a:t>
            </a:r>
          </a:p>
          <a:p>
            <a:pPr algn="ctr"/>
            <a:r>
              <a:rPr lang="hr-HR" dirty="0">
                <a:latin typeface="Futura Bk BT" panose="020B0502020204020303" pitchFamily="34" charset="0"/>
              </a:rPr>
              <a:t>Ravnina simetrije</a:t>
            </a:r>
          </a:p>
          <a:p>
            <a:pPr algn="ctr"/>
            <a:r>
              <a:rPr lang="hr-HR" dirty="0">
                <a:latin typeface="Futura Bk BT" panose="020B0502020204020303" pitchFamily="34" charset="0"/>
              </a:rPr>
              <a:t>Osi simetrije (gire)</a:t>
            </a:r>
          </a:p>
          <a:p>
            <a:pPr algn="ctr"/>
            <a:r>
              <a:rPr lang="hr-HR" dirty="0">
                <a:latin typeface="Futura Bk BT" panose="020B0502020204020303" pitchFamily="34" charset="0"/>
              </a:rPr>
              <a:t>(složene osi simetrije)</a:t>
            </a:r>
            <a:endParaRPr lang="en-GB" dirty="0">
              <a:latin typeface="Futura Bk BT" panose="020B05020202040203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4863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latin typeface="Cambria" panose="02040503050406030204" pitchFamily="18" charset="0"/>
              </a:rPr>
              <a:t>Kako iscrtati zonu?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2135561" y="1844824"/>
            <a:ext cx="8064896" cy="187220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hr-HR" sz="2400" dirty="0">
                <a:latin typeface="Cambria" panose="02040503050406030204" pitchFamily="18" charset="0"/>
              </a:rPr>
              <a:t>Budući da nije moguće mjeriti kut unutar modela kristala mjeri se isti kut na drugom mjestu, gdje je dostupno izvršiti mjerenje.</a:t>
            </a:r>
          </a:p>
        </p:txBody>
      </p:sp>
      <p:grpSp>
        <p:nvGrpSpPr>
          <p:cNvPr id="45" name="Grupa 44"/>
          <p:cNvGrpSpPr/>
          <p:nvPr/>
        </p:nvGrpSpPr>
        <p:grpSpPr>
          <a:xfrm>
            <a:off x="3699760" y="3868790"/>
            <a:ext cx="2175772" cy="1734797"/>
            <a:chOff x="3800284" y="3540311"/>
            <a:chExt cx="2175772" cy="1734797"/>
          </a:xfrm>
        </p:grpSpPr>
        <p:cxnSp>
          <p:nvCxnSpPr>
            <p:cNvPr id="22" name="Ravni poveznik 21"/>
            <p:cNvCxnSpPr/>
            <p:nvPr/>
          </p:nvCxnSpPr>
          <p:spPr>
            <a:xfrm>
              <a:off x="5076056" y="4053092"/>
              <a:ext cx="0" cy="900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Ravni poveznik 23"/>
            <p:cNvCxnSpPr/>
            <p:nvPr/>
          </p:nvCxnSpPr>
          <p:spPr>
            <a:xfrm flipH="1">
              <a:off x="4176056" y="4953092"/>
              <a:ext cx="1800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Ravni poveznik 26"/>
            <p:cNvCxnSpPr/>
            <p:nvPr/>
          </p:nvCxnSpPr>
          <p:spPr>
            <a:xfrm flipV="1">
              <a:off x="4176056" y="4053092"/>
              <a:ext cx="900000" cy="900000"/>
            </a:xfrm>
            <a:prstGeom prst="line">
              <a:avLst/>
            </a:prstGeom>
            <a:ln w="317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Ravni poveznik 28"/>
            <p:cNvCxnSpPr/>
            <p:nvPr/>
          </p:nvCxnSpPr>
          <p:spPr>
            <a:xfrm>
              <a:off x="4176056" y="4953092"/>
              <a:ext cx="900000" cy="0"/>
            </a:xfrm>
            <a:prstGeom prst="line">
              <a:avLst/>
            </a:prstGeom>
            <a:ln w="31750">
              <a:solidFill>
                <a:srgbClr val="00B0F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Ravni poveznik sa strelicom 30"/>
            <p:cNvCxnSpPr/>
            <p:nvPr/>
          </p:nvCxnSpPr>
          <p:spPr>
            <a:xfrm flipV="1">
              <a:off x="5076056" y="3707966"/>
              <a:ext cx="0" cy="26990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Ravni poveznik sa strelicom 32"/>
            <p:cNvCxnSpPr/>
            <p:nvPr/>
          </p:nvCxnSpPr>
          <p:spPr>
            <a:xfrm flipH="1">
              <a:off x="3854681" y="4953092"/>
              <a:ext cx="252128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Pravokutnik 35"/>
            <p:cNvSpPr/>
            <p:nvPr/>
          </p:nvSpPr>
          <p:spPr>
            <a:xfrm>
              <a:off x="5107624" y="3540311"/>
              <a:ext cx="404278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hr-HR" sz="2000" dirty="0">
                  <a:solidFill>
                    <a:prstClr val="black"/>
                  </a:solidFill>
                  <a:latin typeface="Cambria" panose="02040503050406030204" pitchFamily="18" charset="0"/>
                  <a:ea typeface="Calibri"/>
                  <a:cs typeface="Times New Roman"/>
                </a:rPr>
                <a:t>a</a:t>
              </a:r>
              <a:r>
                <a:rPr lang="hr-HR" sz="2000" baseline="-25000" dirty="0">
                  <a:solidFill>
                    <a:prstClr val="black"/>
                  </a:solidFill>
                  <a:latin typeface="Cambria" panose="02040503050406030204" pitchFamily="18" charset="0"/>
                  <a:ea typeface="Calibri"/>
                  <a:cs typeface="Times New Roman"/>
                </a:rPr>
                <a:t>3</a:t>
              </a:r>
              <a:endParaRPr lang="hr-HR" sz="2000" dirty="0">
                <a:solidFill>
                  <a:prstClr val="black"/>
                </a:solidFill>
              </a:endParaRPr>
            </a:p>
          </p:txBody>
        </p:sp>
        <p:sp>
          <p:nvSpPr>
            <p:cNvPr id="37" name="Pravokutnik 36"/>
            <p:cNvSpPr/>
            <p:nvPr/>
          </p:nvSpPr>
          <p:spPr>
            <a:xfrm>
              <a:off x="3800284" y="4527000"/>
              <a:ext cx="404278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hr-HR" sz="2000" dirty="0">
                  <a:solidFill>
                    <a:prstClr val="black"/>
                  </a:solidFill>
                  <a:latin typeface="Cambria" panose="02040503050406030204" pitchFamily="18" charset="0"/>
                  <a:ea typeface="Calibri"/>
                  <a:cs typeface="Times New Roman"/>
                </a:rPr>
                <a:t>a</a:t>
              </a:r>
              <a:r>
                <a:rPr lang="hr-HR" sz="2000" baseline="-25000" dirty="0">
                  <a:solidFill>
                    <a:prstClr val="black"/>
                  </a:solidFill>
                  <a:latin typeface="Cambria" panose="02040503050406030204" pitchFamily="18" charset="0"/>
                  <a:ea typeface="Calibri"/>
                  <a:cs typeface="Times New Roman"/>
                </a:rPr>
                <a:t>1</a:t>
              </a:r>
              <a:endParaRPr lang="hr-HR" sz="2000" dirty="0">
                <a:solidFill>
                  <a:prstClr val="black"/>
                </a:solidFill>
              </a:endParaRPr>
            </a:p>
          </p:txBody>
        </p:sp>
        <p:sp>
          <p:nvSpPr>
            <p:cNvPr id="38" name="Pravokutnik 37"/>
            <p:cNvSpPr/>
            <p:nvPr/>
          </p:nvSpPr>
          <p:spPr>
            <a:xfrm>
              <a:off x="4905485" y="4874998"/>
              <a:ext cx="404278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hr-HR" sz="2000" dirty="0">
                  <a:solidFill>
                    <a:prstClr val="black"/>
                  </a:solidFill>
                  <a:latin typeface="Cambria" panose="02040503050406030204" pitchFamily="18" charset="0"/>
                  <a:ea typeface="Calibri"/>
                  <a:cs typeface="Times New Roman"/>
                </a:rPr>
                <a:t>a</a:t>
              </a:r>
              <a:r>
                <a:rPr lang="hr-HR" sz="2000" baseline="-25000" dirty="0">
                  <a:solidFill>
                    <a:prstClr val="black"/>
                  </a:solidFill>
                  <a:latin typeface="Cambria" panose="02040503050406030204" pitchFamily="18" charset="0"/>
                  <a:ea typeface="Calibri"/>
                  <a:cs typeface="Times New Roman"/>
                </a:rPr>
                <a:t>2</a:t>
              </a:r>
              <a:endParaRPr lang="hr-HR" sz="2000" dirty="0">
                <a:solidFill>
                  <a:prstClr val="black"/>
                </a:solidFill>
              </a:endParaRPr>
            </a:p>
          </p:txBody>
        </p:sp>
      </p:grpSp>
      <p:sp>
        <p:nvSpPr>
          <p:cNvPr id="10" name="Luk 9"/>
          <p:cNvSpPr/>
          <p:nvPr/>
        </p:nvSpPr>
        <p:spPr>
          <a:xfrm>
            <a:off x="4162169" y="5029716"/>
            <a:ext cx="324477" cy="347521"/>
          </a:xfrm>
          <a:prstGeom prst="arc">
            <a:avLst>
              <a:gd name="adj1" fmla="val 16200000"/>
              <a:gd name="adj2" fmla="val 1895151"/>
            </a:avLst>
          </a:prstGeom>
          <a:ln w="254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r-HR">
              <a:solidFill>
                <a:prstClr val="black"/>
              </a:solidFill>
            </a:endParaRPr>
          </a:p>
        </p:txBody>
      </p:sp>
      <p:grpSp>
        <p:nvGrpSpPr>
          <p:cNvPr id="25" name="Grupa 24"/>
          <p:cNvGrpSpPr/>
          <p:nvPr/>
        </p:nvGrpSpPr>
        <p:grpSpPr>
          <a:xfrm>
            <a:off x="6960096" y="3906453"/>
            <a:ext cx="2175772" cy="1734797"/>
            <a:chOff x="3800284" y="3540311"/>
            <a:chExt cx="2175772" cy="1734797"/>
          </a:xfrm>
        </p:grpSpPr>
        <p:cxnSp>
          <p:nvCxnSpPr>
            <p:cNvPr id="26" name="Ravni poveznik 25"/>
            <p:cNvCxnSpPr/>
            <p:nvPr/>
          </p:nvCxnSpPr>
          <p:spPr>
            <a:xfrm>
              <a:off x="5076056" y="4053092"/>
              <a:ext cx="0" cy="900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Ravni poveznik 27"/>
            <p:cNvCxnSpPr/>
            <p:nvPr/>
          </p:nvCxnSpPr>
          <p:spPr>
            <a:xfrm flipH="1">
              <a:off x="4176056" y="4953092"/>
              <a:ext cx="1800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Ravni poveznik 29"/>
            <p:cNvCxnSpPr/>
            <p:nvPr/>
          </p:nvCxnSpPr>
          <p:spPr>
            <a:xfrm flipV="1">
              <a:off x="4176056" y="4053092"/>
              <a:ext cx="900000" cy="900000"/>
            </a:xfrm>
            <a:prstGeom prst="line">
              <a:avLst/>
            </a:prstGeom>
            <a:ln w="317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Ravni poveznik 31"/>
            <p:cNvCxnSpPr/>
            <p:nvPr/>
          </p:nvCxnSpPr>
          <p:spPr>
            <a:xfrm>
              <a:off x="4176056" y="4953092"/>
              <a:ext cx="900000" cy="0"/>
            </a:xfrm>
            <a:prstGeom prst="line">
              <a:avLst/>
            </a:prstGeom>
            <a:ln w="31750">
              <a:solidFill>
                <a:srgbClr val="00B0F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Ravni poveznik sa strelicom 33"/>
            <p:cNvCxnSpPr/>
            <p:nvPr/>
          </p:nvCxnSpPr>
          <p:spPr>
            <a:xfrm flipV="1">
              <a:off x="5076056" y="3707966"/>
              <a:ext cx="0" cy="26990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Ravni poveznik sa strelicom 38"/>
            <p:cNvCxnSpPr/>
            <p:nvPr/>
          </p:nvCxnSpPr>
          <p:spPr>
            <a:xfrm flipH="1">
              <a:off x="3854681" y="4953092"/>
              <a:ext cx="252128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Pravokutnik 40"/>
            <p:cNvSpPr/>
            <p:nvPr/>
          </p:nvSpPr>
          <p:spPr>
            <a:xfrm>
              <a:off x="5107624" y="3540311"/>
              <a:ext cx="404278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hr-HR" sz="2000" dirty="0">
                  <a:solidFill>
                    <a:prstClr val="black"/>
                  </a:solidFill>
                  <a:latin typeface="Cambria" panose="02040503050406030204" pitchFamily="18" charset="0"/>
                  <a:ea typeface="Calibri"/>
                  <a:cs typeface="Times New Roman"/>
                </a:rPr>
                <a:t>a</a:t>
              </a:r>
              <a:r>
                <a:rPr lang="hr-HR" sz="2000" baseline="-25000" dirty="0">
                  <a:solidFill>
                    <a:prstClr val="black"/>
                  </a:solidFill>
                  <a:latin typeface="Cambria" panose="02040503050406030204" pitchFamily="18" charset="0"/>
                  <a:ea typeface="Calibri"/>
                  <a:cs typeface="Times New Roman"/>
                </a:rPr>
                <a:t>3</a:t>
              </a:r>
              <a:endParaRPr lang="hr-HR" sz="2000" dirty="0">
                <a:solidFill>
                  <a:prstClr val="black"/>
                </a:solidFill>
              </a:endParaRPr>
            </a:p>
          </p:txBody>
        </p:sp>
        <p:sp>
          <p:nvSpPr>
            <p:cNvPr id="42" name="Pravokutnik 41"/>
            <p:cNvSpPr/>
            <p:nvPr/>
          </p:nvSpPr>
          <p:spPr>
            <a:xfrm>
              <a:off x="3800284" y="4527000"/>
              <a:ext cx="404278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hr-HR" sz="2000" dirty="0">
                  <a:solidFill>
                    <a:prstClr val="black"/>
                  </a:solidFill>
                  <a:latin typeface="Cambria" panose="02040503050406030204" pitchFamily="18" charset="0"/>
                  <a:ea typeface="Calibri"/>
                  <a:cs typeface="Times New Roman"/>
                </a:rPr>
                <a:t>a</a:t>
              </a:r>
              <a:r>
                <a:rPr lang="hr-HR" sz="2000" baseline="-25000" dirty="0">
                  <a:solidFill>
                    <a:prstClr val="black"/>
                  </a:solidFill>
                  <a:latin typeface="Cambria" panose="02040503050406030204" pitchFamily="18" charset="0"/>
                  <a:ea typeface="Calibri"/>
                  <a:cs typeface="Times New Roman"/>
                </a:rPr>
                <a:t>1</a:t>
              </a:r>
              <a:endParaRPr lang="hr-HR" sz="2000" dirty="0">
                <a:solidFill>
                  <a:prstClr val="black"/>
                </a:solidFill>
              </a:endParaRPr>
            </a:p>
          </p:txBody>
        </p:sp>
        <p:sp>
          <p:nvSpPr>
            <p:cNvPr id="43" name="Pravokutnik 42"/>
            <p:cNvSpPr/>
            <p:nvPr/>
          </p:nvSpPr>
          <p:spPr>
            <a:xfrm>
              <a:off x="4905485" y="4874998"/>
              <a:ext cx="404278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hr-HR" sz="2000" dirty="0">
                  <a:solidFill>
                    <a:prstClr val="black"/>
                  </a:solidFill>
                  <a:latin typeface="Cambria" panose="02040503050406030204" pitchFamily="18" charset="0"/>
                  <a:ea typeface="Calibri"/>
                  <a:cs typeface="Times New Roman"/>
                </a:rPr>
                <a:t>a</a:t>
              </a:r>
              <a:r>
                <a:rPr lang="hr-HR" sz="2000" baseline="-25000" dirty="0">
                  <a:solidFill>
                    <a:prstClr val="black"/>
                  </a:solidFill>
                  <a:latin typeface="Cambria" panose="02040503050406030204" pitchFamily="18" charset="0"/>
                  <a:ea typeface="Calibri"/>
                  <a:cs typeface="Times New Roman"/>
                </a:rPr>
                <a:t>2</a:t>
              </a:r>
              <a:endParaRPr lang="hr-HR" sz="2000" dirty="0">
                <a:solidFill>
                  <a:prstClr val="black"/>
                </a:solidFill>
              </a:endParaRPr>
            </a:p>
          </p:txBody>
        </p:sp>
      </p:grpSp>
      <p:cxnSp>
        <p:nvCxnSpPr>
          <p:cNvPr id="8" name="Ravni poveznik 7"/>
          <p:cNvCxnSpPr/>
          <p:nvPr/>
        </p:nvCxnSpPr>
        <p:spPr>
          <a:xfrm>
            <a:off x="7261223" y="4419233"/>
            <a:ext cx="2175772" cy="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Luk 43"/>
          <p:cNvSpPr/>
          <p:nvPr/>
        </p:nvSpPr>
        <p:spPr>
          <a:xfrm>
            <a:off x="7461392" y="5067379"/>
            <a:ext cx="324477" cy="347521"/>
          </a:xfrm>
          <a:prstGeom prst="arc">
            <a:avLst>
              <a:gd name="adj1" fmla="val 15702195"/>
              <a:gd name="adj2" fmla="val 1895151"/>
            </a:avLst>
          </a:prstGeom>
          <a:ln w="254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r-HR">
              <a:solidFill>
                <a:prstClr val="black"/>
              </a:solidFill>
            </a:endParaRPr>
          </a:p>
        </p:txBody>
      </p:sp>
      <p:sp>
        <p:nvSpPr>
          <p:cNvPr id="46" name="Luk 45"/>
          <p:cNvSpPr/>
          <p:nvPr/>
        </p:nvSpPr>
        <p:spPr>
          <a:xfrm rot="10074583">
            <a:off x="7842347" y="4299027"/>
            <a:ext cx="324477" cy="347521"/>
          </a:xfrm>
          <a:prstGeom prst="arc">
            <a:avLst>
              <a:gd name="adj1" fmla="val 16200000"/>
              <a:gd name="adj2" fmla="val 1895151"/>
            </a:avLst>
          </a:prstGeom>
          <a:ln w="254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r-HR">
              <a:solidFill>
                <a:prstClr val="black"/>
              </a:solidFill>
            </a:endParaRPr>
          </a:p>
        </p:txBody>
      </p:sp>
      <p:cxnSp>
        <p:nvCxnSpPr>
          <p:cNvPr id="18" name="Ravni poveznik sa strelicom 17"/>
          <p:cNvCxnSpPr/>
          <p:nvPr/>
        </p:nvCxnSpPr>
        <p:spPr>
          <a:xfrm>
            <a:off x="7785868" y="3582308"/>
            <a:ext cx="198010" cy="901928"/>
          </a:xfrm>
          <a:prstGeom prst="straightConnector1">
            <a:avLst/>
          </a:prstGeom>
          <a:ln w="254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kstniOkvir 19"/>
          <p:cNvSpPr txBox="1"/>
          <p:nvPr/>
        </p:nvSpPr>
        <p:spPr>
          <a:xfrm>
            <a:off x="6600056" y="3212976"/>
            <a:ext cx="2535812" cy="369332"/>
          </a:xfrm>
          <a:prstGeom prst="rect">
            <a:avLst/>
          </a:prstGeom>
          <a:noFill/>
          <a:ln w="254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prstClr val="black"/>
                </a:solidFill>
                <a:latin typeface="Cambria" panose="02040503050406030204" pitchFamily="18" charset="0"/>
              </a:rPr>
              <a:t>Mjesto za mjerenje kuta</a:t>
            </a:r>
          </a:p>
        </p:txBody>
      </p:sp>
    </p:spTree>
    <p:extLst>
      <p:ext uri="{BB962C8B-B14F-4D97-AF65-F5344CB8AC3E}">
        <p14:creationId xmlns:p14="http://schemas.microsoft.com/office/powerpoint/2010/main" val="240362352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8485" y="2550304"/>
            <a:ext cx="1593649" cy="1593649"/>
          </a:xfrm>
          <a:prstGeom prst="rect">
            <a:avLst/>
          </a:prstGeom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2326" y="4102004"/>
            <a:ext cx="813936" cy="991193"/>
          </a:xfrm>
          <a:prstGeom prst="rect">
            <a:avLst/>
          </a:prstGeom>
          <a:scene3d>
            <a:camera prst="orthographicFront">
              <a:rot lat="0" lon="0" rev="17400000"/>
            </a:camera>
            <a:lightRig rig="threePt" dir="t"/>
          </a:scene3d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latin typeface="Cambria" panose="02040503050406030204" pitchFamily="18" charset="0"/>
              </a:rPr>
              <a:t>Kako iscrtati zonu?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847529" y="1474919"/>
            <a:ext cx="8622163" cy="187220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hr-HR" sz="2000" dirty="0">
                <a:latin typeface="Cambria" panose="02040503050406030204" pitchFamily="18" charset="0"/>
              </a:rPr>
              <a:t>Kut je moguće točno izmjeriti pomoću kontaktnog goniometra, međutim za potrebe vježbi dovoljna je procjena od oka. Pri procjeni mogu pomoći trokuti za crtanje.</a:t>
            </a:r>
          </a:p>
        </p:txBody>
      </p:sp>
      <p:grpSp>
        <p:nvGrpSpPr>
          <p:cNvPr id="25" name="Grupa 24"/>
          <p:cNvGrpSpPr/>
          <p:nvPr/>
        </p:nvGrpSpPr>
        <p:grpSpPr>
          <a:xfrm>
            <a:off x="2711624" y="3706398"/>
            <a:ext cx="2175772" cy="1734797"/>
            <a:chOff x="3800284" y="3540311"/>
            <a:chExt cx="2175772" cy="1734797"/>
          </a:xfrm>
        </p:grpSpPr>
        <p:cxnSp>
          <p:nvCxnSpPr>
            <p:cNvPr id="26" name="Ravni poveznik 25"/>
            <p:cNvCxnSpPr/>
            <p:nvPr/>
          </p:nvCxnSpPr>
          <p:spPr>
            <a:xfrm>
              <a:off x="5076056" y="4053092"/>
              <a:ext cx="0" cy="900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Ravni poveznik 27"/>
            <p:cNvCxnSpPr/>
            <p:nvPr/>
          </p:nvCxnSpPr>
          <p:spPr>
            <a:xfrm flipH="1">
              <a:off x="4176056" y="4953092"/>
              <a:ext cx="1800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Ravni poveznik 29"/>
            <p:cNvCxnSpPr/>
            <p:nvPr/>
          </p:nvCxnSpPr>
          <p:spPr>
            <a:xfrm flipV="1">
              <a:off x="4176056" y="4053092"/>
              <a:ext cx="900000" cy="900000"/>
            </a:xfrm>
            <a:prstGeom prst="line">
              <a:avLst/>
            </a:prstGeom>
            <a:ln w="317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Ravni poveznik 31"/>
            <p:cNvCxnSpPr/>
            <p:nvPr/>
          </p:nvCxnSpPr>
          <p:spPr>
            <a:xfrm>
              <a:off x="4176056" y="4953092"/>
              <a:ext cx="900000" cy="0"/>
            </a:xfrm>
            <a:prstGeom prst="line">
              <a:avLst/>
            </a:prstGeom>
            <a:ln w="31750">
              <a:solidFill>
                <a:srgbClr val="00B0F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Ravni poveznik sa strelicom 33"/>
            <p:cNvCxnSpPr/>
            <p:nvPr/>
          </p:nvCxnSpPr>
          <p:spPr>
            <a:xfrm flipV="1">
              <a:off x="5076056" y="3707966"/>
              <a:ext cx="0" cy="26990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Ravni poveznik sa strelicom 38"/>
            <p:cNvCxnSpPr/>
            <p:nvPr/>
          </p:nvCxnSpPr>
          <p:spPr>
            <a:xfrm flipH="1">
              <a:off x="3854681" y="4953092"/>
              <a:ext cx="252128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Pravokutnik 40"/>
            <p:cNvSpPr/>
            <p:nvPr/>
          </p:nvSpPr>
          <p:spPr>
            <a:xfrm>
              <a:off x="5107624" y="3540311"/>
              <a:ext cx="404278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hr-HR" sz="2000" dirty="0">
                  <a:solidFill>
                    <a:prstClr val="black"/>
                  </a:solidFill>
                  <a:latin typeface="Cambria" panose="02040503050406030204" pitchFamily="18" charset="0"/>
                  <a:ea typeface="Calibri"/>
                  <a:cs typeface="Times New Roman"/>
                </a:rPr>
                <a:t>a</a:t>
              </a:r>
              <a:r>
                <a:rPr lang="hr-HR" sz="2000" baseline="-25000" dirty="0">
                  <a:solidFill>
                    <a:prstClr val="black"/>
                  </a:solidFill>
                  <a:latin typeface="Cambria" panose="02040503050406030204" pitchFamily="18" charset="0"/>
                  <a:ea typeface="Calibri"/>
                  <a:cs typeface="Times New Roman"/>
                </a:rPr>
                <a:t>3</a:t>
              </a:r>
              <a:endParaRPr lang="hr-HR" sz="2000" dirty="0">
                <a:solidFill>
                  <a:prstClr val="black"/>
                </a:solidFill>
              </a:endParaRPr>
            </a:p>
          </p:txBody>
        </p:sp>
        <p:sp>
          <p:nvSpPr>
            <p:cNvPr id="42" name="Pravokutnik 41"/>
            <p:cNvSpPr/>
            <p:nvPr/>
          </p:nvSpPr>
          <p:spPr>
            <a:xfrm>
              <a:off x="3800284" y="4527000"/>
              <a:ext cx="404278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hr-HR" sz="2000" dirty="0">
                  <a:solidFill>
                    <a:prstClr val="black"/>
                  </a:solidFill>
                  <a:latin typeface="Cambria" panose="02040503050406030204" pitchFamily="18" charset="0"/>
                  <a:ea typeface="Calibri"/>
                  <a:cs typeface="Times New Roman"/>
                </a:rPr>
                <a:t>a</a:t>
              </a:r>
              <a:r>
                <a:rPr lang="hr-HR" sz="2000" baseline="-25000" dirty="0">
                  <a:solidFill>
                    <a:prstClr val="black"/>
                  </a:solidFill>
                  <a:latin typeface="Cambria" panose="02040503050406030204" pitchFamily="18" charset="0"/>
                  <a:ea typeface="Calibri"/>
                  <a:cs typeface="Times New Roman"/>
                </a:rPr>
                <a:t>1</a:t>
              </a:r>
              <a:endParaRPr lang="hr-HR" sz="2000" dirty="0">
                <a:solidFill>
                  <a:prstClr val="black"/>
                </a:solidFill>
              </a:endParaRPr>
            </a:p>
          </p:txBody>
        </p:sp>
        <p:sp>
          <p:nvSpPr>
            <p:cNvPr id="43" name="Pravokutnik 42"/>
            <p:cNvSpPr/>
            <p:nvPr/>
          </p:nvSpPr>
          <p:spPr>
            <a:xfrm>
              <a:off x="4905485" y="4874998"/>
              <a:ext cx="404278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hr-HR" sz="2000" dirty="0">
                  <a:solidFill>
                    <a:prstClr val="black"/>
                  </a:solidFill>
                  <a:latin typeface="Cambria" panose="02040503050406030204" pitchFamily="18" charset="0"/>
                  <a:ea typeface="Calibri"/>
                  <a:cs typeface="Times New Roman"/>
                </a:rPr>
                <a:t>a</a:t>
              </a:r>
              <a:r>
                <a:rPr lang="hr-HR" sz="2000" baseline="-25000" dirty="0">
                  <a:solidFill>
                    <a:prstClr val="black"/>
                  </a:solidFill>
                  <a:latin typeface="Cambria" panose="02040503050406030204" pitchFamily="18" charset="0"/>
                  <a:ea typeface="Calibri"/>
                  <a:cs typeface="Times New Roman"/>
                </a:rPr>
                <a:t>2</a:t>
              </a:r>
              <a:endParaRPr lang="hr-HR" sz="2000" dirty="0">
                <a:solidFill>
                  <a:prstClr val="black"/>
                </a:solidFill>
              </a:endParaRPr>
            </a:p>
          </p:txBody>
        </p:sp>
      </p:grpSp>
      <p:cxnSp>
        <p:nvCxnSpPr>
          <p:cNvPr id="8" name="Ravni poveznik 7"/>
          <p:cNvCxnSpPr/>
          <p:nvPr/>
        </p:nvCxnSpPr>
        <p:spPr>
          <a:xfrm>
            <a:off x="2766021" y="4208454"/>
            <a:ext cx="2175772" cy="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Luk 43"/>
          <p:cNvSpPr/>
          <p:nvPr/>
        </p:nvSpPr>
        <p:spPr>
          <a:xfrm>
            <a:off x="3212920" y="4867324"/>
            <a:ext cx="324477" cy="347521"/>
          </a:xfrm>
          <a:prstGeom prst="arc">
            <a:avLst>
              <a:gd name="adj1" fmla="val 15702195"/>
              <a:gd name="adj2" fmla="val 1895151"/>
            </a:avLst>
          </a:prstGeom>
          <a:ln w="254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r-HR">
              <a:solidFill>
                <a:prstClr val="black"/>
              </a:solidFill>
            </a:endParaRPr>
          </a:p>
        </p:txBody>
      </p:sp>
      <p:sp>
        <p:nvSpPr>
          <p:cNvPr id="46" name="Luk 45"/>
          <p:cNvSpPr/>
          <p:nvPr/>
        </p:nvSpPr>
        <p:spPr>
          <a:xfrm rot="10074583">
            <a:off x="3570193" y="4095138"/>
            <a:ext cx="324477" cy="347521"/>
          </a:xfrm>
          <a:prstGeom prst="arc">
            <a:avLst>
              <a:gd name="adj1" fmla="val 16200000"/>
              <a:gd name="adj2" fmla="val 1895151"/>
            </a:avLst>
          </a:prstGeom>
          <a:ln w="254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r-HR">
              <a:solidFill>
                <a:prstClr val="black"/>
              </a:solidFill>
            </a:endParaRPr>
          </a:p>
        </p:txBody>
      </p:sp>
      <p:cxnSp>
        <p:nvCxnSpPr>
          <p:cNvPr id="18" name="Ravni poveznik sa strelicom 17"/>
          <p:cNvCxnSpPr/>
          <p:nvPr/>
        </p:nvCxnSpPr>
        <p:spPr>
          <a:xfrm>
            <a:off x="3530960" y="3423088"/>
            <a:ext cx="198010" cy="901928"/>
          </a:xfrm>
          <a:prstGeom prst="straightConnector1">
            <a:avLst/>
          </a:prstGeom>
          <a:ln w="254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kstniOkvir 19"/>
          <p:cNvSpPr txBox="1"/>
          <p:nvPr/>
        </p:nvSpPr>
        <p:spPr>
          <a:xfrm>
            <a:off x="2275399" y="3056546"/>
            <a:ext cx="2535812" cy="369332"/>
          </a:xfrm>
          <a:prstGeom prst="rect">
            <a:avLst/>
          </a:prstGeom>
          <a:noFill/>
          <a:ln w="254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prstClr val="black"/>
                </a:solidFill>
                <a:latin typeface="Cambria" panose="02040503050406030204" pitchFamily="18" charset="0"/>
              </a:rPr>
              <a:t>Mjesto za mjerenje kuta</a:t>
            </a:r>
          </a:p>
        </p:txBody>
      </p:sp>
      <p:grpSp>
        <p:nvGrpSpPr>
          <p:cNvPr id="35" name="Grupa 34"/>
          <p:cNvGrpSpPr/>
          <p:nvPr/>
        </p:nvGrpSpPr>
        <p:grpSpPr>
          <a:xfrm>
            <a:off x="6528048" y="3801780"/>
            <a:ext cx="2175772" cy="1734797"/>
            <a:chOff x="3800284" y="3540311"/>
            <a:chExt cx="2175772" cy="1734797"/>
          </a:xfrm>
        </p:grpSpPr>
        <p:cxnSp>
          <p:nvCxnSpPr>
            <p:cNvPr id="40" name="Ravni poveznik 39"/>
            <p:cNvCxnSpPr/>
            <p:nvPr/>
          </p:nvCxnSpPr>
          <p:spPr>
            <a:xfrm>
              <a:off x="5076056" y="4053092"/>
              <a:ext cx="0" cy="900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Ravni poveznik 46"/>
            <p:cNvCxnSpPr/>
            <p:nvPr/>
          </p:nvCxnSpPr>
          <p:spPr>
            <a:xfrm flipH="1">
              <a:off x="4176056" y="4953092"/>
              <a:ext cx="1800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Ravni poveznik 47"/>
            <p:cNvCxnSpPr/>
            <p:nvPr/>
          </p:nvCxnSpPr>
          <p:spPr>
            <a:xfrm flipV="1">
              <a:off x="4176056" y="4053092"/>
              <a:ext cx="900000" cy="900000"/>
            </a:xfrm>
            <a:prstGeom prst="line">
              <a:avLst/>
            </a:prstGeom>
            <a:ln w="317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Ravni poveznik 48"/>
            <p:cNvCxnSpPr/>
            <p:nvPr/>
          </p:nvCxnSpPr>
          <p:spPr>
            <a:xfrm>
              <a:off x="4176056" y="4953092"/>
              <a:ext cx="900000" cy="0"/>
            </a:xfrm>
            <a:prstGeom prst="line">
              <a:avLst/>
            </a:prstGeom>
            <a:ln w="31750">
              <a:solidFill>
                <a:srgbClr val="00B0F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Ravni poveznik sa strelicom 49"/>
            <p:cNvCxnSpPr/>
            <p:nvPr/>
          </p:nvCxnSpPr>
          <p:spPr>
            <a:xfrm flipV="1">
              <a:off x="5076056" y="3707966"/>
              <a:ext cx="0" cy="26990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Ravni poveznik sa strelicom 50"/>
            <p:cNvCxnSpPr/>
            <p:nvPr/>
          </p:nvCxnSpPr>
          <p:spPr>
            <a:xfrm flipH="1">
              <a:off x="3854681" y="4953092"/>
              <a:ext cx="252128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Pravokutnik 51"/>
            <p:cNvSpPr/>
            <p:nvPr/>
          </p:nvSpPr>
          <p:spPr>
            <a:xfrm>
              <a:off x="5107624" y="3540311"/>
              <a:ext cx="404278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hr-HR" sz="2000" dirty="0">
                  <a:solidFill>
                    <a:prstClr val="black"/>
                  </a:solidFill>
                  <a:latin typeface="Cambria" panose="02040503050406030204" pitchFamily="18" charset="0"/>
                  <a:ea typeface="Calibri"/>
                  <a:cs typeface="Times New Roman"/>
                </a:rPr>
                <a:t>a</a:t>
              </a:r>
              <a:r>
                <a:rPr lang="hr-HR" sz="2000" baseline="-25000" dirty="0">
                  <a:solidFill>
                    <a:prstClr val="black"/>
                  </a:solidFill>
                  <a:latin typeface="Cambria" panose="02040503050406030204" pitchFamily="18" charset="0"/>
                  <a:ea typeface="Calibri"/>
                  <a:cs typeface="Times New Roman"/>
                </a:rPr>
                <a:t>3</a:t>
              </a:r>
              <a:endParaRPr lang="hr-HR" sz="2000" dirty="0">
                <a:solidFill>
                  <a:prstClr val="black"/>
                </a:solidFill>
              </a:endParaRPr>
            </a:p>
          </p:txBody>
        </p:sp>
        <p:sp>
          <p:nvSpPr>
            <p:cNvPr id="53" name="Pravokutnik 52"/>
            <p:cNvSpPr/>
            <p:nvPr/>
          </p:nvSpPr>
          <p:spPr>
            <a:xfrm>
              <a:off x="3800284" y="4527000"/>
              <a:ext cx="404278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hr-HR" sz="2000" dirty="0">
                  <a:solidFill>
                    <a:prstClr val="black"/>
                  </a:solidFill>
                  <a:latin typeface="Cambria" panose="02040503050406030204" pitchFamily="18" charset="0"/>
                  <a:ea typeface="Calibri"/>
                  <a:cs typeface="Times New Roman"/>
                </a:rPr>
                <a:t>a</a:t>
              </a:r>
              <a:r>
                <a:rPr lang="hr-HR" sz="2000" baseline="-25000" dirty="0">
                  <a:solidFill>
                    <a:prstClr val="black"/>
                  </a:solidFill>
                  <a:latin typeface="Cambria" panose="02040503050406030204" pitchFamily="18" charset="0"/>
                  <a:ea typeface="Calibri"/>
                  <a:cs typeface="Times New Roman"/>
                </a:rPr>
                <a:t>1</a:t>
              </a:r>
              <a:endParaRPr lang="hr-HR" sz="2000" dirty="0">
                <a:solidFill>
                  <a:prstClr val="black"/>
                </a:solidFill>
              </a:endParaRPr>
            </a:p>
          </p:txBody>
        </p:sp>
        <p:sp>
          <p:nvSpPr>
            <p:cNvPr id="54" name="Pravokutnik 53"/>
            <p:cNvSpPr/>
            <p:nvPr/>
          </p:nvSpPr>
          <p:spPr>
            <a:xfrm>
              <a:off x="4905485" y="4874998"/>
              <a:ext cx="404278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hr-HR" sz="2000" dirty="0">
                  <a:solidFill>
                    <a:prstClr val="black"/>
                  </a:solidFill>
                  <a:latin typeface="Cambria" panose="02040503050406030204" pitchFamily="18" charset="0"/>
                  <a:ea typeface="Calibri"/>
                  <a:cs typeface="Times New Roman"/>
                </a:rPr>
                <a:t>a</a:t>
              </a:r>
              <a:r>
                <a:rPr lang="hr-HR" sz="2000" baseline="-25000" dirty="0">
                  <a:solidFill>
                    <a:prstClr val="black"/>
                  </a:solidFill>
                  <a:latin typeface="Cambria" panose="02040503050406030204" pitchFamily="18" charset="0"/>
                  <a:ea typeface="Calibri"/>
                  <a:cs typeface="Times New Roman"/>
                </a:rPr>
                <a:t>2</a:t>
              </a:r>
              <a:endParaRPr lang="hr-HR" sz="2000" dirty="0">
                <a:solidFill>
                  <a:prstClr val="black"/>
                </a:solidFill>
              </a:endParaRPr>
            </a:p>
          </p:txBody>
        </p:sp>
      </p:grpSp>
      <p:cxnSp>
        <p:nvCxnSpPr>
          <p:cNvPr id="7" name="Ravni poveznik 6"/>
          <p:cNvCxnSpPr/>
          <p:nvPr/>
        </p:nvCxnSpPr>
        <p:spPr>
          <a:xfrm>
            <a:off x="6651692" y="4310367"/>
            <a:ext cx="1152128" cy="0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Ravni poveznik 54"/>
          <p:cNvCxnSpPr/>
          <p:nvPr/>
        </p:nvCxnSpPr>
        <p:spPr>
          <a:xfrm flipV="1">
            <a:off x="6448150" y="3212977"/>
            <a:ext cx="1232026" cy="588803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avni poveznik sa strelicom 11"/>
          <p:cNvCxnSpPr/>
          <p:nvPr/>
        </p:nvCxnSpPr>
        <p:spPr>
          <a:xfrm>
            <a:off x="6932326" y="3667022"/>
            <a:ext cx="171786" cy="572312"/>
          </a:xfrm>
          <a:prstGeom prst="straightConnector1">
            <a:avLst/>
          </a:prstGeom>
          <a:ln w="25400">
            <a:solidFill>
              <a:srgbClr val="00B05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Luk 55"/>
          <p:cNvSpPr/>
          <p:nvPr/>
        </p:nvSpPr>
        <p:spPr>
          <a:xfrm rot="10074583">
            <a:off x="7392893" y="4183630"/>
            <a:ext cx="324477" cy="347521"/>
          </a:xfrm>
          <a:prstGeom prst="arc">
            <a:avLst>
              <a:gd name="adj1" fmla="val 16200000"/>
              <a:gd name="adj2" fmla="val 1895151"/>
            </a:avLst>
          </a:prstGeom>
          <a:ln w="254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r-HR">
              <a:solidFill>
                <a:prstClr val="black"/>
              </a:solidFill>
            </a:endParaRPr>
          </a:p>
        </p:txBody>
      </p:sp>
      <p:sp>
        <p:nvSpPr>
          <p:cNvPr id="14" name="TekstniOkvir 13"/>
          <p:cNvSpPr txBox="1"/>
          <p:nvPr/>
        </p:nvSpPr>
        <p:spPr>
          <a:xfrm>
            <a:off x="1847528" y="5661249"/>
            <a:ext cx="84249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>
                <a:solidFill>
                  <a:prstClr val="black"/>
                </a:solidFill>
                <a:latin typeface="Cambria" panose="02040503050406030204" pitchFamily="18" charset="0"/>
              </a:rPr>
              <a:t>Jedna od kateta trokuta </a:t>
            </a:r>
            <a:r>
              <a:rPr lang="hr-HR" sz="2000" b="1" u="sng" dirty="0">
                <a:solidFill>
                  <a:prstClr val="black"/>
                </a:solidFill>
                <a:latin typeface="Cambria" panose="02040503050406030204" pitchFamily="18" charset="0"/>
              </a:rPr>
              <a:t>mora</a:t>
            </a:r>
            <a:r>
              <a:rPr lang="hr-HR" sz="2000" dirty="0">
                <a:solidFill>
                  <a:prstClr val="black"/>
                </a:solidFill>
                <a:latin typeface="Cambria" panose="02040503050406030204" pitchFamily="18" charset="0"/>
              </a:rPr>
              <a:t> biti vodoravna. Ako hipotenuza trokuta lijepo naliježe na brid kojem se mjeri kut koji zatvara s ravninom projekcije, tad su ti kutovi isti. U ovom slučaju to je 45</a:t>
            </a:r>
            <a:r>
              <a:rPr lang="hr-HR" sz="2000" dirty="0">
                <a:solidFill>
                  <a:prstClr val="black"/>
                </a:solidFill>
                <a:latin typeface="Cambria" panose="02040503050406030204" pitchFamily="18" charset="0"/>
                <a:ea typeface="Calibri"/>
                <a:cs typeface="Times New Roman"/>
              </a:rPr>
              <a:t>°.</a:t>
            </a:r>
            <a:endParaRPr lang="hr-HR" sz="2000" dirty="0">
              <a:solidFill>
                <a:prstClr val="black"/>
              </a:solidFill>
              <a:latin typeface="Cambria" panose="02040503050406030204" pitchFamily="18" charset="0"/>
            </a:endParaRPr>
          </a:p>
        </p:txBody>
      </p:sp>
      <p:grpSp>
        <p:nvGrpSpPr>
          <p:cNvPr id="17" name="Grupa 16"/>
          <p:cNvGrpSpPr/>
          <p:nvPr/>
        </p:nvGrpSpPr>
        <p:grpSpPr>
          <a:xfrm>
            <a:off x="8575256" y="2575374"/>
            <a:ext cx="1684395" cy="1739186"/>
            <a:chOff x="7051255" y="2575374"/>
            <a:chExt cx="1684395" cy="1739186"/>
          </a:xfrm>
        </p:grpSpPr>
        <p:grpSp>
          <p:nvGrpSpPr>
            <p:cNvPr id="57" name="Grupa 56"/>
            <p:cNvGrpSpPr/>
            <p:nvPr/>
          </p:nvGrpSpPr>
          <p:grpSpPr>
            <a:xfrm>
              <a:off x="7051255" y="2575374"/>
              <a:ext cx="1684395" cy="1739186"/>
              <a:chOff x="3347864" y="2996952"/>
              <a:chExt cx="2931279" cy="3044020"/>
            </a:xfrm>
          </p:grpSpPr>
          <p:pic>
            <p:nvPicPr>
              <p:cNvPr id="58" name="Picture 3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47864" y="2996952"/>
                <a:ext cx="2931279" cy="30440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cxnSp>
            <p:nvCxnSpPr>
              <p:cNvPr id="59" name="Ravni poveznik 58"/>
              <p:cNvCxnSpPr/>
              <p:nvPr/>
            </p:nvCxnSpPr>
            <p:spPr>
              <a:xfrm flipH="1">
                <a:off x="4355976" y="2996952"/>
                <a:ext cx="457528" cy="1728192"/>
              </a:xfrm>
              <a:prstGeom prst="line">
                <a:avLst/>
              </a:prstGeom>
              <a:ln w="571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1" name="Ravni poveznik 60"/>
            <p:cNvCxnSpPr/>
            <p:nvPr/>
          </p:nvCxnSpPr>
          <p:spPr>
            <a:xfrm flipV="1">
              <a:off x="7597982" y="3444967"/>
              <a:ext cx="295470" cy="117802"/>
            </a:xfrm>
            <a:prstGeom prst="line">
              <a:avLst/>
            </a:prstGeom>
            <a:ln w="19050">
              <a:solidFill>
                <a:srgbClr val="00B0F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Luk 61"/>
            <p:cNvSpPr/>
            <p:nvPr/>
          </p:nvSpPr>
          <p:spPr>
            <a:xfrm rot="20921269">
              <a:off x="7407026" y="3331858"/>
              <a:ext cx="363504" cy="347521"/>
            </a:xfrm>
            <a:prstGeom prst="arc">
              <a:avLst>
                <a:gd name="adj1" fmla="val 19644665"/>
                <a:gd name="adj2" fmla="val 521909"/>
              </a:avLst>
            </a:prstGeom>
            <a:ln w="254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r-HR">
                <a:solidFill>
                  <a:prstClr val="black"/>
                </a:solidFill>
              </a:endParaRPr>
            </a:p>
          </p:txBody>
        </p:sp>
      </p:grpSp>
      <p:sp>
        <p:nvSpPr>
          <p:cNvPr id="63" name="Luk 62"/>
          <p:cNvSpPr/>
          <p:nvPr/>
        </p:nvSpPr>
        <p:spPr>
          <a:xfrm>
            <a:off x="7035620" y="4945418"/>
            <a:ext cx="324477" cy="347521"/>
          </a:xfrm>
          <a:prstGeom prst="arc">
            <a:avLst>
              <a:gd name="adj1" fmla="val 15702195"/>
              <a:gd name="adj2" fmla="val 1895151"/>
            </a:avLst>
          </a:prstGeom>
          <a:ln w="254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r-H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8361828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Slika 3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679880" y="3501716"/>
            <a:ext cx="1749208" cy="1783699"/>
          </a:xfrm>
          <a:prstGeom prst="rect">
            <a:avLst/>
          </a:prstGeom>
        </p:spPr>
      </p:pic>
      <p:pic>
        <p:nvPicPr>
          <p:cNvPr id="15" name="Slika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390836" y="4081307"/>
            <a:ext cx="1590281" cy="1621639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8923" y="2201696"/>
            <a:ext cx="1593649" cy="1593649"/>
          </a:xfrm>
          <a:prstGeom prst="rect">
            <a:avLst/>
          </a:prstGeom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6743" y="4393566"/>
            <a:ext cx="813936" cy="991193"/>
          </a:xfrm>
          <a:prstGeom prst="rect">
            <a:avLst/>
          </a:prstGeom>
          <a:scene3d>
            <a:camera prst="orthographicFront">
              <a:rot lat="0" lon="0" rev="17400000"/>
            </a:camera>
            <a:lightRig rig="threePt" dir="t"/>
          </a:scene3d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latin typeface="Cambria" panose="02040503050406030204" pitchFamily="18" charset="0"/>
              </a:rPr>
              <a:t>Kako iscrtati zonu?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847529" y="1427374"/>
            <a:ext cx="8622163" cy="187220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hr-HR" dirty="0">
                <a:latin typeface="Cambria" panose="02040503050406030204" pitchFamily="18" charset="0"/>
              </a:rPr>
              <a:t>Pri procjeni mogu pomoći trokuti za crtanje.</a:t>
            </a:r>
          </a:p>
        </p:txBody>
      </p:sp>
      <p:grpSp>
        <p:nvGrpSpPr>
          <p:cNvPr id="35" name="Grupa 34"/>
          <p:cNvGrpSpPr/>
          <p:nvPr/>
        </p:nvGrpSpPr>
        <p:grpSpPr>
          <a:xfrm>
            <a:off x="2644545" y="4098671"/>
            <a:ext cx="2175772" cy="1734797"/>
            <a:chOff x="3800284" y="3540311"/>
            <a:chExt cx="2175772" cy="1734797"/>
          </a:xfrm>
        </p:grpSpPr>
        <p:cxnSp>
          <p:nvCxnSpPr>
            <p:cNvPr id="40" name="Ravni poveznik 39"/>
            <p:cNvCxnSpPr/>
            <p:nvPr/>
          </p:nvCxnSpPr>
          <p:spPr>
            <a:xfrm>
              <a:off x="5076056" y="4053092"/>
              <a:ext cx="0" cy="900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Ravni poveznik 46"/>
            <p:cNvCxnSpPr/>
            <p:nvPr/>
          </p:nvCxnSpPr>
          <p:spPr>
            <a:xfrm flipH="1">
              <a:off x="4176056" y="4953092"/>
              <a:ext cx="1800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Ravni poveznik 47"/>
            <p:cNvCxnSpPr/>
            <p:nvPr/>
          </p:nvCxnSpPr>
          <p:spPr>
            <a:xfrm flipV="1">
              <a:off x="4176056" y="4053092"/>
              <a:ext cx="900000" cy="900000"/>
            </a:xfrm>
            <a:prstGeom prst="line">
              <a:avLst/>
            </a:prstGeom>
            <a:ln w="317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Ravni poveznik 48"/>
            <p:cNvCxnSpPr/>
            <p:nvPr/>
          </p:nvCxnSpPr>
          <p:spPr>
            <a:xfrm>
              <a:off x="4176056" y="4953092"/>
              <a:ext cx="900000" cy="0"/>
            </a:xfrm>
            <a:prstGeom prst="line">
              <a:avLst/>
            </a:prstGeom>
            <a:ln w="31750">
              <a:solidFill>
                <a:srgbClr val="00B0F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Ravni poveznik sa strelicom 49"/>
            <p:cNvCxnSpPr/>
            <p:nvPr/>
          </p:nvCxnSpPr>
          <p:spPr>
            <a:xfrm flipV="1">
              <a:off x="5076056" y="3707966"/>
              <a:ext cx="0" cy="26990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Ravni poveznik sa strelicom 50"/>
            <p:cNvCxnSpPr/>
            <p:nvPr/>
          </p:nvCxnSpPr>
          <p:spPr>
            <a:xfrm flipH="1">
              <a:off x="3854681" y="4953092"/>
              <a:ext cx="252128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Pravokutnik 51"/>
            <p:cNvSpPr/>
            <p:nvPr/>
          </p:nvSpPr>
          <p:spPr>
            <a:xfrm>
              <a:off x="5107624" y="3540311"/>
              <a:ext cx="404278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hr-HR" sz="2000" dirty="0">
                  <a:solidFill>
                    <a:prstClr val="black"/>
                  </a:solidFill>
                  <a:latin typeface="Cambria" panose="02040503050406030204" pitchFamily="18" charset="0"/>
                  <a:ea typeface="Calibri"/>
                  <a:cs typeface="Times New Roman"/>
                </a:rPr>
                <a:t>a</a:t>
              </a:r>
              <a:r>
                <a:rPr lang="hr-HR" sz="2000" baseline="-25000" dirty="0">
                  <a:solidFill>
                    <a:prstClr val="black"/>
                  </a:solidFill>
                  <a:latin typeface="Cambria" panose="02040503050406030204" pitchFamily="18" charset="0"/>
                  <a:ea typeface="Calibri"/>
                  <a:cs typeface="Times New Roman"/>
                </a:rPr>
                <a:t>3</a:t>
              </a:r>
              <a:endParaRPr lang="hr-HR" sz="2000" dirty="0">
                <a:solidFill>
                  <a:prstClr val="black"/>
                </a:solidFill>
              </a:endParaRPr>
            </a:p>
          </p:txBody>
        </p:sp>
        <p:sp>
          <p:nvSpPr>
            <p:cNvPr id="53" name="Pravokutnik 52"/>
            <p:cNvSpPr/>
            <p:nvPr/>
          </p:nvSpPr>
          <p:spPr>
            <a:xfrm>
              <a:off x="3800284" y="4527000"/>
              <a:ext cx="404278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hr-HR" sz="2000" dirty="0">
                  <a:solidFill>
                    <a:prstClr val="black"/>
                  </a:solidFill>
                  <a:latin typeface="Cambria" panose="02040503050406030204" pitchFamily="18" charset="0"/>
                  <a:ea typeface="Calibri"/>
                  <a:cs typeface="Times New Roman"/>
                </a:rPr>
                <a:t>a</a:t>
              </a:r>
              <a:r>
                <a:rPr lang="hr-HR" sz="2000" baseline="-25000" dirty="0">
                  <a:solidFill>
                    <a:prstClr val="black"/>
                  </a:solidFill>
                  <a:latin typeface="Cambria" panose="02040503050406030204" pitchFamily="18" charset="0"/>
                  <a:ea typeface="Calibri"/>
                  <a:cs typeface="Times New Roman"/>
                </a:rPr>
                <a:t>1</a:t>
              </a:r>
              <a:endParaRPr lang="hr-HR" sz="2000" dirty="0">
                <a:solidFill>
                  <a:prstClr val="black"/>
                </a:solidFill>
              </a:endParaRPr>
            </a:p>
          </p:txBody>
        </p:sp>
        <p:sp>
          <p:nvSpPr>
            <p:cNvPr id="54" name="Pravokutnik 53"/>
            <p:cNvSpPr/>
            <p:nvPr/>
          </p:nvSpPr>
          <p:spPr>
            <a:xfrm>
              <a:off x="4905485" y="4874998"/>
              <a:ext cx="404278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hr-HR" sz="2000" dirty="0">
                  <a:solidFill>
                    <a:prstClr val="black"/>
                  </a:solidFill>
                  <a:latin typeface="Cambria" panose="02040503050406030204" pitchFamily="18" charset="0"/>
                  <a:ea typeface="Calibri"/>
                  <a:cs typeface="Times New Roman"/>
                </a:rPr>
                <a:t>a</a:t>
              </a:r>
              <a:r>
                <a:rPr lang="hr-HR" sz="2000" baseline="-25000" dirty="0">
                  <a:solidFill>
                    <a:prstClr val="black"/>
                  </a:solidFill>
                  <a:latin typeface="Cambria" panose="02040503050406030204" pitchFamily="18" charset="0"/>
                  <a:ea typeface="Calibri"/>
                  <a:cs typeface="Times New Roman"/>
                </a:rPr>
                <a:t>2</a:t>
              </a:r>
              <a:endParaRPr lang="hr-HR" sz="2000" dirty="0">
                <a:solidFill>
                  <a:prstClr val="black"/>
                </a:solidFill>
              </a:endParaRPr>
            </a:p>
          </p:txBody>
        </p:sp>
      </p:grpSp>
      <p:cxnSp>
        <p:nvCxnSpPr>
          <p:cNvPr id="7" name="Ravni poveznik 6"/>
          <p:cNvCxnSpPr/>
          <p:nvPr/>
        </p:nvCxnSpPr>
        <p:spPr>
          <a:xfrm>
            <a:off x="2795960" y="4611451"/>
            <a:ext cx="1152128" cy="0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Ravni poveznik 54"/>
          <p:cNvCxnSpPr/>
          <p:nvPr/>
        </p:nvCxnSpPr>
        <p:spPr>
          <a:xfrm flipV="1">
            <a:off x="3807303" y="2942584"/>
            <a:ext cx="1232026" cy="588803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avni poveznik sa strelicom 11"/>
          <p:cNvCxnSpPr/>
          <p:nvPr/>
        </p:nvCxnSpPr>
        <p:spPr>
          <a:xfrm flipH="1">
            <a:off x="3419387" y="3429001"/>
            <a:ext cx="734639" cy="1107225"/>
          </a:xfrm>
          <a:prstGeom prst="straightConnector1">
            <a:avLst/>
          </a:prstGeom>
          <a:ln w="25400">
            <a:solidFill>
              <a:srgbClr val="00B05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Luk 55"/>
          <p:cNvSpPr/>
          <p:nvPr/>
        </p:nvSpPr>
        <p:spPr>
          <a:xfrm rot="10074583">
            <a:off x="3471783" y="4514480"/>
            <a:ext cx="324477" cy="347521"/>
          </a:xfrm>
          <a:prstGeom prst="arc">
            <a:avLst>
              <a:gd name="adj1" fmla="val 16200000"/>
              <a:gd name="adj2" fmla="val 1895151"/>
            </a:avLst>
          </a:prstGeom>
          <a:ln w="254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r-HR">
              <a:solidFill>
                <a:prstClr val="black"/>
              </a:solidFill>
            </a:endParaRPr>
          </a:p>
        </p:txBody>
      </p:sp>
      <p:sp>
        <p:nvSpPr>
          <p:cNvPr id="63" name="Luk 62"/>
          <p:cNvSpPr/>
          <p:nvPr/>
        </p:nvSpPr>
        <p:spPr>
          <a:xfrm>
            <a:off x="3113531" y="5259597"/>
            <a:ext cx="324477" cy="347521"/>
          </a:xfrm>
          <a:prstGeom prst="arc">
            <a:avLst>
              <a:gd name="adj1" fmla="val 15702195"/>
              <a:gd name="adj2" fmla="val 1895151"/>
            </a:avLst>
          </a:prstGeom>
          <a:ln w="254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r-HR">
              <a:solidFill>
                <a:prstClr val="black"/>
              </a:solidFill>
            </a:endParaRPr>
          </a:p>
        </p:txBody>
      </p:sp>
      <p:grpSp>
        <p:nvGrpSpPr>
          <p:cNvPr id="45" name="Grupa 44"/>
          <p:cNvGrpSpPr/>
          <p:nvPr/>
        </p:nvGrpSpPr>
        <p:grpSpPr>
          <a:xfrm>
            <a:off x="4972110" y="4314253"/>
            <a:ext cx="2175772" cy="1571326"/>
            <a:chOff x="3800284" y="3755894"/>
            <a:chExt cx="2175772" cy="1571326"/>
          </a:xfrm>
        </p:grpSpPr>
        <p:cxnSp>
          <p:nvCxnSpPr>
            <p:cNvPr id="60" name="Ravni poveznik 59"/>
            <p:cNvCxnSpPr/>
            <p:nvPr/>
          </p:nvCxnSpPr>
          <p:spPr>
            <a:xfrm>
              <a:off x="5579952" y="4129880"/>
              <a:ext cx="0" cy="82321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Ravni poveznik 63"/>
            <p:cNvCxnSpPr/>
            <p:nvPr/>
          </p:nvCxnSpPr>
          <p:spPr>
            <a:xfrm flipH="1">
              <a:off x="4176056" y="4953092"/>
              <a:ext cx="1800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Ravni poveznik 64"/>
            <p:cNvCxnSpPr/>
            <p:nvPr/>
          </p:nvCxnSpPr>
          <p:spPr>
            <a:xfrm flipV="1">
              <a:off x="4176056" y="4129880"/>
              <a:ext cx="1403896" cy="823214"/>
            </a:xfrm>
            <a:prstGeom prst="line">
              <a:avLst/>
            </a:prstGeom>
            <a:ln w="317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Ravni poveznik 65"/>
            <p:cNvCxnSpPr/>
            <p:nvPr/>
          </p:nvCxnSpPr>
          <p:spPr>
            <a:xfrm>
              <a:off x="4176056" y="4953092"/>
              <a:ext cx="1403896" cy="2"/>
            </a:xfrm>
            <a:prstGeom prst="line">
              <a:avLst/>
            </a:prstGeom>
            <a:ln w="31750">
              <a:solidFill>
                <a:srgbClr val="00B0F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Ravni poveznik sa strelicom 66"/>
            <p:cNvCxnSpPr/>
            <p:nvPr/>
          </p:nvCxnSpPr>
          <p:spPr>
            <a:xfrm flipV="1">
              <a:off x="5583006" y="3792295"/>
              <a:ext cx="0" cy="26990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Ravni poveznik sa strelicom 67"/>
            <p:cNvCxnSpPr/>
            <p:nvPr/>
          </p:nvCxnSpPr>
          <p:spPr>
            <a:xfrm flipH="1">
              <a:off x="3854681" y="4953092"/>
              <a:ext cx="252128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Pravokutnik 68"/>
            <p:cNvSpPr/>
            <p:nvPr/>
          </p:nvSpPr>
          <p:spPr>
            <a:xfrm>
              <a:off x="5583006" y="3755894"/>
              <a:ext cx="298480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hr-HR" sz="2000" dirty="0">
                  <a:solidFill>
                    <a:prstClr val="black"/>
                  </a:solidFill>
                  <a:latin typeface="Cambria" panose="02040503050406030204" pitchFamily="18" charset="0"/>
                  <a:ea typeface="Calibri"/>
                  <a:cs typeface="Times New Roman"/>
                </a:rPr>
                <a:t>c</a:t>
              </a:r>
              <a:endParaRPr lang="hr-HR" sz="2000" dirty="0">
                <a:solidFill>
                  <a:prstClr val="black"/>
                </a:solidFill>
              </a:endParaRPr>
            </a:p>
          </p:txBody>
        </p:sp>
        <p:sp>
          <p:nvSpPr>
            <p:cNvPr id="70" name="Pravokutnik 69"/>
            <p:cNvSpPr/>
            <p:nvPr/>
          </p:nvSpPr>
          <p:spPr>
            <a:xfrm>
              <a:off x="3800284" y="4527000"/>
              <a:ext cx="309700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hr-HR" sz="2000" dirty="0">
                  <a:solidFill>
                    <a:prstClr val="black"/>
                  </a:solidFill>
                  <a:latin typeface="Cambria" panose="02040503050406030204" pitchFamily="18" charset="0"/>
                  <a:ea typeface="Calibri"/>
                  <a:cs typeface="Times New Roman"/>
                </a:rPr>
                <a:t>a</a:t>
              </a:r>
              <a:endParaRPr lang="hr-HR" sz="2000" dirty="0">
                <a:solidFill>
                  <a:prstClr val="black"/>
                </a:solidFill>
              </a:endParaRPr>
            </a:p>
          </p:txBody>
        </p:sp>
        <p:sp>
          <p:nvSpPr>
            <p:cNvPr id="71" name="Pravokutnik 70"/>
            <p:cNvSpPr/>
            <p:nvPr/>
          </p:nvSpPr>
          <p:spPr>
            <a:xfrm>
              <a:off x="5420141" y="4927110"/>
              <a:ext cx="325730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hr-HR" sz="2000" dirty="0">
                  <a:solidFill>
                    <a:prstClr val="black"/>
                  </a:solidFill>
                  <a:latin typeface="Cambria" panose="02040503050406030204" pitchFamily="18" charset="0"/>
                  <a:ea typeface="Calibri"/>
                  <a:cs typeface="Times New Roman"/>
                </a:rPr>
                <a:t>b</a:t>
              </a:r>
              <a:endParaRPr lang="hr-HR" sz="2000" dirty="0">
                <a:solidFill>
                  <a:prstClr val="black"/>
                </a:solidFill>
              </a:endParaRPr>
            </a:p>
          </p:txBody>
        </p:sp>
      </p:grpSp>
      <p:cxnSp>
        <p:nvCxnSpPr>
          <p:cNvPr id="82" name="Ravni poveznik 81"/>
          <p:cNvCxnSpPr/>
          <p:nvPr/>
        </p:nvCxnSpPr>
        <p:spPr>
          <a:xfrm>
            <a:off x="5088048" y="4688239"/>
            <a:ext cx="1663730" cy="0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Luk 83"/>
          <p:cNvSpPr/>
          <p:nvPr/>
        </p:nvSpPr>
        <p:spPr>
          <a:xfrm rot="2019936">
            <a:off x="5444271" y="5311709"/>
            <a:ext cx="324477" cy="347521"/>
          </a:xfrm>
          <a:prstGeom prst="arc">
            <a:avLst>
              <a:gd name="adj1" fmla="val 15702195"/>
              <a:gd name="adj2" fmla="val 20508326"/>
            </a:avLst>
          </a:prstGeom>
          <a:ln w="254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r-HR">
              <a:solidFill>
                <a:prstClr val="black"/>
              </a:solidFill>
            </a:endParaRPr>
          </a:p>
        </p:txBody>
      </p:sp>
      <p:cxnSp>
        <p:nvCxnSpPr>
          <p:cNvPr id="85" name="Ravni poveznik sa strelicom 84"/>
          <p:cNvCxnSpPr/>
          <p:nvPr/>
        </p:nvCxnSpPr>
        <p:spPr>
          <a:xfrm>
            <a:off x="4511825" y="3236984"/>
            <a:ext cx="1326037" cy="1383570"/>
          </a:xfrm>
          <a:prstGeom prst="straightConnector1">
            <a:avLst/>
          </a:prstGeom>
          <a:ln w="25400">
            <a:solidFill>
              <a:srgbClr val="00B05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Luk 85"/>
          <p:cNvSpPr/>
          <p:nvPr/>
        </p:nvSpPr>
        <p:spPr>
          <a:xfrm rot="12192198">
            <a:off x="6303449" y="4527005"/>
            <a:ext cx="324477" cy="347521"/>
          </a:xfrm>
          <a:prstGeom prst="arc">
            <a:avLst>
              <a:gd name="adj1" fmla="val 15702195"/>
              <a:gd name="adj2" fmla="val 20508326"/>
            </a:avLst>
          </a:prstGeom>
          <a:ln w="254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r-HR">
              <a:solidFill>
                <a:prstClr val="black"/>
              </a:solidFill>
            </a:endParaRPr>
          </a:p>
        </p:txBody>
      </p:sp>
      <p:grpSp>
        <p:nvGrpSpPr>
          <p:cNvPr id="87" name="Grupa 86"/>
          <p:cNvGrpSpPr/>
          <p:nvPr/>
        </p:nvGrpSpPr>
        <p:grpSpPr>
          <a:xfrm>
            <a:off x="7625483" y="3142656"/>
            <a:ext cx="2175772" cy="2805306"/>
            <a:chOff x="3800284" y="2547896"/>
            <a:chExt cx="2175772" cy="2805306"/>
          </a:xfrm>
        </p:grpSpPr>
        <p:cxnSp>
          <p:nvCxnSpPr>
            <p:cNvPr id="88" name="Ravni poveznik 87"/>
            <p:cNvCxnSpPr/>
            <p:nvPr/>
          </p:nvCxnSpPr>
          <p:spPr>
            <a:xfrm>
              <a:off x="5391558" y="2943356"/>
              <a:ext cx="0" cy="200973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Ravni poveznik 88"/>
            <p:cNvCxnSpPr/>
            <p:nvPr/>
          </p:nvCxnSpPr>
          <p:spPr>
            <a:xfrm flipH="1">
              <a:off x="4176056" y="4953092"/>
              <a:ext cx="1800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Ravni poveznik 89"/>
            <p:cNvCxnSpPr/>
            <p:nvPr/>
          </p:nvCxnSpPr>
          <p:spPr>
            <a:xfrm flipV="1">
              <a:off x="4176056" y="2943356"/>
              <a:ext cx="1191089" cy="2009738"/>
            </a:xfrm>
            <a:prstGeom prst="line">
              <a:avLst/>
            </a:prstGeom>
            <a:ln w="317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Ravni poveznik 90"/>
            <p:cNvCxnSpPr/>
            <p:nvPr/>
          </p:nvCxnSpPr>
          <p:spPr>
            <a:xfrm>
              <a:off x="4176056" y="4953093"/>
              <a:ext cx="1215502" cy="1"/>
            </a:xfrm>
            <a:prstGeom prst="line">
              <a:avLst/>
            </a:prstGeom>
            <a:ln w="31750">
              <a:solidFill>
                <a:srgbClr val="00B0F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Ravni poveznik sa strelicom 91"/>
            <p:cNvCxnSpPr/>
            <p:nvPr/>
          </p:nvCxnSpPr>
          <p:spPr>
            <a:xfrm flipV="1">
              <a:off x="5398230" y="2613001"/>
              <a:ext cx="0" cy="26990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Ravni poveznik sa strelicom 92"/>
            <p:cNvCxnSpPr/>
            <p:nvPr/>
          </p:nvCxnSpPr>
          <p:spPr>
            <a:xfrm flipH="1">
              <a:off x="3854681" y="4953092"/>
              <a:ext cx="252128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4" name="Pravokutnik 93"/>
            <p:cNvSpPr/>
            <p:nvPr/>
          </p:nvSpPr>
          <p:spPr>
            <a:xfrm>
              <a:off x="5398230" y="2547896"/>
              <a:ext cx="298480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hr-HR" sz="2000" dirty="0">
                  <a:solidFill>
                    <a:prstClr val="black"/>
                  </a:solidFill>
                  <a:latin typeface="Cambria" panose="02040503050406030204" pitchFamily="18" charset="0"/>
                  <a:ea typeface="Calibri"/>
                  <a:cs typeface="Times New Roman"/>
                </a:rPr>
                <a:t>c</a:t>
              </a:r>
              <a:endParaRPr lang="hr-HR" sz="2000" dirty="0">
                <a:solidFill>
                  <a:prstClr val="black"/>
                </a:solidFill>
              </a:endParaRPr>
            </a:p>
          </p:txBody>
        </p:sp>
        <p:sp>
          <p:nvSpPr>
            <p:cNvPr id="95" name="Pravokutnik 94"/>
            <p:cNvSpPr/>
            <p:nvPr/>
          </p:nvSpPr>
          <p:spPr>
            <a:xfrm>
              <a:off x="3800284" y="4527000"/>
              <a:ext cx="309700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hr-HR" sz="2000" dirty="0">
                  <a:solidFill>
                    <a:prstClr val="black"/>
                  </a:solidFill>
                  <a:latin typeface="Cambria" panose="02040503050406030204" pitchFamily="18" charset="0"/>
                  <a:ea typeface="Calibri"/>
                  <a:cs typeface="Times New Roman"/>
                </a:rPr>
                <a:t>a</a:t>
              </a:r>
              <a:endParaRPr lang="hr-HR" sz="2000" dirty="0">
                <a:solidFill>
                  <a:prstClr val="black"/>
                </a:solidFill>
              </a:endParaRPr>
            </a:p>
          </p:txBody>
        </p:sp>
        <p:sp>
          <p:nvSpPr>
            <p:cNvPr id="96" name="Pravokutnik 95"/>
            <p:cNvSpPr/>
            <p:nvPr/>
          </p:nvSpPr>
          <p:spPr>
            <a:xfrm>
              <a:off x="5235365" y="4953092"/>
              <a:ext cx="325730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hr-HR" sz="2000" dirty="0">
                  <a:solidFill>
                    <a:prstClr val="black"/>
                  </a:solidFill>
                  <a:latin typeface="Cambria" panose="02040503050406030204" pitchFamily="18" charset="0"/>
                  <a:ea typeface="Calibri"/>
                  <a:cs typeface="Times New Roman"/>
                </a:rPr>
                <a:t>b</a:t>
              </a:r>
              <a:endParaRPr lang="hr-HR" sz="2000" dirty="0">
                <a:solidFill>
                  <a:prstClr val="black"/>
                </a:solidFill>
              </a:endParaRPr>
            </a:p>
          </p:txBody>
        </p:sp>
      </p:grpSp>
      <p:sp>
        <p:nvSpPr>
          <p:cNvPr id="100" name="Luk 99"/>
          <p:cNvSpPr/>
          <p:nvPr/>
        </p:nvSpPr>
        <p:spPr>
          <a:xfrm>
            <a:off x="7932009" y="5311709"/>
            <a:ext cx="324477" cy="347521"/>
          </a:xfrm>
          <a:prstGeom prst="arc">
            <a:avLst>
              <a:gd name="adj1" fmla="val 17319614"/>
              <a:gd name="adj2" fmla="val 1895151"/>
            </a:avLst>
          </a:prstGeom>
          <a:ln w="254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r-HR">
              <a:solidFill>
                <a:prstClr val="black"/>
              </a:solidFill>
            </a:endParaRPr>
          </a:p>
        </p:txBody>
      </p:sp>
      <p:sp>
        <p:nvSpPr>
          <p:cNvPr id="101" name="Luk 100"/>
          <p:cNvSpPr/>
          <p:nvPr/>
        </p:nvSpPr>
        <p:spPr>
          <a:xfrm rot="9993122">
            <a:off x="8817665" y="3417833"/>
            <a:ext cx="351926" cy="347521"/>
          </a:xfrm>
          <a:prstGeom prst="arc">
            <a:avLst>
              <a:gd name="adj1" fmla="val 16200000"/>
              <a:gd name="adj2" fmla="val 2012155"/>
            </a:avLst>
          </a:prstGeom>
          <a:ln w="254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r-HR">
              <a:solidFill>
                <a:prstClr val="black"/>
              </a:solidFill>
            </a:endParaRPr>
          </a:p>
        </p:txBody>
      </p:sp>
      <p:cxnSp>
        <p:nvCxnSpPr>
          <p:cNvPr id="102" name="Ravni poveznik 101"/>
          <p:cNvCxnSpPr/>
          <p:nvPr/>
        </p:nvCxnSpPr>
        <p:spPr>
          <a:xfrm>
            <a:off x="7553027" y="3540425"/>
            <a:ext cx="1663730" cy="0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Ravni poveznik sa strelicom 102"/>
          <p:cNvCxnSpPr/>
          <p:nvPr/>
        </p:nvCxnSpPr>
        <p:spPr>
          <a:xfrm>
            <a:off x="4863537" y="3072812"/>
            <a:ext cx="3299956" cy="356189"/>
          </a:xfrm>
          <a:prstGeom prst="straightConnector1">
            <a:avLst/>
          </a:prstGeom>
          <a:ln w="25400">
            <a:solidFill>
              <a:srgbClr val="00B05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TekstniOkvir 105"/>
          <p:cNvSpPr txBox="1"/>
          <p:nvPr/>
        </p:nvSpPr>
        <p:spPr>
          <a:xfrm>
            <a:off x="3064831" y="5756708"/>
            <a:ext cx="8889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600" dirty="0">
                <a:ln>
                  <a:solidFill>
                    <a:prstClr val="black"/>
                  </a:solidFill>
                </a:ln>
                <a:solidFill>
                  <a:srgbClr val="FF0000"/>
                </a:solidFill>
                <a:latin typeface="Cambria" panose="02040503050406030204" pitchFamily="18" charset="0"/>
                <a:ea typeface="Calibri"/>
                <a:cs typeface="Times New Roman"/>
              </a:rPr>
              <a:t>45°</a:t>
            </a:r>
            <a:endParaRPr lang="hr-HR" sz="3600" dirty="0">
              <a:ln>
                <a:solidFill>
                  <a:prstClr val="black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107" name="TekstniOkvir 106"/>
          <p:cNvSpPr txBox="1"/>
          <p:nvPr/>
        </p:nvSpPr>
        <p:spPr>
          <a:xfrm>
            <a:off x="5624525" y="5765508"/>
            <a:ext cx="8889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600" dirty="0">
                <a:ln>
                  <a:solidFill>
                    <a:prstClr val="black"/>
                  </a:solidFill>
                </a:ln>
                <a:solidFill>
                  <a:srgbClr val="FF0000"/>
                </a:solidFill>
                <a:latin typeface="Cambria" panose="02040503050406030204" pitchFamily="18" charset="0"/>
                <a:ea typeface="Calibri"/>
                <a:cs typeface="Times New Roman"/>
              </a:rPr>
              <a:t>30°</a:t>
            </a:r>
            <a:endParaRPr lang="hr-HR" sz="3600" dirty="0">
              <a:ln>
                <a:solidFill>
                  <a:prstClr val="black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108" name="TekstniOkvir 107"/>
          <p:cNvSpPr txBox="1"/>
          <p:nvPr/>
        </p:nvSpPr>
        <p:spPr>
          <a:xfrm>
            <a:off x="8239355" y="5765508"/>
            <a:ext cx="8889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600" dirty="0">
                <a:ln>
                  <a:solidFill>
                    <a:prstClr val="black"/>
                  </a:solidFill>
                </a:ln>
                <a:solidFill>
                  <a:srgbClr val="FF0000"/>
                </a:solidFill>
                <a:latin typeface="Cambria" panose="02040503050406030204" pitchFamily="18" charset="0"/>
                <a:ea typeface="Calibri"/>
                <a:cs typeface="Times New Roman"/>
              </a:rPr>
              <a:t>60°</a:t>
            </a:r>
            <a:endParaRPr lang="hr-HR" sz="3600" dirty="0">
              <a:ln>
                <a:solidFill>
                  <a:prstClr val="black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109" name="TekstniOkvir 108"/>
          <p:cNvSpPr txBox="1"/>
          <p:nvPr/>
        </p:nvSpPr>
        <p:spPr>
          <a:xfrm>
            <a:off x="5129582" y="2533546"/>
            <a:ext cx="55384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ln>
                  <a:solidFill>
                    <a:prstClr val="black"/>
                  </a:solidFill>
                </a:ln>
                <a:solidFill>
                  <a:srgbClr val="00B050"/>
                </a:solidFill>
                <a:latin typeface="Cambria" panose="02040503050406030204" pitchFamily="18" charset="0"/>
              </a:rPr>
              <a:t>Jedna od kateta </a:t>
            </a:r>
            <a:r>
              <a:rPr lang="hr-HR" sz="2400" b="1" u="sng" dirty="0">
                <a:ln>
                  <a:solidFill>
                    <a:prstClr val="black"/>
                  </a:solidFill>
                </a:ln>
                <a:solidFill>
                  <a:srgbClr val="00B050"/>
                </a:solidFill>
                <a:latin typeface="Cambria" panose="02040503050406030204" pitchFamily="18" charset="0"/>
              </a:rPr>
              <a:t>mora</a:t>
            </a:r>
            <a:r>
              <a:rPr lang="hr-HR" sz="2400" dirty="0">
                <a:ln>
                  <a:solidFill>
                    <a:prstClr val="black"/>
                  </a:solidFill>
                </a:ln>
                <a:solidFill>
                  <a:srgbClr val="00B050"/>
                </a:solidFill>
                <a:latin typeface="Cambria" panose="02040503050406030204" pitchFamily="18" charset="0"/>
              </a:rPr>
              <a:t> biti vodoravna!</a:t>
            </a:r>
          </a:p>
        </p:txBody>
      </p:sp>
    </p:spTree>
    <p:extLst>
      <p:ext uri="{BB962C8B-B14F-4D97-AF65-F5344CB8AC3E}">
        <p14:creationId xmlns:p14="http://schemas.microsoft.com/office/powerpoint/2010/main" val="2319368432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latin typeface="Cambria" panose="02040503050406030204" pitchFamily="18" charset="0"/>
              </a:rPr>
              <a:t>Kako iscrtati zonu?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919536" y="1628800"/>
            <a:ext cx="8229600" cy="187220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hr-HR" sz="24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Cambria" panose="02040503050406030204" pitchFamily="18" charset="0"/>
              </a:rPr>
              <a:t>Korak (4):</a:t>
            </a:r>
            <a:r>
              <a:rPr lang="hr-HR" sz="2400" dirty="0">
                <a:latin typeface="Cambria" panose="02040503050406030204" pitchFamily="18" charset="0"/>
              </a:rPr>
              <a:t>	</a:t>
            </a:r>
            <a:r>
              <a:rPr lang="hr-HR" sz="2400" dirty="0">
                <a:solidFill>
                  <a:prstClr val="black"/>
                </a:solidFill>
                <a:latin typeface="Cambria" panose="02040503050406030204" pitchFamily="18" charset="0"/>
              </a:rPr>
              <a:t>Na tragu projiciranog brida označiti vrijednost 		približno određenog kuta. Vrijednost se 			označava na onoj strani na koju brid ,,pada’’.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2185" y="3513292"/>
            <a:ext cx="2678601" cy="2731418"/>
          </a:xfrm>
          <a:prstGeom prst="rect">
            <a:avLst/>
          </a:prstGeom>
        </p:spPr>
      </p:pic>
      <p:cxnSp>
        <p:nvCxnSpPr>
          <p:cNvPr id="41" name="Ravni poveznik 40"/>
          <p:cNvCxnSpPr/>
          <p:nvPr/>
        </p:nvCxnSpPr>
        <p:spPr>
          <a:xfrm>
            <a:off x="9044400" y="3707966"/>
            <a:ext cx="0" cy="2313322"/>
          </a:xfrm>
          <a:prstGeom prst="line">
            <a:avLst/>
          </a:prstGeom>
          <a:ln w="41275"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avni poveznik 12"/>
          <p:cNvCxnSpPr/>
          <p:nvPr/>
        </p:nvCxnSpPr>
        <p:spPr>
          <a:xfrm>
            <a:off x="10142753" y="4805536"/>
            <a:ext cx="288032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Ravni poveznik 27"/>
          <p:cNvCxnSpPr/>
          <p:nvPr/>
        </p:nvCxnSpPr>
        <p:spPr>
          <a:xfrm>
            <a:off x="7680176" y="4805536"/>
            <a:ext cx="288032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Ravni poveznik sa strelicom 22"/>
          <p:cNvCxnSpPr/>
          <p:nvPr/>
        </p:nvCxnSpPr>
        <p:spPr>
          <a:xfrm>
            <a:off x="4872865" y="4113456"/>
            <a:ext cx="4042802" cy="1259760"/>
          </a:xfrm>
          <a:prstGeom prst="straightConnector1">
            <a:avLst/>
          </a:prstGeom>
          <a:ln w="2222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kstniOkvir 34"/>
          <p:cNvSpPr txBox="1"/>
          <p:nvPr/>
        </p:nvSpPr>
        <p:spPr>
          <a:xfrm>
            <a:off x="3532318" y="2913128"/>
            <a:ext cx="4291875" cy="1200329"/>
          </a:xfrm>
          <a:prstGeom prst="rect">
            <a:avLst/>
          </a:prstGeom>
          <a:noFill/>
          <a:ln w="254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hr-HR" sz="2400" dirty="0">
                <a:solidFill>
                  <a:prstClr val="black"/>
                </a:solidFill>
                <a:latin typeface="Cambria" panose="02040503050406030204" pitchFamily="18" charset="0"/>
              </a:rPr>
              <a:t>Crtica koja označava vrijednost približno određenog kuta. </a:t>
            </a:r>
          </a:p>
          <a:p>
            <a:pPr algn="just"/>
            <a:r>
              <a:rPr lang="hr-HR" sz="2400" dirty="0">
                <a:solidFill>
                  <a:prstClr val="black"/>
                </a:solidFill>
                <a:latin typeface="Cambria" panose="02040503050406030204" pitchFamily="18" charset="0"/>
              </a:rPr>
              <a:t>U ovom slučaju 45</a:t>
            </a:r>
            <a:r>
              <a:rPr lang="hr-HR" sz="2400" dirty="0">
                <a:solidFill>
                  <a:prstClr val="black"/>
                </a:solidFill>
                <a:latin typeface="Cambria" panose="02040503050406030204" pitchFamily="18" charset="0"/>
                <a:ea typeface="Calibri"/>
                <a:cs typeface="Times New Roman"/>
              </a:rPr>
              <a:t>°.</a:t>
            </a:r>
            <a:endParaRPr lang="hr-HR" sz="2400" dirty="0">
              <a:solidFill>
                <a:prstClr val="black"/>
              </a:solidFill>
              <a:latin typeface="Cambria" panose="02040503050406030204" pitchFamily="18" charset="0"/>
            </a:endParaRPr>
          </a:p>
        </p:txBody>
      </p:sp>
      <p:cxnSp>
        <p:nvCxnSpPr>
          <p:cNvPr id="12" name="Ravni poveznik 11"/>
          <p:cNvCxnSpPr/>
          <p:nvPr/>
        </p:nvCxnSpPr>
        <p:spPr>
          <a:xfrm>
            <a:off x="8915667" y="5445224"/>
            <a:ext cx="288032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Grupa 17"/>
          <p:cNvGrpSpPr/>
          <p:nvPr/>
        </p:nvGrpSpPr>
        <p:grpSpPr>
          <a:xfrm>
            <a:off x="2849623" y="4725144"/>
            <a:ext cx="1684395" cy="1739186"/>
            <a:chOff x="7051255" y="2575374"/>
            <a:chExt cx="1684395" cy="1739186"/>
          </a:xfrm>
        </p:grpSpPr>
        <p:grpSp>
          <p:nvGrpSpPr>
            <p:cNvPr id="19" name="Grupa 18"/>
            <p:cNvGrpSpPr/>
            <p:nvPr/>
          </p:nvGrpSpPr>
          <p:grpSpPr>
            <a:xfrm>
              <a:off x="7051255" y="2575374"/>
              <a:ext cx="1684395" cy="1739186"/>
              <a:chOff x="3347864" y="2996952"/>
              <a:chExt cx="2931279" cy="3044020"/>
            </a:xfrm>
          </p:grpSpPr>
          <p:pic>
            <p:nvPicPr>
              <p:cNvPr id="22" name="Picture 3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47864" y="2996952"/>
                <a:ext cx="2931279" cy="30440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cxnSp>
            <p:nvCxnSpPr>
              <p:cNvPr id="24" name="Ravni poveznik 23"/>
              <p:cNvCxnSpPr/>
              <p:nvPr/>
            </p:nvCxnSpPr>
            <p:spPr>
              <a:xfrm flipH="1">
                <a:off x="4355976" y="2996952"/>
                <a:ext cx="457528" cy="1728192"/>
              </a:xfrm>
              <a:prstGeom prst="line">
                <a:avLst/>
              </a:prstGeom>
              <a:ln w="571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0" name="Ravni poveznik 19"/>
            <p:cNvCxnSpPr/>
            <p:nvPr/>
          </p:nvCxnSpPr>
          <p:spPr>
            <a:xfrm flipV="1">
              <a:off x="7597982" y="3444967"/>
              <a:ext cx="295470" cy="117802"/>
            </a:xfrm>
            <a:prstGeom prst="line">
              <a:avLst/>
            </a:prstGeom>
            <a:ln w="19050">
              <a:solidFill>
                <a:srgbClr val="00B0F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Luk 20"/>
            <p:cNvSpPr/>
            <p:nvPr/>
          </p:nvSpPr>
          <p:spPr>
            <a:xfrm rot="20921269">
              <a:off x="7407026" y="3331858"/>
              <a:ext cx="363504" cy="347521"/>
            </a:xfrm>
            <a:prstGeom prst="arc">
              <a:avLst>
                <a:gd name="adj1" fmla="val 19644665"/>
                <a:gd name="adj2" fmla="val 521909"/>
              </a:avLst>
            </a:prstGeom>
            <a:ln w="254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r-HR">
                <a:solidFill>
                  <a:prstClr val="black"/>
                </a:solidFill>
              </a:endParaRPr>
            </a:p>
          </p:txBody>
        </p:sp>
      </p:grpSp>
      <p:cxnSp>
        <p:nvCxnSpPr>
          <p:cNvPr id="14" name="Ravni poveznik sa strelicom 13"/>
          <p:cNvCxnSpPr/>
          <p:nvPr/>
        </p:nvCxnSpPr>
        <p:spPr>
          <a:xfrm flipH="1">
            <a:off x="2066799" y="4740590"/>
            <a:ext cx="254072" cy="971948"/>
          </a:xfrm>
          <a:prstGeom prst="straightConnector1">
            <a:avLst/>
          </a:prstGeom>
          <a:ln w="254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kstniOkvir 15"/>
          <p:cNvSpPr txBox="1"/>
          <p:nvPr/>
        </p:nvSpPr>
        <p:spPr>
          <a:xfrm>
            <a:off x="1807298" y="3467126"/>
            <a:ext cx="1473569" cy="646331"/>
          </a:xfrm>
          <a:prstGeom prst="rect">
            <a:avLst/>
          </a:prstGeom>
          <a:noFill/>
          <a:ln w="254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r-HR" dirty="0">
                <a:solidFill>
                  <a:prstClr val="black"/>
                </a:solidFill>
                <a:latin typeface="Cambria" panose="02040503050406030204" pitchFamily="18" charset="0"/>
              </a:rPr>
              <a:t>Smjer ,,pada’’ brida</a:t>
            </a:r>
          </a:p>
        </p:txBody>
      </p:sp>
      <p:cxnSp>
        <p:nvCxnSpPr>
          <p:cNvPr id="25" name="Ravni poveznik 24"/>
          <p:cNvCxnSpPr/>
          <p:nvPr/>
        </p:nvCxnSpPr>
        <p:spPr>
          <a:xfrm>
            <a:off x="2320871" y="4718490"/>
            <a:ext cx="1396068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Ravni poveznik 28"/>
          <p:cNvCxnSpPr/>
          <p:nvPr/>
        </p:nvCxnSpPr>
        <p:spPr>
          <a:xfrm>
            <a:off x="2066800" y="5712538"/>
            <a:ext cx="1357175" cy="1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Ravni poveznik 31"/>
          <p:cNvCxnSpPr/>
          <p:nvPr/>
        </p:nvCxnSpPr>
        <p:spPr>
          <a:xfrm>
            <a:off x="7680177" y="5865172"/>
            <a:ext cx="1379507" cy="156116"/>
          </a:xfrm>
          <a:prstGeom prst="line">
            <a:avLst/>
          </a:prstGeom>
          <a:ln w="254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Ravni poveznik 37"/>
          <p:cNvCxnSpPr/>
          <p:nvPr/>
        </p:nvCxnSpPr>
        <p:spPr>
          <a:xfrm flipV="1">
            <a:off x="7680176" y="4805537"/>
            <a:ext cx="1379506" cy="413304"/>
          </a:xfrm>
          <a:prstGeom prst="line">
            <a:avLst/>
          </a:prstGeom>
          <a:ln w="254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kstniOkvir 39"/>
          <p:cNvSpPr txBox="1"/>
          <p:nvPr/>
        </p:nvSpPr>
        <p:spPr>
          <a:xfrm>
            <a:off x="4655841" y="5218842"/>
            <a:ext cx="3012501" cy="646331"/>
          </a:xfrm>
          <a:prstGeom prst="rect">
            <a:avLst/>
          </a:prstGeom>
          <a:noFill/>
          <a:ln w="254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prstClr val="black"/>
                </a:solidFill>
                <a:latin typeface="Cambria" panose="02040503050406030204" pitchFamily="18" charset="0"/>
              </a:rPr>
              <a:t>Strana na kojoj označavamo vrijednost kuta</a:t>
            </a:r>
          </a:p>
        </p:txBody>
      </p:sp>
      <p:cxnSp>
        <p:nvCxnSpPr>
          <p:cNvPr id="47" name="Ravni poveznik 46"/>
          <p:cNvCxnSpPr/>
          <p:nvPr/>
        </p:nvCxnSpPr>
        <p:spPr>
          <a:xfrm flipV="1">
            <a:off x="2320871" y="4113456"/>
            <a:ext cx="0" cy="535414"/>
          </a:xfrm>
          <a:prstGeom prst="line">
            <a:avLst/>
          </a:prstGeom>
          <a:ln w="254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3017921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latin typeface="Cambria" panose="02040503050406030204" pitchFamily="18" charset="0"/>
              </a:rPr>
              <a:t>Kako iscrtati zonu?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6349" y="3439827"/>
            <a:ext cx="2678601" cy="2731418"/>
          </a:xfrm>
          <a:prstGeom prst="rect">
            <a:avLst/>
          </a:prstGeom>
        </p:spPr>
      </p:pic>
      <p:sp>
        <p:nvSpPr>
          <p:cNvPr id="7" name="TekstniOkvir 6"/>
          <p:cNvSpPr txBox="1"/>
          <p:nvPr/>
        </p:nvSpPr>
        <p:spPr>
          <a:xfrm>
            <a:off x="2135560" y="1700808"/>
            <a:ext cx="800719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dirty="0">
                <a:solidFill>
                  <a:prstClr val="black"/>
                </a:solidFill>
                <a:latin typeface="Cambria" panose="02040503050406030204" pitchFamily="18" charset="0"/>
              </a:rPr>
              <a:t>U središtu kružnice je 0</a:t>
            </a:r>
            <a:r>
              <a:rPr lang="hr-HR" sz="3200" dirty="0">
                <a:solidFill>
                  <a:prstClr val="black"/>
                </a:solidFill>
                <a:latin typeface="Cambria" panose="02040503050406030204" pitchFamily="18" charset="0"/>
                <a:ea typeface="Calibri"/>
                <a:cs typeface="Times New Roman"/>
              </a:rPr>
              <a:t>°, a na kružnici 90°.</a:t>
            </a:r>
          </a:p>
          <a:p>
            <a:r>
              <a:rPr lang="hr-HR" sz="3200" dirty="0">
                <a:solidFill>
                  <a:prstClr val="black"/>
                </a:solidFill>
                <a:latin typeface="Cambria" panose="02040503050406030204" pitchFamily="18" charset="0"/>
                <a:cs typeface="Times New Roman"/>
              </a:rPr>
              <a:t>45</a:t>
            </a:r>
            <a:r>
              <a:rPr lang="hr-HR" sz="3200" dirty="0">
                <a:solidFill>
                  <a:prstClr val="black"/>
                </a:solidFill>
                <a:latin typeface="Cambria" panose="02040503050406030204" pitchFamily="18" charset="0"/>
                <a:ea typeface="Calibri"/>
                <a:cs typeface="Times New Roman"/>
              </a:rPr>
              <a:t>° nije točno na pola od središta do kružnice, malo je bliže središtu kružnice.</a:t>
            </a:r>
            <a:endParaRPr lang="hr-HR" sz="3200" dirty="0">
              <a:solidFill>
                <a:prstClr val="black"/>
              </a:solidFill>
              <a:latin typeface="Cambria" panose="02040503050406030204" pitchFamily="18" charset="0"/>
            </a:endParaRPr>
          </a:p>
        </p:txBody>
      </p:sp>
      <p:cxnSp>
        <p:nvCxnSpPr>
          <p:cNvPr id="8" name="Ravni poveznik 7"/>
          <p:cNvCxnSpPr/>
          <p:nvPr/>
        </p:nvCxnSpPr>
        <p:spPr>
          <a:xfrm>
            <a:off x="5885648" y="4725144"/>
            <a:ext cx="24426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avni poveznik 9"/>
          <p:cNvCxnSpPr>
            <a:endCxn id="29" idx="1"/>
          </p:cNvCxnSpPr>
          <p:nvPr/>
        </p:nvCxnSpPr>
        <p:spPr>
          <a:xfrm flipV="1">
            <a:off x="5885648" y="5936898"/>
            <a:ext cx="3702268" cy="1238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avni poveznik 13"/>
          <p:cNvCxnSpPr/>
          <p:nvPr/>
        </p:nvCxnSpPr>
        <p:spPr>
          <a:xfrm>
            <a:off x="8184232" y="4725144"/>
            <a:ext cx="0" cy="122413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Ravni poveznik 20"/>
          <p:cNvCxnSpPr/>
          <p:nvPr/>
        </p:nvCxnSpPr>
        <p:spPr>
          <a:xfrm>
            <a:off x="5885648" y="5141550"/>
            <a:ext cx="255950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Ravni poveznik 21"/>
          <p:cNvCxnSpPr/>
          <p:nvPr/>
        </p:nvCxnSpPr>
        <p:spPr>
          <a:xfrm>
            <a:off x="5885649" y="5374800"/>
            <a:ext cx="305818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Ravni poveznik 23"/>
          <p:cNvCxnSpPr/>
          <p:nvPr/>
        </p:nvCxnSpPr>
        <p:spPr>
          <a:xfrm>
            <a:off x="5899977" y="5541660"/>
            <a:ext cx="3413750" cy="81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kstniOkvir 16"/>
          <p:cNvSpPr txBox="1"/>
          <p:nvPr/>
        </p:nvSpPr>
        <p:spPr>
          <a:xfrm>
            <a:off x="8328248" y="4525089"/>
            <a:ext cx="8640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>
                <a:solidFill>
                  <a:prstClr val="black"/>
                </a:solidFill>
                <a:latin typeface="Cambria" panose="02040503050406030204" pitchFamily="18" charset="0"/>
              </a:rPr>
              <a:t>0</a:t>
            </a:r>
            <a:r>
              <a:rPr lang="hr-HR" sz="2000" dirty="0">
                <a:solidFill>
                  <a:prstClr val="black"/>
                </a:solidFill>
                <a:latin typeface="Cambria" panose="02040503050406030204" pitchFamily="18" charset="0"/>
                <a:ea typeface="Calibri"/>
                <a:cs typeface="Times New Roman"/>
              </a:rPr>
              <a:t>°</a:t>
            </a:r>
            <a:endParaRPr lang="hr-HR" sz="2000" dirty="0">
              <a:solidFill>
                <a:prstClr val="black"/>
              </a:solidFill>
            </a:endParaRPr>
          </a:p>
        </p:txBody>
      </p:sp>
      <p:sp>
        <p:nvSpPr>
          <p:cNvPr id="25" name="TekstniOkvir 24"/>
          <p:cNvSpPr txBox="1"/>
          <p:nvPr/>
        </p:nvSpPr>
        <p:spPr>
          <a:xfrm>
            <a:off x="8881679" y="5133362"/>
            <a:ext cx="8640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>
                <a:solidFill>
                  <a:prstClr val="black"/>
                </a:solidFill>
                <a:latin typeface="Cambria" panose="02040503050406030204" pitchFamily="18" charset="0"/>
              </a:rPr>
              <a:t>45</a:t>
            </a:r>
            <a:r>
              <a:rPr lang="hr-HR" sz="2000" dirty="0">
                <a:solidFill>
                  <a:prstClr val="black"/>
                </a:solidFill>
                <a:latin typeface="Cambria" panose="02040503050406030204" pitchFamily="18" charset="0"/>
                <a:ea typeface="Calibri"/>
                <a:cs typeface="Times New Roman"/>
              </a:rPr>
              <a:t>°</a:t>
            </a:r>
            <a:endParaRPr lang="hr-HR" sz="2000" dirty="0">
              <a:solidFill>
                <a:prstClr val="black"/>
              </a:solidFill>
            </a:endParaRPr>
          </a:p>
        </p:txBody>
      </p:sp>
      <p:sp>
        <p:nvSpPr>
          <p:cNvPr id="26" name="TekstniOkvir 25"/>
          <p:cNvSpPr txBox="1"/>
          <p:nvPr/>
        </p:nvSpPr>
        <p:spPr>
          <a:xfrm>
            <a:off x="8347531" y="4926317"/>
            <a:ext cx="8640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>
                <a:solidFill>
                  <a:prstClr val="black"/>
                </a:solidFill>
                <a:latin typeface="Cambria" panose="02040503050406030204" pitchFamily="18" charset="0"/>
              </a:rPr>
              <a:t>30</a:t>
            </a:r>
            <a:r>
              <a:rPr lang="hr-HR" sz="2000" dirty="0">
                <a:solidFill>
                  <a:prstClr val="black"/>
                </a:solidFill>
                <a:latin typeface="Cambria" panose="02040503050406030204" pitchFamily="18" charset="0"/>
                <a:ea typeface="Calibri"/>
                <a:cs typeface="Times New Roman"/>
              </a:rPr>
              <a:t>°</a:t>
            </a:r>
            <a:endParaRPr lang="hr-HR" sz="2000" dirty="0">
              <a:solidFill>
                <a:prstClr val="black"/>
              </a:solidFill>
            </a:endParaRPr>
          </a:p>
        </p:txBody>
      </p:sp>
      <p:sp>
        <p:nvSpPr>
          <p:cNvPr id="27" name="TekstniOkvir 26"/>
          <p:cNvSpPr txBox="1"/>
          <p:nvPr/>
        </p:nvSpPr>
        <p:spPr>
          <a:xfrm>
            <a:off x="9321631" y="5349793"/>
            <a:ext cx="8640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>
                <a:solidFill>
                  <a:prstClr val="black"/>
                </a:solidFill>
                <a:latin typeface="Cambria" panose="02040503050406030204" pitchFamily="18" charset="0"/>
              </a:rPr>
              <a:t>60</a:t>
            </a:r>
            <a:r>
              <a:rPr lang="hr-HR" sz="2000" dirty="0">
                <a:solidFill>
                  <a:prstClr val="black"/>
                </a:solidFill>
                <a:latin typeface="Cambria" panose="02040503050406030204" pitchFamily="18" charset="0"/>
                <a:ea typeface="Calibri"/>
                <a:cs typeface="Times New Roman"/>
              </a:rPr>
              <a:t>°</a:t>
            </a:r>
            <a:endParaRPr lang="hr-HR" sz="2000" dirty="0">
              <a:solidFill>
                <a:prstClr val="black"/>
              </a:solidFill>
            </a:endParaRPr>
          </a:p>
        </p:txBody>
      </p:sp>
      <p:sp>
        <p:nvSpPr>
          <p:cNvPr id="29" name="TekstniOkvir 28"/>
          <p:cNvSpPr txBox="1"/>
          <p:nvPr/>
        </p:nvSpPr>
        <p:spPr>
          <a:xfrm>
            <a:off x="9587916" y="5736842"/>
            <a:ext cx="8640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>
                <a:solidFill>
                  <a:prstClr val="black"/>
                </a:solidFill>
                <a:latin typeface="Cambria" panose="02040503050406030204" pitchFamily="18" charset="0"/>
              </a:rPr>
              <a:t>90</a:t>
            </a:r>
            <a:r>
              <a:rPr lang="hr-HR" sz="2000" dirty="0">
                <a:solidFill>
                  <a:prstClr val="black"/>
                </a:solidFill>
                <a:latin typeface="Cambria" panose="02040503050406030204" pitchFamily="18" charset="0"/>
                <a:ea typeface="Calibri"/>
                <a:cs typeface="Times New Roman"/>
              </a:rPr>
              <a:t>°</a:t>
            </a:r>
            <a:endParaRPr lang="hr-HR" sz="2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8582428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latin typeface="Cambria" panose="02040503050406030204" pitchFamily="18" charset="0"/>
              </a:rPr>
              <a:t>Kako iscrtati zonu?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919536" y="1628800"/>
            <a:ext cx="8229600" cy="187220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hr-HR" sz="24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Cambria" panose="02040503050406030204" pitchFamily="18" charset="0"/>
              </a:rPr>
              <a:t>Korak (5):</a:t>
            </a:r>
            <a:r>
              <a:rPr lang="hr-HR" sz="2400" dirty="0">
                <a:latin typeface="Cambria" panose="02040503050406030204" pitchFamily="18" charset="0"/>
              </a:rPr>
              <a:t>	</a:t>
            </a:r>
            <a:r>
              <a:rPr lang="hr-HR" sz="2400" dirty="0">
                <a:solidFill>
                  <a:prstClr val="black"/>
                </a:solidFill>
                <a:latin typeface="Cambria" panose="02040503050406030204" pitchFamily="18" charset="0"/>
              </a:rPr>
              <a:t>Izvući zonu (luk) crtkanom linijom, od jednog 		kraja okomice preko označene vrijednosti do 		drugog kraja okomice.</a:t>
            </a:r>
          </a:p>
        </p:txBody>
      </p:sp>
      <p:grpSp>
        <p:nvGrpSpPr>
          <p:cNvPr id="5" name="Grupa 4"/>
          <p:cNvGrpSpPr/>
          <p:nvPr/>
        </p:nvGrpSpPr>
        <p:grpSpPr>
          <a:xfrm>
            <a:off x="4607119" y="3244987"/>
            <a:ext cx="3182657" cy="3103742"/>
            <a:chOff x="6156176" y="3513293"/>
            <a:chExt cx="2750610" cy="2731418"/>
          </a:xfrm>
        </p:grpSpPr>
        <p:pic>
          <p:nvPicPr>
            <p:cNvPr id="4" name="Slika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8185" y="3513293"/>
              <a:ext cx="2678601" cy="2731418"/>
            </a:xfrm>
            <a:prstGeom prst="rect">
              <a:avLst/>
            </a:prstGeom>
          </p:spPr>
        </p:pic>
        <p:cxnSp>
          <p:nvCxnSpPr>
            <p:cNvPr id="41" name="Ravni poveznik 40"/>
            <p:cNvCxnSpPr/>
            <p:nvPr/>
          </p:nvCxnSpPr>
          <p:spPr>
            <a:xfrm>
              <a:off x="7535683" y="3707966"/>
              <a:ext cx="0" cy="2313322"/>
            </a:xfrm>
            <a:prstGeom prst="line">
              <a:avLst/>
            </a:prstGeom>
            <a:ln w="41275">
              <a:solidFill>
                <a:srgbClr val="00B0F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Ravni poveznik 12"/>
            <p:cNvCxnSpPr/>
            <p:nvPr/>
          </p:nvCxnSpPr>
          <p:spPr>
            <a:xfrm>
              <a:off x="8618753" y="4805536"/>
              <a:ext cx="288032" cy="0"/>
            </a:xfrm>
            <a:prstGeom prst="line">
              <a:avLst/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Ravni poveznik 27"/>
            <p:cNvCxnSpPr/>
            <p:nvPr/>
          </p:nvCxnSpPr>
          <p:spPr>
            <a:xfrm>
              <a:off x="6156176" y="4805536"/>
              <a:ext cx="288032" cy="0"/>
            </a:xfrm>
            <a:prstGeom prst="line">
              <a:avLst/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Ravni poveznik 11"/>
            <p:cNvCxnSpPr/>
            <p:nvPr/>
          </p:nvCxnSpPr>
          <p:spPr>
            <a:xfrm>
              <a:off x="7391667" y="5445224"/>
              <a:ext cx="288032" cy="0"/>
            </a:xfrm>
            <a:prstGeom prst="line">
              <a:avLst/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Luk 5"/>
          <p:cNvSpPr/>
          <p:nvPr/>
        </p:nvSpPr>
        <p:spPr>
          <a:xfrm rot="5400000">
            <a:off x="5349382" y="3199078"/>
            <a:ext cx="1654957" cy="2806210"/>
          </a:xfrm>
          <a:prstGeom prst="arc">
            <a:avLst>
              <a:gd name="adj1" fmla="val 16425754"/>
              <a:gd name="adj2" fmla="val 5170654"/>
            </a:avLst>
          </a:prstGeom>
          <a:ln w="38100"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r-H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6366810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latin typeface="Cambria" panose="02040503050406030204" pitchFamily="18" charset="0"/>
              </a:rPr>
              <a:t>Kako iscrtati zonu?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hr-HR" dirty="0">
                <a:latin typeface="Cambria" panose="02040503050406030204" pitchFamily="18" charset="0"/>
              </a:rPr>
              <a:t>Prvi brid je riješen, sad treba proći istih 5 koraka za drugi brid.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3395700" y="2996952"/>
            <a:ext cx="5364596" cy="3161094"/>
            <a:chOff x="1871700" y="2996952"/>
            <a:chExt cx="5364596" cy="3161094"/>
          </a:xfrm>
        </p:grpSpPr>
        <p:pic>
          <p:nvPicPr>
            <p:cNvPr id="4" name="Picture 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7864" y="2996952"/>
              <a:ext cx="2931279" cy="30440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6" name="Ravni poveznik 5"/>
            <p:cNvCxnSpPr/>
            <p:nvPr/>
          </p:nvCxnSpPr>
          <p:spPr>
            <a:xfrm flipH="1">
              <a:off x="4355976" y="2996952"/>
              <a:ext cx="457528" cy="1728192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kstniOkvir 7"/>
            <p:cNvSpPr txBox="1"/>
            <p:nvPr/>
          </p:nvSpPr>
          <p:spPr>
            <a:xfrm>
              <a:off x="1871700" y="3398043"/>
              <a:ext cx="165618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r-HR" sz="2800" b="1" dirty="0">
                  <a:solidFill>
                    <a:srgbClr val="00B0F0"/>
                  </a:solidFill>
                  <a:latin typeface="Cambria" panose="02040503050406030204" pitchFamily="18" charset="0"/>
                </a:rPr>
                <a:t>1. brid</a:t>
              </a:r>
            </a:p>
          </p:txBody>
        </p:sp>
        <p:cxnSp>
          <p:nvCxnSpPr>
            <p:cNvPr id="10" name="Ravni poveznik sa strelicom 9"/>
            <p:cNvCxnSpPr/>
            <p:nvPr/>
          </p:nvCxnSpPr>
          <p:spPr>
            <a:xfrm>
              <a:off x="3275856" y="3659653"/>
              <a:ext cx="1224136" cy="261610"/>
            </a:xfrm>
            <a:prstGeom prst="straightConnector1">
              <a:avLst/>
            </a:prstGeom>
            <a:ln w="15875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Ravni poveznik 12"/>
            <p:cNvCxnSpPr/>
            <p:nvPr/>
          </p:nvCxnSpPr>
          <p:spPr>
            <a:xfrm flipH="1">
              <a:off x="4355976" y="4581128"/>
              <a:ext cx="1800200" cy="17139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kstniOkvir 15"/>
            <p:cNvSpPr txBox="1"/>
            <p:nvPr/>
          </p:nvSpPr>
          <p:spPr>
            <a:xfrm>
              <a:off x="5580112" y="5634826"/>
              <a:ext cx="165618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r-HR" sz="2800" b="1" dirty="0">
                  <a:solidFill>
                    <a:srgbClr val="FF0000"/>
                  </a:solidFill>
                  <a:latin typeface="Cambria" panose="02040503050406030204" pitchFamily="18" charset="0"/>
                </a:rPr>
                <a:t>2. brid</a:t>
              </a:r>
            </a:p>
          </p:txBody>
        </p:sp>
        <p:cxnSp>
          <p:nvCxnSpPr>
            <p:cNvPr id="17" name="Ravni poveznik sa strelicom 16"/>
            <p:cNvCxnSpPr/>
            <p:nvPr/>
          </p:nvCxnSpPr>
          <p:spPr>
            <a:xfrm>
              <a:off x="5364088" y="4725144"/>
              <a:ext cx="792088" cy="1008112"/>
            </a:xfrm>
            <a:prstGeom prst="straightConnector1">
              <a:avLst/>
            </a:prstGeom>
            <a:ln w="15875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33073221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latin typeface="Cambria" panose="02040503050406030204" pitchFamily="18" charset="0"/>
              </a:rPr>
              <a:t>Kako iscrtati zonu?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919536" y="1628800"/>
            <a:ext cx="8229600" cy="187220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hr-HR" sz="24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Cambria" panose="02040503050406030204" pitchFamily="18" charset="0"/>
              </a:rPr>
              <a:t>Korak (1):</a:t>
            </a:r>
            <a:r>
              <a:rPr lang="hr-HR" sz="2400" dirty="0">
                <a:latin typeface="Cambria" panose="02040503050406030204" pitchFamily="18" charset="0"/>
              </a:rPr>
              <a:t>	</a:t>
            </a:r>
            <a:r>
              <a:rPr lang="hr-HR" sz="2400" dirty="0" err="1">
                <a:latin typeface="Cambria" panose="02040503050406030204" pitchFamily="18" charset="0"/>
              </a:rPr>
              <a:t>Ortogonalno</a:t>
            </a:r>
            <a:r>
              <a:rPr lang="hr-HR" sz="2400" dirty="0">
                <a:latin typeface="Cambria" panose="02040503050406030204" pitchFamily="18" charset="0"/>
              </a:rPr>
              <a:t> projicirati brid na </a:t>
            </a:r>
            <a:r>
              <a:rPr lang="hr-HR" sz="2400" dirty="0" err="1">
                <a:latin typeface="Cambria" panose="02040503050406030204" pitchFamily="18" charset="0"/>
              </a:rPr>
              <a:t>stereografsku</a:t>
            </a:r>
            <a:r>
              <a:rPr lang="hr-HR" sz="2400" dirty="0">
                <a:latin typeface="Cambria" panose="02040503050406030204" pitchFamily="18" charset="0"/>
              </a:rPr>
              <a:t> 		projekciju. Taj trag translatirati tako da prođe 		kroz centar </a:t>
            </a:r>
            <a:r>
              <a:rPr lang="hr-HR" sz="2400" dirty="0" err="1">
                <a:latin typeface="Cambria" panose="02040503050406030204" pitchFamily="18" charset="0"/>
              </a:rPr>
              <a:t>stereografske</a:t>
            </a:r>
            <a:r>
              <a:rPr lang="hr-HR" sz="2400" dirty="0">
                <a:latin typeface="Cambria" panose="02040503050406030204" pitchFamily="18" charset="0"/>
              </a:rPr>
              <a:t> projekcije (kružnice) 		i nacrtati ga crtkanom linijom.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2185" y="3513292"/>
            <a:ext cx="2678601" cy="2731418"/>
          </a:xfrm>
          <a:prstGeom prst="rect">
            <a:avLst/>
          </a:prstGeom>
        </p:spPr>
      </p:pic>
      <p:grpSp>
        <p:nvGrpSpPr>
          <p:cNvPr id="9" name="Grupa 8"/>
          <p:cNvGrpSpPr/>
          <p:nvPr/>
        </p:nvGrpSpPr>
        <p:grpSpPr>
          <a:xfrm>
            <a:off x="1524002" y="3573017"/>
            <a:ext cx="3599891" cy="2611971"/>
            <a:chOff x="2082171" y="2996952"/>
            <a:chExt cx="4196972" cy="3044020"/>
          </a:xfrm>
        </p:grpSpPr>
        <p:pic>
          <p:nvPicPr>
            <p:cNvPr id="5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7864" y="2996952"/>
              <a:ext cx="2931279" cy="30440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" name="TekstniOkvir 6"/>
            <p:cNvSpPr txBox="1"/>
            <p:nvPr/>
          </p:nvSpPr>
          <p:spPr>
            <a:xfrm>
              <a:off x="2082171" y="3398043"/>
              <a:ext cx="1656184" cy="6097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r-HR" sz="2800" b="1" dirty="0">
                  <a:solidFill>
                    <a:srgbClr val="FF0000"/>
                  </a:solidFill>
                  <a:latin typeface="Cambria" panose="02040503050406030204" pitchFamily="18" charset="0"/>
                </a:rPr>
                <a:t>2. brid</a:t>
              </a:r>
            </a:p>
          </p:txBody>
        </p:sp>
      </p:grpSp>
      <p:cxnSp>
        <p:nvCxnSpPr>
          <p:cNvPr id="15" name="Ravni poveznik sa strelicom 14"/>
          <p:cNvCxnSpPr/>
          <p:nvPr/>
        </p:nvCxnSpPr>
        <p:spPr>
          <a:xfrm>
            <a:off x="4223793" y="5013176"/>
            <a:ext cx="330469" cy="1199574"/>
          </a:xfrm>
          <a:prstGeom prst="straightConnector1">
            <a:avLst/>
          </a:prstGeom>
          <a:ln w="15875">
            <a:solidFill>
              <a:srgbClr val="FFC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kstniOkvir 18"/>
          <p:cNvSpPr txBox="1"/>
          <p:nvPr/>
        </p:nvSpPr>
        <p:spPr>
          <a:xfrm>
            <a:off x="3935761" y="6244710"/>
            <a:ext cx="4516633" cy="400110"/>
          </a:xfrm>
          <a:prstGeom prst="rect">
            <a:avLst/>
          </a:prstGeom>
          <a:noFill/>
          <a:ln w="254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r-HR" sz="2000" dirty="0">
                <a:solidFill>
                  <a:prstClr val="black"/>
                </a:solidFill>
                <a:latin typeface="Cambria" panose="02040503050406030204" pitchFamily="18" charset="0"/>
              </a:rPr>
              <a:t>Trag </a:t>
            </a:r>
            <a:r>
              <a:rPr lang="hr-HR" sz="2000" dirty="0" err="1">
                <a:solidFill>
                  <a:prstClr val="black"/>
                </a:solidFill>
                <a:latin typeface="Cambria" panose="02040503050406030204" pitchFamily="18" charset="0"/>
              </a:rPr>
              <a:t>ortogonalne</a:t>
            </a:r>
            <a:r>
              <a:rPr lang="hr-HR" sz="2000" dirty="0">
                <a:solidFill>
                  <a:prstClr val="black"/>
                </a:solidFill>
                <a:latin typeface="Cambria" panose="02040503050406030204" pitchFamily="18" charset="0"/>
              </a:rPr>
              <a:t> projekcije 2. brida</a:t>
            </a:r>
          </a:p>
        </p:txBody>
      </p:sp>
      <p:cxnSp>
        <p:nvCxnSpPr>
          <p:cNvPr id="52" name="Ravni poveznik sa strelicom 51"/>
          <p:cNvCxnSpPr/>
          <p:nvPr/>
        </p:nvCxnSpPr>
        <p:spPr>
          <a:xfrm flipH="1">
            <a:off x="6672064" y="5301208"/>
            <a:ext cx="2" cy="936104"/>
          </a:xfrm>
          <a:prstGeom prst="straightConnector1">
            <a:avLst/>
          </a:prstGeom>
          <a:ln w="15875">
            <a:solidFill>
              <a:srgbClr val="FFC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Ravni poveznik sa strelicom 55"/>
          <p:cNvCxnSpPr/>
          <p:nvPr/>
        </p:nvCxnSpPr>
        <p:spPr>
          <a:xfrm>
            <a:off x="9059683" y="6184987"/>
            <a:ext cx="0" cy="28803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Pravokutnik 57"/>
          <p:cNvSpPr/>
          <p:nvPr/>
        </p:nvSpPr>
        <p:spPr>
          <a:xfrm>
            <a:off x="9059683" y="6128948"/>
            <a:ext cx="40427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2000" dirty="0">
                <a:solidFill>
                  <a:prstClr val="black"/>
                </a:solidFill>
                <a:latin typeface="Cambria" panose="02040503050406030204" pitchFamily="18" charset="0"/>
                <a:ea typeface="Calibri"/>
                <a:cs typeface="Times New Roman"/>
              </a:rPr>
              <a:t>a</a:t>
            </a:r>
            <a:r>
              <a:rPr lang="hr-HR" sz="2000" baseline="-25000" dirty="0">
                <a:solidFill>
                  <a:prstClr val="black"/>
                </a:solidFill>
                <a:latin typeface="Cambria" panose="02040503050406030204" pitchFamily="18" charset="0"/>
                <a:ea typeface="Calibri"/>
                <a:cs typeface="Times New Roman"/>
              </a:rPr>
              <a:t>1</a:t>
            </a:r>
            <a:endParaRPr lang="hr-HR" sz="2000" dirty="0">
              <a:solidFill>
                <a:prstClr val="black"/>
              </a:solidFill>
            </a:endParaRPr>
          </a:p>
        </p:txBody>
      </p:sp>
      <p:cxnSp>
        <p:nvCxnSpPr>
          <p:cNvPr id="59" name="Ravni poveznik sa strelicom 58"/>
          <p:cNvCxnSpPr/>
          <p:nvPr/>
        </p:nvCxnSpPr>
        <p:spPr>
          <a:xfrm>
            <a:off x="10430786" y="4813210"/>
            <a:ext cx="226797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Pravokutnik 61"/>
          <p:cNvSpPr/>
          <p:nvPr/>
        </p:nvSpPr>
        <p:spPr>
          <a:xfrm>
            <a:off x="10344472" y="4869160"/>
            <a:ext cx="40427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2000" dirty="0">
                <a:solidFill>
                  <a:prstClr val="black"/>
                </a:solidFill>
                <a:latin typeface="Cambria" panose="02040503050406030204" pitchFamily="18" charset="0"/>
                <a:ea typeface="Calibri"/>
                <a:cs typeface="Times New Roman"/>
              </a:rPr>
              <a:t>a</a:t>
            </a:r>
            <a:r>
              <a:rPr lang="hr-HR" sz="2000" baseline="-25000" dirty="0">
                <a:solidFill>
                  <a:prstClr val="black"/>
                </a:solidFill>
                <a:latin typeface="Cambria" panose="02040503050406030204" pitchFamily="18" charset="0"/>
                <a:ea typeface="Calibri"/>
                <a:cs typeface="Times New Roman"/>
              </a:rPr>
              <a:t>2</a:t>
            </a:r>
            <a:endParaRPr lang="hr-HR" sz="2000" dirty="0">
              <a:solidFill>
                <a:prstClr val="black"/>
              </a:solidFill>
            </a:endParaRPr>
          </a:p>
        </p:txBody>
      </p:sp>
      <p:cxnSp>
        <p:nvCxnSpPr>
          <p:cNvPr id="63" name="Ravni poveznik sa strelicom 62"/>
          <p:cNvCxnSpPr/>
          <p:nvPr/>
        </p:nvCxnSpPr>
        <p:spPr>
          <a:xfrm>
            <a:off x="8400256" y="5445224"/>
            <a:ext cx="0" cy="792088"/>
          </a:xfrm>
          <a:prstGeom prst="straightConnector1">
            <a:avLst/>
          </a:prstGeom>
          <a:ln w="15875">
            <a:solidFill>
              <a:srgbClr val="FFC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endCxn id="5" idx="3"/>
          </p:cNvCxnSpPr>
          <p:nvPr/>
        </p:nvCxnSpPr>
        <p:spPr>
          <a:xfrm flipV="1">
            <a:off x="3431705" y="4879002"/>
            <a:ext cx="1692187" cy="206182"/>
          </a:xfrm>
          <a:prstGeom prst="line">
            <a:avLst/>
          </a:prstGeom>
          <a:ln w="38100">
            <a:solidFill>
              <a:srgbClr val="FF0000"/>
            </a:solidFill>
          </a:ln>
          <a:scene3d>
            <a:camera prst="orthographicFront">
              <a:rot lat="0" lon="0" rev="2142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Ravni poveznik 21"/>
          <p:cNvCxnSpPr/>
          <p:nvPr/>
        </p:nvCxnSpPr>
        <p:spPr>
          <a:xfrm>
            <a:off x="6240016" y="3861048"/>
            <a:ext cx="0" cy="18000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Ravni poveznik sa strelicom 55"/>
          <p:cNvCxnSpPr/>
          <p:nvPr/>
        </p:nvCxnSpPr>
        <p:spPr>
          <a:xfrm>
            <a:off x="6240016" y="5733256"/>
            <a:ext cx="0" cy="28803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Pravokutnik 57"/>
          <p:cNvSpPr/>
          <p:nvPr/>
        </p:nvSpPr>
        <p:spPr>
          <a:xfrm>
            <a:off x="6240016" y="5661248"/>
            <a:ext cx="40427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2000" dirty="0">
                <a:solidFill>
                  <a:prstClr val="black"/>
                </a:solidFill>
                <a:latin typeface="Cambria" panose="02040503050406030204" pitchFamily="18" charset="0"/>
                <a:ea typeface="Calibri"/>
                <a:cs typeface="Times New Roman"/>
              </a:rPr>
              <a:t>a</a:t>
            </a:r>
            <a:r>
              <a:rPr lang="hr-HR" sz="2000" baseline="-25000" dirty="0">
                <a:solidFill>
                  <a:prstClr val="black"/>
                </a:solidFill>
                <a:latin typeface="Cambria" panose="02040503050406030204" pitchFamily="18" charset="0"/>
                <a:ea typeface="Calibri"/>
                <a:cs typeface="Times New Roman"/>
              </a:rPr>
              <a:t>1</a:t>
            </a:r>
            <a:endParaRPr lang="hr-HR" sz="2000" dirty="0">
              <a:solidFill>
                <a:prstClr val="black"/>
              </a:solidFill>
            </a:endParaRPr>
          </a:p>
        </p:txBody>
      </p:sp>
      <p:sp>
        <p:nvSpPr>
          <p:cNvPr id="47" name="Pravokutnik 61"/>
          <p:cNvSpPr/>
          <p:nvPr/>
        </p:nvSpPr>
        <p:spPr>
          <a:xfrm>
            <a:off x="7176120" y="4725144"/>
            <a:ext cx="40427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2000" dirty="0">
                <a:solidFill>
                  <a:prstClr val="black"/>
                </a:solidFill>
                <a:latin typeface="Cambria" panose="02040503050406030204" pitchFamily="18" charset="0"/>
                <a:ea typeface="Calibri"/>
                <a:cs typeface="Times New Roman"/>
              </a:rPr>
              <a:t>a</a:t>
            </a:r>
            <a:r>
              <a:rPr lang="hr-HR" sz="2000" baseline="-25000" dirty="0">
                <a:solidFill>
                  <a:prstClr val="black"/>
                </a:solidFill>
                <a:latin typeface="Cambria" panose="02040503050406030204" pitchFamily="18" charset="0"/>
                <a:ea typeface="Calibri"/>
                <a:cs typeface="Times New Roman"/>
              </a:rPr>
              <a:t>2</a:t>
            </a:r>
            <a:endParaRPr lang="hr-HR" sz="2000" dirty="0">
              <a:solidFill>
                <a:prstClr val="black"/>
              </a:solidFill>
            </a:endParaRPr>
          </a:p>
        </p:txBody>
      </p:sp>
      <p:cxnSp>
        <p:nvCxnSpPr>
          <p:cNvPr id="55" name="Straight Connector 54"/>
          <p:cNvCxnSpPr/>
          <p:nvPr/>
        </p:nvCxnSpPr>
        <p:spPr>
          <a:xfrm flipV="1">
            <a:off x="6240016" y="4797152"/>
            <a:ext cx="864096" cy="864096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>
            <a:off x="5303912" y="4797152"/>
            <a:ext cx="1800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/>
          <p:nvPr/>
        </p:nvCxnSpPr>
        <p:spPr>
          <a:xfrm>
            <a:off x="7176120" y="4797152"/>
            <a:ext cx="288032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Pravokutnik 61"/>
          <p:cNvSpPr/>
          <p:nvPr/>
        </p:nvSpPr>
        <p:spPr>
          <a:xfrm>
            <a:off x="6168008" y="4437112"/>
            <a:ext cx="40427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2000" dirty="0">
                <a:solidFill>
                  <a:prstClr val="black"/>
                </a:solidFill>
                <a:latin typeface="Cambria" panose="02040503050406030204" pitchFamily="18" charset="0"/>
                <a:ea typeface="Calibri"/>
                <a:cs typeface="Times New Roman"/>
              </a:rPr>
              <a:t>a</a:t>
            </a:r>
            <a:r>
              <a:rPr lang="hr-HR" sz="2000" baseline="-25000" dirty="0">
                <a:solidFill>
                  <a:prstClr val="black"/>
                </a:solidFill>
                <a:latin typeface="Cambria" panose="02040503050406030204" pitchFamily="18" charset="0"/>
                <a:ea typeface="Calibri"/>
                <a:cs typeface="Times New Roman"/>
              </a:rPr>
              <a:t>3</a:t>
            </a:r>
            <a:endParaRPr lang="hr-HR" sz="2000" dirty="0">
              <a:solidFill>
                <a:prstClr val="black"/>
              </a:solidFill>
            </a:endParaRPr>
          </a:p>
        </p:txBody>
      </p:sp>
      <p:cxnSp>
        <p:nvCxnSpPr>
          <p:cNvPr id="71" name="Straight Connector 70"/>
          <p:cNvCxnSpPr/>
          <p:nvPr/>
        </p:nvCxnSpPr>
        <p:spPr>
          <a:xfrm flipV="1">
            <a:off x="8184232" y="3933056"/>
            <a:ext cx="1728192" cy="1728192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Ravni poveznik sa strelicom 14"/>
          <p:cNvCxnSpPr/>
          <p:nvPr/>
        </p:nvCxnSpPr>
        <p:spPr>
          <a:xfrm>
            <a:off x="2495600" y="4437112"/>
            <a:ext cx="1440160" cy="504056"/>
          </a:xfrm>
          <a:prstGeom prst="straightConnector1">
            <a:avLst/>
          </a:prstGeom>
          <a:ln w="15875">
            <a:solidFill>
              <a:srgbClr val="FFC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4705937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latin typeface="Cambria" panose="02040503050406030204" pitchFamily="18" charset="0"/>
              </a:rPr>
              <a:t>Kako iscrtati zonu?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919536" y="1628800"/>
            <a:ext cx="8229600" cy="187220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hr-HR" sz="24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Cambria" panose="02040503050406030204" pitchFamily="18" charset="0"/>
              </a:rPr>
              <a:t>Korak (2):</a:t>
            </a:r>
            <a:r>
              <a:rPr lang="hr-HR" sz="2400" dirty="0">
                <a:latin typeface="Cambria" panose="02040503050406030204" pitchFamily="18" charset="0"/>
              </a:rPr>
              <a:t>	Naći okomicu na taj trag s tim da ta okomica 		isto prolazi kroz centar. Označiti dvjema 			crticama mjesta gdje okomica siječe kružnicu.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2185" y="3513292"/>
            <a:ext cx="2678601" cy="2731418"/>
          </a:xfrm>
          <a:prstGeom prst="rect">
            <a:avLst/>
          </a:prstGeom>
        </p:spPr>
      </p:pic>
      <p:cxnSp>
        <p:nvCxnSpPr>
          <p:cNvPr id="23" name="Ravni poveznik sa strelicom 22"/>
          <p:cNvCxnSpPr>
            <a:stCxn id="35" idx="3"/>
          </p:cNvCxnSpPr>
          <p:nvPr/>
        </p:nvCxnSpPr>
        <p:spPr>
          <a:xfrm>
            <a:off x="7009415" y="3589567"/>
            <a:ext cx="1045106" cy="281597"/>
          </a:xfrm>
          <a:prstGeom prst="straightConnector1">
            <a:avLst/>
          </a:prstGeom>
          <a:ln w="2222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Ravni poveznik sa strelicom 25"/>
          <p:cNvCxnSpPr>
            <a:stCxn id="35" idx="3"/>
          </p:cNvCxnSpPr>
          <p:nvPr/>
        </p:nvCxnSpPr>
        <p:spPr>
          <a:xfrm>
            <a:off x="7009416" y="3589566"/>
            <a:ext cx="2758993" cy="1999674"/>
          </a:xfrm>
          <a:prstGeom prst="straightConnector1">
            <a:avLst/>
          </a:prstGeom>
          <a:ln w="2222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kstniOkvir 34"/>
          <p:cNvSpPr txBox="1"/>
          <p:nvPr/>
        </p:nvSpPr>
        <p:spPr>
          <a:xfrm>
            <a:off x="4057087" y="3174068"/>
            <a:ext cx="2952328" cy="830997"/>
          </a:xfrm>
          <a:prstGeom prst="rect">
            <a:avLst/>
          </a:prstGeom>
          <a:noFill/>
          <a:ln w="254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hr-HR" sz="2400" dirty="0">
                <a:solidFill>
                  <a:prstClr val="black"/>
                </a:solidFill>
                <a:latin typeface="Cambria" panose="02040503050406030204" pitchFamily="18" charset="0"/>
              </a:rPr>
              <a:t>Crtice koje markiraju okomicu</a:t>
            </a:r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8184232" y="3933056"/>
            <a:ext cx="1728192" cy="1728192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8040216" y="3789040"/>
            <a:ext cx="288032" cy="28803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9768408" y="5517232"/>
            <a:ext cx="288032" cy="28803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9920875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latin typeface="Cambria" panose="02040503050406030204" pitchFamily="18" charset="0"/>
              </a:rPr>
              <a:t>Kako iscrtati zonu?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919536" y="1628800"/>
            <a:ext cx="8229600" cy="187220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hr-HR" sz="24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Cambria" panose="02040503050406030204" pitchFamily="18" charset="0"/>
              </a:rPr>
              <a:t>Korak (3):</a:t>
            </a:r>
            <a:r>
              <a:rPr lang="hr-HR" sz="2400" dirty="0">
                <a:latin typeface="Cambria" panose="02040503050406030204" pitchFamily="18" charset="0"/>
              </a:rPr>
              <a:t>	Odrediti koliki kut zatvara brid sa svojom 			</a:t>
            </a:r>
            <a:r>
              <a:rPr lang="hr-HR" sz="2400" dirty="0" err="1">
                <a:latin typeface="Cambria" panose="02040503050406030204" pitchFamily="18" charset="0"/>
              </a:rPr>
              <a:t>ortogonalnom</a:t>
            </a:r>
            <a:r>
              <a:rPr lang="hr-HR" sz="2400" dirty="0">
                <a:latin typeface="Cambria" panose="02040503050406030204" pitchFamily="18" charset="0"/>
              </a:rPr>
              <a:t> projekcijom odnosno ravninom 		</a:t>
            </a:r>
            <a:r>
              <a:rPr lang="hr-HR" sz="2400" dirty="0" err="1">
                <a:latin typeface="Cambria" panose="02040503050406030204" pitchFamily="18" charset="0"/>
              </a:rPr>
              <a:t>stereografske</a:t>
            </a:r>
            <a:r>
              <a:rPr lang="hr-HR" sz="2400" dirty="0">
                <a:latin typeface="Cambria" panose="02040503050406030204" pitchFamily="18" charset="0"/>
              </a:rPr>
              <a:t> projekcije.</a:t>
            </a:r>
          </a:p>
        </p:txBody>
      </p:sp>
      <p:grpSp>
        <p:nvGrpSpPr>
          <p:cNvPr id="4" name="Grupa 8"/>
          <p:cNvGrpSpPr/>
          <p:nvPr/>
        </p:nvGrpSpPr>
        <p:grpSpPr>
          <a:xfrm>
            <a:off x="2609630" y="3573017"/>
            <a:ext cx="2890714" cy="2611971"/>
            <a:chOff x="3347864" y="2996952"/>
            <a:chExt cx="3370170" cy="3044020"/>
          </a:xfrm>
        </p:grpSpPr>
        <p:pic>
          <p:nvPicPr>
            <p:cNvPr id="5" name="Picture 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7864" y="2996952"/>
              <a:ext cx="2931279" cy="30440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" name="TekstniOkvir 6"/>
            <p:cNvSpPr txBox="1"/>
            <p:nvPr/>
          </p:nvSpPr>
          <p:spPr>
            <a:xfrm>
              <a:off x="5061850" y="2996952"/>
              <a:ext cx="1656184" cy="6097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r-HR" sz="2800" b="1" dirty="0">
                  <a:solidFill>
                    <a:srgbClr val="FF0000"/>
                  </a:solidFill>
                  <a:latin typeface="Cambria" panose="02040503050406030204" pitchFamily="18" charset="0"/>
                </a:rPr>
                <a:t>2. brid</a:t>
              </a:r>
            </a:p>
          </p:txBody>
        </p:sp>
      </p:grpSp>
      <p:grpSp>
        <p:nvGrpSpPr>
          <p:cNvPr id="8" name="Grupa 44"/>
          <p:cNvGrpSpPr/>
          <p:nvPr/>
        </p:nvGrpSpPr>
        <p:grpSpPr>
          <a:xfrm>
            <a:off x="5378681" y="3813742"/>
            <a:ext cx="2175772" cy="1743561"/>
            <a:chOff x="3800284" y="3540311"/>
            <a:chExt cx="2175772" cy="1743561"/>
          </a:xfrm>
        </p:grpSpPr>
        <p:cxnSp>
          <p:nvCxnSpPr>
            <p:cNvPr id="22" name="Ravni poveznik 21"/>
            <p:cNvCxnSpPr/>
            <p:nvPr/>
          </p:nvCxnSpPr>
          <p:spPr>
            <a:xfrm>
              <a:off x="5076056" y="4053092"/>
              <a:ext cx="0" cy="900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Ravni poveznik 23"/>
            <p:cNvCxnSpPr/>
            <p:nvPr/>
          </p:nvCxnSpPr>
          <p:spPr>
            <a:xfrm flipH="1">
              <a:off x="4176056" y="4953092"/>
              <a:ext cx="1800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Ravni poveznik 28"/>
            <p:cNvCxnSpPr/>
            <p:nvPr/>
          </p:nvCxnSpPr>
          <p:spPr>
            <a:xfrm>
              <a:off x="4176056" y="4953092"/>
              <a:ext cx="900000" cy="0"/>
            </a:xfrm>
            <a:prstGeom prst="line">
              <a:avLst/>
            </a:prstGeom>
            <a:ln w="3175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Ravni poveznik sa strelicom 30"/>
            <p:cNvCxnSpPr/>
            <p:nvPr/>
          </p:nvCxnSpPr>
          <p:spPr>
            <a:xfrm flipV="1">
              <a:off x="5076056" y="3707966"/>
              <a:ext cx="0" cy="26990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Ravni poveznik sa strelicom 32"/>
            <p:cNvCxnSpPr/>
            <p:nvPr/>
          </p:nvCxnSpPr>
          <p:spPr>
            <a:xfrm flipH="1">
              <a:off x="3854681" y="4953092"/>
              <a:ext cx="252128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Pravokutnik 35"/>
            <p:cNvSpPr/>
            <p:nvPr/>
          </p:nvSpPr>
          <p:spPr>
            <a:xfrm>
              <a:off x="5107624" y="3540311"/>
              <a:ext cx="404278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hr-HR" sz="2000" dirty="0">
                  <a:solidFill>
                    <a:prstClr val="black"/>
                  </a:solidFill>
                  <a:latin typeface="Cambria" panose="02040503050406030204" pitchFamily="18" charset="0"/>
                  <a:ea typeface="Calibri"/>
                  <a:cs typeface="Times New Roman"/>
                </a:rPr>
                <a:t>a</a:t>
              </a:r>
              <a:r>
                <a:rPr lang="hr-HR" sz="2000" baseline="-25000" dirty="0">
                  <a:solidFill>
                    <a:prstClr val="black"/>
                  </a:solidFill>
                  <a:latin typeface="Cambria" panose="02040503050406030204" pitchFamily="18" charset="0"/>
                  <a:ea typeface="Calibri"/>
                  <a:cs typeface="Times New Roman"/>
                </a:rPr>
                <a:t>3</a:t>
              </a:r>
              <a:endParaRPr lang="hr-HR" sz="2000" dirty="0">
                <a:solidFill>
                  <a:prstClr val="black"/>
                </a:solidFill>
              </a:endParaRPr>
            </a:p>
          </p:txBody>
        </p:sp>
        <p:sp>
          <p:nvSpPr>
            <p:cNvPr id="37" name="Pravokutnik 36"/>
            <p:cNvSpPr/>
            <p:nvPr/>
          </p:nvSpPr>
          <p:spPr>
            <a:xfrm>
              <a:off x="3800284" y="4527000"/>
              <a:ext cx="697627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hr-HR" sz="2000" dirty="0">
                  <a:solidFill>
                    <a:prstClr val="black"/>
                  </a:solidFill>
                  <a:latin typeface="Cambria" panose="02040503050406030204" pitchFamily="18" charset="0"/>
                  <a:cs typeface="Times New Roman"/>
                </a:rPr>
                <a:t>-110</a:t>
              </a:r>
              <a:endParaRPr lang="hr-HR" sz="2000" dirty="0">
                <a:solidFill>
                  <a:prstClr val="black"/>
                </a:solidFill>
              </a:endParaRPr>
            </a:p>
          </p:txBody>
        </p:sp>
        <p:sp>
          <p:nvSpPr>
            <p:cNvPr id="38" name="Pravokutnik 37"/>
            <p:cNvSpPr/>
            <p:nvPr/>
          </p:nvSpPr>
          <p:spPr>
            <a:xfrm>
              <a:off x="4805635" y="4883762"/>
              <a:ext cx="612668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hr-HR" sz="2000" dirty="0">
                  <a:solidFill>
                    <a:prstClr val="black"/>
                  </a:solidFill>
                  <a:latin typeface="Cambria" panose="02040503050406030204" pitchFamily="18" charset="0"/>
                  <a:cs typeface="Times New Roman"/>
                </a:rPr>
                <a:t>110</a:t>
              </a:r>
              <a:endParaRPr lang="hr-HR" sz="2000" dirty="0">
                <a:solidFill>
                  <a:prstClr val="black"/>
                </a:solidFill>
              </a:endParaRPr>
            </a:p>
          </p:txBody>
        </p:sp>
      </p:grpSp>
      <p:sp>
        <p:nvSpPr>
          <p:cNvPr id="14" name="TekstniOkvir 13"/>
          <p:cNvSpPr txBox="1"/>
          <p:nvPr/>
        </p:nvSpPr>
        <p:spPr>
          <a:xfrm>
            <a:off x="5879976" y="3068961"/>
            <a:ext cx="4392488" cy="646331"/>
          </a:xfrm>
          <a:prstGeom prst="rect">
            <a:avLst/>
          </a:prstGeom>
          <a:noFill/>
          <a:ln w="254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prstClr val="black"/>
                </a:solidFill>
                <a:latin typeface="Cambria" panose="02040503050406030204" pitchFamily="18" charset="0"/>
              </a:rPr>
              <a:t>U ovom se slučaju brid poklapa sa svojom </a:t>
            </a:r>
            <a:r>
              <a:rPr lang="hr-HR" dirty="0" err="1">
                <a:solidFill>
                  <a:prstClr val="black"/>
                </a:solidFill>
                <a:latin typeface="Cambria" panose="02040503050406030204" pitchFamily="18" charset="0"/>
              </a:rPr>
              <a:t>ortogonalnom</a:t>
            </a:r>
            <a:r>
              <a:rPr lang="hr-HR" dirty="0">
                <a:solidFill>
                  <a:prstClr val="black"/>
                </a:solidFill>
                <a:latin typeface="Cambria" panose="02040503050406030204" pitchFamily="18" charset="0"/>
              </a:rPr>
              <a:t> projekcijom pa iznosi 0</a:t>
            </a:r>
            <a:r>
              <a:rPr lang="hr-HR" dirty="0">
                <a:solidFill>
                  <a:prstClr val="black"/>
                </a:solidFill>
                <a:latin typeface="Cambria" panose="02040503050406030204" pitchFamily="18" charset="0"/>
                <a:ea typeface="Calibri"/>
                <a:cs typeface="Times New Roman"/>
              </a:rPr>
              <a:t>°.</a:t>
            </a:r>
            <a:endParaRPr lang="hr-HR" dirty="0">
              <a:solidFill>
                <a:prstClr val="black"/>
              </a:solidFill>
              <a:latin typeface="Cambria" panose="02040503050406030204" pitchFamily="18" charset="0"/>
            </a:endParaRPr>
          </a:p>
        </p:txBody>
      </p:sp>
      <p:cxnSp>
        <p:nvCxnSpPr>
          <p:cNvPr id="40" name="Ravni poveznik sa strelicom 39"/>
          <p:cNvCxnSpPr/>
          <p:nvPr/>
        </p:nvCxnSpPr>
        <p:spPr>
          <a:xfrm flipV="1">
            <a:off x="6240017" y="3717032"/>
            <a:ext cx="1555839" cy="1433136"/>
          </a:xfrm>
          <a:prstGeom prst="straightConnector1">
            <a:avLst/>
          </a:prstGeom>
          <a:ln w="254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3431705" y="4879002"/>
            <a:ext cx="1692187" cy="206182"/>
          </a:xfrm>
          <a:prstGeom prst="line">
            <a:avLst/>
          </a:prstGeom>
          <a:ln w="38100">
            <a:solidFill>
              <a:srgbClr val="FF0000"/>
            </a:solidFill>
          </a:ln>
          <a:scene3d>
            <a:camera prst="orthographicFront">
              <a:rot lat="0" lon="0" rev="2142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57297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Naslov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hr-HR" dirty="0">
                    <a:latin typeface="Futura Bk BT" panose="020B0502020204020303" pitchFamily="34" charset="0"/>
                  </a:rPr>
                  <a:t>Centar simetrije (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hr-HR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e>
                    </m:acc>
                  </m:oMath>
                </a14:m>
                <a:r>
                  <a:rPr lang="hr-HR" dirty="0">
                    <a:latin typeface="Futura Bk BT" panose="020B0502020204020303" pitchFamily="34" charset="0"/>
                  </a:rPr>
                  <a:t>, i, C)</a:t>
                </a:r>
                <a:endParaRPr lang="en-GB" dirty="0">
                  <a:latin typeface="Futura Bk BT" panose="020B0502020204020303" pitchFamily="34" charset="0"/>
                </a:endParaRPr>
              </a:p>
            </p:txBody>
          </p:sp>
        </mc:Choice>
        <mc:Fallback xmlns="">
          <p:sp>
            <p:nvSpPr>
              <p:cNvPr id="2" name="Naslov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Rezervirano mjesto sadržaja 5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791" b="29995"/>
          <a:stretch/>
        </p:blipFill>
        <p:spPr>
          <a:xfrm>
            <a:off x="315686" y="1377641"/>
            <a:ext cx="6255935" cy="4810638"/>
          </a:xfr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0950" y="1263598"/>
            <a:ext cx="3752850" cy="5038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639885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latin typeface="Cambria" panose="02040503050406030204" pitchFamily="18" charset="0"/>
              </a:rPr>
              <a:t>Kako iscrtati zonu?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919536" y="1628800"/>
            <a:ext cx="8229600" cy="187220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hr-HR" sz="24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Cambria" panose="02040503050406030204" pitchFamily="18" charset="0"/>
              </a:rPr>
              <a:t>Korak (4):</a:t>
            </a:r>
            <a:r>
              <a:rPr lang="hr-HR" sz="2400" dirty="0">
                <a:latin typeface="Cambria" panose="02040503050406030204" pitchFamily="18" charset="0"/>
              </a:rPr>
              <a:t>	</a:t>
            </a:r>
            <a:r>
              <a:rPr lang="hr-HR" sz="2400" dirty="0">
                <a:solidFill>
                  <a:prstClr val="black"/>
                </a:solidFill>
                <a:latin typeface="Cambria" panose="02040503050406030204" pitchFamily="18" charset="0"/>
              </a:rPr>
              <a:t>Na tragu projiciranog brida označiti vrijednost 		približno određenog kuta. Vrijednost se 			označava na onoj strani na koju brid ,,pada’’.</a:t>
            </a:r>
            <a:r>
              <a:rPr lang="hr-HR" sz="2400" dirty="0">
                <a:latin typeface="Cambria" panose="02040503050406030204" pitchFamily="18" charset="0"/>
              </a:rPr>
              <a:t>.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2185" y="3513292"/>
            <a:ext cx="2678601" cy="2731418"/>
          </a:xfrm>
          <a:prstGeom prst="rect">
            <a:avLst/>
          </a:prstGeom>
        </p:spPr>
      </p:pic>
      <p:cxnSp>
        <p:nvCxnSpPr>
          <p:cNvPr id="23" name="Ravni poveznik sa strelicom 22"/>
          <p:cNvCxnSpPr>
            <a:stCxn id="35" idx="3"/>
          </p:cNvCxnSpPr>
          <p:nvPr/>
        </p:nvCxnSpPr>
        <p:spPr>
          <a:xfrm>
            <a:off x="7009416" y="3774232"/>
            <a:ext cx="1894897" cy="950912"/>
          </a:xfrm>
          <a:prstGeom prst="straightConnector1">
            <a:avLst/>
          </a:prstGeom>
          <a:ln w="2222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kstniOkvir 34"/>
          <p:cNvSpPr txBox="1"/>
          <p:nvPr/>
        </p:nvSpPr>
        <p:spPr>
          <a:xfrm>
            <a:off x="2567609" y="3174068"/>
            <a:ext cx="4441807" cy="1200329"/>
          </a:xfrm>
          <a:prstGeom prst="rect">
            <a:avLst/>
          </a:prstGeom>
          <a:noFill/>
          <a:ln w="254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hr-HR" sz="2400" dirty="0">
                <a:solidFill>
                  <a:prstClr val="black"/>
                </a:solidFill>
                <a:latin typeface="Cambria" panose="02040503050406030204" pitchFamily="18" charset="0"/>
              </a:rPr>
              <a:t>Crtica koja označava vrijednost određenog kuta. </a:t>
            </a:r>
          </a:p>
          <a:p>
            <a:pPr algn="just"/>
            <a:r>
              <a:rPr lang="hr-HR" sz="2400" dirty="0">
                <a:solidFill>
                  <a:prstClr val="black"/>
                </a:solidFill>
                <a:latin typeface="Cambria" panose="02040503050406030204" pitchFamily="18" charset="0"/>
              </a:rPr>
              <a:t>U ovom slučaju 0</a:t>
            </a:r>
            <a:r>
              <a:rPr lang="hr-HR" sz="2400" dirty="0">
                <a:solidFill>
                  <a:prstClr val="black"/>
                </a:solidFill>
                <a:latin typeface="Cambria" panose="02040503050406030204" pitchFamily="18" charset="0"/>
                <a:ea typeface="Calibri"/>
                <a:cs typeface="Times New Roman"/>
              </a:rPr>
              <a:t>°.</a:t>
            </a:r>
            <a:endParaRPr lang="hr-HR" sz="2400" dirty="0">
              <a:solidFill>
                <a:prstClr val="black"/>
              </a:solidFill>
              <a:latin typeface="Cambria" panose="02040503050406030204" pitchFamily="18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8184232" y="3933056"/>
            <a:ext cx="1728192" cy="1728192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8040216" y="3789040"/>
            <a:ext cx="288032" cy="28803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9768408" y="5517232"/>
            <a:ext cx="288032" cy="28803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8904312" y="4653136"/>
            <a:ext cx="288032" cy="28803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991544" y="4869161"/>
            <a:ext cx="55446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solidFill>
                  <a:prstClr val="black"/>
                </a:solidFill>
                <a:latin typeface="Cambria" pitchFamily="18" charset="0"/>
              </a:rPr>
              <a:t>Budući da brid ne ,,pada’’ ni na jednu stranu crtica se stavlja u centar kružnice.</a:t>
            </a:r>
          </a:p>
        </p:txBody>
      </p:sp>
    </p:spTree>
    <p:extLst>
      <p:ext uri="{BB962C8B-B14F-4D97-AF65-F5344CB8AC3E}">
        <p14:creationId xmlns:p14="http://schemas.microsoft.com/office/powerpoint/2010/main" val="3971497218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latin typeface="Cambria" panose="02040503050406030204" pitchFamily="18" charset="0"/>
              </a:rPr>
              <a:t>Kako iscrtati zonu?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919536" y="1628800"/>
            <a:ext cx="8229600" cy="187220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hr-HR" sz="24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Cambria" panose="02040503050406030204" pitchFamily="18" charset="0"/>
              </a:rPr>
              <a:t>Korak (5):</a:t>
            </a:r>
            <a:r>
              <a:rPr lang="hr-HR" sz="2400" dirty="0">
                <a:latin typeface="Cambria" panose="02040503050406030204" pitchFamily="18" charset="0"/>
              </a:rPr>
              <a:t>	</a:t>
            </a:r>
            <a:r>
              <a:rPr lang="hr-HR" sz="2400" dirty="0">
                <a:solidFill>
                  <a:prstClr val="black"/>
                </a:solidFill>
                <a:latin typeface="Cambria" panose="02040503050406030204" pitchFamily="18" charset="0"/>
              </a:rPr>
              <a:t>Izvući zonu (luk) crtkanom linijom, od jednog 		kraja okomice preko označene vrijednosti do 		drugog kraja okomice.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0439" y="3244987"/>
            <a:ext cx="3099337" cy="3103742"/>
          </a:xfrm>
          <a:prstGeom prst="rect">
            <a:avLst/>
          </a:prstGeom>
        </p:spPr>
      </p:pic>
      <p:cxnSp>
        <p:nvCxnSpPr>
          <p:cNvPr id="14" name="Straight Connector 13"/>
          <p:cNvCxnSpPr/>
          <p:nvPr/>
        </p:nvCxnSpPr>
        <p:spPr>
          <a:xfrm>
            <a:off x="5159896" y="3717032"/>
            <a:ext cx="2016224" cy="1944216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5159896" y="3789040"/>
            <a:ext cx="2016224" cy="1872208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  <a:scene3d>
            <a:camera prst="orthographicFront">
              <a:rot lat="0" lon="0" rev="6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5169751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941896" y="404664"/>
            <a:ext cx="8229600" cy="93610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hr-HR" sz="3600" b="1" dirty="0">
                <a:latin typeface="Cambria" panose="02040503050406030204" pitchFamily="18" charset="0"/>
              </a:rPr>
              <a:t>Rješenje:</a:t>
            </a:r>
          </a:p>
          <a:p>
            <a:pPr marL="0" indent="0" algn="ctr">
              <a:buNone/>
            </a:pPr>
            <a:r>
              <a:rPr lang="hr-HR" sz="3600" dirty="0">
                <a:latin typeface="Cambria" panose="02040503050406030204" pitchFamily="18" charset="0"/>
              </a:rPr>
              <a:t> </a:t>
            </a:r>
            <a:endParaRPr lang="hr-HR" sz="3600" dirty="0">
              <a:latin typeface="Cambria" panose="02040503050406030204" pitchFamily="18" charset="0"/>
              <a:ea typeface="Calibri"/>
              <a:cs typeface="Times New Roman"/>
            </a:endParaRPr>
          </a:p>
          <a:p>
            <a:pPr marL="0" indent="0" algn="ctr">
              <a:buNone/>
            </a:pPr>
            <a:endParaRPr lang="hr-HR" sz="3600" dirty="0"/>
          </a:p>
        </p:txBody>
      </p:sp>
      <p:cxnSp>
        <p:nvCxnSpPr>
          <p:cNvPr id="17" name="Ravni poveznik sa strelicom 16"/>
          <p:cNvCxnSpPr/>
          <p:nvPr/>
        </p:nvCxnSpPr>
        <p:spPr>
          <a:xfrm>
            <a:off x="9336361" y="3573016"/>
            <a:ext cx="533641" cy="0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Ravni poveznik sa strelicom 18"/>
          <p:cNvCxnSpPr/>
          <p:nvPr/>
        </p:nvCxnSpPr>
        <p:spPr>
          <a:xfrm>
            <a:off x="7608168" y="5301208"/>
            <a:ext cx="0" cy="576064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kstniOkvir 25"/>
          <p:cNvSpPr txBox="1"/>
          <p:nvPr/>
        </p:nvSpPr>
        <p:spPr>
          <a:xfrm>
            <a:off x="9336361" y="3501008"/>
            <a:ext cx="5449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>
                <a:solidFill>
                  <a:prstClr val="black"/>
                </a:solidFill>
                <a:latin typeface="Cambria" panose="02040503050406030204" pitchFamily="18" charset="0"/>
                <a:ea typeface="Calibri"/>
                <a:cs typeface="Times New Roman"/>
              </a:rPr>
              <a:t>a</a:t>
            </a:r>
            <a:r>
              <a:rPr lang="hr-HR" sz="2800" baseline="-25000" dirty="0">
                <a:solidFill>
                  <a:prstClr val="black"/>
                </a:solidFill>
                <a:latin typeface="Cambria" panose="02040503050406030204" pitchFamily="18" charset="0"/>
                <a:ea typeface="Calibri"/>
                <a:cs typeface="Times New Roman"/>
              </a:rPr>
              <a:t>2</a:t>
            </a:r>
            <a:endParaRPr lang="hr-HR" dirty="0">
              <a:solidFill>
                <a:prstClr val="black"/>
              </a:solidFill>
            </a:endParaRPr>
          </a:p>
        </p:txBody>
      </p:sp>
      <p:sp>
        <p:nvSpPr>
          <p:cNvPr id="27" name="TekstniOkvir 26"/>
          <p:cNvSpPr txBox="1"/>
          <p:nvPr/>
        </p:nvSpPr>
        <p:spPr>
          <a:xfrm>
            <a:off x="7608169" y="5301208"/>
            <a:ext cx="5449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>
                <a:solidFill>
                  <a:prstClr val="black"/>
                </a:solidFill>
                <a:latin typeface="Cambria" panose="02040503050406030204" pitchFamily="18" charset="0"/>
                <a:ea typeface="Calibri"/>
                <a:cs typeface="Times New Roman"/>
              </a:rPr>
              <a:t>a</a:t>
            </a:r>
            <a:r>
              <a:rPr lang="hr-HR" sz="2800" baseline="-25000" dirty="0">
                <a:solidFill>
                  <a:prstClr val="black"/>
                </a:solidFill>
                <a:latin typeface="Cambria" panose="02040503050406030204" pitchFamily="18" charset="0"/>
                <a:ea typeface="Calibri"/>
                <a:cs typeface="Times New Roman"/>
              </a:rPr>
              <a:t>1</a:t>
            </a:r>
            <a:endParaRPr lang="hr-HR" dirty="0">
              <a:solidFill>
                <a:prstClr val="black"/>
              </a:solidFill>
            </a:endParaRPr>
          </a:p>
        </p:txBody>
      </p:sp>
      <p:sp>
        <p:nvSpPr>
          <p:cNvPr id="28" name="TekstniOkvir 27"/>
          <p:cNvSpPr txBox="1"/>
          <p:nvPr/>
        </p:nvSpPr>
        <p:spPr>
          <a:xfrm>
            <a:off x="6396811" y="3896215"/>
            <a:ext cx="5449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>
                <a:solidFill>
                  <a:prstClr val="black"/>
                </a:solidFill>
                <a:latin typeface="Cambria" panose="02040503050406030204" pitchFamily="18" charset="0"/>
                <a:ea typeface="Calibri"/>
                <a:cs typeface="Times New Roman"/>
              </a:rPr>
              <a:t>a</a:t>
            </a:r>
            <a:r>
              <a:rPr lang="hr-HR" sz="2800" baseline="-25000" dirty="0">
                <a:solidFill>
                  <a:prstClr val="black"/>
                </a:solidFill>
                <a:latin typeface="Cambria" panose="02040503050406030204" pitchFamily="18" charset="0"/>
                <a:ea typeface="Calibri"/>
                <a:cs typeface="Times New Roman"/>
              </a:rPr>
              <a:t>3</a:t>
            </a:r>
            <a:endParaRPr lang="hr-HR" dirty="0">
              <a:solidFill>
                <a:prstClr val="black"/>
              </a:solidFill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5951985" y="1916832"/>
            <a:ext cx="3381375" cy="3448050"/>
            <a:chOff x="3117535" y="2695410"/>
            <a:chExt cx="3381375" cy="3448050"/>
          </a:xfrm>
        </p:grpSpPr>
        <p:pic>
          <p:nvPicPr>
            <p:cNvPr id="22" name="Slika 2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17535" y="2695410"/>
              <a:ext cx="3381375" cy="3448050"/>
            </a:xfrm>
            <a:prstGeom prst="rect">
              <a:avLst/>
            </a:prstGeom>
          </p:spPr>
        </p:pic>
        <p:grpSp>
          <p:nvGrpSpPr>
            <p:cNvPr id="45" name="Grupa 44"/>
            <p:cNvGrpSpPr/>
            <p:nvPr/>
          </p:nvGrpSpPr>
          <p:grpSpPr>
            <a:xfrm>
              <a:off x="3976107" y="3549782"/>
              <a:ext cx="1578131" cy="1584364"/>
              <a:chOff x="3976107" y="3549782"/>
              <a:chExt cx="1578131" cy="1584364"/>
            </a:xfrm>
          </p:grpSpPr>
          <p:sp>
            <p:nvSpPr>
              <p:cNvPr id="46" name="Jednakokračni trokut 45"/>
              <p:cNvSpPr/>
              <p:nvPr/>
            </p:nvSpPr>
            <p:spPr>
              <a:xfrm rot="8017856">
                <a:off x="3984527" y="3549506"/>
                <a:ext cx="288032" cy="304872"/>
              </a:xfrm>
              <a:prstGeom prst="triangl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r-HR">
                  <a:solidFill>
                    <a:prstClr val="white"/>
                  </a:solidFill>
                </a:endParaRPr>
              </a:p>
            </p:txBody>
          </p:sp>
          <p:sp>
            <p:nvSpPr>
              <p:cNvPr id="47" name="Jednakokračni trokut 46"/>
              <p:cNvSpPr/>
              <p:nvPr/>
            </p:nvSpPr>
            <p:spPr>
              <a:xfrm rot="2504318">
                <a:off x="3989539" y="4829274"/>
                <a:ext cx="288032" cy="304872"/>
              </a:xfrm>
              <a:prstGeom prst="triangl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r-HR">
                  <a:solidFill>
                    <a:prstClr val="white"/>
                  </a:solidFill>
                </a:endParaRPr>
              </a:p>
            </p:txBody>
          </p:sp>
          <p:sp>
            <p:nvSpPr>
              <p:cNvPr id="48" name="Jednakokračni trokut 47"/>
              <p:cNvSpPr/>
              <p:nvPr/>
            </p:nvSpPr>
            <p:spPr>
              <a:xfrm rot="13452078">
                <a:off x="5257614" y="3549782"/>
                <a:ext cx="288032" cy="304872"/>
              </a:xfrm>
              <a:prstGeom prst="triangl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r-HR">
                  <a:solidFill>
                    <a:prstClr val="white"/>
                  </a:solidFill>
                </a:endParaRPr>
              </a:p>
            </p:txBody>
          </p:sp>
          <p:sp>
            <p:nvSpPr>
              <p:cNvPr id="49" name="Jednakokračni trokut 48"/>
              <p:cNvSpPr/>
              <p:nvPr/>
            </p:nvSpPr>
            <p:spPr>
              <a:xfrm rot="18723356">
                <a:off x="5257786" y="4810893"/>
                <a:ext cx="288032" cy="304872"/>
              </a:xfrm>
              <a:prstGeom prst="triangl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r-HR">
                  <a:solidFill>
                    <a:prstClr val="white"/>
                  </a:solidFill>
                </a:endParaRPr>
              </a:p>
            </p:txBody>
          </p:sp>
        </p:grpSp>
      </p:grpSp>
      <p:grpSp>
        <p:nvGrpSpPr>
          <p:cNvPr id="35" name="Group 34"/>
          <p:cNvGrpSpPr>
            <a:grpSpLocks noChangeAspect="1"/>
          </p:cNvGrpSpPr>
          <p:nvPr/>
        </p:nvGrpSpPr>
        <p:grpSpPr>
          <a:xfrm>
            <a:off x="2423592" y="1340768"/>
            <a:ext cx="2079992" cy="2160000"/>
            <a:chOff x="3347864" y="2996952"/>
            <a:chExt cx="2931279" cy="3044020"/>
          </a:xfrm>
        </p:grpSpPr>
        <p:pic>
          <p:nvPicPr>
            <p:cNvPr id="36" name="Picture 3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7864" y="2996952"/>
              <a:ext cx="2931279" cy="30440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7" name="Jednakokračni trokut 18"/>
            <p:cNvSpPr/>
            <p:nvPr/>
          </p:nvSpPr>
          <p:spPr>
            <a:xfrm rot="21328650">
              <a:off x="4285554" y="2999283"/>
              <a:ext cx="1903281" cy="1640167"/>
            </a:xfrm>
            <a:prstGeom prst="triangle">
              <a:avLst>
                <a:gd name="adj" fmla="val 31120"/>
              </a:avLst>
            </a:prstGeom>
            <a:solidFill>
              <a:srgbClr val="00B050">
                <a:alpha val="70000"/>
              </a:srgbClr>
            </a:solidFill>
            <a:ln w="53975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>
                <a:solidFill>
                  <a:prstClr val="white"/>
                </a:solidFill>
              </a:endParaRPr>
            </a:p>
          </p:txBody>
        </p:sp>
      </p:grpSp>
      <p:grpSp>
        <p:nvGrpSpPr>
          <p:cNvPr id="38" name="Group 37"/>
          <p:cNvGrpSpPr>
            <a:grpSpLocks noChangeAspect="1"/>
          </p:cNvGrpSpPr>
          <p:nvPr/>
        </p:nvGrpSpPr>
        <p:grpSpPr>
          <a:xfrm>
            <a:off x="1524000" y="3933057"/>
            <a:ext cx="3910048" cy="2445865"/>
            <a:chOff x="1871700" y="2996952"/>
            <a:chExt cx="5364596" cy="3355733"/>
          </a:xfrm>
        </p:grpSpPr>
        <p:pic>
          <p:nvPicPr>
            <p:cNvPr id="39" name="Picture 38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7864" y="2996952"/>
              <a:ext cx="2931279" cy="30440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40" name="Ravni poveznik 5"/>
            <p:cNvCxnSpPr/>
            <p:nvPr/>
          </p:nvCxnSpPr>
          <p:spPr>
            <a:xfrm flipH="1">
              <a:off x="4355976" y="2996952"/>
              <a:ext cx="457528" cy="1728192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TekstniOkvir 7"/>
            <p:cNvSpPr txBox="1"/>
            <p:nvPr/>
          </p:nvSpPr>
          <p:spPr>
            <a:xfrm>
              <a:off x="1871700" y="3293337"/>
              <a:ext cx="1656184" cy="6334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r-HR" sz="2400" b="1" dirty="0">
                  <a:solidFill>
                    <a:srgbClr val="00B0F0"/>
                  </a:solidFill>
                  <a:latin typeface="Cambria" panose="02040503050406030204" pitchFamily="18" charset="0"/>
                </a:rPr>
                <a:t>1. brid</a:t>
              </a:r>
            </a:p>
          </p:txBody>
        </p:sp>
        <p:cxnSp>
          <p:nvCxnSpPr>
            <p:cNvPr id="42" name="Ravni poveznik sa strelicom 9"/>
            <p:cNvCxnSpPr/>
            <p:nvPr/>
          </p:nvCxnSpPr>
          <p:spPr>
            <a:xfrm>
              <a:off x="3501123" y="3688518"/>
              <a:ext cx="998869" cy="232744"/>
            </a:xfrm>
            <a:prstGeom prst="straightConnector1">
              <a:avLst/>
            </a:prstGeom>
            <a:ln w="15875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Ravni poveznik 12"/>
            <p:cNvCxnSpPr/>
            <p:nvPr/>
          </p:nvCxnSpPr>
          <p:spPr>
            <a:xfrm flipH="1">
              <a:off x="4355976" y="4581128"/>
              <a:ext cx="1800200" cy="17139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TekstniOkvir 15"/>
            <p:cNvSpPr txBox="1"/>
            <p:nvPr/>
          </p:nvSpPr>
          <p:spPr>
            <a:xfrm>
              <a:off x="5580112" y="5634826"/>
              <a:ext cx="1656184" cy="7178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r-HR" sz="2800" b="1" dirty="0">
                  <a:solidFill>
                    <a:srgbClr val="FF0000"/>
                  </a:solidFill>
                  <a:latin typeface="Cambria" panose="02040503050406030204" pitchFamily="18" charset="0"/>
                </a:rPr>
                <a:t>2. </a:t>
              </a:r>
              <a:r>
                <a:rPr lang="hr-HR" sz="2400" b="1" dirty="0">
                  <a:solidFill>
                    <a:srgbClr val="FF0000"/>
                  </a:solidFill>
                  <a:latin typeface="Cambria" panose="02040503050406030204" pitchFamily="18" charset="0"/>
                </a:rPr>
                <a:t>brid</a:t>
              </a:r>
            </a:p>
          </p:txBody>
        </p:sp>
        <p:cxnSp>
          <p:nvCxnSpPr>
            <p:cNvPr id="51" name="Ravni poveznik sa strelicom 16"/>
            <p:cNvCxnSpPr/>
            <p:nvPr/>
          </p:nvCxnSpPr>
          <p:spPr>
            <a:xfrm>
              <a:off x="5364088" y="4725144"/>
              <a:ext cx="792088" cy="1008112"/>
            </a:xfrm>
            <a:prstGeom prst="straightConnector1">
              <a:avLst/>
            </a:prstGeom>
            <a:ln w="15875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4" name="Straight Connector 53"/>
          <p:cNvCxnSpPr/>
          <p:nvPr/>
        </p:nvCxnSpPr>
        <p:spPr>
          <a:xfrm>
            <a:off x="6456040" y="2420888"/>
            <a:ext cx="2232248" cy="2232248"/>
          </a:xfrm>
          <a:prstGeom prst="line">
            <a:avLst/>
          </a:prstGeom>
          <a:ln w="444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Luk 5"/>
          <p:cNvSpPr/>
          <p:nvPr/>
        </p:nvSpPr>
        <p:spPr>
          <a:xfrm rot="5400000">
            <a:off x="6600669" y="1844211"/>
            <a:ext cx="1942990" cy="3096344"/>
          </a:xfrm>
          <a:prstGeom prst="arc">
            <a:avLst>
              <a:gd name="adj1" fmla="val 16594723"/>
              <a:gd name="adj2" fmla="val 5096258"/>
            </a:avLst>
          </a:prstGeom>
          <a:ln w="38100"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r-HR">
              <a:solidFill>
                <a:prstClr val="black"/>
              </a:solidFill>
            </a:endParaRPr>
          </a:p>
        </p:txBody>
      </p:sp>
      <p:sp>
        <p:nvSpPr>
          <p:cNvPr id="57" name="Oval 56"/>
          <p:cNvSpPr/>
          <p:nvPr/>
        </p:nvSpPr>
        <p:spPr>
          <a:xfrm>
            <a:off x="8184232" y="4149080"/>
            <a:ext cx="144016" cy="144016"/>
          </a:xfrm>
          <a:prstGeom prst="ellipse">
            <a:avLst/>
          </a:prstGeom>
          <a:solidFill>
            <a:srgbClr val="00B050"/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solidFill>
                <a:prstClr val="white"/>
              </a:solidFill>
            </a:endParaRPr>
          </a:p>
        </p:txBody>
      </p:sp>
      <p:cxnSp>
        <p:nvCxnSpPr>
          <p:cNvPr id="61" name="Straight Arrow Connector 60"/>
          <p:cNvCxnSpPr/>
          <p:nvPr/>
        </p:nvCxnSpPr>
        <p:spPr>
          <a:xfrm>
            <a:off x="7608168" y="1412777"/>
            <a:ext cx="640314" cy="2751609"/>
          </a:xfrm>
          <a:prstGeom prst="straightConnector1">
            <a:avLst/>
          </a:prstGeom>
          <a:ln w="254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5375920" y="548681"/>
            <a:ext cx="4536504" cy="830997"/>
          </a:xfrm>
          <a:prstGeom prst="rect">
            <a:avLst/>
          </a:prstGeom>
          <a:noFill/>
          <a:ln w="254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hr-HR" sz="2400" dirty="0">
                <a:solidFill>
                  <a:prstClr val="black"/>
                </a:solidFill>
                <a:latin typeface="Cambria" pitchFamily="18" charset="0"/>
              </a:rPr>
              <a:t>Ploha koju se dokazivalo je točno na </a:t>
            </a:r>
            <a:r>
              <a:rPr lang="hr-HR" sz="2400" dirty="0" err="1">
                <a:solidFill>
                  <a:prstClr val="black"/>
                </a:solidFill>
                <a:latin typeface="Cambria" pitchFamily="18" charset="0"/>
              </a:rPr>
              <a:t>presjecištu</a:t>
            </a:r>
            <a:r>
              <a:rPr lang="hr-HR" sz="2400" dirty="0">
                <a:solidFill>
                  <a:prstClr val="black"/>
                </a:solidFill>
                <a:latin typeface="Cambria" pitchFamily="18" charset="0"/>
              </a:rPr>
              <a:t> dviju zona.</a:t>
            </a:r>
          </a:p>
        </p:txBody>
      </p:sp>
      <p:sp>
        <p:nvSpPr>
          <p:cNvPr id="31" name="TekstniOkvir 30"/>
          <p:cNvSpPr txBox="1"/>
          <p:nvPr/>
        </p:nvSpPr>
        <p:spPr>
          <a:xfrm>
            <a:off x="7711258" y="3081948"/>
            <a:ext cx="5449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>
                <a:solidFill>
                  <a:prstClr val="black"/>
                </a:solidFill>
                <a:latin typeface="Cambria" panose="02040503050406030204" pitchFamily="18" charset="0"/>
                <a:ea typeface="Calibri"/>
                <a:cs typeface="Times New Roman"/>
              </a:rPr>
              <a:t>a</a:t>
            </a:r>
            <a:r>
              <a:rPr lang="hr-HR" sz="2800" baseline="-25000" dirty="0">
                <a:solidFill>
                  <a:prstClr val="black"/>
                </a:solidFill>
                <a:latin typeface="Cambria" panose="02040503050406030204" pitchFamily="18" charset="0"/>
                <a:ea typeface="Calibri"/>
                <a:cs typeface="Times New Roman"/>
              </a:rPr>
              <a:t>3</a:t>
            </a:r>
            <a:endParaRPr lang="hr-H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102621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Ravni poveznik sa strelicom 16"/>
          <p:cNvCxnSpPr/>
          <p:nvPr/>
        </p:nvCxnSpPr>
        <p:spPr>
          <a:xfrm>
            <a:off x="9336361" y="3573016"/>
            <a:ext cx="533641" cy="0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Ravni poveznik sa strelicom 18"/>
          <p:cNvCxnSpPr/>
          <p:nvPr/>
        </p:nvCxnSpPr>
        <p:spPr>
          <a:xfrm>
            <a:off x="7608168" y="5301208"/>
            <a:ext cx="0" cy="576064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kstniOkvir 25"/>
          <p:cNvSpPr txBox="1"/>
          <p:nvPr/>
        </p:nvSpPr>
        <p:spPr>
          <a:xfrm>
            <a:off x="9336361" y="3501008"/>
            <a:ext cx="5449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>
                <a:solidFill>
                  <a:prstClr val="black"/>
                </a:solidFill>
                <a:latin typeface="Cambria" panose="02040503050406030204" pitchFamily="18" charset="0"/>
                <a:ea typeface="Calibri"/>
                <a:cs typeface="Times New Roman"/>
              </a:rPr>
              <a:t>a</a:t>
            </a:r>
            <a:r>
              <a:rPr lang="hr-HR" sz="2800" baseline="-25000" dirty="0">
                <a:solidFill>
                  <a:prstClr val="black"/>
                </a:solidFill>
                <a:latin typeface="Cambria" panose="02040503050406030204" pitchFamily="18" charset="0"/>
                <a:ea typeface="Calibri"/>
                <a:cs typeface="Times New Roman"/>
              </a:rPr>
              <a:t>2</a:t>
            </a:r>
            <a:endParaRPr lang="hr-HR" dirty="0">
              <a:solidFill>
                <a:prstClr val="black"/>
              </a:solidFill>
            </a:endParaRPr>
          </a:p>
        </p:txBody>
      </p:sp>
      <p:sp>
        <p:nvSpPr>
          <p:cNvPr id="27" name="TekstniOkvir 26"/>
          <p:cNvSpPr txBox="1"/>
          <p:nvPr/>
        </p:nvSpPr>
        <p:spPr>
          <a:xfrm>
            <a:off x="7608169" y="5301208"/>
            <a:ext cx="5449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>
                <a:solidFill>
                  <a:prstClr val="black"/>
                </a:solidFill>
                <a:latin typeface="Cambria" panose="02040503050406030204" pitchFamily="18" charset="0"/>
                <a:ea typeface="Calibri"/>
                <a:cs typeface="Times New Roman"/>
              </a:rPr>
              <a:t>a</a:t>
            </a:r>
            <a:r>
              <a:rPr lang="hr-HR" sz="2800" baseline="-25000" dirty="0">
                <a:solidFill>
                  <a:prstClr val="black"/>
                </a:solidFill>
                <a:latin typeface="Cambria" panose="02040503050406030204" pitchFamily="18" charset="0"/>
                <a:ea typeface="Calibri"/>
                <a:cs typeface="Times New Roman"/>
              </a:rPr>
              <a:t>1</a:t>
            </a:r>
            <a:endParaRPr lang="hr-HR" dirty="0">
              <a:solidFill>
                <a:prstClr val="black"/>
              </a:solidFill>
            </a:endParaRPr>
          </a:p>
        </p:txBody>
      </p:sp>
      <p:sp>
        <p:nvSpPr>
          <p:cNvPr id="28" name="TekstniOkvir 27"/>
          <p:cNvSpPr txBox="1"/>
          <p:nvPr/>
        </p:nvSpPr>
        <p:spPr>
          <a:xfrm>
            <a:off x="6396811" y="3896215"/>
            <a:ext cx="5449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>
                <a:solidFill>
                  <a:prstClr val="black"/>
                </a:solidFill>
                <a:latin typeface="Cambria" panose="02040503050406030204" pitchFamily="18" charset="0"/>
                <a:ea typeface="Calibri"/>
                <a:cs typeface="Times New Roman"/>
              </a:rPr>
              <a:t>a</a:t>
            </a:r>
            <a:r>
              <a:rPr lang="hr-HR" sz="2800" baseline="-25000" dirty="0">
                <a:solidFill>
                  <a:prstClr val="black"/>
                </a:solidFill>
                <a:latin typeface="Cambria" panose="02040503050406030204" pitchFamily="18" charset="0"/>
                <a:ea typeface="Calibri"/>
                <a:cs typeface="Times New Roman"/>
              </a:rPr>
              <a:t>3</a:t>
            </a:r>
            <a:endParaRPr lang="hr-HR" dirty="0">
              <a:solidFill>
                <a:prstClr val="black"/>
              </a:solidFill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5951985" y="1916832"/>
            <a:ext cx="3381375" cy="3448050"/>
            <a:chOff x="3117535" y="2695410"/>
            <a:chExt cx="3381375" cy="3448050"/>
          </a:xfrm>
        </p:grpSpPr>
        <p:pic>
          <p:nvPicPr>
            <p:cNvPr id="22" name="Slika 2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17535" y="2695410"/>
              <a:ext cx="3381375" cy="3448050"/>
            </a:xfrm>
            <a:prstGeom prst="rect">
              <a:avLst/>
            </a:prstGeom>
          </p:spPr>
        </p:pic>
        <p:grpSp>
          <p:nvGrpSpPr>
            <p:cNvPr id="45" name="Grupa 44"/>
            <p:cNvGrpSpPr/>
            <p:nvPr/>
          </p:nvGrpSpPr>
          <p:grpSpPr>
            <a:xfrm>
              <a:off x="3976107" y="3549782"/>
              <a:ext cx="1578131" cy="1584364"/>
              <a:chOff x="3976107" y="3549782"/>
              <a:chExt cx="1578131" cy="1584364"/>
            </a:xfrm>
          </p:grpSpPr>
          <p:sp>
            <p:nvSpPr>
              <p:cNvPr id="46" name="Jednakokračni trokut 45"/>
              <p:cNvSpPr/>
              <p:nvPr/>
            </p:nvSpPr>
            <p:spPr>
              <a:xfrm rot="8017856">
                <a:off x="3984527" y="3549506"/>
                <a:ext cx="288032" cy="304872"/>
              </a:xfrm>
              <a:prstGeom prst="triangl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r-HR">
                  <a:solidFill>
                    <a:prstClr val="white"/>
                  </a:solidFill>
                </a:endParaRPr>
              </a:p>
            </p:txBody>
          </p:sp>
          <p:sp>
            <p:nvSpPr>
              <p:cNvPr id="47" name="Jednakokračni trokut 46"/>
              <p:cNvSpPr/>
              <p:nvPr/>
            </p:nvSpPr>
            <p:spPr>
              <a:xfrm rot="2504318">
                <a:off x="3989539" y="4829274"/>
                <a:ext cx="288032" cy="304872"/>
              </a:xfrm>
              <a:prstGeom prst="triangl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r-HR">
                  <a:solidFill>
                    <a:prstClr val="white"/>
                  </a:solidFill>
                </a:endParaRPr>
              </a:p>
            </p:txBody>
          </p:sp>
          <p:sp>
            <p:nvSpPr>
              <p:cNvPr id="48" name="Jednakokračni trokut 47"/>
              <p:cNvSpPr/>
              <p:nvPr/>
            </p:nvSpPr>
            <p:spPr>
              <a:xfrm rot="13452078">
                <a:off x="5257614" y="3549782"/>
                <a:ext cx="288032" cy="304872"/>
              </a:xfrm>
              <a:prstGeom prst="triangl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r-HR">
                  <a:solidFill>
                    <a:prstClr val="white"/>
                  </a:solidFill>
                </a:endParaRPr>
              </a:p>
            </p:txBody>
          </p:sp>
          <p:sp>
            <p:nvSpPr>
              <p:cNvPr id="49" name="Jednakokračni trokut 48"/>
              <p:cNvSpPr/>
              <p:nvPr/>
            </p:nvSpPr>
            <p:spPr>
              <a:xfrm rot="18723356">
                <a:off x="5257786" y="4810893"/>
                <a:ext cx="288032" cy="304872"/>
              </a:xfrm>
              <a:prstGeom prst="triangl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r-HR">
                  <a:solidFill>
                    <a:prstClr val="white"/>
                  </a:solidFill>
                </a:endParaRPr>
              </a:p>
            </p:txBody>
          </p:sp>
        </p:grpSp>
      </p:grpSp>
      <p:grpSp>
        <p:nvGrpSpPr>
          <p:cNvPr id="35" name="Group 34"/>
          <p:cNvGrpSpPr>
            <a:grpSpLocks noChangeAspect="1"/>
          </p:cNvGrpSpPr>
          <p:nvPr/>
        </p:nvGrpSpPr>
        <p:grpSpPr>
          <a:xfrm>
            <a:off x="2495600" y="2420768"/>
            <a:ext cx="2079992" cy="2160000"/>
            <a:chOff x="3347864" y="2996952"/>
            <a:chExt cx="2931279" cy="3044020"/>
          </a:xfrm>
        </p:grpSpPr>
        <p:pic>
          <p:nvPicPr>
            <p:cNvPr id="36" name="Picture 3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7864" y="2996952"/>
              <a:ext cx="2931279" cy="30440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7" name="Jednakokračni trokut 18"/>
            <p:cNvSpPr/>
            <p:nvPr/>
          </p:nvSpPr>
          <p:spPr>
            <a:xfrm rot="21328650">
              <a:off x="4285554" y="2999283"/>
              <a:ext cx="1903281" cy="1640167"/>
            </a:xfrm>
            <a:prstGeom prst="triangle">
              <a:avLst>
                <a:gd name="adj" fmla="val 31120"/>
              </a:avLst>
            </a:prstGeom>
            <a:solidFill>
              <a:srgbClr val="00B050">
                <a:alpha val="70000"/>
              </a:srgbClr>
            </a:solidFill>
            <a:ln w="53975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>
                <a:solidFill>
                  <a:prstClr val="white"/>
                </a:solidFill>
              </a:endParaRPr>
            </a:p>
          </p:txBody>
        </p:sp>
      </p:grpSp>
      <p:sp>
        <p:nvSpPr>
          <p:cNvPr id="57" name="Oval 56"/>
          <p:cNvSpPr/>
          <p:nvPr/>
        </p:nvSpPr>
        <p:spPr>
          <a:xfrm>
            <a:off x="8184232" y="4149080"/>
            <a:ext cx="144016" cy="144016"/>
          </a:xfrm>
          <a:prstGeom prst="ellipse">
            <a:avLst/>
          </a:prstGeom>
          <a:solidFill>
            <a:srgbClr val="00B050"/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solidFill>
                <a:prstClr val="white"/>
              </a:solidFill>
            </a:endParaRPr>
          </a:p>
        </p:txBody>
      </p:sp>
      <p:sp>
        <p:nvSpPr>
          <p:cNvPr id="4" name="TekstniOkvir 3"/>
          <p:cNvSpPr txBox="1"/>
          <p:nvPr/>
        </p:nvSpPr>
        <p:spPr>
          <a:xfrm>
            <a:off x="2423593" y="308729"/>
            <a:ext cx="745775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r-HR" sz="2800" dirty="0">
                <a:solidFill>
                  <a:prstClr val="black"/>
                </a:solidFill>
                <a:latin typeface="Cambria" panose="02040503050406030204" pitchFamily="18" charset="0"/>
              </a:rPr>
              <a:t>Nakon dokazivanja jedne plohe, potrebno je plohu ponoviti prisutnim elementima simetrije.</a:t>
            </a:r>
          </a:p>
        </p:txBody>
      </p:sp>
      <p:sp>
        <p:nvSpPr>
          <p:cNvPr id="33" name="Oval 56"/>
          <p:cNvSpPr/>
          <p:nvPr/>
        </p:nvSpPr>
        <p:spPr>
          <a:xfrm>
            <a:off x="8208590" y="2790577"/>
            <a:ext cx="144016" cy="144016"/>
          </a:xfrm>
          <a:prstGeom prst="ellipse">
            <a:avLst/>
          </a:prstGeom>
          <a:solidFill>
            <a:srgbClr val="00B050"/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solidFill>
                <a:prstClr val="white"/>
              </a:solidFill>
            </a:endParaRPr>
          </a:p>
        </p:txBody>
      </p:sp>
      <p:sp>
        <p:nvSpPr>
          <p:cNvPr id="34" name="Oval 56"/>
          <p:cNvSpPr/>
          <p:nvPr/>
        </p:nvSpPr>
        <p:spPr>
          <a:xfrm>
            <a:off x="6869785" y="4157825"/>
            <a:ext cx="144016" cy="144016"/>
          </a:xfrm>
          <a:prstGeom prst="ellipse">
            <a:avLst/>
          </a:prstGeom>
          <a:solidFill>
            <a:srgbClr val="00B050"/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solidFill>
                <a:prstClr val="white"/>
              </a:solidFill>
            </a:endParaRPr>
          </a:p>
        </p:txBody>
      </p:sp>
      <p:sp>
        <p:nvSpPr>
          <p:cNvPr id="44" name="Oval 56"/>
          <p:cNvSpPr/>
          <p:nvPr/>
        </p:nvSpPr>
        <p:spPr>
          <a:xfrm>
            <a:off x="6822053" y="2790577"/>
            <a:ext cx="144016" cy="144016"/>
          </a:xfrm>
          <a:prstGeom prst="ellipse">
            <a:avLst/>
          </a:prstGeom>
          <a:solidFill>
            <a:srgbClr val="00B050"/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solidFill>
                <a:prstClr val="white"/>
              </a:solidFill>
            </a:endParaRPr>
          </a:p>
        </p:txBody>
      </p:sp>
      <p:sp>
        <p:nvSpPr>
          <p:cNvPr id="5" name="TekstniOkvir 4"/>
          <p:cNvSpPr txBox="1"/>
          <p:nvPr/>
        </p:nvSpPr>
        <p:spPr>
          <a:xfrm>
            <a:off x="1858042" y="5364426"/>
            <a:ext cx="48952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r-HR" sz="2400" dirty="0">
                <a:solidFill>
                  <a:prstClr val="black"/>
                </a:solidFill>
                <a:latin typeface="Cambria" panose="02040503050406030204" pitchFamily="18" charset="0"/>
              </a:rPr>
              <a:t>Ucrtavaju se samo one plohe koje su na gornjoj polovici kristala.</a:t>
            </a:r>
          </a:p>
        </p:txBody>
      </p:sp>
      <p:sp>
        <p:nvSpPr>
          <p:cNvPr id="52" name="TekstniOkvir 51"/>
          <p:cNvSpPr txBox="1"/>
          <p:nvPr/>
        </p:nvSpPr>
        <p:spPr>
          <a:xfrm>
            <a:off x="7707131" y="3093601"/>
            <a:ext cx="5449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>
                <a:solidFill>
                  <a:prstClr val="black"/>
                </a:solidFill>
                <a:latin typeface="Cambria" panose="02040503050406030204" pitchFamily="18" charset="0"/>
                <a:ea typeface="Calibri"/>
                <a:cs typeface="Times New Roman"/>
              </a:rPr>
              <a:t>a</a:t>
            </a:r>
            <a:r>
              <a:rPr lang="hr-HR" sz="2800" baseline="-25000" dirty="0">
                <a:solidFill>
                  <a:prstClr val="black"/>
                </a:solidFill>
                <a:latin typeface="Cambria" panose="02040503050406030204" pitchFamily="18" charset="0"/>
                <a:ea typeface="Calibri"/>
                <a:cs typeface="Times New Roman"/>
              </a:rPr>
              <a:t>3</a:t>
            </a:r>
            <a:endParaRPr lang="hr-HR" dirty="0">
              <a:solidFill>
                <a:prstClr val="black"/>
              </a:solidFill>
            </a:endParaRPr>
          </a:p>
        </p:txBody>
      </p:sp>
      <p:sp>
        <p:nvSpPr>
          <p:cNvPr id="53" name="Pravokutnik 52"/>
          <p:cNvSpPr/>
          <p:nvPr/>
        </p:nvSpPr>
        <p:spPr>
          <a:xfrm>
            <a:off x="7471646" y="3424833"/>
            <a:ext cx="216024" cy="216024"/>
          </a:xfrm>
          <a:prstGeom prst="rect">
            <a:avLst/>
          </a:prstGeom>
          <a:solidFill>
            <a:schemeClr val="bg1"/>
          </a:solidFill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solidFill>
                <a:prstClr val="white"/>
              </a:solidFill>
            </a:endParaRPr>
          </a:p>
        </p:txBody>
      </p:sp>
      <p:sp>
        <p:nvSpPr>
          <p:cNvPr id="55" name="Pravokutnik 54"/>
          <p:cNvSpPr/>
          <p:nvPr/>
        </p:nvSpPr>
        <p:spPr>
          <a:xfrm>
            <a:off x="3427584" y="2060848"/>
            <a:ext cx="216024" cy="216024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  <a:scene3d>
            <a:camera prst="orthographicFront">
              <a:rot lat="719465" lon="3916829" rev="5005569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solidFill>
                <a:prstClr val="white"/>
              </a:solidFill>
            </a:endParaRPr>
          </a:p>
        </p:txBody>
      </p:sp>
      <p:sp>
        <p:nvSpPr>
          <p:cNvPr id="58" name="Pravokutnik 57"/>
          <p:cNvSpPr/>
          <p:nvPr/>
        </p:nvSpPr>
        <p:spPr>
          <a:xfrm>
            <a:off x="3423553" y="4663032"/>
            <a:ext cx="216024" cy="216024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  <a:scene3d>
            <a:camera prst="orthographicFront">
              <a:rot lat="719465" lon="3916829" rev="5005569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solidFill>
                <a:prstClr val="white"/>
              </a:solidFill>
            </a:endParaRPr>
          </a:p>
        </p:txBody>
      </p:sp>
      <p:cxnSp>
        <p:nvCxnSpPr>
          <p:cNvPr id="7" name="Ravni poveznik 6"/>
          <p:cNvCxnSpPr/>
          <p:nvPr/>
        </p:nvCxnSpPr>
        <p:spPr>
          <a:xfrm>
            <a:off x="3535596" y="2060848"/>
            <a:ext cx="0" cy="2818208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1101482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991544" y="0"/>
            <a:ext cx="8229600" cy="2218258"/>
          </a:xfrm>
        </p:spPr>
        <p:txBody>
          <a:bodyPr>
            <a:normAutofit/>
          </a:bodyPr>
          <a:lstStyle/>
          <a:p>
            <a:pPr algn="just"/>
            <a:r>
              <a:rPr lang="hr-HR" sz="3200" dirty="0">
                <a:latin typeface="Cambria" panose="02040503050406030204" pitchFamily="18" charset="0"/>
              </a:rPr>
              <a:t>Da bi kristal bio u potpunosti opisan, treba još indeksirati plohe te imenovati forme.</a:t>
            </a: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9653" y="2156470"/>
            <a:ext cx="3505667" cy="3500910"/>
          </a:xfrm>
          <a:prstGeom prst="rect">
            <a:avLst/>
          </a:prstGeom>
        </p:spPr>
      </p:pic>
      <p:sp>
        <p:nvSpPr>
          <p:cNvPr id="6" name="TekstniOkvir 5"/>
          <p:cNvSpPr txBox="1"/>
          <p:nvPr/>
        </p:nvSpPr>
        <p:spPr>
          <a:xfrm>
            <a:off x="5447928" y="2420888"/>
            <a:ext cx="475252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r-HR" dirty="0">
                <a:solidFill>
                  <a:prstClr val="black"/>
                </a:solidFill>
                <a:latin typeface="Cambria" panose="02040503050406030204" pitchFamily="18" charset="0"/>
              </a:rPr>
              <a:t>Prvo treba izvesti </a:t>
            </a:r>
            <a:r>
              <a:rPr lang="hr-HR" dirty="0" err="1">
                <a:solidFill>
                  <a:prstClr val="black"/>
                </a:solidFill>
                <a:latin typeface="Cambria" panose="02040503050406030204" pitchFamily="18" charset="0"/>
              </a:rPr>
              <a:t>Weissove</a:t>
            </a:r>
            <a:r>
              <a:rPr lang="hr-HR" dirty="0">
                <a:solidFill>
                  <a:prstClr val="black"/>
                </a:solidFill>
                <a:latin typeface="Cambria" panose="02040503050406030204" pitchFamily="18" charset="0"/>
              </a:rPr>
              <a:t> koeficijente.</a:t>
            </a:r>
          </a:p>
          <a:p>
            <a:pPr algn="just"/>
            <a:endParaRPr lang="hr-HR" dirty="0">
              <a:solidFill>
                <a:prstClr val="black"/>
              </a:solidFill>
              <a:latin typeface="Cambria" panose="02040503050406030204" pitchFamily="18" charset="0"/>
            </a:endParaRPr>
          </a:p>
          <a:p>
            <a:pPr algn="just"/>
            <a:r>
              <a:rPr lang="hr-HR" dirty="0">
                <a:solidFill>
                  <a:prstClr val="black"/>
                </a:solidFill>
                <a:latin typeface="Cambria" panose="02040503050406030204" pitchFamily="18" charset="0"/>
              </a:rPr>
              <a:t>Gleda se kako ploha pojedine forme siječe </a:t>
            </a:r>
            <a:r>
              <a:rPr lang="hr-HR" dirty="0" err="1">
                <a:solidFill>
                  <a:prstClr val="black"/>
                </a:solidFill>
                <a:latin typeface="Cambria" panose="02040503050406030204" pitchFamily="18" charset="0"/>
              </a:rPr>
              <a:t>kristalografske</a:t>
            </a:r>
            <a:r>
              <a:rPr lang="hr-HR" dirty="0">
                <a:solidFill>
                  <a:prstClr val="black"/>
                </a:solidFill>
                <a:latin typeface="Cambria" panose="02040503050406030204" pitchFamily="18" charset="0"/>
              </a:rPr>
              <a:t> osi, odnosno u kojim omjerima, s tim da treba imati na umu međusobni odnos </a:t>
            </a:r>
            <a:r>
              <a:rPr lang="hr-HR" dirty="0" err="1">
                <a:solidFill>
                  <a:prstClr val="black"/>
                </a:solidFill>
                <a:latin typeface="Cambria" panose="02040503050406030204" pitchFamily="18" charset="0"/>
              </a:rPr>
              <a:t>kristalografskih</a:t>
            </a:r>
            <a:r>
              <a:rPr lang="hr-HR" dirty="0">
                <a:solidFill>
                  <a:prstClr val="black"/>
                </a:solidFill>
                <a:latin typeface="Cambria" panose="02040503050406030204" pitchFamily="18" charset="0"/>
              </a:rPr>
              <a:t> osi.</a:t>
            </a:r>
          </a:p>
        </p:txBody>
      </p:sp>
      <p:sp>
        <p:nvSpPr>
          <p:cNvPr id="7" name="TekstniOkvir 6"/>
          <p:cNvSpPr txBox="1"/>
          <p:nvPr/>
        </p:nvSpPr>
        <p:spPr>
          <a:xfrm>
            <a:off x="5471170" y="4869160"/>
            <a:ext cx="4464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prstClr val="black"/>
                </a:solidFill>
                <a:latin typeface="Cambria" panose="02040503050406030204" pitchFamily="18" charset="0"/>
              </a:rPr>
              <a:t>Prije svega treba odrediti jediničnu plohu.</a:t>
            </a:r>
          </a:p>
        </p:txBody>
      </p:sp>
      <p:sp>
        <p:nvSpPr>
          <p:cNvPr id="8" name="Pravokutnik 7"/>
          <p:cNvSpPr/>
          <p:nvPr/>
        </p:nvSpPr>
        <p:spPr>
          <a:xfrm>
            <a:off x="2245296" y="5805265"/>
            <a:ext cx="78488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b="1" u="sng" dirty="0">
                <a:solidFill>
                  <a:prstClr val="black"/>
                </a:solidFill>
                <a:latin typeface="Cambria" panose="02040503050406030204" pitchFamily="18" charset="0"/>
              </a:rPr>
              <a:t>Jedinična ploha</a:t>
            </a:r>
            <a:r>
              <a:rPr lang="hr-HR" dirty="0">
                <a:solidFill>
                  <a:prstClr val="black"/>
                </a:solidFill>
                <a:latin typeface="Cambria" panose="02040503050406030204" pitchFamily="18" charset="0"/>
              </a:rPr>
              <a:t> je ona ploha koja sve tri osi siječe u jediničnim odsječcima tj. njeni parametri služe kao jedinice mjere po </a:t>
            </a:r>
            <a:r>
              <a:rPr lang="hr-HR" dirty="0" err="1">
                <a:solidFill>
                  <a:prstClr val="black"/>
                </a:solidFill>
                <a:latin typeface="Cambria" panose="02040503050406030204" pitchFamily="18" charset="0"/>
              </a:rPr>
              <a:t>kristalografskim</a:t>
            </a:r>
            <a:r>
              <a:rPr lang="hr-HR" dirty="0">
                <a:solidFill>
                  <a:prstClr val="black"/>
                </a:solidFill>
                <a:latin typeface="Cambria" panose="02040503050406030204" pitchFamily="18" charset="0"/>
              </a:rPr>
              <a:t> osima.</a:t>
            </a:r>
          </a:p>
        </p:txBody>
      </p:sp>
    </p:spTree>
    <p:extLst>
      <p:ext uri="{BB962C8B-B14F-4D97-AF65-F5344CB8AC3E}">
        <p14:creationId xmlns:p14="http://schemas.microsoft.com/office/powerpoint/2010/main" val="3942330398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59897" y="476672"/>
            <a:ext cx="4664075" cy="5545138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</p:pic>
      <p:sp>
        <p:nvSpPr>
          <p:cNvPr id="5" name="TekstniOkvir 4"/>
          <p:cNvSpPr txBox="1"/>
          <p:nvPr/>
        </p:nvSpPr>
        <p:spPr>
          <a:xfrm>
            <a:off x="2010594" y="242739"/>
            <a:ext cx="66247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>
                <a:solidFill>
                  <a:prstClr val="black"/>
                </a:solidFill>
                <a:latin typeface="Cambria" panose="02040503050406030204" pitchFamily="18" charset="0"/>
              </a:rPr>
              <a:t>Općeniti slučaj:</a:t>
            </a:r>
          </a:p>
        </p:txBody>
      </p:sp>
      <p:cxnSp>
        <p:nvCxnSpPr>
          <p:cNvPr id="7" name="Ravni poveznik 6"/>
          <p:cNvCxnSpPr/>
          <p:nvPr/>
        </p:nvCxnSpPr>
        <p:spPr>
          <a:xfrm flipV="1">
            <a:off x="5663952" y="3501008"/>
            <a:ext cx="1584176" cy="1440160"/>
          </a:xfrm>
          <a:prstGeom prst="line">
            <a:avLst/>
          </a:prstGeom>
          <a:ln w="444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avni poveznik 10"/>
          <p:cNvCxnSpPr/>
          <p:nvPr/>
        </p:nvCxnSpPr>
        <p:spPr>
          <a:xfrm flipV="1">
            <a:off x="7248128" y="2564904"/>
            <a:ext cx="0" cy="936104"/>
          </a:xfrm>
          <a:prstGeom prst="line">
            <a:avLst/>
          </a:prstGeom>
          <a:ln w="444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avni poveznik 13"/>
          <p:cNvCxnSpPr/>
          <p:nvPr/>
        </p:nvCxnSpPr>
        <p:spPr>
          <a:xfrm flipH="1">
            <a:off x="7248128" y="3501008"/>
            <a:ext cx="1656184" cy="0"/>
          </a:xfrm>
          <a:prstGeom prst="line">
            <a:avLst/>
          </a:prstGeom>
          <a:ln w="444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Ravni poveznik sa strelicom 20"/>
          <p:cNvCxnSpPr/>
          <p:nvPr/>
        </p:nvCxnSpPr>
        <p:spPr>
          <a:xfrm flipH="1">
            <a:off x="5015880" y="5301208"/>
            <a:ext cx="288032" cy="28803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Ravni poveznik sa strelicom 21"/>
          <p:cNvCxnSpPr/>
          <p:nvPr/>
        </p:nvCxnSpPr>
        <p:spPr>
          <a:xfrm>
            <a:off x="9887757" y="3521521"/>
            <a:ext cx="448493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Ravni poveznik sa strelicom 23"/>
          <p:cNvCxnSpPr/>
          <p:nvPr/>
        </p:nvCxnSpPr>
        <p:spPr>
          <a:xfrm flipV="1">
            <a:off x="7248128" y="476672"/>
            <a:ext cx="0" cy="39342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Pravokutnik 25"/>
          <p:cNvSpPr/>
          <p:nvPr/>
        </p:nvSpPr>
        <p:spPr>
          <a:xfrm>
            <a:off x="2002235" y="1213008"/>
            <a:ext cx="4572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r-HR" sz="2000" dirty="0">
                <a:solidFill>
                  <a:prstClr val="black"/>
                </a:solidFill>
                <a:latin typeface="Cambria" panose="02040503050406030204" pitchFamily="18" charset="0"/>
              </a:rPr>
              <a:t>Položaj plohe u prostoru jednoznačno je određen odsječcima u kojima ploha siječe osi tj. parametrima:</a:t>
            </a:r>
          </a:p>
          <a:p>
            <a:endParaRPr lang="hr-HR" sz="2000" dirty="0">
              <a:solidFill>
                <a:prstClr val="black"/>
              </a:solidFill>
              <a:latin typeface="Cambria" panose="02040503050406030204" pitchFamily="18" charset="0"/>
            </a:endParaRPr>
          </a:p>
          <a:p>
            <a:r>
              <a:rPr lang="hr-HR" sz="2000" b="1" dirty="0">
                <a:solidFill>
                  <a:prstClr val="black"/>
                </a:solidFill>
                <a:latin typeface="Cambria" panose="02040503050406030204" pitchFamily="18" charset="0"/>
              </a:rPr>
              <a:t>O</a:t>
            </a:r>
            <a:r>
              <a:rPr lang="hr-HR" sz="2000" b="1" dirty="0">
                <a:solidFill>
                  <a:srgbClr val="FFC000"/>
                </a:solidFill>
                <a:latin typeface="Cambria" panose="02040503050406030204" pitchFamily="18" charset="0"/>
              </a:rPr>
              <a:t>A</a:t>
            </a:r>
            <a:r>
              <a:rPr lang="hr-HR" sz="2000" b="1" dirty="0">
                <a:solidFill>
                  <a:prstClr val="black"/>
                </a:solidFill>
                <a:latin typeface="Cambria" panose="02040503050406030204" pitchFamily="18" charset="0"/>
              </a:rPr>
              <a:t> </a:t>
            </a:r>
            <a:r>
              <a:rPr lang="hr-HR" sz="2000" dirty="0">
                <a:solidFill>
                  <a:prstClr val="black"/>
                </a:solidFill>
                <a:latin typeface="Cambria" panose="02040503050406030204" pitchFamily="18" charset="0"/>
              </a:rPr>
              <a:t>=</a:t>
            </a:r>
            <a:r>
              <a:rPr lang="hr-HR" sz="2000" b="1" dirty="0">
                <a:solidFill>
                  <a:prstClr val="black"/>
                </a:solidFill>
                <a:latin typeface="Cambria" panose="02040503050406030204" pitchFamily="18" charset="0"/>
              </a:rPr>
              <a:t> </a:t>
            </a:r>
            <a:r>
              <a:rPr lang="hr-HR" sz="2000" b="1" dirty="0">
                <a:solidFill>
                  <a:srgbClr val="00B050"/>
                </a:solidFill>
                <a:latin typeface="Cambria" panose="02040503050406030204" pitchFamily="18" charset="0"/>
              </a:rPr>
              <a:t>a</a:t>
            </a:r>
            <a:r>
              <a:rPr lang="hr-HR" sz="2000" b="1" dirty="0">
                <a:solidFill>
                  <a:prstClr val="black"/>
                </a:solidFill>
                <a:latin typeface="Cambria" panose="02040503050406030204" pitchFamily="18" charset="0"/>
              </a:rPr>
              <a:t>;    O</a:t>
            </a:r>
            <a:r>
              <a:rPr lang="hr-HR" sz="2000" b="1" dirty="0">
                <a:solidFill>
                  <a:srgbClr val="FFC000"/>
                </a:solidFill>
                <a:latin typeface="Cambria" panose="02040503050406030204" pitchFamily="18" charset="0"/>
              </a:rPr>
              <a:t>B</a:t>
            </a:r>
            <a:r>
              <a:rPr lang="hr-HR" sz="2000" b="1" dirty="0">
                <a:solidFill>
                  <a:prstClr val="black"/>
                </a:solidFill>
                <a:latin typeface="Cambria" panose="02040503050406030204" pitchFamily="18" charset="0"/>
              </a:rPr>
              <a:t> </a:t>
            </a:r>
            <a:r>
              <a:rPr lang="hr-HR" sz="2000" dirty="0">
                <a:solidFill>
                  <a:prstClr val="black"/>
                </a:solidFill>
                <a:latin typeface="Cambria" panose="02040503050406030204" pitchFamily="18" charset="0"/>
              </a:rPr>
              <a:t>=</a:t>
            </a:r>
            <a:r>
              <a:rPr lang="hr-HR" sz="2000" b="1" dirty="0">
                <a:solidFill>
                  <a:prstClr val="black"/>
                </a:solidFill>
                <a:latin typeface="Cambria" panose="02040503050406030204" pitchFamily="18" charset="0"/>
              </a:rPr>
              <a:t> </a:t>
            </a:r>
            <a:r>
              <a:rPr lang="hr-HR" sz="2000" b="1" dirty="0">
                <a:solidFill>
                  <a:srgbClr val="00B050"/>
                </a:solidFill>
                <a:latin typeface="Cambria" panose="02040503050406030204" pitchFamily="18" charset="0"/>
              </a:rPr>
              <a:t>b</a:t>
            </a:r>
            <a:r>
              <a:rPr lang="hr-HR" sz="2000" b="1" dirty="0">
                <a:solidFill>
                  <a:prstClr val="black"/>
                </a:solidFill>
                <a:latin typeface="Cambria" panose="02040503050406030204" pitchFamily="18" charset="0"/>
              </a:rPr>
              <a:t>;    O</a:t>
            </a:r>
            <a:r>
              <a:rPr lang="hr-HR" sz="2000" b="1" dirty="0">
                <a:solidFill>
                  <a:srgbClr val="FFC000"/>
                </a:solidFill>
                <a:latin typeface="Cambria" panose="02040503050406030204" pitchFamily="18" charset="0"/>
              </a:rPr>
              <a:t>C</a:t>
            </a:r>
            <a:r>
              <a:rPr lang="hr-HR" sz="2000" b="1" dirty="0">
                <a:solidFill>
                  <a:prstClr val="black"/>
                </a:solidFill>
                <a:latin typeface="Cambria" panose="02040503050406030204" pitchFamily="18" charset="0"/>
              </a:rPr>
              <a:t> </a:t>
            </a:r>
            <a:r>
              <a:rPr lang="hr-HR" sz="2000" dirty="0">
                <a:solidFill>
                  <a:prstClr val="black"/>
                </a:solidFill>
                <a:latin typeface="Cambria" panose="02040503050406030204" pitchFamily="18" charset="0"/>
              </a:rPr>
              <a:t>=</a:t>
            </a:r>
            <a:r>
              <a:rPr lang="hr-HR" sz="2000" b="1" dirty="0">
                <a:solidFill>
                  <a:prstClr val="black"/>
                </a:solidFill>
                <a:latin typeface="Cambria" panose="02040503050406030204" pitchFamily="18" charset="0"/>
              </a:rPr>
              <a:t> </a:t>
            </a:r>
            <a:r>
              <a:rPr lang="hr-HR" sz="2000" b="1" dirty="0">
                <a:solidFill>
                  <a:srgbClr val="00B050"/>
                </a:solidFill>
                <a:latin typeface="Cambria" panose="02040503050406030204" pitchFamily="18" charset="0"/>
              </a:rPr>
              <a:t>c</a:t>
            </a:r>
          </a:p>
        </p:txBody>
      </p:sp>
      <p:sp>
        <p:nvSpPr>
          <p:cNvPr id="27" name="TekstniOkvir 26"/>
          <p:cNvSpPr txBox="1"/>
          <p:nvPr/>
        </p:nvSpPr>
        <p:spPr>
          <a:xfrm>
            <a:off x="5231904" y="5327630"/>
            <a:ext cx="432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>
                <a:solidFill>
                  <a:prstClr val="black"/>
                </a:solidFill>
                <a:latin typeface="Cambria" panose="02040503050406030204" pitchFamily="18" charset="0"/>
              </a:rPr>
              <a:t>a</a:t>
            </a:r>
          </a:p>
        </p:txBody>
      </p:sp>
      <p:sp>
        <p:nvSpPr>
          <p:cNvPr id="28" name="TekstniOkvir 27"/>
          <p:cNvSpPr txBox="1"/>
          <p:nvPr/>
        </p:nvSpPr>
        <p:spPr>
          <a:xfrm>
            <a:off x="9904201" y="3579490"/>
            <a:ext cx="432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>
                <a:solidFill>
                  <a:prstClr val="black"/>
                </a:solidFill>
                <a:latin typeface="Cambria" panose="02040503050406030204" pitchFamily="18" charset="0"/>
              </a:rPr>
              <a:t>b</a:t>
            </a:r>
          </a:p>
        </p:txBody>
      </p:sp>
      <p:sp>
        <p:nvSpPr>
          <p:cNvPr id="29" name="TekstniOkvir 28"/>
          <p:cNvSpPr txBox="1"/>
          <p:nvPr/>
        </p:nvSpPr>
        <p:spPr>
          <a:xfrm>
            <a:off x="7320136" y="340028"/>
            <a:ext cx="432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>
                <a:solidFill>
                  <a:prstClr val="black"/>
                </a:solidFill>
                <a:latin typeface="Cambria" panose="02040503050406030204" pitchFamily="18" charset="0"/>
              </a:rPr>
              <a:t>c</a:t>
            </a:r>
          </a:p>
        </p:txBody>
      </p:sp>
      <p:sp>
        <p:nvSpPr>
          <p:cNvPr id="30" name="Pravokutnik 29"/>
          <p:cNvSpPr/>
          <p:nvPr/>
        </p:nvSpPr>
        <p:spPr>
          <a:xfrm>
            <a:off x="1991544" y="3249927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r-HR" sz="2000" dirty="0">
                <a:solidFill>
                  <a:prstClr val="black"/>
                </a:solidFill>
                <a:latin typeface="Cambria" panose="02040503050406030204" pitchFamily="18" charset="0"/>
              </a:rPr>
              <a:t>a:b:c odnos parametara</a:t>
            </a:r>
          </a:p>
          <a:p>
            <a:endParaRPr lang="hr-HR" sz="2000" dirty="0">
              <a:solidFill>
                <a:prstClr val="black"/>
              </a:solidFill>
              <a:latin typeface="Cambria" panose="02040503050406030204" pitchFamily="18" charset="0"/>
            </a:endParaRPr>
          </a:p>
          <a:p>
            <a:r>
              <a:rPr lang="hr-HR" sz="2000" dirty="0">
                <a:solidFill>
                  <a:prstClr val="black"/>
                </a:solidFill>
                <a:latin typeface="Cambria" panose="02040503050406030204" pitchFamily="18" charset="0"/>
              </a:rPr>
              <a:t>a/b : b/b : c/b   tj. a/b : 1 : </a:t>
            </a:r>
            <a:r>
              <a:rPr lang="hr-HR" sz="2000" dirty="0" err="1">
                <a:solidFill>
                  <a:prstClr val="black"/>
                </a:solidFill>
                <a:latin typeface="Cambria" panose="02040503050406030204" pitchFamily="18" charset="0"/>
              </a:rPr>
              <a:t>c</a:t>
            </a:r>
            <a:r>
              <a:rPr lang="hr-HR" sz="2000" dirty="0">
                <a:solidFill>
                  <a:prstClr val="black"/>
                </a:solidFill>
                <a:latin typeface="Cambria" panose="02040503050406030204" pitchFamily="18" charset="0"/>
              </a:rPr>
              <a:t>/b</a:t>
            </a:r>
          </a:p>
        </p:txBody>
      </p:sp>
      <p:sp>
        <p:nvSpPr>
          <p:cNvPr id="31" name="Pravokutnik 30"/>
          <p:cNvSpPr/>
          <p:nvPr/>
        </p:nvSpPr>
        <p:spPr>
          <a:xfrm>
            <a:off x="2013644" y="6018362"/>
            <a:ext cx="64586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800" b="1" dirty="0">
                <a:solidFill>
                  <a:srgbClr val="00B050"/>
                </a:solidFill>
                <a:latin typeface="Cambria" panose="02040503050406030204" pitchFamily="18" charset="0"/>
              </a:rPr>
              <a:t>a</a:t>
            </a:r>
            <a:r>
              <a:rPr lang="hr-HR" sz="2800" dirty="0">
                <a:solidFill>
                  <a:srgbClr val="00B050"/>
                </a:solidFill>
                <a:latin typeface="Cambria" panose="02040503050406030204" pitchFamily="18" charset="0"/>
              </a:rPr>
              <a:t>, </a:t>
            </a:r>
            <a:r>
              <a:rPr lang="hr-HR" sz="2800" b="1" dirty="0">
                <a:solidFill>
                  <a:srgbClr val="00B050"/>
                </a:solidFill>
                <a:latin typeface="Cambria" panose="02040503050406030204" pitchFamily="18" charset="0"/>
              </a:rPr>
              <a:t>b</a:t>
            </a:r>
            <a:r>
              <a:rPr lang="hr-HR" sz="2800" dirty="0">
                <a:solidFill>
                  <a:srgbClr val="00B050"/>
                </a:solidFill>
                <a:latin typeface="Cambria" panose="02040503050406030204" pitchFamily="18" charset="0"/>
              </a:rPr>
              <a:t> </a:t>
            </a:r>
            <a:r>
              <a:rPr lang="hr-HR" sz="2800" dirty="0">
                <a:solidFill>
                  <a:prstClr val="black"/>
                </a:solidFill>
                <a:latin typeface="Cambria" panose="02040503050406030204" pitchFamily="18" charset="0"/>
              </a:rPr>
              <a:t>i</a:t>
            </a:r>
            <a:r>
              <a:rPr lang="hr-HR" sz="2800" dirty="0">
                <a:solidFill>
                  <a:srgbClr val="00B050"/>
                </a:solidFill>
                <a:latin typeface="Cambria" panose="02040503050406030204" pitchFamily="18" charset="0"/>
              </a:rPr>
              <a:t> </a:t>
            </a:r>
            <a:r>
              <a:rPr lang="hr-HR" sz="2800" b="1" dirty="0">
                <a:solidFill>
                  <a:srgbClr val="00B050"/>
                </a:solidFill>
                <a:latin typeface="Cambria" panose="02040503050406030204" pitchFamily="18" charset="0"/>
              </a:rPr>
              <a:t>c</a:t>
            </a:r>
            <a:r>
              <a:rPr lang="hr-HR" sz="2800" dirty="0">
                <a:solidFill>
                  <a:srgbClr val="00B050"/>
                </a:solidFill>
                <a:latin typeface="Cambria" panose="02040503050406030204" pitchFamily="18" charset="0"/>
              </a:rPr>
              <a:t> </a:t>
            </a:r>
            <a:r>
              <a:rPr lang="hr-HR" sz="2800" dirty="0">
                <a:solidFill>
                  <a:prstClr val="black"/>
                </a:solidFill>
                <a:latin typeface="Cambria" panose="02040503050406030204" pitchFamily="18" charset="0"/>
              </a:rPr>
              <a:t>su parametri plohe </a:t>
            </a:r>
            <a:r>
              <a:rPr lang="hr-HR" sz="2800" b="1" dirty="0">
                <a:solidFill>
                  <a:srgbClr val="FFC000"/>
                </a:solidFill>
                <a:latin typeface="Cambria" panose="02040503050406030204" pitchFamily="18" charset="0"/>
              </a:rPr>
              <a:t>ABC</a:t>
            </a:r>
          </a:p>
        </p:txBody>
      </p:sp>
    </p:spTree>
    <p:extLst>
      <p:ext uri="{BB962C8B-B14F-4D97-AF65-F5344CB8AC3E}">
        <p14:creationId xmlns:p14="http://schemas.microsoft.com/office/powerpoint/2010/main" val="3764628939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991544" y="767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hr-HR" dirty="0" err="1">
                <a:latin typeface="Cambria" panose="02040503050406030204" pitchFamily="18" charset="0"/>
              </a:rPr>
              <a:t>Wiessovi</a:t>
            </a:r>
            <a:r>
              <a:rPr lang="hr-HR" dirty="0">
                <a:latin typeface="Cambria" panose="02040503050406030204" pitchFamily="18" charset="0"/>
              </a:rPr>
              <a:t> koeficijenti – </a:t>
            </a:r>
            <a:r>
              <a:rPr lang="hr-HR" dirty="0">
                <a:solidFill>
                  <a:srgbClr val="FF0000"/>
                </a:solidFill>
                <a:latin typeface="Cambria" panose="02040503050406030204" pitchFamily="18" charset="0"/>
              </a:rPr>
              <a:t>m</a:t>
            </a:r>
            <a:r>
              <a:rPr lang="hr-HR" dirty="0">
                <a:latin typeface="Cambria" panose="02040503050406030204" pitchFamily="18" charset="0"/>
              </a:rPr>
              <a:t>a : </a:t>
            </a:r>
            <a:r>
              <a:rPr lang="hr-HR" dirty="0" err="1">
                <a:solidFill>
                  <a:srgbClr val="FF0000"/>
                </a:solidFill>
                <a:latin typeface="Cambria" panose="02040503050406030204" pitchFamily="18" charset="0"/>
              </a:rPr>
              <a:t>n</a:t>
            </a:r>
            <a:r>
              <a:rPr lang="hr-HR" dirty="0" err="1">
                <a:latin typeface="Cambria" panose="02040503050406030204" pitchFamily="18" charset="0"/>
              </a:rPr>
              <a:t>b</a:t>
            </a:r>
            <a:r>
              <a:rPr lang="hr-HR" dirty="0">
                <a:latin typeface="Cambria" panose="02040503050406030204" pitchFamily="18" charset="0"/>
              </a:rPr>
              <a:t> : </a:t>
            </a:r>
            <a:r>
              <a:rPr lang="hr-HR" dirty="0" err="1">
                <a:solidFill>
                  <a:srgbClr val="FF0000"/>
                </a:solidFill>
                <a:latin typeface="Cambria" panose="02040503050406030204" pitchFamily="18" charset="0"/>
              </a:rPr>
              <a:t>p</a:t>
            </a:r>
            <a:r>
              <a:rPr lang="hr-HR" dirty="0" err="1">
                <a:latin typeface="Cambria" panose="02040503050406030204" pitchFamily="18" charset="0"/>
              </a:rPr>
              <a:t>c</a:t>
            </a:r>
            <a:endParaRPr lang="hr-HR" dirty="0">
              <a:latin typeface="Cambria" panose="02040503050406030204" pitchFamily="18" charset="0"/>
            </a:endParaRPr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1544" y="1700809"/>
            <a:ext cx="4532112" cy="4525963"/>
          </a:xfrm>
          <a:prstGeom prst="rect">
            <a:avLst/>
          </a:prstGeom>
        </p:spPr>
      </p:pic>
      <p:cxnSp>
        <p:nvCxnSpPr>
          <p:cNvPr id="5" name="Ravni poveznik sa strelicom 4"/>
          <p:cNvCxnSpPr/>
          <p:nvPr/>
        </p:nvCxnSpPr>
        <p:spPr>
          <a:xfrm flipH="1">
            <a:off x="1991544" y="5589240"/>
            <a:ext cx="288032" cy="28803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Ravni poveznik sa strelicom 5"/>
          <p:cNvCxnSpPr/>
          <p:nvPr/>
        </p:nvCxnSpPr>
        <p:spPr>
          <a:xfrm flipV="1">
            <a:off x="4120952" y="1219756"/>
            <a:ext cx="0" cy="39342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kstniOkvir 6"/>
          <p:cNvSpPr txBox="1"/>
          <p:nvPr/>
        </p:nvSpPr>
        <p:spPr>
          <a:xfrm>
            <a:off x="2135560" y="5596498"/>
            <a:ext cx="432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>
                <a:solidFill>
                  <a:prstClr val="black"/>
                </a:solidFill>
                <a:latin typeface="Cambria" panose="02040503050406030204" pitchFamily="18" charset="0"/>
              </a:rPr>
              <a:t>a</a:t>
            </a:r>
          </a:p>
        </p:txBody>
      </p:sp>
      <p:sp>
        <p:nvSpPr>
          <p:cNvPr id="8" name="TekstniOkvir 7"/>
          <p:cNvSpPr txBox="1"/>
          <p:nvPr/>
        </p:nvSpPr>
        <p:spPr>
          <a:xfrm>
            <a:off x="6735849" y="3995668"/>
            <a:ext cx="432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>
                <a:solidFill>
                  <a:prstClr val="black"/>
                </a:solidFill>
                <a:latin typeface="Cambria" panose="02040503050406030204" pitchFamily="18" charset="0"/>
              </a:rPr>
              <a:t>b</a:t>
            </a:r>
          </a:p>
        </p:txBody>
      </p:sp>
      <p:sp>
        <p:nvSpPr>
          <p:cNvPr id="9" name="TekstniOkvir 8"/>
          <p:cNvSpPr txBox="1"/>
          <p:nvPr/>
        </p:nvSpPr>
        <p:spPr>
          <a:xfrm>
            <a:off x="4151784" y="1132116"/>
            <a:ext cx="432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>
                <a:solidFill>
                  <a:prstClr val="black"/>
                </a:solidFill>
                <a:latin typeface="Cambria" panose="02040503050406030204" pitchFamily="18" charset="0"/>
              </a:rPr>
              <a:t>c</a:t>
            </a:r>
          </a:p>
        </p:txBody>
      </p:sp>
      <p:cxnSp>
        <p:nvCxnSpPr>
          <p:cNvPr id="10" name="Ravni poveznik sa strelicom 9"/>
          <p:cNvCxnSpPr/>
          <p:nvPr/>
        </p:nvCxnSpPr>
        <p:spPr>
          <a:xfrm>
            <a:off x="6719405" y="3933056"/>
            <a:ext cx="448493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kstniOkvir 10"/>
          <p:cNvSpPr txBox="1"/>
          <p:nvPr/>
        </p:nvSpPr>
        <p:spPr>
          <a:xfrm>
            <a:off x="5663952" y="1421825"/>
            <a:ext cx="45365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solidFill>
                  <a:prstClr val="black"/>
                </a:solidFill>
                <a:latin typeface="Cambria" panose="02040503050406030204" pitchFamily="18" charset="0"/>
              </a:rPr>
              <a:t>Ploha </a:t>
            </a:r>
            <a:r>
              <a:rPr lang="hr-HR" sz="2400" b="1" dirty="0">
                <a:solidFill>
                  <a:srgbClr val="FFC000"/>
                </a:solidFill>
                <a:latin typeface="Cambria" panose="02040503050406030204" pitchFamily="18" charset="0"/>
              </a:rPr>
              <a:t>ABC</a:t>
            </a:r>
            <a:r>
              <a:rPr lang="hr-HR" sz="2400" dirty="0">
                <a:solidFill>
                  <a:prstClr val="black"/>
                </a:solidFill>
                <a:latin typeface="Cambria" panose="02040503050406030204" pitchFamily="18" charset="0"/>
              </a:rPr>
              <a:t> je jedinična ploha i ima odnos parametara:</a:t>
            </a:r>
            <a:br>
              <a:rPr lang="hr-HR" sz="2400" dirty="0">
                <a:solidFill>
                  <a:prstClr val="black"/>
                </a:solidFill>
                <a:latin typeface="Cambria" panose="02040503050406030204" pitchFamily="18" charset="0"/>
              </a:rPr>
            </a:br>
            <a:endParaRPr lang="hr-HR" sz="2400" dirty="0">
              <a:solidFill>
                <a:prstClr val="black"/>
              </a:solidFill>
              <a:latin typeface="Cambria" panose="02040503050406030204" pitchFamily="18" charset="0"/>
            </a:endParaRPr>
          </a:p>
          <a:p>
            <a:pPr algn="ctr"/>
            <a:r>
              <a:rPr lang="hr-HR" sz="2400" b="1" dirty="0">
                <a:solidFill>
                  <a:srgbClr val="FF0000"/>
                </a:solidFill>
                <a:latin typeface="Cambria" panose="02040503050406030204" pitchFamily="18" charset="0"/>
              </a:rPr>
              <a:t>1</a:t>
            </a:r>
            <a:r>
              <a:rPr lang="hr-HR" sz="2400" dirty="0">
                <a:solidFill>
                  <a:prstClr val="black"/>
                </a:solidFill>
                <a:latin typeface="Cambria" panose="02040503050406030204" pitchFamily="18" charset="0"/>
              </a:rPr>
              <a:t>a : </a:t>
            </a:r>
            <a:r>
              <a:rPr lang="hr-HR" sz="2400" b="1" dirty="0">
                <a:solidFill>
                  <a:srgbClr val="FF0000"/>
                </a:solidFill>
                <a:latin typeface="Cambria" panose="02040503050406030204" pitchFamily="18" charset="0"/>
              </a:rPr>
              <a:t>1</a:t>
            </a:r>
            <a:r>
              <a:rPr lang="hr-HR" sz="2400" dirty="0">
                <a:solidFill>
                  <a:prstClr val="black"/>
                </a:solidFill>
                <a:latin typeface="Cambria" panose="02040503050406030204" pitchFamily="18" charset="0"/>
              </a:rPr>
              <a:t>b : </a:t>
            </a:r>
            <a:r>
              <a:rPr lang="hr-HR" sz="2400" b="1" dirty="0" err="1">
                <a:solidFill>
                  <a:srgbClr val="FF0000"/>
                </a:solidFill>
                <a:latin typeface="Cambria" panose="02040503050406030204" pitchFamily="18" charset="0"/>
              </a:rPr>
              <a:t>1</a:t>
            </a:r>
            <a:r>
              <a:rPr lang="hr-HR" sz="2400" dirty="0" err="1">
                <a:solidFill>
                  <a:prstClr val="black"/>
                </a:solidFill>
                <a:latin typeface="Cambria" panose="02040503050406030204" pitchFamily="18" charset="0"/>
              </a:rPr>
              <a:t>c</a:t>
            </a:r>
            <a:endParaRPr lang="hr-HR" sz="2400" dirty="0">
              <a:solidFill>
                <a:prstClr val="black"/>
              </a:solidFill>
              <a:latin typeface="Cambria" panose="02040503050406030204" pitchFamily="18" charset="0"/>
            </a:endParaRPr>
          </a:p>
        </p:txBody>
      </p:sp>
      <p:sp>
        <p:nvSpPr>
          <p:cNvPr id="12" name="TekstniOkvir 11"/>
          <p:cNvSpPr txBox="1"/>
          <p:nvPr/>
        </p:nvSpPr>
        <p:spPr>
          <a:xfrm>
            <a:off x="5682556" y="4869161"/>
            <a:ext cx="46922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solidFill>
                  <a:prstClr val="black"/>
                </a:solidFill>
                <a:latin typeface="Cambria" panose="02040503050406030204" pitchFamily="18" charset="0"/>
              </a:rPr>
              <a:t>Ploha </a:t>
            </a:r>
            <a:r>
              <a:rPr lang="hr-HR" sz="2400" b="1" dirty="0">
                <a:solidFill>
                  <a:srgbClr val="92D050"/>
                </a:solidFill>
                <a:latin typeface="Cambria" panose="02040503050406030204" pitchFamily="18" charset="0"/>
              </a:rPr>
              <a:t>XYZ</a:t>
            </a:r>
            <a:r>
              <a:rPr lang="hr-HR" sz="2400" dirty="0">
                <a:solidFill>
                  <a:prstClr val="black"/>
                </a:solidFill>
                <a:latin typeface="Cambria" panose="02040503050406030204" pitchFamily="18" charset="0"/>
              </a:rPr>
              <a:t> ima odnos parametara:</a:t>
            </a:r>
            <a:br>
              <a:rPr lang="hr-HR" sz="2400" dirty="0">
                <a:solidFill>
                  <a:prstClr val="black"/>
                </a:solidFill>
                <a:latin typeface="Cambria" panose="02040503050406030204" pitchFamily="18" charset="0"/>
              </a:rPr>
            </a:br>
            <a:endParaRPr lang="hr-HR" sz="2400" dirty="0">
              <a:solidFill>
                <a:prstClr val="black"/>
              </a:solidFill>
              <a:latin typeface="Cambria" panose="02040503050406030204" pitchFamily="18" charset="0"/>
            </a:endParaRPr>
          </a:p>
          <a:p>
            <a:pPr algn="ctr"/>
            <a:r>
              <a:rPr lang="hr-HR" sz="2400" b="1" dirty="0">
                <a:solidFill>
                  <a:srgbClr val="FF0000"/>
                </a:solidFill>
                <a:latin typeface="Cambria" panose="02040503050406030204" pitchFamily="18" charset="0"/>
              </a:rPr>
              <a:t>1/2</a:t>
            </a:r>
            <a:r>
              <a:rPr lang="hr-HR" sz="2400" dirty="0">
                <a:solidFill>
                  <a:prstClr val="black"/>
                </a:solidFill>
                <a:latin typeface="Cambria" panose="02040503050406030204" pitchFamily="18" charset="0"/>
              </a:rPr>
              <a:t>a : </a:t>
            </a:r>
            <a:r>
              <a:rPr lang="hr-HR" sz="2400" b="1" dirty="0">
                <a:solidFill>
                  <a:srgbClr val="FF0000"/>
                </a:solidFill>
                <a:latin typeface="Cambria" panose="02040503050406030204" pitchFamily="18" charset="0"/>
              </a:rPr>
              <a:t>1</a:t>
            </a:r>
            <a:r>
              <a:rPr lang="hr-HR" sz="2400" dirty="0">
                <a:solidFill>
                  <a:prstClr val="black"/>
                </a:solidFill>
                <a:latin typeface="Cambria" panose="02040503050406030204" pitchFamily="18" charset="0"/>
              </a:rPr>
              <a:t>b : </a:t>
            </a:r>
            <a:r>
              <a:rPr lang="hr-HR" sz="2400" b="1" dirty="0" err="1">
                <a:solidFill>
                  <a:srgbClr val="FF0000"/>
                </a:solidFill>
                <a:latin typeface="Cambria" panose="02040503050406030204" pitchFamily="18" charset="0"/>
              </a:rPr>
              <a:t>2</a:t>
            </a:r>
            <a:r>
              <a:rPr lang="hr-HR" sz="2400" dirty="0" err="1">
                <a:solidFill>
                  <a:prstClr val="black"/>
                </a:solidFill>
                <a:latin typeface="Cambria" panose="02040503050406030204" pitchFamily="18" charset="0"/>
              </a:rPr>
              <a:t>c</a:t>
            </a:r>
            <a:endParaRPr lang="hr-HR" sz="2400" dirty="0">
              <a:solidFill>
                <a:prstClr val="black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5165668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55204" y="278825"/>
            <a:ext cx="8640960" cy="1143000"/>
          </a:xfrm>
        </p:spPr>
        <p:txBody>
          <a:bodyPr>
            <a:noAutofit/>
          </a:bodyPr>
          <a:lstStyle/>
          <a:p>
            <a:r>
              <a:rPr lang="hr-HR" sz="3200" dirty="0" err="1">
                <a:latin typeface="Cambria" panose="02040503050406030204" pitchFamily="18" charset="0"/>
              </a:rPr>
              <a:t>Millerovi</a:t>
            </a:r>
            <a:r>
              <a:rPr lang="hr-HR" sz="3200" dirty="0">
                <a:latin typeface="Cambria" panose="02040503050406030204" pitchFamily="18" charset="0"/>
              </a:rPr>
              <a:t> indeksi – (</a:t>
            </a:r>
            <a:r>
              <a:rPr lang="hr-HR" sz="3200" dirty="0" err="1">
                <a:solidFill>
                  <a:srgbClr val="FF0000"/>
                </a:solidFill>
                <a:latin typeface="Cambria" panose="02040503050406030204" pitchFamily="18" charset="0"/>
              </a:rPr>
              <a:t>hkl</a:t>
            </a:r>
            <a:r>
              <a:rPr lang="hr-HR" sz="3200" dirty="0">
                <a:latin typeface="Cambria" panose="02040503050406030204" pitchFamily="18" charset="0"/>
              </a:rPr>
              <a:t>)</a:t>
            </a:r>
          </a:p>
        </p:txBody>
      </p:sp>
      <p:sp>
        <p:nvSpPr>
          <p:cNvPr id="13" name="TekstniOkvir 12"/>
          <p:cNvSpPr txBox="1"/>
          <p:nvPr/>
        </p:nvSpPr>
        <p:spPr>
          <a:xfrm>
            <a:off x="1991544" y="1484785"/>
            <a:ext cx="8352928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dirty="0" err="1">
                <a:solidFill>
                  <a:prstClr val="black"/>
                </a:solidFill>
                <a:latin typeface="Cambria" panose="02040503050406030204" pitchFamily="18" charset="0"/>
              </a:rPr>
              <a:t>Millerovi</a:t>
            </a:r>
            <a:r>
              <a:rPr lang="hr-HR" sz="3200" dirty="0">
                <a:solidFill>
                  <a:prstClr val="black"/>
                </a:solidFill>
                <a:latin typeface="Cambria" panose="02040503050406030204" pitchFamily="18" charset="0"/>
              </a:rPr>
              <a:t> su indeksi kombinacija tri najmanja moguća cijela broja.</a:t>
            </a:r>
          </a:p>
          <a:p>
            <a:endParaRPr lang="hr-HR" sz="3200" dirty="0">
              <a:solidFill>
                <a:prstClr val="black"/>
              </a:solidFill>
              <a:latin typeface="Cambria" panose="02040503050406030204" pitchFamily="18" charset="0"/>
            </a:endParaRPr>
          </a:p>
          <a:p>
            <a:r>
              <a:rPr lang="hr-HR" sz="3200" dirty="0">
                <a:solidFill>
                  <a:prstClr val="black"/>
                </a:solidFill>
                <a:latin typeface="Cambria" panose="02040503050406030204" pitchFamily="18" charset="0"/>
              </a:rPr>
              <a:t>Oni su recipročne vrijednosti </a:t>
            </a:r>
            <a:r>
              <a:rPr lang="hr-HR" sz="3200" dirty="0" err="1">
                <a:solidFill>
                  <a:prstClr val="black"/>
                </a:solidFill>
                <a:latin typeface="Cambria" panose="02040503050406030204" pitchFamily="18" charset="0"/>
              </a:rPr>
              <a:t>Weissovih</a:t>
            </a:r>
            <a:r>
              <a:rPr lang="hr-HR" sz="3200" dirty="0">
                <a:solidFill>
                  <a:prstClr val="black"/>
                </a:solidFill>
                <a:latin typeface="Cambria" panose="02040503050406030204" pitchFamily="18" charset="0"/>
              </a:rPr>
              <a:t> koeficijenata.</a:t>
            </a:r>
          </a:p>
          <a:p>
            <a:endParaRPr lang="hr-HR" sz="3200" dirty="0">
              <a:solidFill>
                <a:prstClr val="black"/>
              </a:solidFill>
              <a:latin typeface="Cambria" panose="02040503050406030204" pitchFamily="18" charset="0"/>
            </a:endParaRPr>
          </a:p>
          <a:p>
            <a:r>
              <a:rPr lang="hr-HR" sz="3200" dirty="0">
                <a:solidFill>
                  <a:prstClr val="black"/>
                </a:solidFill>
                <a:latin typeface="Cambria" panose="02040503050406030204" pitchFamily="18" charset="0"/>
              </a:rPr>
              <a:t>Dobiju se dijeljenjem osnog odnosa jedinične plohe s osnim odnosom promatrane plohe.</a:t>
            </a:r>
          </a:p>
          <a:p>
            <a:endParaRPr lang="hr-HR" sz="3200" dirty="0">
              <a:solidFill>
                <a:prstClr val="black"/>
              </a:solidFill>
            </a:endParaRPr>
          </a:p>
          <a:p>
            <a:br>
              <a:rPr lang="hr-HR" sz="3200" dirty="0">
                <a:solidFill>
                  <a:prstClr val="black"/>
                </a:solidFill>
                <a:latin typeface="Cambria" panose="02040503050406030204" pitchFamily="18" charset="0"/>
              </a:rPr>
            </a:br>
            <a:endParaRPr lang="hr-H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6208173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3256" y="1577942"/>
            <a:ext cx="3450525" cy="3445843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33872" y="76756"/>
            <a:ext cx="8640960" cy="1143000"/>
          </a:xfrm>
        </p:spPr>
        <p:txBody>
          <a:bodyPr>
            <a:noAutofit/>
          </a:bodyPr>
          <a:lstStyle/>
          <a:p>
            <a:r>
              <a:rPr lang="hr-HR" sz="3600" dirty="0" err="1">
                <a:latin typeface="Cambria" panose="02040503050406030204" pitchFamily="18" charset="0"/>
              </a:rPr>
              <a:t>Millerovi</a:t>
            </a:r>
            <a:r>
              <a:rPr lang="hr-HR" sz="3600" dirty="0">
                <a:latin typeface="Cambria" panose="02040503050406030204" pitchFamily="18" charset="0"/>
              </a:rPr>
              <a:t> indeksi – (</a:t>
            </a:r>
            <a:r>
              <a:rPr lang="hr-HR" sz="3600" dirty="0" err="1">
                <a:solidFill>
                  <a:srgbClr val="FF0000"/>
                </a:solidFill>
                <a:latin typeface="Cambria" panose="02040503050406030204" pitchFamily="18" charset="0"/>
              </a:rPr>
              <a:t>hkl</a:t>
            </a:r>
            <a:r>
              <a:rPr lang="hr-HR" sz="3600" dirty="0">
                <a:latin typeface="Cambria" panose="02040503050406030204" pitchFamily="18" charset="0"/>
              </a:rPr>
              <a:t>)</a:t>
            </a:r>
          </a:p>
        </p:txBody>
      </p:sp>
      <p:cxnSp>
        <p:nvCxnSpPr>
          <p:cNvPr id="5" name="Ravni poveznik sa strelicom 4"/>
          <p:cNvCxnSpPr/>
          <p:nvPr/>
        </p:nvCxnSpPr>
        <p:spPr>
          <a:xfrm flipH="1">
            <a:off x="1703512" y="4518888"/>
            <a:ext cx="288032" cy="28803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Ravni poveznik sa strelicom 5"/>
          <p:cNvCxnSpPr/>
          <p:nvPr/>
        </p:nvCxnSpPr>
        <p:spPr>
          <a:xfrm flipV="1">
            <a:off x="3376117" y="1119620"/>
            <a:ext cx="0" cy="39342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kstniOkvir 6"/>
          <p:cNvSpPr txBox="1"/>
          <p:nvPr/>
        </p:nvSpPr>
        <p:spPr>
          <a:xfrm>
            <a:off x="1845296" y="4504774"/>
            <a:ext cx="432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>
                <a:solidFill>
                  <a:prstClr val="black"/>
                </a:solidFill>
                <a:latin typeface="Cambria" panose="02040503050406030204" pitchFamily="18" charset="0"/>
              </a:rPr>
              <a:t>a</a:t>
            </a:r>
          </a:p>
        </p:txBody>
      </p:sp>
      <p:sp>
        <p:nvSpPr>
          <p:cNvPr id="8" name="TekstniOkvir 7"/>
          <p:cNvSpPr txBox="1"/>
          <p:nvPr/>
        </p:nvSpPr>
        <p:spPr>
          <a:xfrm>
            <a:off x="5215459" y="3284984"/>
            <a:ext cx="432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>
                <a:solidFill>
                  <a:prstClr val="black"/>
                </a:solidFill>
                <a:latin typeface="Cambria" panose="02040503050406030204" pitchFamily="18" charset="0"/>
              </a:rPr>
              <a:t>b</a:t>
            </a:r>
          </a:p>
        </p:txBody>
      </p:sp>
      <p:sp>
        <p:nvSpPr>
          <p:cNvPr id="9" name="TekstniOkvir 8"/>
          <p:cNvSpPr txBox="1"/>
          <p:nvPr/>
        </p:nvSpPr>
        <p:spPr>
          <a:xfrm>
            <a:off x="3434061" y="1032273"/>
            <a:ext cx="432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>
                <a:solidFill>
                  <a:prstClr val="black"/>
                </a:solidFill>
                <a:latin typeface="Cambria" panose="02040503050406030204" pitchFamily="18" charset="0"/>
              </a:rPr>
              <a:t>c</a:t>
            </a:r>
          </a:p>
        </p:txBody>
      </p:sp>
      <p:cxnSp>
        <p:nvCxnSpPr>
          <p:cNvPr id="10" name="Ravni poveznik sa strelicom 9"/>
          <p:cNvCxnSpPr/>
          <p:nvPr/>
        </p:nvCxnSpPr>
        <p:spPr>
          <a:xfrm>
            <a:off x="5215460" y="3284984"/>
            <a:ext cx="448493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kstniOkvir 10"/>
          <p:cNvSpPr txBox="1"/>
          <p:nvPr/>
        </p:nvSpPr>
        <p:spPr>
          <a:xfrm>
            <a:off x="5663952" y="1421825"/>
            <a:ext cx="48245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solidFill>
                  <a:prstClr val="black"/>
                </a:solidFill>
                <a:latin typeface="Cambria" panose="02040503050406030204" pitchFamily="18" charset="0"/>
              </a:rPr>
              <a:t>Ploha </a:t>
            </a:r>
            <a:r>
              <a:rPr lang="hr-HR" sz="2400" b="1" dirty="0">
                <a:solidFill>
                  <a:srgbClr val="FFC000"/>
                </a:solidFill>
                <a:latin typeface="Cambria" panose="02040503050406030204" pitchFamily="18" charset="0"/>
              </a:rPr>
              <a:t>ABC</a:t>
            </a:r>
            <a:r>
              <a:rPr lang="hr-HR" sz="2400" b="1" dirty="0">
                <a:solidFill>
                  <a:prstClr val="black"/>
                </a:solidFill>
                <a:latin typeface="Cambria" panose="02040503050406030204" pitchFamily="18" charset="0"/>
              </a:rPr>
              <a:t>:</a:t>
            </a:r>
          </a:p>
          <a:p>
            <a:endParaRPr lang="hr-HR" sz="2400" b="1" dirty="0">
              <a:solidFill>
                <a:prstClr val="black"/>
              </a:solidFill>
              <a:latin typeface="Cambria" panose="02040503050406030204" pitchFamily="18" charset="0"/>
            </a:endParaRPr>
          </a:p>
          <a:p>
            <a:r>
              <a:rPr lang="hr-HR" sz="2400" dirty="0" err="1">
                <a:solidFill>
                  <a:prstClr val="black"/>
                </a:solidFill>
                <a:latin typeface="Cambria" panose="02040503050406030204" pitchFamily="18" charset="0"/>
              </a:rPr>
              <a:t>Weissovi</a:t>
            </a:r>
            <a:r>
              <a:rPr lang="hr-HR" sz="2400" dirty="0">
                <a:solidFill>
                  <a:prstClr val="black"/>
                </a:solidFill>
                <a:latin typeface="Cambria" panose="02040503050406030204" pitchFamily="18" charset="0"/>
              </a:rPr>
              <a:t> koeficijenti</a:t>
            </a:r>
            <a:r>
              <a:rPr lang="hr-HR" sz="2400" b="1" dirty="0">
                <a:solidFill>
                  <a:prstClr val="black"/>
                </a:solidFill>
                <a:latin typeface="Cambria" panose="02040503050406030204" pitchFamily="18" charset="0"/>
              </a:rPr>
              <a:t>:    1</a:t>
            </a:r>
            <a:r>
              <a:rPr lang="hr-HR" sz="2400" dirty="0">
                <a:solidFill>
                  <a:prstClr val="black"/>
                </a:solidFill>
                <a:latin typeface="Cambria" panose="02040503050406030204" pitchFamily="18" charset="0"/>
              </a:rPr>
              <a:t>a : </a:t>
            </a:r>
            <a:r>
              <a:rPr lang="hr-HR" sz="2400" b="1" dirty="0">
                <a:solidFill>
                  <a:prstClr val="black"/>
                </a:solidFill>
                <a:latin typeface="Cambria" panose="02040503050406030204" pitchFamily="18" charset="0"/>
              </a:rPr>
              <a:t>1</a:t>
            </a:r>
            <a:r>
              <a:rPr lang="hr-HR" sz="2400" dirty="0">
                <a:solidFill>
                  <a:prstClr val="black"/>
                </a:solidFill>
                <a:latin typeface="Cambria" panose="02040503050406030204" pitchFamily="18" charset="0"/>
              </a:rPr>
              <a:t>b : </a:t>
            </a:r>
            <a:r>
              <a:rPr lang="hr-HR" sz="2400" b="1" dirty="0">
                <a:solidFill>
                  <a:prstClr val="black"/>
                </a:solidFill>
                <a:latin typeface="Cambria" panose="02040503050406030204" pitchFamily="18" charset="0"/>
              </a:rPr>
              <a:t>1</a:t>
            </a:r>
            <a:r>
              <a:rPr lang="hr-HR" sz="2400" dirty="0">
                <a:solidFill>
                  <a:prstClr val="black"/>
                </a:solidFill>
                <a:latin typeface="Cambria" panose="02040503050406030204" pitchFamily="18" charset="0"/>
              </a:rPr>
              <a:t>c</a:t>
            </a:r>
          </a:p>
          <a:p>
            <a:r>
              <a:rPr lang="hr-HR" sz="2400" dirty="0" err="1">
                <a:solidFill>
                  <a:prstClr val="black"/>
                </a:solidFill>
                <a:latin typeface="Cambria" panose="02040503050406030204" pitchFamily="18" charset="0"/>
              </a:rPr>
              <a:t>Millerov</a:t>
            </a:r>
            <a:r>
              <a:rPr lang="hr-HR" sz="2400" dirty="0">
                <a:solidFill>
                  <a:prstClr val="black"/>
                </a:solidFill>
                <a:latin typeface="Cambria" panose="02040503050406030204" pitchFamily="18" charset="0"/>
              </a:rPr>
              <a:t> indeks: (</a:t>
            </a:r>
            <a:r>
              <a:rPr lang="hr-HR" sz="2400" b="1" dirty="0">
                <a:solidFill>
                  <a:srgbClr val="FF0000"/>
                </a:solidFill>
                <a:latin typeface="Cambria" panose="02040503050406030204" pitchFamily="18" charset="0"/>
              </a:rPr>
              <a:t>111</a:t>
            </a:r>
            <a:r>
              <a:rPr lang="hr-HR" sz="2400" dirty="0">
                <a:solidFill>
                  <a:prstClr val="black"/>
                </a:solidFill>
                <a:latin typeface="Cambria" panose="02040503050406030204" pitchFamily="18" charset="0"/>
              </a:rPr>
              <a:t>)</a:t>
            </a:r>
          </a:p>
        </p:txBody>
      </p:sp>
      <p:sp>
        <p:nvSpPr>
          <p:cNvPr id="12" name="TekstniOkvir 11"/>
          <p:cNvSpPr txBox="1"/>
          <p:nvPr/>
        </p:nvSpPr>
        <p:spPr>
          <a:xfrm>
            <a:off x="3575720" y="3717032"/>
            <a:ext cx="709228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solidFill>
                  <a:prstClr val="black"/>
                </a:solidFill>
                <a:latin typeface="Cambria" panose="02040503050406030204" pitchFamily="18" charset="0"/>
              </a:rPr>
              <a:t>Ploha </a:t>
            </a:r>
            <a:r>
              <a:rPr lang="hr-HR" sz="2400" b="1" dirty="0">
                <a:solidFill>
                  <a:srgbClr val="92D050"/>
                </a:solidFill>
                <a:latin typeface="Cambria" panose="02040503050406030204" pitchFamily="18" charset="0"/>
              </a:rPr>
              <a:t>XYZ</a:t>
            </a:r>
            <a:r>
              <a:rPr lang="hr-HR" sz="2400" dirty="0">
                <a:solidFill>
                  <a:prstClr val="black"/>
                </a:solidFill>
                <a:latin typeface="Cambria" panose="02040503050406030204" pitchFamily="18" charset="0"/>
              </a:rPr>
              <a:t> :</a:t>
            </a:r>
          </a:p>
          <a:p>
            <a:r>
              <a:rPr lang="hr-HR" sz="2400" dirty="0" err="1">
                <a:solidFill>
                  <a:prstClr val="black"/>
                </a:solidFill>
                <a:latin typeface="Cambria" panose="02040503050406030204" pitchFamily="18" charset="0"/>
              </a:rPr>
              <a:t>Weissovi</a:t>
            </a:r>
            <a:r>
              <a:rPr lang="hr-HR" sz="2400" dirty="0">
                <a:solidFill>
                  <a:prstClr val="black"/>
                </a:solidFill>
                <a:latin typeface="Cambria" panose="02040503050406030204" pitchFamily="18" charset="0"/>
              </a:rPr>
              <a:t> koeficijenti</a:t>
            </a:r>
            <a:r>
              <a:rPr lang="hr-HR" sz="2400" b="1" dirty="0">
                <a:solidFill>
                  <a:prstClr val="black"/>
                </a:solidFill>
                <a:latin typeface="Cambria" panose="02040503050406030204" pitchFamily="18" charset="0"/>
              </a:rPr>
              <a:t>:    ½ </a:t>
            </a:r>
            <a:r>
              <a:rPr lang="hr-HR" sz="2400" dirty="0">
                <a:solidFill>
                  <a:prstClr val="black"/>
                </a:solidFill>
                <a:latin typeface="Cambria" panose="02040503050406030204" pitchFamily="18" charset="0"/>
              </a:rPr>
              <a:t>a : </a:t>
            </a:r>
            <a:r>
              <a:rPr lang="hr-HR" sz="2400" b="1" dirty="0">
                <a:solidFill>
                  <a:prstClr val="black"/>
                </a:solidFill>
                <a:latin typeface="Cambria" panose="02040503050406030204" pitchFamily="18" charset="0"/>
              </a:rPr>
              <a:t>1</a:t>
            </a:r>
            <a:r>
              <a:rPr lang="hr-HR" sz="2400" dirty="0">
                <a:solidFill>
                  <a:prstClr val="black"/>
                </a:solidFill>
                <a:latin typeface="Cambria" panose="02040503050406030204" pitchFamily="18" charset="0"/>
              </a:rPr>
              <a:t>b : </a:t>
            </a:r>
            <a:r>
              <a:rPr lang="hr-HR" sz="2400" b="1" dirty="0" err="1">
                <a:solidFill>
                  <a:prstClr val="black"/>
                </a:solidFill>
                <a:latin typeface="Cambria" panose="02040503050406030204" pitchFamily="18" charset="0"/>
              </a:rPr>
              <a:t>2</a:t>
            </a:r>
            <a:r>
              <a:rPr lang="hr-HR" sz="2400" dirty="0" err="1">
                <a:solidFill>
                  <a:prstClr val="black"/>
                </a:solidFill>
                <a:latin typeface="Cambria" panose="02040503050406030204" pitchFamily="18" charset="0"/>
              </a:rPr>
              <a:t>c</a:t>
            </a:r>
            <a:endParaRPr lang="hr-HR" sz="2400" dirty="0">
              <a:solidFill>
                <a:prstClr val="black"/>
              </a:solidFill>
              <a:latin typeface="Cambria" panose="02040503050406030204" pitchFamily="18" charset="0"/>
            </a:endParaRPr>
          </a:p>
          <a:p>
            <a:pPr marL="285750" indent="-285750">
              <a:buFontTx/>
              <a:buChar char="-"/>
            </a:pPr>
            <a:r>
              <a:rPr lang="hr-HR" dirty="0">
                <a:solidFill>
                  <a:prstClr val="black"/>
                </a:solidFill>
                <a:latin typeface="Cambria" panose="02040503050406030204" pitchFamily="18" charset="0"/>
              </a:rPr>
              <a:t>Zapišu se recipročne vrijednosti koeficijenata</a:t>
            </a:r>
          </a:p>
          <a:p>
            <a:pPr algn="ctr"/>
            <a:r>
              <a:rPr lang="hr-HR" sz="2400" b="1" dirty="0">
                <a:solidFill>
                  <a:prstClr val="black"/>
                </a:solidFill>
                <a:latin typeface="Cambria" panose="02040503050406030204" pitchFamily="18" charset="0"/>
              </a:rPr>
              <a:t>      2 </a:t>
            </a:r>
            <a:r>
              <a:rPr lang="hr-HR" sz="2400" dirty="0">
                <a:solidFill>
                  <a:prstClr val="black"/>
                </a:solidFill>
                <a:latin typeface="Cambria" panose="02040503050406030204" pitchFamily="18" charset="0"/>
              </a:rPr>
              <a:t>:</a:t>
            </a:r>
            <a:r>
              <a:rPr lang="hr-HR" sz="2400" b="1" dirty="0">
                <a:solidFill>
                  <a:prstClr val="black"/>
                </a:solidFill>
                <a:latin typeface="Cambria" panose="02040503050406030204" pitchFamily="18" charset="0"/>
              </a:rPr>
              <a:t> 1 </a:t>
            </a:r>
            <a:r>
              <a:rPr lang="hr-HR" sz="2400" dirty="0">
                <a:solidFill>
                  <a:prstClr val="black"/>
                </a:solidFill>
                <a:latin typeface="Cambria" panose="02040503050406030204" pitchFamily="18" charset="0"/>
              </a:rPr>
              <a:t>:</a:t>
            </a:r>
            <a:r>
              <a:rPr lang="hr-HR" sz="2400" b="1" dirty="0">
                <a:solidFill>
                  <a:prstClr val="black"/>
                </a:solidFill>
                <a:latin typeface="Cambria" panose="02040503050406030204" pitchFamily="18" charset="0"/>
              </a:rPr>
              <a:t> ½ </a:t>
            </a:r>
          </a:p>
          <a:p>
            <a:pPr marL="285750" indent="-285750">
              <a:buFontTx/>
              <a:buChar char="-"/>
            </a:pPr>
            <a:r>
              <a:rPr lang="hr-HR" dirty="0">
                <a:solidFill>
                  <a:prstClr val="black"/>
                </a:solidFill>
                <a:latin typeface="Cambria" panose="02040503050406030204" pitchFamily="18" charset="0"/>
              </a:rPr>
              <a:t>Pomnoži se odnos odgovarajućim faktorom kako bi nestao nazivnik, odnosno dobivaju se tri najmanja moguća cijela broja</a:t>
            </a:r>
          </a:p>
          <a:p>
            <a:pPr algn="ctr"/>
            <a:r>
              <a:rPr lang="hr-HR" sz="2400" b="1" dirty="0">
                <a:solidFill>
                  <a:prstClr val="black"/>
                </a:solidFill>
                <a:latin typeface="Cambria" panose="02040503050406030204" pitchFamily="18" charset="0"/>
              </a:rPr>
              <a:t>                2 </a:t>
            </a:r>
            <a:r>
              <a:rPr lang="hr-HR" sz="2400" dirty="0">
                <a:solidFill>
                  <a:prstClr val="black"/>
                </a:solidFill>
                <a:latin typeface="Cambria" panose="02040503050406030204" pitchFamily="18" charset="0"/>
              </a:rPr>
              <a:t>:</a:t>
            </a:r>
            <a:r>
              <a:rPr lang="hr-HR" sz="2400" b="1" dirty="0">
                <a:solidFill>
                  <a:prstClr val="black"/>
                </a:solidFill>
                <a:latin typeface="Cambria" panose="02040503050406030204" pitchFamily="18" charset="0"/>
              </a:rPr>
              <a:t> 1 </a:t>
            </a:r>
            <a:r>
              <a:rPr lang="hr-HR" sz="2400" dirty="0">
                <a:solidFill>
                  <a:prstClr val="black"/>
                </a:solidFill>
                <a:latin typeface="Cambria" panose="02040503050406030204" pitchFamily="18" charset="0"/>
              </a:rPr>
              <a:t>:</a:t>
            </a:r>
            <a:r>
              <a:rPr lang="hr-HR" sz="2400" b="1" dirty="0">
                <a:solidFill>
                  <a:prstClr val="black"/>
                </a:solidFill>
                <a:latin typeface="Cambria" panose="02040503050406030204" pitchFamily="18" charset="0"/>
              </a:rPr>
              <a:t> ½    </a:t>
            </a:r>
            <a:r>
              <a:rPr lang="hr-HR" sz="2400" b="1" dirty="0">
                <a:solidFill>
                  <a:srgbClr val="FF0000"/>
                </a:solidFill>
                <a:latin typeface="Cambria" panose="02040503050406030204" pitchFamily="18" charset="0"/>
              </a:rPr>
              <a:t>* </a:t>
            </a:r>
            <a:r>
              <a:rPr lang="hr-HR" sz="2400" b="1" dirty="0" err="1">
                <a:solidFill>
                  <a:srgbClr val="FF0000"/>
                </a:solidFill>
                <a:latin typeface="Cambria" panose="02040503050406030204" pitchFamily="18" charset="0"/>
              </a:rPr>
              <a:t>2</a:t>
            </a:r>
            <a:r>
              <a:rPr lang="hr-HR" sz="2400" b="1" dirty="0">
                <a:solidFill>
                  <a:prstClr val="black"/>
                </a:solidFill>
                <a:latin typeface="Cambria" panose="02040503050406030204" pitchFamily="18" charset="0"/>
              </a:rPr>
              <a:t> </a:t>
            </a:r>
          </a:p>
          <a:p>
            <a:pPr algn="ctr"/>
            <a:endParaRPr lang="hr-HR" dirty="0">
              <a:solidFill>
                <a:prstClr val="black"/>
              </a:solidFill>
              <a:latin typeface="Cambria" panose="02040503050406030204" pitchFamily="18" charset="0"/>
            </a:endParaRPr>
          </a:p>
          <a:p>
            <a:r>
              <a:rPr lang="hr-HR" sz="2400" dirty="0" err="1">
                <a:solidFill>
                  <a:prstClr val="black"/>
                </a:solidFill>
                <a:latin typeface="Cambria" panose="02040503050406030204" pitchFamily="18" charset="0"/>
              </a:rPr>
              <a:t>Millerov</a:t>
            </a:r>
            <a:r>
              <a:rPr lang="hr-HR" sz="2400" dirty="0">
                <a:solidFill>
                  <a:prstClr val="black"/>
                </a:solidFill>
                <a:latin typeface="Cambria" panose="02040503050406030204" pitchFamily="18" charset="0"/>
              </a:rPr>
              <a:t> indeks: (</a:t>
            </a:r>
            <a:r>
              <a:rPr lang="hr-HR" sz="2400" b="1" dirty="0">
                <a:solidFill>
                  <a:srgbClr val="FF0000"/>
                </a:solidFill>
                <a:latin typeface="Cambria" panose="02040503050406030204" pitchFamily="18" charset="0"/>
              </a:rPr>
              <a:t>421</a:t>
            </a:r>
            <a:r>
              <a:rPr lang="hr-HR" sz="2400" dirty="0">
                <a:solidFill>
                  <a:prstClr val="black"/>
                </a:solidFill>
                <a:latin typeface="Cambria" panose="02040503050406030204" pitchFamily="18" charset="0"/>
              </a:rPr>
              <a:t>)</a:t>
            </a:r>
          </a:p>
          <a:p>
            <a:endParaRPr lang="hr-HR" sz="2400" dirty="0">
              <a:solidFill>
                <a:prstClr val="black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9745059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2015703" y="188640"/>
            <a:ext cx="8229600" cy="4320480"/>
          </a:xfrm>
        </p:spPr>
        <p:txBody>
          <a:bodyPr>
            <a:normAutofit/>
          </a:bodyPr>
          <a:lstStyle/>
          <a:p>
            <a:pPr marL="0" indent="0">
              <a:lnSpc>
                <a:spcPct val="115000"/>
              </a:lnSpc>
              <a:buNone/>
            </a:pPr>
            <a:r>
              <a:rPr lang="hr-HR" sz="4000" dirty="0">
                <a:solidFill>
                  <a:prstClr val="black"/>
                </a:solidFill>
                <a:latin typeface="Cambria" panose="02040503050406030204" pitchFamily="18" charset="0"/>
                <a:ea typeface="Calibri"/>
                <a:cs typeface="Times New Roman"/>
              </a:rPr>
              <a:t>U ovom slučaju:</a:t>
            </a:r>
          </a:p>
          <a:p>
            <a:pPr marL="0" indent="0" algn="just">
              <a:buNone/>
            </a:pPr>
            <a:endParaRPr lang="hr-HR" sz="7400" dirty="0">
              <a:latin typeface="Cambria" panose="02040503050406030204" pitchFamily="18" charset="0"/>
            </a:endParaRPr>
          </a:p>
          <a:p>
            <a:pPr marL="0" indent="0" algn="just">
              <a:buNone/>
            </a:pPr>
            <a:endParaRPr lang="hr-HR" sz="3600" dirty="0">
              <a:latin typeface="Cambria" panose="02040503050406030204" pitchFamily="18" charset="0"/>
            </a:endParaRPr>
          </a:p>
          <a:p>
            <a:pPr marL="0" indent="0" algn="just">
              <a:buNone/>
            </a:pPr>
            <a:r>
              <a:rPr lang="hr-HR" sz="3600" dirty="0">
                <a:latin typeface="Cambria" panose="02040503050406030204" pitchFamily="18" charset="0"/>
              </a:rPr>
              <a:t> </a:t>
            </a:r>
            <a:endParaRPr lang="hr-HR" sz="3600" dirty="0">
              <a:latin typeface="Cambria" panose="02040503050406030204" pitchFamily="18" charset="0"/>
              <a:ea typeface="Calibri"/>
              <a:cs typeface="Times New Roman"/>
            </a:endParaRPr>
          </a:p>
          <a:p>
            <a:pPr marL="0" indent="0" algn="just">
              <a:buNone/>
            </a:pPr>
            <a:endParaRPr lang="hr-HR" dirty="0"/>
          </a:p>
        </p:txBody>
      </p:sp>
      <p:grpSp>
        <p:nvGrpSpPr>
          <p:cNvPr id="14" name="Group 34"/>
          <p:cNvGrpSpPr>
            <a:grpSpLocks noChangeAspect="1"/>
          </p:cNvGrpSpPr>
          <p:nvPr/>
        </p:nvGrpSpPr>
        <p:grpSpPr>
          <a:xfrm>
            <a:off x="2369535" y="1412777"/>
            <a:ext cx="1573490" cy="1634015"/>
            <a:chOff x="3347864" y="2996952"/>
            <a:chExt cx="2931279" cy="3044020"/>
          </a:xfrm>
        </p:grpSpPr>
        <p:pic>
          <p:nvPicPr>
            <p:cNvPr id="15" name="Picture 35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7864" y="2996952"/>
              <a:ext cx="2931279" cy="30440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6" name="Jednakokračni trokut 18"/>
            <p:cNvSpPr/>
            <p:nvPr/>
          </p:nvSpPr>
          <p:spPr>
            <a:xfrm rot="21328650">
              <a:off x="4285554" y="2999283"/>
              <a:ext cx="1903281" cy="1640167"/>
            </a:xfrm>
            <a:prstGeom prst="triangle">
              <a:avLst>
                <a:gd name="adj" fmla="val 31120"/>
              </a:avLst>
            </a:prstGeom>
            <a:solidFill>
              <a:srgbClr val="00B050">
                <a:alpha val="70000"/>
              </a:srgbClr>
            </a:solidFill>
            <a:ln w="53975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>
                <a:solidFill>
                  <a:prstClr val="white"/>
                </a:solidFill>
              </a:endParaRPr>
            </a:p>
          </p:txBody>
        </p:sp>
      </p:grpSp>
      <p:sp>
        <p:nvSpPr>
          <p:cNvPr id="5" name="Pravokutnik 4"/>
          <p:cNvSpPr/>
          <p:nvPr/>
        </p:nvSpPr>
        <p:spPr>
          <a:xfrm>
            <a:off x="2375265" y="3933056"/>
            <a:ext cx="4989246" cy="21031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800" dirty="0">
                <a:solidFill>
                  <a:prstClr val="black"/>
                </a:solidFill>
                <a:latin typeface="Cambria" panose="02040503050406030204" pitchFamily="18" charset="0"/>
              </a:rPr>
              <a:t>1a</a:t>
            </a:r>
            <a:r>
              <a:rPr lang="hr-HR" sz="2800" baseline="-25000" dirty="0">
                <a:solidFill>
                  <a:prstClr val="black"/>
                </a:solidFill>
                <a:latin typeface="Cambria" panose="02040503050406030204" pitchFamily="18" charset="0"/>
              </a:rPr>
              <a:t>1</a:t>
            </a:r>
            <a:r>
              <a:rPr lang="hr-HR" sz="2800" dirty="0">
                <a:solidFill>
                  <a:prstClr val="black"/>
                </a:solidFill>
                <a:latin typeface="Cambria" panose="02040503050406030204" pitchFamily="18" charset="0"/>
              </a:rPr>
              <a:t> : 1a</a:t>
            </a:r>
            <a:r>
              <a:rPr lang="hr-HR" sz="2800" baseline="-25000" dirty="0">
                <a:solidFill>
                  <a:prstClr val="black"/>
                </a:solidFill>
                <a:latin typeface="Cambria" panose="02040503050406030204" pitchFamily="18" charset="0"/>
              </a:rPr>
              <a:t>2</a:t>
            </a:r>
            <a:r>
              <a:rPr lang="hr-HR" sz="2800" dirty="0">
                <a:solidFill>
                  <a:prstClr val="black"/>
                </a:solidFill>
                <a:latin typeface="Cambria" panose="02040503050406030204" pitchFamily="18" charset="0"/>
              </a:rPr>
              <a:t> : </a:t>
            </a:r>
            <a:r>
              <a:rPr lang="hr-HR" sz="2800" dirty="0" err="1">
                <a:solidFill>
                  <a:prstClr val="black"/>
                </a:solidFill>
                <a:latin typeface="Cambria" panose="02040503050406030204" pitchFamily="18" charset="0"/>
              </a:rPr>
              <a:t>1a</a:t>
            </a:r>
            <a:r>
              <a:rPr lang="hr-HR" sz="2800" baseline="-25000" dirty="0" err="1">
                <a:solidFill>
                  <a:prstClr val="black"/>
                </a:solidFill>
                <a:latin typeface="Cambria" panose="02040503050406030204" pitchFamily="18" charset="0"/>
              </a:rPr>
              <a:t>3</a:t>
            </a:r>
            <a:endParaRPr lang="hr-HR" sz="2800" dirty="0">
              <a:solidFill>
                <a:prstClr val="black"/>
              </a:solidFill>
              <a:latin typeface="Cambria" panose="02040503050406030204" pitchFamily="18" charset="0"/>
            </a:endParaRPr>
          </a:p>
          <a:p>
            <a:endParaRPr lang="hr-HR" sz="2800" baseline="-25000" dirty="0">
              <a:solidFill>
                <a:prstClr val="black"/>
              </a:solidFill>
              <a:latin typeface="Cambria" panose="02040503050406030204" pitchFamily="18" charset="0"/>
            </a:endParaRPr>
          </a:p>
          <a:p>
            <a:r>
              <a:rPr lang="hr-HR" sz="2800" dirty="0">
                <a:solidFill>
                  <a:prstClr val="black"/>
                </a:solidFill>
                <a:latin typeface="Cambria" panose="02040503050406030204" pitchFamily="18" charset="0"/>
              </a:rPr>
              <a:t>1:</a:t>
            </a:r>
            <a:r>
              <a:rPr lang="hr-HR" sz="2800" dirty="0" err="1">
                <a:solidFill>
                  <a:prstClr val="black"/>
                </a:solidFill>
                <a:latin typeface="Cambria" panose="02040503050406030204" pitchFamily="18" charset="0"/>
              </a:rPr>
              <a:t>1</a:t>
            </a:r>
            <a:r>
              <a:rPr lang="hr-HR" sz="2800" dirty="0">
                <a:solidFill>
                  <a:prstClr val="black"/>
                </a:solidFill>
                <a:latin typeface="Cambria" panose="02040503050406030204" pitchFamily="18" charset="0"/>
              </a:rPr>
              <a:t>:1</a:t>
            </a:r>
            <a:endParaRPr lang="hr-HR" sz="2800" baseline="-25000" dirty="0">
              <a:solidFill>
                <a:prstClr val="black"/>
              </a:solidFill>
              <a:latin typeface="Cambria" panose="02040503050406030204" pitchFamily="18" charset="0"/>
            </a:endParaRPr>
          </a:p>
          <a:p>
            <a:endParaRPr lang="hr-HR" sz="2800" dirty="0">
              <a:solidFill>
                <a:prstClr val="black"/>
              </a:solidFill>
              <a:latin typeface="Cambria" panose="02040503050406030204" pitchFamily="18" charset="0"/>
            </a:endParaRPr>
          </a:p>
          <a:p>
            <a:r>
              <a:rPr lang="hr-HR" sz="2800" dirty="0">
                <a:solidFill>
                  <a:prstClr val="black"/>
                </a:solidFill>
                <a:latin typeface="Cambria" panose="02040503050406030204" pitchFamily="18" charset="0"/>
              </a:rPr>
              <a:t>(111)</a:t>
            </a:r>
            <a:endParaRPr lang="hr-HR" sz="2800" baseline="-25000" dirty="0">
              <a:solidFill>
                <a:prstClr val="black"/>
              </a:solidFill>
              <a:latin typeface="Cambria" panose="02040503050406030204" pitchFamily="18" charset="0"/>
            </a:endParaRPr>
          </a:p>
        </p:txBody>
      </p:sp>
      <p:grpSp>
        <p:nvGrpSpPr>
          <p:cNvPr id="8" name="Grupa 7"/>
          <p:cNvGrpSpPr/>
          <p:nvPr/>
        </p:nvGrpSpPr>
        <p:grpSpPr>
          <a:xfrm>
            <a:off x="5231905" y="1268760"/>
            <a:ext cx="3381375" cy="3448050"/>
            <a:chOff x="845188" y="3156545"/>
            <a:chExt cx="3381375" cy="3448050"/>
          </a:xfrm>
        </p:grpSpPr>
        <p:grpSp>
          <p:nvGrpSpPr>
            <p:cNvPr id="6" name="Grupa 5"/>
            <p:cNvGrpSpPr/>
            <p:nvPr/>
          </p:nvGrpSpPr>
          <p:grpSpPr>
            <a:xfrm>
              <a:off x="845188" y="3156545"/>
              <a:ext cx="3381375" cy="3448050"/>
              <a:chOff x="1268535" y="2924944"/>
              <a:chExt cx="3381375" cy="3448050"/>
            </a:xfrm>
          </p:grpSpPr>
          <p:grpSp>
            <p:nvGrpSpPr>
              <p:cNvPr id="2" name="Grupa 1"/>
              <p:cNvGrpSpPr/>
              <p:nvPr/>
            </p:nvGrpSpPr>
            <p:grpSpPr>
              <a:xfrm>
                <a:off x="1268535" y="2924944"/>
                <a:ext cx="3381375" cy="3448050"/>
                <a:chOff x="3117535" y="2695410"/>
                <a:chExt cx="3381375" cy="3448050"/>
              </a:xfrm>
            </p:grpSpPr>
            <p:pic>
              <p:nvPicPr>
                <p:cNvPr id="22" name="Slika 21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117535" y="2695410"/>
                  <a:ext cx="3381375" cy="3448050"/>
                </a:xfrm>
                <a:prstGeom prst="rect">
                  <a:avLst/>
                </a:prstGeom>
              </p:spPr>
            </p:pic>
            <p:grpSp>
              <p:nvGrpSpPr>
                <p:cNvPr id="45" name="Grupa 44"/>
                <p:cNvGrpSpPr/>
                <p:nvPr/>
              </p:nvGrpSpPr>
              <p:grpSpPr>
                <a:xfrm>
                  <a:off x="3976107" y="3549782"/>
                  <a:ext cx="1578131" cy="1584364"/>
                  <a:chOff x="3976107" y="3549782"/>
                  <a:chExt cx="1578131" cy="1584364"/>
                </a:xfrm>
              </p:grpSpPr>
              <p:sp>
                <p:nvSpPr>
                  <p:cNvPr id="46" name="Jednakokračni trokut 45"/>
                  <p:cNvSpPr/>
                  <p:nvPr/>
                </p:nvSpPr>
                <p:spPr>
                  <a:xfrm rot="8017856">
                    <a:off x="3984527" y="3549506"/>
                    <a:ext cx="288032" cy="304872"/>
                  </a:xfrm>
                  <a:prstGeom prst="triangle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r-HR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47" name="Jednakokračni trokut 46"/>
                  <p:cNvSpPr/>
                  <p:nvPr/>
                </p:nvSpPr>
                <p:spPr>
                  <a:xfrm rot="2504318">
                    <a:off x="3989539" y="4829274"/>
                    <a:ext cx="288032" cy="304872"/>
                  </a:xfrm>
                  <a:prstGeom prst="triangle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r-HR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48" name="Jednakokračni trokut 47"/>
                  <p:cNvSpPr/>
                  <p:nvPr/>
                </p:nvSpPr>
                <p:spPr>
                  <a:xfrm rot="13452078">
                    <a:off x="5257614" y="3549782"/>
                    <a:ext cx="288032" cy="304872"/>
                  </a:xfrm>
                  <a:prstGeom prst="triangle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r-HR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49" name="Jednakokračni trokut 48"/>
                  <p:cNvSpPr/>
                  <p:nvPr/>
                </p:nvSpPr>
                <p:spPr>
                  <a:xfrm rot="18723356">
                    <a:off x="5257786" y="4810893"/>
                    <a:ext cx="288032" cy="304872"/>
                  </a:xfrm>
                  <a:prstGeom prst="triangle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r-HR">
                      <a:solidFill>
                        <a:prstClr val="white"/>
                      </a:solidFill>
                    </a:endParaRPr>
                  </a:p>
                </p:txBody>
              </p:sp>
            </p:grpSp>
          </p:grpSp>
          <p:sp>
            <p:nvSpPr>
              <p:cNvPr id="10" name="Oval 56"/>
              <p:cNvSpPr/>
              <p:nvPr/>
            </p:nvSpPr>
            <p:spPr>
              <a:xfrm>
                <a:off x="3494291" y="5139236"/>
                <a:ext cx="144016" cy="144016"/>
              </a:xfrm>
              <a:prstGeom prst="ellipse">
                <a:avLst/>
              </a:prstGeom>
              <a:solidFill>
                <a:srgbClr val="00B050"/>
              </a:solidFill>
              <a:ln w="3810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r-HR">
                  <a:solidFill>
                    <a:prstClr val="white"/>
                  </a:solidFill>
                </a:endParaRPr>
              </a:p>
            </p:txBody>
          </p:sp>
          <p:sp>
            <p:nvSpPr>
              <p:cNvPr id="11" name="Oval 56"/>
              <p:cNvSpPr/>
              <p:nvPr/>
            </p:nvSpPr>
            <p:spPr>
              <a:xfrm>
                <a:off x="3494291" y="3823201"/>
                <a:ext cx="144016" cy="144016"/>
              </a:xfrm>
              <a:prstGeom prst="ellipse">
                <a:avLst/>
              </a:prstGeom>
              <a:solidFill>
                <a:srgbClr val="00B050"/>
              </a:solidFill>
              <a:ln w="3810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r-HR">
                  <a:solidFill>
                    <a:prstClr val="white"/>
                  </a:solidFill>
                </a:endParaRPr>
              </a:p>
            </p:txBody>
          </p:sp>
          <p:sp>
            <p:nvSpPr>
              <p:cNvPr id="12" name="Oval 56"/>
              <p:cNvSpPr/>
              <p:nvPr/>
            </p:nvSpPr>
            <p:spPr>
              <a:xfrm>
                <a:off x="2140539" y="3823459"/>
                <a:ext cx="144016" cy="144016"/>
              </a:xfrm>
              <a:prstGeom prst="ellipse">
                <a:avLst/>
              </a:prstGeom>
              <a:solidFill>
                <a:srgbClr val="00B050"/>
              </a:solidFill>
              <a:ln w="3810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r-HR">
                  <a:solidFill>
                    <a:prstClr val="white"/>
                  </a:solidFill>
                </a:endParaRPr>
              </a:p>
            </p:txBody>
          </p:sp>
          <p:sp>
            <p:nvSpPr>
              <p:cNvPr id="13" name="Oval 56"/>
              <p:cNvSpPr/>
              <p:nvPr/>
            </p:nvSpPr>
            <p:spPr>
              <a:xfrm>
                <a:off x="2140539" y="5192863"/>
                <a:ext cx="144016" cy="144016"/>
              </a:xfrm>
              <a:prstGeom prst="ellipse">
                <a:avLst/>
              </a:prstGeom>
              <a:solidFill>
                <a:srgbClr val="00B050"/>
              </a:solidFill>
              <a:ln w="3810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r-HR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7" name="TekstniOkvir 6"/>
            <p:cNvSpPr txBox="1"/>
            <p:nvPr/>
          </p:nvSpPr>
          <p:spPr>
            <a:xfrm>
              <a:off x="3279710" y="5288956"/>
              <a:ext cx="62068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r-HR" sz="1400" dirty="0">
                  <a:solidFill>
                    <a:prstClr val="black"/>
                  </a:solidFill>
                  <a:latin typeface="Cambria" panose="02040503050406030204" pitchFamily="18" charset="0"/>
                </a:rPr>
                <a:t>(111)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kstniOkvir 20"/>
                <p:cNvSpPr txBox="1"/>
                <p:nvPr/>
              </p:nvSpPr>
              <p:spPr>
                <a:xfrm>
                  <a:off x="3273980" y="3848778"/>
                  <a:ext cx="620683" cy="30822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hr-HR" sz="1400" dirty="0">
                      <a:solidFill>
                        <a:prstClr val="black"/>
                      </a:solidFill>
                      <a:latin typeface="Cambria" panose="02040503050406030204" pitchFamily="18" charset="0"/>
                    </a:rPr>
                    <a:t>(</a:t>
                  </a:r>
                  <a14:m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hr-HR" sz="1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hr-HR" sz="1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1</m:t>
                          </m:r>
                        </m:e>
                      </m:acc>
                    </m:oMath>
                  </a14:m>
                  <a:r>
                    <a:rPr lang="hr-HR" sz="1400" dirty="0">
                      <a:solidFill>
                        <a:prstClr val="black"/>
                      </a:solidFill>
                      <a:latin typeface="Cambria" panose="02040503050406030204" pitchFamily="18" charset="0"/>
                    </a:rPr>
                    <a:t>11)</a:t>
                  </a:r>
                </a:p>
              </p:txBody>
            </p:sp>
          </mc:Choice>
          <mc:Fallback xmlns="">
            <p:sp>
              <p:nvSpPr>
                <p:cNvPr id="21" name="TekstniOkvir 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73980" y="3848778"/>
                  <a:ext cx="620683" cy="308226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l="-2970" t="-4000" r="-1980" b="-18000"/>
                  </a:stretch>
                </a:blipFill>
              </p:spPr>
              <p:txBody>
                <a:bodyPr/>
                <a:lstStyle/>
                <a:p>
                  <a:r>
                    <a:rPr lang="hr-H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kstniOkvir 22"/>
                <p:cNvSpPr txBox="1"/>
                <p:nvPr/>
              </p:nvSpPr>
              <p:spPr>
                <a:xfrm>
                  <a:off x="1076982" y="5342359"/>
                  <a:ext cx="620683" cy="30822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hr-HR" sz="1400" dirty="0">
                      <a:solidFill>
                        <a:prstClr val="black"/>
                      </a:solidFill>
                      <a:latin typeface="Cambria" panose="02040503050406030204" pitchFamily="18" charset="0"/>
                    </a:rPr>
                    <a:t>(1</a:t>
                  </a:r>
                  <a14:m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hr-HR" sz="1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hr-HR" sz="1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1</m:t>
                          </m:r>
                        </m:e>
                      </m:acc>
                    </m:oMath>
                  </a14:m>
                  <a:r>
                    <a:rPr lang="hr-HR" sz="1400" dirty="0">
                      <a:solidFill>
                        <a:prstClr val="black"/>
                      </a:solidFill>
                      <a:latin typeface="Cambria" panose="02040503050406030204" pitchFamily="18" charset="0"/>
                    </a:rPr>
                    <a:t>1)</a:t>
                  </a:r>
                </a:p>
              </p:txBody>
            </p:sp>
          </mc:Choice>
          <mc:Fallback xmlns="">
            <p:sp>
              <p:nvSpPr>
                <p:cNvPr id="23" name="TekstniOkvir 2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76982" y="5342359"/>
                  <a:ext cx="620683" cy="308226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l="-1961" t="-4000" r="-1961" b="-18000"/>
                  </a:stretch>
                </a:blipFill>
              </p:spPr>
              <p:txBody>
                <a:bodyPr/>
                <a:lstStyle/>
                <a:p>
                  <a:r>
                    <a:rPr lang="hr-H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kstniOkvir 23"/>
                <p:cNvSpPr txBox="1"/>
                <p:nvPr/>
              </p:nvSpPr>
              <p:spPr>
                <a:xfrm>
                  <a:off x="1076982" y="3870280"/>
                  <a:ext cx="700833" cy="30822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hr-HR" sz="1400" dirty="0">
                      <a:solidFill>
                        <a:prstClr val="black"/>
                      </a:solidFill>
                      <a:latin typeface="Cambria" panose="02040503050406030204" pitchFamily="18" charset="0"/>
                    </a:rPr>
                    <a:t>(</a:t>
                  </a:r>
                  <a14:m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hr-HR" sz="1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hr-HR" sz="1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1</m:t>
                          </m:r>
                        </m:e>
                      </m:acc>
                    </m:oMath>
                  </a14:m>
                  <a:r>
                    <a:rPr lang="hr-HR" sz="1400" dirty="0">
                      <a:solidFill>
                        <a:prstClr val="black"/>
                      </a:solidFill>
                      <a:latin typeface="Cambria" panose="02040503050406030204" pitchFamily="18" charset="0"/>
                    </a:rPr>
                    <a:t> </a:t>
                  </a:r>
                  <a14:m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hr-HR" sz="1400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hr-HR" sz="1400" i="1" dirty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1 </m:t>
                          </m:r>
                        </m:e>
                      </m:acc>
                    </m:oMath>
                  </a14:m>
                  <a:r>
                    <a:rPr lang="hr-HR" sz="1400" dirty="0">
                      <a:solidFill>
                        <a:prstClr val="black"/>
                      </a:solidFill>
                      <a:latin typeface="Cambria" panose="02040503050406030204" pitchFamily="18" charset="0"/>
                    </a:rPr>
                    <a:t>1)</a:t>
                  </a:r>
                </a:p>
              </p:txBody>
            </p:sp>
          </mc:Choice>
          <mc:Fallback xmlns="">
            <p:sp>
              <p:nvSpPr>
                <p:cNvPr id="24" name="TekstniOkvir 2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76982" y="3870280"/>
                  <a:ext cx="700833" cy="308226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l="-1739" t="-3922" r="-6957" b="-15686"/>
                  </a:stretch>
                </a:blipFill>
              </p:spPr>
              <p:txBody>
                <a:bodyPr/>
                <a:lstStyle/>
                <a:p>
                  <a:r>
                    <a:rPr lang="hr-HR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17" name="Ravni poveznik sa strelicom 16"/>
          <p:cNvCxnSpPr/>
          <p:nvPr/>
        </p:nvCxnSpPr>
        <p:spPr>
          <a:xfrm flipV="1">
            <a:off x="3383715" y="3745720"/>
            <a:ext cx="3980797" cy="191552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24127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latin typeface="Futura Bk BT" panose="020B0502020204020303" pitchFamily="34" charset="0"/>
              </a:rPr>
              <a:t>Ravnina simetrije (m, P)</a:t>
            </a:r>
            <a:endParaRPr lang="en-GB" dirty="0">
              <a:latin typeface="Futura Bk BT" panose="020B0502020204020303" pitchFamily="34" charset="0"/>
            </a:endParaRPr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393720"/>
            <a:ext cx="5191125" cy="3352800"/>
          </a:xfr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4039" y="1472710"/>
            <a:ext cx="2766699" cy="2185529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5205" y="3958198"/>
            <a:ext cx="2204368" cy="2019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354232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Projiciranje zonskih ravnina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preporučljivo je odabranu plohu najprije </a:t>
            </a:r>
            <a:r>
              <a:rPr lang="hr-HR" dirty="0" err="1"/>
              <a:t>odokativno</a:t>
            </a:r>
            <a:r>
              <a:rPr lang="hr-HR" dirty="0"/>
              <a:t> pozicionirati (u kakvom je položaju prema elementima simetrije, </a:t>
            </a:r>
            <a:r>
              <a:rPr lang="hr-HR" dirty="0" err="1"/>
              <a:t>kristalografskim</a:t>
            </a:r>
            <a:r>
              <a:rPr lang="hr-HR" dirty="0"/>
              <a:t> osima)</a:t>
            </a:r>
          </a:p>
          <a:p>
            <a:r>
              <a:rPr lang="hr-HR" dirty="0"/>
              <a:t>na projekciju se ucrtavaju samo zonske ravnine – sve ostalo (trag brida, okomice, itd.) su pomoćni dijelovi skice koji se </a:t>
            </a:r>
            <a:r>
              <a:rPr lang="hr-HR" u="sng" dirty="0"/>
              <a:t>NE</a:t>
            </a:r>
            <a:r>
              <a:rPr lang="hr-HR" dirty="0"/>
              <a:t> nalaze na finalnoj projekciji </a:t>
            </a:r>
          </a:p>
        </p:txBody>
      </p:sp>
    </p:spTree>
    <p:extLst>
      <p:ext uri="{BB962C8B-B14F-4D97-AF65-F5344CB8AC3E}">
        <p14:creationId xmlns:p14="http://schemas.microsoft.com/office/powerpoint/2010/main" val="317221144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067" y="2062481"/>
            <a:ext cx="7093271" cy="4363720"/>
          </a:xfrm>
          <a:prstGeom prst="rect">
            <a:avLst/>
          </a:prstGeom>
        </p:spPr>
      </p:pic>
      <p:sp>
        <p:nvSpPr>
          <p:cNvPr id="5" name="TekstniOkvir 4"/>
          <p:cNvSpPr txBox="1"/>
          <p:nvPr/>
        </p:nvSpPr>
        <p:spPr>
          <a:xfrm>
            <a:off x="7755466" y="3367178"/>
            <a:ext cx="389466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/>
              <a:t>forma: </a:t>
            </a:r>
            <a:r>
              <a:rPr lang="hr-HR" dirty="0" err="1"/>
              <a:t>disdodekaedar</a:t>
            </a:r>
            <a:endParaRPr lang="hr-H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/>
              <a:t>crvenom bojom su označeni bridovi plohe koja je odabrana za projiciranje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/>
              <a:t>za dokaz plohe na </a:t>
            </a:r>
            <a:r>
              <a:rPr lang="hr-HR" dirty="0" err="1"/>
              <a:t>presjecištu</a:t>
            </a:r>
            <a:r>
              <a:rPr lang="hr-HR" dirty="0"/>
              <a:t> dviju zona najbolje je odabrati bridove koji „padaju” od vrha modela</a:t>
            </a:r>
          </a:p>
        </p:txBody>
      </p:sp>
      <p:sp>
        <p:nvSpPr>
          <p:cNvPr id="6" name="Naslov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Pentagonska </a:t>
            </a:r>
            <a:r>
              <a:rPr lang="hr-HR" dirty="0" err="1"/>
              <a:t>hemiedrija</a:t>
            </a:r>
            <a:r>
              <a:rPr lang="hr-HR" dirty="0"/>
              <a:t> kubičnog sustava </a:t>
            </a:r>
          </a:p>
        </p:txBody>
      </p:sp>
      <p:cxnSp>
        <p:nvCxnSpPr>
          <p:cNvPr id="8" name="Ravni poveznik 7"/>
          <p:cNvCxnSpPr/>
          <p:nvPr/>
        </p:nvCxnSpPr>
        <p:spPr>
          <a:xfrm flipV="1">
            <a:off x="4301067" y="1752600"/>
            <a:ext cx="1126066" cy="77893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kstniOkvir 8"/>
          <p:cNvSpPr txBox="1"/>
          <p:nvPr/>
        </p:nvSpPr>
        <p:spPr>
          <a:xfrm>
            <a:off x="5427133" y="1398479"/>
            <a:ext cx="27895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odabrani bridovi za projiciranje zonskih ravnina</a:t>
            </a:r>
          </a:p>
        </p:txBody>
      </p:sp>
      <p:cxnSp>
        <p:nvCxnSpPr>
          <p:cNvPr id="11" name="Ravni poveznik 10"/>
          <p:cNvCxnSpPr/>
          <p:nvPr/>
        </p:nvCxnSpPr>
        <p:spPr>
          <a:xfrm flipV="1">
            <a:off x="3429000" y="1752600"/>
            <a:ext cx="1998133" cy="161457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1423433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ipsa 3"/>
          <p:cNvSpPr/>
          <p:nvPr/>
        </p:nvSpPr>
        <p:spPr>
          <a:xfrm>
            <a:off x="3818467" y="1346200"/>
            <a:ext cx="4572000" cy="45720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5" name="Elipsa 4"/>
          <p:cNvSpPr/>
          <p:nvPr/>
        </p:nvSpPr>
        <p:spPr>
          <a:xfrm>
            <a:off x="6058747" y="3495040"/>
            <a:ext cx="109728" cy="2743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cxnSp>
        <p:nvCxnSpPr>
          <p:cNvPr id="7" name="Ravni poveznik 6"/>
          <p:cNvCxnSpPr>
            <a:stCxn id="4" idx="2"/>
            <a:endCxn id="4" idx="6"/>
          </p:cNvCxnSpPr>
          <p:nvPr/>
        </p:nvCxnSpPr>
        <p:spPr>
          <a:xfrm>
            <a:off x="3818467" y="3632200"/>
            <a:ext cx="4572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Ravni poveznik 7"/>
          <p:cNvCxnSpPr/>
          <p:nvPr/>
        </p:nvCxnSpPr>
        <p:spPr>
          <a:xfrm>
            <a:off x="6112934" y="1305051"/>
            <a:ext cx="0" cy="4572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Elipsa 10"/>
          <p:cNvSpPr/>
          <p:nvPr/>
        </p:nvSpPr>
        <p:spPr>
          <a:xfrm>
            <a:off x="3759969" y="3495040"/>
            <a:ext cx="109728" cy="2743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2" name="Elipsa 11"/>
          <p:cNvSpPr/>
          <p:nvPr/>
        </p:nvSpPr>
        <p:spPr>
          <a:xfrm>
            <a:off x="8341374" y="3495040"/>
            <a:ext cx="109728" cy="2743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3" name="Elipsa 12"/>
          <p:cNvSpPr/>
          <p:nvPr/>
        </p:nvSpPr>
        <p:spPr>
          <a:xfrm rot="5400000">
            <a:off x="6049603" y="1209040"/>
            <a:ext cx="109728" cy="2743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4" name="Elipsa 13"/>
          <p:cNvSpPr/>
          <p:nvPr/>
        </p:nvSpPr>
        <p:spPr>
          <a:xfrm rot="5400000">
            <a:off x="6049603" y="5794755"/>
            <a:ext cx="109728" cy="2743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cxnSp>
        <p:nvCxnSpPr>
          <p:cNvPr id="16" name="Ravni poveznik 15"/>
          <p:cNvCxnSpPr>
            <a:stCxn id="4" idx="1"/>
            <a:endCxn id="4" idx="5"/>
          </p:cNvCxnSpPr>
          <p:nvPr/>
        </p:nvCxnSpPr>
        <p:spPr>
          <a:xfrm>
            <a:off x="4488021" y="2015754"/>
            <a:ext cx="3232892" cy="3232892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Jednakokračni trokut 18"/>
          <p:cNvSpPr/>
          <p:nvPr/>
        </p:nvSpPr>
        <p:spPr>
          <a:xfrm rot="7824741">
            <a:off x="5112868" y="2620730"/>
            <a:ext cx="274320" cy="274320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0" name="Jednakokračni trokut 19"/>
          <p:cNvSpPr/>
          <p:nvPr/>
        </p:nvSpPr>
        <p:spPr>
          <a:xfrm rot="18943454">
            <a:off x="6914197" y="4444082"/>
            <a:ext cx="274320" cy="274320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1" name="Jednakokračni trokut 20"/>
          <p:cNvSpPr/>
          <p:nvPr/>
        </p:nvSpPr>
        <p:spPr>
          <a:xfrm rot="13654893">
            <a:off x="6868618" y="2621155"/>
            <a:ext cx="274320" cy="274320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2" name="Jednakokračni trokut 21"/>
          <p:cNvSpPr/>
          <p:nvPr/>
        </p:nvSpPr>
        <p:spPr>
          <a:xfrm rot="2808354">
            <a:off x="5120659" y="4369821"/>
            <a:ext cx="274320" cy="274320"/>
          </a:xfrm>
          <a:prstGeom prst="triangle">
            <a:avLst>
              <a:gd name="adj" fmla="val 41488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cxnSp>
        <p:nvCxnSpPr>
          <p:cNvPr id="23" name="Ravni poveznik 22"/>
          <p:cNvCxnSpPr>
            <a:stCxn id="4" idx="7"/>
            <a:endCxn id="4" idx="3"/>
          </p:cNvCxnSpPr>
          <p:nvPr/>
        </p:nvCxnSpPr>
        <p:spPr>
          <a:xfrm flipH="1">
            <a:off x="4488021" y="2015754"/>
            <a:ext cx="3232892" cy="3232892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Luk 25"/>
          <p:cNvSpPr/>
          <p:nvPr/>
        </p:nvSpPr>
        <p:spPr>
          <a:xfrm rot="2555312">
            <a:off x="960110" y="577401"/>
            <a:ext cx="6418636" cy="5671019"/>
          </a:xfrm>
          <a:prstGeom prst="arc">
            <a:avLst>
              <a:gd name="adj1" fmla="val 16305449"/>
              <a:gd name="adj2" fmla="val 536546"/>
            </a:avLst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7" name="Luk 26"/>
          <p:cNvSpPr/>
          <p:nvPr/>
        </p:nvSpPr>
        <p:spPr>
          <a:xfrm rot="12975437">
            <a:off x="4983108" y="752677"/>
            <a:ext cx="6835460" cy="6176462"/>
          </a:xfrm>
          <a:prstGeom prst="arc">
            <a:avLst>
              <a:gd name="adj1" fmla="val 16899927"/>
              <a:gd name="adj2" fmla="val 641123"/>
            </a:avLst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8" name="Luk 27"/>
          <p:cNvSpPr/>
          <p:nvPr/>
        </p:nvSpPr>
        <p:spPr>
          <a:xfrm rot="19001238">
            <a:off x="2836159" y="2662320"/>
            <a:ext cx="6262296" cy="5805399"/>
          </a:xfrm>
          <a:prstGeom prst="arc">
            <a:avLst>
              <a:gd name="adj1" fmla="val 16019126"/>
              <a:gd name="adj2" fmla="val 272199"/>
            </a:avLst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9" name="Luk 28"/>
          <p:cNvSpPr/>
          <p:nvPr/>
        </p:nvSpPr>
        <p:spPr>
          <a:xfrm rot="8219037">
            <a:off x="2900373" y="-1669897"/>
            <a:ext cx="5702676" cy="6598437"/>
          </a:xfrm>
          <a:prstGeom prst="arc">
            <a:avLst>
              <a:gd name="adj1" fmla="val 15618984"/>
              <a:gd name="adj2" fmla="val 21422347"/>
            </a:avLst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991" y="198377"/>
            <a:ext cx="3320994" cy="2043047"/>
          </a:xfrm>
          <a:prstGeom prst="rect">
            <a:avLst/>
          </a:prstGeom>
        </p:spPr>
      </p:pic>
      <p:sp>
        <p:nvSpPr>
          <p:cNvPr id="3" name="TekstniOkvir 2"/>
          <p:cNvSpPr txBox="1"/>
          <p:nvPr/>
        </p:nvSpPr>
        <p:spPr>
          <a:xfrm>
            <a:off x="8704362" y="1508541"/>
            <a:ext cx="322520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/>
              <a:t>brid koji „pada” prema promatraču pada pod </a:t>
            </a:r>
            <a:r>
              <a:rPr lang="hr-HR" dirty="0" err="1"/>
              <a:t>kutem</a:t>
            </a:r>
            <a:r>
              <a:rPr lang="hr-HR" dirty="0"/>
              <a:t> od 30° (zonska ravnina ispod središta – plava isprekidana linija)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/>
              <a:t>brid koji „pada” na desnu stranu pada pod </a:t>
            </a:r>
            <a:r>
              <a:rPr lang="hr-HR" dirty="0" err="1"/>
              <a:t>kutem</a:t>
            </a:r>
            <a:r>
              <a:rPr lang="hr-HR" dirty="0"/>
              <a:t> manjim od 30° (zonska ravnina desno od središta – plava isprekidana linija)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/>
              <a:t>odabrana ploha nalazi se na </a:t>
            </a:r>
            <a:r>
              <a:rPr lang="hr-HR" dirty="0" err="1"/>
              <a:t>presjecištu</a:t>
            </a:r>
            <a:r>
              <a:rPr lang="hr-HR" dirty="0"/>
              <a:t> zonskih ravnina (plava točka)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dirty="0"/>
          </a:p>
        </p:txBody>
      </p:sp>
      <p:sp>
        <p:nvSpPr>
          <p:cNvPr id="24" name="Prostoručno 23"/>
          <p:cNvSpPr/>
          <p:nvPr/>
        </p:nvSpPr>
        <p:spPr>
          <a:xfrm>
            <a:off x="3821430" y="3566556"/>
            <a:ext cx="4592816" cy="830244"/>
          </a:xfrm>
          <a:custGeom>
            <a:avLst/>
            <a:gdLst>
              <a:gd name="connsiteX0" fmla="*/ 0 w 4592816"/>
              <a:gd name="connsiteY0" fmla="*/ 68184 h 830244"/>
              <a:gd name="connsiteX1" fmla="*/ 373380 w 4592816"/>
              <a:gd name="connsiteY1" fmla="*/ 270114 h 830244"/>
              <a:gd name="connsiteX2" fmla="*/ 822960 w 4592816"/>
              <a:gd name="connsiteY2" fmla="*/ 502524 h 830244"/>
              <a:gd name="connsiteX3" fmla="*/ 1181100 w 4592816"/>
              <a:gd name="connsiteY3" fmla="*/ 647304 h 830244"/>
              <a:gd name="connsiteX4" fmla="*/ 1383030 w 4592816"/>
              <a:gd name="connsiteY4" fmla="*/ 708264 h 830244"/>
              <a:gd name="connsiteX5" fmla="*/ 1798320 w 4592816"/>
              <a:gd name="connsiteY5" fmla="*/ 784464 h 830244"/>
              <a:gd name="connsiteX6" fmla="*/ 2072640 w 4592816"/>
              <a:gd name="connsiteY6" fmla="*/ 818754 h 830244"/>
              <a:gd name="connsiteX7" fmla="*/ 2506980 w 4592816"/>
              <a:gd name="connsiteY7" fmla="*/ 830184 h 830244"/>
              <a:gd name="connsiteX8" fmla="*/ 2769870 w 4592816"/>
              <a:gd name="connsiteY8" fmla="*/ 814944 h 830244"/>
              <a:gd name="connsiteX9" fmla="*/ 3025140 w 4592816"/>
              <a:gd name="connsiteY9" fmla="*/ 780654 h 830244"/>
              <a:gd name="connsiteX10" fmla="*/ 3371850 w 4592816"/>
              <a:gd name="connsiteY10" fmla="*/ 712074 h 830244"/>
              <a:gd name="connsiteX11" fmla="*/ 3676650 w 4592816"/>
              <a:gd name="connsiteY11" fmla="*/ 613014 h 830244"/>
              <a:gd name="connsiteX12" fmla="*/ 3947160 w 4592816"/>
              <a:gd name="connsiteY12" fmla="*/ 472044 h 830244"/>
              <a:gd name="connsiteX13" fmla="*/ 4217670 w 4592816"/>
              <a:gd name="connsiteY13" fmla="*/ 273924 h 830244"/>
              <a:gd name="connsiteX14" fmla="*/ 4560570 w 4592816"/>
              <a:gd name="connsiteY14" fmla="*/ 26274 h 830244"/>
              <a:gd name="connsiteX15" fmla="*/ 4579620 w 4592816"/>
              <a:gd name="connsiteY15" fmla="*/ 7224 h 830244"/>
              <a:gd name="connsiteX16" fmla="*/ 4572000 w 4592816"/>
              <a:gd name="connsiteY16" fmla="*/ 26274 h 830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592816" h="830244">
                <a:moveTo>
                  <a:pt x="0" y="68184"/>
                </a:moveTo>
                <a:lnTo>
                  <a:pt x="373380" y="270114"/>
                </a:lnTo>
                <a:cubicBezTo>
                  <a:pt x="510540" y="342504"/>
                  <a:pt x="688340" y="439659"/>
                  <a:pt x="822960" y="502524"/>
                </a:cubicBezTo>
                <a:cubicBezTo>
                  <a:pt x="957580" y="565389"/>
                  <a:pt x="1087755" y="613014"/>
                  <a:pt x="1181100" y="647304"/>
                </a:cubicBezTo>
                <a:cubicBezTo>
                  <a:pt x="1274445" y="681594"/>
                  <a:pt x="1280160" y="685404"/>
                  <a:pt x="1383030" y="708264"/>
                </a:cubicBezTo>
                <a:cubicBezTo>
                  <a:pt x="1485900" y="731124"/>
                  <a:pt x="1683385" y="766049"/>
                  <a:pt x="1798320" y="784464"/>
                </a:cubicBezTo>
                <a:cubicBezTo>
                  <a:pt x="1913255" y="802879"/>
                  <a:pt x="1954530" y="811134"/>
                  <a:pt x="2072640" y="818754"/>
                </a:cubicBezTo>
                <a:cubicBezTo>
                  <a:pt x="2190750" y="826374"/>
                  <a:pt x="2390775" y="830819"/>
                  <a:pt x="2506980" y="830184"/>
                </a:cubicBezTo>
                <a:cubicBezTo>
                  <a:pt x="2623185" y="829549"/>
                  <a:pt x="2683510" y="823199"/>
                  <a:pt x="2769870" y="814944"/>
                </a:cubicBezTo>
                <a:cubicBezTo>
                  <a:pt x="2856230" y="806689"/>
                  <a:pt x="2924810" y="797799"/>
                  <a:pt x="3025140" y="780654"/>
                </a:cubicBezTo>
                <a:cubicBezTo>
                  <a:pt x="3125470" y="763509"/>
                  <a:pt x="3263265" y="740014"/>
                  <a:pt x="3371850" y="712074"/>
                </a:cubicBezTo>
                <a:cubicBezTo>
                  <a:pt x="3480435" y="684134"/>
                  <a:pt x="3580765" y="653019"/>
                  <a:pt x="3676650" y="613014"/>
                </a:cubicBezTo>
                <a:cubicBezTo>
                  <a:pt x="3772535" y="573009"/>
                  <a:pt x="3856990" y="528559"/>
                  <a:pt x="3947160" y="472044"/>
                </a:cubicBezTo>
                <a:cubicBezTo>
                  <a:pt x="4037330" y="415529"/>
                  <a:pt x="4217670" y="273924"/>
                  <a:pt x="4217670" y="273924"/>
                </a:cubicBezTo>
                <a:lnTo>
                  <a:pt x="4560570" y="26274"/>
                </a:lnTo>
                <a:cubicBezTo>
                  <a:pt x="4620895" y="-18176"/>
                  <a:pt x="4577715" y="7224"/>
                  <a:pt x="4579620" y="7224"/>
                </a:cubicBezTo>
                <a:cubicBezTo>
                  <a:pt x="4581525" y="7224"/>
                  <a:pt x="4576762" y="16749"/>
                  <a:pt x="4572000" y="26274"/>
                </a:cubicBezTo>
              </a:path>
            </a:pathLst>
          </a:custGeom>
          <a:noFill/>
          <a:ln w="19050">
            <a:solidFill>
              <a:srgbClr val="0070C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0" name="Prostoručno 29"/>
          <p:cNvSpPr/>
          <p:nvPr/>
        </p:nvSpPr>
        <p:spPr>
          <a:xfrm>
            <a:off x="6104904" y="1354015"/>
            <a:ext cx="383902" cy="4585505"/>
          </a:xfrm>
          <a:custGeom>
            <a:avLst/>
            <a:gdLst>
              <a:gd name="connsiteX0" fmla="*/ 8681 w 383902"/>
              <a:gd name="connsiteY0" fmla="*/ 0 h 4585505"/>
              <a:gd name="connsiteX1" fmla="*/ 125911 w 383902"/>
              <a:gd name="connsiteY1" fmla="*/ 211016 h 4585505"/>
              <a:gd name="connsiteX2" fmla="*/ 184527 w 383902"/>
              <a:gd name="connsiteY2" fmla="*/ 398585 h 4585505"/>
              <a:gd name="connsiteX3" fmla="*/ 254865 w 383902"/>
              <a:gd name="connsiteY3" fmla="*/ 750277 h 4585505"/>
              <a:gd name="connsiteX4" fmla="*/ 295896 w 383902"/>
              <a:gd name="connsiteY4" fmla="*/ 978877 h 4585505"/>
              <a:gd name="connsiteX5" fmla="*/ 313481 w 383902"/>
              <a:gd name="connsiteY5" fmla="*/ 1213339 h 4585505"/>
              <a:gd name="connsiteX6" fmla="*/ 336927 w 383902"/>
              <a:gd name="connsiteY6" fmla="*/ 1606062 h 4585505"/>
              <a:gd name="connsiteX7" fmla="*/ 354511 w 383902"/>
              <a:gd name="connsiteY7" fmla="*/ 2057400 h 4585505"/>
              <a:gd name="connsiteX8" fmla="*/ 372096 w 383902"/>
              <a:gd name="connsiteY8" fmla="*/ 2432539 h 4585505"/>
              <a:gd name="connsiteX9" fmla="*/ 383819 w 383902"/>
              <a:gd name="connsiteY9" fmla="*/ 2936631 h 4585505"/>
              <a:gd name="connsiteX10" fmla="*/ 366234 w 383902"/>
              <a:gd name="connsiteY10" fmla="*/ 3405554 h 4585505"/>
              <a:gd name="connsiteX11" fmla="*/ 272450 w 383902"/>
              <a:gd name="connsiteY11" fmla="*/ 3915508 h 4585505"/>
              <a:gd name="connsiteX12" fmla="*/ 161081 w 383902"/>
              <a:gd name="connsiteY12" fmla="*/ 4278923 h 4585505"/>
              <a:gd name="connsiteX13" fmla="*/ 8681 w 383902"/>
              <a:gd name="connsiteY13" fmla="*/ 4560277 h 4585505"/>
              <a:gd name="connsiteX14" fmla="*/ 32127 w 383902"/>
              <a:gd name="connsiteY14" fmla="*/ 4554416 h 45855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83902" h="4585505">
                <a:moveTo>
                  <a:pt x="8681" y="0"/>
                </a:moveTo>
                <a:cubicBezTo>
                  <a:pt x="52642" y="72292"/>
                  <a:pt x="96603" y="144585"/>
                  <a:pt x="125911" y="211016"/>
                </a:cubicBezTo>
                <a:cubicBezTo>
                  <a:pt x="155219" y="277447"/>
                  <a:pt x="163035" y="308708"/>
                  <a:pt x="184527" y="398585"/>
                </a:cubicBezTo>
                <a:cubicBezTo>
                  <a:pt x="206019" y="488462"/>
                  <a:pt x="236304" y="653562"/>
                  <a:pt x="254865" y="750277"/>
                </a:cubicBezTo>
                <a:cubicBezTo>
                  <a:pt x="273426" y="846992"/>
                  <a:pt x="286127" y="901700"/>
                  <a:pt x="295896" y="978877"/>
                </a:cubicBezTo>
                <a:cubicBezTo>
                  <a:pt x="305665" y="1056054"/>
                  <a:pt x="306643" y="1108808"/>
                  <a:pt x="313481" y="1213339"/>
                </a:cubicBezTo>
                <a:cubicBezTo>
                  <a:pt x="320319" y="1317870"/>
                  <a:pt x="330089" y="1465385"/>
                  <a:pt x="336927" y="1606062"/>
                </a:cubicBezTo>
                <a:cubicBezTo>
                  <a:pt x="343765" y="1746739"/>
                  <a:pt x="348650" y="1919654"/>
                  <a:pt x="354511" y="2057400"/>
                </a:cubicBezTo>
                <a:cubicBezTo>
                  <a:pt x="360372" y="2195146"/>
                  <a:pt x="367211" y="2286001"/>
                  <a:pt x="372096" y="2432539"/>
                </a:cubicBezTo>
                <a:cubicBezTo>
                  <a:pt x="376981" y="2579077"/>
                  <a:pt x="384796" y="2774462"/>
                  <a:pt x="383819" y="2936631"/>
                </a:cubicBezTo>
                <a:cubicBezTo>
                  <a:pt x="382842" y="3098800"/>
                  <a:pt x="384795" y="3242408"/>
                  <a:pt x="366234" y="3405554"/>
                </a:cubicBezTo>
                <a:cubicBezTo>
                  <a:pt x="347673" y="3568700"/>
                  <a:pt x="306642" y="3769947"/>
                  <a:pt x="272450" y="3915508"/>
                </a:cubicBezTo>
                <a:cubicBezTo>
                  <a:pt x="238258" y="4061069"/>
                  <a:pt x="205043" y="4171461"/>
                  <a:pt x="161081" y="4278923"/>
                </a:cubicBezTo>
                <a:cubicBezTo>
                  <a:pt x="117119" y="4386385"/>
                  <a:pt x="30173" y="4514361"/>
                  <a:pt x="8681" y="4560277"/>
                </a:cubicBezTo>
                <a:cubicBezTo>
                  <a:pt x="-12811" y="4606193"/>
                  <a:pt x="9658" y="4580304"/>
                  <a:pt x="32127" y="4554416"/>
                </a:cubicBezTo>
              </a:path>
            </a:pathLst>
          </a:custGeom>
          <a:noFill/>
          <a:ln w="1905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1" name="Elipsa 30"/>
          <p:cNvSpPr/>
          <p:nvPr/>
        </p:nvSpPr>
        <p:spPr>
          <a:xfrm>
            <a:off x="6403051" y="4320748"/>
            <a:ext cx="187570" cy="17683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08534446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ipsa 3"/>
          <p:cNvSpPr/>
          <p:nvPr/>
        </p:nvSpPr>
        <p:spPr>
          <a:xfrm>
            <a:off x="3818467" y="1346200"/>
            <a:ext cx="4572000" cy="45720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5" name="Elipsa 4"/>
          <p:cNvSpPr/>
          <p:nvPr/>
        </p:nvSpPr>
        <p:spPr>
          <a:xfrm>
            <a:off x="6058747" y="3495040"/>
            <a:ext cx="109728" cy="2743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cxnSp>
        <p:nvCxnSpPr>
          <p:cNvPr id="7" name="Ravni poveznik 6"/>
          <p:cNvCxnSpPr>
            <a:stCxn id="4" idx="2"/>
            <a:endCxn id="4" idx="6"/>
          </p:cNvCxnSpPr>
          <p:nvPr/>
        </p:nvCxnSpPr>
        <p:spPr>
          <a:xfrm>
            <a:off x="3818467" y="3632200"/>
            <a:ext cx="4572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Ravni poveznik 7"/>
          <p:cNvCxnSpPr/>
          <p:nvPr/>
        </p:nvCxnSpPr>
        <p:spPr>
          <a:xfrm>
            <a:off x="6112934" y="1305051"/>
            <a:ext cx="0" cy="4572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Elipsa 10"/>
          <p:cNvSpPr/>
          <p:nvPr/>
        </p:nvSpPr>
        <p:spPr>
          <a:xfrm>
            <a:off x="3759969" y="3495040"/>
            <a:ext cx="109728" cy="2743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2" name="Elipsa 11"/>
          <p:cNvSpPr/>
          <p:nvPr/>
        </p:nvSpPr>
        <p:spPr>
          <a:xfrm>
            <a:off x="8341374" y="3495040"/>
            <a:ext cx="109728" cy="2743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3" name="Elipsa 12"/>
          <p:cNvSpPr/>
          <p:nvPr/>
        </p:nvSpPr>
        <p:spPr>
          <a:xfrm rot="5400000">
            <a:off x="6049603" y="1209040"/>
            <a:ext cx="109728" cy="2743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4" name="Elipsa 13"/>
          <p:cNvSpPr/>
          <p:nvPr/>
        </p:nvSpPr>
        <p:spPr>
          <a:xfrm rot="5400000">
            <a:off x="6049603" y="5794755"/>
            <a:ext cx="109728" cy="2743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cxnSp>
        <p:nvCxnSpPr>
          <p:cNvPr id="16" name="Ravni poveznik 15"/>
          <p:cNvCxnSpPr>
            <a:stCxn id="4" idx="1"/>
            <a:endCxn id="4" idx="5"/>
          </p:cNvCxnSpPr>
          <p:nvPr/>
        </p:nvCxnSpPr>
        <p:spPr>
          <a:xfrm>
            <a:off x="4488021" y="2015754"/>
            <a:ext cx="3232892" cy="3232892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Jednakokračni trokut 18"/>
          <p:cNvSpPr/>
          <p:nvPr/>
        </p:nvSpPr>
        <p:spPr>
          <a:xfrm rot="7824741">
            <a:off x="5112868" y="2620730"/>
            <a:ext cx="274320" cy="274320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0" name="Jednakokračni trokut 19"/>
          <p:cNvSpPr/>
          <p:nvPr/>
        </p:nvSpPr>
        <p:spPr>
          <a:xfrm rot="18943454">
            <a:off x="6914197" y="4444082"/>
            <a:ext cx="274320" cy="274320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1" name="Jednakokračni trokut 20"/>
          <p:cNvSpPr/>
          <p:nvPr/>
        </p:nvSpPr>
        <p:spPr>
          <a:xfrm rot="13654893">
            <a:off x="6868618" y="2621155"/>
            <a:ext cx="274320" cy="274320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2" name="Jednakokračni trokut 21"/>
          <p:cNvSpPr/>
          <p:nvPr/>
        </p:nvSpPr>
        <p:spPr>
          <a:xfrm rot="2808354">
            <a:off x="5120659" y="4369821"/>
            <a:ext cx="274320" cy="274320"/>
          </a:xfrm>
          <a:prstGeom prst="triangle">
            <a:avLst>
              <a:gd name="adj" fmla="val 41488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cxnSp>
        <p:nvCxnSpPr>
          <p:cNvPr id="23" name="Ravni poveznik 22"/>
          <p:cNvCxnSpPr>
            <a:stCxn id="4" idx="7"/>
            <a:endCxn id="4" idx="3"/>
          </p:cNvCxnSpPr>
          <p:nvPr/>
        </p:nvCxnSpPr>
        <p:spPr>
          <a:xfrm flipH="1">
            <a:off x="4488021" y="2015754"/>
            <a:ext cx="3232892" cy="3232892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Luk 25"/>
          <p:cNvSpPr/>
          <p:nvPr/>
        </p:nvSpPr>
        <p:spPr>
          <a:xfrm rot="2555312">
            <a:off x="960110" y="577401"/>
            <a:ext cx="6418636" cy="5671019"/>
          </a:xfrm>
          <a:prstGeom prst="arc">
            <a:avLst>
              <a:gd name="adj1" fmla="val 16305449"/>
              <a:gd name="adj2" fmla="val 536546"/>
            </a:avLst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7" name="Luk 26"/>
          <p:cNvSpPr/>
          <p:nvPr/>
        </p:nvSpPr>
        <p:spPr>
          <a:xfrm rot="12975437">
            <a:off x="4983108" y="752677"/>
            <a:ext cx="6835460" cy="6176462"/>
          </a:xfrm>
          <a:prstGeom prst="arc">
            <a:avLst>
              <a:gd name="adj1" fmla="val 16899927"/>
              <a:gd name="adj2" fmla="val 641123"/>
            </a:avLst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8" name="Luk 27"/>
          <p:cNvSpPr/>
          <p:nvPr/>
        </p:nvSpPr>
        <p:spPr>
          <a:xfrm rot="19001238">
            <a:off x="2836159" y="2662320"/>
            <a:ext cx="6262296" cy="5805399"/>
          </a:xfrm>
          <a:prstGeom prst="arc">
            <a:avLst>
              <a:gd name="adj1" fmla="val 16019126"/>
              <a:gd name="adj2" fmla="val 272199"/>
            </a:avLst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9" name="Luk 28"/>
          <p:cNvSpPr/>
          <p:nvPr/>
        </p:nvSpPr>
        <p:spPr>
          <a:xfrm rot="8219037">
            <a:off x="2900373" y="-1669897"/>
            <a:ext cx="5702676" cy="6598437"/>
          </a:xfrm>
          <a:prstGeom prst="arc">
            <a:avLst>
              <a:gd name="adj1" fmla="val 15618984"/>
              <a:gd name="adj2" fmla="val 21422347"/>
            </a:avLst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" name="TekstniOkvir 2"/>
          <p:cNvSpPr txBox="1"/>
          <p:nvPr/>
        </p:nvSpPr>
        <p:spPr>
          <a:xfrm>
            <a:off x="8744227" y="685062"/>
            <a:ext cx="322520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/>
              <a:t>sve ostale plohe (s gornje polovice modela!) se ucrtavaju ponavljanjem preko elemenata simetrije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/>
              <a:t>primijetite koje plohe se nalaze na istim zonskim ravninama!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dirty="0"/>
          </a:p>
        </p:txBody>
      </p:sp>
      <p:sp>
        <p:nvSpPr>
          <p:cNvPr id="24" name="Prostoručno 23"/>
          <p:cNvSpPr/>
          <p:nvPr/>
        </p:nvSpPr>
        <p:spPr>
          <a:xfrm>
            <a:off x="3821430" y="3566555"/>
            <a:ext cx="4592816" cy="863973"/>
          </a:xfrm>
          <a:custGeom>
            <a:avLst/>
            <a:gdLst>
              <a:gd name="connsiteX0" fmla="*/ 0 w 4592816"/>
              <a:gd name="connsiteY0" fmla="*/ 68184 h 830244"/>
              <a:gd name="connsiteX1" fmla="*/ 373380 w 4592816"/>
              <a:gd name="connsiteY1" fmla="*/ 270114 h 830244"/>
              <a:gd name="connsiteX2" fmla="*/ 822960 w 4592816"/>
              <a:gd name="connsiteY2" fmla="*/ 502524 h 830244"/>
              <a:gd name="connsiteX3" fmla="*/ 1181100 w 4592816"/>
              <a:gd name="connsiteY3" fmla="*/ 647304 h 830244"/>
              <a:gd name="connsiteX4" fmla="*/ 1383030 w 4592816"/>
              <a:gd name="connsiteY4" fmla="*/ 708264 h 830244"/>
              <a:gd name="connsiteX5" fmla="*/ 1798320 w 4592816"/>
              <a:gd name="connsiteY5" fmla="*/ 784464 h 830244"/>
              <a:gd name="connsiteX6" fmla="*/ 2072640 w 4592816"/>
              <a:gd name="connsiteY6" fmla="*/ 818754 h 830244"/>
              <a:gd name="connsiteX7" fmla="*/ 2506980 w 4592816"/>
              <a:gd name="connsiteY7" fmla="*/ 830184 h 830244"/>
              <a:gd name="connsiteX8" fmla="*/ 2769870 w 4592816"/>
              <a:gd name="connsiteY8" fmla="*/ 814944 h 830244"/>
              <a:gd name="connsiteX9" fmla="*/ 3025140 w 4592816"/>
              <a:gd name="connsiteY9" fmla="*/ 780654 h 830244"/>
              <a:gd name="connsiteX10" fmla="*/ 3371850 w 4592816"/>
              <a:gd name="connsiteY10" fmla="*/ 712074 h 830244"/>
              <a:gd name="connsiteX11" fmla="*/ 3676650 w 4592816"/>
              <a:gd name="connsiteY11" fmla="*/ 613014 h 830244"/>
              <a:gd name="connsiteX12" fmla="*/ 3947160 w 4592816"/>
              <a:gd name="connsiteY12" fmla="*/ 472044 h 830244"/>
              <a:gd name="connsiteX13" fmla="*/ 4217670 w 4592816"/>
              <a:gd name="connsiteY13" fmla="*/ 273924 h 830244"/>
              <a:gd name="connsiteX14" fmla="*/ 4560570 w 4592816"/>
              <a:gd name="connsiteY14" fmla="*/ 26274 h 830244"/>
              <a:gd name="connsiteX15" fmla="*/ 4579620 w 4592816"/>
              <a:gd name="connsiteY15" fmla="*/ 7224 h 830244"/>
              <a:gd name="connsiteX16" fmla="*/ 4572000 w 4592816"/>
              <a:gd name="connsiteY16" fmla="*/ 26274 h 830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592816" h="830244">
                <a:moveTo>
                  <a:pt x="0" y="68184"/>
                </a:moveTo>
                <a:lnTo>
                  <a:pt x="373380" y="270114"/>
                </a:lnTo>
                <a:cubicBezTo>
                  <a:pt x="510540" y="342504"/>
                  <a:pt x="688340" y="439659"/>
                  <a:pt x="822960" y="502524"/>
                </a:cubicBezTo>
                <a:cubicBezTo>
                  <a:pt x="957580" y="565389"/>
                  <a:pt x="1087755" y="613014"/>
                  <a:pt x="1181100" y="647304"/>
                </a:cubicBezTo>
                <a:cubicBezTo>
                  <a:pt x="1274445" y="681594"/>
                  <a:pt x="1280160" y="685404"/>
                  <a:pt x="1383030" y="708264"/>
                </a:cubicBezTo>
                <a:cubicBezTo>
                  <a:pt x="1485900" y="731124"/>
                  <a:pt x="1683385" y="766049"/>
                  <a:pt x="1798320" y="784464"/>
                </a:cubicBezTo>
                <a:cubicBezTo>
                  <a:pt x="1913255" y="802879"/>
                  <a:pt x="1954530" y="811134"/>
                  <a:pt x="2072640" y="818754"/>
                </a:cubicBezTo>
                <a:cubicBezTo>
                  <a:pt x="2190750" y="826374"/>
                  <a:pt x="2390775" y="830819"/>
                  <a:pt x="2506980" y="830184"/>
                </a:cubicBezTo>
                <a:cubicBezTo>
                  <a:pt x="2623185" y="829549"/>
                  <a:pt x="2683510" y="823199"/>
                  <a:pt x="2769870" y="814944"/>
                </a:cubicBezTo>
                <a:cubicBezTo>
                  <a:pt x="2856230" y="806689"/>
                  <a:pt x="2924810" y="797799"/>
                  <a:pt x="3025140" y="780654"/>
                </a:cubicBezTo>
                <a:cubicBezTo>
                  <a:pt x="3125470" y="763509"/>
                  <a:pt x="3263265" y="740014"/>
                  <a:pt x="3371850" y="712074"/>
                </a:cubicBezTo>
                <a:cubicBezTo>
                  <a:pt x="3480435" y="684134"/>
                  <a:pt x="3580765" y="653019"/>
                  <a:pt x="3676650" y="613014"/>
                </a:cubicBezTo>
                <a:cubicBezTo>
                  <a:pt x="3772535" y="573009"/>
                  <a:pt x="3856990" y="528559"/>
                  <a:pt x="3947160" y="472044"/>
                </a:cubicBezTo>
                <a:cubicBezTo>
                  <a:pt x="4037330" y="415529"/>
                  <a:pt x="4217670" y="273924"/>
                  <a:pt x="4217670" y="273924"/>
                </a:cubicBezTo>
                <a:lnTo>
                  <a:pt x="4560570" y="26274"/>
                </a:lnTo>
                <a:cubicBezTo>
                  <a:pt x="4620895" y="-18176"/>
                  <a:pt x="4577715" y="7224"/>
                  <a:pt x="4579620" y="7224"/>
                </a:cubicBezTo>
                <a:cubicBezTo>
                  <a:pt x="4581525" y="7224"/>
                  <a:pt x="4576762" y="16749"/>
                  <a:pt x="4572000" y="26274"/>
                </a:cubicBezTo>
              </a:path>
            </a:pathLst>
          </a:custGeom>
          <a:noFill/>
          <a:ln w="19050">
            <a:solidFill>
              <a:srgbClr val="0070C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1" name="Elipsa 30"/>
          <p:cNvSpPr/>
          <p:nvPr/>
        </p:nvSpPr>
        <p:spPr>
          <a:xfrm>
            <a:off x="6496678" y="4344072"/>
            <a:ext cx="187570" cy="17683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5" name="Elipsa 24"/>
          <p:cNvSpPr/>
          <p:nvPr/>
        </p:nvSpPr>
        <p:spPr>
          <a:xfrm>
            <a:off x="5567561" y="4332585"/>
            <a:ext cx="187570" cy="17683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2" name="Elipsa 31"/>
          <p:cNvSpPr/>
          <p:nvPr/>
        </p:nvSpPr>
        <p:spPr>
          <a:xfrm>
            <a:off x="5567561" y="2761251"/>
            <a:ext cx="187570" cy="17683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3" name="Elipsa 32"/>
          <p:cNvSpPr/>
          <p:nvPr/>
        </p:nvSpPr>
        <p:spPr>
          <a:xfrm>
            <a:off x="6471959" y="2753688"/>
            <a:ext cx="187570" cy="17683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4" name="Elipsa 33"/>
          <p:cNvSpPr/>
          <p:nvPr/>
        </p:nvSpPr>
        <p:spPr>
          <a:xfrm>
            <a:off x="7639018" y="3251430"/>
            <a:ext cx="187570" cy="17683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5" name="Elipsa 34"/>
          <p:cNvSpPr/>
          <p:nvPr/>
        </p:nvSpPr>
        <p:spPr>
          <a:xfrm>
            <a:off x="7639018" y="3781709"/>
            <a:ext cx="187570" cy="17683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6" name="Elipsa 35"/>
          <p:cNvSpPr/>
          <p:nvPr/>
        </p:nvSpPr>
        <p:spPr>
          <a:xfrm>
            <a:off x="4488021" y="3251431"/>
            <a:ext cx="187570" cy="17683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7" name="Elipsa 36"/>
          <p:cNvSpPr/>
          <p:nvPr/>
        </p:nvSpPr>
        <p:spPr>
          <a:xfrm>
            <a:off x="4488021" y="3776048"/>
            <a:ext cx="187570" cy="17683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8" name="Elipsa 37"/>
          <p:cNvSpPr/>
          <p:nvPr/>
        </p:nvSpPr>
        <p:spPr>
          <a:xfrm>
            <a:off x="6771753" y="5498955"/>
            <a:ext cx="187570" cy="17683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9" name="Elipsa 38"/>
          <p:cNvSpPr/>
          <p:nvPr/>
        </p:nvSpPr>
        <p:spPr>
          <a:xfrm>
            <a:off x="5383040" y="5498955"/>
            <a:ext cx="187570" cy="17683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40" name="Elipsa 39"/>
          <p:cNvSpPr/>
          <p:nvPr/>
        </p:nvSpPr>
        <p:spPr>
          <a:xfrm>
            <a:off x="6771753" y="1619681"/>
            <a:ext cx="187570" cy="17683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41" name="Elipsa 40"/>
          <p:cNvSpPr/>
          <p:nvPr/>
        </p:nvSpPr>
        <p:spPr>
          <a:xfrm>
            <a:off x="5378277" y="1596509"/>
            <a:ext cx="187570" cy="17683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6" name="Luk 5"/>
          <p:cNvSpPr/>
          <p:nvPr/>
        </p:nvSpPr>
        <p:spPr>
          <a:xfrm rot="2580007">
            <a:off x="-6871650" y="-3268650"/>
            <a:ext cx="14207454" cy="10928796"/>
          </a:xfrm>
          <a:prstGeom prst="arc">
            <a:avLst>
              <a:gd name="adj1" fmla="val 18541973"/>
              <a:gd name="adj2" fmla="val 20953295"/>
            </a:avLst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10906248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792" y="2062481"/>
            <a:ext cx="7085821" cy="4363720"/>
          </a:xfrm>
          <a:prstGeom prst="rect">
            <a:avLst/>
          </a:prstGeom>
        </p:spPr>
      </p:pic>
      <p:sp>
        <p:nvSpPr>
          <p:cNvPr id="5" name="TekstniOkvir 4"/>
          <p:cNvSpPr txBox="1"/>
          <p:nvPr/>
        </p:nvSpPr>
        <p:spPr>
          <a:xfrm>
            <a:off x="7755466" y="3367178"/>
            <a:ext cx="389466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/>
              <a:t>forma: </a:t>
            </a:r>
            <a:r>
              <a:rPr lang="hr-HR" dirty="0" err="1"/>
              <a:t>deltoidski</a:t>
            </a:r>
            <a:r>
              <a:rPr lang="hr-HR" dirty="0"/>
              <a:t> dodekaedar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/>
              <a:t>crvenom bojom su označeni bridovi plohe koja je odabrana za projiciranje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/>
              <a:t>za dokaz plohe na </a:t>
            </a:r>
            <a:r>
              <a:rPr lang="hr-HR" dirty="0" err="1"/>
              <a:t>presjecištu</a:t>
            </a:r>
            <a:r>
              <a:rPr lang="hr-HR" dirty="0"/>
              <a:t> dviju zona najbolje je odabrati bridove koji „padaju” od vrha modela</a:t>
            </a:r>
          </a:p>
        </p:txBody>
      </p:sp>
      <p:sp>
        <p:nvSpPr>
          <p:cNvPr id="6" name="Naslov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Tetraedarska </a:t>
            </a:r>
            <a:r>
              <a:rPr lang="hr-HR" dirty="0" err="1"/>
              <a:t>hemiedrija</a:t>
            </a:r>
            <a:r>
              <a:rPr lang="hr-HR" dirty="0"/>
              <a:t> kubičnog sustava </a:t>
            </a:r>
          </a:p>
        </p:txBody>
      </p:sp>
      <p:cxnSp>
        <p:nvCxnSpPr>
          <p:cNvPr id="7" name="Ravni poveznik 6"/>
          <p:cNvCxnSpPr/>
          <p:nvPr/>
        </p:nvCxnSpPr>
        <p:spPr>
          <a:xfrm flipV="1">
            <a:off x="4309533" y="1778000"/>
            <a:ext cx="1143000" cy="117686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Ravni poveznik 8"/>
          <p:cNvCxnSpPr/>
          <p:nvPr/>
        </p:nvCxnSpPr>
        <p:spPr>
          <a:xfrm flipH="1">
            <a:off x="5122333" y="1778000"/>
            <a:ext cx="330200" cy="99134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TekstniOkvir 10"/>
          <p:cNvSpPr txBox="1"/>
          <p:nvPr/>
        </p:nvSpPr>
        <p:spPr>
          <a:xfrm>
            <a:off x="5452533" y="1416150"/>
            <a:ext cx="27895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odabrani bridovi za projiciranje zonskih ravnina</a:t>
            </a:r>
          </a:p>
        </p:txBody>
      </p:sp>
    </p:spTree>
    <p:extLst>
      <p:ext uri="{BB962C8B-B14F-4D97-AF65-F5344CB8AC3E}">
        <p14:creationId xmlns:p14="http://schemas.microsoft.com/office/powerpoint/2010/main" val="2911554185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ipsa 1"/>
          <p:cNvSpPr/>
          <p:nvPr/>
        </p:nvSpPr>
        <p:spPr>
          <a:xfrm>
            <a:off x="3818467" y="1346200"/>
            <a:ext cx="4572000" cy="4572000"/>
          </a:xfrm>
          <a:prstGeom prst="ellipse">
            <a:avLst/>
          </a:prstGeom>
          <a:noFill/>
          <a:ln w="254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cxnSp>
        <p:nvCxnSpPr>
          <p:cNvPr id="4" name="Ravni poveznik 3"/>
          <p:cNvCxnSpPr>
            <a:stCxn id="2" idx="2"/>
            <a:endCxn id="2" idx="6"/>
          </p:cNvCxnSpPr>
          <p:nvPr/>
        </p:nvCxnSpPr>
        <p:spPr>
          <a:xfrm>
            <a:off x="3818467" y="3632200"/>
            <a:ext cx="4572000" cy="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Elipsa 7"/>
          <p:cNvSpPr/>
          <p:nvPr/>
        </p:nvSpPr>
        <p:spPr>
          <a:xfrm rot="2700000">
            <a:off x="6021404" y="3449320"/>
            <a:ext cx="109728" cy="365760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cxnSp>
        <p:nvCxnSpPr>
          <p:cNvPr id="10" name="Ravni poveznik 9"/>
          <p:cNvCxnSpPr>
            <a:stCxn id="2" idx="1"/>
            <a:endCxn id="2" idx="5"/>
          </p:cNvCxnSpPr>
          <p:nvPr/>
        </p:nvCxnSpPr>
        <p:spPr>
          <a:xfrm>
            <a:off x="4488021" y="2015754"/>
            <a:ext cx="3232892" cy="3232892"/>
          </a:xfrm>
          <a:prstGeom prst="line">
            <a:avLst/>
          </a:prstGeom>
          <a:ln w="254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Jednakokračni trokut 10"/>
          <p:cNvSpPr/>
          <p:nvPr/>
        </p:nvSpPr>
        <p:spPr>
          <a:xfrm rot="7824741">
            <a:off x="5112868" y="2620730"/>
            <a:ext cx="274320" cy="274320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2" name="Jednakokračni trokut 11"/>
          <p:cNvSpPr/>
          <p:nvPr/>
        </p:nvSpPr>
        <p:spPr>
          <a:xfrm rot="18943454">
            <a:off x="6914197" y="4444082"/>
            <a:ext cx="274320" cy="274320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3" name="Jednakokračni trokut 12"/>
          <p:cNvSpPr/>
          <p:nvPr/>
        </p:nvSpPr>
        <p:spPr>
          <a:xfrm rot="13654893">
            <a:off x="6868618" y="2621155"/>
            <a:ext cx="274320" cy="274320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4" name="Jednakokračni trokut 13"/>
          <p:cNvSpPr/>
          <p:nvPr/>
        </p:nvSpPr>
        <p:spPr>
          <a:xfrm rot="2808354">
            <a:off x="5120659" y="4369821"/>
            <a:ext cx="274320" cy="274320"/>
          </a:xfrm>
          <a:prstGeom prst="triangle">
            <a:avLst>
              <a:gd name="adj" fmla="val 41488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cxnSp>
        <p:nvCxnSpPr>
          <p:cNvPr id="15" name="Ravni poveznik 14"/>
          <p:cNvCxnSpPr>
            <a:stCxn id="2" idx="7"/>
            <a:endCxn id="2" idx="3"/>
          </p:cNvCxnSpPr>
          <p:nvPr/>
        </p:nvCxnSpPr>
        <p:spPr>
          <a:xfrm flipH="1">
            <a:off x="4488021" y="2015754"/>
            <a:ext cx="3232892" cy="3232892"/>
          </a:xfrm>
          <a:prstGeom prst="line">
            <a:avLst/>
          </a:prstGeom>
          <a:ln w="254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Luk 15"/>
          <p:cNvSpPr/>
          <p:nvPr/>
        </p:nvSpPr>
        <p:spPr>
          <a:xfrm rot="12975437">
            <a:off x="4983108" y="752677"/>
            <a:ext cx="6835460" cy="6176462"/>
          </a:xfrm>
          <a:prstGeom prst="arc">
            <a:avLst>
              <a:gd name="adj1" fmla="val 16899927"/>
              <a:gd name="adj2" fmla="val 641123"/>
            </a:avLst>
          </a:prstGeom>
          <a:ln w="254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7" name="Luk 16"/>
          <p:cNvSpPr/>
          <p:nvPr/>
        </p:nvSpPr>
        <p:spPr>
          <a:xfrm rot="2555312">
            <a:off x="960110" y="577401"/>
            <a:ext cx="6418636" cy="5671019"/>
          </a:xfrm>
          <a:prstGeom prst="arc">
            <a:avLst>
              <a:gd name="adj1" fmla="val 16305449"/>
              <a:gd name="adj2" fmla="val 536546"/>
            </a:avLst>
          </a:prstGeom>
          <a:ln w="254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8" name="Luk 17"/>
          <p:cNvSpPr/>
          <p:nvPr/>
        </p:nvSpPr>
        <p:spPr>
          <a:xfrm rot="19001238">
            <a:off x="2836159" y="2679254"/>
            <a:ext cx="6262296" cy="5805399"/>
          </a:xfrm>
          <a:prstGeom prst="arc">
            <a:avLst>
              <a:gd name="adj1" fmla="val 16019126"/>
              <a:gd name="adj2" fmla="val 272199"/>
            </a:avLst>
          </a:prstGeom>
          <a:ln w="254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9" name="Luk 18"/>
          <p:cNvSpPr/>
          <p:nvPr/>
        </p:nvSpPr>
        <p:spPr>
          <a:xfrm rot="8219037">
            <a:off x="2959642" y="-1678364"/>
            <a:ext cx="5702676" cy="6598437"/>
          </a:xfrm>
          <a:prstGeom prst="arc">
            <a:avLst>
              <a:gd name="adj1" fmla="val 15618984"/>
              <a:gd name="adj2" fmla="val 21422347"/>
            </a:avLst>
          </a:prstGeom>
          <a:ln w="254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0" name="Pravokutnik 19"/>
          <p:cNvSpPr/>
          <p:nvPr/>
        </p:nvSpPr>
        <p:spPr>
          <a:xfrm>
            <a:off x="5939108" y="3495041"/>
            <a:ext cx="274320" cy="27432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7" name="Elipsa 26"/>
          <p:cNvSpPr/>
          <p:nvPr/>
        </p:nvSpPr>
        <p:spPr>
          <a:xfrm rot="2700000">
            <a:off x="6049602" y="1187124"/>
            <a:ext cx="109728" cy="365760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8" name="Pravokutnik 27"/>
          <p:cNvSpPr/>
          <p:nvPr/>
        </p:nvSpPr>
        <p:spPr>
          <a:xfrm>
            <a:off x="5967307" y="1232845"/>
            <a:ext cx="274320" cy="27432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0" name="Elipsa 29"/>
          <p:cNvSpPr/>
          <p:nvPr/>
        </p:nvSpPr>
        <p:spPr>
          <a:xfrm rot="2700000">
            <a:off x="6080553" y="5703101"/>
            <a:ext cx="109728" cy="365760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1" name="Pravokutnik 30"/>
          <p:cNvSpPr/>
          <p:nvPr/>
        </p:nvSpPr>
        <p:spPr>
          <a:xfrm>
            <a:off x="5998257" y="5748823"/>
            <a:ext cx="274320" cy="27432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2" name="Elipsa 31"/>
          <p:cNvSpPr/>
          <p:nvPr/>
        </p:nvSpPr>
        <p:spPr>
          <a:xfrm rot="2700000">
            <a:off x="8304653" y="3449320"/>
            <a:ext cx="109728" cy="365760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3" name="Pravokutnik 32"/>
          <p:cNvSpPr/>
          <p:nvPr/>
        </p:nvSpPr>
        <p:spPr>
          <a:xfrm>
            <a:off x="8222357" y="3495041"/>
            <a:ext cx="274320" cy="27432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4" name="Elipsa 33"/>
          <p:cNvSpPr/>
          <p:nvPr/>
        </p:nvSpPr>
        <p:spPr>
          <a:xfrm rot="2700000">
            <a:off x="3763603" y="3449319"/>
            <a:ext cx="109728" cy="365760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5" name="Pravokutnik 34"/>
          <p:cNvSpPr/>
          <p:nvPr/>
        </p:nvSpPr>
        <p:spPr>
          <a:xfrm>
            <a:off x="3681307" y="3495040"/>
            <a:ext cx="274320" cy="27432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cxnSp>
        <p:nvCxnSpPr>
          <p:cNvPr id="36" name="Ravni poveznik 35"/>
          <p:cNvCxnSpPr>
            <a:stCxn id="16" idx="2"/>
            <a:endCxn id="2" idx="4"/>
          </p:cNvCxnSpPr>
          <p:nvPr/>
        </p:nvCxnSpPr>
        <p:spPr>
          <a:xfrm>
            <a:off x="6076416" y="1353266"/>
            <a:ext cx="28051" cy="4564934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Slika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11" y="115410"/>
            <a:ext cx="3171800" cy="1953316"/>
          </a:xfrm>
          <a:prstGeom prst="rect">
            <a:avLst/>
          </a:prstGeom>
        </p:spPr>
      </p:pic>
      <p:sp>
        <p:nvSpPr>
          <p:cNvPr id="26" name="TekstniOkvir 25"/>
          <p:cNvSpPr txBox="1"/>
          <p:nvPr/>
        </p:nvSpPr>
        <p:spPr>
          <a:xfrm>
            <a:off x="8710009" y="1075886"/>
            <a:ext cx="322520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/>
              <a:t>brid koji „pada” dijagonalno prema promatraču pada pod </a:t>
            </a:r>
            <a:r>
              <a:rPr lang="hr-HR" dirty="0" err="1"/>
              <a:t>kutem</a:t>
            </a:r>
            <a:r>
              <a:rPr lang="hr-HR" dirty="0"/>
              <a:t> od 45° (zonska ravnina desno dolje – plava isprekidana linija)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/>
              <a:t>brid koji „pada” dijagonalno od promatrača pada pod </a:t>
            </a:r>
            <a:r>
              <a:rPr lang="hr-HR" dirty="0" err="1"/>
              <a:t>kutem</a:t>
            </a:r>
            <a:r>
              <a:rPr lang="hr-HR" dirty="0"/>
              <a:t> od 30° (zonska ravnina desno od središta – plava isprekidana linija)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/>
              <a:t>odabrana ploha nalazi se na </a:t>
            </a:r>
            <a:r>
              <a:rPr lang="hr-HR" dirty="0" err="1"/>
              <a:t>presjecištu</a:t>
            </a:r>
            <a:r>
              <a:rPr lang="hr-HR" dirty="0"/>
              <a:t> zonskih ravnina (plava točka)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/>
              <a:t>primijetite na kojem je elementu simetrije ucrtana ploha!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dirty="0"/>
          </a:p>
        </p:txBody>
      </p:sp>
      <p:sp>
        <p:nvSpPr>
          <p:cNvPr id="6" name="Luk 5"/>
          <p:cNvSpPr/>
          <p:nvPr/>
        </p:nvSpPr>
        <p:spPr>
          <a:xfrm rot="5400000">
            <a:off x="1966493" y="-498156"/>
            <a:ext cx="5610080" cy="5898763"/>
          </a:xfrm>
          <a:prstGeom prst="arc">
            <a:avLst>
              <a:gd name="adj1" fmla="val 15717747"/>
              <a:gd name="adj2" fmla="val 269445"/>
            </a:avLst>
          </a:prstGeom>
          <a:ln w="19050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7" name="Luk 6"/>
          <p:cNvSpPr/>
          <p:nvPr/>
        </p:nvSpPr>
        <p:spPr>
          <a:xfrm rot="465602">
            <a:off x="-2192169" y="1681680"/>
            <a:ext cx="9987695" cy="7451155"/>
          </a:xfrm>
          <a:prstGeom prst="arc">
            <a:avLst>
              <a:gd name="adj1" fmla="val 17321793"/>
              <a:gd name="adj2" fmla="val 20976620"/>
            </a:avLst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7" name="Elipsa 36"/>
          <p:cNvSpPr/>
          <p:nvPr/>
        </p:nvSpPr>
        <p:spPr>
          <a:xfrm>
            <a:off x="7105770" y="3883837"/>
            <a:ext cx="187570" cy="17683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31652635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ipsa 1"/>
          <p:cNvSpPr/>
          <p:nvPr/>
        </p:nvSpPr>
        <p:spPr>
          <a:xfrm>
            <a:off x="3818467" y="1346200"/>
            <a:ext cx="4572000" cy="4572000"/>
          </a:xfrm>
          <a:prstGeom prst="ellipse">
            <a:avLst/>
          </a:prstGeom>
          <a:noFill/>
          <a:ln w="254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cxnSp>
        <p:nvCxnSpPr>
          <p:cNvPr id="4" name="Ravni poveznik 3"/>
          <p:cNvCxnSpPr>
            <a:stCxn id="2" idx="2"/>
            <a:endCxn id="2" idx="6"/>
          </p:cNvCxnSpPr>
          <p:nvPr/>
        </p:nvCxnSpPr>
        <p:spPr>
          <a:xfrm>
            <a:off x="3818467" y="3632200"/>
            <a:ext cx="4572000" cy="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Elipsa 7"/>
          <p:cNvSpPr/>
          <p:nvPr/>
        </p:nvSpPr>
        <p:spPr>
          <a:xfrm rot="2700000">
            <a:off x="6021404" y="3449320"/>
            <a:ext cx="109728" cy="365760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cxnSp>
        <p:nvCxnSpPr>
          <p:cNvPr id="10" name="Ravni poveznik 9"/>
          <p:cNvCxnSpPr>
            <a:stCxn id="2" idx="1"/>
            <a:endCxn id="2" idx="5"/>
          </p:cNvCxnSpPr>
          <p:nvPr/>
        </p:nvCxnSpPr>
        <p:spPr>
          <a:xfrm>
            <a:off x="4488021" y="2015754"/>
            <a:ext cx="3232892" cy="3232892"/>
          </a:xfrm>
          <a:prstGeom prst="line">
            <a:avLst/>
          </a:prstGeom>
          <a:ln w="254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Jednakokračni trokut 10"/>
          <p:cNvSpPr/>
          <p:nvPr/>
        </p:nvSpPr>
        <p:spPr>
          <a:xfrm rot="7824741">
            <a:off x="5112868" y="2620730"/>
            <a:ext cx="274320" cy="274320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2" name="Jednakokračni trokut 11"/>
          <p:cNvSpPr/>
          <p:nvPr/>
        </p:nvSpPr>
        <p:spPr>
          <a:xfrm rot="18943454">
            <a:off x="6914197" y="4444082"/>
            <a:ext cx="274320" cy="274320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3" name="Jednakokračni trokut 12"/>
          <p:cNvSpPr/>
          <p:nvPr/>
        </p:nvSpPr>
        <p:spPr>
          <a:xfrm rot="13654893">
            <a:off x="6868618" y="2621155"/>
            <a:ext cx="274320" cy="274320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4" name="Jednakokračni trokut 13"/>
          <p:cNvSpPr/>
          <p:nvPr/>
        </p:nvSpPr>
        <p:spPr>
          <a:xfrm rot="2808354">
            <a:off x="5120659" y="4369821"/>
            <a:ext cx="274320" cy="274320"/>
          </a:xfrm>
          <a:prstGeom prst="triangle">
            <a:avLst>
              <a:gd name="adj" fmla="val 41488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cxnSp>
        <p:nvCxnSpPr>
          <p:cNvPr id="15" name="Ravni poveznik 14"/>
          <p:cNvCxnSpPr>
            <a:stCxn id="2" idx="7"/>
            <a:endCxn id="2" idx="3"/>
          </p:cNvCxnSpPr>
          <p:nvPr/>
        </p:nvCxnSpPr>
        <p:spPr>
          <a:xfrm flipH="1">
            <a:off x="4488021" y="2015754"/>
            <a:ext cx="3232892" cy="3232892"/>
          </a:xfrm>
          <a:prstGeom prst="line">
            <a:avLst/>
          </a:prstGeom>
          <a:ln w="254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Luk 15"/>
          <p:cNvSpPr/>
          <p:nvPr/>
        </p:nvSpPr>
        <p:spPr>
          <a:xfrm rot="12975437">
            <a:off x="4983108" y="752677"/>
            <a:ext cx="6835460" cy="6176462"/>
          </a:xfrm>
          <a:prstGeom prst="arc">
            <a:avLst>
              <a:gd name="adj1" fmla="val 16899927"/>
              <a:gd name="adj2" fmla="val 641123"/>
            </a:avLst>
          </a:prstGeom>
          <a:ln w="254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7" name="Luk 16"/>
          <p:cNvSpPr/>
          <p:nvPr/>
        </p:nvSpPr>
        <p:spPr>
          <a:xfrm rot="2555312">
            <a:off x="960110" y="577401"/>
            <a:ext cx="6418636" cy="5671019"/>
          </a:xfrm>
          <a:prstGeom prst="arc">
            <a:avLst>
              <a:gd name="adj1" fmla="val 16305449"/>
              <a:gd name="adj2" fmla="val 536546"/>
            </a:avLst>
          </a:prstGeom>
          <a:ln w="254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8" name="Luk 17"/>
          <p:cNvSpPr/>
          <p:nvPr/>
        </p:nvSpPr>
        <p:spPr>
          <a:xfrm rot="19001238">
            <a:off x="2836159" y="2679254"/>
            <a:ext cx="6262296" cy="5805399"/>
          </a:xfrm>
          <a:prstGeom prst="arc">
            <a:avLst>
              <a:gd name="adj1" fmla="val 16019126"/>
              <a:gd name="adj2" fmla="val 272199"/>
            </a:avLst>
          </a:prstGeom>
          <a:ln w="254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9" name="Luk 18"/>
          <p:cNvSpPr/>
          <p:nvPr/>
        </p:nvSpPr>
        <p:spPr>
          <a:xfrm rot="8219037">
            <a:off x="2959642" y="-1678364"/>
            <a:ext cx="5702676" cy="6598437"/>
          </a:xfrm>
          <a:prstGeom prst="arc">
            <a:avLst>
              <a:gd name="adj1" fmla="val 15618984"/>
              <a:gd name="adj2" fmla="val 21422347"/>
            </a:avLst>
          </a:prstGeom>
          <a:ln w="254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0" name="Pravokutnik 19"/>
          <p:cNvSpPr/>
          <p:nvPr/>
        </p:nvSpPr>
        <p:spPr>
          <a:xfrm>
            <a:off x="5939108" y="3495041"/>
            <a:ext cx="274320" cy="27432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7" name="Elipsa 26"/>
          <p:cNvSpPr/>
          <p:nvPr/>
        </p:nvSpPr>
        <p:spPr>
          <a:xfrm rot="2700000">
            <a:off x="6049602" y="1187124"/>
            <a:ext cx="109728" cy="365760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8" name="Pravokutnik 27"/>
          <p:cNvSpPr/>
          <p:nvPr/>
        </p:nvSpPr>
        <p:spPr>
          <a:xfrm>
            <a:off x="5967307" y="1232845"/>
            <a:ext cx="274320" cy="27432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0" name="Elipsa 29"/>
          <p:cNvSpPr/>
          <p:nvPr/>
        </p:nvSpPr>
        <p:spPr>
          <a:xfrm rot="2700000">
            <a:off x="6080553" y="5703101"/>
            <a:ext cx="109728" cy="365760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1" name="Pravokutnik 30"/>
          <p:cNvSpPr/>
          <p:nvPr/>
        </p:nvSpPr>
        <p:spPr>
          <a:xfrm>
            <a:off x="5998257" y="5748823"/>
            <a:ext cx="274320" cy="27432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2" name="Elipsa 31"/>
          <p:cNvSpPr/>
          <p:nvPr/>
        </p:nvSpPr>
        <p:spPr>
          <a:xfrm rot="2700000">
            <a:off x="8304653" y="3449320"/>
            <a:ext cx="109728" cy="365760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3" name="Pravokutnik 32"/>
          <p:cNvSpPr/>
          <p:nvPr/>
        </p:nvSpPr>
        <p:spPr>
          <a:xfrm>
            <a:off x="8222357" y="3495041"/>
            <a:ext cx="274320" cy="27432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4" name="Elipsa 33"/>
          <p:cNvSpPr/>
          <p:nvPr/>
        </p:nvSpPr>
        <p:spPr>
          <a:xfrm rot="2700000">
            <a:off x="3763603" y="3449319"/>
            <a:ext cx="109728" cy="365760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5" name="Pravokutnik 34"/>
          <p:cNvSpPr/>
          <p:nvPr/>
        </p:nvSpPr>
        <p:spPr>
          <a:xfrm>
            <a:off x="3681307" y="3495040"/>
            <a:ext cx="274320" cy="27432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cxnSp>
        <p:nvCxnSpPr>
          <p:cNvPr id="36" name="Ravni poveznik 35"/>
          <p:cNvCxnSpPr>
            <a:stCxn id="16" idx="2"/>
            <a:endCxn id="2" idx="4"/>
          </p:cNvCxnSpPr>
          <p:nvPr/>
        </p:nvCxnSpPr>
        <p:spPr>
          <a:xfrm>
            <a:off x="6076416" y="1353266"/>
            <a:ext cx="28051" cy="4564934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Luk 5"/>
          <p:cNvSpPr/>
          <p:nvPr/>
        </p:nvSpPr>
        <p:spPr>
          <a:xfrm rot="5400000">
            <a:off x="1966493" y="-498156"/>
            <a:ext cx="5610080" cy="5898763"/>
          </a:xfrm>
          <a:prstGeom prst="arc">
            <a:avLst>
              <a:gd name="adj1" fmla="val 15717747"/>
              <a:gd name="adj2" fmla="val 269445"/>
            </a:avLst>
          </a:prstGeom>
          <a:ln w="19050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7" name="Luk 6"/>
          <p:cNvSpPr/>
          <p:nvPr/>
        </p:nvSpPr>
        <p:spPr>
          <a:xfrm rot="465602">
            <a:off x="-2192169" y="1681680"/>
            <a:ext cx="9987695" cy="7451155"/>
          </a:xfrm>
          <a:prstGeom prst="arc">
            <a:avLst>
              <a:gd name="adj1" fmla="val 17321793"/>
              <a:gd name="adj2" fmla="val 20976620"/>
            </a:avLst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7" name="Elipsa 36"/>
          <p:cNvSpPr/>
          <p:nvPr/>
        </p:nvSpPr>
        <p:spPr>
          <a:xfrm>
            <a:off x="7105770" y="3883837"/>
            <a:ext cx="187570" cy="17683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8" name="TekstniOkvir 37"/>
          <p:cNvSpPr txBox="1"/>
          <p:nvPr/>
        </p:nvSpPr>
        <p:spPr>
          <a:xfrm>
            <a:off x="8744227" y="685062"/>
            <a:ext cx="322520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/>
              <a:t>sve ostale plohe (s gornje polovice modela!) se ucrtavaju ponavljanjem preko elemenata simetrije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/>
              <a:t>primijetite koje plohe se nalaze na istim zonskim ravninama!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dirty="0"/>
          </a:p>
        </p:txBody>
      </p:sp>
      <p:sp>
        <p:nvSpPr>
          <p:cNvPr id="39" name="Elipsa 38"/>
          <p:cNvSpPr/>
          <p:nvPr/>
        </p:nvSpPr>
        <p:spPr>
          <a:xfrm>
            <a:off x="6471563" y="4598366"/>
            <a:ext cx="187570" cy="17683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40" name="Elipsa 39"/>
          <p:cNvSpPr/>
          <p:nvPr/>
        </p:nvSpPr>
        <p:spPr>
          <a:xfrm>
            <a:off x="7462345" y="4987204"/>
            <a:ext cx="187570" cy="17683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41" name="Elipsa 40"/>
          <p:cNvSpPr/>
          <p:nvPr/>
        </p:nvSpPr>
        <p:spPr>
          <a:xfrm>
            <a:off x="4579927" y="2123224"/>
            <a:ext cx="187570" cy="17683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42" name="Elipsa 41"/>
          <p:cNvSpPr/>
          <p:nvPr/>
        </p:nvSpPr>
        <p:spPr>
          <a:xfrm>
            <a:off x="5690581" y="2510877"/>
            <a:ext cx="187570" cy="17683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43" name="Elipsa 42"/>
          <p:cNvSpPr/>
          <p:nvPr/>
        </p:nvSpPr>
        <p:spPr>
          <a:xfrm>
            <a:off x="5008484" y="3159568"/>
            <a:ext cx="187570" cy="17683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83806649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6106690"/>
          </a:xfrm>
        </p:spPr>
        <p:txBody>
          <a:bodyPr>
            <a:normAutofit/>
          </a:bodyPr>
          <a:lstStyle/>
          <a:p>
            <a:r>
              <a:rPr lang="hr-HR" dirty="0">
                <a:latin typeface="Futura Bk BT" panose="020B0502020204020303" pitchFamily="34" charset="0"/>
              </a:rPr>
              <a:t>FORME</a:t>
            </a:r>
            <a:br>
              <a:rPr lang="hr-HR" dirty="0">
                <a:latin typeface="Futura Bk BT" panose="020B0502020204020303" pitchFamily="34" charset="0"/>
              </a:rPr>
            </a:br>
            <a:br>
              <a:rPr lang="hr-HR" dirty="0">
                <a:latin typeface="Futura Bk BT" panose="020B0502020204020303" pitchFamily="34" charset="0"/>
              </a:rPr>
            </a:br>
            <a:r>
              <a:rPr lang="hr-HR" dirty="0">
                <a:latin typeface="Futura Bk BT" panose="020B0502020204020303" pitchFamily="34" charset="0"/>
              </a:rPr>
              <a:t>KUBIČNOG SUSTAVA</a:t>
            </a:r>
            <a:br>
              <a:rPr lang="hr-HR" dirty="0">
                <a:latin typeface="Futura Bk BT" panose="020B0502020204020303" pitchFamily="34" charset="0"/>
              </a:rPr>
            </a:br>
            <a:endParaRPr lang="hr-HR" dirty="0">
              <a:latin typeface="Futura Bk BT" panose="020B05020202040203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4313519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lika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7808" y="1844824"/>
            <a:ext cx="3828706" cy="360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latin typeface="Futura Bk BT" panose="020B0502020204020303" pitchFamily="34" charset="0"/>
              </a:rPr>
              <a:t>HEKSAEDAR</a:t>
            </a:r>
          </a:p>
        </p:txBody>
      </p:sp>
      <p:sp>
        <p:nvSpPr>
          <p:cNvPr id="5" name="TekstniOkvir 4"/>
          <p:cNvSpPr txBox="1"/>
          <p:nvPr/>
        </p:nvSpPr>
        <p:spPr>
          <a:xfrm>
            <a:off x="5274049" y="3614099"/>
            <a:ext cx="1008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b="1" dirty="0">
                <a:ln>
                  <a:solidFill>
                    <a:prstClr val="black"/>
                  </a:solidFill>
                </a:ln>
                <a:solidFill>
                  <a:srgbClr val="FF0000"/>
                </a:solidFill>
                <a:latin typeface="Futura Bk BT" panose="020B0502020204020303" pitchFamily="34" charset="0"/>
              </a:rPr>
              <a:t>(100)</a:t>
            </a:r>
          </a:p>
        </p:txBody>
      </p:sp>
    </p:spTree>
    <p:extLst>
      <p:ext uri="{BB962C8B-B14F-4D97-AF65-F5344CB8AC3E}">
        <p14:creationId xmlns:p14="http://schemas.microsoft.com/office/powerpoint/2010/main" val="2141990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lika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4434" y="1670470"/>
            <a:ext cx="4157479" cy="432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latin typeface="Futura Bk BT" panose="020B0502020204020303" pitchFamily="34" charset="0"/>
              </a:rPr>
              <a:t>ROMPSKI DODEKAEDAR</a:t>
            </a:r>
          </a:p>
        </p:txBody>
      </p:sp>
      <p:sp>
        <p:nvSpPr>
          <p:cNvPr id="5" name="TekstniOkvir 4"/>
          <p:cNvSpPr txBox="1"/>
          <p:nvPr/>
        </p:nvSpPr>
        <p:spPr>
          <a:xfrm>
            <a:off x="6312024" y="3830471"/>
            <a:ext cx="1008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b="1" dirty="0">
                <a:ln>
                  <a:solidFill>
                    <a:prstClr val="black"/>
                  </a:solidFill>
                </a:ln>
                <a:solidFill>
                  <a:srgbClr val="FF0000"/>
                </a:solidFill>
                <a:latin typeface="Futura Bk BT" panose="020B0502020204020303" pitchFamily="34" charset="0"/>
              </a:rPr>
              <a:t>(110)</a:t>
            </a:r>
          </a:p>
        </p:txBody>
      </p:sp>
    </p:spTree>
    <p:extLst>
      <p:ext uri="{BB962C8B-B14F-4D97-AF65-F5344CB8AC3E}">
        <p14:creationId xmlns:p14="http://schemas.microsoft.com/office/powerpoint/2010/main" val="2983145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latin typeface="Futura Bk BT" panose="020B0502020204020303" pitchFamily="34" charset="0"/>
              </a:rPr>
              <a:t>Osi simetrije (2,3,4,6; L</a:t>
            </a:r>
            <a:r>
              <a:rPr lang="hr-HR" baseline="30000" dirty="0">
                <a:latin typeface="Futura Bk BT" panose="020B0502020204020303" pitchFamily="34" charset="0"/>
              </a:rPr>
              <a:t>2</a:t>
            </a:r>
            <a:r>
              <a:rPr lang="hr-HR" dirty="0">
                <a:latin typeface="Futura Bk BT" panose="020B0502020204020303" pitchFamily="34" charset="0"/>
              </a:rPr>
              <a:t>, L</a:t>
            </a:r>
            <a:r>
              <a:rPr lang="hr-HR" baseline="30000" dirty="0">
                <a:latin typeface="Futura Bk BT" panose="020B0502020204020303" pitchFamily="34" charset="0"/>
              </a:rPr>
              <a:t>3</a:t>
            </a:r>
            <a:r>
              <a:rPr lang="hr-HR" dirty="0">
                <a:latin typeface="Futura Bk BT" panose="020B0502020204020303" pitchFamily="34" charset="0"/>
              </a:rPr>
              <a:t>, L</a:t>
            </a:r>
            <a:r>
              <a:rPr lang="hr-HR" baseline="30000" dirty="0">
                <a:latin typeface="Futura Bk BT" panose="020B0502020204020303" pitchFamily="34" charset="0"/>
              </a:rPr>
              <a:t>4</a:t>
            </a:r>
            <a:r>
              <a:rPr lang="hr-HR" dirty="0">
                <a:latin typeface="Futura Bk BT" panose="020B0502020204020303" pitchFamily="34" charset="0"/>
              </a:rPr>
              <a:t>, L</a:t>
            </a:r>
            <a:r>
              <a:rPr lang="hr-HR" baseline="30000" dirty="0">
                <a:latin typeface="Futura Bk BT" panose="020B0502020204020303" pitchFamily="34" charset="0"/>
              </a:rPr>
              <a:t>6</a:t>
            </a:r>
            <a:r>
              <a:rPr lang="hr-HR" dirty="0">
                <a:latin typeface="Futura Bk BT" panose="020B0502020204020303" pitchFamily="34" charset="0"/>
              </a:rPr>
              <a:t>)</a:t>
            </a:r>
            <a:endParaRPr lang="en-GB" dirty="0">
              <a:latin typeface="Futura Bk BT" panose="020B0502020204020303" pitchFamily="34" charset="0"/>
            </a:endParaRPr>
          </a:p>
        </p:txBody>
      </p:sp>
      <p:pic>
        <p:nvPicPr>
          <p:cNvPr id="4" name="Rezervirano mjesto sadržaja 3">
            <a:hlinkClick r:id="rId2"/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9680" y="2162796"/>
            <a:ext cx="4286250" cy="3810000"/>
          </a:xfr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8819" y="2165120"/>
            <a:ext cx="3460309" cy="3807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3153482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lika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1785" y="1628800"/>
            <a:ext cx="4157479" cy="432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latin typeface="Futura Bk BT" panose="020B0502020204020303" pitchFamily="34" charset="0"/>
              </a:rPr>
              <a:t>OKTAEDAR</a:t>
            </a:r>
          </a:p>
        </p:txBody>
      </p:sp>
      <p:sp>
        <p:nvSpPr>
          <p:cNvPr id="5" name="TekstniOkvir 4"/>
          <p:cNvSpPr txBox="1"/>
          <p:nvPr/>
        </p:nvSpPr>
        <p:spPr>
          <a:xfrm>
            <a:off x="6196987" y="2984005"/>
            <a:ext cx="1008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b="1" dirty="0">
                <a:ln>
                  <a:solidFill>
                    <a:prstClr val="black"/>
                  </a:solidFill>
                </a:ln>
                <a:solidFill>
                  <a:srgbClr val="FF0000"/>
                </a:solidFill>
                <a:latin typeface="Futura Bk BT" panose="020B0502020204020303" pitchFamily="34" charset="0"/>
              </a:rPr>
              <a:t>(111)</a:t>
            </a:r>
          </a:p>
        </p:txBody>
      </p:sp>
    </p:spTree>
    <p:extLst>
      <p:ext uri="{BB962C8B-B14F-4D97-AF65-F5344CB8AC3E}">
        <p14:creationId xmlns:p14="http://schemas.microsoft.com/office/powerpoint/2010/main" val="3229984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Slika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9765" y="1607468"/>
            <a:ext cx="4157479" cy="432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latin typeface="Futura Bk BT" panose="020B0502020204020303" pitchFamily="34" charset="0"/>
              </a:rPr>
              <a:t>TETRAKISHEKSAEDAR</a:t>
            </a:r>
          </a:p>
        </p:txBody>
      </p:sp>
      <p:sp>
        <p:nvSpPr>
          <p:cNvPr id="5" name="TekstniOkvir 4"/>
          <p:cNvSpPr txBox="1"/>
          <p:nvPr/>
        </p:nvSpPr>
        <p:spPr>
          <a:xfrm>
            <a:off x="5879976" y="3788801"/>
            <a:ext cx="1008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b="1" dirty="0">
                <a:ln>
                  <a:solidFill>
                    <a:prstClr val="black"/>
                  </a:solidFill>
                </a:ln>
                <a:solidFill>
                  <a:srgbClr val="FF0000"/>
                </a:solidFill>
                <a:latin typeface="Futura Bk BT" panose="020B0502020204020303" pitchFamily="34" charset="0"/>
              </a:rPr>
              <a:t>(210)</a:t>
            </a:r>
          </a:p>
        </p:txBody>
      </p:sp>
    </p:spTree>
    <p:extLst>
      <p:ext uri="{BB962C8B-B14F-4D97-AF65-F5344CB8AC3E}">
        <p14:creationId xmlns:p14="http://schemas.microsoft.com/office/powerpoint/2010/main" val="3147485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lika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1785" y="1700808"/>
            <a:ext cx="4157479" cy="432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>
                <a:latin typeface="Futura Bk BT" panose="020B0502020204020303" pitchFamily="34" charset="0"/>
              </a:rPr>
              <a:t>DELTOIDSKI IKOZITETRAEDAR</a:t>
            </a:r>
          </a:p>
        </p:txBody>
      </p:sp>
      <p:sp>
        <p:nvSpPr>
          <p:cNvPr id="5" name="TekstniOkvir 4"/>
          <p:cNvSpPr txBox="1"/>
          <p:nvPr/>
        </p:nvSpPr>
        <p:spPr>
          <a:xfrm>
            <a:off x="5857291" y="3327134"/>
            <a:ext cx="1008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b="1" dirty="0">
                <a:ln>
                  <a:solidFill>
                    <a:prstClr val="black"/>
                  </a:solidFill>
                </a:ln>
                <a:solidFill>
                  <a:srgbClr val="FF0000"/>
                </a:solidFill>
                <a:latin typeface="Futura Bk BT" panose="020B0502020204020303" pitchFamily="34" charset="0"/>
              </a:rPr>
              <a:t>(211)</a:t>
            </a:r>
          </a:p>
        </p:txBody>
      </p:sp>
    </p:spTree>
    <p:extLst>
      <p:ext uri="{BB962C8B-B14F-4D97-AF65-F5344CB8AC3E}">
        <p14:creationId xmlns:p14="http://schemas.microsoft.com/office/powerpoint/2010/main" val="3734675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lika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0068" y="1772816"/>
            <a:ext cx="4157479" cy="432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>
                <a:latin typeface="Futura Bk BT" panose="020B0502020204020303" pitchFamily="34" charset="0"/>
              </a:rPr>
              <a:t>TRISOKTAEDAR</a:t>
            </a:r>
          </a:p>
        </p:txBody>
      </p:sp>
      <p:sp>
        <p:nvSpPr>
          <p:cNvPr id="5" name="TekstniOkvir 4"/>
          <p:cNvSpPr txBox="1"/>
          <p:nvPr/>
        </p:nvSpPr>
        <p:spPr>
          <a:xfrm>
            <a:off x="6240016" y="3573017"/>
            <a:ext cx="1008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b="1" dirty="0">
                <a:ln>
                  <a:solidFill>
                    <a:prstClr val="black"/>
                  </a:solidFill>
                </a:ln>
                <a:solidFill>
                  <a:srgbClr val="FF0000"/>
                </a:solidFill>
                <a:latin typeface="Futura Bk BT" panose="020B0502020204020303" pitchFamily="34" charset="0"/>
              </a:rPr>
              <a:t>(221)</a:t>
            </a:r>
          </a:p>
        </p:txBody>
      </p:sp>
    </p:spTree>
    <p:extLst>
      <p:ext uri="{BB962C8B-B14F-4D97-AF65-F5344CB8AC3E}">
        <p14:creationId xmlns:p14="http://schemas.microsoft.com/office/powerpoint/2010/main" val="3922129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Slika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823" y="1556792"/>
            <a:ext cx="4503936" cy="468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>
                <a:latin typeface="Futura Bk BT" panose="020B0502020204020303" pitchFamily="34" charset="0"/>
              </a:rPr>
              <a:t>HEKSAKISOKTAEDAR</a:t>
            </a:r>
          </a:p>
        </p:txBody>
      </p:sp>
      <p:sp>
        <p:nvSpPr>
          <p:cNvPr id="5" name="TekstniOkvir 4"/>
          <p:cNvSpPr txBox="1"/>
          <p:nvPr/>
        </p:nvSpPr>
        <p:spPr>
          <a:xfrm>
            <a:off x="5951984" y="3573017"/>
            <a:ext cx="1008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b="1" dirty="0">
                <a:ln>
                  <a:solidFill>
                    <a:prstClr val="black"/>
                  </a:solidFill>
                </a:ln>
                <a:solidFill>
                  <a:srgbClr val="FF0000"/>
                </a:solidFill>
                <a:latin typeface="Futura Bk BT" panose="020B0502020204020303" pitchFamily="34" charset="0"/>
              </a:rPr>
              <a:t>(321)</a:t>
            </a:r>
          </a:p>
        </p:txBody>
      </p:sp>
    </p:spTree>
    <p:extLst>
      <p:ext uri="{BB962C8B-B14F-4D97-AF65-F5344CB8AC3E}">
        <p14:creationId xmlns:p14="http://schemas.microsoft.com/office/powerpoint/2010/main" val="488108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991544" y="620688"/>
            <a:ext cx="8229600" cy="1143000"/>
          </a:xfrm>
        </p:spPr>
        <p:txBody>
          <a:bodyPr/>
          <a:lstStyle/>
          <a:p>
            <a:r>
              <a:rPr lang="hr-HR" dirty="0" err="1">
                <a:latin typeface="Futura Bk BT" panose="020B0502020204020303" pitchFamily="34" charset="0"/>
              </a:rPr>
              <a:t>Holoedrija</a:t>
            </a:r>
            <a:r>
              <a:rPr lang="hr-HR" dirty="0">
                <a:latin typeface="Futura Bk BT" panose="020B0502020204020303" pitchFamily="34" charset="0"/>
              </a:rPr>
              <a:t> kubičnog sustava</a:t>
            </a:r>
          </a:p>
        </p:txBody>
      </p:sp>
      <p:graphicFrame>
        <p:nvGraphicFramePr>
          <p:cNvPr id="4" name="Tablic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7115466"/>
              </p:ext>
            </p:extLst>
          </p:nvPr>
        </p:nvGraphicFramePr>
        <p:xfrm>
          <a:off x="2567608" y="2204864"/>
          <a:ext cx="7056784" cy="3398768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29147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690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156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5737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24846">
                <a:tc>
                  <a:txBody>
                    <a:bodyPr/>
                    <a:lstStyle/>
                    <a:p>
                      <a:r>
                        <a:rPr lang="hr-HR" dirty="0">
                          <a:latin typeface="Futura Bk BT" panose="020B0502020204020303" pitchFamily="34" charset="0"/>
                        </a:rPr>
                        <a:t>Forma</a:t>
                      </a: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hr-HR" dirty="0" err="1">
                          <a:latin typeface="Futura Bk BT" panose="020B0502020204020303" pitchFamily="34" charset="0"/>
                        </a:rPr>
                        <a:t>Millerovi</a:t>
                      </a:r>
                      <a:r>
                        <a:rPr lang="hr-HR" dirty="0">
                          <a:latin typeface="Futura Bk BT" panose="020B0502020204020303" pitchFamily="34" charset="0"/>
                        </a:rPr>
                        <a:t> indeksi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hr-HR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>
                          <a:latin typeface="Futura Bk BT" panose="020B0502020204020303" pitchFamily="34" charset="0"/>
                        </a:rPr>
                        <a:t>Broj ploha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4846">
                <a:tc>
                  <a:txBody>
                    <a:bodyPr/>
                    <a:lstStyle/>
                    <a:p>
                      <a:r>
                        <a:rPr lang="hr-HR" dirty="0">
                          <a:latin typeface="Futura Bk BT" panose="020B0502020204020303" pitchFamily="34" charset="0"/>
                        </a:rPr>
                        <a:t>Heksaedar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>
                          <a:latin typeface="Futura Bk BT" panose="020B0502020204020303" pitchFamily="34" charset="0"/>
                        </a:rPr>
                        <a:t>{100}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hr-HR" dirty="0">
                        <a:latin typeface="Futura Bk BT" panose="020B05020202040203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>
                          <a:latin typeface="Futura Bk BT" panose="020B0502020204020303" pitchFamily="34" charset="0"/>
                        </a:rPr>
                        <a:t>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4846">
                <a:tc>
                  <a:txBody>
                    <a:bodyPr/>
                    <a:lstStyle/>
                    <a:p>
                      <a:r>
                        <a:rPr lang="hr-HR" dirty="0">
                          <a:latin typeface="Futura Bk BT" panose="020B0502020204020303" pitchFamily="34" charset="0"/>
                        </a:rPr>
                        <a:t>Rompski dodekaedar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>
                          <a:latin typeface="Futura Bk BT" panose="020B0502020204020303" pitchFamily="34" charset="0"/>
                        </a:rPr>
                        <a:t>{110}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hr-HR" dirty="0">
                        <a:latin typeface="Futura Bk BT" panose="020B05020202040203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>
                          <a:latin typeface="Futura Bk BT" panose="020B0502020204020303" pitchFamily="34" charset="0"/>
                        </a:rPr>
                        <a:t>12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4846">
                <a:tc>
                  <a:txBody>
                    <a:bodyPr/>
                    <a:lstStyle/>
                    <a:p>
                      <a:r>
                        <a:rPr lang="hr-HR" dirty="0" err="1">
                          <a:latin typeface="Futura Bk BT" panose="020B0502020204020303" pitchFamily="34" charset="0"/>
                        </a:rPr>
                        <a:t>Oktaedar</a:t>
                      </a:r>
                      <a:endParaRPr lang="hr-HR" dirty="0">
                        <a:latin typeface="Futura Bk BT" panose="020B05020202040203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>
                          <a:latin typeface="Futura Bk BT" panose="020B0502020204020303" pitchFamily="34" charset="0"/>
                        </a:rPr>
                        <a:t>{111}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hr-HR" dirty="0">
                        <a:latin typeface="Futura Bk BT" panose="020B05020202040203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>
                          <a:latin typeface="Futura Bk BT" panose="020B0502020204020303" pitchFamily="34" charset="0"/>
                        </a:rPr>
                        <a:t>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4846">
                <a:tc>
                  <a:txBody>
                    <a:bodyPr/>
                    <a:lstStyle/>
                    <a:p>
                      <a:r>
                        <a:rPr lang="hr-HR" dirty="0" err="1">
                          <a:latin typeface="Futura Bk BT" panose="020B0502020204020303" pitchFamily="34" charset="0"/>
                        </a:rPr>
                        <a:t>Tetrakisheksaedar</a:t>
                      </a:r>
                      <a:endParaRPr lang="hr-HR" dirty="0">
                        <a:latin typeface="Futura Bk BT" panose="020B05020202040203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>
                          <a:latin typeface="Futura Bk BT" panose="020B0502020204020303" pitchFamily="34" charset="0"/>
                        </a:rPr>
                        <a:t>{hk0}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>
                          <a:latin typeface="Futura Bk BT" panose="020B0502020204020303" pitchFamily="34" charset="0"/>
                        </a:rPr>
                        <a:t>npr. {210}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>
                          <a:latin typeface="Futura Bk BT" panose="020B0502020204020303" pitchFamily="34" charset="0"/>
                        </a:rPr>
                        <a:t>24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4846">
                <a:tc>
                  <a:txBody>
                    <a:bodyPr/>
                    <a:lstStyle/>
                    <a:p>
                      <a:r>
                        <a:rPr lang="hr-HR" dirty="0" err="1">
                          <a:latin typeface="Futura Bk BT" panose="020B0502020204020303" pitchFamily="34" charset="0"/>
                        </a:rPr>
                        <a:t>Deltoidski</a:t>
                      </a:r>
                      <a:r>
                        <a:rPr lang="hr-HR" baseline="0" dirty="0">
                          <a:latin typeface="Futura Bk BT" panose="020B0502020204020303" pitchFamily="34" charset="0"/>
                        </a:rPr>
                        <a:t> </a:t>
                      </a:r>
                      <a:r>
                        <a:rPr lang="hr-HR" baseline="0" dirty="0" err="1">
                          <a:latin typeface="Futura Bk BT" panose="020B0502020204020303" pitchFamily="34" charset="0"/>
                        </a:rPr>
                        <a:t>ikozitetraedar</a:t>
                      </a:r>
                      <a:endParaRPr lang="hr-HR" dirty="0">
                        <a:latin typeface="Futura Bk BT" panose="020B05020202040203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>
                          <a:latin typeface="Futura Bk BT" panose="020B0502020204020303" pitchFamily="34" charset="0"/>
                        </a:rPr>
                        <a:t>{</a:t>
                      </a:r>
                      <a:r>
                        <a:rPr lang="hr-HR" dirty="0" err="1">
                          <a:latin typeface="Futura Bk BT" panose="020B0502020204020303" pitchFamily="34" charset="0"/>
                        </a:rPr>
                        <a:t>hll</a:t>
                      </a:r>
                      <a:r>
                        <a:rPr lang="hr-HR" dirty="0">
                          <a:latin typeface="Futura Bk BT" panose="020B0502020204020303" pitchFamily="34" charset="0"/>
                        </a:rPr>
                        <a:t>}, h &gt; 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r-HR" sz="18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Futura Bk BT" panose="020B0502020204020303" pitchFamily="34" charset="0"/>
                        </a:rPr>
                        <a:t>npr. {211}</a:t>
                      </a:r>
                      <a:endParaRPr kumimoji="0" lang="hr-HR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Futura Bk BT" panose="020B05020202040203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>
                          <a:latin typeface="Futura Bk BT" panose="020B0502020204020303" pitchFamily="34" charset="0"/>
                        </a:rPr>
                        <a:t>24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4846">
                <a:tc>
                  <a:txBody>
                    <a:bodyPr/>
                    <a:lstStyle/>
                    <a:p>
                      <a:r>
                        <a:rPr lang="hr-HR" dirty="0" err="1">
                          <a:latin typeface="Futura Bk BT" panose="020B0502020204020303" pitchFamily="34" charset="0"/>
                        </a:rPr>
                        <a:t>Trisoktaedar</a:t>
                      </a:r>
                      <a:endParaRPr lang="hr-HR" dirty="0">
                        <a:latin typeface="Futura Bk BT" panose="020B05020202040203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>
                          <a:latin typeface="Futura Bk BT" panose="020B0502020204020303" pitchFamily="34" charset="0"/>
                        </a:rPr>
                        <a:t>{</a:t>
                      </a:r>
                      <a:r>
                        <a:rPr lang="hr-HR" dirty="0" err="1">
                          <a:latin typeface="Futura Bk BT" panose="020B0502020204020303" pitchFamily="34" charset="0"/>
                        </a:rPr>
                        <a:t>hhl</a:t>
                      </a:r>
                      <a:r>
                        <a:rPr lang="hr-HR" dirty="0">
                          <a:latin typeface="Futura Bk BT" panose="020B0502020204020303" pitchFamily="34" charset="0"/>
                        </a:rPr>
                        <a:t>}, h &gt; 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r-HR" sz="18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Futura Bk BT" panose="020B0502020204020303" pitchFamily="34" charset="0"/>
                        </a:rPr>
                        <a:t>npr. {221}</a:t>
                      </a:r>
                      <a:endParaRPr kumimoji="0" lang="hr-HR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Futura Bk BT" panose="020B05020202040203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>
                          <a:latin typeface="Futura Bk BT" panose="020B0502020204020303" pitchFamily="34" charset="0"/>
                        </a:rPr>
                        <a:t>24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24846">
                <a:tc>
                  <a:txBody>
                    <a:bodyPr/>
                    <a:lstStyle/>
                    <a:p>
                      <a:r>
                        <a:rPr lang="hr-HR" dirty="0" err="1">
                          <a:latin typeface="Cambria" panose="02040503050406030204" pitchFamily="18" charset="0"/>
                        </a:rPr>
                        <a:t>Heksakisoktaedar</a:t>
                      </a:r>
                      <a:endParaRPr lang="hr-HR" dirty="0">
                        <a:latin typeface="Cambria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>
                          <a:latin typeface="Cambria" panose="02040503050406030204" pitchFamily="18" charset="0"/>
                        </a:rPr>
                        <a:t>{</a:t>
                      </a:r>
                      <a:r>
                        <a:rPr lang="hr-HR" dirty="0" err="1">
                          <a:latin typeface="Cambria" panose="02040503050406030204" pitchFamily="18" charset="0"/>
                        </a:rPr>
                        <a:t>hkl</a:t>
                      </a:r>
                      <a:r>
                        <a:rPr lang="hr-HR" dirty="0">
                          <a:latin typeface="Cambria" panose="02040503050406030204" pitchFamily="18" charset="0"/>
                        </a:rPr>
                        <a:t>}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r-HR" sz="18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Cambria" panose="02040503050406030204" pitchFamily="18" charset="0"/>
                        </a:rPr>
                        <a:t>npr. {321}</a:t>
                      </a:r>
                      <a:endParaRPr kumimoji="0" lang="hr-HR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>
                          <a:latin typeface="Cambria" panose="02040503050406030204" pitchFamily="18" charset="0"/>
                        </a:rPr>
                        <a:t>48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22819689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Slika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6359" y="2212974"/>
            <a:ext cx="3578219" cy="32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Slika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1858" y="2212974"/>
            <a:ext cx="3578219" cy="324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>
                <a:latin typeface="Futura Bk BT" panose="020B0502020204020303" pitchFamily="34" charset="0"/>
              </a:rPr>
              <a:t>TETRAEDAR (+) i (-)</a:t>
            </a:r>
          </a:p>
        </p:txBody>
      </p:sp>
      <p:sp>
        <p:nvSpPr>
          <p:cNvPr id="5" name="TekstniOkvir 4"/>
          <p:cNvSpPr txBox="1"/>
          <p:nvPr/>
        </p:nvSpPr>
        <p:spPr>
          <a:xfrm>
            <a:off x="3791744" y="3176042"/>
            <a:ext cx="1008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b="1" dirty="0">
                <a:ln>
                  <a:solidFill>
                    <a:prstClr val="black"/>
                  </a:solidFill>
                </a:ln>
                <a:solidFill>
                  <a:srgbClr val="FF0000"/>
                </a:solidFill>
                <a:latin typeface="Cambria" panose="02040503050406030204" pitchFamily="18" charset="0"/>
              </a:rPr>
              <a:t>(111)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kstniOkvir 11"/>
              <p:cNvSpPr txBox="1"/>
              <p:nvPr/>
            </p:nvSpPr>
            <p:spPr>
              <a:xfrm>
                <a:off x="7248128" y="3176041"/>
                <a:ext cx="1008112" cy="4624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hr-HR" sz="2400" b="1" dirty="0">
                    <a:ln>
                      <a:solidFill>
                        <a:prstClr val="black"/>
                      </a:solidFill>
                    </a:ln>
                    <a:solidFill>
                      <a:srgbClr val="FF0000"/>
                    </a:solidFill>
                    <a:latin typeface="Cambria" panose="02040503050406030204" pitchFamily="18" charset="0"/>
                  </a:rPr>
                  <a:t>(1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hr-HR" sz="2400" b="1" i="1">
                            <a:ln>
                              <a:solidFill>
                                <a:prstClr val="black"/>
                              </a:solidFill>
                            </a:ln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hr-HR" sz="2400" b="1" i="1">
                            <a:ln>
                              <a:solidFill>
                                <a:prstClr val="black"/>
                              </a:solidFill>
                            </a:ln>
                            <a:solidFill>
                              <a:srgbClr val="FF0000"/>
                            </a:solidFill>
                            <a:latin typeface="Cambria Math"/>
                          </a:rPr>
                          <m:t>𝟏</m:t>
                        </m:r>
                      </m:e>
                    </m:acc>
                  </m:oMath>
                </a14:m>
                <a:r>
                  <a:rPr lang="hr-HR" sz="2400" b="1" dirty="0">
                    <a:ln>
                      <a:solidFill>
                        <a:prstClr val="black"/>
                      </a:solidFill>
                    </a:ln>
                    <a:solidFill>
                      <a:srgbClr val="FF0000"/>
                    </a:solidFill>
                    <a:latin typeface="Cambria" panose="02040503050406030204" pitchFamily="18" charset="0"/>
                  </a:rPr>
                  <a:t>1)</a:t>
                </a:r>
              </a:p>
            </p:txBody>
          </p:sp>
        </mc:Choice>
        <mc:Fallback xmlns="">
          <p:sp>
            <p:nvSpPr>
              <p:cNvPr id="12" name="TekstniOkvir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48128" y="3176041"/>
                <a:ext cx="1008112" cy="46243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kstniOkvir 2"/>
          <p:cNvSpPr txBox="1"/>
          <p:nvPr/>
        </p:nvSpPr>
        <p:spPr>
          <a:xfrm>
            <a:off x="2279576" y="5731537"/>
            <a:ext cx="31627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800" dirty="0">
                <a:solidFill>
                  <a:prstClr val="black"/>
                </a:solidFill>
                <a:latin typeface="Futura Bk BT" panose="020B0502020204020303" pitchFamily="34" charset="0"/>
              </a:rPr>
              <a:t>Pozitivan tetraedar</a:t>
            </a:r>
          </a:p>
        </p:txBody>
      </p:sp>
      <p:sp>
        <p:nvSpPr>
          <p:cNvPr id="14" name="TekstniOkvir 13"/>
          <p:cNvSpPr txBox="1"/>
          <p:nvPr/>
        </p:nvSpPr>
        <p:spPr>
          <a:xfrm>
            <a:off x="6672065" y="5731537"/>
            <a:ext cx="33068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800" dirty="0">
                <a:solidFill>
                  <a:prstClr val="black"/>
                </a:solidFill>
                <a:latin typeface="Futura Bk BT" panose="020B0502020204020303" pitchFamily="34" charset="0"/>
              </a:rPr>
              <a:t>Negativan tetraedar</a:t>
            </a:r>
          </a:p>
        </p:txBody>
      </p:sp>
    </p:spTree>
    <p:extLst>
      <p:ext uri="{BB962C8B-B14F-4D97-AF65-F5344CB8AC3E}">
        <p14:creationId xmlns:p14="http://schemas.microsoft.com/office/powerpoint/2010/main" val="3624442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12" grpId="0"/>
      <p:bldP spid="3" grpId="0"/>
      <p:bldP spid="14" grpId="0"/>
    </p:bld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Slika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2030" y="2302973"/>
            <a:ext cx="3379429" cy="30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Slika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5754" y="2302973"/>
            <a:ext cx="3379429" cy="306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053209" y="476672"/>
            <a:ext cx="8229600" cy="1143000"/>
          </a:xfrm>
        </p:spPr>
        <p:txBody>
          <a:bodyPr>
            <a:normAutofit/>
          </a:bodyPr>
          <a:lstStyle/>
          <a:p>
            <a:r>
              <a:rPr lang="hr-HR" dirty="0">
                <a:latin typeface="Futura Bk BT" panose="020B0502020204020303" pitchFamily="34" charset="0"/>
              </a:rPr>
              <a:t>TRISTETRAEDAR (+) i (-)</a:t>
            </a:r>
          </a:p>
        </p:txBody>
      </p:sp>
      <p:sp>
        <p:nvSpPr>
          <p:cNvPr id="5" name="TekstniOkvir 4"/>
          <p:cNvSpPr txBox="1"/>
          <p:nvPr/>
        </p:nvSpPr>
        <p:spPr>
          <a:xfrm>
            <a:off x="3287688" y="3351468"/>
            <a:ext cx="1008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b="1" dirty="0">
                <a:ln>
                  <a:solidFill>
                    <a:prstClr val="black"/>
                  </a:solidFill>
                </a:ln>
                <a:solidFill>
                  <a:srgbClr val="FF0000"/>
                </a:solidFill>
                <a:latin typeface="Cambria" panose="02040503050406030204" pitchFamily="18" charset="0"/>
              </a:rPr>
              <a:t>(211)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kstniOkvir 11"/>
              <p:cNvSpPr txBox="1"/>
              <p:nvPr/>
            </p:nvSpPr>
            <p:spPr>
              <a:xfrm>
                <a:off x="7257999" y="3407258"/>
                <a:ext cx="1008112" cy="4624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hr-HR" sz="2400" b="1" dirty="0">
                    <a:ln>
                      <a:solidFill>
                        <a:prstClr val="black"/>
                      </a:solidFill>
                    </a:ln>
                    <a:solidFill>
                      <a:srgbClr val="FF0000"/>
                    </a:solidFill>
                    <a:latin typeface="Cambria" panose="02040503050406030204" pitchFamily="18" charset="0"/>
                  </a:rPr>
                  <a:t>(2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hr-HR" sz="2400" b="1" i="1">
                            <a:ln>
                              <a:solidFill>
                                <a:prstClr val="black"/>
                              </a:solidFill>
                            </a:ln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hr-HR" sz="2400" b="1" i="1">
                            <a:ln>
                              <a:solidFill>
                                <a:prstClr val="black"/>
                              </a:solidFill>
                            </a:ln>
                            <a:solidFill>
                              <a:srgbClr val="FF0000"/>
                            </a:solidFill>
                            <a:latin typeface="Cambria Math"/>
                          </a:rPr>
                          <m:t>𝟏</m:t>
                        </m:r>
                      </m:e>
                    </m:acc>
                  </m:oMath>
                </a14:m>
                <a:r>
                  <a:rPr lang="hr-HR" sz="2400" b="1" dirty="0">
                    <a:ln>
                      <a:solidFill>
                        <a:prstClr val="black"/>
                      </a:solidFill>
                    </a:ln>
                    <a:solidFill>
                      <a:srgbClr val="FF0000"/>
                    </a:solidFill>
                    <a:latin typeface="Cambria" panose="02040503050406030204" pitchFamily="18" charset="0"/>
                  </a:rPr>
                  <a:t>1)</a:t>
                </a:r>
              </a:p>
            </p:txBody>
          </p:sp>
        </mc:Choice>
        <mc:Fallback xmlns="">
          <p:sp>
            <p:nvSpPr>
              <p:cNvPr id="12" name="TekstniOkvir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7999" y="3407258"/>
                <a:ext cx="1008112" cy="46243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kstniOkvir 2"/>
          <p:cNvSpPr txBox="1"/>
          <p:nvPr/>
        </p:nvSpPr>
        <p:spPr>
          <a:xfrm>
            <a:off x="2395748" y="5517233"/>
            <a:ext cx="316278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800" dirty="0">
                <a:solidFill>
                  <a:prstClr val="black"/>
                </a:solidFill>
                <a:latin typeface="Futura Bk BT" panose="020B0502020204020303" pitchFamily="34" charset="0"/>
              </a:rPr>
              <a:t>Pozitivan </a:t>
            </a:r>
            <a:r>
              <a:rPr lang="hr-HR" sz="2800" dirty="0" err="1">
                <a:solidFill>
                  <a:prstClr val="black"/>
                </a:solidFill>
                <a:latin typeface="Futura Bk BT" panose="020B0502020204020303" pitchFamily="34" charset="0"/>
              </a:rPr>
              <a:t>tristetraedar</a:t>
            </a:r>
            <a:endParaRPr lang="hr-HR" sz="2800" dirty="0">
              <a:solidFill>
                <a:prstClr val="black"/>
              </a:solidFill>
              <a:latin typeface="Futura Bk BT" panose="020B0502020204020303" pitchFamily="34" charset="0"/>
            </a:endParaRPr>
          </a:p>
        </p:txBody>
      </p:sp>
      <p:sp>
        <p:nvSpPr>
          <p:cNvPr id="14" name="TekstniOkvir 13"/>
          <p:cNvSpPr txBox="1"/>
          <p:nvPr/>
        </p:nvSpPr>
        <p:spPr>
          <a:xfrm>
            <a:off x="6672065" y="5517232"/>
            <a:ext cx="330680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800" dirty="0">
                <a:solidFill>
                  <a:prstClr val="black"/>
                </a:solidFill>
                <a:latin typeface="Futura Bk BT" panose="020B0502020204020303" pitchFamily="34" charset="0"/>
              </a:rPr>
              <a:t>Negativan </a:t>
            </a:r>
            <a:r>
              <a:rPr lang="hr-HR" sz="2800" dirty="0" err="1">
                <a:solidFill>
                  <a:prstClr val="black"/>
                </a:solidFill>
                <a:latin typeface="Futura Bk BT" panose="020B0502020204020303" pitchFamily="34" charset="0"/>
              </a:rPr>
              <a:t>tristetraedar</a:t>
            </a:r>
            <a:endParaRPr lang="hr-HR" sz="2800" dirty="0">
              <a:solidFill>
                <a:prstClr val="black"/>
              </a:solidFill>
              <a:latin typeface="Futura Bk BT" panose="020B05020202040203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725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12" grpId="0"/>
      <p:bldP spid="3" grpId="0"/>
      <p:bldP spid="14" grpId="0"/>
    </p:bld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Slika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9426" y="2009650"/>
            <a:ext cx="3112777" cy="32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Slika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403" y="2009650"/>
            <a:ext cx="3112777" cy="324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919536" y="476672"/>
            <a:ext cx="8424936" cy="1143000"/>
          </a:xfrm>
        </p:spPr>
        <p:txBody>
          <a:bodyPr>
            <a:noAutofit/>
          </a:bodyPr>
          <a:lstStyle/>
          <a:p>
            <a:r>
              <a:rPr lang="hr-HR" sz="3200" dirty="0">
                <a:latin typeface="Futura Bk BT" panose="020B0502020204020303" pitchFamily="34" charset="0"/>
              </a:rPr>
              <a:t>DELTOIDSKI DODEKAEDAR </a:t>
            </a:r>
            <a:r>
              <a:rPr lang="hr-HR" sz="3200" dirty="0">
                <a:solidFill>
                  <a:prstClr val="black"/>
                </a:solidFill>
                <a:latin typeface="Futura Bk BT" panose="020B0502020204020303" pitchFamily="34" charset="0"/>
              </a:rPr>
              <a:t>(+) i (-)</a:t>
            </a:r>
            <a:endParaRPr lang="hr-HR" sz="3200" dirty="0">
              <a:latin typeface="Futura Bk BT" panose="020B0502020204020303" pitchFamily="34" charset="0"/>
            </a:endParaRPr>
          </a:p>
        </p:txBody>
      </p:sp>
      <p:sp>
        <p:nvSpPr>
          <p:cNvPr id="5" name="TekstniOkvir 4"/>
          <p:cNvSpPr txBox="1"/>
          <p:nvPr/>
        </p:nvSpPr>
        <p:spPr>
          <a:xfrm>
            <a:off x="4259295" y="3638860"/>
            <a:ext cx="1008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b="1" dirty="0">
                <a:ln>
                  <a:solidFill>
                    <a:prstClr val="black"/>
                  </a:solidFill>
                </a:ln>
                <a:solidFill>
                  <a:srgbClr val="FF0000"/>
                </a:solidFill>
                <a:latin typeface="Cambria" panose="02040503050406030204" pitchFamily="18" charset="0"/>
              </a:rPr>
              <a:t>(221)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kstniOkvir 11"/>
              <p:cNvSpPr txBox="1"/>
              <p:nvPr/>
            </p:nvSpPr>
            <p:spPr>
              <a:xfrm>
                <a:off x="6765464" y="3610909"/>
                <a:ext cx="1008112" cy="4624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hr-HR" sz="2400" b="1" dirty="0">
                    <a:ln>
                      <a:solidFill>
                        <a:prstClr val="black"/>
                      </a:solidFill>
                    </a:ln>
                    <a:solidFill>
                      <a:srgbClr val="FF0000"/>
                    </a:solidFill>
                    <a:latin typeface="Cambria" panose="02040503050406030204" pitchFamily="18" charset="0"/>
                  </a:rPr>
                  <a:t>(2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hr-HR" sz="2400" b="1" i="1">
                            <a:ln>
                              <a:solidFill>
                                <a:prstClr val="black"/>
                              </a:solidFill>
                            </a:ln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hr-HR" sz="2400" b="1" i="1">
                            <a:ln>
                              <a:solidFill>
                                <a:prstClr val="black"/>
                              </a:solidFill>
                            </a:ln>
                            <a:solidFill>
                              <a:srgbClr val="FF0000"/>
                            </a:solidFill>
                            <a:latin typeface="Cambria Math"/>
                          </a:rPr>
                          <m:t>𝟐</m:t>
                        </m:r>
                      </m:e>
                    </m:acc>
                  </m:oMath>
                </a14:m>
                <a:r>
                  <a:rPr lang="hr-HR" sz="2400" b="1" dirty="0">
                    <a:ln>
                      <a:solidFill>
                        <a:prstClr val="black"/>
                      </a:solidFill>
                    </a:ln>
                    <a:solidFill>
                      <a:srgbClr val="FF0000"/>
                    </a:solidFill>
                    <a:latin typeface="Cambria" panose="02040503050406030204" pitchFamily="18" charset="0"/>
                  </a:rPr>
                  <a:t>1)</a:t>
                </a:r>
              </a:p>
            </p:txBody>
          </p:sp>
        </mc:Choice>
        <mc:Fallback xmlns="">
          <p:sp>
            <p:nvSpPr>
              <p:cNvPr id="12" name="TekstniOkvir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65464" y="3610909"/>
                <a:ext cx="1008112" cy="46243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kstniOkvir 2"/>
          <p:cNvSpPr txBox="1"/>
          <p:nvPr/>
        </p:nvSpPr>
        <p:spPr>
          <a:xfrm>
            <a:off x="2454220" y="5517231"/>
            <a:ext cx="35391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800" dirty="0">
                <a:solidFill>
                  <a:prstClr val="black"/>
                </a:solidFill>
                <a:latin typeface="Futura Bk BT" panose="020B0502020204020303" pitchFamily="34" charset="0"/>
              </a:rPr>
              <a:t>Pozitivan </a:t>
            </a:r>
            <a:r>
              <a:rPr lang="hr-HR" sz="2800" dirty="0" err="1">
                <a:solidFill>
                  <a:prstClr val="black"/>
                </a:solidFill>
                <a:latin typeface="Futura Bk BT" panose="020B0502020204020303" pitchFamily="34" charset="0"/>
              </a:rPr>
              <a:t>deltoidski</a:t>
            </a:r>
            <a:r>
              <a:rPr lang="hr-HR" sz="2800" dirty="0">
                <a:solidFill>
                  <a:prstClr val="black"/>
                </a:solidFill>
                <a:latin typeface="Futura Bk BT" panose="020B0502020204020303" pitchFamily="34" charset="0"/>
              </a:rPr>
              <a:t> dodekaedar</a:t>
            </a:r>
          </a:p>
        </p:txBody>
      </p:sp>
      <p:sp>
        <p:nvSpPr>
          <p:cNvPr id="14" name="TekstniOkvir 13"/>
          <p:cNvSpPr txBox="1"/>
          <p:nvPr/>
        </p:nvSpPr>
        <p:spPr>
          <a:xfrm>
            <a:off x="6492045" y="5517230"/>
            <a:ext cx="366684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800" dirty="0">
                <a:solidFill>
                  <a:prstClr val="black"/>
                </a:solidFill>
                <a:latin typeface="Futura Bk BT" panose="020B0502020204020303" pitchFamily="34" charset="0"/>
              </a:rPr>
              <a:t>Negativan </a:t>
            </a:r>
            <a:r>
              <a:rPr lang="hr-HR" sz="2800" dirty="0" err="1">
                <a:solidFill>
                  <a:prstClr val="black"/>
                </a:solidFill>
                <a:latin typeface="Futura Bk BT" panose="020B0502020204020303" pitchFamily="34" charset="0"/>
              </a:rPr>
              <a:t>deltoidski</a:t>
            </a:r>
            <a:r>
              <a:rPr lang="hr-HR" sz="2800" dirty="0">
                <a:solidFill>
                  <a:prstClr val="black"/>
                </a:solidFill>
                <a:latin typeface="Futura Bk BT" panose="020B0502020204020303" pitchFamily="34" charset="0"/>
              </a:rPr>
              <a:t> dodekaedar</a:t>
            </a:r>
          </a:p>
        </p:txBody>
      </p:sp>
    </p:spTree>
    <p:extLst>
      <p:ext uri="{BB962C8B-B14F-4D97-AF65-F5344CB8AC3E}">
        <p14:creationId xmlns:p14="http://schemas.microsoft.com/office/powerpoint/2010/main" val="761295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12" grpId="0"/>
      <p:bldP spid="3" grpId="0"/>
      <p:bldP spid="14" grpId="0"/>
    </p:bld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Slika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9079" y="1982074"/>
            <a:ext cx="3112777" cy="32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Slika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1018" y="1985898"/>
            <a:ext cx="3112777" cy="324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847528" y="476672"/>
            <a:ext cx="8496944" cy="1143000"/>
          </a:xfrm>
        </p:spPr>
        <p:txBody>
          <a:bodyPr>
            <a:noAutofit/>
          </a:bodyPr>
          <a:lstStyle/>
          <a:p>
            <a:r>
              <a:rPr lang="hr-HR" sz="3600" dirty="0">
                <a:latin typeface="Futura Bk BT" panose="020B0502020204020303" pitchFamily="34" charset="0"/>
              </a:rPr>
              <a:t>HEKSAKISTETRAEDAR(+) i (-)</a:t>
            </a:r>
          </a:p>
        </p:txBody>
      </p:sp>
      <p:sp>
        <p:nvSpPr>
          <p:cNvPr id="5" name="TekstniOkvir 4"/>
          <p:cNvSpPr txBox="1"/>
          <p:nvPr/>
        </p:nvSpPr>
        <p:spPr>
          <a:xfrm>
            <a:off x="3863752" y="3578947"/>
            <a:ext cx="10081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000" b="1" dirty="0">
                <a:ln>
                  <a:solidFill>
                    <a:prstClr val="black"/>
                  </a:solidFill>
                </a:ln>
                <a:solidFill>
                  <a:srgbClr val="FF0000"/>
                </a:solidFill>
                <a:latin typeface="Cambria" panose="02040503050406030204" pitchFamily="18" charset="0"/>
              </a:rPr>
              <a:t>(321)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kstniOkvir 11"/>
              <p:cNvSpPr txBox="1"/>
              <p:nvPr/>
            </p:nvSpPr>
            <p:spPr>
              <a:xfrm>
                <a:off x="6888088" y="3602075"/>
                <a:ext cx="1008112" cy="4008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hr-HR" sz="2000" b="1" dirty="0">
                    <a:ln>
                      <a:solidFill>
                        <a:prstClr val="black"/>
                      </a:solidFill>
                    </a:ln>
                    <a:solidFill>
                      <a:srgbClr val="FF0000"/>
                    </a:solidFill>
                    <a:latin typeface="Cambria" panose="02040503050406030204" pitchFamily="18" charset="0"/>
                  </a:rPr>
                  <a:t>(3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hr-HR" sz="2000" b="1" i="1">
                            <a:ln>
                              <a:solidFill>
                                <a:prstClr val="black"/>
                              </a:solidFill>
                            </a:ln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hr-HR" sz="2000" b="1" i="1">
                            <a:ln>
                              <a:solidFill>
                                <a:prstClr val="black"/>
                              </a:solidFill>
                            </a:ln>
                            <a:solidFill>
                              <a:srgbClr val="FF0000"/>
                            </a:solidFill>
                            <a:latin typeface="Cambria Math"/>
                          </a:rPr>
                          <m:t>𝟐</m:t>
                        </m:r>
                      </m:e>
                    </m:acc>
                  </m:oMath>
                </a14:m>
                <a:r>
                  <a:rPr lang="hr-HR" sz="2000" b="1" dirty="0">
                    <a:ln>
                      <a:solidFill>
                        <a:prstClr val="black"/>
                      </a:solidFill>
                    </a:ln>
                    <a:solidFill>
                      <a:srgbClr val="FF0000"/>
                    </a:solidFill>
                    <a:latin typeface="Cambria" panose="02040503050406030204" pitchFamily="18" charset="0"/>
                  </a:rPr>
                  <a:t>1)</a:t>
                </a:r>
              </a:p>
            </p:txBody>
          </p:sp>
        </mc:Choice>
        <mc:Fallback xmlns="">
          <p:sp>
            <p:nvSpPr>
              <p:cNvPr id="12" name="TekstniOkvir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8088" y="3602075"/>
                <a:ext cx="1008112" cy="40081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kstniOkvir 2"/>
          <p:cNvSpPr txBox="1"/>
          <p:nvPr/>
        </p:nvSpPr>
        <p:spPr>
          <a:xfrm>
            <a:off x="2454220" y="5517231"/>
            <a:ext cx="35391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800" dirty="0">
                <a:solidFill>
                  <a:prstClr val="black"/>
                </a:solidFill>
                <a:latin typeface="Futura Bk BT" panose="020B0502020204020303" pitchFamily="34" charset="0"/>
              </a:rPr>
              <a:t>Pozitivan </a:t>
            </a:r>
            <a:r>
              <a:rPr lang="hr-HR" sz="2800" dirty="0" err="1">
                <a:solidFill>
                  <a:prstClr val="black"/>
                </a:solidFill>
                <a:latin typeface="Futura Bk BT" panose="020B0502020204020303" pitchFamily="34" charset="0"/>
              </a:rPr>
              <a:t>heksakistetraedar</a:t>
            </a:r>
            <a:endParaRPr lang="hr-HR" sz="2800" dirty="0">
              <a:solidFill>
                <a:prstClr val="black"/>
              </a:solidFill>
              <a:latin typeface="Futura Bk BT" panose="020B0502020204020303" pitchFamily="34" charset="0"/>
            </a:endParaRPr>
          </a:p>
        </p:txBody>
      </p:sp>
      <p:sp>
        <p:nvSpPr>
          <p:cNvPr id="14" name="TekstniOkvir 13"/>
          <p:cNvSpPr txBox="1"/>
          <p:nvPr/>
        </p:nvSpPr>
        <p:spPr>
          <a:xfrm>
            <a:off x="6492045" y="5517230"/>
            <a:ext cx="366684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800" dirty="0">
                <a:solidFill>
                  <a:prstClr val="black"/>
                </a:solidFill>
                <a:latin typeface="Futura Bk BT" panose="020B0502020204020303" pitchFamily="34" charset="0"/>
              </a:rPr>
              <a:t>Negativan </a:t>
            </a:r>
            <a:r>
              <a:rPr lang="hr-HR" sz="2800" dirty="0" err="1">
                <a:solidFill>
                  <a:prstClr val="black"/>
                </a:solidFill>
                <a:latin typeface="Futura Bk BT" panose="020B0502020204020303" pitchFamily="34" charset="0"/>
              </a:rPr>
              <a:t>heksakistetraedar</a:t>
            </a:r>
            <a:endParaRPr lang="hr-HR" sz="2800" dirty="0">
              <a:solidFill>
                <a:prstClr val="black"/>
              </a:solidFill>
              <a:latin typeface="Futura Bk BT" panose="020B05020202040203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525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12" grpId="0"/>
      <p:bldP spid="3" grpId="0"/>
      <p:bldP spid="14" grpId="0"/>
    </p:bldLst>
  </p:timing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dc233c35-5e11-4fe5-b315-6dffe21e4031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8C25B5835D80040BB4E53008CA53A05" ma:contentTypeVersion="18" ma:contentTypeDescription="Create a new document." ma:contentTypeScope="" ma:versionID="7964cde067fa588e0eb9fa07465ffda4">
  <xsd:schema xmlns:xsd="http://www.w3.org/2001/XMLSchema" xmlns:xs="http://www.w3.org/2001/XMLSchema" xmlns:p="http://schemas.microsoft.com/office/2006/metadata/properties" xmlns:ns3="dc233c35-5e11-4fe5-b315-6dffe21e4031" xmlns:ns4="ad2a31e8-7b3c-4402-83c7-935220176d6c" targetNamespace="http://schemas.microsoft.com/office/2006/metadata/properties" ma:root="true" ma:fieldsID="6768130d64207892a5dc0ad173f0e899" ns3:_="" ns4:_="">
    <xsd:import namespace="dc233c35-5e11-4fe5-b315-6dffe21e4031"/>
    <xsd:import namespace="ad2a31e8-7b3c-4402-83c7-935220176d6c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GenerationTime" minOccurs="0"/>
                <xsd:element ref="ns3:MediaServiceEventHashCode" minOccurs="0"/>
                <xsd:element ref="ns3:MediaServiceSearchProperties" minOccurs="0"/>
                <xsd:element ref="ns3:_activity" minOccurs="0"/>
                <xsd:element ref="ns3:MediaServiceObjectDetectorVersions" minOccurs="0"/>
                <xsd:element ref="ns3:MediaServiceSystemTags" minOccurs="0"/>
                <xsd:element ref="ns3:MediaLengthInSeconds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c233c35-5e11-4fe5-b315-6dffe21e403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_activity" ma:index="21" nillable="true" ma:displayName="_activity" ma:hidden="true" ma:internalName="_activity">
      <xsd:simpleType>
        <xsd:restriction base="dms:Note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23" nillable="true" ma:displayName="MediaServiceSystemTags" ma:hidden="true" ma:internalName="MediaServiceSystemTags" ma:readOnly="true">
      <xsd:simpleType>
        <xsd:restriction base="dms:Note"/>
      </xsd:simpleType>
    </xsd:element>
    <xsd:element name="MediaLengthInSeconds" ma:index="2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5" nillable="true" ma:displayName="Location" ma:description="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d2a31e8-7b3c-4402-83c7-935220176d6c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7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643D498-086D-480F-AE76-8F5E42C2F26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DAB03B5-EF1D-41FC-B0F3-979AABE194DF}">
  <ds:schemaRefs>
    <ds:schemaRef ds:uri="http://schemas.openxmlformats.org/package/2006/metadata/core-properties"/>
    <ds:schemaRef ds:uri="dc233c35-5e11-4fe5-b315-6dffe21e4031"/>
    <ds:schemaRef ds:uri="http://schemas.microsoft.com/office/2006/documentManagement/types"/>
    <ds:schemaRef ds:uri="http://www.w3.org/XML/1998/namespace"/>
    <ds:schemaRef ds:uri="http://schemas.microsoft.com/office/2006/metadata/properties"/>
    <ds:schemaRef ds:uri="http://purl.org/dc/terms/"/>
    <ds:schemaRef ds:uri="http://purl.org/dc/elements/1.1/"/>
    <ds:schemaRef ds:uri="http://schemas.microsoft.com/office/infopath/2007/PartnerControls"/>
    <ds:schemaRef ds:uri="ad2a31e8-7b3c-4402-83c7-935220176d6c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7E77005A-0A64-4EF0-ACF6-BE6F986BC25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c233c35-5e11-4fe5-b315-6dffe21e4031"/>
    <ds:schemaRef ds:uri="ad2a31e8-7b3c-4402-83c7-935220176d6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1946</TotalTime>
  <Words>3551</Words>
  <Application>Microsoft Office PowerPoint</Application>
  <PresentationFormat>Widescreen</PresentationFormat>
  <Paragraphs>643</Paragraphs>
  <Slides>105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105</vt:i4>
      </vt:variant>
    </vt:vector>
  </HeadingPairs>
  <TitlesOfParts>
    <vt:vector size="117" baseType="lpstr">
      <vt:lpstr>Times New Roman</vt:lpstr>
      <vt:lpstr>Cambria Math</vt:lpstr>
      <vt:lpstr>Futura Bk BT</vt:lpstr>
      <vt:lpstr>Symbol</vt:lpstr>
      <vt:lpstr>Arial</vt:lpstr>
      <vt:lpstr>CRO_Dutch-Normal</vt:lpstr>
      <vt:lpstr>Wingdings</vt:lpstr>
      <vt:lpstr>Calibri (tijelo)</vt:lpstr>
      <vt:lpstr>Calibri</vt:lpstr>
      <vt:lpstr>Cambria</vt:lpstr>
      <vt:lpstr>Calibri Light</vt:lpstr>
      <vt:lpstr>Tema sustava Office</vt:lpstr>
      <vt:lpstr>Mineralogija - vježbe</vt:lpstr>
      <vt:lpstr>Termini i program</vt:lpstr>
      <vt:lpstr>Uvjeti za izlazak na kolokvij </vt:lpstr>
      <vt:lpstr>Kolokvij</vt:lpstr>
      <vt:lpstr>Potreban pribor</vt:lpstr>
      <vt:lpstr>Elementi simetrije</vt:lpstr>
      <vt:lpstr>Centar simetrije (1 ̅, i, C)</vt:lpstr>
      <vt:lpstr>Ravnina simetrije (m, P)</vt:lpstr>
      <vt:lpstr>Osi simetrije (2,3,4,6; L2, L3, L4, L6)</vt:lpstr>
      <vt:lpstr>Složene osi simetrije</vt:lpstr>
      <vt:lpstr>Rotoinverzna tetragira (oznake)</vt:lpstr>
      <vt:lpstr>PowerPoint Presentation</vt:lpstr>
      <vt:lpstr>DOMAĆA ZADAĆA</vt:lpstr>
      <vt:lpstr>Samostalni rad (14.3.)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Samostalni rad 21.3.</vt:lpstr>
      <vt:lpstr>Zona</vt:lpstr>
      <vt:lpstr>Zona (nastavak)</vt:lpstr>
      <vt:lpstr>FORMA</vt:lpstr>
      <vt:lpstr>Orijentacija modela</vt:lpstr>
      <vt:lpstr>Orijentacija modela u kubičnom sustavu</vt:lpstr>
      <vt:lpstr>Orijentacija modela u tetragonskom sustavu</vt:lpstr>
      <vt:lpstr>Orijentacija modela u heksagonskom sustavu</vt:lpstr>
      <vt:lpstr>Orijentacija modela u rompskom sustavu</vt:lpstr>
      <vt:lpstr>FORME NE-KUBIČNIH KRISTALNIH SUSTAVA</vt:lpstr>
      <vt:lpstr>TETRAGONSKA PRIZMA </vt:lpstr>
      <vt:lpstr>DITETRAGONSKA PRIZMA</vt:lpstr>
      <vt:lpstr>TETRAGONSKA DIPIRAMIDA  </vt:lpstr>
      <vt:lpstr>HEKSAGONSKA PRIZMA </vt:lpstr>
      <vt:lpstr>DIHEKSAGONSKA PRIZMA</vt:lpstr>
      <vt:lpstr>HEKSAGONSKA DIPIRAMIDA  </vt:lpstr>
      <vt:lpstr>ROMBOEDAR (+ i -)</vt:lpstr>
      <vt:lpstr>DITRIGONSKI SKALENOEDAR  (postoje + i -)</vt:lpstr>
      <vt:lpstr>ROMPSKA DIPIRAMIDA {hkl} </vt:lpstr>
      <vt:lpstr>Samostalni rad 28.3.</vt:lpstr>
      <vt:lpstr>PowerPoint Presentation</vt:lpstr>
      <vt:lpstr>Zona</vt:lpstr>
      <vt:lpstr>Zona (nastavak)</vt:lpstr>
      <vt:lpstr>Orijentacija modela</vt:lpstr>
      <vt:lpstr>Orijentacija modela u kubičnom sustavu</vt:lpstr>
      <vt:lpstr>Kako iscrtati zonu?</vt:lpstr>
      <vt:lpstr>Kako iscrtati zonu?</vt:lpstr>
      <vt:lpstr>Kako iscrtati zonu?</vt:lpstr>
      <vt:lpstr>Kako iscrtati zonu?</vt:lpstr>
      <vt:lpstr>Kako iscrtati zonu?</vt:lpstr>
      <vt:lpstr>Kako iscrtati zonu?</vt:lpstr>
      <vt:lpstr>Kako iscrtati zonu?</vt:lpstr>
      <vt:lpstr>Kako iscrtati zonu?</vt:lpstr>
      <vt:lpstr>Kako iscrtati zonu?</vt:lpstr>
      <vt:lpstr>Kako iscrtati zonu?</vt:lpstr>
      <vt:lpstr>Kako iscrtati zonu?</vt:lpstr>
      <vt:lpstr>Kako iscrtati zonu?</vt:lpstr>
      <vt:lpstr>Kako iscrtati zonu?</vt:lpstr>
      <vt:lpstr>Kako iscrtati zonu?</vt:lpstr>
      <vt:lpstr>Kako iscrtati zonu?</vt:lpstr>
      <vt:lpstr>Kako iscrtati zonu?</vt:lpstr>
      <vt:lpstr>Kako iscrtati zonu?</vt:lpstr>
      <vt:lpstr>Kako iscrtati zonu?</vt:lpstr>
      <vt:lpstr>Kako iscrtati zonu?</vt:lpstr>
      <vt:lpstr>PowerPoint Presentation</vt:lpstr>
      <vt:lpstr>PowerPoint Presentation</vt:lpstr>
      <vt:lpstr>Da bi kristal bio u potpunosti opisan, treba još indeksirati plohe te imenovati forme.</vt:lpstr>
      <vt:lpstr>PowerPoint Presentation</vt:lpstr>
      <vt:lpstr>Wiessovi koeficijenti – ma : nb : pc</vt:lpstr>
      <vt:lpstr>Millerovi indeksi – (hkl)</vt:lpstr>
      <vt:lpstr>Millerovi indeksi – (hkl)</vt:lpstr>
      <vt:lpstr>PowerPoint Presentation</vt:lpstr>
      <vt:lpstr>Projiciranje zonskih ravnina</vt:lpstr>
      <vt:lpstr>Pentagonska hemiedrija kubičnog sustava </vt:lpstr>
      <vt:lpstr>PowerPoint Presentation</vt:lpstr>
      <vt:lpstr>PowerPoint Presentation</vt:lpstr>
      <vt:lpstr>Tetraedarska hemiedrija kubičnog sustava </vt:lpstr>
      <vt:lpstr>PowerPoint Presentation</vt:lpstr>
      <vt:lpstr>PowerPoint Presentation</vt:lpstr>
      <vt:lpstr>FORME  KUBIČNOG SUSTAVA </vt:lpstr>
      <vt:lpstr>HEKSAEDAR</vt:lpstr>
      <vt:lpstr>ROMPSKI DODEKAEDAR</vt:lpstr>
      <vt:lpstr>OKTAEDAR</vt:lpstr>
      <vt:lpstr>TETRAKISHEKSAEDAR</vt:lpstr>
      <vt:lpstr>DELTOIDSKI IKOZITETRAEDAR</vt:lpstr>
      <vt:lpstr>TRISOKTAEDAR</vt:lpstr>
      <vt:lpstr>HEKSAKISOKTAEDAR</vt:lpstr>
      <vt:lpstr>Holoedrija kubičnog sustava</vt:lpstr>
      <vt:lpstr>TETRAEDAR (+) i (-)</vt:lpstr>
      <vt:lpstr>TRISTETRAEDAR (+) i (-)</vt:lpstr>
      <vt:lpstr>DELTOIDSKI DODEKAEDAR (+) i (-)</vt:lpstr>
      <vt:lpstr>HEKSAKISTETRAEDAR(+) i (-)</vt:lpstr>
      <vt:lpstr>Tetraedarska hemiedrija kubičnog sustava</vt:lpstr>
      <vt:lpstr>PENTAGONSKI DODEKAEDAR (+ i -)</vt:lpstr>
      <vt:lpstr>DISDODEKAEDAR (+ i -)</vt:lpstr>
      <vt:lpstr>Pentagonska hemiedrija kubičnog sustava</vt:lpstr>
      <vt:lpstr>PowerPoint Presentation</vt:lpstr>
      <vt:lpstr>Alati za vizualizaciju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Mineralogija - vježbe</dc:title>
  <dc:creator>Zvonka Gverić</dc:creator>
  <cp:lastModifiedBy>Zvonka Gverić</cp:lastModifiedBy>
  <cp:revision>62</cp:revision>
  <dcterms:created xsi:type="dcterms:W3CDTF">2018-03-01T14:10:35Z</dcterms:created>
  <dcterms:modified xsi:type="dcterms:W3CDTF">2025-05-23T16:37:07Z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0x010100E8C25B5835D80040BB4E53008CA53A05</vt:lpwstr>
  </property>
</Properties>
</file>