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70.xml" ContentType="application/vnd.openxmlformats-officedocument.presentationml.slide+xml"/>
  <Override PartName="/ppt/slideLayouts/slideLayout2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3" r:id="rId15"/>
    <p:sldId id="347" r:id="rId16"/>
    <p:sldId id="269" r:id="rId17"/>
    <p:sldId id="342" r:id="rId18"/>
    <p:sldId id="346" r:id="rId19"/>
    <p:sldId id="343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276" r:id="rId33"/>
    <p:sldId id="277" r:id="rId34"/>
    <p:sldId id="278" r:id="rId35"/>
    <p:sldId id="280" r:id="rId36"/>
    <p:sldId id="281" r:id="rId37"/>
    <p:sldId id="282" r:id="rId38"/>
    <p:sldId id="283" r:id="rId39"/>
    <p:sldId id="28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60" r:id="rId51"/>
    <p:sldId id="361" r:id="rId52"/>
    <p:sldId id="362" r:id="rId53"/>
    <p:sldId id="363" r:id="rId54"/>
    <p:sldId id="364" r:id="rId55"/>
    <p:sldId id="365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288" r:id="rId91"/>
    <p:sldId id="289" r:id="rId92"/>
    <p:sldId id="290" r:id="rId93"/>
    <p:sldId id="291" r:id="rId94"/>
    <p:sldId id="292" r:id="rId95"/>
    <p:sldId id="293" r:id="rId96"/>
    <p:sldId id="294" r:id="rId97"/>
    <p:sldId id="295" r:id="rId98"/>
    <p:sldId id="296" r:id="rId99"/>
    <p:sldId id="297" r:id="rId100"/>
    <p:sldId id="298" r:id="rId101"/>
    <p:sldId id="299" r:id="rId102"/>
    <p:sldId id="300" r:id="rId103"/>
    <p:sldId id="301" r:id="rId104"/>
    <p:sldId id="302" r:id="rId105"/>
    <p:sldId id="303" r:id="rId106"/>
    <p:sldId id="304" r:id="rId107"/>
    <p:sldId id="373" r:id="rId108"/>
    <p:sldId id="374" r:id="rId109"/>
  </p:sldIdLst>
  <p:sldSz cx="12192000" cy="6858000"/>
  <p:notesSz cx="6858000" cy="9144000"/>
  <p:embeddedFontLst>
    <p:embeddedFont>
      <p:font typeface="Calibri" panose="020F0502020204030204" pitchFamily="34" charset="0"/>
      <p:regular r:id="rId111"/>
      <p:bold r:id="rId112"/>
      <p:italic r:id="rId113"/>
      <p:boldItalic r:id="rId114"/>
    </p:embeddedFont>
    <p:embeddedFont>
      <p:font typeface="Calibri Light" panose="020F0302020204030204" pitchFamily="34" charset="0"/>
      <p:regular r:id="rId115"/>
      <p:italic r:id="rId116"/>
    </p:embeddedFont>
    <p:embeddedFont>
      <p:font typeface="Cambria" panose="02040503050406030204" pitchFamily="18" charset="0"/>
      <p:regular r:id="rId117"/>
      <p:bold r:id="rId118"/>
      <p:italic r:id="rId119"/>
      <p:boldItalic r:id="rId120"/>
    </p:embeddedFont>
    <p:embeddedFont>
      <p:font typeface="Cambria Math" panose="02040503050406030204" pitchFamily="18" charset="0"/>
      <p:regular r:id="rId121"/>
    </p:embeddedFont>
    <p:embeddedFont>
      <p:font typeface="Futura Bk BT" panose="020B0502020204020303" pitchFamily="34" charset="0"/>
      <p:regular r:id="rId122"/>
      <p:italic r:id="rId1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ka Gverić" initials="ZG" lastIdx="1" clrIdx="0">
    <p:extLst>
      <p:ext uri="{19B8F6BF-5375-455C-9EA6-DF929625EA0E}">
        <p15:presenceInfo xmlns:p15="http://schemas.microsoft.com/office/powerpoint/2012/main" userId="Zvonka Gve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Tamni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amni stil 2 - Isticanje 3/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amni stil 2 - Isticanje 5/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7.fntdata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font" Target="fonts/font2.fntdata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font" Target="fonts/font13.fntdata"/><Relationship Id="rId128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font" Target="fonts/font3.fntdata"/><Relationship Id="rId118" Type="http://schemas.openxmlformats.org/officeDocument/2006/relationships/font" Target="fonts/font8.fntdata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commentAuthors" Target="commentAuthors.xml"/><Relationship Id="rId129" Type="http://schemas.microsoft.com/office/2016/11/relationships/changesInfo" Target="changesInfos/changesInfo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font" Target="fonts/font4.fntdata"/><Relationship Id="rId119" Type="http://schemas.openxmlformats.org/officeDocument/2006/relationships/font" Target="fonts/font9.fntdata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font" Target="fonts/font10.fntdata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font" Target="fonts/font11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font" Target="fonts/font1.fntdata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vonka Gverić" userId="f8371927-8633-48a5-9c91-c9cdd5519f0b" providerId="ADAL" clId="{ADEA3E19-850E-4349-9B3B-D67F3952E74C}"/>
    <pc:docChg chg="undo custSel addSld delSld modSld">
      <pc:chgData name="Zvonka Gverić" userId="f8371927-8633-48a5-9c91-c9cdd5519f0b" providerId="ADAL" clId="{ADEA3E19-850E-4349-9B3B-D67F3952E74C}" dt="2025-04-04T16:44:23.862" v="1254" actId="14100"/>
      <pc:docMkLst>
        <pc:docMk/>
      </pc:docMkLst>
      <pc:sldChg chg="modSp">
        <pc:chgData name="Zvonka Gverić" userId="f8371927-8633-48a5-9c91-c9cdd5519f0b" providerId="ADAL" clId="{ADEA3E19-850E-4349-9B3B-D67F3952E74C}" dt="2025-03-24T11:35:55.016" v="355" actId="20577"/>
        <pc:sldMkLst>
          <pc:docMk/>
          <pc:sldMk cId="2408668877" sldId="257"/>
        </pc:sldMkLst>
        <pc:spChg chg="mod">
          <ac:chgData name="Zvonka Gverić" userId="f8371927-8633-48a5-9c91-c9cdd5519f0b" providerId="ADAL" clId="{ADEA3E19-850E-4349-9B3B-D67F3952E74C}" dt="2025-03-24T11:35:55.016" v="355" actId="20577"/>
          <ac:spMkLst>
            <pc:docMk/>
            <pc:sldMk cId="2408668877" sldId="257"/>
            <ac:spMk id="3" creationId="{00000000-0000-0000-0000-000000000000}"/>
          </ac:spMkLst>
        </pc:spChg>
      </pc:sldChg>
      <pc:sldChg chg="delSp">
        <pc:chgData name="Zvonka Gverić" userId="f8371927-8633-48a5-9c91-c9cdd5519f0b" providerId="ADAL" clId="{ADEA3E19-850E-4349-9B3B-D67F3952E74C}" dt="2025-03-21T09:43:36.893" v="0"/>
        <pc:sldMkLst>
          <pc:docMk/>
          <pc:sldMk cId="3644935169" sldId="273"/>
        </pc:sldMkLst>
        <pc:picChg chg="del">
          <ac:chgData name="Zvonka Gverić" userId="f8371927-8633-48a5-9c91-c9cdd5519f0b" providerId="ADAL" clId="{ADEA3E19-850E-4349-9B3B-D67F3952E74C}" dt="2025-03-21T09:43:36.893" v="0"/>
          <ac:picMkLst>
            <pc:docMk/>
            <pc:sldMk cId="3644935169" sldId="273"/>
            <ac:picMk id="4" creationId="{85396208-F4D9-4407-B6A1-94FE576CFD0D}"/>
          </ac:picMkLst>
        </pc:picChg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1307596394" sldId="276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237328899" sldId="277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1095203381" sldId="278"/>
        </pc:sldMkLst>
      </pc:sldChg>
      <pc:sldChg chg="modSp add">
        <pc:chgData name="Zvonka Gverić" userId="f8371927-8633-48a5-9c91-c9cdd5519f0b" providerId="ADAL" clId="{ADEA3E19-850E-4349-9B3B-D67F3952E74C}" dt="2025-03-28T10:35:24.449" v="358" actId="20577"/>
        <pc:sldMkLst>
          <pc:docMk/>
          <pc:sldMk cId="145989354" sldId="280"/>
        </pc:sldMkLst>
        <pc:spChg chg="mod">
          <ac:chgData name="Zvonka Gverić" userId="f8371927-8633-48a5-9c91-c9cdd5519f0b" providerId="ADAL" clId="{ADEA3E19-850E-4349-9B3B-D67F3952E74C}" dt="2025-03-28T10:35:24.449" v="358" actId="20577"/>
          <ac:spMkLst>
            <pc:docMk/>
            <pc:sldMk cId="145989354" sldId="280"/>
            <ac:spMk id="3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3048397052" sldId="281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2917785962" sldId="282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3902654926" sldId="283"/>
        </pc:sldMkLst>
      </pc:sldChg>
      <pc:sldChg chg="add">
        <pc:chgData name="Zvonka Gverić" userId="f8371927-8633-48a5-9c91-c9cdd5519f0b" providerId="ADAL" clId="{ADEA3E19-850E-4349-9B3B-D67F3952E74C}" dt="2025-03-28T10:35:01.276" v="356"/>
        <pc:sldMkLst>
          <pc:docMk/>
          <pc:sldMk cId="516548980" sldId="284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94313519" sldId="288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141990988" sldId="289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983145335" sldId="290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229984169" sldId="291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147485447" sldId="292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734675503" sldId="293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922129895" sldId="294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88108177" sldId="295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1022819689" sldId="296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624442696" sldId="297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12725411" sldId="298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761295249" sldId="299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15525151" sldId="300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362660121" sldId="301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2039027079" sldId="302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4137913675" sldId="303"/>
        </pc:sldMkLst>
      </pc:sldChg>
      <pc:sldChg chg="add">
        <pc:chgData name="Zvonka Gverić" userId="f8371927-8633-48a5-9c91-c9cdd5519f0b" providerId="ADAL" clId="{ADEA3E19-850E-4349-9B3B-D67F3952E74C}" dt="2025-04-04T09:20:57.592" v="975"/>
        <pc:sldMkLst>
          <pc:docMk/>
          <pc:sldMk cId="3837034648" sldId="304"/>
        </pc:sldMkLst>
      </pc:sldChg>
      <pc:sldChg chg="modSp add">
        <pc:chgData name="Zvonka Gverić" userId="f8371927-8633-48a5-9c91-c9cdd5519f0b" providerId="ADAL" clId="{ADEA3E19-850E-4349-9B3B-D67F3952E74C}" dt="2025-03-28T10:37:52.964" v="392" actId="14100"/>
        <pc:sldMkLst>
          <pc:docMk/>
          <pc:sldMk cId="3522663898" sldId="305"/>
        </pc:sldMkLst>
        <pc:spChg chg="mod">
          <ac:chgData name="Zvonka Gverić" userId="f8371927-8633-48a5-9c91-c9cdd5519f0b" providerId="ADAL" clId="{ADEA3E19-850E-4349-9B3B-D67F3952E74C}" dt="2025-03-28T10:37:52.964" v="392" actId="14100"/>
          <ac:spMkLst>
            <pc:docMk/>
            <pc:sldMk cId="3522663898" sldId="305"/>
            <ac:spMk id="2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894479661" sldId="306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4155064836" sldId="307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1548691631" sldId="308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781489195" sldId="309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3115374531" sldId="310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253476110" sldId="311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964059374" sldId="312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2063414795" sldId="313"/>
        </pc:sldMkLst>
      </pc:sldChg>
      <pc:sldChg chg="add">
        <pc:chgData name="Zvonka Gverić" userId="f8371927-8633-48a5-9c91-c9cdd5519f0b" providerId="ADAL" clId="{ADEA3E19-850E-4349-9B3B-D67F3952E74C}" dt="2025-03-28T10:36:52.338" v="359"/>
        <pc:sldMkLst>
          <pc:docMk/>
          <pc:sldMk cId="2435510695" sldId="314"/>
        </pc:sldMkLst>
      </pc:sldChg>
      <pc:sldChg chg="addSp modSp add">
        <pc:chgData name="Zvonka Gverić" userId="f8371927-8633-48a5-9c91-c9cdd5519f0b" providerId="ADAL" clId="{ADEA3E19-850E-4349-9B3B-D67F3952E74C}" dt="2025-04-04T08:43:21.840" v="969" actId="207"/>
        <pc:sldMkLst>
          <pc:docMk/>
          <pc:sldMk cId="3048203699" sldId="315"/>
        </pc:sldMkLst>
        <pc:spChg chg="add mod">
          <ac:chgData name="Zvonka Gverić" userId="f8371927-8633-48a5-9c91-c9cdd5519f0b" providerId="ADAL" clId="{ADEA3E19-850E-4349-9B3B-D67F3952E74C}" dt="2025-04-04T08:43:21.840" v="969" actId="207"/>
          <ac:spMkLst>
            <pc:docMk/>
            <pc:sldMk cId="3048203699" sldId="315"/>
            <ac:spMk id="5" creationId="{E0C33D38-2FCE-415D-A00F-E4BD8A936371}"/>
          </ac:spMkLst>
        </pc:spChg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576951080" sldId="316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3065692053" sldId="317"/>
        </pc:sldMkLst>
      </pc:sldChg>
      <pc:sldChg chg="modSp add">
        <pc:chgData name="Zvonka Gverić" userId="f8371927-8633-48a5-9c91-c9cdd5519f0b" providerId="ADAL" clId="{ADEA3E19-850E-4349-9B3B-D67F3952E74C}" dt="2025-04-04T08:43:50.293" v="973" actId="20577"/>
        <pc:sldMkLst>
          <pc:docMk/>
          <pc:sldMk cId="3495234847" sldId="318"/>
        </pc:sldMkLst>
        <pc:spChg chg="mod">
          <ac:chgData name="Zvonka Gverić" userId="f8371927-8633-48a5-9c91-c9cdd5519f0b" providerId="ADAL" clId="{ADEA3E19-850E-4349-9B3B-D67F3952E74C}" dt="2025-04-04T08:43:50.293" v="973" actId="20577"/>
          <ac:spMkLst>
            <pc:docMk/>
            <pc:sldMk cId="3495234847" sldId="318"/>
            <ac:spMk id="3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918510660" sldId="319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3408959429" sldId="320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3154924873" sldId="321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403623529" sldId="322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698361828" sldId="323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319368432" sldId="324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1623017921" sldId="325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1878582428" sldId="326"/>
        </pc:sldMkLst>
      </pc:sldChg>
      <pc:sldChg chg="add">
        <pc:chgData name="Zvonka Gverić" userId="f8371927-8633-48a5-9c91-c9cdd5519f0b" providerId="ADAL" clId="{ADEA3E19-850E-4349-9B3B-D67F3952E74C}" dt="2025-04-04T08:40:56.715" v="921"/>
        <pc:sldMkLst>
          <pc:docMk/>
          <pc:sldMk cId="2686366810" sldId="327"/>
        </pc:sldMkLst>
      </pc:sldChg>
      <pc:sldChg chg="add">
        <pc:chgData name="Zvonka Gverić" userId="f8371927-8633-48a5-9c91-c9cdd5519f0b" providerId="ADAL" clId="{ADEA3E19-850E-4349-9B3B-D67F3952E74C}" dt="2025-04-04T08:42:38.554" v="925"/>
        <pc:sldMkLst>
          <pc:docMk/>
          <pc:sldMk cId="2533073221" sldId="328"/>
        </pc:sldMkLst>
      </pc:sldChg>
      <pc:sldChg chg="add">
        <pc:chgData name="Zvonka Gverić" userId="f8371927-8633-48a5-9c91-c9cdd5519f0b" providerId="ADAL" clId="{ADEA3E19-850E-4349-9B3B-D67F3952E74C}" dt="2025-04-04T08:42:38.554" v="925"/>
        <pc:sldMkLst>
          <pc:docMk/>
          <pc:sldMk cId="3524705937" sldId="329"/>
        </pc:sldMkLst>
      </pc:sldChg>
      <pc:sldChg chg="add">
        <pc:chgData name="Zvonka Gverić" userId="f8371927-8633-48a5-9c91-c9cdd5519f0b" providerId="ADAL" clId="{ADEA3E19-850E-4349-9B3B-D67F3952E74C}" dt="2025-04-04T08:42:38.554" v="925"/>
        <pc:sldMkLst>
          <pc:docMk/>
          <pc:sldMk cId="3729920875" sldId="330"/>
        </pc:sldMkLst>
      </pc:sldChg>
      <pc:sldChg chg="add del">
        <pc:chgData name="Zvonka Gverić" userId="f8371927-8633-48a5-9c91-c9cdd5519f0b" providerId="ADAL" clId="{ADEA3E19-850E-4349-9B3B-D67F3952E74C}" dt="2025-04-04T08:42:38.554" v="925"/>
        <pc:sldMkLst>
          <pc:docMk/>
          <pc:sldMk cId="695729719" sldId="331"/>
        </pc:sldMkLst>
      </pc:sldChg>
      <pc:sldChg chg="add del">
        <pc:chgData name="Zvonka Gverić" userId="f8371927-8633-48a5-9c91-c9cdd5519f0b" providerId="ADAL" clId="{ADEA3E19-850E-4349-9B3B-D67F3952E74C}" dt="2025-04-04T08:42:38.554" v="925"/>
        <pc:sldMkLst>
          <pc:docMk/>
          <pc:sldMk cId="3971497218" sldId="332"/>
        </pc:sldMkLst>
      </pc:sldChg>
      <pc:sldChg chg="add del">
        <pc:chgData name="Zvonka Gverić" userId="f8371927-8633-48a5-9c91-c9cdd5519f0b" providerId="ADAL" clId="{ADEA3E19-850E-4349-9B3B-D67F3952E74C}" dt="2025-04-04T08:42:38.554" v="925"/>
        <pc:sldMkLst>
          <pc:docMk/>
          <pc:sldMk cId="1815169751" sldId="333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66102621" sldId="334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821101482" sldId="335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942330398" sldId="336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764628939" sldId="337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1665165668" sldId="338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3756208173" sldId="339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1689745059" sldId="340"/>
        </pc:sldMkLst>
      </pc:sldChg>
      <pc:sldChg chg="add">
        <pc:chgData name="Zvonka Gverić" userId="f8371927-8633-48a5-9c91-c9cdd5519f0b" providerId="ADAL" clId="{ADEA3E19-850E-4349-9B3B-D67F3952E74C}" dt="2025-04-04T08:40:21.394" v="920"/>
        <pc:sldMkLst>
          <pc:docMk/>
          <pc:sldMk cId="1262412719" sldId="341"/>
        </pc:sldMkLst>
      </pc:sldChg>
      <pc:sldChg chg="addSp add modAnim">
        <pc:chgData name="Zvonka Gverić" userId="f8371927-8633-48a5-9c91-c9cdd5519f0b" providerId="ADAL" clId="{ADEA3E19-850E-4349-9B3B-D67F3952E74C}" dt="2025-03-21T09:44:08.443" v="2"/>
        <pc:sldMkLst>
          <pc:docMk/>
          <pc:sldMk cId="2995615237" sldId="347"/>
        </pc:sldMkLst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3" creationId="{6EBF8842-DBEC-4FFC-9F70-C1DB9E1368AB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4" creationId="{EB0544B7-1ED4-486D-896F-AE64D681B943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5" creationId="{66A46ED9-1EE2-4122-A7F1-959611D15842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6" creationId="{9D48A036-CAE6-443D-99BA-B4E09E8946BD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7" creationId="{DCBD4F1E-F723-45CF-9855-C26DA527226E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8" creationId="{91817BDF-77FC-409E-AE70-13A7A491750F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9" creationId="{134BDC7F-0B57-4B04-AB07-F9D6C5DC16DE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2" creationId="{C0C35ABD-0DDF-4EA3-B924-B65FC807781A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3" creationId="{4C110915-3AB2-4404-9208-0F05033B3334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6" creationId="{D53F9AC5-A87F-466F-8F04-4D3D6DBFD2C5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19" creationId="{3855A3D2-1950-40C2-9876-502493E7E6AC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2" creationId="{A2DAAE78-C3CC-40A4-A6D9-5FE5C6870887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3" creationId="{A160169C-1A61-4F0B-B717-F502FB9F1305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4" creationId="{B9B5B1A0-33B4-4766-BCC5-02D27F4B92B1}"/>
          </ac:spMkLst>
        </pc:spChg>
        <pc:spChg chg="add">
          <ac:chgData name="Zvonka Gverić" userId="f8371927-8633-48a5-9c91-c9cdd5519f0b" providerId="ADAL" clId="{ADEA3E19-850E-4349-9B3B-D67F3952E74C}" dt="2025-03-21T09:44:08.443" v="2"/>
          <ac:spMkLst>
            <pc:docMk/>
            <pc:sldMk cId="2995615237" sldId="347"/>
            <ac:spMk id="25" creationId="{3AA50E03-83EA-4A4B-836C-A1652F3C644D}"/>
          </ac:spMkLst>
        </pc:spChg>
        <pc:picChg chg="add">
          <ac:chgData name="Zvonka Gverić" userId="f8371927-8633-48a5-9c91-c9cdd5519f0b" providerId="ADAL" clId="{ADEA3E19-850E-4349-9B3B-D67F3952E74C}" dt="2025-03-21T09:44:08.443" v="2"/>
          <ac:picMkLst>
            <pc:docMk/>
            <pc:sldMk cId="2995615237" sldId="347"/>
            <ac:picMk id="2" creationId="{3101380E-652F-4EFA-8AFD-B68B749F88C0}"/>
          </ac:picMkLst>
        </pc:pic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0" creationId="{B2EF1CE5-7C13-4733-8A72-87F9B1A50672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1" creationId="{0B4E0275-C324-46FA-B0D9-5746FDC3E08A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4" creationId="{77EFF8DF-4FB3-4124-8875-235B02FA54F3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5" creationId="{0FA7FFA7-1171-4511-AFE6-F14E28BD25FC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7" creationId="{4A8D6974-B17C-4137-9402-5B3623FD91A9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18" creationId="{EA63FB36-E15F-4A3A-BDC1-0B623BCB5928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20" creationId="{9384DABB-512E-439C-B8C5-DE0B259CA26C}"/>
          </ac:cxnSpMkLst>
        </pc:cxnChg>
        <pc:cxnChg chg="add">
          <ac:chgData name="Zvonka Gverić" userId="f8371927-8633-48a5-9c91-c9cdd5519f0b" providerId="ADAL" clId="{ADEA3E19-850E-4349-9B3B-D67F3952E74C}" dt="2025-03-21T09:44:08.443" v="2"/>
          <ac:cxnSpMkLst>
            <pc:docMk/>
            <pc:sldMk cId="2995615237" sldId="347"/>
            <ac:cxnSpMk id="21" creationId="{ABED2AF4-8639-4BF9-AE96-4E81EDF86576}"/>
          </ac:cxnSpMkLst>
        </pc:cxnChg>
      </pc:sldChg>
      <pc:sldChg chg="addSp delSp modSp add">
        <pc:chgData name="Zvonka Gverić" userId="f8371927-8633-48a5-9c91-c9cdd5519f0b" providerId="ADAL" clId="{ADEA3E19-850E-4349-9B3B-D67F3952E74C}" dt="2025-03-21T10:39:48.079" v="242" actId="1076"/>
        <pc:sldMkLst>
          <pc:docMk/>
          <pc:sldMk cId="1934495420" sldId="348"/>
        </pc:sldMkLst>
        <pc:spChg chg="add mod">
          <ac:chgData name="Zvonka Gverić" userId="f8371927-8633-48a5-9c91-c9cdd5519f0b" providerId="ADAL" clId="{ADEA3E19-850E-4349-9B3B-D67F3952E74C}" dt="2025-03-21T09:50:18.810" v="39" actId="1076"/>
          <ac:spMkLst>
            <pc:docMk/>
            <pc:sldMk cId="1934495420" sldId="348"/>
            <ac:spMk id="2" creationId="{6D982EDC-E33F-40CE-8FE3-B819C71726EA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6" creationId="{4AC88200-3369-4A0A-9337-E378237906E5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7" creationId="{F71DBD78-76BE-4161-8F26-61ABD05EE71C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8" creationId="{901D6416-80B3-4A2A-8854-B3E9C8ADECB2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9" creationId="{EEC06CEB-9C7C-4D1C-9023-C551A1B0245F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10" creationId="{2A327969-1BAC-4288-AC42-270390289965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11" creationId="{D8CE0A2A-A5DE-4C5E-BA85-041547CA9B89}"/>
          </ac:spMkLst>
        </pc:spChg>
        <pc:spChg chg="add del mod">
          <ac:chgData name="Zvonka Gverić" userId="f8371927-8633-48a5-9c91-c9cdd5519f0b" providerId="ADAL" clId="{ADEA3E19-850E-4349-9B3B-D67F3952E74C}" dt="2025-03-21T10:39:37.747" v="240" actId="478"/>
          <ac:spMkLst>
            <pc:docMk/>
            <pc:sldMk cId="1934495420" sldId="348"/>
            <ac:spMk id="12" creationId="{78D1473A-CC56-409E-8E88-F28DF7F352CF}"/>
          </ac:spMkLst>
        </pc:spChg>
        <pc:spChg chg="add del mod">
          <ac:chgData name="Zvonka Gverić" userId="f8371927-8633-48a5-9c91-c9cdd5519f0b" providerId="ADAL" clId="{ADEA3E19-850E-4349-9B3B-D67F3952E74C}" dt="2025-03-21T09:46:39.146" v="25" actId="767"/>
          <ac:spMkLst>
            <pc:docMk/>
            <pc:sldMk cId="1934495420" sldId="348"/>
            <ac:spMk id="13" creationId="{E26D6183-0EDA-40E8-AC61-C7AE97F2AB4B}"/>
          </ac:spMkLst>
        </pc:spChg>
        <pc:graphicFrameChg chg="add del mod modGraphic">
          <ac:chgData name="Zvonka Gverić" userId="f8371927-8633-48a5-9c91-c9cdd5519f0b" providerId="ADAL" clId="{ADEA3E19-850E-4349-9B3B-D67F3952E74C}" dt="2025-03-21T10:39:37.747" v="240" actId="478"/>
          <ac:graphicFrameMkLst>
            <pc:docMk/>
            <pc:sldMk cId="1934495420" sldId="348"/>
            <ac:graphicFrameMk id="3" creationId="{C3C3BF92-28EE-488E-827A-2E644CD1442E}"/>
          </ac:graphicFrameMkLst>
        </pc:graphicFrameChg>
        <pc:picChg chg="add mod">
          <ac:chgData name="Zvonka Gverić" userId="f8371927-8633-48a5-9c91-c9cdd5519f0b" providerId="ADAL" clId="{ADEA3E19-850E-4349-9B3B-D67F3952E74C}" dt="2025-03-21T10:39:48.079" v="242" actId="1076"/>
          <ac:picMkLst>
            <pc:docMk/>
            <pc:sldMk cId="1934495420" sldId="348"/>
            <ac:picMk id="13" creationId="{985DB041-40CD-4998-9FC8-5BC0D3F3AB41}"/>
          </ac:picMkLst>
        </pc:picChg>
        <pc:cxnChg chg="add del mod">
          <ac:chgData name="Zvonka Gverić" userId="f8371927-8633-48a5-9c91-c9cdd5519f0b" providerId="ADAL" clId="{ADEA3E19-850E-4349-9B3B-D67F3952E74C}" dt="2025-03-21T10:39:37.747" v="240" actId="478"/>
          <ac:cxnSpMkLst>
            <pc:docMk/>
            <pc:sldMk cId="1934495420" sldId="348"/>
            <ac:cxnSpMk id="4" creationId="{C73E3428-D24F-4E2E-BEE3-51154FAFB7E7}"/>
          </ac:cxnSpMkLst>
        </pc:cxnChg>
        <pc:cxnChg chg="add del mod">
          <ac:chgData name="Zvonka Gverić" userId="f8371927-8633-48a5-9c91-c9cdd5519f0b" providerId="ADAL" clId="{ADEA3E19-850E-4349-9B3B-D67F3952E74C}" dt="2025-03-21T10:39:37.747" v="240" actId="478"/>
          <ac:cxnSpMkLst>
            <pc:docMk/>
            <pc:sldMk cId="1934495420" sldId="348"/>
            <ac:cxnSpMk id="5" creationId="{CACC8B23-D2F6-4491-AEEB-BE44B2FBBBC9}"/>
          </ac:cxnSpMkLst>
        </pc:cxnChg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3239647402" sldId="349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148636615" sldId="350"/>
        </pc:sldMkLst>
      </pc:sldChg>
      <pc:sldChg chg="add modAnim">
        <pc:chgData name="Zvonka Gverić" userId="f8371927-8633-48a5-9c91-c9cdd5519f0b" providerId="ADAL" clId="{ADEA3E19-850E-4349-9B3B-D67F3952E74C}" dt="2025-03-21T09:51:59.502" v="42"/>
        <pc:sldMkLst>
          <pc:docMk/>
          <pc:sldMk cId="3090866552" sldId="351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2015263399" sldId="352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637805117" sldId="353"/>
        </pc:sldMkLst>
      </pc:sldChg>
      <pc:sldChg chg="modSp add">
        <pc:chgData name="Zvonka Gverić" userId="f8371927-8633-48a5-9c91-c9cdd5519f0b" providerId="ADAL" clId="{ADEA3E19-850E-4349-9B3B-D67F3952E74C}" dt="2025-03-21T09:52:31.125" v="52" actId="20577"/>
        <pc:sldMkLst>
          <pc:docMk/>
          <pc:sldMk cId="840331326" sldId="354"/>
        </pc:sldMkLst>
        <pc:spChg chg="mod">
          <ac:chgData name="Zvonka Gverić" userId="f8371927-8633-48a5-9c91-c9cdd5519f0b" providerId="ADAL" clId="{ADEA3E19-850E-4349-9B3B-D67F3952E74C}" dt="2025-03-21T09:52:31.125" v="52" actId="20577"/>
          <ac:spMkLst>
            <pc:docMk/>
            <pc:sldMk cId="840331326" sldId="354"/>
            <ac:spMk id="2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1544881630" sldId="355"/>
        </pc:sldMkLst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1847426378" sldId="356"/>
        </pc:sldMkLst>
      </pc:sldChg>
      <pc:sldChg chg="modSp add">
        <pc:chgData name="Zvonka Gverić" userId="f8371927-8633-48a5-9c91-c9cdd5519f0b" providerId="ADAL" clId="{ADEA3E19-850E-4349-9B3B-D67F3952E74C}" dt="2025-03-21T09:53:15.011" v="62" actId="20577"/>
        <pc:sldMkLst>
          <pc:docMk/>
          <pc:sldMk cId="938890266" sldId="357"/>
        </pc:sldMkLst>
        <pc:spChg chg="mod">
          <ac:chgData name="Zvonka Gverić" userId="f8371927-8633-48a5-9c91-c9cdd5519f0b" providerId="ADAL" clId="{ADEA3E19-850E-4349-9B3B-D67F3952E74C}" dt="2025-03-21T09:53:15.011" v="62" actId="20577"/>
          <ac:spMkLst>
            <pc:docMk/>
            <pc:sldMk cId="938890266" sldId="357"/>
            <ac:spMk id="2" creationId="{00000000-0000-0000-0000-000000000000}"/>
          </ac:spMkLst>
        </pc:spChg>
      </pc:sldChg>
      <pc:sldChg chg="add">
        <pc:chgData name="Zvonka Gverić" userId="f8371927-8633-48a5-9c91-c9cdd5519f0b" providerId="ADAL" clId="{ADEA3E19-850E-4349-9B3B-D67F3952E74C}" dt="2025-03-21T09:50:58.738" v="40"/>
        <pc:sldMkLst>
          <pc:docMk/>
          <pc:sldMk cId="264842259" sldId="358"/>
        </pc:sldMkLst>
      </pc:sldChg>
      <pc:sldChg chg="modSp add">
        <pc:chgData name="Zvonka Gverić" userId="f8371927-8633-48a5-9c91-c9cdd5519f0b" providerId="ADAL" clId="{ADEA3E19-850E-4349-9B3B-D67F3952E74C}" dt="2025-03-21T09:56:09.440" v="237" actId="2711"/>
        <pc:sldMkLst>
          <pc:docMk/>
          <pc:sldMk cId="2416815777" sldId="359"/>
        </pc:sldMkLst>
        <pc:spChg chg="mod">
          <ac:chgData name="Zvonka Gverić" userId="f8371927-8633-48a5-9c91-c9cdd5519f0b" providerId="ADAL" clId="{ADEA3E19-850E-4349-9B3B-D67F3952E74C}" dt="2025-03-21T09:56:09.440" v="237" actId="2711"/>
          <ac:spMkLst>
            <pc:docMk/>
            <pc:sldMk cId="2416815777" sldId="359"/>
            <ac:spMk id="2" creationId="{D24D928E-DE4A-46C2-B356-F43D54573101}"/>
          </ac:spMkLst>
        </pc:spChg>
        <pc:spChg chg="mod">
          <ac:chgData name="Zvonka Gverić" userId="f8371927-8633-48a5-9c91-c9cdd5519f0b" providerId="ADAL" clId="{ADEA3E19-850E-4349-9B3B-D67F3952E74C}" dt="2025-03-21T09:55:49.107" v="236" actId="20577"/>
          <ac:spMkLst>
            <pc:docMk/>
            <pc:sldMk cId="2416815777" sldId="359"/>
            <ac:spMk id="3" creationId="{CEEE1EDB-FC76-4FC9-AA5F-585DE48C3671}"/>
          </ac:spMkLst>
        </pc:spChg>
      </pc:sldChg>
      <pc:sldChg chg="modSp add">
        <pc:chgData name="Zvonka Gverić" userId="f8371927-8633-48a5-9c91-c9cdd5519f0b" providerId="ADAL" clId="{ADEA3E19-850E-4349-9B3B-D67F3952E74C}" dt="2025-03-28T10:44:43.299" v="917" actId="20577"/>
        <pc:sldMkLst>
          <pc:docMk/>
          <pc:sldMk cId="108561033" sldId="360"/>
        </pc:sldMkLst>
        <pc:spChg chg="mod">
          <ac:chgData name="Zvonka Gverić" userId="f8371927-8633-48a5-9c91-c9cdd5519f0b" providerId="ADAL" clId="{ADEA3E19-850E-4349-9B3B-D67F3952E74C}" dt="2025-03-28T10:38:59.297" v="394" actId="20577"/>
          <ac:spMkLst>
            <pc:docMk/>
            <pc:sldMk cId="108561033" sldId="360"/>
            <ac:spMk id="2" creationId="{D24D928E-DE4A-46C2-B356-F43D54573101}"/>
          </ac:spMkLst>
        </pc:spChg>
        <pc:spChg chg="mod">
          <ac:chgData name="Zvonka Gverić" userId="f8371927-8633-48a5-9c91-c9cdd5519f0b" providerId="ADAL" clId="{ADEA3E19-850E-4349-9B3B-D67F3952E74C}" dt="2025-03-28T10:44:43.299" v="917" actId="20577"/>
          <ac:spMkLst>
            <pc:docMk/>
            <pc:sldMk cId="108561033" sldId="360"/>
            <ac:spMk id="3" creationId="{CEEE1EDB-FC76-4FC9-AA5F-585DE48C3671}"/>
          </ac:spMkLst>
        </pc:spChg>
      </pc:sldChg>
      <pc:sldChg chg="add">
        <pc:chgData name="Zvonka Gverić" userId="f8371927-8633-48a5-9c91-c9cdd5519f0b" providerId="ADAL" clId="{ADEA3E19-850E-4349-9B3B-D67F3952E74C}" dt="2025-03-28T10:44:57.942" v="918"/>
        <pc:sldMkLst>
          <pc:docMk/>
          <pc:sldMk cId="354410272" sldId="361"/>
        </pc:sldMkLst>
      </pc:sldChg>
      <pc:sldChg chg="add">
        <pc:chgData name="Zvonka Gverić" userId="f8371927-8633-48a5-9c91-c9cdd5519f0b" providerId="ADAL" clId="{ADEA3E19-850E-4349-9B3B-D67F3952E74C}" dt="2025-04-04T08:40:02.123" v="919"/>
        <pc:sldMkLst>
          <pc:docMk/>
          <pc:sldMk cId="1604044367" sldId="364"/>
        </pc:sldMkLst>
      </pc:sldChg>
      <pc:sldChg chg="add">
        <pc:chgData name="Zvonka Gverić" userId="f8371927-8633-48a5-9c91-c9cdd5519f0b" providerId="ADAL" clId="{ADEA3E19-850E-4349-9B3B-D67F3952E74C}" dt="2025-04-04T08:40:02.123" v="919"/>
        <pc:sldMkLst>
          <pc:docMk/>
          <pc:sldMk cId="99901246" sldId="365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317221144" sldId="366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1971423433" sldId="367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1008534446" sldId="368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3410906248" sldId="369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2911554185" sldId="370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2031652635" sldId="371"/>
        </pc:sldMkLst>
      </pc:sldChg>
      <pc:sldChg chg="add">
        <pc:chgData name="Zvonka Gverić" userId="f8371927-8633-48a5-9c91-c9cdd5519f0b" providerId="ADAL" clId="{ADEA3E19-850E-4349-9B3B-D67F3952E74C}" dt="2025-04-04T09:19:48.945" v="974"/>
        <pc:sldMkLst>
          <pc:docMk/>
          <pc:sldMk cId="783806649" sldId="372"/>
        </pc:sldMkLst>
      </pc:sldChg>
      <pc:sldChg chg="addSp delSp modSp add">
        <pc:chgData name="Zvonka Gverić" userId="f8371927-8633-48a5-9c91-c9cdd5519f0b" providerId="ADAL" clId="{ADEA3E19-850E-4349-9B3B-D67F3952E74C}" dt="2025-04-04T16:42:12.455" v="1018" actId="115"/>
        <pc:sldMkLst>
          <pc:docMk/>
          <pc:sldMk cId="1936796453" sldId="373"/>
        </pc:sldMkLst>
        <pc:spChg chg="add mod">
          <ac:chgData name="Zvonka Gverić" userId="f8371927-8633-48a5-9c91-c9cdd5519f0b" providerId="ADAL" clId="{ADEA3E19-850E-4349-9B3B-D67F3952E74C}" dt="2025-04-04T16:42:12.455" v="1018" actId="115"/>
          <ac:spMkLst>
            <pc:docMk/>
            <pc:sldMk cId="1936796453" sldId="373"/>
            <ac:spMk id="4" creationId="{9D5A9ECB-F499-4A87-8ACD-36DECB5DEADC}"/>
          </ac:spMkLst>
        </pc:spChg>
        <pc:picChg chg="add del">
          <ac:chgData name="Zvonka Gverić" userId="f8371927-8633-48a5-9c91-c9cdd5519f0b" providerId="ADAL" clId="{ADEA3E19-850E-4349-9B3B-D67F3952E74C}" dt="2025-04-04T09:25:41.333" v="978" actId="478"/>
          <ac:picMkLst>
            <pc:docMk/>
            <pc:sldMk cId="1936796453" sldId="373"/>
            <ac:picMk id="2" creationId="{A520621B-88BB-4771-86B8-C08A9B0EE8DE}"/>
          </ac:picMkLst>
        </pc:picChg>
        <pc:picChg chg="add mod">
          <ac:chgData name="Zvonka Gverić" userId="f8371927-8633-48a5-9c91-c9cdd5519f0b" providerId="ADAL" clId="{ADEA3E19-850E-4349-9B3B-D67F3952E74C}" dt="2025-04-04T16:41:35.750" v="1002" actId="1036"/>
          <ac:picMkLst>
            <pc:docMk/>
            <pc:sldMk cId="1936796453" sldId="373"/>
            <ac:picMk id="3" creationId="{9C080B9A-9997-4957-801F-579AE312ED86}"/>
          </ac:picMkLst>
        </pc:picChg>
      </pc:sldChg>
      <pc:sldChg chg="modSp add">
        <pc:chgData name="Zvonka Gverić" userId="f8371927-8633-48a5-9c91-c9cdd5519f0b" providerId="ADAL" clId="{ADEA3E19-850E-4349-9B3B-D67F3952E74C}" dt="2025-04-04T16:44:23.862" v="1254" actId="14100"/>
        <pc:sldMkLst>
          <pc:docMk/>
          <pc:sldMk cId="3705087618" sldId="374"/>
        </pc:sldMkLst>
        <pc:spChg chg="mod">
          <ac:chgData name="Zvonka Gverić" userId="f8371927-8633-48a5-9c91-c9cdd5519f0b" providerId="ADAL" clId="{ADEA3E19-850E-4349-9B3B-D67F3952E74C}" dt="2025-04-04T16:42:55.096" v="1074" actId="2711"/>
          <ac:spMkLst>
            <pc:docMk/>
            <pc:sldMk cId="3705087618" sldId="374"/>
            <ac:spMk id="2" creationId="{FF6D4F17-DEBB-4696-BEA7-F836A4D080BE}"/>
          </ac:spMkLst>
        </pc:spChg>
        <pc:spChg chg="mod">
          <ac:chgData name="Zvonka Gverić" userId="f8371927-8633-48a5-9c91-c9cdd5519f0b" providerId="ADAL" clId="{ADEA3E19-850E-4349-9B3B-D67F3952E74C}" dt="2025-04-04T16:44:23.862" v="1254" actId="14100"/>
          <ac:spMkLst>
            <pc:docMk/>
            <pc:sldMk cId="3705087618" sldId="374"/>
            <ac:spMk id="3" creationId="{7FFC496C-7EA0-4941-ABE3-F2D0FCF9F8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334C-E38A-49DD-976E-134E7B56C4A7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556C0-8B76-403C-9A3B-8509B84CE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0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4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84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1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168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13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27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3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5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0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8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74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7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27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3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89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7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473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03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99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4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28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41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AB20-ACD9-4361-8E28-48D5111541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933A-B41D-45E4-BAFB-9A007BCA5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D09A-E584-4999-8A1F-1A4209253672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1043-0F98-4D47-8958-121191C3A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93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gveric@geol.pmf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orf.n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thsisfun.com/geometry/isym-rot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2560" y="1122363"/>
            <a:ext cx="9144000" cy="1363142"/>
          </a:xfrm>
        </p:spPr>
        <p:txBody>
          <a:bodyPr/>
          <a:lstStyle/>
          <a:p>
            <a:r>
              <a:rPr lang="hr-HR" sz="8000" dirty="0">
                <a:latin typeface="Futura Bk BT" panose="020B0502020204020303" pitchFamily="34" charset="0"/>
              </a:rPr>
              <a:t>Mineralogija</a:t>
            </a:r>
            <a:r>
              <a:rPr lang="hr-HR" dirty="0">
                <a:latin typeface="Futura Bk BT" panose="020B0502020204020303" pitchFamily="34" charset="0"/>
              </a:rPr>
              <a:t> - vježbe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795704"/>
            <a:ext cx="9144000" cy="836958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Preddiplomski sveučilišni studij Znanosti o okolišu (202</a:t>
            </a:r>
            <a:r>
              <a:rPr lang="en-US" dirty="0">
                <a:latin typeface="Futura Bk BT" panose="020B0502020204020303" pitchFamily="34" charset="0"/>
              </a:rPr>
              <a:t>4</a:t>
            </a:r>
            <a:r>
              <a:rPr lang="hr-HR" dirty="0">
                <a:latin typeface="Futura Bk BT" panose="020B0502020204020303" pitchFamily="34" charset="0"/>
              </a:rPr>
              <a:t>./202</a:t>
            </a:r>
            <a:r>
              <a:rPr lang="en-US" dirty="0">
                <a:latin typeface="Futura Bk BT" panose="020B0502020204020303" pitchFamily="34" charset="0"/>
              </a:rPr>
              <a:t>5</a:t>
            </a:r>
            <a:r>
              <a:rPr lang="hr-HR" dirty="0">
                <a:latin typeface="Futura Bk BT" panose="020B0502020204020303" pitchFamily="34" charset="0"/>
              </a:rPr>
              <a:t>.)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855527" y="4189614"/>
            <a:ext cx="318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Asistentica: Zvonka Gverić</a:t>
            </a:r>
          </a:p>
          <a:p>
            <a:r>
              <a:rPr lang="hr-HR" dirty="0">
                <a:latin typeface="Futura Bk BT" panose="020B0502020204020303" pitchFamily="34" charset="0"/>
              </a:rPr>
              <a:t>E-mail: </a:t>
            </a:r>
            <a:r>
              <a:rPr lang="hr-HR" dirty="0">
                <a:latin typeface="Futura Bk BT" panose="020B0502020204020303" pitchFamily="34" charset="0"/>
                <a:hlinkClick r:id="rId2"/>
              </a:rPr>
              <a:t>zgveric@geol.pmf.hr</a:t>
            </a:r>
            <a:endParaRPr lang="hr-HR" dirty="0">
              <a:latin typeface="Futura Bk BT" panose="020B0502020204020303" pitchFamily="34" charset="0"/>
            </a:endParaRPr>
          </a:p>
          <a:p>
            <a:r>
              <a:rPr lang="hr-HR" dirty="0">
                <a:latin typeface="Futura Bk BT" panose="020B0502020204020303" pitchFamily="34" charset="0"/>
              </a:rPr>
              <a:t>Telefon: +385 1 460 5963</a:t>
            </a:r>
          </a:p>
          <a:p>
            <a:r>
              <a:rPr lang="hr-HR" dirty="0">
                <a:latin typeface="Futura Bk BT" panose="020B0502020204020303" pitchFamily="34" charset="0"/>
              </a:rPr>
              <a:t>MPZ 4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Složene osi simetrije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150" y="1815793"/>
            <a:ext cx="3586900" cy="4351338"/>
          </a:xfrm>
          <a:prstGeom prst="rect">
            <a:avLst/>
          </a:prstGeom>
        </p:spPr>
      </p:pic>
      <p:pic>
        <p:nvPicPr>
          <p:cNvPr id="5" name="Rezervirano mjesto sadržaj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23" y="1815793"/>
            <a:ext cx="1087834" cy="435133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01934" y="1690688"/>
            <a:ext cx="269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err="1">
                <a:latin typeface="Futura Bk BT" panose="020B0502020204020303" pitchFamily="34" charset="0"/>
              </a:rPr>
              <a:t>Rotoinverzne</a:t>
            </a:r>
            <a:r>
              <a:rPr lang="hr-HR" u="sng" dirty="0">
                <a:latin typeface="Futura Bk BT" panose="020B0502020204020303" pitchFamily="34" charset="0"/>
              </a:rPr>
              <a:t> gire:</a:t>
            </a:r>
            <a:endParaRPr lang="en-GB" u="sng" dirty="0">
              <a:latin typeface="Futura Bk BT" panose="020B0502020204020303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448674" y="1690688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err="1">
                <a:latin typeface="Futura Bk BT" panose="020B0502020204020303" pitchFamily="34" charset="0"/>
              </a:rPr>
              <a:t>Rotorefleksne</a:t>
            </a:r>
            <a:r>
              <a:rPr lang="hr-HR" u="sng" dirty="0">
                <a:latin typeface="Futura Bk BT" panose="020B0502020204020303" pitchFamily="34" charset="0"/>
              </a:rPr>
              <a:t> gire:</a:t>
            </a:r>
            <a:endParaRPr lang="en-GB" u="sng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366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Tetraedarska </a:t>
            </a:r>
            <a:r>
              <a:rPr lang="hr-HR" dirty="0" err="1">
                <a:latin typeface="Futura Bk BT" panose="020B0502020204020303" pitchFamily="34" charset="0"/>
              </a:rPr>
              <a:t>hemiedrija</a:t>
            </a:r>
            <a:r>
              <a:rPr lang="hr-HR" dirty="0">
                <a:latin typeface="Futura Bk BT" panose="020B0502020204020303" pitchFamily="34" charset="0"/>
              </a:rPr>
              <a:t> kubičnog sustava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17912" y="1497352"/>
              <a:ext cx="7776864" cy="509047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963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1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0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Forma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Millerovi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 indeksi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r-HR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Broj ploha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Heksaedar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{100}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Rompski dodekaedar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{110}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Tetraedar (+ i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{111} (+), </a:t>
                          </a:r>
                        </a:p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{1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Tetrakisheksaedar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{hk0}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npr. {210}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56308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Tristetraedar</a:t>
                          </a:r>
                          <a:r>
                            <a:rPr lang="hr-HR" baseline="0" dirty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hll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</m:acc>
                            </m:oMath>
                          </a14:m>
                          <a:r>
                            <a:rPr lang="hr-HR" dirty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</a:t>
                          </a:r>
                          <a:r>
                            <a:rPr lang="hr-HR" baseline="0" dirty="0"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 h &gt; l</a:t>
                          </a:r>
                          <a:endParaRPr lang="hr-HR" dirty="0">
                            <a:latin typeface="Futura Bk BT" panose="020B0502020204020303" pitchFamily="34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{211}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{2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Deltoidski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 dodekaedar (+ i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hhl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hr-HR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 h &gt; 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{221}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{2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>
                              <a:latin typeface="Futura Bk BT" panose="020B0502020204020303" pitchFamily="34" charset="0"/>
                            </a:rPr>
                            <a:t>Heksakistetraedar</a:t>
                          </a:r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 (+ i 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hkl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</a:t>
                          </a: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hr-HR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  <a:ea typeface="Cambria Math" panose="02040503050406030204" pitchFamily="18" charset="0"/>
                            </a:rPr>
                            <a:t>l} (-),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npr. {321} (+),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{3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hr-H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hr-HR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Futura Bk BT" panose="020B0502020204020303" pitchFamily="34" charset="0"/>
                            </a:rPr>
                            <a:t>1} (-)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latin typeface="Futura Bk BT" panose="020B0502020204020303" pitchFamily="34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61696"/>
                  </p:ext>
                </p:extLst>
              </p:nvPr>
            </p:nvGraphicFramePr>
            <p:xfrm>
              <a:off x="2217912" y="1497352"/>
              <a:ext cx="7776864" cy="509047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963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464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1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20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Forma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Millerovi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indeksi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hr-HR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Broj ploha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{100}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6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Rompski dodekaedar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{110}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652"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Tetraedar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198113" r="-190226" b="-5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484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Tetrakisheksaedar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{hk0}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npr. {210}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14972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Tristetraedar</a:t>
                          </a:r>
                          <a:r>
                            <a:rPr lang="hr-HR" baseline="0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254967" r="-190226" b="-2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254967" r="-87407" b="-2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20496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Deltoidski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dodekaedar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354967" r="-190226" b="-1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354967" r="-87407" b="-10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12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14972">
                    <a:tc>
                      <a:txBody>
                        <a:bodyPr/>
                        <a:lstStyle/>
                        <a:p>
                          <a:r>
                            <a:rPr lang="hr-HR" dirty="0" err="1" smtClean="0">
                              <a:latin typeface="Futura Bk BT" panose="020B0502020204020303" pitchFamily="34" charset="0"/>
                            </a:rPr>
                            <a:t>Heksakistetraedar</a:t>
                          </a:r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 (+ i -)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1353" t="-458000" r="-19022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7037" t="-458000" r="-8740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Futura Bk BT" panose="020B0502020204020303" pitchFamily="34" charset="0"/>
                            </a:rPr>
                            <a:t>24</a:t>
                          </a:r>
                          <a:endParaRPr lang="hr-HR" dirty="0">
                            <a:latin typeface="Futura Bk BT" panose="020B05020202040203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26601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57" y="2099650"/>
            <a:ext cx="2747021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91" y="2189650"/>
            <a:ext cx="3152803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PENTAGONSKI DODEKAEDAR </a:t>
            </a:r>
            <a:r>
              <a:rPr lang="hr-HR" sz="3400" dirty="0">
                <a:solidFill>
                  <a:prstClr val="black"/>
                </a:solidFill>
                <a:latin typeface="Futura Bk BT" panose="020B0502020204020303" pitchFamily="34" charset="0"/>
              </a:rPr>
              <a:t>(+ i -)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079776" y="36116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(210)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pentagonski dodekaedar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996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pentagonski dodekaedar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8711431" y="350100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(120)</a:t>
            </a:r>
          </a:p>
        </p:txBody>
      </p:sp>
    </p:spTree>
    <p:extLst>
      <p:ext uri="{BB962C8B-B14F-4D97-AF65-F5344CB8AC3E}">
        <p14:creationId xmlns:p14="http://schemas.microsoft.com/office/powerpoint/2010/main" val="20390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4" grpId="0"/>
      <p:bldP spid="1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34" y="2099650"/>
            <a:ext cx="2939845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70" y="2099650"/>
            <a:ext cx="2939845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DISDODEKAEDAR </a:t>
            </a:r>
            <a:r>
              <a:rPr lang="hr-HR" sz="3400" dirty="0">
                <a:solidFill>
                  <a:prstClr val="black"/>
                </a:solidFill>
                <a:latin typeface="Futura Bk BT" panose="020B0502020204020303" pitchFamily="34" charset="0"/>
              </a:rPr>
              <a:t>(+ i -)</a:t>
            </a: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863752" y="325504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(321)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disdodekaedar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disdodekaedar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8732864" y="319911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(231)</a:t>
            </a:r>
          </a:p>
        </p:txBody>
      </p:sp>
    </p:spTree>
    <p:extLst>
      <p:ext uri="{BB962C8B-B14F-4D97-AF65-F5344CB8AC3E}">
        <p14:creationId xmlns:p14="http://schemas.microsoft.com/office/powerpoint/2010/main" val="41379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4" grpId="0"/>
      <p:bldP spid="1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Pentagonska </a:t>
            </a:r>
            <a:r>
              <a:rPr lang="hr-HR" dirty="0" err="1">
                <a:latin typeface="Futura Bk BT" panose="020B0502020204020303" pitchFamily="34" charset="0"/>
              </a:rPr>
              <a:t>hemiedrija</a:t>
            </a:r>
            <a:r>
              <a:rPr lang="hr-HR" dirty="0">
                <a:latin typeface="Futura Bk BT" panose="020B0502020204020303" pitchFamily="34" charset="0"/>
              </a:rPr>
              <a:t> kubičnog sustava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2279576" y="1781915"/>
          <a:ext cx="7776864" cy="44218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Forma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Futura Bk BT" panose="020B0502020204020303" pitchFamily="34" charset="0"/>
                        </a:rPr>
                        <a:t>Millerovi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 indeksi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Broj ploha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Heksaedar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{100}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Rompski dodekaedar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{111}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Pentagonski</a:t>
                      </a:r>
                      <a:r>
                        <a:rPr lang="hr-HR" baseline="0" dirty="0">
                          <a:latin typeface="Futura Bk BT" panose="020B0502020204020303" pitchFamily="34" charset="0"/>
                        </a:rPr>
                        <a:t> dodekaedar (+ i -)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{hk0}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npr. {210} (+),</a:t>
                      </a:r>
                    </a:p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{120}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48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Deltoidski</a:t>
                      </a:r>
                      <a:r>
                        <a:rPr lang="hr-HR" baseline="0" dirty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hr-HR" baseline="0" dirty="0" err="1">
                          <a:latin typeface="Futura Bk BT" panose="020B0502020204020303" pitchFamily="34" charset="0"/>
                        </a:rPr>
                        <a:t>ikozitetraedar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hll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{211}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Trisoktaedar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hhl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{221}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6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Disdodekaedar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 (+ i 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{</a:t>
                      </a:r>
                      <a:r>
                        <a:rPr kumimoji="0" lang="hr-H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hkl</a:t>
                      </a: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Cambria Math" panose="02040503050406030204" pitchFamily="18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{321} (+),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{231}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346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80B9A-9997-4957-801F-579AE312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92"/>
            <a:ext cx="12192000" cy="619234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9D5A9ECB-F499-4A87-8ACD-36DECB5DEADC}"/>
              </a:ext>
            </a:extLst>
          </p:cNvPr>
          <p:cNvSpPr txBox="1">
            <a:spLocks/>
          </p:cNvSpPr>
          <p:nvPr/>
        </p:nvSpPr>
        <p:spPr>
          <a:xfrm>
            <a:off x="1981200" y="71563"/>
            <a:ext cx="8229600" cy="47958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err="1">
                <a:latin typeface="Futura Bk BT" panose="020B0502020204020303" pitchFamily="34" charset="0"/>
              </a:rPr>
              <a:t>Forme</a:t>
            </a:r>
            <a:r>
              <a:rPr lang="hr-HR" sz="3200" u="sng" dirty="0">
                <a:latin typeface="Futura Bk BT" panose="020B0502020204020303" pitchFamily="34" charset="0"/>
              </a:rPr>
              <a:t> kubičnog sustava</a:t>
            </a:r>
          </a:p>
        </p:txBody>
      </p:sp>
    </p:spTree>
    <p:extLst>
      <p:ext uri="{BB962C8B-B14F-4D97-AF65-F5344CB8AC3E}">
        <p14:creationId xmlns:p14="http://schemas.microsoft.com/office/powerpoint/2010/main" val="19367964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4F17-DEBB-4696-BEA7-F836A4D0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Alati</a:t>
            </a:r>
            <a:r>
              <a:rPr lang="en-US" dirty="0">
                <a:latin typeface="Futura Bk BT" panose="020B0502020204020303" pitchFamily="34" charset="0"/>
              </a:rPr>
              <a:t> za </a:t>
            </a:r>
            <a:r>
              <a:rPr lang="en-US" dirty="0" err="1">
                <a:latin typeface="Futura Bk BT" panose="020B0502020204020303" pitchFamily="34" charset="0"/>
              </a:rPr>
              <a:t>vizualizaciju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496C-7EA0-4941-ABE3-F2D0FCF9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87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www.smorf.nl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pod tab Drawing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odabrati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kristalnu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klasu</a:t>
            </a:r>
            <a:r>
              <a:rPr lang="en-US" dirty="0">
                <a:sym typeface="Wingdings" panose="05000000000000000000" pitchFamily="2" charset="2"/>
              </a:rPr>
              <a:t> (point group)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možete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dodavati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razvijati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različite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forme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forme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definirane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Millerovim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indeksima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508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Rotoinverzna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r>
              <a:rPr lang="hr-HR" dirty="0" err="1">
                <a:latin typeface="Futura Bk BT" panose="020B0502020204020303" pitchFamily="34" charset="0"/>
              </a:rPr>
              <a:t>tetragira</a:t>
            </a:r>
            <a:r>
              <a:rPr lang="hr-HR" dirty="0">
                <a:latin typeface="Futura Bk BT" panose="020B0502020204020303" pitchFamily="34" charset="0"/>
              </a:rPr>
              <a:t> (oznake)</a:t>
            </a:r>
            <a:endParaRPr lang="en-GB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>
                    <a:latin typeface="Futura Bk BT" panose="020B0502020204020303" pitchFamily="34" charset="0"/>
                  </a:rPr>
                  <a:t>Internacionalna:</a:t>
                </a:r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hr-H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hr-HR" dirty="0">
                  <a:latin typeface="Futura Bk BT" panose="020B0502020204020303" pitchFamily="34" charset="0"/>
                </a:endParaRPr>
              </a:p>
              <a:p>
                <a:r>
                  <a:rPr lang="hr-HR" dirty="0">
                    <a:latin typeface="Futura Bk BT" panose="020B0502020204020303" pitchFamily="34" charset="0"/>
                  </a:rPr>
                  <a:t>Klasična: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b>
                        <m:sup>
                          <m:r>
                            <a:rPr lang="hr-HR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3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3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3101380E-652F-4EFA-8AFD-B68B749F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7" t="39408" r="33486" b="29700"/>
          <a:stretch/>
        </p:blipFill>
        <p:spPr>
          <a:xfrm>
            <a:off x="650156" y="469890"/>
            <a:ext cx="2808515" cy="2901820"/>
          </a:xfrm>
          <a:prstGeom prst="rect">
            <a:avLst/>
          </a:prstGeom>
        </p:spPr>
      </p:pic>
      <p:sp>
        <p:nvSpPr>
          <p:cNvPr id="3" name="Elipsa 4">
            <a:extLst>
              <a:ext uri="{FF2B5EF4-FFF2-40B4-BE49-F238E27FC236}">
                <a16:creationId xmlns:a16="http://schemas.microsoft.com/office/drawing/2014/main" id="{6EBF8842-DBEC-4FFC-9F70-C1DB9E1368AB}"/>
              </a:ext>
            </a:extLst>
          </p:cNvPr>
          <p:cNvSpPr/>
          <p:nvPr/>
        </p:nvSpPr>
        <p:spPr>
          <a:xfrm>
            <a:off x="5943600" y="1399032"/>
            <a:ext cx="3867912" cy="380390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5">
            <a:extLst>
              <a:ext uri="{FF2B5EF4-FFF2-40B4-BE49-F238E27FC236}">
                <a16:creationId xmlns:a16="http://schemas.microsoft.com/office/drawing/2014/main" id="{EB0544B7-1ED4-486D-896F-AE64D681B943}"/>
              </a:ext>
            </a:extLst>
          </p:cNvPr>
          <p:cNvSpPr/>
          <p:nvPr/>
        </p:nvSpPr>
        <p:spPr>
          <a:xfrm>
            <a:off x="7786116" y="1645920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6">
            <a:extLst>
              <a:ext uri="{FF2B5EF4-FFF2-40B4-BE49-F238E27FC236}">
                <a16:creationId xmlns:a16="http://schemas.microsoft.com/office/drawing/2014/main" id="{66A46ED9-1EE2-4122-A7F1-959611D15842}"/>
              </a:ext>
            </a:extLst>
          </p:cNvPr>
          <p:cNvSpPr/>
          <p:nvPr/>
        </p:nvSpPr>
        <p:spPr>
          <a:xfrm>
            <a:off x="7786116" y="4751832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Množenje 7">
            <a:extLst>
              <a:ext uri="{FF2B5EF4-FFF2-40B4-BE49-F238E27FC236}">
                <a16:creationId xmlns:a16="http://schemas.microsoft.com/office/drawing/2014/main" id="{9D48A036-CAE6-443D-99BA-B4E09E8946BD}"/>
              </a:ext>
            </a:extLst>
          </p:cNvPr>
          <p:cNvSpPr/>
          <p:nvPr/>
        </p:nvSpPr>
        <p:spPr>
          <a:xfrm>
            <a:off x="9354312" y="3134868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Množenje 8">
            <a:extLst>
              <a:ext uri="{FF2B5EF4-FFF2-40B4-BE49-F238E27FC236}">
                <a16:creationId xmlns:a16="http://schemas.microsoft.com/office/drawing/2014/main" id="{DCBD4F1E-F723-45CF-9855-C26DA527226E}"/>
              </a:ext>
            </a:extLst>
          </p:cNvPr>
          <p:cNvSpPr/>
          <p:nvPr/>
        </p:nvSpPr>
        <p:spPr>
          <a:xfrm>
            <a:off x="6108192" y="3134868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Luk 12">
            <a:extLst>
              <a:ext uri="{FF2B5EF4-FFF2-40B4-BE49-F238E27FC236}">
                <a16:creationId xmlns:a16="http://schemas.microsoft.com/office/drawing/2014/main" id="{91817BDF-77FC-409E-AE70-13A7A491750F}"/>
              </a:ext>
            </a:extLst>
          </p:cNvPr>
          <p:cNvSpPr/>
          <p:nvPr/>
        </p:nvSpPr>
        <p:spPr>
          <a:xfrm>
            <a:off x="6904065" y="1746504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niOkvir 13">
            <a:extLst>
              <a:ext uri="{FF2B5EF4-FFF2-40B4-BE49-F238E27FC236}">
                <a16:creationId xmlns:a16="http://schemas.microsoft.com/office/drawing/2014/main" id="{134BDC7F-0B57-4B04-AB07-F9D6C5DC16DE}"/>
              </a:ext>
            </a:extLst>
          </p:cNvPr>
          <p:cNvSpPr txBox="1"/>
          <p:nvPr/>
        </p:nvSpPr>
        <p:spPr>
          <a:xfrm>
            <a:off x="8684986" y="201446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90°</a:t>
            </a:r>
            <a:endParaRPr lang="en-GB" dirty="0"/>
          </a:p>
        </p:txBody>
      </p:sp>
      <p:cxnSp>
        <p:nvCxnSpPr>
          <p:cNvPr id="10" name="Ravni poveznik sa strelicom 15">
            <a:extLst>
              <a:ext uri="{FF2B5EF4-FFF2-40B4-BE49-F238E27FC236}">
                <a16:creationId xmlns:a16="http://schemas.microsoft.com/office/drawing/2014/main" id="{B2EF1CE5-7C13-4733-8A72-87F9B1A50672}"/>
              </a:ext>
            </a:extLst>
          </p:cNvPr>
          <p:cNvCxnSpPr>
            <a:stCxn id="8" idx="2"/>
          </p:cNvCxnSpPr>
          <p:nvPr/>
        </p:nvCxnSpPr>
        <p:spPr>
          <a:xfrm>
            <a:off x="9500616" y="3063499"/>
            <a:ext cx="0" cy="7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sa strelicom 17">
            <a:extLst>
              <a:ext uri="{FF2B5EF4-FFF2-40B4-BE49-F238E27FC236}">
                <a16:creationId xmlns:a16="http://schemas.microsoft.com/office/drawing/2014/main" id="{0B4E0275-C324-46FA-B0D9-5746FDC3E08A}"/>
              </a:ext>
            </a:extLst>
          </p:cNvPr>
          <p:cNvCxnSpPr/>
          <p:nvPr/>
        </p:nvCxnSpPr>
        <p:spPr>
          <a:xfrm flipH="1">
            <a:off x="6520070" y="3300984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niOkvir 18">
            <a:extLst>
              <a:ext uri="{FF2B5EF4-FFF2-40B4-BE49-F238E27FC236}">
                <a16:creationId xmlns:a16="http://schemas.microsoft.com/office/drawing/2014/main" id="{C0C35ABD-0DDF-4EA3-B924-B65FC807781A}"/>
              </a:ext>
            </a:extLst>
          </p:cNvPr>
          <p:cNvSpPr txBox="1"/>
          <p:nvPr/>
        </p:nvSpPr>
        <p:spPr>
          <a:xfrm>
            <a:off x="6806026" y="2976815"/>
            <a:ext cx="229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Inverzija preko zamišljenog centra</a:t>
            </a:r>
            <a:endParaRPr lang="en-GB" sz="1200" dirty="0"/>
          </a:p>
        </p:txBody>
      </p:sp>
      <p:sp>
        <p:nvSpPr>
          <p:cNvPr id="13" name="Luk 19">
            <a:extLst>
              <a:ext uri="{FF2B5EF4-FFF2-40B4-BE49-F238E27FC236}">
                <a16:creationId xmlns:a16="http://schemas.microsoft.com/office/drawing/2014/main" id="{4C110915-3AB2-4404-9208-0F05033B3334}"/>
              </a:ext>
            </a:extLst>
          </p:cNvPr>
          <p:cNvSpPr/>
          <p:nvPr/>
        </p:nvSpPr>
        <p:spPr>
          <a:xfrm rot="16200000">
            <a:off x="6270459" y="1727785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Ravni poveznik sa strelicom 24">
            <a:extLst>
              <a:ext uri="{FF2B5EF4-FFF2-40B4-BE49-F238E27FC236}">
                <a16:creationId xmlns:a16="http://schemas.microsoft.com/office/drawing/2014/main" id="{77EFF8DF-4FB3-4124-8875-235B02FA54F3}"/>
              </a:ext>
            </a:extLst>
          </p:cNvPr>
          <p:cNvCxnSpPr/>
          <p:nvPr/>
        </p:nvCxnSpPr>
        <p:spPr>
          <a:xfrm>
            <a:off x="7610475" y="1746504"/>
            <a:ext cx="61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26">
            <a:extLst>
              <a:ext uri="{FF2B5EF4-FFF2-40B4-BE49-F238E27FC236}">
                <a16:creationId xmlns:a16="http://schemas.microsoft.com/office/drawing/2014/main" id="{0FA7FFA7-1171-4511-AFE6-F14E28BD25FC}"/>
              </a:ext>
            </a:extLst>
          </p:cNvPr>
          <p:cNvCxnSpPr/>
          <p:nvPr/>
        </p:nvCxnSpPr>
        <p:spPr>
          <a:xfrm>
            <a:off x="7877556" y="1920800"/>
            <a:ext cx="0" cy="272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Luk 27">
            <a:extLst>
              <a:ext uri="{FF2B5EF4-FFF2-40B4-BE49-F238E27FC236}">
                <a16:creationId xmlns:a16="http://schemas.microsoft.com/office/drawing/2014/main" id="{D53F9AC5-A87F-466F-8F04-4D3D6DBFD2C5}"/>
              </a:ext>
            </a:extLst>
          </p:cNvPr>
          <p:cNvSpPr/>
          <p:nvPr/>
        </p:nvSpPr>
        <p:spPr>
          <a:xfrm rot="10800000">
            <a:off x="6255168" y="2218427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Ravni poveznik sa strelicom 31">
            <a:extLst>
              <a:ext uri="{FF2B5EF4-FFF2-40B4-BE49-F238E27FC236}">
                <a16:creationId xmlns:a16="http://schemas.microsoft.com/office/drawing/2014/main" id="{4A8D6974-B17C-4137-9402-5B3623FD91A9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6251740" y="3443324"/>
            <a:ext cx="3428" cy="92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33">
            <a:extLst>
              <a:ext uri="{FF2B5EF4-FFF2-40B4-BE49-F238E27FC236}">
                <a16:creationId xmlns:a16="http://schemas.microsoft.com/office/drawing/2014/main" id="{EA63FB36-E15F-4A3A-BDC1-0B623BCB5928}"/>
              </a:ext>
            </a:extLst>
          </p:cNvPr>
          <p:cNvCxnSpPr/>
          <p:nvPr/>
        </p:nvCxnSpPr>
        <p:spPr>
          <a:xfrm>
            <a:off x="6578719" y="3300984"/>
            <a:ext cx="2780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uk 34">
            <a:extLst>
              <a:ext uri="{FF2B5EF4-FFF2-40B4-BE49-F238E27FC236}">
                <a16:creationId xmlns:a16="http://schemas.microsoft.com/office/drawing/2014/main" id="{3855A3D2-1950-40C2-9876-502493E7E6AC}"/>
              </a:ext>
            </a:extLst>
          </p:cNvPr>
          <p:cNvSpPr/>
          <p:nvPr/>
        </p:nvSpPr>
        <p:spPr>
          <a:xfrm rot="5400000">
            <a:off x="6885346" y="2236894"/>
            <a:ext cx="2596551" cy="2633989"/>
          </a:xfrm>
          <a:prstGeom prst="arc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Ravni poveznik sa strelicom 36">
            <a:extLst>
              <a:ext uri="{FF2B5EF4-FFF2-40B4-BE49-F238E27FC236}">
                <a16:creationId xmlns:a16="http://schemas.microsoft.com/office/drawing/2014/main" id="{9384DABB-512E-439C-B8C5-DE0B259CA26C}"/>
              </a:ext>
            </a:extLst>
          </p:cNvPr>
          <p:cNvCxnSpPr>
            <a:stCxn id="19" idx="2"/>
          </p:cNvCxnSpPr>
          <p:nvPr/>
        </p:nvCxnSpPr>
        <p:spPr>
          <a:xfrm flipH="1">
            <a:off x="8072092" y="4852164"/>
            <a:ext cx="111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39">
            <a:extLst>
              <a:ext uri="{FF2B5EF4-FFF2-40B4-BE49-F238E27FC236}">
                <a16:creationId xmlns:a16="http://schemas.microsoft.com/office/drawing/2014/main" id="{ABED2AF4-8639-4BF9-AE96-4E81EDF86576}"/>
              </a:ext>
            </a:extLst>
          </p:cNvPr>
          <p:cNvCxnSpPr/>
          <p:nvPr/>
        </p:nvCxnSpPr>
        <p:spPr>
          <a:xfrm flipV="1">
            <a:off x="7878716" y="1890114"/>
            <a:ext cx="0" cy="272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id="{A2DAAE78-C3CC-40A4-A6D9-5FE5C6870887}"/>
              </a:ext>
            </a:extLst>
          </p:cNvPr>
          <p:cNvSpPr/>
          <p:nvPr/>
        </p:nvSpPr>
        <p:spPr>
          <a:xfrm>
            <a:off x="650156" y="4059730"/>
            <a:ext cx="182880" cy="2011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Množenje 22">
            <a:extLst>
              <a:ext uri="{FF2B5EF4-FFF2-40B4-BE49-F238E27FC236}">
                <a16:creationId xmlns:a16="http://schemas.microsoft.com/office/drawing/2014/main" id="{A160169C-1A61-4F0B-B717-F502FB9F1305}"/>
              </a:ext>
            </a:extLst>
          </p:cNvPr>
          <p:cNvSpPr/>
          <p:nvPr/>
        </p:nvSpPr>
        <p:spPr>
          <a:xfrm>
            <a:off x="595292" y="4419600"/>
            <a:ext cx="292608" cy="3322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1">
            <a:extLst>
              <a:ext uri="{FF2B5EF4-FFF2-40B4-BE49-F238E27FC236}">
                <a16:creationId xmlns:a16="http://schemas.microsoft.com/office/drawing/2014/main" id="{B9B5B1A0-33B4-4766-BCC5-02D27F4B92B1}"/>
              </a:ext>
            </a:extLst>
          </p:cNvPr>
          <p:cNvSpPr txBox="1"/>
          <p:nvPr/>
        </p:nvSpPr>
        <p:spPr>
          <a:xfrm>
            <a:off x="976584" y="3965891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Točka se nalazi iznad ravnine crtanja</a:t>
            </a:r>
            <a:endParaRPr lang="en-GB" dirty="0"/>
          </a:p>
        </p:txBody>
      </p:sp>
      <p:sp>
        <p:nvSpPr>
          <p:cNvPr id="25" name="TekstniOkvir 25">
            <a:extLst>
              <a:ext uri="{FF2B5EF4-FFF2-40B4-BE49-F238E27FC236}">
                <a16:creationId xmlns:a16="http://schemas.microsoft.com/office/drawing/2014/main" id="{3AA50E03-83EA-4A4B-836C-A1652F3C644D}"/>
              </a:ext>
            </a:extLst>
          </p:cNvPr>
          <p:cNvSpPr txBox="1"/>
          <p:nvPr/>
        </p:nvSpPr>
        <p:spPr>
          <a:xfrm>
            <a:off x="976584" y="4394000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Točka se nalazi ispod ravnine crtanja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/>
      <p:bldP spid="9" grpId="1"/>
      <p:bldP spid="12" grpId="0"/>
      <p:bldP spid="12" grpId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DOMAĆA ZADAĆA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376" cy="4351338"/>
          </a:xfrm>
        </p:spPr>
        <p:txBody>
          <a:bodyPr>
            <a:normAutofit/>
          </a:bodyPr>
          <a:lstStyle/>
          <a:p>
            <a:pPr marL="1384300" lvl="1" indent="0">
              <a:buNone/>
            </a:pPr>
            <a:endParaRPr lang="hr-HR" sz="1800" dirty="0">
              <a:latin typeface="Futura Bk BT" panose="020B0502020204020303" pitchFamily="34" charset="0"/>
            </a:endParaRPr>
          </a:p>
          <a:p>
            <a:r>
              <a:rPr lang="hr-HR" dirty="0">
                <a:latin typeface="Futura Bk BT" panose="020B0502020204020303" pitchFamily="34" charset="0"/>
              </a:rPr>
              <a:t>Izraditi model kristala (donijeti na vježbe </a:t>
            </a:r>
            <a:r>
              <a:rPr lang="hr-HR" b="1" u="sng" dirty="0">
                <a:latin typeface="Futura Bk BT" panose="020B0502020204020303" pitchFamily="34" charset="0"/>
              </a:rPr>
              <a:t>1</a:t>
            </a:r>
            <a:r>
              <a:rPr lang="en-US" b="1" u="sng" dirty="0">
                <a:latin typeface="Futura Bk BT" panose="020B0502020204020303" pitchFamily="34" charset="0"/>
              </a:rPr>
              <a:t>1</a:t>
            </a:r>
            <a:r>
              <a:rPr lang="hr-HR" b="1" u="sng" dirty="0">
                <a:latin typeface="Futura Bk BT" panose="020B0502020204020303" pitchFamily="34" charset="0"/>
              </a:rPr>
              <a:t>. travnja</a:t>
            </a:r>
            <a:r>
              <a:rPr lang="hr-HR" dirty="0">
                <a:latin typeface="Futura Bk BT" panose="020B0502020204020303" pitchFamily="34" charset="0"/>
              </a:rPr>
              <a:t>):</a:t>
            </a:r>
          </a:p>
          <a:p>
            <a:pPr marL="0" indent="0">
              <a:buNone/>
            </a:pPr>
            <a:endParaRPr lang="hr-HR" sz="1400" dirty="0">
              <a:latin typeface="Futura Bk BT" panose="020B0502020204020303" pitchFamily="34" charset="0"/>
            </a:endParaRP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Isprintati mrežu na hamer papir ili materijal po izboru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endParaRPr lang="hr-HR" dirty="0">
              <a:latin typeface="Futura Bk BT" panose="020B0502020204020303" pitchFamily="34" charset="0"/>
            </a:endParaRP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Dodati trokutiće i trapeze za lijepljenje ako na mreži nisu označeni</a:t>
            </a: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Izrezati model (režite po sredini crte brida), oblikovati i zalijepiti</a:t>
            </a:r>
          </a:p>
          <a:p>
            <a:pPr lvl="3"/>
            <a:r>
              <a:rPr lang="hr-HR" dirty="0">
                <a:latin typeface="Futura Bk BT" panose="020B0502020204020303" pitchFamily="34" charset="0"/>
              </a:rPr>
              <a:t>Trakicama u boji istaknuti bridove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endParaRPr lang="hr-HR" dirty="0">
              <a:latin typeface="Futura Bk BT" panose="020B0502020204020303" pitchFamily="34" charset="0"/>
            </a:endParaRPr>
          </a:p>
          <a:p>
            <a:pPr marL="266700" lvl="3" indent="-254000">
              <a:tabLst>
                <a:tab pos="266700" algn="l"/>
              </a:tabLst>
            </a:pPr>
            <a:endParaRPr lang="hr-HR" dirty="0">
              <a:latin typeface="Futura Bk BT" panose="020B0502020204020303" pitchFamily="34" charset="0"/>
            </a:endParaRPr>
          </a:p>
          <a:p>
            <a:pPr marL="266700" lvl="3" indent="-254000">
              <a:tabLst>
                <a:tab pos="266700" algn="l"/>
              </a:tabLst>
            </a:pP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9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Samostalni rad (</a:t>
            </a:r>
            <a:r>
              <a:rPr lang="en-US" dirty="0">
                <a:latin typeface="Futura Bk BT" panose="020B0502020204020303" pitchFamily="34" charset="0"/>
              </a:rPr>
              <a:t>14</a:t>
            </a:r>
            <a:r>
              <a:rPr lang="hr-HR" dirty="0">
                <a:latin typeface="Futura Bk BT" panose="020B0502020204020303" pitchFamily="34" charset="0"/>
              </a:rPr>
              <a:t>.3.)</a:t>
            </a:r>
            <a:endParaRPr lang="en-GB" dirty="0">
              <a:latin typeface="Futura Bk BT" panose="020B05020202040203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21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r-HR" dirty="0"/>
                  <a:t>Dobro promotriti model i odrediti prisutne elemente simetrije</a:t>
                </a:r>
              </a:p>
              <a:p>
                <a:pPr lvl="1"/>
                <a:r>
                  <a:rPr lang="hr-HR" dirty="0"/>
                  <a:t>Zapisati elemente simetrije tablično i pomoću simbola</a:t>
                </a:r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lvl="1"/>
                <a:endParaRPr lang="hr-HR" dirty="0"/>
              </a:p>
              <a:p>
                <a:pPr marL="457200" lvl="1" indent="0">
                  <a:buNone/>
                </a:pPr>
                <a:r>
                  <a:rPr lang="hr-HR" dirty="0"/>
                  <a:t>C, _P, _L</a:t>
                </a:r>
                <a:r>
                  <a:rPr lang="hr-HR" baseline="30000" dirty="0"/>
                  <a:t>2</a:t>
                </a:r>
                <a:r>
                  <a:rPr lang="hr-HR" dirty="0"/>
                  <a:t>, _L</a:t>
                </a:r>
                <a:r>
                  <a:rPr lang="hr-HR" baseline="30000" dirty="0"/>
                  <a:t>3</a:t>
                </a:r>
                <a:r>
                  <a:rPr lang="hr-HR" dirty="0"/>
                  <a:t>, _L</a:t>
                </a:r>
                <a:r>
                  <a:rPr lang="hr-HR" baseline="30000" dirty="0"/>
                  <a:t>4</a:t>
                </a:r>
                <a:r>
                  <a:rPr lang="hr-HR" dirty="0"/>
                  <a:t>, _L</a:t>
                </a:r>
                <a:r>
                  <a:rPr lang="hr-HR" baseline="30000" dirty="0"/>
                  <a:t>6</a:t>
                </a:r>
                <a:r>
                  <a:rPr lang="hr-HR" dirty="0"/>
                  <a:t>, _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r-HR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hr-HR" sz="2000">
                            <a:latin typeface="Cambria Math" panose="02040503050406030204" pitchFamily="18" charset="0"/>
                          </a:rPr>
                          <m:t>(4)</m:t>
                        </m:r>
                      </m:sub>
                      <m:sup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hr-HR" dirty="0"/>
              </a:p>
              <a:p>
                <a:pPr marL="457200" lvl="1" indent="0">
                  <a:buNone/>
                </a:pPr>
                <a:endParaRPr lang="hr-HR" sz="1000" dirty="0"/>
              </a:p>
              <a:p>
                <a:r>
                  <a:rPr lang="en-US" dirty="0" err="1"/>
                  <a:t>Odrediti</a:t>
                </a:r>
                <a:r>
                  <a:rPr lang="en-US" dirty="0"/>
                  <a:t> </a:t>
                </a:r>
                <a:r>
                  <a:rPr lang="en-US" dirty="0" err="1">
                    <a:hlinkClick r:id="rId2" action="ppaction://hlinksldjump"/>
                  </a:rPr>
                  <a:t>kristalnu</a:t>
                </a:r>
                <a:r>
                  <a:rPr lang="en-US" dirty="0">
                    <a:hlinkClick r:id="rId2" action="ppaction://hlinksldjump"/>
                  </a:rPr>
                  <a:t> </a:t>
                </a:r>
                <a:r>
                  <a:rPr lang="en-US" dirty="0" err="1">
                    <a:hlinkClick r:id="rId2" action="ppaction://hlinksldjump"/>
                  </a:rPr>
                  <a:t>klasu</a:t>
                </a:r>
                <a:r>
                  <a:rPr lang="en-US" dirty="0">
                    <a:hlinkClick r:id="rId2" action="ppaction://hlinksldjump"/>
                  </a:rPr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zapisati</a:t>
                </a:r>
                <a:r>
                  <a:rPr lang="en-US" dirty="0"/>
                  <a:t> </a:t>
                </a:r>
                <a:r>
                  <a:rPr lang="en-US" dirty="0" err="1"/>
                  <a:t>njezin</a:t>
                </a:r>
                <a:r>
                  <a:rPr lang="en-US" dirty="0"/>
                  <a:t> </a:t>
                </a:r>
                <a:r>
                  <a:rPr lang="en-US" dirty="0" err="1"/>
                  <a:t>simbol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nazive</a:t>
                </a:r>
                <a:endParaRPr lang="en-US" dirty="0"/>
              </a:p>
              <a:p>
                <a:r>
                  <a:rPr lang="hr-HR" dirty="0"/>
                  <a:t>Odrediti </a:t>
                </a:r>
                <a:r>
                  <a:rPr lang="hr-HR" dirty="0">
                    <a:hlinkClick r:id="rId3" action="ppaction://hlinksldjump"/>
                  </a:rPr>
                  <a:t>kristalni sustav </a:t>
                </a:r>
                <a:r>
                  <a:rPr lang="hr-HR" dirty="0"/>
                  <a:t>i zapisati karakteristike sustava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(</a:t>
                </a:r>
                <a:r>
                  <a:rPr lang="en-US" dirty="0" err="1"/>
                  <a:t>koraci</a:t>
                </a:r>
                <a:r>
                  <a:rPr lang="hr-HR" dirty="0"/>
                  <a:t> 1 </a:t>
                </a:r>
                <a:r>
                  <a:rPr lang="en-US" dirty="0"/>
                  <a:t>-</a:t>
                </a:r>
                <a:r>
                  <a:rPr lang="hr-HR" dirty="0"/>
                  <a:t> 3 na Postupku za rješavanje</a:t>
                </a:r>
                <a:r>
                  <a:rPr lang="en-US" dirty="0"/>
                  <a:t> </a:t>
                </a:r>
                <a:r>
                  <a:rPr lang="en-US" dirty="0" err="1"/>
                  <a:t>modela</a:t>
                </a:r>
                <a:r>
                  <a:rPr lang="en-US" dirty="0"/>
                  <a:t>)</a:t>
                </a:r>
                <a:endParaRPr lang="hr-HR" dirty="0"/>
              </a:p>
              <a:p>
                <a:pPr lvl="1"/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21824"/>
              </a:xfrm>
              <a:blipFill>
                <a:blip r:embed="rId4"/>
                <a:stretch>
                  <a:fillRect l="-1043" t="-2581" b="-28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168166"/>
                  </p:ext>
                </p:extLst>
              </p:nvPr>
            </p:nvGraphicFramePr>
            <p:xfrm>
              <a:off x="1385019" y="2681836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952535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1326111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6144979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86285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284221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468650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8032961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4278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MODEL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4186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385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291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3)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6170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168166"/>
                  </p:ext>
                </p:extLst>
              </p:nvPr>
            </p:nvGraphicFramePr>
            <p:xfrm>
              <a:off x="1385019" y="2681836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952535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1326111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61449795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1486285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6284221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468650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8032961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427826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MODEL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8197" r="-5994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GB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8802" t="-8197" r="-599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4186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1)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385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2)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291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>
                              <a:solidFill>
                                <a:schemeClr val="tx1"/>
                              </a:solidFill>
                            </a:rPr>
                            <a:t>3)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6170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137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3CF71-90E5-4B90-A2BC-3A51D299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" b="59238"/>
          <a:stretch/>
        </p:blipFill>
        <p:spPr>
          <a:xfrm>
            <a:off x="261359" y="209006"/>
            <a:ext cx="5475114" cy="3614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3206B-C86B-40DB-8EA9-4A051E84A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62"/>
          <a:stretch/>
        </p:blipFill>
        <p:spPr>
          <a:xfrm>
            <a:off x="5919352" y="975358"/>
            <a:ext cx="5811099" cy="5695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130B0-3F2C-4E26-97BF-7F5956628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" b="95433"/>
          <a:stretch/>
        </p:blipFill>
        <p:spPr>
          <a:xfrm>
            <a:off x="5919352" y="622669"/>
            <a:ext cx="5811099" cy="355855"/>
          </a:xfrm>
          <a:prstGeom prst="rect">
            <a:avLst/>
          </a:prstGeom>
        </p:spPr>
      </p:pic>
      <p:cxnSp>
        <p:nvCxnSpPr>
          <p:cNvPr id="5" name="Ravni poveznik sa strelicom 5">
            <a:hlinkClick r:id="rId3" action="ppaction://hlinksldjump"/>
            <a:extLst>
              <a:ext uri="{FF2B5EF4-FFF2-40B4-BE49-F238E27FC236}">
                <a16:creationId xmlns:a16="http://schemas.microsoft.com/office/drawing/2014/main" id="{9021F5C4-66EE-465D-94DE-9541C7D002C0}"/>
              </a:ext>
            </a:extLst>
          </p:cNvPr>
          <p:cNvCxnSpPr/>
          <p:nvPr/>
        </p:nvCxnSpPr>
        <p:spPr>
          <a:xfrm flipH="1">
            <a:off x="468374" y="6565523"/>
            <a:ext cx="3968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64530"/>
              </p:ext>
            </p:extLst>
          </p:nvPr>
        </p:nvGraphicFramePr>
        <p:xfrm>
          <a:off x="1876845" y="408257"/>
          <a:ext cx="8229600" cy="6135689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Kristalni sustav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Osni sustav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Elementi simetrije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Triklinski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</a:t>
                      </a:r>
                      <a:r>
                        <a:rPr kumimoji="0" lang="hr-H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Monoklinski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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(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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)90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Rompski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b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Tetragonski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Trigonski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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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90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ili heksagonske osi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Heksagonski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odnosno 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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c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=120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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Kubični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=a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 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</a:t>
                      </a:r>
                      <a:r>
                        <a:rPr kumimoji="0" lang="hr-HR" sz="20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</a:rPr>
                        <a:t>=90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CRO_Dutch-Normal" pitchFamily="2" charset="0"/>
                          <a:sym typeface="Symbol" pitchFamily="18" charset="2"/>
                        </a:rPr>
                        <a:t></a:t>
                      </a: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CRO_Dutch-Normal" pitchFamily="2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 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‹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111</a:t>
                      </a:r>
                      <a:r>
                        <a:rPr kumimoji="0" lang="hr-H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  <a:sym typeface="Symbol" pitchFamily="18" charset="2"/>
                        </a:rPr>
                        <a:t>›</a:t>
                      </a:r>
                      <a:endParaRPr kumimoji="0" lang="hr-H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Ravni poveznik sa strelicom 5">
            <a:hlinkClick r:id="rId2" action="ppaction://hlinksldjump"/>
          </p:cNvPr>
          <p:cNvCxnSpPr/>
          <p:nvPr/>
        </p:nvCxnSpPr>
        <p:spPr>
          <a:xfrm flipH="1">
            <a:off x="11171208" y="6478438"/>
            <a:ext cx="3968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82EDC-E33F-40CE-8FE3-B819C71726EA}"/>
              </a:ext>
            </a:extLst>
          </p:cNvPr>
          <p:cNvSpPr txBox="1">
            <a:spLocks/>
          </p:cNvSpPr>
          <p:nvPr/>
        </p:nvSpPr>
        <p:spPr>
          <a:xfrm>
            <a:off x="1756413" y="546037"/>
            <a:ext cx="8229600" cy="854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Futura Bk BT" panose="020B0502020204020303" pitchFamily="34" charset="0"/>
              </a:rPr>
              <a:t>Pravila za crtanje: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5DB041-40CD-4998-9FC8-5BC0D3F3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38" y="1400736"/>
            <a:ext cx="7510923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9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6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1. mjesto</a:t>
            </a:r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2. mjesto</a:t>
            </a:r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3. mjesto</a:t>
            </a:r>
          </a:p>
        </p:txBody>
      </p:sp>
      <p:sp>
        <p:nvSpPr>
          <p:cNvPr id="9" name="Pravokutnik 8"/>
          <p:cNvSpPr/>
          <p:nvPr/>
        </p:nvSpPr>
        <p:spPr>
          <a:xfrm>
            <a:off x="7168896" y="1617705"/>
            <a:ext cx="1012302" cy="7709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324"/>
            <a:ext cx="10515600" cy="1325563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Termini i program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9464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14</a:t>
            </a:r>
            <a:r>
              <a:rPr lang="hr-HR" sz="2000" dirty="0">
                <a:latin typeface="Futura Bk BT" panose="020B0502020204020303" pitchFamily="34" charset="0"/>
              </a:rPr>
              <a:t>.3. Elementi simetrije, kristalni sustavi, kristalne klase, prepoznavanje klasa</a:t>
            </a:r>
            <a:br>
              <a:rPr lang="hr-HR" sz="2000" dirty="0">
                <a:latin typeface="Futura Bk BT" panose="020B0502020204020303" pitchFamily="34" charset="0"/>
              </a:rPr>
            </a:br>
            <a:r>
              <a:rPr lang="hr-HR" sz="2000" dirty="0">
                <a:latin typeface="Futura Bk BT" panose="020B0502020204020303" pitchFamily="34" charset="0"/>
              </a:rPr>
              <a:t>*Zadaća: izrada modela (</a:t>
            </a: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rok do 1</a:t>
            </a: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1</a:t>
            </a: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.4.)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21</a:t>
            </a:r>
            <a:r>
              <a:rPr lang="hr-HR" sz="2000" dirty="0">
                <a:latin typeface="Futura Bk BT" panose="020B0502020204020303" pitchFamily="34" charset="0"/>
              </a:rPr>
              <a:t>.3. </a:t>
            </a:r>
            <a:r>
              <a:rPr lang="en-US" sz="2000" dirty="0" err="1">
                <a:latin typeface="Futura Bk BT" panose="020B0502020204020303" pitchFamily="34" charset="0"/>
              </a:rPr>
              <a:t>Ponavljanje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kristalnih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klasa</a:t>
            </a:r>
            <a:r>
              <a:rPr lang="hr-HR" sz="2000" dirty="0">
                <a:latin typeface="Futura Bk BT" panose="020B0502020204020303" pitchFamily="34" charset="0"/>
              </a:rPr>
              <a:t>, stereografska projekcija elemenata simetrije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2</a:t>
            </a:r>
            <a:r>
              <a:rPr lang="en-US" sz="2000" dirty="0">
                <a:latin typeface="Futura Bk BT" panose="020B0502020204020303" pitchFamily="34" charset="0"/>
              </a:rPr>
              <a:t>8</a:t>
            </a:r>
            <a:r>
              <a:rPr lang="hr-HR" sz="2000" dirty="0">
                <a:latin typeface="Futura Bk BT" panose="020B0502020204020303" pitchFamily="34" charset="0"/>
              </a:rPr>
              <a:t>.3. </a:t>
            </a:r>
            <a:r>
              <a:rPr lang="en-US" sz="2000" dirty="0">
                <a:latin typeface="Futura Bk BT" panose="020B0502020204020303" pitchFamily="34" charset="0"/>
              </a:rPr>
              <a:t>Zone </a:t>
            </a:r>
            <a:r>
              <a:rPr lang="en-US" sz="2000" dirty="0" err="1">
                <a:latin typeface="Futura Bk BT" panose="020B0502020204020303" pitchFamily="34" charset="0"/>
              </a:rPr>
              <a:t>i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forme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općenito</a:t>
            </a:r>
            <a:r>
              <a:rPr lang="en-US" sz="2000" dirty="0">
                <a:latin typeface="Futura Bk BT" panose="020B0502020204020303" pitchFamily="34" charset="0"/>
              </a:rPr>
              <a:t>. </a:t>
            </a:r>
            <a:r>
              <a:rPr lang="hr-HR" sz="2000" dirty="0">
                <a:latin typeface="Futura Bk BT" panose="020B0502020204020303" pitchFamily="34" charset="0"/>
              </a:rPr>
              <a:t>Rješavanje modela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i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forme</a:t>
            </a:r>
            <a:r>
              <a:rPr lang="hr-HR" sz="2000" dirty="0">
                <a:latin typeface="Futura Bk BT" panose="020B0502020204020303" pitchFamily="34" charset="0"/>
              </a:rPr>
              <a:t> </a:t>
            </a:r>
            <a:r>
              <a:rPr lang="en-US" sz="2000" dirty="0">
                <a:latin typeface="Futura Bk BT" panose="020B0502020204020303" pitchFamily="34" charset="0"/>
              </a:rPr>
              <a:t>ne-</a:t>
            </a:r>
            <a:r>
              <a:rPr lang="hr-HR" sz="2000" dirty="0">
                <a:latin typeface="Futura Bk BT" panose="020B0502020204020303" pitchFamily="34" charset="0"/>
              </a:rPr>
              <a:t>kubičn</a:t>
            </a:r>
            <a:r>
              <a:rPr lang="en-US" sz="2000" dirty="0" err="1">
                <a:latin typeface="Futura Bk BT" panose="020B0502020204020303" pitchFamily="34" charset="0"/>
              </a:rPr>
              <a:t>ih</a:t>
            </a:r>
            <a:r>
              <a:rPr lang="hr-HR" sz="2000" dirty="0">
                <a:latin typeface="Futura Bk BT" panose="020B0502020204020303" pitchFamily="34" charset="0"/>
              </a:rPr>
              <a:t> sustava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4</a:t>
            </a:r>
            <a:r>
              <a:rPr lang="hr-HR" sz="2000" dirty="0">
                <a:latin typeface="Futura Bk BT" panose="020B0502020204020303" pitchFamily="34" charset="0"/>
              </a:rPr>
              <a:t>.</a:t>
            </a:r>
            <a:r>
              <a:rPr lang="en-US" sz="2000" dirty="0">
                <a:latin typeface="Futura Bk BT" panose="020B0502020204020303" pitchFamily="34" charset="0"/>
              </a:rPr>
              <a:t>4</a:t>
            </a:r>
            <a:r>
              <a:rPr lang="hr-HR" sz="2000" dirty="0">
                <a:latin typeface="Futura Bk BT" panose="020B0502020204020303" pitchFamily="34" charset="0"/>
              </a:rPr>
              <a:t>. Zone i iscrtavanje zona, forme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kubičnog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sustava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11</a:t>
            </a:r>
            <a:r>
              <a:rPr lang="hr-HR" sz="2000" dirty="0">
                <a:latin typeface="Futura Bk BT" panose="020B0502020204020303" pitchFamily="34" charset="0"/>
              </a:rPr>
              <a:t>.4. Rješavanje modela iz </a:t>
            </a:r>
            <a:r>
              <a:rPr lang="en-US" sz="2000" dirty="0" err="1">
                <a:latin typeface="Futura Bk BT" panose="020B0502020204020303" pitchFamily="34" charset="0"/>
              </a:rPr>
              <a:t>kubičnog</a:t>
            </a:r>
            <a:r>
              <a:rPr lang="hr-HR" sz="2000" dirty="0">
                <a:latin typeface="Futura Bk BT" panose="020B0502020204020303" pitchFamily="34" charset="0"/>
              </a:rPr>
              <a:t> kristaln</a:t>
            </a:r>
            <a:r>
              <a:rPr lang="en-US" sz="2000" dirty="0" err="1">
                <a:latin typeface="Futura Bk BT" panose="020B0502020204020303" pitchFamily="34" charset="0"/>
              </a:rPr>
              <a:t>og</a:t>
            </a:r>
            <a:r>
              <a:rPr lang="hr-HR" sz="2000" dirty="0">
                <a:latin typeface="Futura Bk BT" panose="020B0502020204020303" pitchFamily="34" charset="0"/>
              </a:rPr>
              <a:t> sustava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1</a:t>
            </a:r>
            <a:r>
              <a:rPr lang="en-US" sz="2000" dirty="0">
                <a:latin typeface="Futura Bk BT" panose="020B0502020204020303" pitchFamily="34" charset="0"/>
              </a:rPr>
              <a:t>8</a:t>
            </a:r>
            <a:r>
              <a:rPr lang="hr-HR" sz="2000" dirty="0">
                <a:latin typeface="Futura Bk BT" panose="020B0502020204020303" pitchFamily="34" charset="0"/>
              </a:rPr>
              <a:t>.4. </a:t>
            </a:r>
            <a:r>
              <a:rPr lang="en-US" sz="2000" dirty="0" err="1">
                <a:latin typeface="Futura Bk BT" panose="020B0502020204020303" pitchFamily="34" charset="0"/>
              </a:rPr>
              <a:t>Vježbanje</a:t>
            </a:r>
            <a:r>
              <a:rPr lang="en-US" sz="2000" dirty="0">
                <a:latin typeface="Futura Bk BT" panose="020B0502020204020303" pitchFamily="34" charset="0"/>
              </a:rPr>
              <a:t>/</a:t>
            </a:r>
            <a:r>
              <a:rPr lang="en-US" sz="2000" dirty="0" err="1">
                <a:latin typeface="Futura Bk BT" panose="020B0502020204020303" pitchFamily="34" charset="0"/>
              </a:rPr>
              <a:t>ponavljanje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PET </a:t>
            </a: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25</a:t>
            </a:r>
            <a:r>
              <a:rPr lang="hr-HR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.4. </a:t>
            </a: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KOLOKVIJ</a:t>
            </a:r>
            <a:endParaRPr lang="hr-HR" sz="2000" b="1" u="sng" dirty="0">
              <a:solidFill>
                <a:srgbClr val="FF0000"/>
              </a:solidFill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9</a:t>
            </a:r>
            <a:r>
              <a:rPr lang="hr-HR" sz="2000" dirty="0">
                <a:latin typeface="Futura Bk BT" panose="020B0502020204020303" pitchFamily="34" charset="0"/>
              </a:rPr>
              <a:t>.5. </a:t>
            </a:r>
            <a:r>
              <a:rPr lang="en-US" sz="2000" dirty="0" err="1">
                <a:latin typeface="Futura Bk BT" panose="020B0502020204020303" pitchFamily="34" charset="0"/>
              </a:rPr>
              <a:t>Fizička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svojstva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minerala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Futura Bk BT" panose="020B0502020204020303" pitchFamily="34" charset="0"/>
              </a:rPr>
              <a:t>SRI (!)</a:t>
            </a:r>
            <a:r>
              <a:rPr lang="hr-HR" sz="2000" dirty="0">
                <a:latin typeface="Futura Bk BT" panose="020B0502020204020303" pitchFamily="34" charset="0"/>
              </a:rPr>
              <a:t> 1</a:t>
            </a:r>
            <a:r>
              <a:rPr lang="en-US" sz="2000" dirty="0">
                <a:latin typeface="Futura Bk BT" panose="020B0502020204020303" pitchFamily="34" charset="0"/>
              </a:rPr>
              <a:t>4</a:t>
            </a:r>
            <a:r>
              <a:rPr lang="hr-HR" sz="2000" dirty="0">
                <a:latin typeface="Futura Bk BT" panose="020B0502020204020303" pitchFamily="34" charset="0"/>
              </a:rPr>
              <a:t>.5. Sistematska mineralogija – nesilikati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2</a:t>
            </a:r>
            <a:r>
              <a:rPr lang="en-US" sz="2000" dirty="0">
                <a:latin typeface="Futura Bk BT" panose="020B0502020204020303" pitchFamily="34" charset="0"/>
              </a:rPr>
              <a:t>3</a:t>
            </a:r>
            <a:r>
              <a:rPr lang="hr-HR" sz="2000" dirty="0">
                <a:latin typeface="Futura Bk BT" panose="020B0502020204020303" pitchFamily="34" charset="0"/>
              </a:rPr>
              <a:t>.5. Sistematska mineralogija – </a:t>
            </a:r>
            <a:r>
              <a:rPr lang="hr-HR" sz="2000" dirty="0" err="1">
                <a:latin typeface="Futura Bk BT" panose="020B0502020204020303" pitchFamily="34" charset="0"/>
              </a:rPr>
              <a:t>nesilikati</a:t>
            </a:r>
            <a:endParaRPr lang="hr-HR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</a:t>
            </a:r>
            <a:r>
              <a:rPr lang="en-US" sz="2000" dirty="0">
                <a:latin typeface="Futura Bk BT" panose="020B0502020204020303" pitchFamily="34" charset="0"/>
              </a:rPr>
              <a:t>6</a:t>
            </a:r>
            <a:r>
              <a:rPr lang="hr-HR" sz="2000" dirty="0">
                <a:latin typeface="Futura Bk BT" panose="020B0502020204020303" pitchFamily="34" charset="0"/>
              </a:rPr>
              <a:t>.6. Sistematska mineralogija – silikati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Futura Bk BT" panose="020B0502020204020303" pitchFamily="34" charset="0"/>
              </a:rPr>
              <a:t>PET 1</a:t>
            </a:r>
            <a:r>
              <a:rPr lang="en-US" sz="2000" dirty="0">
                <a:latin typeface="Futura Bk BT" panose="020B0502020204020303" pitchFamily="34" charset="0"/>
              </a:rPr>
              <a:t>3</a:t>
            </a:r>
            <a:r>
              <a:rPr lang="hr-HR" sz="2000" dirty="0">
                <a:latin typeface="Futura Bk BT" panose="020B0502020204020303" pitchFamily="34" charset="0"/>
              </a:rPr>
              <a:t>.6. Sistematska mineralogija – silikati</a:t>
            </a:r>
            <a:endParaRPr lang="en-US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Futura Bk BT" panose="020B0502020204020303" pitchFamily="34" charset="0"/>
              </a:rPr>
              <a:t>SRI (!) 18.6. </a:t>
            </a:r>
            <a:r>
              <a:rPr lang="en-US" sz="2000" dirty="0" err="1">
                <a:latin typeface="Futura Bk BT" panose="020B0502020204020303" pitchFamily="34" charset="0"/>
              </a:rPr>
              <a:t>Mineralna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optika</a:t>
            </a:r>
            <a:r>
              <a:rPr lang="en-US" sz="2000" dirty="0">
                <a:latin typeface="Futura Bk BT" panose="020B0502020204020303" pitchFamily="34" charset="0"/>
              </a:rPr>
              <a:t> – </a:t>
            </a:r>
            <a:r>
              <a:rPr lang="en-US" sz="2000" dirty="0" err="1">
                <a:latin typeface="Futura Bk BT" panose="020B0502020204020303" pitchFamily="34" charset="0"/>
              </a:rPr>
              <a:t>pokazne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vježbe</a:t>
            </a:r>
            <a:endParaRPr lang="en-US" sz="2000" dirty="0">
              <a:latin typeface="Futura Bk BT" panose="020B0502020204020303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Futura Bk BT" panose="020B0502020204020303" pitchFamily="34" charset="0"/>
              </a:rPr>
              <a:t>PET 20.6.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Ponavljanje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dirty="0" err="1">
                <a:latin typeface="Futura Bk BT" panose="020B0502020204020303" pitchFamily="34" charset="0"/>
              </a:rPr>
              <a:t>i</a:t>
            </a:r>
            <a:r>
              <a:rPr lang="en-US" sz="2000" dirty="0">
                <a:latin typeface="Futura Bk BT" panose="020B0502020204020303" pitchFamily="34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Futura Bk BT" panose="020B0502020204020303" pitchFamily="34" charset="0"/>
              </a:rPr>
              <a:t>KOLOKVIJ</a:t>
            </a:r>
            <a:endParaRPr lang="hr-HR" sz="2000" b="1" u="sng" dirty="0">
              <a:solidFill>
                <a:srgbClr val="FF0000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6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935963"/>
                <a:ext cx="2368296" cy="991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8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265176" y="329184"/>
            <a:ext cx="603504" cy="7092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40664" y="329184"/>
            <a:ext cx="589788" cy="886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Kutni poveznik 12"/>
          <p:cNvCxnSpPr>
            <a:stCxn id="8" idx="2"/>
            <a:endCxn id="11" idx="1"/>
          </p:cNvCxnSpPr>
          <p:nvPr/>
        </p:nvCxnSpPr>
        <p:spPr>
          <a:xfrm rot="16200000" flipH="1">
            <a:off x="-46884" y="2298594"/>
            <a:ext cx="2587794" cy="4229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1. mjesto</a:t>
            </a:r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2. mjesto</a:t>
            </a:r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3. mjesto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8248261" y="1617705"/>
            <a:ext cx="850019" cy="10601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80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avokutnik 7"/>
          <p:cNvSpPr/>
          <p:nvPr/>
        </p:nvSpPr>
        <p:spPr>
          <a:xfrm>
            <a:off x="740664" y="329184"/>
            <a:ext cx="589788" cy="886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68" y="3497580"/>
                <a:ext cx="59893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Kutni poveznik 12"/>
          <p:cNvCxnSpPr>
            <a:stCxn id="8" idx="2"/>
            <a:endCxn id="11" idx="1"/>
          </p:cNvCxnSpPr>
          <p:nvPr/>
        </p:nvCxnSpPr>
        <p:spPr>
          <a:xfrm rot="16200000" flipH="1">
            <a:off x="-46884" y="2298594"/>
            <a:ext cx="2587794" cy="42291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868680" y="4110311"/>
            <a:ext cx="3341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Drugo mjesto u simbolu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hr-HR" dirty="0"/>
              <a:t> označava ravnine simetrije koje su OKOMITE na smjer &lt;100&gt;, odnosno na smjerove horizontalnih kristalografskih osi.</a:t>
            </a:r>
            <a:endParaRPr lang="en-GB" dirty="0"/>
          </a:p>
        </p:txBody>
      </p:sp>
      <p:cxnSp>
        <p:nvCxnSpPr>
          <p:cNvPr id="12" name="Ravni poveznik 11"/>
          <p:cNvCxnSpPr>
            <a:stCxn id="19" idx="2"/>
            <a:endCxn id="19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19" idx="0"/>
            <a:endCxn id="19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1152144" y="237744"/>
            <a:ext cx="704088" cy="87782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11"/>
          <p:cNvCxnSpPr>
            <a:stCxn id="19" idx="2"/>
            <a:endCxn id="19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19" idx="0"/>
            <a:endCxn id="19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1. mjesto</a:t>
            </a:r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2. mjesto</a:t>
            </a:r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/>
              <a:t>3. mjesto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9128255" y="1547725"/>
            <a:ext cx="1021585" cy="910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42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6" name="TekstniOkvir 5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1152144" y="237744"/>
            <a:ext cx="704088" cy="87782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7" name="Ravni poveznik 26"/>
          <p:cNvCxnSpPr>
            <a:stCxn id="33" idx="2"/>
            <a:endCxn id="33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>
            <a:stCxn id="33" idx="0"/>
            <a:endCxn id="33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Jednakokračni trokut 33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5" name="Ravni poveznik sa strelicom 34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niOkvir 37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6688836" y="1455682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/>
          <p:cNvSpPr/>
          <p:nvPr/>
        </p:nvSpPr>
        <p:spPr>
          <a:xfrm rot="3567838">
            <a:off x="5088636" y="424917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Elipsa 42"/>
          <p:cNvSpPr/>
          <p:nvPr/>
        </p:nvSpPr>
        <p:spPr>
          <a:xfrm rot="7205524">
            <a:off x="5111496" y="2357509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Elipsa 43"/>
          <p:cNvSpPr/>
          <p:nvPr/>
        </p:nvSpPr>
        <p:spPr>
          <a:xfrm rot="3602827">
            <a:off x="8345273" y="241073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Elipsa 44"/>
          <p:cNvSpPr/>
          <p:nvPr/>
        </p:nvSpPr>
        <p:spPr>
          <a:xfrm rot="7258455">
            <a:off x="8275320" y="433832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Elipsa 45"/>
          <p:cNvSpPr/>
          <p:nvPr/>
        </p:nvSpPr>
        <p:spPr>
          <a:xfrm>
            <a:off x="6688836" y="517881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493059" y="1652278"/>
            <a:ext cx="3101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Treće mjesto u simbolu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hr-HR" dirty="0"/>
              <a:t> označava digire u smjerovima &lt;210&gt; (raspolovnice horizontalnih kristalografskih osi)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>
            <a:stCxn id="10" idx="2"/>
            <a:endCxn id="10" idx="6"/>
          </p:cNvCxnSpPr>
          <p:nvPr/>
        </p:nvCxnSpPr>
        <p:spPr>
          <a:xfrm>
            <a:off x="5001768" y="3419356"/>
            <a:ext cx="376732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 flipV="1">
            <a:off x="5257800" y="2509528"/>
            <a:ext cx="3255264" cy="182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>
            <a:stCxn id="10" idx="0"/>
            <a:endCxn id="10" idx="4"/>
          </p:cNvCxnSpPr>
          <p:nvPr/>
        </p:nvCxnSpPr>
        <p:spPr>
          <a:xfrm>
            <a:off x="6885432" y="1563124"/>
            <a:ext cx="0" cy="3712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5961888" y="1800868"/>
            <a:ext cx="1828800" cy="32278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5285232" y="2431804"/>
            <a:ext cx="3172968" cy="1984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001768" y="1563124"/>
            <a:ext cx="3767328" cy="37124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Jednakokračni trokut 10"/>
          <p:cNvSpPr/>
          <p:nvPr/>
        </p:nvSpPr>
        <p:spPr>
          <a:xfrm>
            <a:off x="6702552" y="3250192"/>
            <a:ext cx="365760" cy="33832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sa strelicom 11"/>
          <p:cNvCxnSpPr/>
          <p:nvPr/>
        </p:nvCxnSpPr>
        <p:spPr>
          <a:xfrm>
            <a:off x="9089136" y="3414784"/>
            <a:ext cx="43891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5678424" y="5236726"/>
            <a:ext cx="164592" cy="29260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flipH="1" flipV="1">
            <a:off x="5678424" y="1355099"/>
            <a:ext cx="210312" cy="315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9674352" y="3230118"/>
            <a:ext cx="4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367528" y="92354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385815" y="5483613"/>
            <a:ext cx="5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6688836" y="1455682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/>
          <p:cNvSpPr/>
          <p:nvPr/>
        </p:nvSpPr>
        <p:spPr>
          <a:xfrm rot="3567838">
            <a:off x="5088636" y="424917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/>
          <p:cNvSpPr/>
          <p:nvPr/>
        </p:nvSpPr>
        <p:spPr>
          <a:xfrm rot="7205524">
            <a:off x="5111496" y="2357509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 rot="3602827">
            <a:off x="8345273" y="241073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/>
          <p:cNvSpPr/>
          <p:nvPr/>
        </p:nvSpPr>
        <p:spPr>
          <a:xfrm rot="7258455">
            <a:off x="8275320" y="4338328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/>
          <p:cNvSpPr/>
          <p:nvPr/>
        </p:nvSpPr>
        <p:spPr>
          <a:xfrm>
            <a:off x="6688836" y="5178814"/>
            <a:ext cx="365760" cy="1965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>
                <a:hlinkClick r:id="rId2" action="ppaction://hlinksldjump"/>
              </p:cNvPr>
              <p:cNvSpPr txBox="1"/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4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hr-HR" sz="4000" dirty="0"/>
                  <a:t> m 2</a:t>
                </a:r>
              </a:p>
            </p:txBody>
          </p:sp>
        </mc:Choice>
        <mc:Fallback xmlns="">
          <p:sp>
            <p:nvSpPr>
              <p:cNvPr id="24" name="TekstniOkvir 23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29184"/>
                <a:ext cx="2185416" cy="709233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99" y="1648483"/>
            <a:ext cx="8023801" cy="344673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85032" y="4425696"/>
            <a:ext cx="850392" cy="4206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hlinkClick r:id="" action="ppaction://hlinkshowjump?jump=previousslide"/>
          </p:cNvPr>
          <p:cNvSpPr txBox="1"/>
          <p:nvPr/>
        </p:nvSpPr>
        <p:spPr>
          <a:xfrm>
            <a:off x="7168896" y="1279151"/>
            <a:ext cx="1188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1. mjesto</a:t>
            </a:r>
            <a:endParaRPr lang="hr-HR" sz="1700" dirty="0"/>
          </a:p>
        </p:txBody>
      </p:sp>
      <p:sp>
        <p:nvSpPr>
          <p:cNvPr id="7" name="TekstniOkvir 6">
            <a:hlinkClick r:id="" action="ppaction://hlinkshowjump?jump=previousslide"/>
          </p:cNvPr>
          <p:cNvSpPr txBox="1"/>
          <p:nvPr/>
        </p:nvSpPr>
        <p:spPr>
          <a:xfrm>
            <a:off x="8181198" y="1263762"/>
            <a:ext cx="1051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2. mjesto</a:t>
            </a:r>
            <a:endParaRPr lang="hr-HR" sz="1700" dirty="0"/>
          </a:p>
        </p:txBody>
      </p:sp>
      <p:sp>
        <p:nvSpPr>
          <p:cNvPr id="8" name="TekstniOkvir 7">
            <a:hlinkClick r:id="" action="ppaction://hlinkshowjump?jump=previousslide"/>
          </p:cNvPr>
          <p:cNvSpPr txBox="1"/>
          <p:nvPr/>
        </p:nvSpPr>
        <p:spPr>
          <a:xfrm>
            <a:off x="9098280" y="1271456"/>
            <a:ext cx="1289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/>
              <a:t>3. mjesto</a:t>
            </a:r>
            <a:endParaRPr lang="hr-HR" sz="1700" dirty="0"/>
          </a:p>
        </p:txBody>
      </p:sp>
      <p:sp>
        <p:nvSpPr>
          <p:cNvPr id="9" name="Pravokutnik 8"/>
          <p:cNvSpPr/>
          <p:nvPr/>
        </p:nvSpPr>
        <p:spPr>
          <a:xfrm>
            <a:off x="7168896" y="1617705"/>
            <a:ext cx="1012302" cy="7709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9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928E-DE4A-46C2-B356-F43D545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Samostalni</a:t>
            </a:r>
            <a:r>
              <a:rPr lang="en-US" dirty="0">
                <a:latin typeface="Futura Bk BT" panose="020B0502020204020303" pitchFamily="34" charset="0"/>
              </a:rPr>
              <a:t> rad 21.3.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1EDB-FC76-4FC9-AA5F-585DE48C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stereografske</a:t>
            </a:r>
            <a:r>
              <a:rPr lang="en-US" dirty="0"/>
              <a:t> </a:t>
            </a:r>
            <a:r>
              <a:rPr lang="en-US" dirty="0" err="1"/>
              <a:t>projekcije</a:t>
            </a:r>
            <a:r>
              <a:rPr lang="en-US" dirty="0"/>
              <a:t> 32 </a:t>
            </a:r>
            <a:r>
              <a:rPr lang="en-US" dirty="0" err="1"/>
              <a:t>klase</a:t>
            </a:r>
            <a:endParaRPr lang="en-US" dirty="0"/>
          </a:p>
          <a:p>
            <a:pPr lvl="1"/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klase</a:t>
            </a:r>
            <a:endParaRPr lang="en-US" dirty="0"/>
          </a:p>
          <a:p>
            <a:pPr lvl="1"/>
            <a:r>
              <a:rPr lang="en-US" dirty="0" err="1"/>
              <a:t>projekcija</a:t>
            </a:r>
            <a:r>
              <a:rPr lang="en-US" dirty="0"/>
              <a:t> </a:t>
            </a:r>
            <a:r>
              <a:rPr lang="en-US" dirty="0" err="1"/>
              <a:t>pripadajućih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simetrije</a:t>
            </a:r>
            <a:endParaRPr lang="en-US" dirty="0"/>
          </a:p>
          <a:p>
            <a:pPr lvl="1"/>
            <a:r>
              <a:rPr lang="en-US" b="1" u="sng" dirty="0" err="1"/>
              <a:t>polumjer</a:t>
            </a:r>
            <a:r>
              <a:rPr lang="en-US" b="1" u="sng" dirty="0"/>
              <a:t> </a:t>
            </a:r>
            <a:r>
              <a:rPr lang="en-US" b="1" u="sng" dirty="0" err="1"/>
              <a:t>kružnice</a:t>
            </a:r>
            <a:r>
              <a:rPr lang="en-US" b="1" u="sng" dirty="0"/>
              <a:t>: 5 cm !</a:t>
            </a:r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pPr marL="457200" lvl="1" indent="0">
              <a:buNone/>
            </a:pPr>
            <a:r>
              <a:rPr lang="hr-HR" dirty="0"/>
              <a:t>(</a:t>
            </a:r>
            <a:r>
              <a:rPr lang="en-US" dirty="0" err="1"/>
              <a:t>korak</a:t>
            </a:r>
            <a:r>
              <a:rPr lang="hr-HR" dirty="0"/>
              <a:t> </a:t>
            </a:r>
            <a:r>
              <a:rPr lang="en-US" dirty="0"/>
              <a:t>4 </a:t>
            </a:r>
            <a:r>
              <a:rPr lang="hr-HR" dirty="0"/>
              <a:t>na Postupku za rješavanje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)</a:t>
            </a:r>
            <a:endParaRPr lang="hr-HR" dirty="0"/>
          </a:p>
          <a:p>
            <a:pPr marL="457200" lvl="1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16815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60" y="3124151"/>
            <a:ext cx="4429488" cy="31722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504" y="245792"/>
            <a:ext cx="8229600" cy="1143000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168" y="2766072"/>
            <a:ext cx="476287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Futura Bk BT" panose="020B0502020204020303" pitchFamily="34" charset="0"/>
              </a:rPr>
              <a:t>Zonu čine sve plohe koje su paralelne s određenim pravcem. Taj se pravac zove </a:t>
            </a:r>
            <a:r>
              <a:rPr lang="hr-HR" u="sng" dirty="0">
                <a:latin typeface="Futura Bk BT" panose="020B0502020204020303" pitchFamily="34" charset="0"/>
              </a:rPr>
              <a:t>os zone</a:t>
            </a:r>
            <a:r>
              <a:rPr lang="hr-HR" dirty="0">
                <a:latin typeface="Futura Bk BT" panose="020B0502020204020303" pitchFamily="34" charset="0"/>
              </a:rPr>
              <a:t>.</a:t>
            </a: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Zonska ravnina</a:t>
            </a:r>
            <a:r>
              <a:rPr lang="hr-HR" dirty="0">
                <a:latin typeface="Futura Bk BT" panose="020B0502020204020303" pitchFamily="34" charset="0"/>
              </a:rPr>
              <a:t> je ravnina okomita na os zone. U njoj leže okomice (normale) na plohe iz te zone.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2512" y="1236037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prstClr val="black"/>
                </a:solidFill>
                <a:latin typeface="Futura Bk BT" panose="020B0502020204020303" pitchFamily="34" charset="0"/>
              </a:rPr>
              <a:t>Zona je skup ploha koje se sijeku, odnosno koje bi se sjekle u paralelnim bridovima. </a:t>
            </a:r>
          </a:p>
          <a:p>
            <a:endParaRPr lang="hr-HR" sz="3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Uvjeti za izlazak na </a:t>
            </a:r>
            <a:r>
              <a:rPr lang="en-US" dirty="0" err="1">
                <a:latin typeface="Futura Bk BT" panose="020B0502020204020303" pitchFamily="34" charset="0"/>
              </a:rPr>
              <a:t>kolokvij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41275"/>
            <a:ext cx="10515600" cy="3735688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Redovito pohađanje vježbi</a:t>
            </a:r>
          </a:p>
          <a:p>
            <a:r>
              <a:rPr lang="hr-HR" dirty="0">
                <a:latin typeface="Futura Bk BT" panose="020B0502020204020303" pitchFamily="34" charset="0"/>
              </a:rPr>
              <a:t>Izrađen</a:t>
            </a:r>
            <a:r>
              <a:rPr lang="en-US" dirty="0">
                <a:latin typeface="Futura Bk BT" panose="020B0502020204020303" pitchFamily="34" charset="0"/>
              </a:rPr>
              <a:t>e</a:t>
            </a:r>
            <a:r>
              <a:rPr lang="hr-HR" dirty="0">
                <a:latin typeface="Futura Bk BT" panose="020B0502020204020303" pitchFamily="34" charset="0"/>
              </a:rPr>
              <a:t> domać</a:t>
            </a:r>
            <a:r>
              <a:rPr lang="en-US" dirty="0">
                <a:latin typeface="Futura Bk BT" panose="020B0502020204020303" pitchFamily="34" charset="0"/>
              </a:rPr>
              <a:t>e</a:t>
            </a:r>
            <a:r>
              <a:rPr lang="hr-HR" dirty="0">
                <a:latin typeface="Futura Bk BT" panose="020B0502020204020303" pitchFamily="34" charset="0"/>
              </a:rPr>
              <a:t> zadać</a:t>
            </a:r>
            <a:r>
              <a:rPr lang="en-US" dirty="0">
                <a:latin typeface="Futura Bk BT" panose="020B0502020204020303" pitchFamily="34" charset="0"/>
              </a:rPr>
              <a:t>e</a:t>
            </a:r>
            <a:r>
              <a:rPr lang="hr-HR" dirty="0">
                <a:latin typeface="Futura Bk BT" panose="020B0502020204020303" pitchFamily="34" charset="0"/>
              </a:rPr>
              <a:t> (model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r>
              <a:rPr lang="en-US" dirty="0" err="1">
                <a:latin typeface="Futura Bk BT" panose="020B0502020204020303" pitchFamily="34" charset="0"/>
              </a:rPr>
              <a:t>i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r>
              <a:rPr lang="en-US" dirty="0" err="1">
                <a:latin typeface="Futura Bk BT" panose="020B0502020204020303" pitchFamily="34" charset="0"/>
              </a:rPr>
              <a:t>projekcija</a:t>
            </a:r>
            <a:r>
              <a:rPr lang="en-US" dirty="0">
                <a:latin typeface="Futura Bk BT" panose="020B0502020204020303" pitchFamily="34" charset="0"/>
              </a:rPr>
              <a:t> 32 </a:t>
            </a:r>
            <a:r>
              <a:rPr lang="en-US" dirty="0" err="1">
                <a:latin typeface="Futura Bk BT" panose="020B0502020204020303" pitchFamily="34" charset="0"/>
              </a:rPr>
              <a:t>klase</a:t>
            </a:r>
            <a:r>
              <a:rPr lang="hr-HR" dirty="0">
                <a:latin typeface="Futura Bk BT" panose="020B0502020204020303" pitchFamily="34" charset="0"/>
              </a:rPr>
              <a:t>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2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 (nastavak)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1913"/>
            <a:ext cx="81369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Zonu definiraju bilo koje dvije neparalelne plohe, jer postoji samo jedan pravac s kojim su obje paralelne, a on je paralelan s bridom u kojem se te plohe sijeku.</a:t>
            </a:r>
          </a:p>
          <a:p>
            <a:pPr marL="0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3. </a:t>
            </a:r>
            <a:r>
              <a:rPr lang="hr-HR" u="sng" dirty="0" err="1">
                <a:latin typeface="Futura Bk BT" panose="020B0502020204020303" pitchFamily="34" charset="0"/>
              </a:rPr>
              <a:t>kristalografski</a:t>
            </a:r>
            <a:r>
              <a:rPr lang="hr-HR" u="sng" dirty="0">
                <a:latin typeface="Futura Bk BT" panose="020B0502020204020303" pitchFamily="34" charset="0"/>
              </a:rPr>
              <a:t> zakon</a:t>
            </a:r>
            <a:r>
              <a:rPr lang="hr-HR" dirty="0">
                <a:latin typeface="Futura Bk BT" panose="020B0502020204020303" pitchFamily="34" charset="0"/>
              </a:rPr>
              <a:t>:</a:t>
            </a:r>
          </a:p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Svaka ploha na kristalu mora ležati u </a:t>
            </a:r>
            <a:r>
              <a:rPr lang="hr-HR" dirty="0" err="1">
                <a:latin typeface="Futura Bk BT" panose="020B0502020204020303" pitchFamily="34" charset="0"/>
              </a:rPr>
              <a:t>presjecištu</a:t>
            </a:r>
            <a:r>
              <a:rPr lang="hr-HR" dirty="0">
                <a:latin typeface="Futura Bk BT" panose="020B0502020204020303" pitchFamily="34" charset="0"/>
              </a:rPr>
              <a:t> najmanje dvije zone, odnosno mora pripadati najmanje dvjema zonama. </a:t>
            </a:r>
          </a:p>
        </p:txBody>
      </p:sp>
    </p:spTree>
    <p:extLst>
      <p:ext uri="{BB962C8B-B14F-4D97-AF65-F5344CB8AC3E}">
        <p14:creationId xmlns:p14="http://schemas.microsoft.com/office/powerpoint/2010/main" val="23732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FORMA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Futura Bk BT" panose="020B0502020204020303" pitchFamily="34" charset="0"/>
              </a:rPr>
              <a:t>= skup simetrijski identičnih ploha tj. ploha koje su međusobno povezane elementima simetrije. Sve plohe neke forme imaju isti odnos prema elementima simetrije. </a:t>
            </a:r>
          </a:p>
          <a:p>
            <a:r>
              <a:rPr lang="hr-HR" dirty="0">
                <a:latin typeface="Futura Bk BT" panose="020B0502020204020303" pitchFamily="34" charset="0"/>
              </a:rPr>
              <a:t>forme mogu biti:</a:t>
            </a:r>
          </a:p>
          <a:p>
            <a:pPr lvl="1"/>
            <a:r>
              <a:rPr lang="hr-HR" u="sng" dirty="0">
                <a:latin typeface="Futura Bk BT" panose="020B0502020204020303" pitchFamily="34" charset="0"/>
              </a:rPr>
              <a:t>otvorene</a:t>
            </a:r>
            <a:r>
              <a:rPr lang="hr-HR" dirty="0">
                <a:latin typeface="Futura Bk BT" panose="020B0502020204020303" pitchFamily="34" charset="0"/>
              </a:rPr>
              <a:t> (koliko god ih produžili nikad ne zatvaraju volumen) – npr. </a:t>
            </a:r>
            <a:r>
              <a:rPr lang="hr-HR" dirty="0" err="1">
                <a:latin typeface="Futura Bk BT" panose="020B0502020204020303" pitchFamily="34" charset="0"/>
              </a:rPr>
              <a:t>pinakoid</a:t>
            </a:r>
            <a:r>
              <a:rPr lang="hr-HR" dirty="0">
                <a:latin typeface="Futura Bk BT" panose="020B0502020204020303" pitchFamily="34" charset="0"/>
              </a:rPr>
              <a:t>, prizma</a:t>
            </a:r>
          </a:p>
          <a:p>
            <a:pPr lvl="1"/>
            <a:r>
              <a:rPr lang="hr-HR" u="sng" dirty="0">
                <a:latin typeface="Futura Bk BT" panose="020B0502020204020303" pitchFamily="34" charset="0"/>
              </a:rPr>
              <a:t>zatvorene</a:t>
            </a:r>
            <a:r>
              <a:rPr lang="hr-HR" dirty="0">
                <a:latin typeface="Futura Bk BT" panose="020B0502020204020303" pitchFamily="34" charset="0"/>
              </a:rPr>
              <a:t> (zatvaraju volumen) – npr. heksaedar, </a:t>
            </a:r>
            <a:r>
              <a:rPr lang="hr-HR" dirty="0" err="1">
                <a:latin typeface="Futura Bk BT" panose="020B0502020204020303" pitchFamily="34" charset="0"/>
              </a:rPr>
              <a:t>oktaedar</a:t>
            </a:r>
            <a:r>
              <a:rPr lang="hr-HR" dirty="0">
                <a:latin typeface="Futura Bk BT" panose="020B0502020204020303" pitchFamily="34" charset="0"/>
              </a:rPr>
              <a:t>, dodekaedar, </a:t>
            </a:r>
            <a:r>
              <a:rPr lang="hr-HR" dirty="0" err="1">
                <a:latin typeface="Futura Bk BT" panose="020B0502020204020303" pitchFamily="34" charset="0"/>
              </a:rPr>
              <a:t>dipiramida</a:t>
            </a: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prema </a:t>
            </a:r>
            <a:r>
              <a:rPr lang="hr-HR" dirty="0" err="1">
                <a:latin typeface="Futura Bk BT" panose="020B0502020204020303" pitchFamily="34" charset="0"/>
              </a:rPr>
              <a:t>kristalografskim</a:t>
            </a:r>
            <a:r>
              <a:rPr lang="hr-HR" dirty="0">
                <a:latin typeface="Futura Bk BT" panose="020B0502020204020303" pitchFamily="34" charset="0"/>
              </a:rPr>
              <a:t> osima</a:t>
            </a:r>
          </a:p>
          <a:p>
            <a:r>
              <a:rPr lang="hr-HR" dirty="0">
                <a:latin typeface="Futura Bk BT" panose="020B0502020204020303" pitchFamily="34" charset="0"/>
              </a:rPr>
              <a:t>jedna kristalografska os stoji vertikalno, jedna paralelno s vama, a jedna prema vama (kut</a:t>
            </a:r>
            <a:r>
              <a:rPr lang="en-US" dirty="0">
                <a:latin typeface="Futura Bk BT" panose="020B0502020204020303" pitchFamily="34" charset="0"/>
              </a:rPr>
              <a:t>o</a:t>
            </a:r>
            <a:r>
              <a:rPr lang="hr-HR" dirty="0">
                <a:latin typeface="Futura Bk BT" panose="020B0502020204020303" pitchFamily="34" charset="0"/>
              </a:rPr>
              <a:t>vi se mogu mijenjati)</a:t>
            </a:r>
          </a:p>
        </p:txBody>
      </p:sp>
    </p:spTree>
    <p:extLst>
      <p:ext uri="{BB962C8B-B14F-4D97-AF65-F5344CB8AC3E}">
        <p14:creationId xmlns:p14="http://schemas.microsoft.com/office/powerpoint/2010/main" val="145989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kubičnom sustavu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kubičnog sustava: 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tetragire</a:t>
            </a:r>
            <a:r>
              <a:rPr lang="hr-HR" dirty="0">
                <a:latin typeface="Futura Bk BT" panose="020B0502020204020303" pitchFamily="34" charset="0"/>
              </a:rPr>
              <a:t> moraju pratiti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</a:t>
            </a:r>
          </a:p>
          <a:p>
            <a:pPr marL="457200" lvl="1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265113" lvl="1"/>
            <a:r>
              <a:rPr lang="hr-HR" sz="2800" dirty="0">
                <a:latin typeface="Futura Bk BT" panose="020B0502020204020303" pitchFamily="34" charset="0"/>
              </a:rPr>
              <a:t>tetraedarska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rotoinverzne</a:t>
            </a:r>
            <a:r>
              <a:rPr lang="hr-HR" sz="2400" dirty="0">
                <a:latin typeface="Futura Bk BT" panose="020B0502020204020303" pitchFamily="34" charset="0"/>
              </a:rPr>
              <a:t> </a:t>
            </a:r>
            <a:r>
              <a:rPr lang="hr-HR" sz="2400" dirty="0" err="1">
                <a:latin typeface="Futura Bk BT" panose="020B0502020204020303" pitchFamily="34" charset="0"/>
              </a:rPr>
              <a:t>tetragire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  <a:p>
            <a:pPr marL="722313" lvl="2"/>
            <a:endParaRPr lang="hr-HR" sz="2400" dirty="0">
              <a:latin typeface="Futura Bk BT" panose="020B0502020204020303" pitchFamily="34" charset="0"/>
            </a:endParaRPr>
          </a:p>
          <a:p>
            <a:pPr marL="265113" lvl="2" indent="-265113"/>
            <a:r>
              <a:rPr lang="hr-HR" sz="2800" dirty="0">
                <a:latin typeface="Futura Bk BT" panose="020B0502020204020303" pitchFamily="34" charset="0"/>
              </a:rPr>
              <a:t>pentagonska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3" indent="-265113"/>
            <a:r>
              <a:rPr lang="hr-HR" sz="2400" dirty="0" err="1">
                <a:latin typeface="Futura Bk BT" panose="020B0502020204020303" pitchFamily="34" charset="0"/>
              </a:rPr>
              <a:t>digire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</p:txBody>
      </p:sp>
    </p:spTree>
    <p:extLst>
      <p:ext uri="{BB962C8B-B14F-4D97-AF65-F5344CB8AC3E}">
        <p14:creationId xmlns:p14="http://schemas.microsoft.com/office/powerpoint/2010/main" val="3048397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</a:t>
            </a:r>
            <a:r>
              <a:rPr lang="hr-HR" dirty="0" err="1">
                <a:latin typeface="Futura Bk BT" panose="020B0502020204020303" pitchFamily="34" charset="0"/>
              </a:rPr>
              <a:t>tetragonskom</a:t>
            </a:r>
            <a:r>
              <a:rPr lang="hr-HR" dirty="0">
                <a:latin typeface="Futura Bk BT" panose="020B0502020204020303" pitchFamily="34" charset="0"/>
              </a:rPr>
              <a:t> sustavu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87167"/>
            <a:ext cx="10515600" cy="3689795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r>
              <a:rPr lang="hr-HR" dirty="0" err="1">
                <a:latin typeface="Futura Bk BT" panose="020B0502020204020303" pitchFamily="34" charset="0"/>
              </a:rPr>
              <a:t>tetragonskog</a:t>
            </a:r>
            <a:r>
              <a:rPr lang="hr-HR" dirty="0">
                <a:latin typeface="Futura Bk BT" panose="020B0502020204020303" pitchFamily="34" charset="0"/>
              </a:rPr>
              <a:t> sustava: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tetragira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 c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</a:p>
          <a:p>
            <a:pPr lvl="1"/>
            <a:r>
              <a:rPr lang="hr-HR" dirty="0">
                <a:latin typeface="Futura Bk BT" panose="020B0502020204020303" pitchFamily="34" charset="0"/>
              </a:rPr>
              <a:t>preostale </a:t>
            </a:r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smjerovima između (na </a:t>
            </a:r>
            <a:r>
              <a:rPr lang="hr-HR" dirty="0" err="1">
                <a:latin typeface="Futura Bk BT" panose="020B0502020204020303" pitchFamily="34" charset="0"/>
              </a:rPr>
              <a:t>raspolovnicama</a:t>
            </a:r>
            <a:r>
              <a:rPr lang="hr-HR" dirty="0">
                <a:latin typeface="Futura Bk BT" panose="020B0502020204020303" pitchFamily="34" charset="0"/>
              </a:rPr>
              <a:t>)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7785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heksagonskom sustavu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27961"/>
            <a:ext cx="10515600" cy="4351338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heksagonskog sustava: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heksagira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 c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,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3</a:t>
            </a:r>
          </a:p>
          <a:p>
            <a:pPr lvl="1"/>
            <a:r>
              <a:rPr lang="hr-HR" dirty="0">
                <a:latin typeface="Futura Bk BT" panose="020B0502020204020303" pitchFamily="34" charset="0"/>
              </a:rPr>
              <a:t>preostale </a:t>
            </a:r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smjerovima između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</a:t>
            </a:r>
            <a:r>
              <a:rPr lang="hr-HR" baseline="-25000" dirty="0">
                <a:latin typeface="Futura Bk BT" panose="020B0502020204020303" pitchFamily="34" charset="0"/>
              </a:rPr>
              <a:t>1</a:t>
            </a:r>
            <a:r>
              <a:rPr lang="hr-HR" dirty="0">
                <a:latin typeface="Futura Bk BT" panose="020B0502020204020303" pitchFamily="34" charset="0"/>
              </a:rPr>
              <a:t>, a</a:t>
            </a:r>
            <a:r>
              <a:rPr lang="hr-HR" baseline="-25000" dirty="0">
                <a:latin typeface="Futura Bk BT" panose="020B0502020204020303" pitchFamily="34" charset="0"/>
              </a:rPr>
              <a:t>2</a:t>
            </a:r>
            <a:r>
              <a:rPr lang="hr-HR" dirty="0">
                <a:latin typeface="Futura Bk BT" panose="020B0502020204020303" pitchFamily="34" charset="0"/>
              </a:rPr>
              <a:t> i a</a:t>
            </a:r>
            <a:r>
              <a:rPr lang="hr-HR" baseline="-25000" dirty="0">
                <a:latin typeface="Futura Bk BT" panose="020B0502020204020303" pitchFamily="34" charset="0"/>
              </a:rPr>
              <a:t>3</a:t>
            </a:r>
          </a:p>
          <a:p>
            <a:pPr lvl="1"/>
            <a:endParaRPr lang="hr-HR" baseline="-25000" dirty="0">
              <a:latin typeface="Futura Bk BT" panose="020B0502020204020303" pitchFamily="34" charset="0"/>
            </a:endParaRPr>
          </a:p>
          <a:p>
            <a:pPr marL="265113" lvl="1"/>
            <a:r>
              <a:rPr lang="hr-HR" sz="2800" dirty="0" err="1">
                <a:latin typeface="Futura Bk BT" panose="020B0502020204020303" pitchFamily="34" charset="0"/>
              </a:rPr>
              <a:t>romboedarska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h.s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trigira</a:t>
            </a:r>
            <a:r>
              <a:rPr lang="hr-HR" sz="2400" dirty="0">
                <a:latin typeface="Futura Bk BT" panose="020B0502020204020303" pitchFamily="34" charset="0"/>
              </a:rPr>
              <a:t> u smjeru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 c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digire</a:t>
            </a:r>
            <a:r>
              <a:rPr lang="hr-HR" sz="2400" dirty="0">
                <a:latin typeface="Futura Bk BT" panose="020B0502020204020303" pitchFamily="34" charset="0"/>
              </a:rPr>
              <a:t> u smjeru </a:t>
            </a:r>
            <a:r>
              <a:rPr lang="hr-HR" sz="2400" dirty="0" err="1">
                <a:latin typeface="Futura Bk BT" panose="020B0502020204020303" pitchFamily="34" charset="0"/>
              </a:rPr>
              <a:t>kristalografskih</a:t>
            </a:r>
            <a:r>
              <a:rPr lang="hr-HR" sz="2400" dirty="0">
                <a:latin typeface="Futura Bk BT" panose="020B0502020204020303" pitchFamily="34" charset="0"/>
              </a:rPr>
              <a:t> osi a</a:t>
            </a:r>
            <a:r>
              <a:rPr lang="hr-HR" sz="2400" baseline="-25000" dirty="0">
                <a:latin typeface="Futura Bk BT" panose="020B0502020204020303" pitchFamily="34" charset="0"/>
              </a:rPr>
              <a:t>1</a:t>
            </a:r>
            <a:r>
              <a:rPr lang="hr-HR" sz="2400" dirty="0">
                <a:latin typeface="Futura Bk BT" panose="020B0502020204020303" pitchFamily="34" charset="0"/>
              </a:rPr>
              <a:t>, a</a:t>
            </a:r>
            <a:r>
              <a:rPr lang="hr-HR" sz="2400" baseline="-25000" dirty="0">
                <a:latin typeface="Futura Bk BT" panose="020B0502020204020303" pitchFamily="34" charset="0"/>
              </a:rPr>
              <a:t>2</a:t>
            </a:r>
            <a:r>
              <a:rPr lang="hr-HR" sz="2400" dirty="0">
                <a:latin typeface="Futura Bk BT" panose="020B0502020204020303" pitchFamily="34" charset="0"/>
              </a:rPr>
              <a:t> i a</a:t>
            </a:r>
            <a:r>
              <a:rPr lang="hr-HR" sz="2400" baseline="-25000" dirty="0">
                <a:latin typeface="Futura Bk BT" panose="020B0502020204020303" pitchFamily="34" charset="0"/>
              </a:rPr>
              <a:t>3</a:t>
            </a:r>
            <a:endParaRPr lang="hr-HR" sz="2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54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rompskom sustavu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7887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rompskog sustava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digire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kristalografskih</a:t>
            </a:r>
            <a:r>
              <a:rPr lang="hr-HR" dirty="0">
                <a:latin typeface="Futura Bk BT" panose="020B0502020204020303" pitchFamily="34" charset="0"/>
              </a:rPr>
              <a:t> osi a, b i c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38200" y="3310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Futura Bk BT" panose="020B0502020204020303" pitchFamily="34" charset="0"/>
              </a:rPr>
              <a:t>Orijentacija modela u </a:t>
            </a:r>
            <a:r>
              <a:rPr lang="hr-HR" dirty="0" err="1">
                <a:latin typeface="Futura Bk BT" panose="020B0502020204020303" pitchFamily="34" charset="0"/>
              </a:rPr>
              <a:t>monoklinskom</a:t>
            </a:r>
            <a:r>
              <a:rPr lang="hr-HR" dirty="0">
                <a:latin typeface="Futura Bk BT" panose="020B0502020204020303" pitchFamily="34" charset="0"/>
              </a:rPr>
              <a:t> sustavu</a:t>
            </a:r>
            <a:endParaRPr lang="hr-HR" dirty="0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838200" y="4766945"/>
            <a:ext cx="10515600" cy="112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</a:t>
            </a:r>
            <a:r>
              <a:rPr lang="hr-HR" dirty="0" err="1">
                <a:latin typeface="Futura Bk BT" panose="020B0502020204020303" pitchFamily="34" charset="0"/>
              </a:rPr>
              <a:t>monoklinskog</a:t>
            </a:r>
            <a:r>
              <a:rPr lang="hr-HR" dirty="0">
                <a:latin typeface="Futura Bk BT" panose="020B0502020204020303" pitchFamily="34" charset="0"/>
              </a:rPr>
              <a:t> sustava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digira</a:t>
            </a:r>
            <a:r>
              <a:rPr lang="hr-HR" dirty="0">
                <a:latin typeface="Futura Bk BT" panose="020B0502020204020303" pitchFamily="34" charset="0"/>
              </a:rPr>
              <a:t> u smjeru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 b</a:t>
            </a:r>
          </a:p>
        </p:txBody>
      </p:sp>
    </p:spTree>
    <p:extLst>
      <p:ext uri="{BB962C8B-B14F-4D97-AF65-F5344CB8AC3E}">
        <p14:creationId xmlns:p14="http://schemas.microsoft.com/office/powerpoint/2010/main" val="51654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399417" cy="6106690"/>
          </a:xfrm>
        </p:spPr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FORME</a:t>
            </a:r>
            <a:r>
              <a:rPr lang="en-US" dirty="0">
                <a:latin typeface="Futura Bk BT" panose="020B0502020204020303" pitchFamily="34" charset="0"/>
              </a:rPr>
              <a:t> NE-KUBIČNIH KRISTALNIH SUSTAVA</a:t>
            </a: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63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33" y="2268986"/>
            <a:ext cx="2063229" cy="2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0985" y="348656"/>
            <a:ext cx="4749927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TETRAGONSKA PRIZMA</a:t>
            </a:r>
            <a:br>
              <a:rPr lang="hr-HR" sz="3400" dirty="0">
                <a:latin typeface="Cambria" panose="02040503050406030204" pitchFamily="18" charset="0"/>
              </a:rPr>
            </a:br>
            <a:endParaRPr lang="hr-HR" sz="3400" dirty="0">
              <a:latin typeface="Cambria" panose="02040503050406030204" pitchFamily="18" charset="0"/>
            </a:endParaRP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6562344" y="81661"/>
            <a:ext cx="5035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>
                <a:latin typeface="Futura Bk BT" panose="020B0502020204020303" pitchFamily="34" charset="0"/>
              </a:rPr>
              <a:t>BAZNI PINAKOID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7517904" y="1692089"/>
            <a:ext cx="1656184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7465432" lon="120000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2" name="Pravokutnik 31"/>
          <p:cNvSpPr/>
          <p:nvPr/>
        </p:nvSpPr>
        <p:spPr>
          <a:xfrm>
            <a:off x="7517904" y="4032349"/>
            <a:ext cx="1656184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7465432" lon="120000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36" name="Ravni poveznik 35"/>
          <p:cNvCxnSpPr/>
          <p:nvPr/>
        </p:nvCxnSpPr>
        <p:spPr>
          <a:xfrm>
            <a:off x="8345996" y="1872109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niOkvir 36"/>
          <p:cNvSpPr txBox="1"/>
          <p:nvPr/>
        </p:nvSpPr>
        <p:spPr>
          <a:xfrm>
            <a:off x="8129972" y="1491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cs typeface="Times New Roman"/>
              </a:rPr>
              <a:t>c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078671"/>
            <a:ext cx="2219162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DITETRAGONSKA PRIZMA</a:t>
            </a:r>
          </a:p>
        </p:txBody>
      </p: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7102321" y="2477936"/>
            <a:ext cx="1620000" cy="1620000"/>
            <a:chOff x="3131840" y="1988840"/>
            <a:chExt cx="1368152" cy="1368152"/>
          </a:xfrm>
        </p:grpSpPr>
        <p:cxnSp>
          <p:nvCxnSpPr>
            <p:cNvPr id="40" name="Ravni poveznik sa strelicom 39"/>
            <p:cNvCxnSpPr/>
            <p:nvPr/>
          </p:nvCxnSpPr>
          <p:spPr>
            <a:xfrm>
              <a:off x="3791747" y="1988840"/>
              <a:ext cx="0" cy="136815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ni poveznik sa strelicom 40"/>
            <p:cNvCxnSpPr/>
            <p:nvPr/>
          </p:nvCxnSpPr>
          <p:spPr>
            <a:xfrm flipV="1">
              <a:off x="3131840" y="2639521"/>
              <a:ext cx="1368152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kstniOkvir 42"/>
          <p:cNvSpPr txBox="1"/>
          <p:nvPr/>
        </p:nvSpPr>
        <p:spPr>
          <a:xfrm>
            <a:off x="7667679" y="40360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1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8722321" y="30631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2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7" name="TekstniOkvir 46"/>
          <p:cNvSpPr txBox="1"/>
          <p:nvPr/>
        </p:nvSpPr>
        <p:spPr>
          <a:xfrm>
            <a:off x="6841247" y="4405407"/>
            <a:ext cx="21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Presjek </a:t>
            </a:r>
            <a:r>
              <a:rPr lang="hr-HR" sz="14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ditetragonske</a:t>
            </a:r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 prizme</a:t>
            </a:r>
          </a:p>
        </p:txBody>
      </p:sp>
      <p:sp>
        <p:nvSpPr>
          <p:cNvPr id="5" name="Osmerokut 4"/>
          <p:cNvSpPr/>
          <p:nvPr/>
        </p:nvSpPr>
        <p:spPr>
          <a:xfrm>
            <a:off x="7273426" y="2637560"/>
            <a:ext cx="1220555" cy="1220555"/>
          </a:xfrm>
          <a:prstGeom prst="octagon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35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5" grpId="0"/>
      <p:bldP spid="4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Kolokvij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29131"/>
            <a:ext cx="10515600" cy="3847831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1. zadatak: Rješavanje modela iz kubičnog sustava (5</a:t>
            </a:r>
            <a:r>
              <a:rPr lang="en-US" dirty="0">
                <a:latin typeface="Futura Bk BT" panose="020B0502020204020303" pitchFamily="34" charset="0"/>
              </a:rPr>
              <a:t>5</a:t>
            </a:r>
            <a:r>
              <a:rPr lang="hr-HR" dirty="0">
                <a:latin typeface="Futura Bk BT" panose="020B0502020204020303" pitchFamily="34" charset="0"/>
              </a:rPr>
              <a:t> bodova)</a:t>
            </a:r>
          </a:p>
          <a:p>
            <a:r>
              <a:rPr lang="hr-HR" dirty="0">
                <a:latin typeface="Futura Bk BT" panose="020B0502020204020303" pitchFamily="34" charset="0"/>
              </a:rPr>
              <a:t>2. zadatak: Model iz preostalih sustava (prvi dio postupka rješavanja modela: koraci 1-4 i nabrojati forme) (35 bodova)</a:t>
            </a:r>
          </a:p>
          <a:p>
            <a:r>
              <a:rPr lang="hr-HR" dirty="0">
                <a:latin typeface="Futura Bk BT" panose="020B0502020204020303" pitchFamily="34" charset="0"/>
              </a:rPr>
              <a:t>3. zadatak: Stereografska projekcija jedne od kristalnih klasa (1</a:t>
            </a:r>
            <a:r>
              <a:rPr lang="en-US" dirty="0">
                <a:latin typeface="Futura Bk BT" panose="020B0502020204020303" pitchFamily="34" charset="0"/>
              </a:rPr>
              <a:t>0</a:t>
            </a:r>
            <a:r>
              <a:rPr lang="hr-HR" dirty="0">
                <a:latin typeface="Futura Bk BT" panose="020B0502020204020303" pitchFamily="34" charset="0"/>
              </a:rPr>
              <a:t> bodova)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68" y="2061353"/>
            <a:ext cx="1556388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577" y="38523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TETRAGONSKA DIPIRAMIDA 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7402449" y="385232"/>
            <a:ext cx="44756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>
                <a:latin typeface="Futura Bk BT" panose="020B0502020204020303" pitchFamily="34" charset="0"/>
              </a:rPr>
              <a:t>DITETRAGONSKA DIPIRAMIDA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37" y="1701952"/>
            <a:ext cx="1732029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6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lika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08" y="2359676"/>
            <a:ext cx="2062480" cy="2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8073" y="616768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HEKSAGONSKA PRIZMA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68" y="2048045"/>
            <a:ext cx="280601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DIHEKSAGONSKA PRIZMA</a:t>
            </a:r>
          </a:p>
        </p:txBody>
      </p:sp>
      <p:sp>
        <p:nvSpPr>
          <p:cNvPr id="47" name="TekstniOkvir 46"/>
          <p:cNvSpPr txBox="1"/>
          <p:nvPr/>
        </p:nvSpPr>
        <p:spPr>
          <a:xfrm>
            <a:off x="7329182" y="5144161"/>
            <a:ext cx="21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Presjek </a:t>
            </a:r>
            <a:r>
              <a:rPr lang="hr-HR" sz="14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diheksagonske</a:t>
            </a:r>
            <a:r>
              <a:rPr lang="hr-HR" sz="1400" dirty="0">
                <a:solidFill>
                  <a:prstClr val="black"/>
                </a:solidFill>
                <a:latin typeface="Futura Bk BT" panose="020B0502020204020303" pitchFamily="34" charset="0"/>
              </a:rPr>
              <a:t> prizme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1966680"/>
            <a:ext cx="2598417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6816080" y="1844826"/>
            <a:ext cx="3168352" cy="2952327"/>
            <a:chOff x="2264680" y="1223859"/>
            <a:chExt cx="3168352" cy="2952327"/>
          </a:xfrm>
        </p:grpSpPr>
        <p:cxnSp>
          <p:nvCxnSpPr>
            <p:cNvPr id="16" name="Ravni poveznik sa strelicom 15"/>
            <p:cNvCxnSpPr/>
            <p:nvPr/>
          </p:nvCxnSpPr>
          <p:spPr>
            <a:xfrm flipH="1">
              <a:off x="2912752" y="1223859"/>
              <a:ext cx="1728192" cy="2952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sa strelicom 16"/>
            <p:cNvCxnSpPr/>
            <p:nvPr/>
          </p:nvCxnSpPr>
          <p:spPr>
            <a:xfrm>
              <a:off x="2264680" y="2695714"/>
              <a:ext cx="3168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sa strelicom 17"/>
            <p:cNvCxnSpPr/>
            <p:nvPr/>
          </p:nvCxnSpPr>
          <p:spPr>
            <a:xfrm flipH="1" flipV="1">
              <a:off x="2912752" y="1223859"/>
              <a:ext cx="1728192" cy="2952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niOkvir 26"/>
          <p:cNvSpPr txBox="1"/>
          <p:nvPr/>
        </p:nvSpPr>
        <p:spPr>
          <a:xfrm>
            <a:off x="7248128" y="151033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3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10023251" y="31320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2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7197055" y="4666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a</a:t>
            </a:r>
            <a:r>
              <a:rPr lang="hr-HR" baseline="-25000" dirty="0">
                <a:solidFill>
                  <a:srgbClr val="0070C0"/>
                </a:solidFill>
                <a:latin typeface="Cambria"/>
                <a:ea typeface="Calibri"/>
                <a:cs typeface="Times New Roman"/>
              </a:rPr>
              <a:t>1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27" grpId="0"/>
      <p:bldP spid="2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09" y="2166548"/>
            <a:ext cx="2091945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650" y="695048"/>
            <a:ext cx="5769864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HEKSAGONSKA DIPIRAMIDA </a:t>
            </a:r>
            <a:br>
              <a:rPr lang="hr-HR" sz="3400" dirty="0">
                <a:latin typeface="Futura Bk BT" panose="020B0502020204020303" pitchFamily="34" charset="0"/>
              </a:rPr>
            </a:br>
            <a:endParaRPr lang="hr-HR" sz="3400" dirty="0">
              <a:latin typeface="Futura Bk BT" panose="020B0502020204020303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7559096" y="219456"/>
            <a:ext cx="59969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>
                <a:latin typeface="Futura Bk BT" panose="020B0502020204020303" pitchFamily="34" charset="0"/>
              </a:rPr>
              <a:t>DIHEKSAGONSKA DIPIRAMIDA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18" y="1580610"/>
            <a:ext cx="2153552" cy="441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0" y="2198804"/>
            <a:ext cx="3089346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29" y="2198804"/>
            <a:ext cx="3089346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64096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ROMBOEDAR (+ i -)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174788" y="5373215"/>
            <a:ext cx="40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romboedar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273239" y="537321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romboedar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35" y="2085999"/>
            <a:ext cx="1360263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640960" cy="1143000"/>
          </a:xfrm>
        </p:spPr>
        <p:txBody>
          <a:bodyPr>
            <a:noAutofit/>
          </a:bodyPr>
          <a:lstStyle/>
          <a:p>
            <a:r>
              <a:rPr lang="hr-HR" sz="3400" dirty="0">
                <a:latin typeface="Futura Bk BT" panose="020B0502020204020303" pitchFamily="34" charset="0"/>
              </a:rPr>
              <a:t>DITRIGONSKI SKALENOEDAR</a:t>
            </a:r>
            <a:br>
              <a:rPr lang="hr-HR" sz="3400" dirty="0">
                <a:latin typeface="Futura Bk BT" panose="020B0502020204020303" pitchFamily="34" charset="0"/>
              </a:rPr>
            </a:br>
            <a:r>
              <a:rPr lang="hr-HR" sz="3400" dirty="0">
                <a:latin typeface="Futura Bk BT" panose="020B0502020204020303" pitchFamily="34" charset="0"/>
              </a:rPr>
              <a:t> (postoje + i -)</a:t>
            </a:r>
          </a:p>
        </p:txBody>
      </p:sp>
    </p:spTree>
    <p:extLst>
      <p:ext uri="{BB962C8B-B14F-4D97-AF65-F5344CB8AC3E}">
        <p14:creationId xmlns:p14="http://schemas.microsoft.com/office/powerpoint/2010/main" val="20634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83" y="2420888"/>
            <a:ext cx="5347997" cy="2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ROMPSKA DIPIRAMIDA {</a:t>
            </a:r>
            <a:r>
              <a:rPr lang="hr-HR" dirty="0" err="1">
                <a:latin typeface="Futura Bk BT" panose="020B0502020204020303" pitchFamily="34" charset="0"/>
              </a:rPr>
              <a:t>hkl</a:t>
            </a:r>
            <a:r>
              <a:rPr lang="hr-HR" dirty="0">
                <a:latin typeface="Futura Bk BT" panose="020B0502020204020303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4355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928E-DE4A-46C2-B356-F43D545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Bk BT" panose="020B0502020204020303" pitchFamily="34" charset="0"/>
              </a:rPr>
              <a:t>Samostalni</a:t>
            </a:r>
            <a:r>
              <a:rPr lang="en-US" dirty="0">
                <a:latin typeface="Futura Bk BT" panose="020B0502020204020303" pitchFamily="34" charset="0"/>
              </a:rPr>
              <a:t> rad 28.3.</a:t>
            </a:r>
            <a:endParaRPr lang="hr-HR" dirty="0">
              <a:latin typeface="Futura Bk BT" panose="020B05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1EDB-FC76-4FC9-AA5F-585DE48C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/>
              <a:t>rješavanje</a:t>
            </a:r>
            <a:r>
              <a:rPr lang="en-US" b="1" u="sng" dirty="0"/>
              <a:t> </a:t>
            </a:r>
            <a:r>
              <a:rPr lang="en-US" b="1" u="sng" dirty="0" err="1"/>
              <a:t>modela</a:t>
            </a:r>
            <a:r>
              <a:rPr lang="en-US" b="1" u="sng" dirty="0"/>
              <a:t> </a:t>
            </a:r>
            <a:r>
              <a:rPr lang="en-US" b="1" u="sng" dirty="0" err="1"/>
              <a:t>iz</a:t>
            </a:r>
            <a:r>
              <a:rPr lang="en-US" b="1" u="sng" dirty="0"/>
              <a:t> ne-</a:t>
            </a:r>
            <a:r>
              <a:rPr lang="en-US" b="1" u="sng" dirty="0" err="1"/>
              <a:t>kubičnih</a:t>
            </a:r>
            <a:r>
              <a:rPr lang="en-US" b="1" u="sng" dirty="0"/>
              <a:t> </a:t>
            </a:r>
            <a:r>
              <a:rPr lang="en-US" b="1" u="sng" dirty="0" err="1"/>
              <a:t>kristalnih</a:t>
            </a:r>
            <a:r>
              <a:rPr lang="en-US" b="1" u="sng" dirty="0"/>
              <a:t> </a:t>
            </a:r>
            <a:r>
              <a:rPr lang="en-US" b="1" u="sng" dirty="0" err="1"/>
              <a:t>sustava</a:t>
            </a:r>
            <a:endParaRPr lang="en-US" b="1" u="sng" dirty="0"/>
          </a:p>
          <a:p>
            <a:pPr lvl="1"/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prisutne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simetrije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popisati</a:t>
            </a:r>
            <a:r>
              <a:rPr lang="en-US" dirty="0"/>
              <a:t> </a:t>
            </a:r>
            <a:r>
              <a:rPr lang="en-US" dirty="0" err="1"/>
              <a:t>ih</a:t>
            </a:r>
            <a:endParaRPr lang="en-US" dirty="0"/>
          </a:p>
          <a:p>
            <a:pPr lvl="1"/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kristalnu</a:t>
            </a:r>
            <a:r>
              <a:rPr lang="en-US" dirty="0"/>
              <a:t> </a:t>
            </a:r>
            <a:r>
              <a:rPr lang="en-US" dirty="0" err="1"/>
              <a:t>klasu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zapisati</a:t>
            </a:r>
            <a:r>
              <a:rPr lang="en-US" dirty="0"/>
              <a:t> HM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naziva</a:t>
            </a:r>
            <a:endParaRPr lang="en-US" dirty="0"/>
          </a:p>
          <a:p>
            <a:pPr lvl="1"/>
            <a:r>
              <a:rPr lang="en-US" dirty="0" err="1"/>
              <a:t>zapisati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kristalnog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pPr lvl="1"/>
            <a:r>
              <a:rPr lang="en-US" dirty="0" err="1"/>
              <a:t>nacrtati</a:t>
            </a:r>
            <a:r>
              <a:rPr lang="en-US" dirty="0"/>
              <a:t> </a:t>
            </a:r>
            <a:r>
              <a:rPr lang="en-US" dirty="0" err="1"/>
              <a:t>stereografsku</a:t>
            </a:r>
            <a:r>
              <a:rPr lang="en-US" dirty="0"/>
              <a:t> </a:t>
            </a:r>
            <a:r>
              <a:rPr lang="en-US" dirty="0" err="1"/>
              <a:t>projekciju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simetrije</a:t>
            </a:r>
            <a:r>
              <a:rPr lang="en-US" dirty="0"/>
              <a:t> za </a:t>
            </a:r>
            <a:r>
              <a:rPr lang="en-US" dirty="0" err="1"/>
              <a:t>taj</a:t>
            </a:r>
            <a:r>
              <a:rPr lang="en-US" dirty="0"/>
              <a:t> model (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klasu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nabrojati</a:t>
            </a:r>
            <a:r>
              <a:rPr lang="en-US" dirty="0"/>
              <a:t> </a:t>
            </a:r>
            <a:r>
              <a:rPr lang="en-US" dirty="0" err="1"/>
              <a:t>prisutne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po </a:t>
            </a:r>
            <a:r>
              <a:rPr lang="en-US" dirty="0" err="1"/>
              <a:t>sljedećem</a:t>
            </a:r>
            <a:r>
              <a:rPr lang="en-US" dirty="0"/>
              <a:t> </a:t>
            </a:r>
            <a:r>
              <a:rPr lang="en-US" dirty="0" err="1"/>
              <a:t>ključu</a:t>
            </a:r>
            <a:r>
              <a:rPr lang="en-US" dirty="0"/>
              <a:t>:</a:t>
            </a:r>
          </a:p>
          <a:p>
            <a:pPr lvl="1"/>
            <a:endParaRPr lang="en-US" sz="700" dirty="0"/>
          </a:p>
          <a:p>
            <a:pPr marL="809625" lvl="1" indent="0">
              <a:buNone/>
            </a:pPr>
            <a:r>
              <a:rPr lang="en-US" b="1" u="sng" dirty="0"/>
              <a:t>NAZIV FORME, </a:t>
            </a:r>
            <a:r>
              <a:rPr lang="en-US" b="1" u="sng" dirty="0" err="1"/>
              <a:t>ukupan</a:t>
            </a:r>
            <a:r>
              <a:rPr lang="en-US" b="1" u="sng" dirty="0"/>
              <a:t> </a:t>
            </a:r>
            <a:r>
              <a:rPr lang="en-US" b="1" u="sng" dirty="0" err="1"/>
              <a:t>broj</a:t>
            </a:r>
            <a:r>
              <a:rPr lang="en-US" b="1" u="sng" dirty="0"/>
              <a:t> </a:t>
            </a:r>
            <a:r>
              <a:rPr lang="en-US" b="1" u="sng" dirty="0" err="1"/>
              <a:t>ploha</a:t>
            </a:r>
            <a:r>
              <a:rPr lang="en-US" b="1" u="sng" dirty="0"/>
              <a:t>, </a:t>
            </a:r>
            <a:r>
              <a:rPr lang="en-US" b="1" u="sng" dirty="0" err="1"/>
              <a:t>otvorena</a:t>
            </a:r>
            <a:r>
              <a:rPr lang="en-US" b="1" u="sng" dirty="0"/>
              <a:t> ILI </a:t>
            </a:r>
            <a:r>
              <a:rPr lang="en-US" b="1" u="sng" dirty="0" err="1"/>
              <a:t>zatvorena</a:t>
            </a:r>
            <a:r>
              <a:rPr lang="en-US" b="1" u="sng" dirty="0"/>
              <a:t> forma</a:t>
            </a:r>
          </a:p>
          <a:p>
            <a:pPr marL="809625" lvl="1" indent="0">
              <a:buNone/>
            </a:pPr>
            <a:endParaRPr lang="en-US" b="1" u="sng" dirty="0"/>
          </a:p>
          <a:p>
            <a:pPr marL="809625" lvl="1" indent="0">
              <a:buNone/>
            </a:pPr>
            <a:endParaRPr lang="en-US" b="1" u="sng" dirty="0"/>
          </a:p>
          <a:p>
            <a:pPr marL="809625" lvl="1" indent="0">
              <a:buNone/>
            </a:pPr>
            <a:r>
              <a:rPr lang="hr-HR" dirty="0"/>
              <a:t>(</a:t>
            </a:r>
            <a:r>
              <a:rPr lang="en-US" dirty="0" err="1"/>
              <a:t>koraci</a:t>
            </a:r>
            <a:r>
              <a:rPr lang="hr-HR" dirty="0"/>
              <a:t> </a:t>
            </a:r>
            <a:r>
              <a:rPr lang="en-US" dirty="0"/>
              <a:t>1 - 4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 6 </a:t>
            </a:r>
            <a:r>
              <a:rPr lang="hr-HR" dirty="0"/>
              <a:t>na Postupku za rješavanje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)</a:t>
            </a:r>
            <a:endParaRPr lang="hr-HR" dirty="0"/>
          </a:p>
          <a:p>
            <a:pPr marL="809625" lvl="1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8561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3897" y="2910041"/>
              <a:ext cx="4839808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7757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25949">
                      <a:extLst>
                        <a:ext uri="{9D8B030D-6E8A-4147-A177-3AD203B41FA5}">
                          <a16:colId xmlns:a16="http://schemas.microsoft.com/office/drawing/2014/main" val="2049500660"/>
                        </a:ext>
                      </a:extLst>
                    </a:gridCol>
                    <a:gridCol w="549560">
                      <a:extLst>
                        <a:ext uri="{9D8B030D-6E8A-4147-A177-3AD203B41FA5}">
                          <a16:colId xmlns:a16="http://schemas.microsoft.com/office/drawing/2014/main" val="1296066875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236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+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/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472668"/>
                  </p:ext>
                </p:extLst>
              </p:nvPr>
            </p:nvGraphicFramePr>
            <p:xfrm>
              <a:off x="223897" y="2910041"/>
              <a:ext cx="4839808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7757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25949">
                      <a:extLst>
                        <a:ext uri="{9D8B030D-6E8A-4147-A177-3AD203B41FA5}">
                          <a16:colId xmlns:a16="http://schemas.microsoft.com/office/drawing/2014/main" val="2049500660"/>
                        </a:ext>
                      </a:extLst>
                    </a:gridCol>
                    <a:gridCol w="549560">
                      <a:extLst>
                        <a:ext uri="{9D8B030D-6E8A-4147-A177-3AD203B41FA5}">
                          <a16:colId xmlns:a16="http://schemas.microsoft.com/office/drawing/2014/main" val="1296066875"/>
                        </a:ext>
                      </a:extLst>
                    </a:gridCol>
                  </a:tblGrid>
                  <a:tr h="640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6" t="-4717" r="-805682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409" t="-4717" r="-20340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+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kstniOkvir 4"/>
          <p:cNvSpPr txBox="1"/>
          <p:nvPr/>
        </p:nvSpPr>
        <p:spPr>
          <a:xfrm>
            <a:off x="2132750" y="3989286"/>
            <a:ext cx="102209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C, 3P, 3L</a:t>
            </a:r>
            <a:r>
              <a:rPr lang="hr-HR" baseline="30000" dirty="0"/>
              <a:t>2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1226508" y="4431451"/>
                <a:ext cx="2834577" cy="1443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 err="1"/>
                  <a:t>holoedrija</a:t>
                </a:r>
                <a:r>
                  <a:rPr lang="hr-HR" dirty="0"/>
                  <a:t> rompskog sustava</a:t>
                </a:r>
              </a:p>
              <a:p>
                <a:r>
                  <a:rPr lang="hr-HR" dirty="0"/>
                  <a:t>rompska </a:t>
                </a:r>
                <a:r>
                  <a:rPr lang="hr-HR" dirty="0" err="1"/>
                  <a:t>dipiramidska</a:t>
                </a:r>
                <a:r>
                  <a:rPr lang="hr-HR" dirty="0"/>
                  <a:t> klasa</a:t>
                </a:r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08" y="4431451"/>
                <a:ext cx="2834577" cy="1443729"/>
              </a:xfrm>
              <a:prstGeom prst="rect">
                <a:avLst/>
              </a:prstGeom>
              <a:blipFill>
                <a:blip r:embed="rId3"/>
                <a:stretch>
                  <a:fillRect l="-1499" r="-1713" b="-54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1234603" y="5948013"/>
                <a:ext cx="281838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Rompski kristalni sustav</a:t>
                </a:r>
              </a:p>
              <a:p>
                <a:r>
                  <a:rPr lang="hr-HR" dirty="0"/>
                  <a:t>a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hr-HR" dirty="0"/>
                  <a:t> b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hr-HR" dirty="0"/>
                  <a:t> c	      </a:t>
                </a:r>
                <a:r>
                  <a:rPr lang="el-GR" dirty="0"/>
                  <a:t>α</a:t>
                </a:r>
                <a:r>
                  <a:rPr lang="hr-HR" dirty="0"/>
                  <a:t> = </a:t>
                </a:r>
                <a:r>
                  <a:rPr lang="el-GR" dirty="0"/>
                  <a:t>β</a:t>
                </a:r>
                <a:r>
                  <a:rPr lang="hr-HR" dirty="0"/>
                  <a:t> = </a:t>
                </a:r>
                <a:r>
                  <a:rPr lang="el-GR" dirty="0"/>
                  <a:t>γ</a:t>
                </a:r>
                <a:r>
                  <a:rPr lang="hr-HR" dirty="0"/>
                  <a:t> = 90°</a:t>
                </a:r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03" y="5948013"/>
                <a:ext cx="2818385" cy="646331"/>
              </a:xfrm>
              <a:prstGeom prst="rect">
                <a:avLst/>
              </a:prstGeom>
              <a:blipFill>
                <a:blip r:embed="rId4"/>
                <a:stretch>
                  <a:fillRect l="-1724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a 7"/>
          <p:cNvSpPr/>
          <p:nvPr/>
        </p:nvSpPr>
        <p:spPr>
          <a:xfrm>
            <a:off x="6836952" y="493777"/>
            <a:ext cx="3986784" cy="38648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10"/>
          <p:cNvCxnSpPr>
            <a:stCxn id="8" idx="2"/>
            <a:endCxn id="8" idx="6"/>
          </p:cNvCxnSpPr>
          <p:nvPr/>
        </p:nvCxnSpPr>
        <p:spPr>
          <a:xfrm>
            <a:off x="6836952" y="2426198"/>
            <a:ext cx="3986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>
            <a:stCxn id="8" idx="0"/>
            <a:endCxn id="8" idx="4"/>
          </p:cNvCxnSpPr>
          <p:nvPr/>
        </p:nvCxnSpPr>
        <p:spPr>
          <a:xfrm>
            <a:off x="8830344" y="493777"/>
            <a:ext cx="0" cy="3864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8748048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8643653" y="4284472"/>
            <a:ext cx="374143" cy="1482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8643653" y="398760"/>
            <a:ext cx="373381" cy="1681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6754656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10729248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44" y="134555"/>
            <a:ext cx="1475642" cy="2602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6514151" y="5070849"/>
            <a:ext cx="4632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FORME:</a:t>
            </a:r>
          </a:p>
          <a:p>
            <a:r>
              <a:rPr lang="hr-HR" dirty="0" err="1"/>
              <a:t>pinakoid</a:t>
            </a:r>
            <a:r>
              <a:rPr lang="hr-HR" dirty="0"/>
              <a:t>, 2 plohe, otvorena forma (x2)</a:t>
            </a:r>
          </a:p>
          <a:p>
            <a:r>
              <a:rPr lang="hr-HR" dirty="0"/>
              <a:t>rompska prizma, 4 plohe, otvorena forma</a:t>
            </a:r>
          </a:p>
          <a:p>
            <a:r>
              <a:rPr lang="hr-HR" dirty="0"/>
              <a:t>rompska </a:t>
            </a:r>
            <a:r>
              <a:rPr lang="hr-HR" dirty="0" err="1"/>
              <a:t>dipiramida</a:t>
            </a:r>
            <a:r>
              <a:rPr lang="hr-HR" dirty="0"/>
              <a:t>, 8 ploha, zatvorena forma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60" y="3124151"/>
            <a:ext cx="4429488" cy="317227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504" y="245792"/>
            <a:ext cx="8229600" cy="1143000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168" y="2766072"/>
            <a:ext cx="476287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Futura Bk BT" panose="020B0502020204020303" pitchFamily="34" charset="0"/>
              </a:rPr>
              <a:t>Zonu čine sve plohe koje su paralelne s određenim pravcem. Taj se pravac zove </a:t>
            </a:r>
            <a:r>
              <a:rPr lang="hr-HR" u="sng" dirty="0">
                <a:latin typeface="Futura Bk BT" panose="020B0502020204020303" pitchFamily="34" charset="0"/>
              </a:rPr>
              <a:t>os zone</a:t>
            </a:r>
            <a:r>
              <a:rPr lang="hr-HR" dirty="0">
                <a:latin typeface="Futura Bk BT" panose="020B0502020204020303" pitchFamily="34" charset="0"/>
              </a:rPr>
              <a:t>.</a:t>
            </a: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Zonska ravnina</a:t>
            </a:r>
            <a:r>
              <a:rPr lang="hr-HR" dirty="0">
                <a:latin typeface="Futura Bk BT" panose="020B0502020204020303" pitchFamily="34" charset="0"/>
              </a:rPr>
              <a:t> je ravnina okomita na os zone. U njoj leže okomice (normale) na plohe iz te zone.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2512" y="1236037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prstClr val="black"/>
                </a:solidFill>
                <a:latin typeface="Futura Bk BT" panose="020B0502020204020303" pitchFamily="34" charset="0"/>
              </a:rPr>
              <a:t>Zona je skup ploha koje se sijeku, odnosno koje bi se sjekle u paralelnim bridovima. </a:t>
            </a:r>
          </a:p>
          <a:p>
            <a:endParaRPr lang="hr-HR" sz="3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1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Potreban pribor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94625"/>
            <a:ext cx="10515600" cy="3882337"/>
          </a:xfrm>
        </p:spPr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Obična ili tehnička olovka</a:t>
            </a:r>
          </a:p>
          <a:p>
            <a:r>
              <a:rPr lang="hr-HR" dirty="0">
                <a:latin typeface="Futura Bk BT" panose="020B0502020204020303" pitchFamily="34" charset="0"/>
              </a:rPr>
              <a:t>Bilježnica (geometrijska ili s kvadratićima)</a:t>
            </a:r>
          </a:p>
          <a:p>
            <a:r>
              <a:rPr lang="hr-HR" dirty="0">
                <a:latin typeface="Futura Bk BT" panose="020B0502020204020303" pitchFamily="34" charset="0"/>
              </a:rPr>
              <a:t>Šestar</a:t>
            </a:r>
          </a:p>
          <a:p>
            <a:r>
              <a:rPr lang="hr-HR" dirty="0">
                <a:latin typeface="Futura Bk BT" panose="020B0502020204020303" pitchFamily="34" charset="0"/>
              </a:rPr>
              <a:t>Dva trokuta (45°-45° i 30°-60°)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93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Zona (nastavak)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81913"/>
            <a:ext cx="81369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Zonu definiraju bilo koje dvije neparalelne plohe, jer postoji samo jedan pravac s kojim su obje paralelne, a on je paralelan s bridom u kojem se te plohe sijeku.</a:t>
            </a:r>
          </a:p>
          <a:p>
            <a:pPr marL="0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hr-HR" u="sng" dirty="0">
                <a:latin typeface="Futura Bk BT" panose="020B0502020204020303" pitchFamily="34" charset="0"/>
              </a:rPr>
              <a:t>3. </a:t>
            </a:r>
            <a:r>
              <a:rPr lang="hr-HR" u="sng" dirty="0" err="1">
                <a:latin typeface="Futura Bk BT" panose="020B0502020204020303" pitchFamily="34" charset="0"/>
              </a:rPr>
              <a:t>kristalografski</a:t>
            </a:r>
            <a:r>
              <a:rPr lang="hr-HR" u="sng" dirty="0">
                <a:latin typeface="Futura Bk BT" panose="020B0502020204020303" pitchFamily="34" charset="0"/>
              </a:rPr>
              <a:t> zakon</a:t>
            </a:r>
            <a:r>
              <a:rPr lang="hr-HR" dirty="0">
                <a:latin typeface="Futura Bk BT" panose="020B0502020204020303" pitchFamily="34" charset="0"/>
              </a:rPr>
              <a:t>:</a:t>
            </a:r>
          </a:p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Svaka ploha na kristalu mora ležati u </a:t>
            </a:r>
            <a:r>
              <a:rPr lang="hr-HR" dirty="0" err="1">
                <a:latin typeface="Futura Bk BT" panose="020B0502020204020303" pitchFamily="34" charset="0"/>
              </a:rPr>
              <a:t>presjecištu</a:t>
            </a:r>
            <a:r>
              <a:rPr lang="hr-HR" dirty="0">
                <a:latin typeface="Futura Bk BT" panose="020B0502020204020303" pitchFamily="34" charset="0"/>
              </a:rPr>
              <a:t> najmanje dvije zone, odnosno mora pripadati najmanje dvjema zonama. </a:t>
            </a:r>
          </a:p>
        </p:txBody>
      </p:sp>
    </p:spTree>
    <p:extLst>
      <p:ext uri="{BB962C8B-B14F-4D97-AF65-F5344CB8AC3E}">
        <p14:creationId xmlns:p14="http://schemas.microsoft.com/office/powerpoint/2010/main" val="1659172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prema </a:t>
            </a:r>
            <a:r>
              <a:rPr lang="hr-HR" dirty="0" err="1">
                <a:latin typeface="Futura Bk BT" panose="020B0502020204020303" pitchFamily="34" charset="0"/>
              </a:rPr>
              <a:t>kristalografskim</a:t>
            </a:r>
            <a:r>
              <a:rPr lang="hr-HR" dirty="0">
                <a:latin typeface="Futura Bk BT" panose="020B0502020204020303" pitchFamily="34" charset="0"/>
              </a:rPr>
              <a:t> osima</a:t>
            </a:r>
          </a:p>
          <a:p>
            <a:r>
              <a:rPr lang="hr-HR" dirty="0">
                <a:latin typeface="Futura Bk BT" panose="020B0502020204020303" pitchFamily="34" charset="0"/>
              </a:rPr>
              <a:t>jedna kristalografska os stoji vertikalno, jedna paralelno s vama, a jedna prema vama (kut</a:t>
            </a:r>
            <a:r>
              <a:rPr lang="en-US" dirty="0">
                <a:latin typeface="Futura Bk BT" panose="020B0502020204020303" pitchFamily="34" charset="0"/>
              </a:rPr>
              <a:t>o</a:t>
            </a:r>
            <a:r>
              <a:rPr lang="hr-HR" dirty="0">
                <a:latin typeface="Futura Bk BT" panose="020B0502020204020303" pitchFamily="34" charset="0"/>
              </a:rPr>
              <a:t>vi se mogu mijenjati)</a:t>
            </a:r>
          </a:p>
        </p:txBody>
      </p:sp>
    </p:spTree>
    <p:extLst>
      <p:ext uri="{BB962C8B-B14F-4D97-AF65-F5344CB8AC3E}">
        <p14:creationId xmlns:p14="http://schemas.microsoft.com/office/powerpoint/2010/main" val="1604044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Orijentacija modela u kubičnom sustavu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kubičnog sustava: </a:t>
            </a:r>
          </a:p>
          <a:p>
            <a:pPr lvl="1"/>
            <a:r>
              <a:rPr lang="hr-HR" dirty="0" err="1">
                <a:latin typeface="Futura Bk BT" panose="020B0502020204020303" pitchFamily="34" charset="0"/>
              </a:rPr>
              <a:t>tetragire</a:t>
            </a:r>
            <a:r>
              <a:rPr lang="hr-HR" dirty="0">
                <a:latin typeface="Futura Bk BT" panose="020B0502020204020303" pitchFamily="34" charset="0"/>
              </a:rPr>
              <a:t> moraju pratiti </a:t>
            </a:r>
            <a:r>
              <a:rPr lang="hr-HR" dirty="0" err="1">
                <a:latin typeface="Futura Bk BT" panose="020B0502020204020303" pitchFamily="34" charset="0"/>
              </a:rPr>
              <a:t>kristalografske</a:t>
            </a:r>
            <a:r>
              <a:rPr lang="hr-HR" dirty="0">
                <a:latin typeface="Futura Bk BT" panose="020B0502020204020303" pitchFamily="34" charset="0"/>
              </a:rPr>
              <a:t> osi</a:t>
            </a:r>
          </a:p>
          <a:p>
            <a:pPr marL="457200" lvl="1" indent="0">
              <a:buNone/>
            </a:pPr>
            <a:endParaRPr lang="hr-HR" dirty="0">
              <a:latin typeface="Futura Bk BT" panose="020B0502020204020303" pitchFamily="34" charset="0"/>
            </a:endParaRPr>
          </a:p>
          <a:p>
            <a:pPr marL="265113" lvl="1"/>
            <a:r>
              <a:rPr lang="hr-HR" sz="2800" dirty="0">
                <a:latin typeface="Futura Bk BT" panose="020B0502020204020303" pitchFamily="34" charset="0"/>
              </a:rPr>
              <a:t>tetraedarska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2"/>
            <a:r>
              <a:rPr lang="hr-HR" sz="2400" dirty="0" err="1">
                <a:latin typeface="Futura Bk BT" panose="020B0502020204020303" pitchFamily="34" charset="0"/>
              </a:rPr>
              <a:t>rotoinverzne</a:t>
            </a:r>
            <a:r>
              <a:rPr lang="hr-HR" sz="2400" dirty="0">
                <a:latin typeface="Futura Bk BT" panose="020B0502020204020303" pitchFamily="34" charset="0"/>
              </a:rPr>
              <a:t> </a:t>
            </a:r>
            <a:r>
              <a:rPr lang="hr-HR" sz="2400" dirty="0" err="1">
                <a:latin typeface="Futura Bk BT" panose="020B0502020204020303" pitchFamily="34" charset="0"/>
              </a:rPr>
              <a:t>tetragire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  <a:p>
            <a:pPr marL="722313" lvl="2"/>
            <a:endParaRPr lang="hr-HR" sz="2400" dirty="0">
              <a:latin typeface="Futura Bk BT" panose="020B0502020204020303" pitchFamily="34" charset="0"/>
            </a:endParaRPr>
          </a:p>
          <a:p>
            <a:pPr marL="265113" lvl="2" indent="-265113"/>
            <a:r>
              <a:rPr lang="hr-HR" sz="2800" dirty="0">
                <a:latin typeface="Futura Bk BT" panose="020B0502020204020303" pitchFamily="34" charset="0"/>
              </a:rPr>
              <a:t>pentagonska </a:t>
            </a:r>
            <a:r>
              <a:rPr lang="hr-HR" sz="2800" dirty="0" err="1">
                <a:latin typeface="Futura Bk BT" panose="020B0502020204020303" pitchFamily="34" charset="0"/>
              </a:rPr>
              <a:t>hemiedrija</a:t>
            </a:r>
            <a:r>
              <a:rPr lang="hr-HR" sz="2800" dirty="0">
                <a:latin typeface="Futura Bk BT" panose="020B0502020204020303" pitchFamily="34" charset="0"/>
              </a:rPr>
              <a:t> </a:t>
            </a:r>
            <a:r>
              <a:rPr lang="hr-HR" sz="2800" dirty="0" err="1">
                <a:latin typeface="Futura Bk BT" panose="020B0502020204020303" pitchFamily="34" charset="0"/>
              </a:rPr>
              <a:t>k.s</a:t>
            </a:r>
            <a:r>
              <a:rPr lang="hr-HR" sz="2800" dirty="0">
                <a:latin typeface="Futura Bk BT" panose="020B0502020204020303" pitchFamily="34" charset="0"/>
              </a:rPr>
              <a:t>.:</a:t>
            </a:r>
          </a:p>
          <a:p>
            <a:pPr marL="722313" lvl="3" indent="-265113"/>
            <a:r>
              <a:rPr lang="hr-HR" sz="2400" dirty="0" err="1">
                <a:latin typeface="Futura Bk BT" panose="020B0502020204020303" pitchFamily="34" charset="0"/>
              </a:rPr>
              <a:t>digire</a:t>
            </a:r>
            <a:r>
              <a:rPr lang="hr-HR" sz="2400" dirty="0">
                <a:latin typeface="Futura Bk BT" panose="020B0502020204020303" pitchFamily="34" charset="0"/>
              </a:rPr>
              <a:t> moraju pratiti </a:t>
            </a:r>
            <a:r>
              <a:rPr lang="hr-HR" sz="2400" dirty="0" err="1">
                <a:latin typeface="Futura Bk BT" panose="020B0502020204020303" pitchFamily="34" charset="0"/>
              </a:rPr>
              <a:t>kristalografske</a:t>
            </a:r>
            <a:r>
              <a:rPr lang="hr-HR" sz="2400" dirty="0">
                <a:latin typeface="Futura Bk BT" panose="020B0502020204020303" pitchFamily="34" charset="0"/>
              </a:rPr>
              <a:t> osi</a:t>
            </a:r>
          </a:p>
        </p:txBody>
      </p:sp>
    </p:spTree>
    <p:extLst>
      <p:ext uri="{BB962C8B-B14F-4D97-AF65-F5344CB8AC3E}">
        <p14:creationId xmlns:p14="http://schemas.microsoft.com/office/powerpoint/2010/main" val="99901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>
                <a:latin typeface="Futura Bk BT" panose="020B0502020204020303" pitchFamily="34" charset="0"/>
              </a:rPr>
              <a:t>presjecište</a:t>
            </a:r>
            <a:r>
              <a:rPr lang="hr-HR" dirty="0">
                <a:latin typeface="Futura Bk BT" panose="020B0502020204020303" pitchFamily="34" charset="0"/>
              </a:rPr>
              <a:t> dviju zona.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996952"/>
            <a:ext cx="2931279" cy="30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33D38-2FCE-415D-A00F-E4BD8A936371}"/>
              </a:ext>
            </a:extLst>
          </p:cNvPr>
          <p:cNvSpPr txBox="1"/>
          <p:nvPr/>
        </p:nvSpPr>
        <p:spPr>
          <a:xfrm>
            <a:off x="7996646" y="227411"/>
            <a:ext cx="398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Upute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izradio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doc.dr.sc.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Frane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Marković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03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>
                <a:latin typeface="Futura Bk BT" panose="020B0502020204020303" pitchFamily="34" charset="0"/>
              </a:rPr>
              <a:t>presjecište</a:t>
            </a:r>
            <a:r>
              <a:rPr lang="hr-HR" dirty="0">
                <a:latin typeface="Futura Bk BT" panose="020B0502020204020303" pitchFamily="34" charset="0"/>
              </a:rPr>
              <a:t> dviju zona.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1865" y="2996952"/>
            <a:ext cx="2931279" cy="3044020"/>
            <a:chOff x="3347864" y="2996952"/>
            <a:chExt cx="2931279" cy="30440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cxnSp>
        <p:nvCxnSpPr>
          <p:cNvPr id="21" name="Ravni poveznik sa strelicom 20"/>
          <p:cNvCxnSpPr/>
          <p:nvPr/>
        </p:nvCxnSpPr>
        <p:spPr>
          <a:xfrm flipV="1">
            <a:off x="6761194" y="3356992"/>
            <a:ext cx="142303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niOkvir 21"/>
          <p:cNvSpPr txBox="1"/>
          <p:nvPr/>
        </p:nvSpPr>
        <p:spPr>
          <a:xfrm>
            <a:off x="8184232" y="3140969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prstClr val="black"/>
                </a:solidFill>
                <a:latin typeface="Futura Bk BT" panose="020B0502020204020303" pitchFamily="34" charset="0"/>
              </a:rPr>
              <a:t>Ploha od interesa</a:t>
            </a:r>
          </a:p>
        </p:txBody>
      </p:sp>
    </p:spTree>
    <p:extLst>
      <p:ext uri="{BB962C8B-B14F-4D97-AF65-F5344CB8AC3E}">
        <p14:creationId xmlns:p14="http://schemas.microsoft.com/office/powerpoint/2010/main" val="576951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Futura Bk BT" panose="020B0502020204020303" pitchFamily="34" charset="0"/>
              </a:rPr>
              <a:t>Prvo treba odabrati 2 neparalelna brida na plohi koju želimo dokazati kao </a:t>
            </a:r>
            <a:r>
              <a:rPr lang="hr-HR" dirty="0" err="1">
                <a:latin typeface="Futura Bk BT" panose="020B0502020204020303" pitchFamily="34" charset="0"/>
              </a:rPr>
              <a:t>presjecište</a:t>
            </a:r>
            <a:r>
              <a:rPr lang="hr-HR" dirty="0">
                <a:latin typeface="Futura Bk BT" panose="020B0502020204020303" pitchFamily="34" charset="0"/>
              </a:rPr>
              <a:t> dviju zona.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996952"/>
            <a:ext cx="2931279" cy="30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5"/>
          <p:cNvCxnSpPr/>
          <p:nvPr/>
        </p:nvCxnSpPr>
        <p:spPr>
          <a:xfrm flipH="1">
            <a:off x="5879976" y="2996952"/>
            <a:ext cx="457528" cy="172819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3395700" y="339804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B0F0"/>
                </a:solidFill>
                <a:latin typeface="Cambria" panose="02040503050406030204" pitchFamily="18" charset="0"/>
              </a:rPr>
              <a:t>1. brid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799856" y="3659653"/>
            <a:ext cx="1224136" cy="26161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>
            <a:off x="5879976" y="4581128"/>
            <a:ext cx="1800200" cy="1713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7104112" y="563482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2. brid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6888088" y="4725144"/>
            <a:ext cx="792088" cy="100811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92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206084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4000" dirty="0">
                <a:latin typeface="Futura Bk BT" panose="020B0502020204020303" pitchFamily="34" charset="0"/>
              </a:rPr>
              <a:t>Svi se navedeni koraci provode za </a:t>
            </a:r>
            <a:r>
              <a:rPr lang="hr-HR" sz="4000" b="1" dirty="0">
                <a:latin typeface="Futura Bk BT" panose="020B0502020204020303" pitchFamily="34" charset="0"/>
              </a:rPr>
              <a:t>prvi brid</a:t>
            </a:r>
            <a:r>
              <a:rPr lang="hr-HR" sz="4000" dirty="0">
                <a:latin typeface="Futura Bk BT" panose="020B0502020204020303" pitchFamily="34" charset="0"/>
              </a:rPr>
              <a:t>, potom za </a:t>
            </a:r>
            <a:r>
              <a:rPr lang="hr-HR" sz="4000" b="1" dirty="0">
                <a:latin typeface="Futura Bk BT" panose="020B0502020204020303" pitchFamily="34" charset="0"/>
              </a:rPr>
              <a:t>drugi</a:t>
            </a:r>
            <a:r>
              <a:rPr lang="en-US" sz="4000" b="1" dirty="0">
                <a:latin typeface="Futura Bk BT" panose="020B0502020204020303" pitchFamily="34" charset="0"/>
              </a:rPr>
              <a:t>,</a:t>
            </a:r>
            <a:r>
              <a:rPr lang="hr-HR" sz="4000" dirty="0">
                <a:latin typeface="Futura Bk BT" panose="020B0502020204020303" pitchFamily="34" charset="0"/>
              </a:rPr>
              <a:t> </a:t>
            </a:r>
            <a:r>
              <a:rPr lang="en-US" sz="4000" dirty="0">
                <a:latin typeface="Futura Bk BT" panose="020B0502020204020303" pitchFamily="34" charset="0"/>
              </a:rPr>
              <a:t>a</a:t>
            </a:r>
            <a:r>
              <a:rPr lang="hr-HR" sz="4000" dirty="0">
                <a:latin typeface="Futura Bk BT" panose="020B0502020204020303" pitchFamily="34" charset="0"/>
              </a:rPr>
              <a:t> presjecište dviju zona je projekcija plohe na stereografskoj projekciji.</a:t>
            </a:r>
          </a:p>
        </p:txBody>
      </p:sp>
    </p:spTree>
    <p:extLst>
      <p:ext uri="{BB962C8B-B14F-4D97-AF65-F5344CB8AC3E}">
        <p14:creationId xmlns:p14="http://schemas.microsoft.com/office/powerpoint/2010/main" val="3495234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(1):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 err="1">
                <a:latin typeface="Cambria" panose="02040503050406030204" pitchFamily="18" charset="0"/>
              </a:rPr>
              <a:t>Ortogonalno</a:t>
            </a:r>
            <a:r>
              <a:rPr lang="hr-HR" sz="2400" dirty="0">
                <a:latin typeface="Cambria" panose="02040503050406030204" pitchFamily="18" charset="0"/>
              </a:rPr>
              <a:t> projicirati brid na </a:t>
            </a:r>
            <a:r>
              <a:rPr lang="hr-HR" sz="2400" dirty="0" err="1">
                <a:latin typeface="Cambria" panose="02040503050406030204" pitchFamily="18" charset="0"/>
              </a:rPr>
              <a:t>stereografsku</a:t>
            </a:r>
            <a:r>
              <a:rPr lang="hr-HR" sz="2400" dirty="0">
                <a:latin typeface="Cambria" panose="02040503050406030204" pitchFamily="18" charset="0"/>
              </a:rPr>
              <a:t> 		projekciju. Taj trag translatirati tako da prođe 		kroz centar 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 (kružnice) 		i nacrtati ga crtkanom linijom.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585842" y="3573017"/>
            <a:ext cx="3538050" cy="2611971"/>
            <a:chOff x="2154269" y="2996952"/>
            <a:chExt cx="4124874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niOkvir 6"/>
            <p:cNvSpPr txBox="1"/>
            <p:nvPr/>
          </p:nvSpPr>
          <p:spPr>
            <a:xfrm>
              <a:off x="2154269" y="3154224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8" name="Ravni poveznik sa strelicom 7"/>
            <p:cNvCxnSpPr/>
            <p:nvPr/>
          </p:nvCxnSpPr>
          <p:spPr>
            <a:xfrm>
              <a:off x="3275856" y="3659653"/>
              <a:ext cx="1224136" cy="261610"/>
            </a:xfrm>
            <a:prstGeom prst="straightConnector1">
              <a:avLst/>
            </a:prstGeom>
            <a:ln w="15875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Ravni poveznik 10"/>
          <p:cNvCxnSpPr/>
          <p:nvPr/>
        </p:nvCxnSpPr>
        <p:spPr>
          <a:xfrm flipV="1">
            <a:off x="3528036" y="4822986"/>
            <a:ext cx="590940" cy="20565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3859997" y="4921132"/>
            <a:ext cx="694264" cy="129161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4118977" y="6244710"/>
            <a:ext cx="4333417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Trag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projekcije 1. brida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5378681" y="3813742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TekstniOkvir 38"/>
          <p:cNvSpPr txBox="1"/>
          <p:nvPr/>
        </p:nvSpPr>
        <p:spPr>
          <a:xfrm>
            <a:off x="5015880" y="3502659"/>
            <a:ext cx="2736304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Bokocrt – pogled duž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/>
          <p:nvPr/>
        </p:nvCxnSpPr>
        <p:spPr>
          <a:xfrm>
            <a:off x="3719736" y="4366137"/>
            <a:ext cx="2592288" cy="264639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sa strelicom 51"/>
          <p:cNvCxnSpPr/>
          <p:nvPr/>
        </p:nvCxnSpPr>
        <p:spPr>
          <a:xfrm flipH="1">
            <a:off x="5685207" y="5226522"/>
            <a:ext cx="626819" cy="98622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>
            <a:off x="9059683" y="6184987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kutnik 57"/>
          <p:cNvSpPr/>
          <p:nvPr/>
        </p:nvSpPr>
        <p:spPr>
          <a:xfrm>
            <a:off x="9059683" y="61289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10430786" y="4813210"/>
            <a:ext cx="2267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/>
          <p:cNvSpPr/>
          <p:nvPr/>
        </p:nvSpPr>
        <p:spPr>
          <a:xfrm>
            <a:off x="10342044" y="474831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63" name="Ravni poveznik sa strelicom 62"/>
          <p:cNvCxnSpPr/>
          <p:nvPr/>
        </p:nvCxnSpPr>
        <p:spPr>
          <a:xfrm flipH="1">
            <a:off x="7320136" y="5148429"/>
            <a:ext cx="1739548" cy="1036559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10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(2):</a:t>
            </a:r>
            <a:r>
              <a:rPr lang="hr-HR" sz="2400" dirty="0">
                <a:latin typeface="Cambria" panose="02040503050406030204" pitchFamily="18" charset="0"/>
              </a:rPr>
              <a:t>	Naći okomicu na taj trag s tim da ta okomica 		isto prolazi kroz centar. Označiti dvjema 			crticama mjesta gdje okomica siječe kružnicu.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10142753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7680176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5591945" y="4005065"/>
            <a:ext cx="4550809" cy="73019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>
            <a:off x="5591944" y="4015179"/>
            <a:ext cx="2232248" cy="72008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4057087" y="3174068"/>
            <a:ext cx="295232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Crtice koje markiraju okomicu</a:t>
            </a:r>
          </a:p>
        </p:txBody>
      </p:sp>
    </p:spTree>
    <p:extLst>
      <p:ext uri="{BB962C8B-B14F-4D97-AF65-F5344CB8AC3E}">
        <p14:creationId xmlns:p14="http://schemas.microsoft.com/office/powerpoint/2010/main" val="3408959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(3):</a:t>
            </a:r>
            <a:r>
              <a:rPr lang="hr-HR" sz="2400" dirty="0">
                <a:latin typeface="Cambria" panose="02040503050406030204" pitchFamily="18" charset="0"/>
              </a:rPr>
              <a:t>	Odrediti koliki kut zatvara brid sa svojom 			</a:t>
            </a:r>
            <a:r>
              <a:rPr lang="hr-HR" sz="2400" dirty="0" err="1">
                <a:latin typeface="Cambria" panose="02040503050406030204" pitchFamily="18" charset="0"/>
              </a:rPr>
              <a:t>ortogonalnom</a:t>
            </a:r>
            <a:r>
              <a:rPr lang="hr-HR" sz="2400" dirty="0">
                <a:latin typeface="Cambria" panose="02040503050406030204" pitchFamily="18" charset="0"/>
              </a:rPr>
              <a:t> projekcijom odnosno ravninom 		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899347" y="3573017"/>
            <a:ext cx="3224545" cy="2611971"/>
            <a:chOff x="2519772" y="2996952"/>
            <a:chExt cx="3759371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niOkvir 6"/>
            <p:cNvSpPr txBox="1"/>
            <p:nvPr/>
          </p:nvSpPr>
          <p:spPr>
            <a:xfrm>
              <a:off x="2519772" y="3000247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</p:grpSp>
      <p:cxnSp>
        <p:nvCxnSpPr>
          <p:cNvPr id="11" name="Ravni poveznik 10"/>
          <p:cNvCxnSpPr/>
          <p:nvPr/>
        </p:nvCxnSpPr>
        <p:spPr>
          <a:xfrm flipV="1">
            <a:off x="3528036" y="4822986"/>
            <a:ext cx="590940" cy="20565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378681" y="3813742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Luk 9"/>
          <p:cNvSpPr/>
          <p:nvPr/>
        </p:nvSpPr>
        <p:spPr>
          <a:xfrm>
            <a:off x="5836377" y="4974668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3" name="Ravni poveznik sa strelicom 12"/>
          <p:cNvCxnSpPr>
            <a:endCxn id="14" idx="1"/>
          </p:cNvCxnSpPr>
          <p:nvPr/>
        </p:nvCxnSpPr>
        <p:spPr>
          <a:xfrm flipV="1">
            <a:off x="3607500" y="3392127"/>
            <a:ext cx="3926248" cy="148687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7533748" y="3068961"/>
            <a:ext cx="2162652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Kut koji se mjeri.</a:t>
            </a:r>
            <a:b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45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Luk 34"/>
          <p:cNvSpPr/>
          <p:nvPr/>
        </p:nvSpPr>
        <p:spPr>
          <a:xfrm rot="20921269">
            <a:off x="3307724" y="4700759"/>
            <a:ext cx="448691" cy="347521"/>
          </a:xfrm>
          <a:prstGeom prst="arc">
            <a:avLst>
              <a:gd name="adj1" fmla="val 18211858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40" name="Ravni poveznik sa strelicom 39"/>
          <p:cNvCxnSpPr/>
          <p:nvPr/>
        </p:nvCxnSpPr>
        <p:spPr>
          <a:xfrm flipV="1">
            <a:off x="5998615" y="3715291"/>
            <a:ext cx="1555839" cy="14331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2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Elementi simetrije</a:t>
            </a:r>
            <a:endParaRPr lang="en-GB" dirty="0">
              <a:latin typeface="Futura Bk BT" panose="020B05020202040203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72264"/>
            <a:ext cx="10515600" cy="3804698"/>
          </a:xfrm>
        </p:spPr>
        <p:txBody>
          <a:bodyPr/>
          <a:lstStyle/>
          <a:p>
            <a:pPr algn="ctr"/>
            <a:r>
              <a:rPr lang="hr-HR" dirty="0">
                <a:latin typeface="Futura Bk BT" panose="020B0502020204020303" pitchFamily="34" charset="0"/>
              </a:rPr>
              <a:t>Centar simetrije</a:t>
            </a:r>
          </a:p>
          <a:p>
            <a:pPr algn="ctr"/>
            <a:r>
              <a:rPr lang="hr-HR" dirty="0">
                <a:latin typeface="Futura Bk BT" panose="020B0502020204020303" pitchFamily="34" charset="0"/>
              </a:rPr>
              <a:t>Ravnina simetrije</a:t>
            </a:r>
          </a:p>
          <a:p>
            <a:pPr algn="ctr"/>
            <a:r>
              <a:rPr lang="hr-HR" dirty="0">
                <a:latin typeface="Futura Bk BT" panose="020B0502020204020303" pitchFamily="34" charset="0"/>
              </a:rPr>
              <a:t>Osi simetrije (gire)</a:t>
            </a:r>
          </a:p>
          <a:p>
            <a:pPr algn="ctr"/>
            <a:r>
              <a:rPr lang="hr-HR" dirty="0">
                <a:latin typeface="Futura Bk BT" panose="020B0502020204020303" pitchFamily="34" charset="0"/>
              </a:rPr>
              <a:t>(složene osi simetrije)</a:t>
            </a:r>
            <a:endParaRPr lang="en-GB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35561" y="1844824"/>
            <a:ext cx="8064896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latin typeface="Cambria" panose="02040503050406030204" pitchFamily="18" charset="0"/>
              </a:rPr>
              <a:t>Budući da nije moguće mjeriti kut unutar modela kristala mjeri se isti kut na drugom mjestu, gdje je dostupno izvršiti mjerenje.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3699760" y="3868790"/>
            <a:ext cx="2175772" cy="1734797"/>
            <a:chOff x="3800284" y="3540311"/>
            <a:chExt cx="2175772" cy="1734797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Luk 9"/>
          <p:cNvSpPr/>
          <p:nvPr/>
        </p:nvSpPr>
        <p:spPr>
          <a:xfrm>
            <a:off x="4162169" y="5029716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960096" y="3906453"/>
            <a:ext cx="2175772" cy="1734797"/>
            <a:chOff x="3800284" y="3540311"/>
            <a:chExt cx="2175772" cy="1734797"/>
          </a:xfrm>
        </p:grpSpPr>
        <p:cxnSp>
          <p:nvCxnSpPr>
            <p:cNvPr id="26" name="Ravni poveznik 25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ni poveznik 29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sa strelicom 33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sa strelicom 38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avokutnik 40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2" name="Pravokutnik 41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3" name="Pravokutnik 42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Ravni poveznik 7"/>
          <p:cNvCxnSpPr/>
          <p:nvPr/>
        </p:nvCxnSpPr>
        <p:spPr>
          <a:xfrm>
            <a:off x="7261223" y="4419233"/>
            <a:ext cx="21757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uk 43"/>
          <p:cNvSpPr/>
          <p:nvPr/>
        </p:nvSpPr>
        <p:spPr>
          <a:xfrm>
            <a:off x="7461392" y="5067379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46" name="Luk 45"/>
          <p:cNvSpPr/>
          <p:nvPr/>
        </p:nvSpPr>
        <p:spPr>
          <a:xfrm rot="10074583">
            <a:off x="7842347" y="4299027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7785868" y="3582308"/>
            <a:ext cx="198010" cy="90192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6600056" y="3212976"/>
            <a:ext cx="2535812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Mjesto za mjerenje kuta</a:t>
            </a:r>
          </a:p>
        </p:txBody>
      </p:sp>
    </p:spTree>
    <p:extLst>
      <p:ext uri="{BB962C8B-B14F-4D97-AF65-F5344CB8AC3E}">
        <p14:creationId xmlns:p14="http://schemas.microsoft.com/office/powerpoint/2010/main" val="2403623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85" y="2550304"/>
            <a:ext cx="1593649" cy="15936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26" y="4102004"/>
            <a:ext cx="813936" cy="991193"/>
          </a:xfrm>
          <a:prstGeom prst="rect">
            <a:avLst/>
          </a:prstGeom>
          <a:scene3d>
            <a:camera prst="orthographicFront">
              <a:rot lat="0" lon="0" rev="17400000"/>
            </a:camera>
            <a:lightRig rig="threePt" dir="t"/>
          </a:scene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9" y="1474919"/>
            <a:ext cx="8622163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>
                <a:latin typeface="Cambria" panose="02040503050406030204" pitchFamily="18" charset="0"/>
              </a:rPr>
              <a:t>Kut je moguće točno izmjeriti pomoću kontaktnog goniometra, međutim za potrebe vježbi dovoljna je procjena od oka. Pri procjeni mogu pomoći trokuti za crtanje.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2711624" y="3706398"/>
            <a:ext cx="2175772" cy="1734797"/>
            <a:chOff x="3800284" y="3540311"/>
            <a:chExt cx="2175772" cy="1734797"/>
          </a:xfrm>
        </p:grpSpPr>
        <p:cxnSp>
          <p:nvCxnSpPr>
            <p:cNvPr id="26" name="Ravni poveznik 25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ni poveznik 29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sa strelicom 33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sa strelicom 38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avokutnik 40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2" name="Pravokutnik 41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43" name="Pravokutnik 42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Ravni poveznik 7"/>
          <p:cNvCxnSpPr/>
          <p:nvPr/>
        </p:nvCxnSpPr>
        <p:spPr>
          <a:xfrm>
            <a:off x="2766021" y="4208454"/>
            <a:ext cx="217577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uk 43"/>
          <p:cNvSpPr/>
          <p:nvPr/>
        </p:nvSpPr>
        <p:spPr>
          <a:xfrm>
            <a:off x="3212920" y="4867324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46" name="Luk 45"/>
          <p:cNvSpPr/>
          <p:nvPr/>
        </p:nvSpPr>
        <p:spPr>
          <a:xfrm rot="10074583">
            <a:off x="3570193" y="4095138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8" name="Ravni poveznik sa strelicom 17"/>
          <p:cNvCxnSpPr/>
          <p:nvPr/>
        </p:nvCxnSpPr>
        <p:spPr>
          <a:xfrm>
            <a:off x="3530960" y="3423088"/>
            <a:ext cx="198010" cy="90192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2275399" y="3056546"/>
            <a:ext cx="2535812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Mjesto za mjerenje kuta</a:t>
            </a:r>
          </a:p>
        </p:txBody>
      </p:sp>
      <p:grpSp>
        <p:nvGrpSpPr>
          <p:cNvPr id="35" name="Grupa 34"/>
          <p:cNvGrpSpPr/>
          <p:nvPr/>
        </p:nvGrpSpPr>
        <p:grpSpPr>
          <a:xfrm>
            <a:off x="6528048" y="3801780"/>
            <a:ext cx="2175772" cy="1734797"/>
            <a:chOff x="3800284" y="3540311"/>
            <a:chExt cx="2175772" cy="1734797"/>
          </a:xfrm>
        </p:grpSpPr>
        <p:cxnSp>
          <p:nvCxnSpPr>
            <p:cNvPr id="40" name="Ravni poveznik 39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ni poveznik 46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ni poveznik 47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ni poveznik 4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ni poveznik sa strelicom 49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vni poveznik sa strelicom 50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avokutnik 51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Pravokutnik 52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4" name="Pravokutnik 53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Ravni poveznik 6"/>
          <p:cNvCxnSpPr/>
          <p:nvPr/>
        </p:nvCxnSpPr>
        <p:spPr>
          <a:xfrm>
            <a:off x="6651692" y="4310367"/>
            <a:ext cx="11521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 flipV="1">
            <a:off x="6448150" y="3212977"/>
            <a:ext cx="1232026" cy="5888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6932326" y="3667022"/>
            <a:ext cx="171786" cy="572312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5"/>
          <p:cNvSpPr/>
          <p:nvPr/>
        </p:nvSpPr>
        <p:spPr>
          <a:xfrm rot="10074583">
            <a:off x="7392893" y="4183630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847528" y="566124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Jedna od kateta trokuta </a:t>
            </a:r>
            <a:r>
              <a:rPr lang="hr-HR" sz="2000" b="1" u="sng" dirty="0">
                <a:solidFill>
                  <a:prstClr val="black"/>
                </a:solidFill>
                <a:latin typeface="Cambria" panose="02040503050406030204" pitchFamily="18" charset="0"/>
              </a:rPr>
              <a:t>mora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biti vodoravna. Ako hipotenuza trokuta lijepo naliježe na brid kojem se mjeri kut koji zatvara s ravninom projekcije, tad su ti kutovi isti. U ovom slučaju to je 45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8575256" y="2575374"/>
            <a:ext cx="1684395" cy="1739186"/>
            <a:chOff x="7051255" y="2575374"/>
            <a:chExt cx="1684395" cy="1739186"/>
          </a:xfrm>
        </p:grpSpPr>
        <p:grpSp>
          <p:nvGrpSpPr>
            <p:cNvPr id="57" name="Grupa 56"/>
            <p:cNvGrpSpPr/>
            <p:nvPr/>
          </p:nvGrpSpPr>
          <p:grpSpPr>
            <a:xfrm>
              <a:off x="7051255" y="2575374"/>
              <a:ext cx="1684395" cy="1739186"/>
              <a:chOff x="3347864" y="2996952"/>
              <a:chExt cx="2931279" cy="3044020"/>
            </a:xfrm>
          </p:grpSpPr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996952"/>
                <a:ext cx="2931279" cy="3044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9" name="Ravni poveznik 58"/>
              <p:cNvCxnSpPr/>
              <p:nvPr/>
            </p:nvCxnSpPr>
            <p:spPr>
              <a:xfrm flipH="1">
                <a:off x="4355976" y="2996952"/>
                <a:ext cx="457528" cy="172819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Ravni poveznik 60"/>
            <p:cNvCxnSpPr/>
            <p:nvPr/>
          </p:nvCxnSpPr>
          <p:spPr>
            <a:xfrm flipV="1">
              <a:off x="7597982" y="3444967"/>
              <a:ext cx="295470" cy="117802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uk 61"/>
            <p:cNvSpPr/>
            <p:nvPr/>
          </p:nvSpPr>
          <p:spPr>
            <a:xfrm rot="20921269">
              <a:off x="7407026" y="3331858"/>
              <a:ext cx="363504" cy="347521"/>
            </a:xfrm>
            <a:prstGeom prst="arc">
              <a:avLst>
                <a:gd name="adj1" fmla="val 19644665"/>
                <a:gd name="adj2" fmla="val 521909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63" name="Luk 62"/>
          <p:cNvSpPr/>
          <p:nvPr/>
        </p:nvSpPr>
        <p:spPr>
          <a:xfrm>
            <a:off x="7035620" y="4945418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61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lika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79880" y="3501716"/>
            <a:ext cx="1749208" cy="178369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836" y="4081307"/>
            <a:ext cx="1590281" cy="16216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23" y="2201696"/>
            <a:ext cx="1593649" cy="15936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43" y="4393566"/>
            <a:ext cx="813936" cy="991193"/>
          </a:xfrm>
          <a:prstGeom prst="rect">
            <a:avLst/>
          </a:prstGeom>
          <a:scene3d>
            <a:camera prst="orthographicFront">
              <a:rot lat="0" lon="0" rev="17400000"/>
            </a:camera>
            <a:lightRig rig="threePt" dir="t"/>
          </a:scene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47529" y="1427374"/>
            <a:ext cx="8622163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latin typeface="Cambria" panose="02040503050406030204" pitchFamily="18" charset="0"/>
              </a:rPr>
              <a:t>Pri procjeni mogu pomoći trokuti za crtanje.</a:t>
            </a:r>
          </a:p>
        </p:txBody>
      </p:sp>
      <p:grpSp>
        <p:nvGrpSpPr>
          <p:cNvPr id="35" name="Grupa 34"/>
          <p:cNvGrpSpPr/>
          <p:nvPr/>
        </p:nvGrpSpPr>
        <p:grpSpPr>
          <a:xfrm>
            <a:off x="2644545" y="4098671"/>
            <a:ext cx="2175772" cy="1734797"/>
            <a:chOff x="3800284" y="3540311"/>
            <a:chExt cx="2175772" cy="1734797"/>
          </a:xfrm>
        </p:grpSpPr>
        <p:cxnSp>
          <p:nvCxnSpPr>
            <p:cNvPr id="40" name="Ravni poveznik 39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ni poveznik 46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ni poveznik 47"/>
            <p:cNvCxnSpPr/>
            <p:nvPr/>
          </p:nvCxnSpPr>
          <p:spPr>
            <a:xfrm flipV="1">
              <a:off x="4176056" y="4053092"/>
              <a:ext cx="900000" cy="9000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ni poveznik 4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ni poveznik sa strelicom 49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vni poveznik sa strelicom 50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avokutnik 51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Pravokutnik 52"/>
            <p:cNvSpPr/>
            <p:nvPr/>
          </p:nvSpPr>
          <p:spPr>
            <a:xfrm>
              <a:off x="3800284" y="4527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1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54" name="Pravokutnik 53"/>
            <p:cNvSpPr/>
            <p:nvPr/>
          </p:nvSpPr>
          <p:spPr>
            <a:xfrm>
              <a:off x="4905485" y="4874998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2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Ravni poveznik 6"/>
          <p:cNvCxnSpPr/>
          <p:nvPr/>
        </p:nvCxnSpPr>
        <p:spPr>
          <a:xfrm>
            <a:off x="2795960" y="4611451"/>
            <a:ext cx="11521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/>
          <p:cNvCxnSpPr/>
          <p:nvPr/>
        </p:nvCxnSpPr>
        <p:spPr>
          <a:xfrm flipV="1">
            <a:off x="3807303" y="2942584"/>
            <a:ext cx="1232026" cy="58880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>
            <a:off x="3419387" y="3429001"/>
            <a:ext cx="734639" cy="110722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5"/>
          <p:cNvSpPr/>
          <p:nvPr/>
        </p:nvSpPr>
        <p:spPr>
          <a:xfrm rot="10074583">
            <a:off x="3471783" y="4514480"/>
            <a:ext cx="324477" cy="347521"/>
          </a:xfrm>
          <a:prstGeom prst="arc">
            <a:avLst>
              <a:gd name="adj1" fmla="val 16200000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63" name="Luk 62"/>
          <p:cNvSpPr/>
          <p:nvPr/>
        </p:nvSpPr>
        <p:spPr>
          <a:xfrm>
            <a:off x="3113531" y="5259597"/>
            <a:ext cx="324477" cy="347521"/>
          </a:xfrm>
          <a:prstGeom prst="arc">
            <a:avLst>
              <a:gd name="adj1" fmla="val 15702195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4972110" y="4314253"/>
            <a:ext cx="2175772" cy="1571326"/>
            <a:chOff x="3800284" y="3755894"/>
            <a:chExt cx="2175772" cy="1571326"/>
          </a:xfrm>
        </p:grpSpPr>
        <p:cxnSp>
          <p:nvCxnSpPr>
            <p:cNvPr id="60" name="Ravni poveznik 59"/>
            <p:cNvCxnSpPr/>
            <p:nvPr/>
          </p:nvCxnSpPr>
          <p:spPr>
            <a:xfrm>
              <a:off x="5579952" y="4129880"/>
              <a:ext cx="0" cy="8232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vni poveznik 6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vni poveznik 64"/>
            <p:cNvCxnSpPr/>
            <p:nvPr/>
          </p:nvCxnSpPr>
          <p:spPr>
            <a:xfrm flipV="1">
              <a:off x="4176056" y="4129880"/>
              <a:ext cx="1403896" cy="823214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vni poveznik 65"/>
            <p:cNvCxnSpPr/>
            <p:nvPr/>
          </p:nvCxnSpPr>
          <p:spPr>
            <a:xfrm>
              <a:off x="4176056" y="4953092"/>
              <a:ext cx="1403896" cy="2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vni poveznik sa strelicom 66"/>
            <p:cNvCxnSpPr/>
            <p:nvPr/>
          </p:nvCxnSpPr>
          <p:spPr>
            <a:xfrm flipV="1">
              <a:off x="5583006" y="3792295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vni poveznik sa strelicom 67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ravokutnik 68"/>
            <p:cNvSpPr/>
            <p:nvPr/>
          </p:nvSpPr>
          <p:spPr>
            <a:xfrm>
              <a:off x="5583006" y="3755894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c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70" name="Pravokutnik 69"/>
            <p:cNvSpPr/>
            <p:nvPr/>
          </p:nvSpPr>
          <p:spPr>
            <a:xfrm>
              <a:off x="3800284" y="4527000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71" name="Pravokutnik 70"/>
            <p:cNvSpPr/>
            <p:nvPr/>
          </p:nvSpPr>
          <p:spPr>
            <a:xfrm>
              <a:off x="5420141" y="492711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b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2" name="Ravni poveznik 81"/>
          <p:cNvCxnSpPr/>
          <p:nvPr/>
        </p:nvCxnSpPr>
        <p:spPr>
          <a:xfrm>
            <a:off x="5088048" y="4688239"/>
            <a:ext cx="166373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uk 83"/>
          <p:cNvSpPr/>
          <p:nvPr/>
        </p:nvSpPr>
        <p:spPr>
          <a:xfrm rot="2019936">
            <a:off x="5444271" y="5311709"/>
            <a:ext cx="324477" cy="347521"/>
          </a:xfrm>
          <a:prstGeom prst="arc">
            <a:avLst>
              <a:gd name="adj1" fmla="val 15702195"/>
              <a:gd name="adj2" fmla="val 2050832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85" name="Ravni poveznik sa strelicom 84"/>
          <p:cNvCxnSpPr/>
          <p:nvPr/>
        </p:nvCxnSpPr>
        <p:spPr>
          <a:xfrm>
            <a:off x="4511825" y="3236984"/>
            <a:ext cx="1326037" cy="138357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uk 85"/>
          <p:cNvSpPr/>
          <p:nvPr/>
        </p:nvSpPr>
        <p:spPr>
          <a:xfrm rot="12192198">
            <a:off x="6303449" y="4527005"/>
            <a:ext cx="324477" cy="347521"/>
          </a:xfrm>
          <a:prstGeom prst="arc">
            <a:avLst>
              <a:gd name="adj1" fmla="val 15702195"/>
              <a:gd name="adj2" fmla="val 2050832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grpSp>
        <p:nvGrpSpPr>
          <p:cNvPr id="87" name="Grupa 86"/>
          <p:cNvGrpSpPr/>
          <p:nvPr/>
        </p:nvGrpSpPr>
        <p:grpSpPr>
          <a:xfrm>
            <a:off x="7625483" y="3142656"/>
            <a:ext cx="2175772" cy="2805306"/>
            <a:chOff x="3800284" y="2547896"/>
            <a:chExt cx="2175772" cy="2805306"/>
          </a:xfrm>
        </p:grpSpPr>
        <p:cxnSp>
          <p:nvCxnSpPr>
            <p:cNvPr id="88" name="Ravni poveznik 87"/>
            <p:cNvCxnSpPr/>
            <p:nvPr/>
          </p:nvCxnSpPr>
          <p:spPr>
            <a:xfrm>
              <a:off x="5391558" y="2943356"/>
              <a:ext cx="0" cy="20097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vni poveznik 88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avni poveznik 89"/>
            <p:cNvCxnSpPr/>
            <p:nvPr/>
          </p:nvCxnSpPr>
          <p:spPr>
            <a:xfrm flipV="1">
              <a:off x="4176056" y="2943356"/>
              <a:ext cx="1191089" cy="2009738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vni poveznik 90"/>
            <p:cNvCxnSpPr/>
            <p:nvPr/>
          </p:nvCxnSpPr>
          <p:spPr>
            <a:xfrm>
              <a:off x="4176056" y="4953093"/>
              <a:ext cx="1215502" cy="1"/>
            </a:xfrm>
            <a:prstGeom prst="line">
              <a:avLst/>
            </a:prstGeom>
            <a:ln w="317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vni poveznik sa strelicom 91"/>
            <p:cNvCxnSpPr/>
            <p:nvPr/>
          </p:nvCxnSpPr>
          <p:spPr>
            <a:xfrm flipV="1">
              <a:off x="5398230" y="2613001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vni poveznik sa strelicom 9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Pravokutnik 93"/>
            <p:cNvSpPr/>
            <p:nvPr/>
          </p:nvSpPr>
          <p:spPr>
            <a:xfrm>
              <a:off x="5398230" y="2547896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c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95" name="Pravokutnik 94"/>
            <p:cNvSpPr/>
            <p:nvPr/>
          </p:nvSpPr>
          <p:spPr>
            <a:xfrm>
              <a:off x="3800284" y="4527000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96" name="Pravokutnik 95"/>
            <p:cNvSpPr/>
            <p:nvPr/>
          </p:nvSpPr>
          <p:spPr>
            <a:xfrm>
              <a:off x="5235365" y="495309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b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0" name="Luk 99"/>
          <p:cNvSpPr/>
          <p:nvPr/>
        </p:nvSpPr>
        <p:spPr>
          <a:xfrm>
            <a:off x="7932009" y="5311709"/>
            <a:ext cx="324477" cy="347521"/>
          </a:xfrm>
          <a:prstGeom prst="arc">
            <a:avLst>
              <a:gd name="adj1" fmla="val 17319614"/>
              <a:gd name="adj2" fmla="val 1895151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101" name="Luk 100"/>
          <p:cNvSpPr/>
          <p:nvPr/>
        </p:nvSpPr>
        <p:spPr>
          <a:xfrm rot="9993122">
            <a:off x="8817665" y="3417833"/>
            <a:ext cx="351926" cy="347521"/>
          </a:xfrm>
          <a:prstGeom prst="arc">
            <a:avLst>
              <a:gd name="adj1" fmla="val 16200000"/>
              <a:gd name="adj2" fmla="val 2012155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cxnSp>
        <p:nvCxnSpPr>
          <p:cNvPr id="102" name="Ravni poveznik 101"/>
          <p:cNvCxnSpPr/>
          <p:nvPr/>
        </p:nvCxnSpPr>
        <p:spPr>
          <a:xfrm>
            <a:off x="7553027" y="3540425"/>
            <a:ext cx="166373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ni poveznik sa strelicom 102"/>
          <p:cNvCxnSpPr/>
          <p:nvPr/>
        </p:nvCxnSpPr>
        <p:spPr>
          <a:xfrm>
            <a:off x="4863537" y="3072812"/>
            <a:ext cx="3299956" cy="35618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niOkvir 105"/>
          <p:cNvSpPr txBox="1"/>
          <p:nvPr/>
        </p:nvSpPr>
        <p:spPr>
          <a:xfrm>
            <a:off x="3064831" y="57567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45°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7" name="TekstniOkvir 106"/>
          <p:cNvSpPr txBox="1"/>
          <p:nvPr/>
        </p:nvSpPr>
        <p:spPr>
          <a:xfrm>
            <a:off x="5624525" y="57655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30°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8" name="TekstniOkvir 107"/>
          <p:cNvSpPr txBox="1"/>
          <p:nvPr/>
        </p:nvSpPr>
        <p:spPr>
          <a:xfrm>
            <a:off x="8239355" y="5765508"/>
            <a:ext cx="8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/>
              </a:rPr>
              <a:t>60°</a:t>
            </a:r>
            <a:endParaRPr lang="hr-HR" sz="36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9" name="TekstniOkvir 108"/>
          <p:cNvSpPr txBox="1"/>
          <p:nvPr/>
        </p:nvSpPr>
        <p:spPr>
          <a:xfrm>
            <a:off x="5129582" y="2533546"/>
            <a:ext cx="553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Jedna od kateta </a:t>
            </a:r>
            <a:r>
              <a:rPr lang="hr-HR" sz="2400" b="1" u="sng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mora</a:t>
            </a:r>
            <a:r>
              <a:rPr lang="hr-HR" sz="240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</a:rPr>
              <a:t> biti vodoravna!</a:t>
            </a:r>
          </a:p>
        </p:txBody>
      </p:sp>
    </p:spTree>
    <p:extLst>
      <p:ext uri="{BB962C8B-B14F-4D97-AF65-F5344CB8AC3E}">
        <p14:creationId xmlns:p14="http://schemas.microsoft.com/office/powerpoint/2010/main" val="2319368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(4):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Na tragu projiciranog brida označiti vrijednost 		približno određenog kuta. Vrijednost se 			označava na onoj strani na koju brid ,,pada’’.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41" name="Ravni poveznik 40"/>
          <p:cNvCxnSpPr/>
          <p:nvPr/>
        </p:nvCxnSpPr>
        <p:spPr>
          <a:xfrm>
            <a:off x="9044400" y="3707966"/>
            <a:ext cx="0" cy="2313322"/>
          </a:xfrm>
          <a:prstGeom prst="line">
            <a:avLst/>
          </a:prstGeom>
          <a:ln w="412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10142753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7680176" y="4805536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4872865" y="4113456"/>
            <a:ext cx="4042802" cy="125976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3532318" y="2913128"/>
            <a:ext cx="4291875" cy="12003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Crtica koja označava vrijednost približno određenog kuta. </a:t>
            </a: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45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8915667" y="5445224"/>
            <a:ext cx="288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a 17"/>
          <p:cNvGrpSpPr/>
          <p:nvPr/>
        </p:nvGrpSpPr>
        <p:grpSpPr>
          <a:xfrm>
            <a:off x="2849623" y="4725144"/>
            <a:ext cx="1684395" cy="1739186"/>
            <a:chOff x="7051255" y="2575374"/>
            <a:chExt cx="1684395" cy="1739186"/>
          </a:xfrm>
        </p:grpSpPr>
        <p:grpSp>
          <p:nvGrpSpPr>
            <p:cNvPr id="19" name="Grupa 18"/>
            <p:cNvGrpSpPr/>
            <p:nvPr/>
          </p:nvGrpSpPr>
          <p:grpSpPr>
            <a:xfrm>
              <a:off x="7051255" y="2575374"/>
              <a:ext cx="1684395" cy="1739186"/>
              <a:chOff x="3347864" y="2996952"/>
              <a:chExt cx="2931279" cy="3044020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996952"/>
                <a:ext cx="2931279" cy="3044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4" name="Ravni poveznik 23"/>
              <p:cNvCxnSpPr/>
              <p:nvPr/>
            </p:nvCxnSpPr>
            <p:spPr>
              <a:xfrm flipH="1">
                <a:off x="4355976" y="2996952"/>
                <a:ext cx="457528" cy="1728192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Ravni poveznik 19"/>
            <p:cNvCxnSpPr/>
            <p:nvPr/>
          </p:nvCxnSpPr>
          <p:spPr>
            <a:xfrm flipV="1">
              <a:off x="7597982" y="3444967"/>
              <a:ext cx="295470" cy="117802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uk 20"/>
            <p:cNvSpPr/>
            <p:nvPr/>
          </p:nvSpPr>
          <p:spPr>
            <a:xfrm rot="20921269">
              <a:off x="7407026" y="3331858"/>
              <a:ext cx="363504" cy="347521"/>
            </a:xfrm>
            <a:prstGeom prst="arc">
              <a:avLst>
                <a:gd name="adj1" fmla="val 19644665"/>
                <a:gd name="adj2" fmla="val 521909"/>
              </a:avLst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</p:grpSp>
      <p:cxnSp>
        <p:nvCxnSpPr>
          <p:cNvPr id="14" name="Ravni poveznik sa strelicom 13"/>
          <p:cNvCxnSpPr/>
          <p:nvPr/>
        </p:nvCxnSpPr>
        <p:spPr>
          <a:xfrm flipH="1">
            <a:off x="2066799" y="4740590"/>
            <a:ext cx="254072" cy="97194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1807298" y="3467126"/>
            <a:ext cx="1473569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Smjer ,,pada’’ brida</a:t>
            </a:r>
          </a:p>
        </p:txBody>
      </p:sp>
      <p:cxnSp>
        <p:nvCxnSpPr>
          <p:cNvPr id="25" name="Ravni poveznik 24"/>
          <p:cNvCxnSpPr/>
          <p:nvPr/>
        </p:nvCxnSpPr>
        <p:spPr>
          <a:xfrm>
            <a:off x="2320871" y="4718490"/>
            <a:ext cx="139606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>
            <a:off x="2066800" y="5712538"/>
            <a:ext cx="1357175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7680177" y="5865172"/>
            <a:ext cx="1379507" cy="15611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 flipV="1">
            <a:off x="7680176" y="4805537"/>
            <a:ext cx="1379506" cy="41330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niOkvir 39"/>
          <p:cNvSpPr txBox="1"/>
          <p:nvPr/>
        </p:nvSpPr>
        <p:spPr>
          <a:xfrm>
            <a:off x="4655841" y="5218842"/>
            <a:ext cx="3012501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Strana na kojoj označavamo vrijednost kuta</a:t>
            </a:r>
          </a:p>
        </p:txBody>
      </p:sp>
      <p:cxnSp>
        <p:nvCxnSpPr>
          <p:cNvPr id="47" name="Ravni poveznik 46"/>
          <p:cNvCxnSpPr/>
          <p:nvPr/>
        </p:nvCxnSpPr>
        <p:spPr>
          <a:xfrm flipV="1">
            <a:off x="2320871" y="4113456"/>
            <a:ext cx="0" cy="5354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17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49" y="3439827"/>
            <a:ext cx="2678601" cy="2731418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135560" y="1700808"/>
            <a:ext cx="800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U središtu kružnice je 0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°, a na kružnici 90°.</a:t>
            </a: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/>
              </a:rPr>
              <a:t>45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 nije točno na pola od središta do kružnice, malo je bliže središtu kružnice.</a:t>
            </a:r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5885648" y="4725144"/>
            <a:ext cx="244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>
            <a:endCxn id="29" idx="1"/>
          </p:cNvCxnSpPr>
          <p:nvPr/>
        </p:nvCxnSpPr>
        <p:spPr>
          <a:xfrm flipV="1">
            <a:off x="5885648" y="5936898"/>
            <a:ext cx="3702268" cy="12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8184232" y="4725144"/>
            <a:ext cx="0" cy="1224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5885648" y="5141550"/>
            <a:ext cx="25595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>
            <a:off x="5885649" y="5374800"/>
            <a:ext cx="30581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5899977" y="5541660"/>
            <a:ext cx="3413750" cy="8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8328248" y="452508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8881679" y="513336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45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347531" y="492631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30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9321631" y="534979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60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9587916" y="573684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90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</a:t>
            </a:r>
            <a:endParaRPr lang="hr-H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82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(5):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Izvući zonu (luk) crtkanom linijom, od jednog 		kraja okomice preko označene vrijednosti do 		drugog kraja okomice.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4607119" y="3244987"/>
            <a:ext cx="3182657" cy="3103742"/>
            <a:chOff x="6156176" y="3513293"/>
            <a:chExt cx="2750610" cy="273141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3513293"/>
              <a:ext cx="2678601" cy="2731418"/>
            </a:xfrm>
            <a:prstGeom prst="rect">
              <a:avLst/>
            </a:prstGeom>
          </p:spPr>
        </p:pic>
        <p:cxnSp>
          <p:nvCxnSpPr>
            <p:cNvPr id="41" name="Ravni poveznik 40"/>
            <p:cNvCxnSpPr/>
            <p:nvPr/>
          </p:nvCxnSpPr>
          <p:spPr>
            <a:xfrm>
              <a:off x="7535683" y="3707966"/>
              <a:ext cx="0" cy="2313322"/>
            </a:xfrm>
            <a:prstGeom prst="line">
              <a:avLst/>
            </a:prstGeom>
            <a:ln w="412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>
              <a:off x="8618753" y="4805536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ni poveznik 27"/>
            <p:cNvCxnSpPr/>
            <p:nvPr/>
          </p:nvCxnSpPr>
          <p:spPr>
            <a:xfrm>
              <a:off x="6156176" y="4805536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>
              <a:off x="7391667" y="5445224"/>
              <a:ext cx="2880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uk 5"/>
          <p:cNvSpPr/>
          <p:nvPr/>
        </p:nvSpPr>
        <p:spPr>
          <a:xfrm rot="5400000">
            <a:off x="5349382" y="3199078"/>
            <a:ext cx="1654957" cy="2806210"/>
          </a:xfrm>
          <a:prstGeom prst="arc">
            <a:avLst>
              <a:gd name="adj1" fmla="val 16425754"/>
              <a:gd name="adj2" fmla="val 5170654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66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dirty="0">
                <a:latin typeface="Cambria" panose="02040503050406030204" pitchFamily="18" charset="0"/>
              </a:rPr>
              <a:t>Prvi brid je riješen, sad treba proći istih 5 koraka za drugi brid.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700" y="2996952"/>
            <a:ext cx="5364596" cy="3161094"/>
            <a:chOff x="1871700" y="2996952"/>
            <a:chExt cx="5364596" cy="316109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niOkvir 7"/>
            <p:cNvSpPr txBox="1"/>
            <p:nvPr/>
          </p:nvSpPr>
          <p:spPr>
            <a:xfrm>
              <a:off x="1871700" y="3398043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10" name="Ravni poveznik sa strelicom 9"/>
            <p:cNvCxnSpPr/>
            <p:nvPr/>
          </p:nvCxnSpPr>
          <p:spPr>
            <a:xfrm>
              <a:off x="3275856" y="3659653"/>
              <a:ext cx="1224136" cy="26161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H="1">
              <a:off x="4355976" y="4581128"/>
              <a:ext cx="1800200" cy="171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niOkvir 15"/>
            <p:cNvSpPr txBox="1"/>
            <p:nvPr/>
          </p:nvSpPr>
          <p:spPr>
            <a:xfrm>
              <a:off x="5580112" y="5634826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  <p:cxnSp>
          <p:nvCxnSpPr>
            <p:cNvPr id="17" name="Ravni poveznik sa strelicom 16"/>
            <p:cNvCxnSpPr/>
            <p:nvPr/>
          </p:nvCxnSpPr>
          <p:spPr>
            <a:xfrm>
              <a:off x="5364088" y="4725144"/>
              <a:ext cx="792088" cy="10081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073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(1):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 err="1">
                <a:latin typeface="Cambria" panose="02040503050406030204" pitchFamily="18" charset="0"/>
              </a:rPr>
              <a:t>Ortogonalno</a:t>
            </a:r>
            <a:r>
              <a:rPr lang="hr-HR" sz="2400" dirty="0">
                <a:latin typeface="Cambria" panose="02040503050406030204" pitchFamily="18" charset="0"/>
              </a:rPr>
              <a:t> projicirati brid na </a:t>
            </a:r>
            <a:r>
              <a:rPr lang="hr-HR" sz="2400" dirty="0" err="1">
                <a:latin typeface="Cambria" panose="02040503050406030204" pitchFamily="18" charset="0"/>
              </a:rPr>
              <a:t>stereografsku</a:t>
            </a:r>
            <a:r>
              <a:rPr lang="hr-HR" sz="2400" dirty="0">
                <a:latin typeface="Cambria" panose="02040503050406030204" pitchFamily="18" charset="0"/>
              </a:rPr>
              <a:t> 		projekciju. Taj trag translatirati tako da prođe 		kroz centar 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 (kružnice) 		i nacrtati ga crtkanom linijom.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524002" y="3573017"/>
            <a:ext cx="3599891" cy="2611971"/>
            <a:chOff x="2082171" y="2996952"/>
            <a:chExt cx="4196972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kstniOkvir 6"/>
            <p:cNvSpPr txBox="1"/>
            <p:nvPr/>
          </p:nvSpPr>
          <p:spPr>
            <a:xfrm>
              <a:off x="2082171" y="3398043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</p:grpSp>
      <p:cxnSp>
        <p:nvCxnSpPr>
          <p:cNvPr id="15" name="Ravni poveznik sa strelicom 14"/>
          <p:cNvCxnSpPr/>
          <p:nvPr/>
        </p:nvCxnSpPr>
        <p:spPr>
          <a:xfrm>
            <a:off x="4223793" y="5013176"/>
            <a:ext cx="330469" cy="1199574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3935761" y="6244710"/>
            <a:ext cx="4516633" cy="40011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Trag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ortogonalne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 projekcije 2. brida</a:t>
            </a:r>
          </a:p>
        </p:txBody>
      </p:sp>
      <p:cxnSp>
        <p:nvCxnSpPr>
          <p:cNvPr id="52" name="Ravni poveznik sa strelicom 51"/>
          <p:cNvCxnSpPr/>
          <p:nvPr/>
        </p:nvCxnSpPr>
        <p:spPr>
          <a:xfrm flipH="1">
            <a:off x="6672064" y="5301208"/>
            <a:ext cx="2" cy="936104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/>
          <p:cNvCxnSpPr/>
          <p:nvPr/>
        </p:nvCxnSpPr>
        <p:spPr>
          <a:xfrm>
            <a:off x="9059683" y="6184987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avokutnik 57"/>
          <p:cNvSpPr/>
          <p:nvPr/>
        </p:nvSpPr>
        <p:spPr>
          <a:xfrm>
            <a:off x="9059683" y="61289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10430786" y="4813210"/>
            <a:ext cx="2267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avokutnik 61"/>
          <p:cNvSpPr/>
          <p:nvPr/>
        </p:nvSpPr>
        <p:spPr>
          <a:xfrm>
            <a:off x="10344472" y="4869160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63" name="Ravni poveznik sa strelicom 62"/>
          <p:cNvCxnSpPr/>
          <p:nvPr/>
        </p:nvCxnSpPr>
        <p:spPr>
          <a:xfrm>
            <a:off x="8400256" y="5445224"/>
            <a:ext cx="0" cy="792088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5" idx="3"/>
          </p:cNvCxnSpPr>
          <p:nvPr/>
        </p:nvCxnSpPr>
        <p:spPr>
          <a:xfrm flipV="1">
            <a:off x="3431705" y="4879002"/>
            <a:ext cx="1692187" cy="20618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21"/>
          <p:cNvCxnSpPr/>
          <p:nvPr/>
        </p:nvCxnSpPr>
        <p:spPr>
          <a:xfrm>
            <a:off x="6240016" y="3861048"/>
            <a:ext cx="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55"/>
          <p:cNvCxnSpPr/>
          <p:nvPr/>
        </p:nvCxnSpPr>
        <p:spPr>
          <a:xfrm>
            <a:off x="6240016" y="573325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okutnik 57"/>
          <p:cNvSpPr/>
          <p:nvPr/>
        </p:nvSpPr>
        <p:spPr>
          <a:xfrm>
            <a:off x="6240016" y="5661248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47" name="Pravokutnik 61"/>
          <p:cNvSpPr/>
          <p:nvPr/>
        </p:nvSpPr>
        <p:spPr>
          <a:xfrm>
            <a:off x="7176120" y="4725144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240016" y="4797152"/>
            <a:ext cx="864096" cy="8640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03912" y="4797152"/>
            <a:ext cx="1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176120" y="4797152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ravokutnik 61"/>
          <p:cNvSpPr/>
          <p:nvPr/>
        </p:nvSpPr>
        <p:spPr>
          <a:xfrm>
            <a:off x="6168008" y="443711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sz="2000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ni poveznik sa strelicom 14"/>
          <p:cNvCxnSpPr/>
          <p:nvPr/>
        </p:nvCxnSpPr>
        <p:spPr>
          <a:xfrm>
            <a:off x="2495600" y="4437112"/>
            <a:ext cx="1440160" cy="504056"/>
          </a:xfrm>
          <a:prstGeom prst="straightConnector1">
            <a:avLst/>
          </a:prstGeom>
          <a:ln w="158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05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(2):</a:t>
            </a:r>
            <a:r>
              <a:rPr lang="hr-HR" sz="2400" dirty="0">
                <a:latin typeface="Cambria" panose="02040503050406030204" pitchFamily="18" charset="0"/>
              </a:rPr>
              <a:t>	Naći okomicu na taj trag s tim da ta okomica 		isto prolazi kroz centar. Označiti dvjema 			crticama mjesta gdje okomica siječe kružnicu.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23" name="Ravni poveznik sa strelicom 22"/>
          <p:cNvCxnSpPr>
            <a:stCxn id="35" idx="3"/>
          </p:cNvCxnSpPr>
          <p:nvPr/>
        </p:nvCxnSpPr>
        <p:spPr>
          <a:xfrm>
            <a:off x="7009415" y="3589567"/>
            <a:ext cx="1045106" cy="281597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stCxn id="35" idx="3"/>
          </p:cNvCxnSpPr>
          <p:nvPr/>
        </p:nvCxnSpPr>
        <p:spPr>
          <a:xfrm>
            <a:off x="7009416" y="3589566"/>
            <a:ext cx="2758993" cy="1999674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4057087" y="3174068"/>
            <a:ext cx="295232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Crtice koje markiraju okomicu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0216" y="3789040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68408" y="5517232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20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(3):</a:t>
            </a:r>
            <a:r>
              <a:rPr lang="hr-HR" sz="2400" dirty="0">
                <a:latin typeface="Cambria" panose="02040503050406030204" pitchFamily="18" charset="0"/>
              </a:rPr>
              <a:t>	Odrediti koliki kut zatvara brid sa svojom 			</a:t>
            </a:r>
            <a:r>
              <a:rPr lang="hr-HR" sz="2400" dirty="0" err="1">
                <a:latin typeface="Cambria" panose="02040503050406030204" pitchFamily="18" charset="0"/>
              </a:rPr>
              <a:t>ortogonalnom</a:t>
            </a:r>
            <a:r>
              <a:rPr lang="hr-HR" sz="2400" dirty="0">
                <a:latin typeface="Cambria" panose="02040503050406030204" pitchFamily="18" charset="0"/>
              </a:rPr>
              <a:t> projekcijom odnosno ravninom 		</a:t>
            </a:r>
            <a:r>
              <a:rPr lang="hr-HR" sz="2400" dirty="0" err="1">
                <a:latin typeface="Cambria" panose="02040503050406030204" pitchFamily="18" charset="0"/>
              </a:rPr>
              <a:t>stereografske</a:t>
            </a:r>
            <a:r>
              <a:rPr lang="hr-HR" sz="2400" dirty="0">
                <a:latin typeface="Cambria" panose="02040503050406030204" pitchFamily="18" charset="0"/>
              </a:rPr>
              <a:t> projekcije.</a:t>
            </a:r>
          </a:p>
        </p:txBody>
      </p:sp>
      <p:grpSp>
        <p:nvGrpSpPr>
          <p:cNvPr id="4" name="Grupa 8"/>
          <p:cNvGrpSpPr/>
          <p:nvPr/>
        </p:nvGrpSpPr>
        <p:grpSpPr>
          <a:xfrm>
            <a:off x="2609630" y="3573017"/>
            <a:ext cx="2890714" cy="2611971"/>
            <a:chOff x="3347864" y="2996952"/>
            <a:chExt cx="3370170" cy="30440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kstniOkvir 6"/>
            <p:cNvSpPr txBox="1"/>
            <p:nvPr/>
          </p:nvSpPr>
          <p:spPr>
            <a:xfrm>
              <a:off x="5061850" y="2996952"/>
              <a:ext cx="1656184" cy="6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brid</a:t>
              </a:r>
            </a:p>
          </p:txBody>
        </p:sp>
      </p:grpSp>
      <p:grpSp>
        <p:nvGrpSpPr>
          <p:cNvPr id="8" name="Grupa 44"/>
          <p:cNvGrpSpPr/>
          <p:nvPr/>
        </p:nvGrpSpPr>
        <p:grpSpPr>
          <a:xfrm>
            <a:off x="5378681" y="3813742"/>
            <a:ext cx="2175772" cy="1743561"/>
            <a:chOff x="3800284" y="3540311"/>
            <a:chExt cx="2175772" cy="1743561"/>
          </a:xfrm>
        </p:grpSpPr>
        <p:cxnSp>
          <p:nvCxnSpPr>
            <p:cNvPr id="22" name="Ravni poveznik 21"/>
            <p:cNvCxnSpPr/>
            <p:nvPr/>
          </p:nvCxnSpPr>
          <p:spPr>
            <a:xfrm>
              <a:off x="5076056" y="4053092"/>
              <a:ext cx="0" cy="90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ni poveznik 23"/>
            <p:cNvCxnSpPr/>
            <p:nvPr/>
          </p:nvCxnSpPr>
          <p:spPr>
            <a:xfrm flipH="1">
              <a:off x="4176056" y="4953092"/>
              <a:ext cx="18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ni poveznik 28"/>
            <p:cNvCxnSpPr/>
            <p:nvPr/>
          </p:nvCxnSpPr>
          <p:spPr>
            <a:xfrm>
              <a:off x="4176056" y="4953092"/>
              <a:ext cx="900000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ni poveznik sa strelicom 30"/>
            <p:cNvCxnSpPr/>
            <p:nvPr/>
          </p:nvCxnSpPr>
          <p:spPr>
            <a:xfrm flipV="1">
              <a:off x="5076056" y="3707966"/>
              <a:ext cx="0" cy="269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sa strelicom 32"/>
            <p:cNvCxnSpPr/>
            <p:nvPr/>
          </p:nvCxnSpPr>
          <p:spPr>
            <a:xfrm flipH="1">
              <a:off x="3854681" y="4953092"/>
              <a:ext cx="252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avokutnik 35"/>
            <p:cNvSpPr/>
            <p:nvPr/>
          </p:nvSpPr>
          <p:spPr>
            <a:xfrm>
              <a:off x="5107624" y="3540311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a</a:t>
              </a:r>
              <a:r>
                <a:rPr lang="hr-HR" sz="2000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  <a:cs typeface="Times New Roman"/>
                </a:rPr>
                <a:t>3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7" name="Pravokutnik 36"/>
            <p:cNvSpPr/>
            <p:nvPr/>
          </p:nvSpPr>
          <p:spPr>
            <a:xfrm>
              <a:off x="3800284" y="4527000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/>
                </a:rPr>
                <a:t>-110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Pravokutnik 37"/>
            <p:cNvSpPr/>
            <p:nvPr/>
          </p:nvSpPr>
          <p:spPr>
            <a:xfrm>
              <a:off x="4805635" y="4883762"/>
              <a:ext cx="6126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20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/>
                </a:rPr>
                <a:t>110</a:t>
              </a:r>
              <a:endParaRPr lang="hr-H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kstniOkvir 13"/>
          <p:cNvSpPr txBox="1"/>
          <p:nvPr/>
        </p:nvSpPr>
        <p:spPr>
          <a:xfrm>
            <a:off x="5879976" y="3068961"/>
            <a:ext cx="4392488" cy="646331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U ovom se slučaju brid poklapa sa svojom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ortogonalnom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projekcijom pa iznosi 0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40" name="Ravni poveznik sa strelicom 39"/>
          <p:cNvCxnSpPr/>
          <p:nvPr/>
        </p:nvCxnSpPr>
        <p:spPr>
          <a:xfrm flipV="1">
            <a:off x="6240017" y="3717032"/>
            <a:ext cx="1555839" cy="14331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31705" y="4879002"/>
            <a:ext cx="1692187" cy="20618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2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r-HR" dirty="0">
                    <a:latin typeface="Futura Bk BT" panose="020B0502020204020303" pitchFamily="34" charset="0"/>
                  </a:rPr>
                  <a:t>Centar simetrije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hr-HR" dirty="0">
                    <a:latin typeface="Futura Bk BT" panose="020B0502020204020303" pitchFamily="34" charset="0"/>
                  </a:rPr>
                  <a:t>, i, C)</a:t>
                </a:r>
                <a:endParaRPr lang="en-GB" dirty="0">
                  <a:latin typeface="Futura Bk BT" panose="020B0502020204020303" pitchFamily="34" charset="0"/>
                </a:endParaRP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1" b="29995"/>
          <a:stretch/>
        </p:blipFill>
        <p:spPr>
          <a:xfrm>
            <a:off x="315686" y="1377641"/>
            <a:ext cx="6255935" cy="481063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1263598"/>
            <a:ext cx="37528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98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(4):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Na tragu projiciranog brida označiti vrijednost 		približno određenog kuta. Vrijednost se 			označava na onoj strani na koju brid ,,pada’’.</a:t>
            </a:r>
            <a:r>
              <a:rPr lang="hr-HR" sz="24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513292"/>
            <a:ext cx="2678601" cy="2731418"/>
          </a:xfrm>
          <a:prstGeom prst="rect">
            <a:avLst/>
          </a:prstGeom>
        </p:spPr>
      </p:pic>
      <p:cxnSp>
        <p:nvCxnSpPr>
          <p:cNvPr id="23" name="Ravni poveznik sa strelicom 22"/>
          <p:cNvCxnSpPr>
            <a:stCxn id="35" idx="3"/>
          </p:cNvCxnSpPr>
          <p:nvPr/>
        </p:nvCxnSpPr>
        <p:spPr>
          <a:xfrm>
            <a:off x="7009416" y="3774232"/>
            <a:ext cx="1894897" cy="950912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niOkvir 34"/>
          <p:cNvSpPr txBox="1"/>
          <p:nvPr/>
        </p:nvSpPr>
        <p:spPr>
          <a:xfrm>
            <a:off x="2567609" y="3174068"/>
            <a:ext cx="4441807" cy="120032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Crtica koja označava vrijednost određenog kuta. </a:t>
            </a: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 ovom slučaju 0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°.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184232" y="3933056"/>
            <a:ext cx="1728192" cy="17281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0216" y="3789040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68408" y="5517232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04312" y="4653136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91544" y="486916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Budući da brid ne ,,pada’’ ni na jednu stranu crtica se stavlja u centar kružnice.</a:t>
            </a:r>
          </a:p>
        </p:txBody>
      </p:sp>
    </p:spTree>
    <p:extLst>
      <p:ext uri="{BB962C8B-B14F-4D97-AF65-F5344CB8AC3E}">
        <p14:creationId xmlns:p14="http://schemas.microsoft.com/office/powerpoint/2010/main" val="39714972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Kako iscrtati zonu?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Korak (5):</a:t>
            </a:r>
            <a:r>
              <a:rPr lang="hr-HR" sz="2400" dirty="0">
                <a:latin typeface="Cambria" panose="02040503050406030204" pitchFamily="18" charset="0"/>
              </a:rPr>
              <a:t>	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Izvući zonu (luk) crtkanom linijom, od jednog 		kraja okomice preko označene vrijednosti do 		drugog kraja okomice.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39" y="3244987"/>
            <a:ext cx="3099337" cy="310374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159896" y="3717032"/>
            <a:ext cx="2016224" cy="19442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59896" y="3789040"/>
            <a:ext cx="2016224" cy="18722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69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41896" y="404664"/>
            <a:ext cx="82296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>
                <a:latin typeface="Cambria" panose="02040503050406030204" pitchFamily="18" charset="0"/>
              </a:rPr>
              <a:t>Rješenje:</a:t>
            </a:r>
          </a:p>
          <a:p>
            <a:pPr marL="0" indent="0" algn="ctr">
              <a:buNone/>
            </a:pPr>
            <a:r>
              <a:rPr lang="hr-HR" sz="3600" dirty="0">
                <a:latin typeface="Cambria" panose="02040503050406030204" pitchFamily="18" charset="0"/>
              </a:rPr>
              <a:t> </a:t>
            </a:r>
            <a:endParaRPr lang="hr-HR" sz="36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hr-HR" sz="3600" dirty="0"/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9336361" y="3573016"/>
            <a:ext cx="53364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7608168" y="53012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9336361" y="35010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7608169" y="53012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396811" y="3896215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51985" y="1916832"/>
            <a:ext cx="3381375" cy="3448050"/>
            <a:chOff x="3117535" y="2695410"/>
            <a:chExt cx="3381375" cy="3448050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35" y="2695410"/>
              <a:ext cx="3381375" cy="3448050"/>
            </a:xfrm>
            <a:prstGeom prst="rect">
              <a:avLst/>
            </a:prstGeom>
          </p:spPr>
        </p:pic>
        <p:grpSp>
          <p:nvGrpSpPr>
            <p:cNvPr id="45" name="Grupa 44"/>
            <p:cNvGrpSpPr/>
            <p:nvPr/>
          </p:nvGrpSpPr>
          <p:grpSpPr>
            <a:xfrm>
              <a:off x="3976107" y="3549782"/>
              <a:ext cx="1578131" cy="1584364"/>
              <a:chOff x="3976107" y="3549782"/>
              <a:chExt cx="1578131" cy="1584364"/>
            </a:xfrm>
          </p:grpSpPr>
          <p:sp>
            <p:nvSpPr>
              <p:cNvPr id="46" name="Jednakokračni trokut 45"/>
              <p:cNvSpPr/>
              <p:nvPr/>
            </p:nvSpPr>
            <p:spPr>
              <a:xfrm rot="8017856">
                <a:off x="3984527" y="3549506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Jednakokračni trokut 46"/>
              <p:cNvSpPr/>
              <p:nvPr/>
            </p:nvSpPr>
            <p:spPr>
              <a:xfrm rot="2504318">
                <a:off x="3989539" y="4829274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Jednakokračni trokut 47"/>
              <p:cNvSpPr/>
              <p:nvPr/>
            </p:nvSpPr>
            <p:spPr>
              <a:xfrm rot="13452078">
                <a:off x="5257614" y="3549782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Jednakokračni trokut 48"/>
              <p:cNvSpPr/>
              <p:nvPr/>
            </p:nvSpPr>
            <p:spPr>
              <a:xfrm rot="18723356">
                <a:off x="5257786" y="4810893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423592" y="1340768"/>
            <a:ext cx="2079992" cy="2160000"/>
            <a:chOff x="3347864" y="2996952"/>
            <a:chExt cx="2931279" cy="3044020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24000" y="3933057"/>
            <a:ext cx="3910048" cy="2445865"/>
            <a:chOff x="1871700" y="2996952"/>
            <a:chExt cx="5364596" cy="3355733"/>
          </a:xfrm>
        </p:grpSpPr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Ravni poveznik 5"/>
            <p:cNvCxnSpPr/>
            <p:nvPr/>
          </p:nvCxnSpPr>
          <p:spPr>
            <a:xfrm flipH="1">
              <a:off x="4355976" y="2996952"/>
              <a:ext cx="457528" cy="172819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kstniOkvir 7"/>
            <p:cNvSpPr txBox="1"/>
            <p:nvPr/>
          </p:nvSpPr>
          <p:spPr>
            <a:xfrm>
              <a:off x="1871700" y="3293337"/>
              <a:ext cx="1656184" cy="633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1. brid</a:t>
              </a:r>
            </a:p>
          </p:txBody>
        </p:sp>
        <p:cxnSp>
          <p:nvCxnSpPr>
            <p:cNvPr id="42" name="Ravni poveznik sa strelicom 9"/>
            <p:cNvCxnSpPr/>
            <p:nvPr/>
          </p:nvCxnSpPr>
          <p:spPr>
            <a:xfrm>
              <a:off x="3501123" y="3688518"/>
              <a:ext cx="998869" cy="23274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vni poveznik 12"/>
            <p:cNvCxnSpPr/>
            <p:nvPr/>
          </p:nvCxnSpPr>
          <p:spPr>
            <a:xfrm flipH="1">
              <a:off x="4355976" y="4581128"/>
              <a:ext cx="1800200" cy="171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niOkvir 15"/>
            <p:cNvSpPr txBox="1"/>
            <p:nvPr/>
          </p:nvSpPr>
          <p:spPr>
            <a:xfrm>
              <a:off x="5580112" y="5634826"/>
              <a:ext cx="1656184" cy="717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2. </a:t>
              </a:r>
              <a:r>
                <a:rPr lang="hr-HR" sz="24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brid</a:t>
              </a:r>
            </a:p>
          </p:txBody>
        </p:sp>
        <p:cxnSp>
          <p:nvCxnSpPr>
            <p:cNvPr id="51" name="Ravni poveznik sa strelicom 16"/>
            <p:cNvCxnSpPr/>
            <p:nvPr/>
          </p:nvCxnSpPr>
          <p:spPr>
            <a:xfrm>
              <a:off x="5364088" y="4725144"/>
              <a:ext cx="792088" cy="10081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6456040" y="2420888"/>
            <a:ext cx="2232248" cy="223224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uk 5"/>
          <p:cNvSpPr/>
          <p:nvPr/>
        </p:nvSpPr>
        <p:spPr>
          <a:xfrm rot="5400000">
            <a:off x="6600669" y="1844211"/>
            <a:ext cx="1942990" cy="3096344"/>
          </a:xfrm>
          <a:prstGeom prst="arc">
            <a:avLst>
              <a:gd name="adj1" fmla="val 16594723"/>
              <a:gd name="adj2" fmla="val 5096258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black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84232" y="4149080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608168" y="1412777"/>
            <a:ext cx="640314" cy="275160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5920" y="548681"/>
            <a:ext cx="4536504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Ploha koju se dokazivalo je točno na </a:t>
            </a:r>
            <a:r>
              <a:rPr lang="hr-HR" sz="2400" dirty="0" err="1">
                <a:solidFill>
                  <a:prstClr val="black"/>
                </a:solidFill>
                <a:latin typeface="Cambria" pitchFamily="18" charset="0"/>
              </a:rPr>
              <a:t>presjecištu</a:t>
            </a:r>
            <a:r>
              <a:rPr lang="hr-HR" sz="2400" dirty="0">
                <a:solidFill>
                  <a:prstClr val="black"/>
                </a:solidFill>
                <a:latin typeface="Cambria" pitchFamily="18" charset="0"/>
              </a:rPr>
              <a:t> dviju zona.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7711258" y="308194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avni poveznik sa strelicom 16"/>
          <p:cNvCxnSpPr/>
          <p:nvPr/>
        </p:nvCxnSpPr>
        <p:spPr>
          <a:xfrm>
            <a:off x="9336361" y="3573016"/>
            <a:ext cx="53364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7608168" y="53012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9336361" y="35010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2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7608169" y="5301208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1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6396811" y="3896215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51985" y="1916832"/>
            <a:ext cx="3381375" cy="3448050"/>
            <a:chOff x="3117535" y="2695410"/>
            <a:chExt cx="3381375" cy="3448050"/>
          </a:xfrm>
        </p:grpSpPr>
        <p:pic>
          <p:nvPicPr>
            <p:cNvPr id="22" name="Slika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535" y="2695410"/>
              <a:ext cx="3381375" cy="3448050"/>
            </a:xfrm>
            <a:prstGeom prst="rect">
              <a:avLst/>
            </a:prstGeom>
          </p:spPr>
        </p:pic>
        <p:grpSp>
          <p:nvGrpSpPr>
            <p:cNvPr id="45" name="Grupa 44"/>
            <p:cNvGrpSpPr/>
            <p:nvPr/>
          </p:nvGrpSpPr>
          <p:grpSpPr>
            <a:xfrm>
              <a:off x="3976107" y="3549782"/>
              <a:ext cx="1578131" cy="1584364"/>
              <a:chOff x="3976107" y="3549782"/>
              <a:chExt cx="1578131" cy="1584364"/>
            </a:xfrm>
          </p:grpSpPr>
          <p:sp>
            <p:nvSpPr>
              <p:cNvPr id="46" name="Jednakokračni trokut 45"/>
              <p:cNvSpPr/>
              <p:nvPr/>
            </p:nvSpPr>
            <p:spPr>
              <a:xfrm rot="8017856">
                <a:off x="3984527" y="3549506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Jednakokračni trokut 46"/>
              <p:cNvSpPr/>
              <p:nvPr/>
            </p:nvSpPr>
            <p:spPr>
              <a:xfrm rot="2504318">
                <a:off x="3989539" y="4829274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Jednakokračni trokut 47"/>
              <p:cNvSpPr/>
              <p:nvPr/>
            </p:nvSpPr>
            <p:spPr>
              <a:xfrm rot="13452078">
                <a:off x="5257614" y="3549782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Jednakokračni trokut 48"/>
              <p:cNvSpPr/>
              <p:nvPr/>
            </p:nvSpPr>
            <p:spPr>
              <a:xfrm rot="18723356">
                <a:off x="5257786" y="4810893"/>
                <a:ext cx="288032" cy="304872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495600" y="2420768"/>
            <a:ext cx="2079992" cy="2160000"/>
            <a:chOff x="3347864" y="2996952"/>
            <a:chExt cx="2931279" cy="3044020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8184232" y="4149080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423593" y="308729"/>
            <a:ext cx="7457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Nakon dokazivanja jedne plohe, potrebno je plohu ponoviti prisutnim elementima simetrije.</a:t>
            </a:r>
          </a:p>
        </p:txBody>
      </p:sp>
      <p:sp>
        <p:nvSpPr>
          <p:cNvPr id="33" name="Oval 56"/>
          <p:cNvSpPr/>
          <p:nvPr/>
        </p:nvSpPr>
        <p:spPr>
          <a:xfrm>
            <a:off x="8208590" y="2790577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34" name="Oval 56"/>
          <p:cNvSpPr/>
          <p:nvPr/>
        </p:nvSpPr>
        <p:spPr>
          <a:xfrm>
            <a:off x="6869785" y="4157825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44" name="Oval 56"/>
          <p:cNvSpPr/>
          <p:nvPr/>
        </p:nvSpPr>
        <p:spPr>
          <a:xfrm>
            <a:off x="6822053" y="2790577"/>
            <a:ext cx="144016" cy="144016"/>
          </a:xfrm>
          <a:prstGeom prst="ellips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858042" y="5364426"/>
            <a:ext cx="489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Ucrtavaju se samo one plohe koje su na gornjoj polovici kristala.</a:t>
            </a:r>
          </a:p>
        </p:txBody>
      </p:sp>
      <p:sp>
        <p:nvSpPr>
          <p:cNvPr id="52" name="TekstniOkvir 51"/>
          <p:cNvSpPr txBox="1"/>
          <p:nvPr/>
        </p:nvSpPr>
        <p:spPr>
          <a:xfrm>
            <a:off x="7707131" y="3093601"/>
            <a:ext cx="5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3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53" name="Pravokutnik 52"/>
          <p:cNvSpPr/>
          <p:nvPr/>
        </p:nvSpPr>
        <p:spPr>
          <a:xfrm>
            <a:off x="7471646" y="3424833"/>
            <a:ext cx="216024" cy="216024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5" name="Pravokutnik 54"/>
          <p:cNvSpPr/>
          <p:nvPr/>
        </p:nvSpPr>
        <p:spPr>
          <a:xfrm>
            <a:off x="3427584" y="206084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719465" lon="3916829" rev="500556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58" name="Pravokutnik 57"/>
          <p:cNvSpPr/>
          <p:nvPr/>
        </p:nvSpPr>
        <p:spPr>
          <a:xfrm>
            <a:off x="3423553" y="466303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719465" lon="3916829" rev="500556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3535596" y="2060848"/>
            <a:ext cx="0" cy="28182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01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2218258"/>
          </a:xfrm>
        </p:spPr>
        <p:txBody>
          <a:bodyPr>
            <a:normAutofit/>
          </a:bodyPr>
          <a:lstStyle/>
          <a:p>
            <a:pPr algn="just"/>
            <a:r>
              <a:rPr lang="hr-HR" sz="3200" dirty="0">
                <a:latin typeface="Cambria" panose="02040503050406030204" pitchFamily="18" charset="0"/>
              </a:rPr>
              <a:t>Da bi kristal bio u potpunosti opisan, treba još indeksirati plohe te imenovati forme.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53" y="2156470"/>
            <a:ext cx="3505667" cy="350091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447928" y="242088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Prvo treba izvesti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Weissove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koeficijente.</a:t>
            </a:r>
          </a:p>
          <a:p>
            <a:pPr algn="just"/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Gleda se kako ploha pojedine forme siječe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kristalografske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osi, odnosno u kojim omjerima, s tim da treba imati na umu međusobni odnos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kristalografskih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471170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Prije svega treba odrediti jediničnu plohu.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245296" y="580526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u="sng" dirty="0">
                <a:solidFill>
                  <a:prstClr val="black"/>
                </a:solidFill>
                <a:latin typeface="Cambria" panose="02040503050406030204" pitchFamily="18" charset="0"/>
              </a:rPr>
              <a:t>Jedinična ploha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je ona ploha koja sve tri osi siječe u jediničnim odsječcima tj. njeni parametri služe kao jedinice mjere po </a:t>
            </a:r>
            <a:r>
              <a:rPr lang="hr-HR" dirty="0" err="1">
                <a:solidFill>
                  <a:prstClr val="black"/>
                </a:solidFill>
                <a:latin typeface="Cambria" panose="02040503050406030204" pitchFamily="18" charset="0"/>
              </a:rPr>
              <a:t>kristalografskim</a:t>
            </a: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 osima.</a:t>
            </a:r>
          </a:p>
        </p:txBody>
      </p:sp>
    </p:spTree>
    <p:extLst>
      <p:ext uri="{BB962C8B-B14F-4D97-AF65-F5344CB8AC3E}">
        <p14:creationId xmlns:p14="http://schemas.microsoft.com/office/powerpoint/2010/main" val="3942330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7" y="476672"/>
            <a:ext cx="4664075" cy="5545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2010594" y="24273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Općeniti slučaj: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5663952" y="3501008"/>
            <a:ext cx="1584176" cy="144016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7248128" y="2564904"/>
            <a:ext cx="0" cy="936104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H="1">
            <a:off x="7248128" y="3501008"/>
            <a:ext cx="1656184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H="1">
            <a:off x="5015880" y="530120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9887757" y="3521521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 flipV="1">
            <a:off x="7248128" y="476672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utnik 25"/>
          <p:cNvSpPr/>
          <p:nvPr/>
        </p:nvSpPr>
        <p:spPr>
          <a:xfrm>
            <a:off x="2002235" y="12130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Položaj plohe u prostoru jednoznačno je određen odsječcima u kojima ploha siječe osi tj. parametrima:</a:t>
            </a:r>
          </a:p>
          <a:p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A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;    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B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b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;    O</a:t>
            </a:r>
            <a:r>
              <a:rPr lang="hr-HR" sz="2000" b="1" dirty="0">
                <a:solidFill>
                  <a:srgbClr val="FFC000"/>
                </a:solidFill>
                <a:latin typeface="Cambria" panose="02040503050406030204" pitchFamily="18" charset="0"/>
              </a:rPr>
              <a:t>C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=</a:t>
            </a:r>
            <a:r>
              <a:rPr lang="hr-HR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r-HR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5231904" y="53276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9904201" y="357949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7320136" y="3400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1991544" y="32499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a:b:c odnos parametara</a:t>
            </a:r>
          </a:p>
          <a:p>
            <a:endParaRPr lang="hr-HR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a/b : b/b : c/b   tj. a/b : 1 : </a:t>
            </a:r>
            <a:r>
              <a:rPr lang="hr-HR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r>
              <a:rPr lang="hr-HR" sz="2000" dirty="0">
                <a:solidFill>
                  <a:prstClr val="black"/>
                </a:solidFill>
                <a:latin typeface="Cambria" panose="02040503050406030204" pitchFamily="18" charset="0"/>
              </a:rPr>
              <a:t>/b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2013644" y="6018362"/>
            <a:ext cx="6458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, </a:t>
            </a:r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b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i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c</a:t>
            </a:r>
            <a:r>
              <a:rPr lang="hr-HR" sz="28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su parametri plohe </a:t>
            </a:r>
            <a:r>
              <a:rPr lang="hr-HR" sz="28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37646289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76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>
                <a:latin typeface="Cambria" panose="02040503050406030204" pitchFamily="18" charset="0"/>
              </a:rPr>
              <a:t>Wiessovi</a:t>
            </a:r>
            <a:r>
              <a:rPr lang="hr-HR" dirty="0">
                <a:latin typeface="Cambria" panose="02040503050406030204" pitchFamily="18" charset="0"/>
              </a:rPr>
              <a:t> koeficijenti – </a:t>
            </a:r>
            <a:r>
              <a:rPr lang="hr-HR" dirty="0">
                <a:solidFill>
                  <a:srgbClr val="FF0000"/>
                </a:solidFill>
                <a:latin typeface="Cambria" panose="02040503050406030204" pitchFamily="18" charset="0"/>
              </a:rPr>
              <a:t>m</a:t>
            </a:r>
            <a:r>
              <a:rPr lang="hr-HR" dirty="0">
                <a:latin typeface="Cambria" panose="02040503050406030204" pitchFamily="18" charset="0"/>
              </a:rPr>
              <a:t>a : </a:t>
            </a:r>
            <a:r>
              <a:rPr lang="hr-HR" dirty="0" err="1">
                <a:solidFill>
                  <a:srgbClr val="FF0000"/>
                </a:solidFill>
                <a:latin typeface="Cambria" panose="02040503050406030204" pitchFamily="18" charset="0"/>
              </a:rPr>
              <a:t>n</a:t>
            </a:r>
            <a:r>
              <a:rPr lang="hr-HR" dirty="0" err="1">
                <a:latin typeface="Cambria" panose="02040503050406030204" pitchFamily="18" charset="0"/>
              </a:rPr>
              <a:t>b</a:t>
            </a:r>
            <a:r>
              <a:rPr lang="hr-HR" dirty="0">
                <a:latin typeface="Cambria" panose="02040503050406030204" pitchFamily="18" charset="0"/>
              </a:rPr>
              <a:t> : </a:t>
            </a:r>
            <a:r>
              <a:rPr lang="hr-HR" dirty="0" err="1">
                <a:solidFill>
                  <a:srgbClr val="FF0000"/>
                </a:solidFill>
                <a:latin typeface="Cambria" panose="02040503050406030204" pitchFamily="18" charset="0"/>
              </a:rPr>
              <a:t>p</a:t>
            </a:r>
            <a:r>
              <a:rPr lang="hr-HR" dirty="0" err="1">
                <a:latin typeface="Cambria" panose="02040503050406030204" pitchFamily="18" charset="0"/>
              </a:rPr>
              <a:t>c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00809"/>
            <a:ext cx="4532112" cy="4525963"/>
          </a:xfrm>
          <a:prstGeom prst="rect">
            <a:avLst/>
          </a:prstGeom>
        </p:spPr>
      </p:pic>
      <p:cxnSp>
        <p:nvCxnSpPr>
          <p:cNvPr id="5" name="Ravni poveznik sa strelicom 4"/>
          <p:cNvCxnSpPr/>
          <p:nvPr/>
        </p:nvCxnSpPr>
        <p:spPr>
          <a:xfrm flipH="1">
            <a:off x="1991544" y="5589240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4120952" y="1219756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2135560" y="559649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735849" y="39956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151784" y="11321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6719405" y="3933056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663952" y="1421825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je jedinična ploha i ima odnos parametara:</a:t>
            </a:r>
            <a:b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682556" y="4869161"/>
            <a:ext cx="4692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92D050"/>
                </a:solidFill>
                <a:latin typeface="Cambria" panose="02040503050406030204" pitchFamily="18" charset="0"/>
              </a:rPr>
              <a:t>XYZ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ima odnos parametara:</a:t>
            </a:r>
            <a:b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1/2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656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5204" y="278825"/>
            <a:ext cx="8640960" cy="1143000"/>
          </a:xfrm>
        </p:spPr>
        <p:txBody>
          <a:bodyPr>
            <a:noAutofit/>
          </a:bodyPr>
          <a:lstStyle/>
          <a:p>
            <a:r>
              <a:rPr lang="hr-HR" sz="3200" dirty="0" err="1">
                <a:latin typeface="Cambria" panose="02040503050406030204" pitchFamily="18" charset="0"/>
              </a:rPr>
              <a:t>Millerovi</a:t>
            </a:r>
            <a:r>
              <a:rPr lang="hr-HR" sz="3200" dirty="0">
                <a:latin typeface="Cambria" panose="02040503050406030204" pitchFamily="18" charset="0"/>
              </a:rPr>
              <a:t> indeksi – (</a:t>
            </a:r>
            <a:r>
              <a:rPr lang="hr-HR" sz="3200" dirty="0" err="1">
                <a:solidFill>
                  <a:srgbClr val="FF0000"/>
                </a:solidFill>
                <a:latin typeface="Cambria" panose="02040503050406030204" pitchFamily="18" charset="0"/>
              </a:rPr>
              <a:t>hkl</a:t>
            </a:r>
            <a:r>
              <a:rPr lang="hr-HR" sz="32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991544" y="1484785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Millerovi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 su indeksi kombinacija tri najmanja moguća cijela broja.</a:t>
            </a:r>
          </a:p>
          <a:p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Oni su recipročne vrijednosti </a:t>
            </a:r>
            <a:r>
              <a:rPr lang="hr-HR" sz="32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Weissovih</a:t>
            </a:r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 koeficijenata.</a:t>
            </a:r>
          </a:p>
          <a:p>
            <a:endParaRPr lang="hr-HR" sz="3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  <a:t>Dobiju se dijeljenjem osnog odnosa jedinične plohe s osnim odnosom promatrane plohe.</a:t>
            </a:r>
          </a:p>
          <a:p>
            <a:endParaRPr lang="hr-HR" sz="3200" dirty="0">
              <a:solidFill>
                <a:prstClr val="black"/>
              </a:solidFill>
            </a:endParaRPr>
          </a:p>
          <a:p>
            <a:br>
              <a:rPr lang="hr-HR" sz="32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081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56" y="1577942"/>
            <a:ext cx="3450525" cy="344584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3872" y="76756"/>
            <a:ext cx="8640960" cy="1143000"/>
          </a:xfrm>
        </p:spPr>
        <p:txBody>
          <a:bodyPr>
            <a:noAutofit/>
          </a:bodyPr>
          <a:lstStyle/>
          <a:p>
            <a:r>
              <a:rPr lang="hr-HR" sz="3600" dirty="0" err="1">
                <a:latin typeface="Cambria" panose="02040503050406030204" pitchFamily="18" charset="0"/>
              </a:rPr>
              <a:t>Millerovi</a:t>
            </a:r>
            <a:r>
              <a:rPr lang="hr-HR" sz="3600" dirty="0">
                <a:latin typeface="Cambria" panose="02040503050406030204" pitchFamily="18" charset="0"/>
              </a:rPr>
              <a:t> indeksi – (</a:t>
            </a:r>
            <a:r>
              <a:rPr lang="hr-HR" sz="3600" dirty="0" err="1">
                <a:solidFill>
                  <a:srgbClr val="FF0000"/>
                </a:solidFill>
                <a:latin typeface="Cambria" panose="02040503050406030204" pitchFamily="18" charset="0"/>
              </a:rPr>
              <a:t>hkl</a:t>
            </a:r>
            <a:r>
              <a:rPr lang="hr-HR" sz="3600" dirty="0"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1703512" y="451888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3376117" y="1119620"/>
            <a:ext cx="0" cy="393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1845296" y="45047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215459" y="32849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434061" y="103227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5215460" y="3284984"/>
            <a:ext cx="4484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663952" y="1421825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FFC000"/>
                </a:solidFill>
                <a:latin typeface="Cambria" panose="02040503050406030204" pitchFamily="18" charset="0"/>
              </a:rPr>
              <a:t>ABC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endParaRPr lang="hr-HR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koeficijenti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    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indeks: (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111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575720" y="3717032"/>
            <a:ext cx="7092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Ploha </a:t>
            </a:r>
            <a:r>
              <a:rPr lang="hr-HR" sz="2400" b="1" dirty="0">
                <a:solidFill>
                  <a:srgbClr val="92D050"/>
                </a:solidFill>
                <a:latin typeface="Cambria" panose="02040503050406030204" pitchFamily="18" charset="0"/>
              </a:rPr>
              <a:t>XYZ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:</a:t>
            </a: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Weissovi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koeficijenti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:    ½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a : 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b : </a:t>
            </a:r>
            <a:r>
              <a:rPr lang="hr-HR" sz="2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c</a:t>
            </a:r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Zapišu se recipročne vrijednosti koeficijenata</a:t>
            </a:r>
          </a:p>
          <a:p>
            <a:pPr algn="ctr"/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     2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½ 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prstClr val="black"/>
                </a:solidFill>
                <a:latin typeface="Cambria" panose="02040503050406030204" pitchFamily="18" charset="0"/>
              </a:rPr>
              <a:t>Pomnoži se odnos odgovarajućim faktorom kako bi nestao nazivnik, odnosno dobivaju se tri najmanja moguća cijela broja</a:t>
            </a:r>
          </a:p>
          <a:p>
            <a:pPr algn="ctr"/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               2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½    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* </a:t>
            </a:r>
            <a:r>
              <a:rPr lang="hr-HR" sz="2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endParaRPr lang="hr-HR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Millerov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 indeks: (</a:t>
            </a:r>
            <a:r>
              <a:rPr lang="hr-H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421</a:t>
            </a:r>
            <a:r>
              <a:rPr lang="hr-HR" sz="2400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  <a:p>
            <a:endParaRPr lang="hr-HR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450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15703" y="188640"/>
            <a:ext cx="822960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r-HR" sz="4000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U ovom slučaju:</a:t>
            </a:r>
          </a:p>
          <a:p>
            <a:pPr marL="0" indent="0" algn="just">
              <a:buNone/>
            </a:pPr>
            <a:endParaRPr lang="hr-HR" sz="74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hr-HR" sz="36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hr-HR" sz="3600" dirty="0">
                <a:latin typeface="Cambria" panose="02040503050406030204" pitchFamily="18" charset="0"/>
              </a:rPr>
              <a:t> </a:t>
            </a:r>
            <a:endParaRPr lang="hr-HR" sz="360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hr-HR" dirty="0"/>
          </a:p>
        </p:txBody>
      </p:sp>
      <p:grpSp>
        <p:nvGrpSpPr>
          <p:cNvPr id="14" name="Group 34"/>
          <p:cNvGrpSpPr>
            <a:grpSpLocks noChangeAspect="1"/>
          </p:cNvGrpSpPr>
          <p:nvPr/>
        </p:nvGrpSpPr>
        <p:grpSpPr>
          <a:xfrm>
            <a:off x="2369535" y="1412777"/>
            <a:ext cx="1573490" cy="1634015"/>
            <a:chOff x="3347864" y="2996952"/>
            <a:chExt cx="2931279" cy="3044020"/>
          </a:xfrm>
        </p:grpSpPr>
        <p:pic>
          <p:nvPicPr>
            <p:cNvPr id="15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96952"/>
              <a:ext cx="2931279" cy="304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Jednakokračni trokut 18"/>
            <p:cNvSpPr/>
            <p:nvPr/>
          </p:nvSpPr>
          <p:spPr>
            <a:xfrm rot="21328650">
              <a:off x="4285554" y="2999283"/>
              <a:ext cx="1903281" cy="1640167"/>
            </a:xfrm>
            <a:prstGeom prst="triangle">
              <a:avLst>
                <a:gd name="adj" fmla="val 31120"/>
              </a:avLst>
            </a:prstGeom>
            <a:solidFill>
              <a:srgbClr val="00B050">
                <a:alpha val="70000"/>
              </a:srgbClr>
            </a:solidFill>
            <a:ln w="539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</p:grpSp>
      <p:sp>
        <p:nvSpPr>
          <p:cNvPr id="5" name="Pravokutnik 4"/>
          <p:cNvSpPr/>
          <p:nvPr/>
        </p:nvSpPr>
        <p:spPr>
          <a:xfrm>
            <a:off x="2375265" y="3933056"/>
            <a:ext cx="4989246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1a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 : 1a</a:t>
            </a:r>
            <a:r>
              <a:rPr lang="hr-HR" sz="2800" baseline="-25000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 : </a:t>
            </a:r>
            <a:r>
              <a:rPr lang="hr-HR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1a</a:t>
            </a:r>
            <a:r>
              <a:rPr lang="hr-HR" sz="2800" baseline="-25000" dirty="0" err="1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  <a:endParaRPr lang="hr-HR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1:</a:t>
            </a:r>
            <a:r>
              <a:rPr lang="hr-HR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:1</a:t>
            </a:r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r-HR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r-HR" sz="2800" dirty="0">
                <a:solidFill>
                  <a:prstClr val="black"/>
                </a:solidFill>
                <a:latin typeface="Cambria" panose="02040503050406030204" pitchFamily="18" charset="0"/>
              </a:rPr>
              <a:t>(111)</a:t>
            </a:r>
            <a:endParaRPr lang="hr-HR" sz="2800" baseline="-25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5231905" y="1268760"/>
            <a:ext cx="3381375" cy="3448050"/>
            <a:chOff x="845188" y="3156545"/>
            <a:chExt cx="3381375" cy="3448050"/>
          </a:xfrm>
        </p:grpSpPr>
        <p:grpSp>
          <p:nvGrpSpPr>
            <p:cNvPr id="6" name="Grupa 5"/>
            <p:cNvGrpSpPr/>
            <p:nvPr/>
          </p:nvGrpSpPr>
          <p:grpSpPr>
            <a:xfrm>
              <a:off x="845188" y="3156545"/>
              <a:ext cx="3381375" cy="3448050"/>
              <a:chOff x="1268535" y="2924944"/>
              <a:chExt cx="3381375" cy="3448050"/>
            </a:xfrm>
          </p:grpSpPr>
          <p:grpSp>
            <p:nvGrpSpPr>
              <p:cNvPr id="2" name="Grupa 1"/>
              <p:cNvGrpSpPr/>
              <p:nvPr/>
            </p:nvGrpSpPr>
            <p:grpSpPr>
              <a:xfrm>
                <a:off x="1268535" y="2924944"/>
                <a:ext cx="3381375" cy="3448050"/>
                <a:chOff x="3117535" y="2695410"/>
                <a:chExt cx="3381375" cy="3448050"/>
              </a:xfrm>
            </p:grpSpPr>
            <p:pic>
              <p:nvPicPr>
                <p:cNvPr id="22" name="Slika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7535" y="2695410"/>
                  <a:ext cx="3381375" cy="3448050"/>
                </a:xfrm>
                <a:prstGeom prst="rect">
                  <a:avLst/>
                </a:prstGeom>
              </p:spPr>
            </p:pic>
            <p:grpSp>
              <p:nvGrpSpPr>
                <p:cNvPr id="45" name="Grupa 44"/>
                <p:cNvGrpSpPr/>
                <p:nvPr/>
              </p:nvGrpSpPr>
              <p:grpSpPr>
                <a:xfrm>
                  <a:off x="3976107" y="3549782"/>
                  <a:ext cx="1578131" cy="1584364"/>
                  <a:chOff x="3976107" y="3549782"/>
                  <a:chExt cx="1578131" cy="1584364"/>
                </a:xfrm>
              </p:grpSpPr>
              <p:sp>
                <p:nvSpPr>
                  <p:cNvPr id="46" name="Jednakokračni trokut 45"/>
                  <p:cNvSpPr/>
                  <p:nvPr/>
                </p:nvSpPr>
                <p:spPr>
                  <a:xfrm rot="8017856">
                    <a:off x="3984527" y="3549506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Jednakokračni trokut 46"/>
                  <p:cNvSpPr/>
                  <p:nvPr/>
                </p:nvSpPr>
                <p:spPr>
                  <a:xfrm rot="2504318">
                    <a:off x="3989539" y="4829274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Jednakokračni trokut 47"/>
                  <p:cNvSpPr/>
                  <p:nvPr/>
                </p:nvSpPr>
                <p:spPr>
                  <a:xfrm rot="13452078">
                    <a:off x="5257614" y="3549782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Jednakokračni trokut 48"/>
                  <p:cNvSpPr/>
                  <p:nvPr/>
                </p:nvSpPr>
                <p:spPr>
                  <a:xfrm rot="18723356">
                    <a:off x="5257786" y="4810893"/>
                    <a:ext cx="288032" cy="304872"/>
                  </a:xfrm>
                  <a:prstGeom prst="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0" name="Oval 56"/>
              <p:cNvSpPr/>
              <p:nvPr/>
            </p:nvSpPr>
            <p:spPr>
              <a:xfrm>
                <a:off x="3494291" y="5139236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56"/>
              <p:cNvSpPr/>
              <p:nvPr/>
            </p:nvSpPr>
            <p:spPr>
              <a:xfrm>
                <a:off x="3494291" y="3823201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56"/>
              <p:cNvSpPr/>
              <p:nvPr/>
            </p:nvSpPr>
            <p:spPr>
              <a:xfrm>
                <a:off x="2140539" y="3823459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56"/>
              <p:cNvSpPr/>
              <p:nvPr/>
            </p:nvSpPr>
            <p:spPr>
              <a:xfrm>
                <a:off x="2140539" y="5192863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kstniOkvir 6"/>
            <p:cNvSpPr txBox="1"/>
            <p:nvPr/>
          </p:nvSpPr>
          <p:spPr>
            <a:xfrm>
              <a:off x="3279710" y="5288956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(111)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niOkvir 20"/>
                <p:cNvSpPr txBox="1"/>
                <p:nvPr/>
              </p:nvSpPr>
              <p:spPr>
                <a:xfrm>
                  <a:off x="3273980" y="3848778"/>
                  <a:ext cx="62068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11)</a:t>
                  </a:r>
                </a:p>
              </p:txBody>
            </p:sp>
          </mc:Choice>
          <mc:Fallback xmlns="">
            <p:sp>
              <p:nvSpPr>
                <p:cNvPr id="21" name="TekstniOkvir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3980" y="3848778"/>
                  <a:ext cx="620683" cy="3082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970" t="-4000" r="-1980" b="-180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kstniOkvir 22"/>
                <p:cNvSpPr txBox="1"/>
                <p:nvPr/>
              </p:nvSpPr>
              <p:spPr>
                <a:xfrm>
                  <a:off x="1076982" y="5342359"/>
                  <a:ext cx="62068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(1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1)</a:t>
                  </a:r>
                </a:p>
              </p:txBody>
            </p:sp>
          </mc:Choice>
          <mc:Fallback xmlns="">
            <p:sp>
              <p:nvSpPr>
                <p:cNvPr id="23" name="TekstniOkvir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82" y="5342359"/>
                  <a:ext cx="620683" cy="3082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61" t="-4000" r="-1961" b="-180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kstniOkvir 23"/>
                <p:cNvSpPr txBox="1"/>
                <p:nvPr/>
              </p:nvSpPr>
              <p:spPr>
                <a:xfrm>
                  <a:off x="1076982" y="3870280"/>
                  <a:ext cx="700833" cy="308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1 </m:t>
                          </m:r>
                        </m:e>
                      </m:acc>
                    </m:oMath>
                  </a14:m>
                  <a:r>
                    <a:rPr lang="hr-HR" sz="1400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1)</a:t>
                  </a:r>
                </a:p>
              </p:txBody>
            </p:sp>
          </mc:Choice>
          <mc:Fallback xmlns="">
            <p:sp>
              <p:nvSpPr>
                <p:cNvPr id="24" name="TekstniOkvir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82" y="3870280"/>
                  <a:ext cx="700833" cy="3082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39" t="-3922" r="-6957" b="-15686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Ravni poveznik sa strelicom 16"/>
          <p:cNvCxnSpPr/>
          <p:nvPr/>
        </p:nvCxnSpPr>
        <p:spPr>
          <a:xfrm flipV="1">
            <a:off x="3383715" y="3745720"/>
            <a:ext cx="3980797" cy="19155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1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Ravnina simetrije (m, P)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3720"/>
            <a:ext cx="5191125" cy="33528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39" y="1472710"/>
            <a:ext cx="2766699" cy="21855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05" y="3958198"/>
            <a:ext cx="2204368" cy="20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542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Projiciranje zonskih ravnina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preporučljivo je odabranu plohu najprije </a:t>
            </a:r>
            <a:r>
              <a:rPr lang="hr-HR" dirty="0" err="1"/>
              <a:t>odokativno</a:t>
            </a:r>
            <a:r>
              <a:rPr lang="hr-HR" dirty="0"/>
              <a:t> pozicionirati (u kakvom je položaju prema elementima simetrije, </a:t>
            </a:r>
            <a:r>
              <a:rPr lang="hr-HR" dirty="0" err="1"/>
              <a:t>kristalografskim</a:t>
            </a:r>
            <a:r>
              <a:rPr lang="hr-HR" dirty="0"/>
              <a:t> osima)</a:t>
            </a:r>
          </a:p>
          <a:p>
            <a:r>
              <a:rPr lang="hr-HR" dirty="0"/>
              <a:t>na projekciju se ucrtavaju samo zonske ravnine – sve ostalo (trag brida, okomice, itd.) su pomoćni dijelovi skice koji se </a:t>
            </a:r>
            <a:r>
              <a:rPr lang="hr-HR" u="sng" dirty="0"/>
              <a:t>NE</a:t>
            </a:r>
            <a:r>
              <a:rPr lang="hr-HR" dirty="0"/>
              <a:t> nalaze na finalnoj projekciji </a:t>
            </a:r>
          </a:p>
        </p:txBody>
      </p:sp>
    </p:spTree>
    <p:extLst>
      <p:ext uri="{BB962C8B-B14F-4D97-AF65-F5344CB8AC3E}">
        <p14:creationId xmlns:p14="http://schemas.microsoft.com/office/powerpoint/2010/main" val="317221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7" y="2062481"/>
            <a:ext cx="7093271" cy="436372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55466" y="3367178"/>
            <a:ext cx="3894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forma: </a:t>
            </a:r>
            <a:r>
              <a:rPr lang="hr-HR" dirty="0" err="1"/>
              <a:t>disdodekaedar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crvenom bojom su označeni bridovi plohe koja je odabrana za projiciranje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 dokaz plohe na </a:t>
            </a:r>
            <a:r>
              <a:rPr lang="hr-HR" dirty="0" err="1"/>
              <a:t>presjecištu</a:t>
            </a:r>
            <a:r>
              <a:rPr lang="hr-HR" dirty="0"/>
              <a:t> dviju zona najbolje je odabrati bridove koji „padaju” od vrha modela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Pentagonska </a:t>
            </a:r>
            <a:r>
              <a:rPr lang="hr-HR" dirty="0" err="1"/>
              <a:t>hemiedrija</a:t>
            </a:r>
            <a:r>
              <a:rPr lang="hr-HR" dirty="0"/>
              <a:t> kubičnog sustava </a:t>
            </a:r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4301067" y="1752600"/>
            <a:ext cx="1126066" cy="778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5427133" y="1398479"/>
            <a:ext cx="27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odabrani bridovi za projiciranje zonskih ravnina</a:t>
            </a:r>
          </a:p>
        </p:txBody>
      </p:sp>
      <p:cxnSp>
        <p:nvCxnSpPr>
          <p:cNvPr id="11" name="Ravni poveznik 10"/>
          <p:cNvCxnSpPr/>
          <p:nvPr/>
        </p:nvCxnSpPr>
        <p:spPr>
          <a:xfrm flipV="1">
            <a:off x="3429000" y="1752600"/>
            <a:ext cx="1998133" cy="1614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234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058747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>
            <a:stCxn id="4" idx="2"/>
            <a:endCxn id="4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112934" y="1305051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3759969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8341374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 rot="5400000">
            <a:off x="6049603" y="1209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 rot="5400000">
            <a:off x="6049603" y="5794755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>
            <a:stCxn id="4" idx="1"/>
            <a:endCxn id="4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Jednakokračni trokut 18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Jednakokračni trokut 20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Ravni poveznik 22"/>
          <p:cNvCxnSpPr>
            <a:stCxn id="4" idx="7"/>
            <a:endCxn id="4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uk 25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Luk 26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uk 27"/>
          <p:cNvSpPr/>
          <p:nvPr/>
        </p:nvSpPr>
        <p:spPr>
          <a:xfrm rot="19001238">
            <a:off x="2836159" y="2662320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Luk 28"/>
          <p:cNvSpPr/>
          <p:nvPr/>
        </p:nvSpPr>
        <p:spPr>
          <a:xfrm rot="8219037">
            <a:off x="2900373" y="-1669897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" y="198377"/>
            <a:ext cx="3320994" cy="204304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704362" y="1508541"/>
            <a:ext cx="32252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prema promatraču pada pod </a:t>
            </a:r>
            <a:r>
              <a:rPr lang="hr-HR" dirty="0" err="1"/>
              <a:t>kutem</a:t>
            </a:r>
            <a:r>
              <a:rPr lang="hr-HR" dirty="0"/>
              <a:t> od 30° (zonska ravnina ispod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na desnu stranu pada pod </a:t>
            </a:r>
            <a:r>
              <a:rPr lang="hr-HR" dirty="0" err="1"/>
              <a:t>kutem</a:t>
            </a:r>
            <a:r>
              <a:rPr lang="hr-HR" dirty="0"/>
              <a:t> manjim od 30° (zonska ravnina desno 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odabrana ploha nalazi se na </a:t>
            </a:r>
            <a:r>
              <a:rPr lang="hr-HR" dirty="0" err="1"/>
              <a:t>presjecištu</a:t>
            </a:r>
            <a:r>
              <a:rPr lang="hr-HR" dirty="0"/>
              <a:t> zonskih ravnina (plava točka)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4" name="Prostoručno 23"/>
          <p:cNvSpPr/>
          <p:nvPr/>
        </p:nvSpPr>
        <p:spPr>
          <a:xfrm>
            <a:off x="3821430" y="3566556"/>
            <a:ext cx="4592816" cy="830244"/>
          </a:xfrm>
          <a:custGeom>
            <a:avLst/>
            <a:gdLst>
              <a:gd name="connsiteX0" fmla="*/ 0 w 4592816"/>
              <a:gd name="connsiteY0" fmla="*/ 68184 h 830244"/>
              <a:gd name="connsiteX1" fmla="*/ 373380 w 4592816"/>
              <a:gd name="connsiteY1" fmla="*/ 270114 h 830244"/>
              <a:gd name="connsiteX2" fmla="*/ 822960 w 4592816"/>
              <a:gd name="connsiteY2" fmla="*/ 502524 h 830244"/>
              <a:gd name="connsiteX3" fmla="*/ 1181100 w 4592816"/>
              <a:gd name="connsiteY3" fmla="*/ 647304 h 830244"/>
              <a:gd name="connsiteX4" fmla="*/ 1383030 w 4592816"/>
              <a:gd name="connsiteY4" fmla="*/ 708264 h 830244"/>
              <a:gd name="connsiteX5" fmla="*/ 1798320 w 4592816"/>
              <a:gd name="connsiteY5" fmla="*/ 784464 h 830244"/>
              <a:gd name="connsiteX6" fmla="*/ 2072640 w 4592816"/>
              <a:gd name="connsiteY6" fmla="*/ 818754 h 830244"/>
              <a:gd name="connsiteX7" fmla="*/ 2506980 w 4592816"/>
              <a:gd name="connsiteY7" fmla="*/ 830184 h 830244"/>
              <a:gd name="connsiteX8" fmla="*/ 2769870 w 4592816"/>
              <a:gd name="connsiteY8" fmla="*/ 814944 h 830244"/>
              <a:gd name="connsiteX9" fmla="*/ 3025140 w 4592816"/>
              <a:gd name="connsiteY9" fmla="*/ 780654 h 830244"/>
              <a:gd name="connsiteX10" fmla="*/ 3371850 w 4592816"/>
              <a:gd name="connsiteY10" fmla="*/ 712074 h 830244"/>
              <a:gd name="connsiteX11" fmla="*/ 3676650 w 4592816"/>
              <a:gd name="connsiteY11" fmla="*/ 613014 h 830244"/>
              <a:gd name="connsiteX12" fmla="*/ 3947160 w 4592816"/>
              <a:gd name="connsiteY12" fmla="*/ 472044 h 830244"/>
              <a:gd name="connsiteX13" fmla="*/ 4217670 w 4592816"/>
              <a:gd name="connsiteY13" fmla="*/ 273924 h 830244"/>
              <a:gd name="connsiteX14" fmla="*/ 4560570 w 4592816"/>
              <a:gd name="connsiteY14" fmla="*/ 26274 h 830244"/>
              <a:gd name="connsiteX15" fmla="*/ 4579620 w 4592816"/>
              <a:gd name="connsiteY15" fmla="*/ 7224 h 830244"/>
              <a:gd name="connsiteX16" fmla="*/ 4572000 w 4592816"/>
              <a:gd name="connsiteY16" fmla="*/ 26274 h 8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2816" h="830244">
                <a:moveTo>
                  <a:pt x="0" y="68184"/>
                </a:moveTo>
                <a:lnTo>
                  <a:pt x="373380" y="270114"/>
                </a:lnTo>
                <a:cubicBezTo>
                  <a:pt x="510540" y="342504"/>
                  <a:pt x="688340" y="439659"/>
                  <a:pt x="822960" y="502524"/>
                </a:cubicBezTo>
                <a:cubicBezTo>
                  <a:pt x="957580" y="565389"/>
                  <a:pt x="1087755" y="613014"/>
                  <a:pt x="1181100" y="647304"/>
                </a:cubicBezTo>
                <a:cubicBezTo>
                  <a:pt x="1274445" y="681594"/>
                  <a:pt x="1280160" y="685404"/>
                  <a:pt x="1383030" y="708264"/>
                </a:cubicBezTo>
                <a:cubicBezTo>
                  <a:pt x="1485900" y="731124"/>
                  <a:pt x="1683385" y="766049"/>
                  <a:pt x="1798320" y="784464"/>
                </a:cubicBezTo>
                <a:cubicBezTo>
                  <a:pt x="1913255" y="802879"/>
                  <a:pt x="1954530" y="811134"/>
                  <a:pt x="2072640" y="818754"/>
                </a:cubicBezTo>
                <a:cubicBezTo>
                  <a:pt x="2190750" y="826374"/>
                  <a:pt x="2390775" y="830819"/>
                  <a:pt x="2506980" y="830184"/>
                </a:cubicBezTo>
                <a:cubicBezTo>
                  <a:pt x="2623185" y="829549"/>
                  <a:pt x="2683510" y="823199"/>
                  <a:pt x="2769870" y="814944"/>
                </a:cubicBezTo>
                <a:cubicBezTo>
                  <a:pt x="2856230" y="806689"/>
                  <a:pt x="2924810" y="797799"/>
                  <a:pt x="3025140" y="780654"/>
                </a:cubicBezTo>
                <a:cubicBezTo>
                  <a:pt x="3125470" y="763509"/>
                  <a:pt x="3263265" y="740014"/>
                  <a:pt x="3371850" y="712074"/>
                </a:cubicBezTo>
                <a:cubicBezTo>
                  <a:pt x="3480435" y="684134"/>
                  <a:pt x="3580765" y="653019"/>
                  <a:pt x="3676650" y="613014"/>
                </a:cubicBezTo>
                <a:cubicBezTo>
                  <a:pt x="3772535" y="573009"/>
                  <a:pt x="3856990" y="528559"/>
                  <a:pt x="3947160" y="472044"/>
                </a:cubicBezTo>
                <a:cubicBezTo>
                  <a:pt x="4037330" y="415529"/>
                  <a:pt x="4217670" y="273924"/>
                  <a:pt x="4217670" y="273924"/>
                </a:cubicBezTo>
                <a:lnTo>
                  <a:pt x="4560570" y="26274"/>
                </a:lnTo>
                <a:cubicBezTo>
                  <a:pt x="4620895" y="-18176"/>
                  <a:pt x="4577715" y="7224"/>
                  <a:pt x="4579620" y="7224"/>
                </a:cubicBezTo>
                <a:cubicBezTo>
                  <a:pt x="4581525" y="7224"/>
                  <a:pt x="4576762" y="16749"/>
                  <a:pt x="4572000" y="2627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ostoručno 29"/>
          <p:cNvSpPr/>
          <p:nvPr/>
        </p:nvSpPr>
        <p:spPr>
          <a:xfrm>
            <a:off x="6104904" y="1354015"/>
            <a:ext cx="383902" cy="4585505"/>
          </a:xfrm>
          <a:custGeom>
            <a:avLst/>
            <a:gdLst>
              <a:gd name="connsiteX0" fmla="*/ 8681 w 383902"/>
              <a:gd name="connsiteY0" fmla="*/ 0 h 4585505"/>
              <a:gd name="connsiteX1" fmla="*/ 125911 w 383902"/>
              <a:gd name="connsiteY1" fmla="*/ 211016 h 4585505"/>
              <a:gd name="connsiteX2" fmla="*/ 184527 w 383902"/>
              <a:gd name="connsiteY2" fmla="*/ 398585 h 4585505"/>
              <a:gd name="connsiteX3" fmla="*/ 254865 w 383902"/>
              <a:gd name="connsiteY3" fmla="*/ 750277 h 4585505"/>
              <a:gd name="connsiteX4" fmla="*/ 295896 w 383902"/>
              <a:gd name="connsiteY4" fmla="*/ 978877 h 4585505"/>
              <a:gd name="connsiteX5" fmla="*/ 313481 w 383902"/>
              <a:gd name="connsiteY5" fmla="*/ 1213339 h 4585505"/>
              <a:gd name="connsiteX6" fmla="*/ 336927 w 383902"/>
              <a:gd name="connsiteY6" fmla="*/ 1606062 h 4585505"/>
              <a:gd name="connsiteX7" fmla="*/ 354511 w 383902"/>
              <a:gd name="connsiteY7" fmla="*/ 2057400 h 4585505"/>
              <a:gd name="connsiteX8" fmla="*/ 372096 w 383902"/>
              <a:gd name="connsiteY8" fmla="*/ 2432539 h 4585505"/>
              <a:gd name="connsiteX9" fmla="*/ 383819 w 383902"/>
              <a:gd name="connsiteY9" fmla="*/ 2936631 h 4585505"/>
              <a:gd name="connsiteX10" fmla="*/ 366234 w 383902"/>
              <a:gd name="connsiteY10" fmla="*/ 3405554 h 4585505"/>
              <a:gd name="connsiteX11" fmla="*/ 272450 w 383902"/>
              <a:gd name="connsiteY11" fmla="*/ 3915508 h 4585505"/>
              <a:gd name="connsiteX12" fmla="*/ 161081 w 383902"/>
              <a:gd name="connsiteY12" fmla="*/ 4278923 h 4585505"/>
              <a:gd name="connsiteX13" fmla="*/ 8681 w 383902"/>
              <a:gd name="connsiteY13" fmla="*/ 4560277 h 4585505"/>
              <a:gd name="connsiteX14" fmla="*/ 32127 w 383902"/>
              <a:gd name="connsiteY14" fmla="*/ 4554416 h 45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902" h="4585505">
                <a:moveTo>
                  <a:pt x="8681" y="0"/>
                </a:moveTo>
                <a:cubicBezTo>
                  <a:pt x="52642" y="72292"/>
                  <a:pt x="96603" y="144585"/>
                  <a:pt x="125911" y="211016"/>
                </a:cubicBezTo>
                <a:cubicBezTo>
                  <a:pt x="155219" y="277447"/>
                  <a:pt x="163035" y="308708"/>
                  <a:pt x="184527" y="398585"/>
                </a:cubicBezTo>
                <a:cubicBezTo>
                  <a:pt x="206019" y="488462"/>
                  <a:pt x="236304" y="653562"/>
                  <a:pt x="254865" y="750277"/>
                </a:cubicBezTo>
                <a:cubicBezTo>
                  <a:pt x="273426" y="846992"/>
                  <a:pt x="286127" y="901700"/>
                  <a:pt x="295896" y="978877"/>
                </a:cubicBezTo>
                <a:cubicBezTo>
                  <a:pt x="305665" y="1056054"/>
                  <a:pt x="306643" y="1108808"/>
                  <a:pt x="313481" y="1213339"/>
                </a:cubicBezTo>
                <a:cubicBezTo>
                  <a:pt x="320319" y="1317870"/>
                  <a:pt x="330089" y="1465385"/>
                  <a:pt x="336927" y="1606062"/>
                </a:cubicBezTo>
                <a:cubicBezTo>
                  <a:pt x="343765" y="1746739"/>
                  <a:pt x="348650" y="1919654"/>
                  <a:pt x="354511" y="2057400"/>
                </a:cubicBezTo>
                <a:cubicBezTo>
                  <a:pt x="360372" y="2195146"/>
                  <a:pt x="367211" y="2286001"/>
                  <a:pt x="372096" y="2432539"/>
                </a:cubicBezTo>
                <a:cubicBezTo>
                  <a:pt x="376981" y="2579077"/>
                  <a:pt x="384796" y="2774462"/>
                  <a:pt x="383819" y="2936631"/>
                </a:cubicBezTo>
                <a:cubicBezTo>
                  <a:pt x="382842" y="3098800"/>
                  <a:pt x="384795" y="3242408"/>
                  <a:pt x="366234" y="3405554"/>
                </a:cubicBezTo>
                <a:cubicBezTo>
                  <a:pt x="347673" y="3568700"/>
                  <a:pt x="306642" y="3769947"/>
                  <a:pt x="272450" y="3915508"/>
                </a:cubicBezTo>
                <a:cubicBezTo>
                  <a:pt x="238258" y="4061069"/>
                  <a:pt x="205043" y="4171461"/>
                  <a:pt x="161081" y="4278923"/>
                </a:cubicBezTo>
                <a:cubicBezTo>
                  <a:pt x="117119" y="4386385"/>
                  <a:pt x="30173" y="4514361"/>
                  <a:pt x="8681" y="4560277"/>
                </a:cubicBezTo>
                <a:cubicBezTo>
                  <a:pt x="-12811" y="4606193"/>
                  <a:pt x="9658" y="4580304"/>
                  <a:pt x="32127" y="4554416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/>
          <p:cNvSpPr/>
          <p:nvPr/>
        </p:nvSpPr>
        <p:spPr>
          <a:xfrm>
            <a:off x="6403051" y="432074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5344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058747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>
            <a:stCxn id="4" idx="2"/>
            <a:endCxn id="4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6112934" y="1305051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3759969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8341374" y="3495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 rot="5400000">
            <a:off x="6049603" y="1209040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 rot="5400000">
            <a:off x="6049603" y="5794755"/>
            <a:ext cx="109728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>
            <a:stCxn id="4" idx="1"/>
            <a:endCxn id="4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Jednakokračni trokut 18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Jednakokračni trokut 20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Ravni poveznik 22"/>
          <p:cNvCxnSpPr>
            <a:stCxn id="4" idx="7"/>
            <a:endCxn id="4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uk 25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Luk 26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uk 27"/>
          <p:cNvSpPr/>
          <p:nvPr/>
        </p:nvSpPr>
        <p:spPr>
          <a:xfrm rot="19001238">
            <a:off x="2836159" y="2662320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Luk 28"/>
          <p:cNvSpPr/>
          <p:nvPr/>
        </p:nvSpPr>
        <p:spPr>
          <a:xfrm rot="8219037">
            <a:off x="2900373" y="-1669897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8744227" y="685062"/>
            <a:ext cx="322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sve ostale plohe (s gornje polovice modela!) se ucrtavaju ponavljanjem preko elemenata simetrije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primijetite koje plohe se nalaze na istim zonskim ravninama!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4" name="Prostoručno 23"/>
          <p:cNvSpPr/>
          <p:nvPr/>
        </p:nvSpPr>
        <p:spPr>
          <a:xfrm>
            <a:off x="3821430" y="3566555"/>
            <a:ext cx="4592816" cy="863973"/>
          </a:xfrm>
          <a:custGeom>
            <a:avLst/>
            <a:gdLst>
              <a:gd name="connsiteX0" fmla="*/ 0 w 4592816"/>
              <a:gd name="connsiteY0" fmla="*/ 68184 h 830244"/>
              <a:gd name="connsiteX1" fmla="*/ 373380 w 4592816"/>
              <a:gd name="connsiteY1" fmla="*/ 270114 h 830244"/>
              <a:gd name="connsiteX2" fmla="*/ 822960 w 4592816"/>
              <a:gd name="connsiteY2" fmla="*/ 502524 h 830244"/>
              <a:gd name="connsiteX3" fmla="*/ 1181100 w 4592816"/>
              <a:gd name="connsiteY3" fmla="*/ 647304 h 830244"/>
              <a:gd name="connsiteX4" fmla="*/ 1383030 w 4592816"/>
              <a:gd name="connsiteY4" fmla="*/ 708264 h 830244"/>
              <a:gd name="connsiteX5" fmla="*/ 1798320 w 4592816"/>
              <a:gd name="connsiteY5" fmla="*/ 784464 h 830244"/>
              <a:gd name="connsiteX6" fmla="*/ 2072640 w 4592816"/>
              <a:gd name="connsiteY6" fmla="*/ 818754 h 830244"/>
              <a:gd name="connsiteX7" fmla="*/ 2506980 w 4592816"/>
              <a:gd name="connsiteY7" fmla="*/ 830184 h 830244"/>
              <a:gd name="connsiteX8" fmla="*/ 2769870 w 4592816"/>
              <a:gd name="connsiteY8" fmla="*/ 814944 h 830244"/>
              <a:gd name="connsiteX9" fmla="*/ 3025140 w 4592816"/>
              <a:gd name="connsiteY9" fmla="*/ 780654 h 830244"/>
              <a:gd name="connsiteX10" fmla="*/ 3371850 w 4592816"/>
              <a:gd name="connsiteY10" fmla="*/ 712074 h 830244"/>
              <a:gd name="connsiteX11" fmla="*/ 3676650 w 4592816"/>
              <a:gd name="connsiteY11" fmla="*/ 613014 h 830244"/>
              <a:gd name="connsiteX12" fmla="*/ 3947160 w 4592816"/>
              <a:gd name="connsiteY12" fmla="*/ 472044 h 830244"/>
              <a:gd name="connsiteX13" fmla="*/ 4217670 w 4592816"/>
              <a:gd name="connsiteY13" fmla="*/ 273924 h 830244"/>
              <a:gd name="connsiteX14" fmla="*/ 4560570 w 4592816"/>
              <a:gd name="connsiteY14" fmla="*/ 26274 h 830244"/>
              <a:gd name="connsiteX15" fmla="*/ 4579620 w 4592816"/>
              <a:gd name="connsiteY15" fmla="*/ 7224 h 830244"/>
              <a:gd name="connsiteX16" fmla="*/ 4572000 w 4592816"/>
              <a:gd name="connsiteY16" fmla="*/ 26274 h 8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2816" h="830244">
                <a:moveTo>
                  <a:pt x="0" y="68184"/>
                </a:moveTo>
                <a:lnTo>
                  <a:pt x="373380" y="270114"/>
                </a:lnTo>
                <a:cubicBezTo>
                  <a:pt x="510540" y="342504"/>
                  <a:pt x="688340" y="439659"/>
                  <a:pt x="822960" y="502524"/>
                </a:cubicBezTo>
                <a:cubicBezTo>
                  <a:pt x="957580" y="565389"/>
                  <a:pt x="1087755" y="613014"/>
                  <a:pt x="1181100" y="647304"/>
                </a:cubicBezTo>
                <a:cubicBezTo>
                  <a:pt x="1274445" y="681594"/>
                  <a:pt x="1280160" y="685404"/>
                  <a:pt x="1383030" y="708264"/>
                </a:cubicBezTo>
                <a:cubicBezTo>
                  <a:pt x="1485900" y="731124"/>
                  <a:pt x="1683385" y="766049"/>
                  <a:pt x="1798320" y="784464"/>
                </a:cubicBezTo>
                <a:cubicBezTo>
                  <a:pt x="1913255" y="802879"/>
                  <a:pt x="1954530" y="811134"/>
                  <a:pt x="2072640" y="818754"/>
                </a:cubicBezTo>
                <a:cubicBezTo>
                  <a:pt x="2190750" y="826374"/>
                  <a:pt x="2390775" y="830819"/>
                  <a:pt x="2506980" y="830184"/>
                </a:cubicBezTo>
                <a:cubicBezTo>
                  <a:pt x="2623185" y="829549"/>
                  <a:pt x="2683510" y="823199"/>
                  <a:pt x="2769870" y="814944"/>
                </a:cubicBezTo>
                <a:cubicBezTo>
                  <a:pt x="2856230" y="806689"/>
                  <a:pt x="2924810" y="797799"/>
                  <a:pt x="3025140" y="780654"/>
                </a:cubicBezTo>
                <a:cubicBezTo>
                  <a:pt x="3125470" y="763509"/>
                  <a:pt x="3263265" y="740014"/>
                  <a:pt x="3371850" y="712074"/>
                </a:cubicBezTo>
                <a:cubicBezTo>
                  <a:pt x="3480435" y="684134"/>
                  <a:pt x="3580765" y="653019"/>
                  <a:pt x="3676650" y="613014"/>
                </a:cubicBezTo>
                <a:cubicBezTo>
                  <a:pt x="3772535" y="573009"/>
                  <a:pt x="3856990" y="528559"/>
                  <a:pt x="3947160" y="472044"/>
                </a:cubicBezTo>
                <a:cubicBezTo>
                  <a:pt x="4037330" y="415529"/>
                  <a:pt x="4217670" y="273924"/>
                  <a:pt x="4217670" y="273924"/>
                </a:cubicBezTo>
                <a:lnTo>
                  <a:pt x="4560570" y="26274"/>
                </a:lnTo>
                <a:cubicBezTo>
                  <a:pt x="4620895" y="-18176"/>
                  <a:pt x="4577715" y="7224"/>
                  <a:pt x="4579620" y="7224"/>
                </a:cubicBezTo>
                <a:cubicBezTo>
                  <a:pt x="4581525" y="7224"/>
                  <a:pt x="4576762" y="16749"/>
                  <a:pt x="4572000" y="2627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/>
          <p:cNvSpPr/>
          <p:nvPr/>
        </p:nvSpPr>
        <p:spPr>
          <a:xfrm>
            <a:off x="6496678" y="4344072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/>
          <p:cNvSpPr/>
          <p:nvPr/>
        </p:nvSpPr>
        <p:spPr>
          <a:xfrm>
            <a:off x="5567561" y="433258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5567561" y="276125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/>
          <p:cNvSpPr/>
          <p:nvPr/>
        </p:nvSpPr>
        <p:spPr>
          <a:xfrm>
            <a:off x="6471959" y="275368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7639018" y="3251430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Elipsa 34"/>
          <p:cNvSpPr/>
          <p:nvPr/>
        </p:nvSpPr>
        <p:spPr>
          <a:xfrm>
            <a:off x="7639018" y="3781709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Elipsa 35"/>
          <p:cNvSpPr/>
          <p:nvPr/>
        </p:nvSpPr>
        <p:spPr>
          <a:xfrm>
            <a:off x="4488021" y="325143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4488021" y="377604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/>
          <p:cNvSpPr/>
          <p:nvPr/>
        </p:nvSpPr>
        <p:spPr>
          <a:xfrm>
            <a:off x="6771753" y="549895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lipsa 38"/>
          <p:cNvSpPr/>
          <p:nvPr/>
        </p:nvSpPr>
        <p:spPr>
          <a:xfrm>
            <a:off x="5383040" y="5498955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/>
          <p:cNvSpPr/>
          <p:nvPr/>
        </p:nvSpPr>
        <p:spPr>
          <a:xfrm>
            <a:off x="6771753" y="1619681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/>
          <p:cNvSpPr/>
          <p:nvPr/>
        </p:nvSpPr>
        <p:spPr>
          <a:xfrm>
            <a:off x="5378277" y="1596509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Luk 5"/>
          <p:cNvSpPr/>
          <p:nvPr/>
        </p:nvSpPr>
        <p:spPr>
          <a:xfrm rot="2580007">
            <a:off x="-6871650" y="-3268650"/>
            <a:ext cx="14207454" cy="10928796"/>
          </a:xfrm>
          <a:prstGeom prst="arc">
            <a:avLst>
              <a:gd name="adj1" fmla="val 18541973"/>
              <a:gd name="adj2" fmla="val 20953295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9062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2" y="2062481"/>
            <a:ext cx="7085821" cy="436372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55466" y="3367178"/>
            <a:ext cx="3894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forma: </a:t>
            </a:r>
            <a:r>
              <a:rPr lang="hr-HR" dirty="0" err="1"/>
              <a:t>deltoidski</a:t>
            </a:r>
            <a:r>
              <a:rPr lang="hr-HR" dirty="0"/>
              <a:t> dodekaedar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crvenom bojom su označeni bridovi plohe koja je odabrana za projiciranje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 dokaz plohe na </a:t>
            </a:r>
            <a:r>
              <a:rPr lang="hr-HR" dirty="0" err="1"/>
              <a:t>presjecištu</a:t>
            </a:r>
            <a:r>
              <a:rPr lang="hr-HR" dirty="0"/>
              <a:t> dviju zona najbolje je odabrati bridove koji „padaju” od vrha modela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Tetraedarska </a:t>
            </a:r>
            <a:r>
              <a:rPr lang="hr-HR" dirty="0" err="1"/>
              <a:t>hemiedrija</a:t>
            </a:r>
            <a:r>
              <a:rPr lang="hr-HR" dirty="0"/>
              <a:t> kubičnog sustava 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309533" y="1778000"/>
            <a:ext cx="1143000" cy="1176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>
            <a:off x="5122333" y="1778000"/>
            <a:ext cx="330200" cy="991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452533" y="1416150"/>
            <a:ext cx="27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odabrani bridovi za projiciranje zonskih ravnina</a:t>
            </a:r>
          </a:p>
        </p:txBody>
      </p:sp>
    </p:spTree>
    <p:extLst>
      <p:ext uri="{BB962C8B-B14F-4D97-AF65-F5344CB8AC3E}">
        <p14:creationId xmlns:p14="http://schemas.microsoft.com/office/powerpoint/2010/main" val="2911554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3"/>
          <p:cNvCxnSpPr>
            <a:stCxn id="2" idx="2"/>
            <a:endCxn id="2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rot="2700000">
            <a:off x="6021404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9"/>
          <p:cNvCxnSpPr>
            <a:stCxn id="2" idx="1"/>
            <a:endCxn id="2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ednakokračni trokut 10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kračni trokut 11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Jednakokračni trokut 12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Jednakokračni trokut 13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>
            <a:stCxn id="2" idx="7"/>
            <a:endCxn id="2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uk 15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Luk 16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uk 17"/>
          <p:cNvSpPr/>
          <p:nvPr/>
        </p:nvSpPr>
        <p:spPr>
          <a:xfrm rot="19001238">
            <a:off x="2836159" y="2679254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uk 18"/>
          <p:cNvSpPr/>
          <p:nvPr/>
        </p:nvSpPr>
        <p:spPr>
          <a:xfrm rot="8219037">
            <a:off x="2959642" y="-1678364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5939108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/>
          <p:cNvSpPr/>
          <p:nvPr/>
        </p:nvSpPr>
        <p:spPr>
          <a:xfrm rot="2700000">
            <a:off x="6049602" y="1187124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967307" y="1232845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 rot="2700000">
            <a:off x="6080553" y="5703101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998257" y="5748823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 rot="2700000">
            <a:off x="8304653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8222357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 rot="2700000">
            <a:off x="3763603" y="3449319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3681307" y="3495040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6" name="Ravni poveznik 35"/>
          <p:cNvCxnSpPr>
            <a:stCxn id="16" idx="2"/>
            <a:endCxn id="2" idx="4"/>
          </p:cNvCxnSpPr>
          <p:nvPr/>
        </p:nvCxnSpPr>
        <p:spPr>
          <a:xfrm>
            <a:off x="6076416" y="1353266"/>
            <a:ext cx="28051" cy="45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" y="115410"/>
            <a:ext cx="3171800" cy="1953316"/>
          </a:xfrm>
          <a:prstGeom prst="rect">
            <a:avLst/>
          </a:prstGeom>
        </p:spPr>
      </p:pic>
      <p:sp>
        <p:nvSpPr>
          <p:cNvPr id="26" name="TekstniOkvir 25"/>
          <p:cNvSpPr txBox="1"/>
          <p:nvPr/>
        </p:nvSpPr>
        <p:spPr>
          <a:xfrm>
            <a:off x="8710009" y="1075886"/>
            <a:ext cx="3225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dijagonalno prema promatraču pada pod </a:t>
            </a:r>
            <a:r>
              <a:rPr lang="hr-HR" dirty="0" err="1"/>
              <a:t>kutem</a:t>
            </a:r>
            <a:r>
              <a:rPr lang="hr-HR" dirty="0"/>
              <a:t> od 45° (zonska ravnina desno dolje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brid koji „pada” dijagonalno od promatrača pada pod </a:t>
            </a:r>
            <a:r>
              <a:rPr lang="hr-HR" dirty="0" err="1"/>
              <a:t>kutem</a:t>
            </a:r>
            <a:r>
              <a:rPr lang="hr-HR" dirty="0"/>
              <a:t> od 30° (zonska ravnina desno od središta – plava isprekidana linija)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odabrana ploha nalazi se na </a:t>
            </a:r>
            <a:r>
              <a:rPr lang="hr-HR" dirty="0" err="1"/>
              <a:t>presjecištu</a:t>
            </a:r>
            <a:r>
              <a:rPr lang="hr-HR" dirty="0"/>
              <a:t> zonskih ravnina (plava točka)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primijetite na kojem je elementu simetrije ucrtana ploha!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Luk 5"/>
          <p:cNvSpPr/>
          <p:nvPr/>
        </p:nvSpPr>
        <p:spPr>
          <a:xfrm rot="5400000">
            <a:off x="1966493" y="-498156"/>
            <a:ext cx="5610080" cy="5898763"/>
          </a:xfrm>
          <a:prstGeom prst="arc">
            <a:avLst>
              <a:gd name="adj1" fmla="val 15717747"/>
              <a:gd name="adj2" fmla="val 269445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uk 6"/>
          <p:cNvSpPr/>
          <p:nvPr/>
        </p:nvSpPr>
        <p:spPr>
          <a:xfrm rot="465602">
            <a:off x="-2192169" y="1681680"/>
            <a:ext cx="9987695" cy="7451155"/>
          </a:xfrm>
          <a:prstGeom prst="arc">
            <a:avLst>
              <a:gd name="adj1" fmla="val 17321793"/>
              <a:gd name="adj2" fmla="val 2097662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7105770" y="388383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652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818467" y="1346200"/>
            <a:ext cx="4572000" cy="4572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3"/>
          <p:cNvCxnSpPr>
            <a:stCxn id="2" idx="2"/>
            <a:endCxn id="2" idx="6"/>
          </p:cNvCxnSpPr>
          <p:nvPr/>
        </p:nvCxnSpPr>
        <p:spPr>
          <a:xfrm>
            <a:off x="3818467" y="3632200"/>
            <a:ext cx="457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rot="2700000">
            <a:off x="6021404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9"/>
          <p:cNvCxnSpPr>
            <a:stCxn id="2" idx="1"/>
            <a:endCxn id="2" idx="5"/>
          </p:cNvCxnSpPr>
          <p:nvPr/>
        </p:nvCxnSpPr>
        <p:spPr>
          <a:xfrm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ednakokračni trokut 10"/>
          <p:cNvSpPr/>
          <p:nvPr/>
        </p:nvSpPr>
        <p:spPr>
          <a:xfrm rot="7824741">
            <a:off x="5112868" y="2620730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Jednakokračni trokut 11"/>
          <p:cNvSpPr/>
          <p:nvPr/>
        </p:nvSpPr>
        <p:spPr>
          <a:xfrm rot="18943454">
            <a:off x="6914197" y="4444082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Jednakokračni trokut 12"/>
          <p:cNvSpPr/>
          <p:nvPr/>
        </p:nvSpPr>
        <p:spPr>
          <a:xfrm rot="13654893">
            <a:off x="6868618" y="2621155"/>
            <a:ext cx="27432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Jednakokračni trokut 13"/>
          <p:cNvSpPr/>
          <p:nvPr/>
        </p:nvSpPr>
        <p:spPr>
          <a:xfrm rot="2808354">
            <a:off x="5120659" y="4369821"/>
            <a:ext cx="274320" cy="274320"/>
          </a:xfrm>
          <a:prstGeom prst="triangle">
            <a:avLst>
              <a:gd name="adj" fmla="val 414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14"/>
          <p:cNvCxnSpPr>
            <a:stCxn id="2" idx="7"/>
            <a:endCxn id="2" idx="3"/>
          </p:cNvCxnSpPr>
          <p:nvPr/>
        </p:nvCxnSpPr>
        <p:spPr>
          <a:xfrm flipH="1">
            <a:off x="4488021" y="2015754"/>
            <a:ext cx="3232892" cy="323289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uk 15"/>
          <p:cNvSpPr/>
          <p:nvPr/>
        </p:nvSpPr>
        <p:spPr>
          <a:xfrm rot="12975437">
            <a:off x="4983108" y="752677"/>
            <a:ext cx="6835460" cy="6176462"/>
          </a:xfrm>
          <a:prstGeom prst="arc">
            <a:avLst>
              <a:gd name="adj1" fmla="val 16899927"/>
              <a:gd name="adj2" fmla="val 641123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Luk 16"/>
          <p:cNvSpPr/>
          <p:nvPr/>
        </p:nvSpPr>
        <p:spPr>
          <a:xfrm rot="2555312">
            <a:off x="960110" y="577401"/>
            <a:ext cx="6418636" cy="5671019"/>
          </a:xfrm>
          <a:prstGeom prst="arc">
            <a:avLst>
              <a:gd name="adj1" fmla="val 16305449"/>
              <a:gd name="adj2" fmla="val 536546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uk 17"/>
          <p:cNvSpPr/>
          <p:nvPr/>
        </p:nvSpPr>
        <p:spPr>
          <a:xfrm rot="19001238">
            <a:off x="2836159" y="2679254"/>
            <a:ext cx="6262296" cy="5805399"/>
          </a:xfrm>
          <a:prstGeom prst="arc">
            <a:avLst>
              <a:gd name="adj1" fmla="val 16019126"/>
              <a:gd name="adj2" fmla="val 272199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uk 18"/>
          <p:cNvSpPr/>
          <p:nvPr/>
        </p:nvSpPr>
        <p:spPr>
          <a:xfrm rot="8219037">
            <a:off x="2959642" y="-1678364"/>
            <a:ext cx="5702676" cy="6598437"/>
          </a:xfrm>
          <a:prstGeom prst="arc">
            <a:avLst>
              <a:gd name="adj1" fmla="val 15618984"/>
              <a:gd name="adj2" fmla="val 21422347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5939108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/>
          <p:cNvSpPr/>
          <p:nvPr/>
        </p:nvSpPr>
        <p:spPr>
          <a:xfrm rot="2700000">
            <a:off x="6049602" y="1187124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5967307" y="1232845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 rot="2700000">
            <a:off x="6080553" y="5703101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998257" y="5748823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 rot="2700000">
            <a:off x="8304653" y="3449320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8222357" y="3495041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 rot="2700000">
            <a:off x="3763603" y="3449319"/>
            <a:ext cx="109728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3681307" y="3495040"/>
            <a:ext cx="274320" cy="27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6" name="Ravni poveznik 35"/>
          <p:cNvCxnSpPr>
            <a:stCxn id="16" idx="2"/>
            <a:endCxn id="2" idx="4"/>
          </p:cNvCxnSpPr>
          <p:nvPr/>
        </p:nvCxnSpPr>
        <p:spPr>
          <a:xfrm>
            <a:off x="6076416" y="1353266"/>
            <a:ext cx="28051" cy="45649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uk 5"/>
          <p:cNvSpPr/>
          <p:nvPr/>
        </p:nvSpPr>
        <p:spPr>
          <a:xfrm rot="5400000">
            <a:off x="1966493" y="-498156"/>
            <a:ext cx="5610080" cy="5898763"/>
          </a:xfrm>
          <a:prstGeom prst="arc">
            <a:avLst>
              <a:gd name="adj1" fmla="val 15717747"/>
              <a:gd name="adj2" fmla="val 269445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uk 6"/>
          <p:cNvSpPr/>
          <p:nvPr/>
        </p:nvSpPr>
        <p:spPr>
          <a:xfrm rot="465602">
            <a:off x="-2192169" y="1681680"/>
            <a:ext cx="9987695" cy="7451155"/>
          </a:xfrm>
          <a:prstGeom prst="arc">
            <a:avLst>
              <a:gd name="adj1" fmla="val 17321793"/>
              <a:gd name="adj2" fmla="val 2097662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7105770" y="388383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TekstniOkvir 37"/>
          <p:cNvSpPr txBox="1"/>
          <p:nvPr/>
        </p:nvSpPr>
        <p:spPr>
          <a:xfrm>
            <a:off x="8744227" y="685062"/>
            <a:ext cx="322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sve ostale plohe (s gornje polovice modela!) se ucrtavaju ponavljanjem preko elemenata simetrije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primijetite koje plohe se nalaze na istim zonskim ravninama!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9" name="Elipsa 38"/>
          <p:cNvSpPr/>
          <p:nvPr/>
        </p:nvSpPr>
        <p:spPr>
          <a:xfrm>
            <a:off x="6471563" y="4598366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/>
          <p:cNvSpPr/>
          <p:nvPr/>
        </p:nvSpPr>
        <p:spPr>
          <a:xfrm>
            <a:off x="7462345" y="4987204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/>
          <p:cNvSpPr/>
          <p:nvPr/>
        </p:nvSpPr>
        <p:spPr>
          <a:xfrm>
            <a:off x="4579927" y="2123224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/>
          <p:cNvSpPr/>
          <p:nvPr/>
        </p:nvSpPr>
        <p:spPr>
          <a:xfrm>
            <a:off x="5690581" y="2510877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Elipsa 42"/>
          <p:cNvSpPr/>
          <p:nvPr/>
        </p:nvSpPr>
        <p:spPr>
          <a:xfrm>
            <a:off x="5008484" y="3159568"/>
            <a:ext cx="187570" cy="176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8066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FORME</a:t>
            </a:r>
            <a:br>
              <a:rPr lang="hr-HR" dirty="0">
                <a:latin typeface="Futura Bk BT" panose="020B0502020204020303" pitchFamily="34" charset="0"/>
              </a:rPr>
            </a:br>
            <a:br>
              <a:rPr lang="hr-HR" dirty="0">
                <a:latin typeface="Futura Bk BT" panose="020B0502020204020303" pitchFamily="34" charset="0"/>
              </a:rPr>
            </a:br>
            <a:r>
              <a:rPr lang="hr-HR" dirty="0">
                <a:latin typeface="Futura Bk BT" panose="020B0502020204020303" pitchFamily="34" charset="0"/>
              </a:rPr>
              <a:t>KUBIČNOG SUSTAVA</a:t>
            </a:r>
            <a:br>
              <a:rPr lang="hr-HR" dirty="0">
                <a:latin typeface="Futura Bk BT" panose="020B0502020204020303" pitchFamily="34" charset="0"/>
              </a:rPr>
            </a:br>
            <a:endParaRPr lang="hr-HR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135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844824"/>
            <a:ext cx="3828706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HEKSAEDAR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274049" y="361409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(100)</a:t>
            </a:r>
          </a:p>
        </p:txBody>
      </p:sp>
    </p:spTree>
    <p:extLst>
      <p:ext uri="{BB962C8B-B14F-4D97-AF65-F5344CB8AC3E}">
        <p14:creationId xmlns:p14="http://schemas.microsoft.com/office/powerpoint/2010/main" val="21419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34" y="1670470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ROMPSKI DODEKAEDAR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312024" y="383047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(110)</a:t>
            </a:r>
          </a:p>
        </p:txBody>
      </p:sp>
    </p:spTree>
    <p:extLst>
      <p:ext uri="{BB962C8B-B14F-4D97-AF65-F5344CB8AC3E}">
        <p14:creationId xmlns:p14="http://schemas.microsoft.com/office/powerpoint/2010/main" val="29831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Osi simetrije (2,3,4,6; L</a:t>
            </a:r>
            <a:r>
              <a:rPr lang="hr-HR" baseline="30000" dirty="0">
                <a:latin typeface="Futura Bk BT" panose="020B0502020204020303" pitchFamily="34" charset="0"/>
              </a:rPr>
              <a:t>2</a:t>
            </a:r>
            <a:r>
              <a:rPr lang="hr-HR" dirty="0">
                <a:latin typeface="Futura Bk BT" panose="020B0502020204020303" pitchFamily="34" charset="0"/>
              </a:rPr>
              <a:t>, L</a:t>
            </a:r>
            <a:r>
              <a:rPr lang="hr-HR" baseline="30000" dirty="0">
                <a:latin typeface="Futura Bk BT" panose="020B0502020204020303" pitchFamily="34" charset="0"/>
              </a:rPr>
              <a:t>3</a:t>
            </a:r>
            <a:r>
              <a:rPr lang="hr-HR" dirty="0">
                <a:latin typeface="Futura Bk BT" panose="020B0502020204020303" pitchFamily="34" charset="0"/>
              </a:rPr>
              <a:t>, L</a:t>
            </a:r>
            <a:r>
              <a:rPr lang="hr-HR" baseline="30000" dirty="0">
                <a:latin typeface="Futura Bk BT" panose="020B0502020204020303" pitchFamily="34" charset="0"/>
              </a:rPr>
              <a:t>4</a:t>
            </a:r>
            <a:r>
              <a:rPr lang="hr-HR" dirty="0">
                <a:latin typeface="Futura Bk BT" panose="020B0502020204020303" pitchFamily="34" charset="0"/>
              </a:rPr>
              <a:t>, L</a:t>
            </a:r>
            <a:r>
              <a:rPr lang="hr-HR" baseline="30000" dirty="0">
                <a:latin typeface="Futura Bk BT" panose="020B0502020204020303" pitchFamily="34" charset="0"/>
              </a:rPr>
              <a:t>6</a:t>
            </a:r>
            <a:r>
              <a:rPr lang="hr-HR" dirty="0">
                <a:latin typeface="Futura Bk BT" panose="020B0502020204020303" pitchFamily="34" charset="0"/>
              </a:rPr>
              <a:t>)</a:t>
            </a:r>
            <a:endParaRPr lang="en-GB" dirty="0">
              <a:latin typeface="Futura Bk BT" panose="020B0502020204020303" pitchFamily="34" charset="0"/>
            </a:endParaRPr>
          </a:p>
        </p:txBody>
      </p:sp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162796"/>
            <a:ext cx="4286250" cy="3810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19" y="2165120"/>
            <a:ext cx="3460309" cy="38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534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628800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OKTAEDAR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196987" y="298400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(111)</a:t>
            </a:r>
          </a:p>
        </p:txBody>
      </p:sp>
    </p:spTree>
    <p:extLst>
      <p:ext uri="{BB962C8B-B14F-4D97-AF65-F5344CB8AC3E}">
        <p14:creationId xmlns:p14="http://schemas.microsoft.com/office/powerpoint/2010/main" val="3229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65" y="1607468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Futura Bk BT" panose="020B0502020204020303" pitchFamily="34" charset="0"/>
              </a:rPr>
              <a:t>TETRAKISHEKSAEDAR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879976" y="378880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(210)</a:t>
            </a:r>
          </a:p>
        </p:txBody>
      </p:sp>
    </p:spTree>
    <p:extLst>
      <p:ext uri="{BB962C8B-B14F-4D97-AF65-F5344CB8AC3E}">
        <p14:creationId xmlns:p14="http://schemas.microsoft.com/office/powerpoint/2010/main" val="3147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700808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DELTOIDSKI IKOZITETRAEDAR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857291" y="332713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(211)</a:t>
            </a:r>
          </a:p>
        </p:txBody>
      </p:sp>
    </p:spTree>
    <p:extLst>
      <p:ext uri="{BB962C8B-B14F-4D97-AF65-F5344CB8AC3E}">
        <p14:creationId xmlns:p14="http://schemas.microsoft.com/office/powerpoint/2010/main" val="37346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8" y="1772816"/>
            <a:ext cx="415747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TRISOKTAEDAR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240016" y="357301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(221)</a:t>
            </a:r>
          </a:p>
        </p:txBody>
      </p:sp>
    </p:spTree>
    <p:extLst>
      <p:ext uri="{BB962C8B-B14F-4D97-AF65-F5344CB8AC3E}">
        <p14:creationId xmlns:p14="http://schemas.microsoft.com/office/powerpoint/2010/main" val="39221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23" y="1556792"/>
            <a:ext cx="4503936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HEKSAKISOKTAEDAR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951984" y="357301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Futura Bk BT" panose="020B0502020204020303" pitchFamily="34" charset="0"/>
              </a:rPr>
              <a:t>(321)</a:t>
            </a:r>
          </a:p>
        </p:txBody>
      </p:sp>
    </p:spTree>
    <p:extLst>
      <p:ext uri="{BB962C8B-B14F-4D97-AF65-F5344CB8AC3E}">
        <p14:creationId xmlns:p14="http://schemas.microsoft.com/office/powerpoint/2010/main" val="4881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143000"/>
          </a:xfrm>
        </p:spPr>
        <p:txBody>
          <a:bodyPr/>
          <a:lstStyle/>
          <a:p>
            <a:r>
              <a:rPr lang="hr-HR" dirty="0" err="1">
                <a:latin typeface="Futura Bk BT" panose="020B0502020204020303" pitchFamily="34" charset="0"/>
              </a:rPr>
              <a:t>Holoedrija</a:t>
            </a:r>
            <a:r>
              <a:rPr lang="hr-HR" dirty="0">
                <a:latin typeface="Futura Bk BT" panose="020B0502020204020303" pitchFamily="34" charset="0"/>
              </a:rPr>
              <a:t> kubičnog sustava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2567608" y="2204864"/>
          <a:ext cx="7056784" cy="38292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1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Forma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Futura Bk BT" panose="020B0502020204020303" pitchFamily="34" charset="0"/>
                        </a:rPr>
                        <a:t>Millerovi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 indeksi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Broj ploha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Heksaedar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{100}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>
                          <a:latin typeface="Futura Bk BT" panose="020B0502020204020303" pitchFamily="34" charset="0"/>
                        </a:rPr>
                        <a:t>Rompski dodekaedar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{111}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Tetrakisheksaedar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{hk0}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npr. {210}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Deltoidski</a:t>
                      </a:r>
                      <a:r>
                        <a:rPr lang="hr-HR" baseline="0" dirty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hr-HR" baseline="0" dirty="0" err="1">
                          <a:latin typeface="Futura Bk BT" panose="020B0502020204020303" pitchFamily="34" charset="0"/>
                        </a:rPr>
                        <a:t>ikozitetraedar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hll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{211}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Futura Bk BT" panose="020B0502020204020303" pitchFamily="34" charset="0"/>
                        </a:rPr>
                        <a:t>Trisoktaedar</a:t>
                      </a:r>
                      <a:endParaRPr lang="hr-HR" dirty="0"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{</a:t>
                      </a:r>
                      <a:r>
                        <a:rPr lang="hr-HR" dirty="0" err="1">
                          <a:latin typeface="Futura Bk BT" panose="020B0502020204020303" pitchFamily="34" charset="0"/>
                        </a:rPr>
                        <a:t>hhl</a:t>
                      </a:r>
                      <a:r>
                        <a:rPr lang="hr-HR" dirty="0">
                          <a:latin typeface="Futura Bk BT" panose="020B0502020204020303" pitchFamily="34" charset="0"/>
                        </a:rPr>
                        <a:t>}, h &gt;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utura Bk BT" panose="020B0502020204020303" pitchFamily="34" charset="0"/>
                        </a:rPr>
                        <a:t>npr. {221}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Futura Bk BT" panose="020B0502020204020303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846"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Cambria" panose="02040503050406030204" pitchFamily="18" charset="0"/>
                        </a:rPr>
                        <a:t>Heksakisoktaedar</a:t>
                      </a:r>
                      <a:endParaRPr lang="hr-HR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mbria" panose="02040503050406030204" pitchFamily="18" charset="0"/>
                        </a:rPr>
                        <a:t>{</a:t>
                      </a:r>
                      <a:r>
                        <a:rPr lang="hr-HR" dirty="0" err="1">
                          <a:latin typeface="Cambria" panose="02040503050406030204" pitchFamily="18" charset="0"/>
                        </a:rPr>
                        <a:t>hkl</a:t>
                      </a:r>
                      <a:r>
                        <a:rPr lang="hr-HR" dirty="0">
                          <a:latin typeface="Cambria" panose="02040503050406030204" pitchFamily="18" charset="0"/>
                        </a:rPr>
                        <a:t>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" panose="02040503050406030204" pitchFamily="18" charset="0"/>
                        </a:rPr>
                        <a:t>npr. {321}</a:t>
                      </a:r>
                      <a:endParaRPr kumimoji="0" lang="hr-H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196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59" y="2212974"/>
            <a:ext cx="3578219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58" y="2212974"/>
            <a:ext cx="3578219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TETRAEDAR (+) i (-)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91744" y="31760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(111)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7248128" y="3176041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3176041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279576" y="5731537"/>
            <a:ext cx="316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tetraedar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672065" y="5731537"/>
            <a:ext cx="330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tetraedar</a:t>
            </a:r>
          </a:p>
        </p:txBody>
      </p:sp>
    </p:spTree>
    <p:extLst>
      <p:ext uri="{BB962C8B-B14F-4D97-AF65-F5344CB8AC3E}">
        <p14:creationId xmlns:p14="http://schemas.microsoft.com/office/powerpoint/2010/main" val="36244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30" y="2302973"/>
            <a:ext cx="3379429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4" y="2302973"/>
            <a:ext cx="3379429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209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>
                <a:latin typeface="Futura Bk BT" panose="020B0502020204020303" pitchFamily="34" charset="0"/>
              </a:rPr>
              <a:t>TRISTETRAEDAR (+) i (-)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87688" y="33514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(211)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7257999" y="3407258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99" y="3407258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395748" y="5517233"/>
            <a:ext cx="316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tristetraedar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672065" y="5517232"/>
            <a:ext cx="3306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tristetraedar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26" y="2009650"/>
            <a:ext cx="311277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03" y="2009650"/>
            <a:ext cx="3112777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424936" cy="1143000"/>
          </a:xfrm>
        </p:spPr>
        <p:txBody>
          <a:bodyPr>
            <a:noAutofit/>
          </a:bodyPr>
          <a:lstStyle/>
          <a:p>
            <a:r>
              <a:rPr lang="hr-HR" sz="3200" dirty="0">
                <a:latin typeface="Futura Bk BT" panose="020B0502020204020303" pitchFamily="34" charset="0"/>
              </a:rPr>
              <a:t>DELTOIDSKI DODEKAEDAR </a:t>
            </a:r>
            <a:r>
              <a:rPr lang="hr-HR" sz="3200" dirty="0">
                <a:solidFill>
                  <a:prstClr val="black"/>
                </a:solidFill>
                <a:latin typeface="Futura Bk BT" panose="020B0502020204020303" pitchFamily="34" charset="0"/>
              </a:rPr>
              <a:t>(+) i (-)</a:t>
            </a:r>
            <a:endParaRPr lang="hr-HR" sz="3200" dirty="0">
              <a:latin typeface="Futura Bk BT" panose="020B0502020204020303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259295" y="36388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(221)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765464" y="3610909"/>
                <a:ext cx="100811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acc>
                  </m:oMath>
                </a14:m>
                <a:r>
                  <a:rPr lang="hr-HR" sz="24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464" y="3610909"/>
                <a:ext cx="1008112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deltoidski</a:t>
            </a:r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 dodekaedar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deltoidski</a:t>
            </a:r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 dodekaedar</a:t>
            </a:r>
          </a:p>
        </p:txBody>
      </p:sp>
    </p:spTree>
    <p:extLst>
      <p:ext uri="{BB962C8B-B14F-4D97-AF65-F5344CB8AC3E}">
        <p14:creationId xmlns:p14="http://schemas.microsoft.com/office/powerpoint/2010/main" val="7612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79" y="1982074"/>
            <a:ext cx="311277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8" y="1985898"/>
            <a:ext cx="3112777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496944" cy="1143000"/>
          </a:xfrm>
        </p:spPr>
        <p:txBody>
          <a:bodyPr>
            <a:noAutofit/>
          </a:bodyPr>
          <a:lstStyle/>
          <a:p>
            <a:r>
              <a:rPr lang="hr-HR" sz="3600" dirty="0">
                <a:latin typeface="Futura Bk BT" panose="020B0502020204020303" pitchFamily="34" charset="0"/>
              </a:rPr>
              <a:t>HEKSAKISTETRAEDAR(+) i (-)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863752" y="357894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</a:rPr>
              <a:t>(321)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888088" y="3602075"/>
                <a:ext cx="1008112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0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(3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000" b="1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acc>
                  </m:oMath>
                </a14:m>
                <a:r>
                  <a:rPr lang="hr-HR" sz="2000" b="1" dirty="0">
                    <a:ln>
                      <a:solidFill>
                        <a:prstClr val="black"/>
                      </a:solidFill>
                    </a:ln>
                    <a:solidFill>
                      <a:srgbClr val="FF0000"/>
                    </a:solidFill>
                    <a:latin typeface="Cambria" panose="02040503050406030204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3602075"/>
                <a:ext cx="1008112" cy="400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/>
          <p:cNvSpPr txBox="1"/>
          <p:nvPr/>
        </p:nvSpPr>
        <p:spPr>
          <a:xfrm>
            <a:off x="2454220" y="5517231"/>
            <a:ext cx="353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Pozitivan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heksakistetraedar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492045" y="5517230"/>
            <a:ext cx="366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prstClr val="black"/>
                </a:solidFill>
                <a:latin typeface="Futura Bk BT" panose="020B0502020204020303" pitchFamily="34" charset="0"/>
              </a:rPr>
              <a:t>Negativan </a:t>
            </a:r>
            <a:r>
              <a:rPr lang="hr-HR" sz="2800" dirty="0" err="1">
                <a:solidFill>
                  <a:prstClr val="black"/>
                </a:solidFill>
                <a:latin typeface="Futura Bk BT" panose="020B0502020204020303" pitchFamily="34" charset="0"/>
              </a:rPr>
              <a:t>heksakistetraedar</a:t>
            </a:r>
            <a:endParaRPr lang="hr-HR" sz="28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233c35-5e11-4fe5-b315-6dffe21e40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25B5835D80040BB4E53008CA53A05" ma:contentTypeVersion="18" ma:contentTypeDescription="Create a new document." ma:contentTypeScope="" ma:versionID="7964cde067fa588e0eb9fa07465ffda4">
  <xsd:schema xmlns:xsd="http://www.w3.org/2001/XMLSchema" xmlns:xs="http://www.w3.org/2001/XMLSchema" xmlns:p="http://schemas.microsoft.com/office/2006/metadata/properties" xmlns:ns3="dc233c35-5e11-4fe5-b315-6dffe21e4031" xmlns:ns4="ad2a31e8-7b3c-4402-83c7-935220176d6c" targetNamespace="http://schemas.microsoft.com/office/2006/metadata/properties" ma:root="true" ma:fieldsID="6768130d64207892a5dc0ad173f0e899" ns3:_="" ns4:_="">
    <xsd:import namespace="dc233c35-5e11-4fe5-b315-6dffe21e4031"/>
    <xsd:import namespace="ad2a31e8-7b3c-4402-83c7-935220176d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33c35-5e11-4fe5-b315-6dffe21e4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a31e8-7b3c-4402-83c7-935220176d6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3D498-086D-480F-AE76-8F5E42C2F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AB03B5-EF1D-41FC-B0F3-979AABE194DF}">
  <ds:schemaRefs>
    <ds:schemaRef ds:uri="http://schemas.microsoft.com/office/infopath/2007/PartnerControls"/>
    <ds:schemaRef ds:uri="dc233c35-5e11-4fe5-b315-6dffe21e4031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d2a31e8-7b3c-4402-83c7-935220176d6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77005A-0A64-4EF0-ACF6-BE6F986BC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33c35-5e11-4fe5-b315-6dffe21e4031"/>
    <ds:schemaRef ds:uri="ad2a31e8-7b3c-4402-83c7-935220176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3547</Words>
  <Application>Microsoft Office PowerPoint</Application>
  <PresentationFormat>Widescreen</PresentationFormat>
  <Paragraphs>643</Paragraphs>
  <Slides>105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7" baseType="lpstr">
      <vt:lpstr>CRO_Dutch-Normal</vt:lpstr>
      <vt:lpstr>Futura Bk BT</vt:lpstr>
      <vt:lpstr>Times New Roman</vt:lpstr>
      <vt:lpstr>Wingdings</vt:lpstr>
      <vt:lpstr>Calibri Light</vt:lpstr>
      <vt:lpstr>Symbol</vt:lpstr>
      <vt:lpstr>Calibri (tijelo)</vt:lpstr>
      <vt:lpstr>Arial</vt:lpstr>
      <vt:lpstr>Cambria</vt:lpstr>
      <vt:lpstr>Calibri</vt:lpstr>
      <vt:lpstr>Cambria Math</vt:lpstr>
      <vt:lpstr>Tema sustava Office</vt:lpstr>
      <vt:lpstr>Mineralogija - vježbe</vt:lpstr>
      <vt:lpstr>Termini i program</vt:lpstr>
      <vt:lpstr>Uvjeti za izlazak na kolokvij </vt:lpstr>
      <vt:lpstr>Kolokvij</vt:lpstr>
      <vt:lpstr>Potreban pribor</vt:lpstr>
      <vt:lpstr>Elementi simetrije</vt:lpstr>
      <vt:lpstr>Centar simetrije (1 ̅, i, C)</vt:lpstr>
      <vt:lpstr>Ravnina simetrije (m, P)</vt:lpstr>
      <vt:lpstr>Osi simetrije (2,3,4,6; L2, L3, L4, L6)</vt:lpstr>
      <vt:lpstr>Složene osi simetrije</vt:lpstr>
      <vt:lpstr>Rotoinverzna tetragira (oznake)</vt:lpstr>
      <vt:lpstr>PowerPoint Presentation</vt:lpstr>
      <vt:lpstr>DOMAĆA ZADAĆA</vt:lpstr>
      <vt:lpstr>Samostalni rad (14.3.)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Samostalni rad 21.3.</vt:lpstr>
      <vt:lpstr>Zona</vt:lpstr>
      <vt:lpstr>Zona (nastavak)</vt:lpstr>
      <vt:lpstr>FORMA</vt:lpstr>
      <vt:lpstr>Orijentacija modela</vt:lpstr>
      <vt:lpstr>Orijentacija modela u kubičnom sustavu</vt:lpstr>
      <vt:lpstr>Orijentacija modela u tetragonskom sustavu</vt:lpstr>
      <vt:lpstr>Orijentacija modela u heksagonskom sustavu</vt:lpstr>
      <vt:lpstr>Orijentacija modela u rompskom sustavu</vt:lpstr>
      <vt:lpstr>FORME NE-KUBIČNIH KRISTALNIH SUSTAVA</vt:lpstr>
      <vt:lpstr>TETRAGONSKA PRIZMA </vt:lpstr>
      <vt:lpstr>DITETRAGONSKA PRIZMA</vt:lpstr>
      <vt:lpstr>TETRAGONSKA DIPIRAMIDA  </vt:lpstr>
      <vt:lpstr>HEKSAGONSKA PRIZMA </vt:lpstr>
      <vt:lpstr>DIHEKSAGONSKA PRIZMA</vt:lpstr>
      <vt:lpstr>HEKSAGONSKA DIPIRAMIDA  </vt:lpstr>
      <vt:lpstr>ROMBOEDAR (+ i -)</vt:lpstr>
      <vt:lpstr>DITRIGONSKI SKALENOEDAR  (postoje + i -)</vt:lpstr>
      <vt:lpstr>ROMPSKA DIPIRAMIDA {hkl} </vt:lpstr>
      <vt:lpstr>Samostalni rad 28.3.</vt:lpstr>
      <vt:lpstr>PowerPoint Presentation</vt:lpstr>
      <vt:lpstr>Zona</vt:lpstr>
      <vt:lpstr>Zona (nastavak)</vt:lpstr>
      <vt:lpstr>Orijentacija modela</vt:lpstr>
      <vt:lpstr>Orijentacija modela u kubičnom sustavu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Kako iscrtati zonu?</vt:lpstr>
      <vt:lpstr>PowerPoint Presentation</vt:lpstr>
      <vt:lpstr>PowerPoint Presentation</vt:lpstr>
      <vt:lpstr>Da bi kristal bio u potpunosti opisan, treba još indeksirati plohe te imenovati forme.</vt:lpstr>
      <vt:lpstr>PowerPoint Presentation</vt:lpstr>
      <vt:lpstr>Wiessovi koeficijenti – ma : nb : pc</vt:lpstr>
      <vt:lpstr>Millerovi indeksi – (hkl)</vt:lpstr>
      <vt:lpstr>Millerovi indeksi – (hkl)</vt:lpstr>
      <vt:lpstr>PowerPoint Presentation</vt:lpstr>
      <vt:lpstr>Projiciranje zonskih ravnina</vt:lpstr>
      <vt:lpstr>Pentagonska hemiedrija kubičnog sustava </vt:lpstr>
      <vt:lpstr>PowerPoint Presentation</vt:lpstr>
      <vt:lpstr>PowerPoint Presentation</vt:lpstr>
      <vt:lpstr>Tetraedarska hemiedrija kubičnog sustava </vt:lpstr>
      <vt:lpstr>PowerPoint Presentation</vt:lpstr>
      <vt:lpstr>PowerPoint Presentation</vt:lpstr>
      <vt:lpstr>FORME  KUBIČNOG SUSTAVA </vt:lpstr>
      <vt:lpstr>HEKSAEDAR</vt:lpstr>
      <vt:lpstr>ROMPSKI DODEKAEDAR</vt:lpstr>
      <vt:lpstr>OKTAEDAR</vt:lpstr>
      <vt:lpstr>TETRAKISHEKSAEDAR</vt:lpstr>
      <vt:lpstr>DELTOIDSKI IKOZITETRAEDAR</vt:lpstr>
      <vt:lpstr>TRISOKTAEDAR</vt:lpstr>
      <vt:lpstr>HEKSAKISOKTAEDAR</vt:lpstr>
      <vt:lpstr>Holoedrija kubičnog sustava</vt:lpstr>
      <vt:lpstr>TETRAEDAR (+) i (-)</vt:lpstr>
      <vt:lpstr>TRISTETRAEDAR (+) i (-)</vt:lpstr>
      <vt:lpstr>DELTOIDSKI DODEKAEDAR (+) i (-)</vt:lpstr>
      <vt:lpstr>HEKSAKISTETRAEDAR(+) i (-)</vt:lpstr>
      <vt:lpstr>Tetraedarska hemiedrija kubičnog sustava</vt:lpstr>
      <vt:lpstr>PENTAGONSKI DODEKAEDAR (+ i -)</vt:lpstr>
      <vt:lpstr>DISDODEKAEDAR (+ i -)</vt:lpstr>
      <vt:lpstr>Pentagonska hemiedrija kubičnog sustava</vt:lpstr>
      <vt:lpstr>PowerPoint Presentation</vt:lpstr>
      <vt:lpstr>Alati za vizualizaciju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Mineralogija - vježbe</dc:title>
  <dc:creator>Zvonka Gverić</dc:creator>
  <cp:lastModifiedBy>Zvonka Gverić</cp:lastModifiedBy>
  <cp:revision>61</cp:revision>
  <dcterms:created xsi:type="dcterms:W3CDTF">2018-03-01T14:10:35Z</dcterms:created>
  <dcterms:modified xsi:type="dcterms:W3CDTF">2025-04-04T16:44:48Z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0x010100E8C25B5835D80040BB4E53008CA53A05</vt:lpwstr>
  </property>
</Properties>
</file>