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8" r:id="rId3"/>
    <p:sldId id="257" r:id="rId4"/>
    <p:sldId id="271" r:id="rId5"/>
    <p:sldId id="259" r:id="rId6"/>
    <p:sldId id="260" r:id="rId7"/>
    <p:sldId id="261" r:id="rId8"/>
    <p:sldId id="263" r:id="rId9"/>
    <p:sldId id="262" r:id="rId10"/>
    <p:sldId id="264" r:id="rId11"/>
    <p:sldId id="266" r:id="rId12"/>
    <p:sldId id="267" r:id="rId13"/>
    <p:sldId id="268" r:id="rId14"/>
    <p:sldId id="269" r:id="rId15"/>
    <p:sldId id="272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908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300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658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525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901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2750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6761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113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7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14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881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912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265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505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2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616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A2995-08EB-4CB0-B954-ACC8A67778C1}" type="datetimeFigureOut">
              <a:rPr lang="hr-HR" smtClean="0"/>
              <a:t>20.11.2024.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A1EB44-11F8-4A6D-B78C-514944FCDD1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194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mf.unizg.hr/_download/repository/procjenitelji-praktikum-zadatci%5B5%5D.txt" TargetMode="External"/><Relationship Id="rId2" Type="http://schemas.openxmlformats.org/officeDocument/2006/relationships/hyperlink" Target="https://www.pmf.unizg.hr/_download/repository/04e1HumanGeneLengths%5B1%5D.cs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mf.unizg.hr/_download/repository/vj%20procj%20i%20testovi%5B1%5D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D90B7BA5-7611-DD54-E83E-F119553D222A}"/>
              </a:ext>
            </a:extLst>
          </p:cNvPr>
          <p:cNvSpPr txBox="1">
            <a:spLocks/>
          </p:cNvSpPr>
          <p:nvPr/>
        </p:nvSpPr>
        <p:spPr>
          <a:xfrm>
            <a:off x="6022493" y="837152"/>
            <a:ext cx="6758457" cy="519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br>
              <a:rPr lang="hr-HR" sz="5400" dirty="0"/>
            </a:br>
            <a:r>
              <a:rPr lang="hr-H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id="{AB6FFAED-CFE6-A62E-9FA0-4C93C7F94EDC}"/>
              </a:ext>
            </a:extLst>
          </p:cNvPr>
          <p:cNvSpPr txBox="1">
            <a:spLocks/>
          </p:cNvSpPr>
          <p:nvPr/>
        </p:nvSpPr>
        <p:spPr>
          <a:xfrm>
            <a:off x="1830401" y="821634"/>
            <a:ext cx="3763642" cy="519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Sveučilište u Zagrebu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Prirodoslovno-matematički fakultet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Vježbe 7 i 8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akademska godina 2024./25.</a:t>
            </a:r>
          </a:p>
          <a:p>
            <a:r>
              <a:rPr lang="hr-HR" sz="1800" dirty="0"/>
              <a:t>(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prezentaciju izradila: Petra </a:t>
            </a:r>
            <a:r>
              <a:rPr lang="hr-H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Daković</a:t>
            </a:r>
            <a:r>
              <a:rPr lang="hr-H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407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r-HR" b="1" u="sng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Vrijeme reagiranja na stimulans dano je na uzorku od 5 mjerenja: 0.28, 0.3, 0.27, 0.33, 0.31. Procijenite 95% pouzdani interval za sredinu tog uzorka.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podatke spremimo u vektor reakcija)</a:t>
                </a:r>
              </a:p>
              <a:p>
                <a:pPr marL="0" indent="0">
                  <a:buNone/>
                </a:pP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=5%</a:t>
                </a:r>
                <a14:m>
                  <m:oMath xmlns:m="http://schemas.openxmlformats.org/officeDocument/2006/math"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(n-1)=2.78 		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t=qt(0.025,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df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=4,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lower.tail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=0.298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(reakcija))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s=0.0239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(reakcija))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za 95%-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hr-HR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0.298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hr-HR" sz="17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2.78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hr-HR" sz="16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0.0239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  <m:r>
                          <a:rPr lang="hr-HR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hr-HR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0.298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hr-HR" sz="17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2.78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hr-HR" sz="16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0.0239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hr-HR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.2683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hr-HR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.3277</m:t>
                        </m:r>
                      </m:e>
                    </m:d>
                  </m:oMath>
                </a14:m>
                <a:endParaRPr lang="hr-HR" sz="1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pi_lwr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pi_upr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mu_hat+t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  <a:blipFill>
                <a:blip r:embed="rId2"/>
                <a:stretch>
                  <a:fillRect l="-479" t="-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726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r-HR" b="1" u="sng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Procjenjujemo prosječnu dnevnu proizvodnju nekog proizvoda u jednoj kemijskoj tvornici. Na uzorku duljine 50 imamo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=871, s=21. Procijenite 90%-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sredinu tog uzorka.</a:t>
                </a:r>
              </a:p>
              <a:p>
                <a:pPr marL="0" indent="0">
                  <a:buNone/>
                </a:pPr>
                <a:r>
                  <a:rPr lang="hr-HR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=10%</a:t>
                </a:r>
                <a14:m>
                  <m:oMath xmlns:m="http://schemas.openxmlformats.org/officeDocument/2006/math"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=1.65		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z=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qnorm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(0.05,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lower.tail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=F))</a:t>
                </a:r>
              </a:p>
              <a:p>
                <a:pPr marL="0" indent="0">
                  <a:buNone/>
                </a:pPr>
                <a:r>
                  <a:rPr lang="hr-HR" dirty="0"/>
                  <a:t>			</a:t>
                </a: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za 90%-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17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hr-HR" sz="16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871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hr-HR" sz="17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1.65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hr-HR" sz="1600" b="0" i="0" dirty="0" smtClean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rad>
                          </m:den>
                        </m:f>
                        <m:r>
                          <a:rPr lang="hr-HR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hr-HR" sz="1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871</m:t>
                        </m:r>
                        <m:r>
                          <m:rPr>
                            <m:nor/>
                          </m:rPr>
                          <a:rPr lang="hr-HR" sz="14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hr-HR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1.65·</m:t>
                        </m:r>
                        <m:f>
                          <m:fPr>
                            <m:ctrlPr>
                              <a:rPr lang="hr-HR" sz="16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hr-HR" sz="1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6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6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hr-HR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66.1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hr-HR" sz="17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75.9</m:t>
                        </m:r>
                      </m:e>
                    </m:d>
                  </m:oMath>
                </a14:m>
                <a:endParaRPr lang="hr-HR" sz="1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n=50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=871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=21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pi_lwr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-z*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pi_upr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mu_hat+z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  <a:blipFill>
                <a:blip r:embed="rId2"/>
                <a:stretch>
                  <a:fillRect l="-479" t="-667" r="-41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9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79975" cy="1280890"/>
          </a:xfrm>
        </p:spPr>
        <p:txBody>
          <a:bodyPr>
            <a:norm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Procjena parametra </a:t>
            </a:r>
            <a:r>
              <a:rPr lang="hr-H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binomnoj razdiobi </a:t>
            </a:r>
            <a:r>
              <a:rPr lang="hr-H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hr-H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n,p</a:t>
            </a:r>
            <a:r>
              <a:rPr lang="hr-H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133600"/>
                <a:ext cx="8915400" cy="3777622"/>
              </a:xfrm>
            </p:spPr>
            <p:txBody>
              <a:bodyPr/>
              <a:lstStyle/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Pretpostavimo da imamo uzorak s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uspjeha u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pokusa: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(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)·100%-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tnog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pouzdanog intervala za parametar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hr-HR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hr-HR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1" dirty="0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hr-HR" i="0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hr-HR" i="0" dirty="0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hr-HR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hr-HR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lang="hr-HR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hr-HR" i="1" dirty="0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hr-HR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i="0" dirty="0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acc>
                                        <m:accPr>
                                          <m:chr m:val="̂"/>
                                          <m:ctrlPr>
                                            <a:rPr lang="hr-HR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r-HR" i="1" dirty="0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</m:d>
                                </m:num>
                                <m:den>
                                  <m:r>
                                    <a:rPr lang="hr-HR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  <m:r>
                            <a:rPr lang="hr-HR" b="0" i="1" dirty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hr-HR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i="1" dirty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hr-HR" b="0" i="0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r-HR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i="1" dirty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1" dirty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hr-HR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hr-HR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ad>
                            <m:radPr>
                              <m:degHide m:val="on"/>
                              <m:ctrlPr>
                                <a:rPr lang="hr-HR" i="1" dirty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hr-HR" i="1" dirty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lang="hr-HR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hr-HR" i="1" dirty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hr-HR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r-HR" dirty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acc>
                                        <m:accPr>
                                          <m:chr m:val="̂"/>
                                          <m:ctrlPr>
                                            <a:rPr lang="hr-HR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r-HR" i="1" dirty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</m:d>
                                </m:num>
                                <m:den>
                                  <m:r>
                                    <a:rPr lang="hr-HR" i="1" dirty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e>
                      </m:d>
                    </m:oMath>
                  </m:oMathPara>
                </a14:m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Napomena: u gornjem pouzdanom intervalu koristili smo aproksimaciju binomne razdiobe normalnom (za veliki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133600"/>
                <a:ext cx="8915400" cy="3777622"/>
              </a:xfrm>
              <a:blipFill>
                <a:blip r:embed="rId2"/>
                <a:stretch>
                  <a:fillRect l="-61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60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282405" y="433137"/>
                <a:ext cx="9851442" cy="547808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r-HR" b="1" u="sng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 uzorku od 7383 ljudi utvrđeno je da su 2422 pušači. Procijenite 95%-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udio pušača u populaciji.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=7383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x=2422</a:t>
                </a:r>
              </a:p>
              <a:p>
                <a:pPr marL="0" indent="0">
                  <a:buNone/>
                </a:pPr>
                <a:r>
                  <a:rPr lang="hr-HR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m:rPr>
                        <m:nor/>
                      </m:rPr>
                      <a: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r-HR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hr-HR" i="1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2422</m:t>
                        </m:r>
                      </m:num>
                      <m:den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7383</m:t>
                        </m:r>
                      </m:den>
                    </m:f>
                  </m:oMath>
                </a14:m>
                <a:r>
                  <a:rPr lang="hr-HR" i="1" dirty="0">
                    <a:latin typeface="Cambria Math" panose="02040503050406030204" pitchFamily="18" charset="0"/>
                  </a:rPr>
                  <a:t>=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0.328 </a:t>
                </a:r>
              </a:p>
              <a:p>
                <a:pPr marL="0" indent="0">
                  <a:buNone/>
                </a:pPr>
                <a:r>
                  <a:rPr lang="hr-HR" b="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=5%</a:t>
                </a:r>
                <a14:m>
                  <m:oMath xmlns:m="http://schemas.openxmlformats.org/officeDocument/2006/math"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1.96		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z=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qnorm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(0.025,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lower.tail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za 95%-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acc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  <m:r>
                          <a:rPr lang="hr-HR" sz="1700" i="1" dirty="0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̂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acc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0.328−1.96⋅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0.328</m:t>
                                </m:r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0.328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7383</m:t>
                                </m:r>
                              </m:den>
                            </m:f>
                          </m:e>
                        </m:rad>
                        <m:r>
                          <a:rPr lang="hr-HR" sz="17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0.328</m:t>
                        </m:r>
                        <m:r>
                          <a:rPr lang="hr-HR" sz="1700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1.96⋅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0.328</m:t>
                                </m:r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0.328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7383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=[0.317, 0.339]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=x/n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pi_lwr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-z*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*(1-p_hat)/n)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pi_upr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p_hat+z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*(1-p_hat)/n))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2405" y="433137"/>
                <a:ext cx="9851442" cy="5478085"/>
              </a:xfrm>
              <a:blipFill>
                <a:blip r:embed="rId2"/>
                <a:stretch>
                  <a:fillRect l="-371" t="-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38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282405" y="433137"/>
                <a:ext cx="9851442" cy="547808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hr-HR" b="1" u="sng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 uzorku od 5837 djece u Škotskoj utvrđeno je da je 5.3% crvenokoso. Procijenite 90%-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udio crvenokose djece u Škotskoj.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5837 </a:t>
                </a:r>
              </a:p>
              <a:p>
                <a:pPr marL="0" indent="0">
                  <a:buNone/>
                </a:pPr>
                <a:r>
                  <a:rPr lang="hr-HR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m:rPr>
                        <m:nor/>
                      </m:rPr>
                      <a: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hr-HR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5.3%=0.053</m:t>
                    </m:r>
                  </m:oMath>
                </a14:m>
                <a:endParaRPr lang="hr-HR" b="0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b="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=10%</a:t>
                </a:r>
                <a14:m>
                  <m:oMath xmlns:m="http://schemas.openxmlformats.org/officeDocument/2006/math"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1.65	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z=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qnorm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(0.05,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lower.tail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za 90%-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acc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  <m:r>
                          <a:rPr lang="hr-HR" sz="1700" i="1" dirty="0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̂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acc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sz="1700" i="1" dirty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</m:acc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hr-HR" sz="1700" b="0" i="0" dirty="0" smtClean="0">
                            <a:latin typeface="Cambria Math" panose="02040503050406030204" pitchFamily="18" charset="0"/>
                          </a:rPr>
                          <m:t>053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−1.</m:t>
                        </m:r>
                        <m:r>
                          <a:rPr lang="hr-HR" sz="1700" b="0" i="0" dirty="0" smtClean="0">
                            <a:latin typeface="Cambria Math" panose="02040503050406030204" pitchFamily="18" charset="0"/>
                          </a:rPr>
                          <m:t>65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hr-HR" sz="1700" b="0" i="1" dirty="0" smtClean="0">
                                    <a:latin typeface="Cambria Math" panose="02040503050406030204" pitchFamily="18" charset="0"/>
                                  </a:rPr>
                                  <m:t>053</m:t>
                                </m:r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0.</m:t>
                                    </m:r>
                                    <m:r>
                                      <a:rPr lang="hr-HR" sz="1700" b="0" i="1" dirty="0" smtClean="0">
                                        <a:latin typeface="Cambria Math" panose="02040503050406030204" pitchFamily="18" charset="0"/>
                                      </a:rPr>
                                      <m:t>053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hr-HR" sz="1700" b="0" i="1" dirty="0" smtClean="0">
                                    <a:latin typeface="Cambria Math" panose="02040503050406030204" pitchFamily="18" charset="0"/>
                                  </a:rPr>
                                  <m:t>5837</m:t>
                                </m:r>
                              </m:den>
                            </m:f>
                          </m:e>
                        </m:rad>
                        <m:r>
                          <a:rPr lang="hr-HR" sz="17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0.053</m:t>
                        </m:r>
                        <m:r>
                          <a:rPr lang="hr-HR" sz="1700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hr-HR" sz="1700" dirty="0">
                            <a:latin typeface="Cambria Math" panose="02040503050406030204" pitchFamily="18" charset="0"/>
                          </a:rPr>
                          <m:t>1.65⋅</m:t>
                        </m:r>
                        <m:rad>
                          <m:radPr>
                            <m:degHide m:val="on"/>
                            <m:ctrlPr>
                              <a:rPr lang="hr-HR" sz="17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0.053</m:t>
                                </m:r>
                                <m:d>
                                  <m:dPr>
                                    <m:ctrlP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hr-HR" sz="1700" dirty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hr-HR" sz="1700" i="1" dirty="0">
                                        <a:latin typeface="Cambria Math" panose="02040503050406030204" pitchFamily="18" charset="0"/>
                                      </a:rPr>
                                      <m:t>0.053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hr-HR" sz="1700" i="1" dirty="0">
                                    <a:latin typeface="Cambria Math" panose="02040503050406030204" pitchFamily="18" charset="0"/>
                                  </a:rPr>
                                  <m:t>5837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=[0.023, 0.083]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=0.053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pi_lwr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-z*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*(1-p_hat)/n)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pi_upr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p_hat+z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*(1-p_hat)/n))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2405" y="433137"/>
                <a:ext cx="9851442" cy="5478085"/>
              </a:xfrm>
              <a:blipFill>
                <a:blip r:embed="rId2"/>
                <a:stretch>
                  <a:fillRect l="-371" t="-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38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Zadaci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https://www.pmf.unizg.hr/_download/repository/04e1HumanGeneLengths%5B1%5D.csv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https://www.pmf.unizg.hr/_download/repository/procjenitelji-praktikum-zadatci%5B5%5D.txt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https://www.pmf.unizg.hr/_download/repository/vj%20procj%20i%20testovi%5B1%5D.pdf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97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65115" y="2783778"/>
            <a:ext cx="8911687" cy="4338916"/>
          </a:xfrm>
        </p:spPr>
        <p:txBody>
          <a:bodyPr>
            <a:normAutofit/>
          </a:bodyPr>
          <a:lstStyle/>
          <a:p>
            <a:r>
              <a:rPr lang="hr-HR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PROCJENA PARAMETARA</a:t>
            </a:r>
          </a:p>
        </p:txBody>
      </p:sp>
    </p:spTree>
    <p:extLst>
      <p:ext uri="{BB962C8B-B14F-4D97-AF65-F5344CB8AC3E}">
        <p14:creationId xmlns:p14="http://schemas.microsoft.com/office/powerpoint/2010/main" val="401335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(Slučajni) uzorak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9456608" cy="3777622"/>
          </a:xfrm>
        </p:spPr>
        <p:txBody>
          <a:bodyPr/>
          <a:lstStyle/>
          <a:p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Slučajan uzorak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duljine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slučajnu varijablu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,…, </a:t>
            </a:r>
            <a:r>
              <a:rPr lang="hr-H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hr-H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puta ponavljamo pokus modeliran istom slučajnom varijablom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 čemu su ponavljanja </a:t>
            </a: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nezavisna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jedna od drugih (ishod jednog od pokusa ne utječe na vjerojatnosti ishoda u nekom drugom pokusu)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Svaka od slučajnih varijabli </a:t>
            </a:r>
            <a:r>
              <a:rPr lang="hr-H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jednako distribuirana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 i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(pokusi su rađeni u istovjetnim uvjetima)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pojedinom ponavljanju, slučajna varijabla </a:t>
            </a:r>
            <a:r>
              <a:rPr lang="hr-H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obuhvaća sve moguće ishode pokusa i pripadne vjerojatnosti, no zaista se realizira samo jedan ishod,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Realizaciju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slučajnog uzorka nazivamo </a:t>
            </a:r>
            <a:r>
              <a:rPr lang="hr-H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uzorkom </a:t>
            </a:r>
            <a:r>
              <a:rPr lang="hr-H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označavamo malim slovima: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…, x</a:t>
            </a:r>
            <a:r>
              <a:rPr lang="hr-HR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Da ponovo napravimo tih </a:t>
            </a:r>
            <a:r>
              <a:rPr lang="hr-H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pokusa, moguće je da bismo  dobili drugačije rezultate.</a:t>
            </a:r>
          </a:p>
          <a:p>
            <a:pPr marL="0" indent="0">
              <a:buNone/>
            </a:pPr>
            <a:endParaRPr lang="hr-H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61147" y="257147"/>
            <a:ext cx="8911687" cy="1280890"/>
          </a:xfrm>
        </p:spPr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Standardizirani podaci</a:t>
            </a:r>
            <a:b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1961147" y="1359569"/>
                <a:ext cx="10230853" cy="5498432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uzorak 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r-HR" sz="2000" b="1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r-HR" sz="2000" b="1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…, </a:t>
                </a:r>
                <a:r>
                  <a:rPr lang="hr-H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r-HR" sz="2000" b="1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čija je srednja vrijednost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0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hr-HR" sz="2000" b="0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standardna devijacija </a:t>
                </a:r>
                <a:r>
                  <a:rPr lang="hr-HR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standardizirani uzorak </a:t>
                </a:r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 podaci          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hr-HR" sz="2000" b="1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hr-HR" sz="2000" b="1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…, </a:t>
                </a:r>
                <a:r>
                  <a:rPr lang="hr-HR" sz="20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hr-HR" sz="2000" b="1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 čemu je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hr-HR" sz="2000" b="1" i="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sz="20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20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hr-HR" sz="20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hr-HR" sz="2000" b="1" i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hr-HR" sz="20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2000" b="1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num>
                      <m:den>
                        <m:r>
                          <a:rPr lang="hr-HR" sz="2000" b="1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den>
                    </m:f>
                  </m:oMath>
                </a14:m>
                <a:r>
                  <a:rPr lang="hr-H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Napomena: standardizirani podatak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pokazuje koliko je standardnih devijacija s originalni podatak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hr-HR" sz="20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udaljen od sredine uzorka. </a:t>
                </a:r>
                <a:r>
                  <a:rPr lang="hr-H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Vrijedi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</m:acc>
                    <m:r>
                      <a:rPr lang="hr-H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hr-H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hr-H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hr-HR" sz="20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sub>
                    </m:sSub>
                    <m:r>
                      <a:rPr lang="hr-HR" sz="2000" b="1" i="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sz="2000" b="1" i="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hr-HR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hr-HR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r-HR" sz="1900" b="1" u="sng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 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Promatrano je 50 osoba kojima je mjeren je broj otkucaja srca po minuti. Dobiveni su podaci: 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66, 72, 60, 77, 82, 69, 81, 92, 59, 110, 99, 102, 92, 60, 94, 115, 104, 58, 85, 91, 104, 78, 94, 69, 64, 63, 65, 67,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61, 94, 76, 70, 83, 86, 99, 64, 78, 73, 91, 72, 65, 98, 100, 64, 88,  90, 75, 78, 71, 92, 83, 86, 84, 94, 93, 90, 80, 90, 76, 88. 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     Odredite aritmetičku sredinu i varijancu podataka i pripadnih standardiziranih podataka. Nacrtajte dijagrame pravokutnika 		     za oba skupa podataka. Što uočavate?</a:t>
                </a:r>
                <a:r>
                  <a:rPr lang="hr-HR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hr-HR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hr-HR" b="1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Rješenje(R): </a:t>
                </a:r>
              </a:p>
              <a:p>
                <a:pPr marL="0" indent="0">
                  <a:buNone/>
                </a:pP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&lt;-c(66, 72, 60, 77, 82, 69, 81, 92, 59, 110, 99, 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102, 92, 60, 94, 115, 104, 58, 85, 91, 104, 78, 94,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 	69, 64, 63, 65, 67, 61, 94, 76, 70, 83, 86, 99, 64, 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78, 73, 91, 72, 65, 98, 100, 64, 88, 90, 75, 78, 71, 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92, 83, 86, 84, 94, 93, 90, 80, 90, 76,88)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n=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length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)#81.73333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(n-1)/n*var(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)#197.5622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z=(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bpm-mean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))/(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((n-1)/n)*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))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(z)#-6.640738e-17 - 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priblizno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 0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(n-1)/n*var(z)#1</a:t>
                </a:r>
                <a:b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boxplot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hr-HR" sz="1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bpm</a:t>
                </a:r>
                <a:r>
                  <a:rPr lang="hr-HR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, z)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61147" y="1359569"/>
                <a:ext cx="10230853" cy="5498432"/>
              </a:xfrm>
              <a:blipFill>
                <a:blip r:embed="rId2"/>
                <a:stretch>
                  <a:fillRect l="-298" t="-1220" r="-11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" t="13233" r="4057" b="10306"/>
          <a:stretch/>
        </p:blipFill>
        <p:spPr>
          <a:xfrm>
            <a:off x="6773778" y="4168943"/>
            <a:ext cx="4325354" cy="254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502568"/>
                <a:ext cx="8915400" cy="3408654"/>
              </a:xfrm>
            </p:spPr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Želimo procijeniti kolika je </a:t>
                </a:r>
                <a:r>
                  <a:rPr lang="hr-HR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sredina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uzorka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𝔼</m:t>
                    </m:r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hr-HR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hr-HR"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Želimo znati kolika je preciznost te procjene, tj. ako napravimo novi uzorak od </a:t>
                </a: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mjerenja, koliku razliku u procjeni možemo očekivati –</a:t>
                </a:r>
                <a:r>
                  <a:rPr lang="hr-HR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raspršenje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r-HR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pouzdani intervali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502568"/>
                <a:ext cx="8915400" cy="3408654"/>
              </a:xfrm>
              <a:blipFill>
                <a:blip r:embed="rId2"/>
                <a:stretch>
                  <a:fillRect l="-616" t="-107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059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74054" y="612816"/>
            <a:ext cx="8911687" cy="1280890"/>
          </a:xfrm>
        </p:spPr>
        <p:txBody>
          <a:bodyPr/>
          <a:lstStyle/>
          <a:p>
            <a:r>
              <a:rPr lang="hr-H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Procjenitelji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370341" y="1519989"/>
                <a:ext cx="8915400" cy="524777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Procjenitelji su statistike, tj. funkcije slučajnog uzorka. 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Procjenitelj za sredinu: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hr-HR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  <m:r>
                      <a:rPr lang="hr-HR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hr-HR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………………………..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uzoračka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aritmetička sredina</a:t>
                </a:r>
              </a:p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Procjenitelj za varijancu: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r-HR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  <m:sup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  <m:r>
                      <a:rPr lang="hr-HR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grow m:val="on"/>
                        <m:ctrlP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𝐢</m:t>
                        </m:r>
                        <m:r>
                          <a:rPr lang="hr-HR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hr-HR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hr-HR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hr-HR" b="1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hr-HR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𝑿</m:t>
                                    </m:r>
                                  </m:e>
                                  <m:sub>
                                    <m:r>
                                      <a:rPr lang="hr-HR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hr-HR" b="1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hr-HR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hr-HR" b="1" i="1">
                                            <a:solidFill>
                                              <a:schemeClr val="accent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b="1" i="1">
                                            <a:solidFill>
                                              <a:schemeClr val="accent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𝑿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hr-HR" b="1" i="1">
                                        <a:solidFill>
                                          <a:schemeClr val="accent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hr-HR" b="1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………….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uzoračka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varijanca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Napomena: Gore navedeni su nepristrani procjenitelji za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parametre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očekivanj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varijanc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r-HR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Pouzdani intervali: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veliki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n, 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možemo iskoristiti tzv. </a:t>
                </a:r>
                <a:r>
                  <a:rPr lang="hr-HR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centralni granični teorem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sub>
                              </m:sSub>
                            </m:e>
                          </m:acc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μ</m:t>
                          </m:r>
                        </m:num>
                        <m:den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den>
                      </m:f>
                      <m:rad>
                        <m:radPr>
                          <m:degHide m:val="on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rad>
                      <m:r>
                        <a:rPr lang="hr-HR">
                          <a:latin typeface="Cambria Math" panose="02040503050406030204" pitchFamily="18" charset="0"/>
                        </a:rPr>
                        <m:t>~</m:t>
                      </m:r>
                      <m:r>
                        <m:rPr>
                          <m:sty m:val="p"/>
                        </m:rPr>
                        <a:rPr lang="hr-HR">
                          <a:latin typeface="Cambria Math" panose="02040503050406030204" pitchFamily="18" charset="0"/>
                        </a:rPr>
                        <m:t>N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</a:t>
                </a:r>
                <a14:m>
                  <m:oMath xmlns:m="http://schemas.openxmlformats.org/officeDocument/2006/math">
                    <m:r>
                      <a:rPr lang="hr-HR" b="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hr-HR" b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⟨"/>
                        <m:endChr m:val="⟩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hr-HR" b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b="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vrijedi </a:t>
                </a:r>
                <a14:m>
                  <m:oMath xmlns:m="http://schemas.openxmlformats.org/officeDocument/2006/math">
                    <m:r>
                      <a:rPr lang="hr-HR" b="0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b="0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r>
                          <a:rPr lang="hr-HR" b="0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e>
                    </m:d>
                    <m:r>
                      <a:rPr lang="hr-HR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hr-HR" b="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Raspisivanjem </a:t>
                </a:r>
                <a14:m>
                  <m:oMath xmlns:m="http://schemas.openxmlformats.org/officeDocument/2006/math">
                    <m:r>
                      <a:rPr lang="hr-HR" b="0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hr-H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hr-HR" b="0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hr-HR" b="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den>
                            </m:f>
                            <m:rad>
                              <m:radPr>
                                <m:degHide m:val="on"/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rad>
                          </m:e>
                        </m:d>
                        <m:r>
                          <a:rPr lang="hr-HR" b="0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e>
                    </m:d>
                    <m:r>
                      <a:rPr lang="hr-HR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hr-H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>
                            <a:latin typeface="Cambria Math" panose="02040503050406030204" pitchFamily="18" charset="0"/>
                          </a:rPr>
                          <m:t>≤</m:t>
                        </m:r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hr-HR" b="0" i="0" smtClean="0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μ</m:t>
                            </m:r>
                          </m:num>
                          <m:den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r-HR" b="0" i="0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den>
                        </m:f>
                        <m:rad>
                          <m:radPr>
                            <m:degHide m:val="on"/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</m:rad>
                        <m:r>
                          <a:rPr lang="hr-HR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hr-H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e>
                    </m:d>
                  </m:oMath>
                </a14:m>
                <a:endParaRPr lang="hr-HR" i="1" dirty="0"/>
              </a:p>
              <a:p>
                <a:pPr marL="0" indent="0">
                  <a:buNone/>
                </a:pPr>
                <a:r>
                  <a:rPr lang="hr-HR" dirty="0"/>
                  <a:t>					       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acc>
                          </m:e>
                          <m:sub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  <m:r>
                          <a:rPr lang="hr-HR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hr-H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·</m:t>
                        </m:r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rad>
                          </m:den>
                        </m:f>
                        <m:r>
                          <m:rPr>
                            <m:nor/>
                          </m:rPr>
                          <a:rPr lang="hr-HR"/>
                          <m:t> </m:t>
                        </m:r>
                        <m:r>
                          <a:rPr lang="hr-HR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hr-HR">
                            <a:latin typeface="Cambria Math" panose="02040503050406030204" pitchFamily="18" charset="0"/>
                          </a:rPr>
                          <m:t>≤</m:t>
                        </m:r>
                        <m:sSub>
                          <m:sSub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hr-HR">
                                        <a:latin typeface="Cambria Math" panose="02040503050406030204" pitchFamily="18" charset="0"/>
                                      </a:rPr>
                                      <m:t>X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hr-HR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hr-HR">
                                <a:latin typeface="Cambria Math" panose="02040503050406030204" pitchFamily="18" charset="0"/>
                              </a:rPr>
                              <m:t>z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num>
                              <m:den>
                                <m:r>
                                  <a:rPr lang="hr-H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 ·</m:t>
                        </m:r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m:rPr>
                                    <m:sty m:val="p"/>
                                  </m:rPr>
                                  <a:rPr lang="hr-HR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dobivamo (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1−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)·100% pouzdani interval za parametar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acc>
                          <m:r>
                            <a:rPr lang="hr-H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num>
                                <m:den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b>
                          </m:sSub>
                          <m:r>
                            <a:rPr lang="hr-HR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·</m:t>
                          </m:r>
                          <m:f>
                            <m:fPr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e>
                                <m:sub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</m:rad>
                            </m:den>
                          </m:f>
                          <m:r>
                            <a:rPr lang="hr-H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𝑿</m:t>
                                  </m:r>
                                </m:e>
                                <m:sub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e>
                          </m:acc>
                          <m:r>
                            <a:rPr lang="hr-HR" b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num>
                                <m:den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b>
                          </m:sSub>
                          <m:r>
                            <a:rPr lang="hr-H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f>
                            <m:fPr>
                              <m:ctrlPr>
                                <a:rPr lang="hr-HR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e>
                                <m:sub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1" i="1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</m:rad>
                            </m:den>
                          </m:f>
                          <m:r>
                            <a:rPr lang="hr-HR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lang="hr-HR" b="1" dirty="0"/>
              </a:p>
              <a:p>
                <a:pPr marL="0" indent="0">
                  <a:buNone/>
                </a:pPr>
                <a:endParaRPr lang="hr-HR" b="1" dirty="0"/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hr-HR" dirty="0"/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70341" y="1519989"/>
                <a:ext cx="8915400" cy="5247774"/>
              </a:xfrm>
              <a:blipFill>
                <a:blip r:embed="rId2"/>
                <a:stretch>
                  <a:fillRect l="-205" t="-92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a 5"/>
          <p:cNvGrpSpPr/>
          <p:nvPr/>
        </p:nvGrpSpPr>
        <p:grpSpPr>
          <a:xfrm>
            <a:off x="8092824" y="3346652"/>
            <a:ext cx="3786355" cy="1968165"/>
            <a:chOff x="1562100" y="1662112"/>
            <a:chExt cx="9067800" cy="3533775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62100" y="1662112"/>
              <a:ext cx="9067800" cy="3533775"/>
            </a:xfrm>
            <a:prstGeom prst="rect">
              <a:avLst/>
            </a:prstGeom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79069" y="3047999"/>
              <a:ext cx="1981200" cy="76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467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Procjenitelji(2)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Realizacije tih procjenitelja označavat ćemo redom:</a:t>
                </a:r>
              </a:p>
              <a:p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μ</m:t>
                          </m:r>
                        </m:e>
                      </m:acc>
                      <m:r>
                        <a:rPr lang="hr-HR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acc>
                      <m:r>
                        <a:rPr lang="hr-H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hr-H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r-HR">
                              <a:latin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</m:oMath>
                  </m:oMathPara>
                </a14:m>
                <a:endParaRPr lang="hr-H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hr-H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hr-HR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r-H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r-H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r-HR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hr-HR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  <m:e>
                          <m:sSup>
                            <m:sSup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hr-HR" b="0" i="0" smtClean="0">
                                          <a:latin typeface="Cambria Math" panose="02040503050406030204" pitchFamily="18" charset="0"/>
                                        </a:rPr>
                                        <m:t>x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r-HR">
                                          <a:latin typeface="Cambria Math" panose="02040503050406030204" pitchFamily="18" charset="0"/>
                                        </a:rPr>
                                        <m:t>i</m:t>
                                      </m:r>
                                    </m:sub>
                                  </m:s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hr-HR">
                                          <a:latin typeface="Cambria Math" panose="02040503050406030204" pitchFamily="18" charset="0"/>
                                        </a:rPr>
                                        <m:t>x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hr-H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hr-HR" dirty="0"/>
              </a:p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realizaciju pouzdanog intervala za parametar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s:</a:t>
                </a:r>
              </a:p>
              <a:p>
                <a:endParaRPr lang="hr-HR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hr-H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hr-H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·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̅"/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hr-HR" b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hr-H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·</m:t>
                          </m:r>
                          <m:f>
                            <m:fPr>
                              <m:ctrlPr>
                                <a:rPr lang="hr-H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r-H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r-HR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lang="hr-HR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  <a:p>
                <a:pPr marL="0" indent="0"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69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Pouzdani intervali - nastavak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Interpretacija pouzdanog intervala: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npr. vjerojatnost da naša procjena 95%-</a:t>
                </a:r>
                <a:r>
                  <a:rPr lang="hr-H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tnog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pouzdanog intervala za parametar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sadrži pravu, ali nepoznatu vrijednost parametra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iznosi 95%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Ako je uzorak mali (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&lt;30), onda je bolja procjena za pouzdane intervale pomoću Studentove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-distribucije s </a:t>
                </a:r>
                <a:r>
                  <a:rPr lang="hr-H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stupnjeva slobode: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hr-HR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sub>
                              </m:sSub>
                            </m:e>
                          </m:acc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μ</m:t>
                          </m:r>
                        </m:num>
                        <m:den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r-HR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den>
                      </m:f>
                      <m:rad>
                        <m:radPr>
                          <m:degHide m:val="on"/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hr-HR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rad>
                      <m:r>
                        <a:rPr lang="hr-HR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hr-HR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r-HR" i="1">
                          <a:latin typeface="Cambria Math" panose="02040503050406030204" pitchFamily="18" charset="0"/>
                        </a:rPr>
                        <m:t>ℙ</m:t>
                      </m:r>
                      <m:d>
                        <m:dPr>
                          <m:ctrlPr>
                            <a:rPr lang="hr-H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hr-HR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hr-HR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hr-HR">
                              <a:latin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hr-H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hr-H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r>
                                    <a:rPr lang="hr-H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d>
                      <m:r>
                        <a:rPr lang="hr-HR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hr-HR" i="1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r-HR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acc>
                        <m:r>
                          <a:rPr lang="hr-H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acc>
                        <m:r>
                          <a:rPr lang="hr-HR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6" t="-145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892" y="4042611"/>
            <a:ext cx="3908053" cy="215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4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hr-HR" b="1" u="sng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Zadatak:</a:t>
                </a: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Dani su podaci o sistoličkom tlaku: 112, 128, 108, 129, 125, 153, 155, 132, 137.</a:t>
                </a:r>
              </a:p>
              <a:p>
                <a:pPr marL="0" indent="0">
                  <a:buNone/>
                </a:pPr>
                <a:r>
                  <a:rPr lang="hr-H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Procijenite 95% pouzdani interval za sredinu tog uzorka.</a:t>
                </a:r>
              </a:p>
              <a:p>
                <a:pPr marL="0" indent="0">
                  <a:buNone/>
                </a:pPr>
                <a:endParaRPr lang="hr-H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hr-HR" b="1" i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Rješenje:</a:t>
                </a: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podatke spremimo u vektor tlak)</a:t>
                </a:r>
              </a:p>
              <a:p>
                <a:pPr marL="0" indent="0">
                  <a:buNone/>
                </a:pPr>
                <a:r>
                  <a:rPr lang="hr-HR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=9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>
                        <a:latin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=5%</a:t>
                </a:r>
                <a14:m>
                  <m:oMath xmlns:m="http://schemas.openxmlformats.org/officeDocument/2006/math">
                    <m:r>
                      <a:rPr lang="hr-HR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(n-1)=2.31  		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t=qt(0.025,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df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=8,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lower.tail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=F))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=131.0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mean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(tlak))</a:t>
                </a:r>
              </a:p>
              <a:p>
                <a:pPr marL="0" indent="0">
                  <a:buNone/>
                </a:pPr>
                <a:r>
                  <a:rPr lang="hr-HR" dirty="0"/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r-H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hr-HR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=245.2</a:t>
                </a:r>
                <a:r>
                  <a:rPr lang="hr-H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r-HR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s=15.953 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sigmakv_hat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=var(talk),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sd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(tlak))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Procjena za 95%-</a:t>
                </a:r>
                <a:r>
                  <a:rPr lang="hr-HR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tni</a:t>
                </a:r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pouzdani interval za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hr-HR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hr-HR" sz="17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f>
                              <m:fPr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−1)·</m:t>
                        </m:r>
                        <m:f>
                          <m:fPr>
                            <m:ctrlP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131.0−</m:t>
                        </m:r>
                        <m:r>
                          <m:rPr>
                            <m:nor/>
                          </m:rPr>
                          <a:rPr lang="hr-HR" sz="17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2.31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15.953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rad>
                          </m:den>
                        </m:f>
                        <m:r>
                          <a:rPr lang="hr-HR" sz="17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131.0−</m:t>
                        </m:r>
                        <m:r>
                          <m:rPr>
                            <m:nor/>
                          </m:rPr>
                          <a:rPr lang="hr-HR" sz="1700" b="0" i="0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2.31</m:t>
                        </m:r>
                        <m:r>
                          <m:rPr>
                            <m:nor/>
                          </m:rPr>
                          <a:rPr lang="hr-HR" sz="17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·</m:t>
                        </m:r>
                        <m:f>
                          <m:fPr>
                            <m:ctrlPr>
                              <a:rPr lang="hr-HR" sz="17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sz="17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15.953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hr-HR" sz="17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hr-HR" sz="17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hr-HR" sz="17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sz="1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118.7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14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hr-H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hr-HR" sz="17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e>
                    </m:d>
                  </m:oMath>
                </a14:m>
                <a:endParaRPr lang="hr-HR" sz="1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(R: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pi_lwr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</a:t>
                </a:r>
              </a:p>
              <a:p>
                <a:pPr marL="0" indent="0">
                  <a:buNone/>
                </a:pP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pi_upr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mu_hat+t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sigma_hat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hr-HR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sqrt</a:t>
                </a:r>
                <a:r>
                  <a:rPr lang="hr-HR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(n))</a:t>
                </a:r>
              </a:p>
              <a:p>
                <a:pPr marL="0" indent="0">
                  <a:buNone/>
                </a:pPr>
                <a:endParaRPr lang="hr-HR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433137"/>
                <a:ext cx="8915400" cy="5478085"/>
              </a:xfrm>
              <a:blipFill>
                <a:blip r:embed="rId2"/>
                <a:stretch>
                  <a:fillRect l="-479" t="-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00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399</TotalTime>
  <Words>1786</Words>
  <Application>Microsoft Office PowerPoint</Application>
  <PresentationFormat>Widescreen</PresentationFormat>
  <Paragraphs>150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Cambria Math</vt:lpstr>
      <vt:lpstr>Century Gothic</vt:lpstr>
      <vt:lpstr>Times New Roman</vt:lpstr>
      <vt:lpstr>Wingdings</vt:lpstr>
      <vt:lpstr>Wingdings 3</vt:lpstr>
      <vt:lpstr>Pramen</vt:lpstr>
      <vt:lpstr>PowerPoint Presentation</vt:lpstr>
      <vt:lpstr>PROCJENA PARAMETARA</vt:lpstr>
      <vt:lpstr>(Slučajni) uzorak</vt:lpstr>
      <vt:lpstr>Standardizirani podaci </vt:lpstr>
      <vt:lpstr>Problem</vt:lpstr>
      <vt:lpstr>Procjenitelji</vt:lpstr>
      <vt:lpstr>Procjenitelji(2)</vt:lpstr>
      <vt:lpstr>Pouzdani intervali - nastavak</vt:lpstr>
      <vt:lpstr>PowerPoint Presentation</vt:lpstr>
      <vt:lpstr>PowerPoint Presentation</vt:lpstr>
      <vt:lpstr>PowerPoint Presentation</vt:lpstr>
      <vt:lpstr>Procjena parametra p u binomnoj razdiobi B(n,p)</vt:lpstr>
      <vt:lpstr>PowerPoint Presentation</vt:lpstr>
      <vt:lpstr>PowerPoint Presentation</vt:lpstr>
      <vt:lpstr>Zadaci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pdakovic</dc:creator>
  <cp:lastModifiedBy>Petra Daković</cp:lastModifiedBy>
  <cp:revision>44</cp:revision>
  <dcterms:created xsi:type="dcterms:W3CDTF">2024-11-18T16:18:34Z</dcterms:created>
  <dcterms:modified xsi:type="dcterms:W3CDTF">2024-11-20T09:53:02Z</dcterms:modified>
</cp:coreProperties>
</file>