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68" r:id="rId7"/>
    <p:sldId id="269" r:id="rId8"/>
    <p:sldId id="262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78" r:id="rId24"/>
    <p:sldId id="291" r:id="rId25"/>
    <p:sldId id="260" r:id="rId26"/>
    <p:sldId id="261" r:id="rId27"/>
    <p:sldId id="263" r:id="rId28"/>
    <p:sldId id="264" r:id="rId29"/>
    <p:sldId id="267" r:id="rId30"/>
    <p:sldId id="265" r:id="rId31"/>
    <p:sldId id="26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8468"/>
            <a:ext cx="12226405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02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43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1367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29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5299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098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76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71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86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3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61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64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97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06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4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8468"/>
            <a:ext cx="12226407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590"/>
            <a:ext cx="846361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6041364"/>
            <a:ext cx="912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6041364"/>
            <a:ext cx="6163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6041364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76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ea.europa.eu/data-and-maps/data/copernicus-land-monitoring-service-eu-dem" TargetMode="External"/><Relationship Id="rId2" Type="http://schemas.openxmlformats.org/officeDocument/2006/relationships/hyperlink" Target="https://earthexplorer.usgs.gov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FD2B-63E3-4D3E-810E-0D7A73BC4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C6609-AFA8-48D6-ACD5-A54FF25B6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4596" y="4050834"/>
            <a:ext cx="6291137" cy="1586568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 err="1"/>
              <a:t>ak</a:t>
            </a:r>
            <a:r>
              <a:rPr lang="en-GB" sz="2400" b="1" dirty="0"/>
              <a:t>. g. 20</a:t>
            </a:r>
            <a:r>
              <a:rPr lang="hr-HR" sz="2400" b="1" dirty="0"/>
              <a:t>25.</a:t>
            </a:r>
            <a:r>
              <a:rPr lang="en-GB" sz="2400" b="1" dirty="0"/>
              <a:t>/202</a:t>
            </a:r>
            <a:r>
              <a:rPr lang="hr-HR" sz="2400" b="1" dirty="0"/>
              <a:t>6</a:t>
            </a:r>
            <a:r>
              <a:rPr lang="en-GB" sz="2400" b="1" dirty="0"/>
              <a:t>.</a:t>
            </a:r>
          </a:p>
          <a:p>
            <a:endParaRPr lang="en-GB" sz="2400" b="1" dirty="0"/>
          </a:p>
          <a:p>
            <a:endParaRPr lang="en-GB" sz="2400" b="1" dirty="0"/>
          </a:p>
          <a:p>
            <a:r>
              <a:rPr lang="hr-HR" sz="1300" b="1" dirty="0"/>
              <a:t>Doc.dr.sc. Ivan Martinić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372073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60605" y="148281"/>
            <a:ext cx="6347713" cy="691978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988542"/>
            <a:ext cx="7051590" cy="5052822"/>
          </a:xfrm>
        </p:spPr>
        <p:txBody>
          <a:bodyPr/>
          <a:lstStyle/>
          <a:p>
            <a:r>
              <a:rPr lang="hr-HR" dirty="0"/>
              <a:t>3. </a:t>
            </a:r>
            <a:r>
              <a:rPr lang="hr-HR" b="1" dirty="0" err="1"/>
              <a:t>Flow</a:t>
            </a:r>
            <a:r>
              <a:rPr lang="hr-HR" b="1" dirty="0"/>
              <a:t> </a:t>
            </a:r>
            <a:r>
              <a:rPr lang="hr-HR" b="1" dirty="0" err="1"/>
              <a:t>Accumulation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</a:t>
            </a:r>
            <a:r>
              <a:rPr lang="hr-HR" dirty="0">
                <a:sym typeface="Wingdings" panose="05000000000000000000" pitchFamily="2" charset="2"/>
              </a:rPr>
              <a:t> kliknuti na funkciju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Input </a:t>
            </a:r>
            <a:r>
              <a:rPr lang="hr-HR" dirty="0" err="1">
                <a:sym typeface="Wingdings" panose="05000000000000000000" pitchFamily="2" charset="2"/>
              </a:rPr>
              <a:t>flow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direction</a:t>
            </a:r>
            <a:r>
              <a:rPr lang="hr-HR" dirty="0">
                <a:sym typeface="Wingdings" panose="05000000000000000000" pitchFamily="2" charset="2"/>
              </a:rPr>
              <a:t> raster – ubaciti raster koji ste dobili funkcijom </a:t>
            </a:r>
            <a:r>
              <a:rPr lang="hr-HR" b="1" dirty="0" err="1">
                <a:sym typeface="Wingdings" panose="05000000000000000000" pitchFamily="2" charset="2"/>
              </a:rPr>
              <a:t>Flow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direction</a:t>
            </a: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Output </a:t>
            </a:r>
            <a:r>
              <a:rPr lang="hr-HR" dirty="0" err="1">
                <a:sym typeface="Wingdings" panose="05000000000000000000" pitchFamily="2" charset="2"/>
              </a:rPr>
              <a:t>accumulation</a:t>
            </a:r>
            <a:r>
              <a:rPr lang="hr-HR" dirty="0">
                <a:sym typeface="Wingdings" panose="05000000000000000000" pitchFamily="2" charset="2"/>
              </a:rPr>
              <a:t> raster – odrediti lokaciju i naziv novog rastera (Kratko i jasno definirati naziv </a:t>
            </a:r>
            <a:r>
              <a:rPr lang="hr-HR" dirty="0" err="1">
                <a:sym typeface="Wingdings" panose="05000000000000000000" pitchFamily="2" charset="2"/>
              </a:rPr>
              <a:t>npr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b="1" i="1" dirty="0" err="1">
                <a:sym typeface="Wingdings" panose="05000000000000000000" pitchFamily="2" charset="2"/>
              </a:rPr>
              <a:t>facc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Kliknuti ,,OK’’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4009" y="3237470"/>
            <a:ext cx="4595266" cy="328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80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28825" y="209550"/>
            <a:ext cx="6347713" cy="704850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600" y="1181101"/>
            <a:ext cx="6858001" cy="4860263"/>
          </a:xfrm>
        </p:spPr>
        <p:txBody>
          <a:bodyPr>
            <a:normAutofit/>
          </a:bodyPr>
          <a:lstStyle/>
          <a:p>
            <a:r>
              <a:rPr lang="hr-HR" sz="2000" dirty="0"/>
              <a:t>4. funkcija </a:t>
            </a:r>
            <a:r>
              <a:rPr lang="hr-HR" sz="2000" b="1" dirty="0" err="1"/>
              <a:t>Watershed</a:t>
            </a:r>
            <a:r>
              <a:rPr lang="hr-HR" sz="2000" dirty="0"/>
              <a:t> </a:t>
            </a:r>
            <a:r>
              <a:rPr lang="hr-HR" sz="2000" dirty="0">
                <a:sym typeface="Wingdings" panose="05000000000000000000" pitchFamily="2" charset="2"/>
              </a:rPr>
              <a:t> Određuje područje iz kojeg se voda ulijeva u neku točku/ćeliju ili cijeli raster (Porječje)</a:t>
            </a:r>
            <a:endParaRPr lang="hr-HR" sz="2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062" y="2138363"/>
            <a:ext cx="6691033" cy="240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794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52649" y="266700"/>
            <a:ext cx="6926248" cy="1320800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1772575" y="809433"/>
            <a:ext cx="8646850" cy="2949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dirty="0"/>
              <a:t>4. Funkcija </a:t>
            </a:r>
            <a:r>
              <a:rPr lang="hr-HR" b="1" dirty="0" err="1"/>
              <a:t>Watershed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 prvo </a:t>
            </a:r>
            <a:r>
              <a:rPr lang="hr-HR" dirty="0">
                <a:highlight>
                  <a:srgbClr val="FFFF00"/>
                </a:highlight>
                <a:sym typeface="Wingdings" panose="05000000000000000000" pitchFamily="2" charset="2"/>
              </a:rPr>
              <a:t>s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tvoriti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novi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točkasti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shapefile (</a:t>
            </a:r>
            <a:r>
              <a:rPr lang="en-GB" dirty="0" err="1">
                <a:sym typeface="Wingdings" panose="05000000000000000000" pitchFamily="2" charset="2"/>
              </a:rPr>
              <a:t>definirajte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projekciju</a:t>
            </a:r>
            <a:r>
              <a:rPr lang="en-GB" dirty="0">
                <a:sym typeface="Wingdings" panose="05000000000000000000" pitchFamily="2" charset="2"/>
              </a:rPr>
              <a:t> - HTRS96 TM)</a:t>
            </a:r>
            <a:endParaRPr lang="hr-HR" dirty="0"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Editirati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novi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shp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na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dirty="0" err="1">
                <a:sym typeface="Wingdings" panose="05000000000000000000" pitchFamily="2" charset="2"/>
              </a:rPr>
              <a:t>način</a:t>
            </a:r>
            <a:r>
              <a:rPr lang="en-GB" dirty="0">
                <a:sym typeface="Wingdings" panose="05000000000000000000" pitchFamily="2" charset="2"/>
              </a:rPr>
              <a:t> da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napravite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točku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na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samom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ušću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/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kraju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va</a:t>
            </a:r>
            <a:r>
              <a:rPr lang="hr-HR" dirty="0">
                <a:highlight>
                  <a:srgbClr val="FFFF00"/>
                </a:highlight>
                <a:sym typeface="Wingdings" panose="05000000000000000000" pitchFamily="2" charset="2"/>
              </a:rPr>
              <a:t>š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e</a:t>
            </a:r>
            <a:r>
              <a:rPr lang="hr-HR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dirty="0" err="1">
                <a:highlight>
                  <a:srgbClr val="FFFF00"/>
                </a:highlight>
                <a:sym typeface="Wingdings" panose="05000000000000000000" pitchFamily="2" charset="2"/>
              </a:rPr>
              <a:t>rijeke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,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ali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na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sloju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kojeg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ste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dobili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dirty="0" err="1">
                <a:highlight>
                  <a:srgbClr val="FFFF00"/>
                </a:highlight>
                <a:sym typeface="Wingdings" panose="05000000000000000000" pitchFamily="2" charset="2"/>
              </a:rPr>
              <a:t>funckijom</a:t>
            </a:r>
            <a:r>
              <a:rPr lang="en-GB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en-GB" b="1" i="1" dirty="0">
                <a:highlight>
                  <a:srgbClr val="FFFF00"/>
                </a:highlight>
                <a:sym typeface="Wingdings" panose="05000000000000000000" pitchFamily="2" charset="2"/>
              </a:rPr>
              <a:t>flow accumulation </a:t>
            </a:r>
            <a:r>
              <a:rPr lang="hr-HR" b="1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endParaRPr lang="hr-HR" dirty="0">
              <a:sym typeface="Wingdings" panose="05000000000000000000" pitchFamily="2" charset="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dirty="0">
                <a:sym typeface="Wingdings" panose="05000000000000000000" pitchFamily="2" charset="2"/>
              </a:rPr>
              <a:t>kliknuti na funkciju  Input flow direction raster </a:t>
            </a:r>
            <a:r>
              <a:rPr lang="en-GB" dirty="0">
                <a:sym typeface="Wingdings" panose="05000000000000000000" pitchFamily="2" charset="2"/>
              </a:rPr>
              <a:t>-</a:t>
            </a:r>
            <a:r>
              <a:rPr lang="hr-HR" dirty="0">
                <a:sym typeface="Wingdings" panose="05000000000000000000" pitchFamily="2" charset="2"/>
              </a:rPr>
              <a:t> ubaciti raster koji ste dobili funkcijom </a:t>
            </a:r>
            <a:r>
              <a:rPr lang="hr-HR" b="1" dirty="0">
                <a:sym typeface="Wingdings" panose="05000000000000000000" pitchFamily="2" charset="2"/>
              </a:rPr>
              <a:t>Flow direction</a:t>
            </a:r>
          </a:p>
          <a:p>
            <a:pPr>
              <a:lnSpc>
                <a:spcPct val="150000"/>
              </a:lnSpc>
            </a:pPr>
            <a:r>
              <a:rPr lang="hr-HR" dirty="0">
                <a:sym typeface="Wingdings" panose="05000000000000000000" pitchFamily="2" charset="2"/>
              </a:rPr>
              <a:t>Input raster or feature point data</a:t>
            </a:r>
            <a:r>
              <a:rPr lang="en-GB" dirty="0">
                <a:sym typeface="Wingdings" panose="05000000000000000000" pitchFamily="2" charset="2"/>
              </a:rPr>
              <a:t> – </a:t>
            </a:r>
            <a:r>
              <a:rPr lang="hr-HR" dirty="0">
                <a:sym typeface="Wingdings" panose="05000000000000000000" pitchFamily="2" charset="2"/>
              </a:rPr>
              <a:t>ubaciti točku koju ste upravo napravili</a:t>
            </a:r>
            <a:endParaRPr lang="en-GB" dirty="0">
              <a:highlight>
                <a:srgbClr val="FFFF00"/>
              </a:highlight>
              <a:sym typeface="Wingdings" panose="05000000000000000000" pitchFamily="2" charset="2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6F4E38-6469-493F-B8E6-C938113A4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5658" y="3812336"/>
            <a:ext cx="3907841" cy="30653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3F6208-8784-4AF3-88AB-CCE6737F23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704" r="27386" b="12810"/>
          <a:stretch/>
        </p:blipFill>
        <p:spPr>
          <a:xfrm>
            <a:off x="2152650" y="3812337"/>
            <a:ext cx="3773009" cy="304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717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52649" y="266700"/>
            <a:ext cx="6926248" cy="1320800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7088" y="3915950"/>
            <a:ext cx="5834063" cy="2942051"/>
          </a:xfrm>
          <a:prstGeom prst="rect">
            <a:avLst/>
          </a:prstGeom>
        </p:spPr>
      </p:pic>
      <p:sp>
        <p:nvSpPr>
          <p:cNvPr id="6" name="TekstniOkvir 5"/>
          <p:cNvSpPr txBox="1"/>
          <p:nvPr/>
        </p:nvSpPr>
        <p:spPr>
          <a:xfrm>
            <a:off x="1857375" y="1009650"/>
            <a:ext cx="8734425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dirty="0"/>
              <a:t>4. Funkcija </a:t>
            </a:r>
            <a:r>
              <a:rPr lang="hr-HR" b="1" dirty="0"/>
              <a:t>Watershed </a:t>
            </a:r>
            <a:r>
              <a:rPr lang="en-GB" b="1" dirty="0">
                <a:sym typeface="Wingdings" panose="05000000000000000000" pitchFamily="2" charset="2"/>
              </a:rPr>
              <a:t>(</a:t>
            </a:r>
            <a:r>
              <a:rPr lang="en-GB" b="1" dirty="0" err="1">
                <a:sym typeface="Wingdings" panose="05000000000000000000" pitchFamily="2" charset="2"/>
              </a:rPr>
              <a:t>nastavak</a:t>
            </a:r>
            <a:r>
              <a:rPr lang="en-GB" b="1" dirty="0">
                <a:sym typeface="Wingdings" panose="05000000000000000000" pitchFamily="2" charset="2"/>
              </a:rPr>
              <a:t>)</a:t>
            </a:r>
          </a:p>
          <a:p>
            <a:pPr>
              <a:lnSpc>
                <a:spcPct val="150000"/>
              </a:lnSpc>
            </a:pPr>
            <a:r>
              <a:rPr lang="hr-HR" dirty="0">
                <a:sym typeface="Wingdings" panose="05000000000000000000" pitchFamily="2" charset="2"/>
              </a:rPr>
              <a:t>Output raster – odrediti lokaciju i naziv novog rastera (Kratko i jasno definirati naziv </a:t>
            </a:r>
            <a:r>
              <a:rPr lang="hr-HR" dirty="0" err="1">
                <a:sym typeface="Wingdings" panose="05000000000000000000" pitchFamily="2" charset="2"/>
              </a:rPr>
              <a:t>npr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b="1" i="1" dirty="0" err="1">
                <a:sym typeface="Wingdings" panose="05000000000000000000" pitchFamily="2" charset="2"/>
              </a:rPr>
              <a:t>watersh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hr-HR" dirty="0">
                <a:sym typeface="Wingdings" panose="05000000000000000000" pitchFamily="2" charset="2"/>
              </a:rPr>
              <a:t>Kliknuti ,,OK’’  rezultat je raster koji obuhvaća sve ćelije iz kojih se voda ‘’ulijeva’’ u krajnju točku/raster odnosno predstavlja porječje!</a:t>
            </a:r>
          </a:p>
          <a:p>
            <a:r>
              <a:rPr lang="hr-HR" b="1" dirty="0">
                <a:sym typeface="Wingdings" panose="05000000000000000000" pitchFamily="2" charset="2"/>
              </a:rPr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9591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33601" y="263612"/>
            <a:ext cx="6347713" cy="675503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227439"/>
            <a:ext cx="7488196" cy="4813925"/>
          </a:xfrm>
        </p:spPr>
        <p:txBody>
          <a:bodyPr/>
          <a:lstStyle/>
          <a:p>
            <a:r>
              <a:rPr lang="hr-HR" dirty="0"/>
              <a:t>Porječje u rasterskom obliku je potrebno pretvoriti u poligon</a:t>
            </a:r>
          </a:p>
          <a:p>
            <a:r>
              <a:rPr lang="hr-HR" dirty="0"/>
              <a:t>U </a:t>
            </a:r>
            <a:r>
              <a:rPr lang="hr-HR" i="1" dirty="0" err="1"/>
              <a:t>search</a:t>
            </a:r>
            <a:r>
              <a:rPr lang="hr-HR" dirty="0"/>
              <a:t> utipkajte </a:t>
            </a:r>
            <a:r>
              <a:rPr lang="hr-HR" b="1" dirty="0"/>
              <a:t>‘’raster to </a:t>
            </a:r>
            <a:r>
              <a:rPr lang="hr-HR" b="1" dirty="0" err="1"/>
              <a:t>polygon</a:t>
            </a:r>
            <a:r>
              <a:rPr lang="hr-HR" b="1" dirty="0"/>
              <a:t>’’ </a:t>
            </a:r>
            <a:r>
              <a:rPr lang="hr-HR" dirty="0"/>
              <a:t>(ili ga pronađite u </a:t>
            </a:r>
            <a:r>
              <a:rPr lang="hr-HR" i="1" dirty="0" err="1"/>
              <a:t>Conversion</a:t>
            </a:r>
            <a:r>
              <a:rPr lang="hr-HR" i="1" dirty="0"/>
              <a:t> </a:t>
            </a:r>
            <a:r>
              <a:rPr lang="hr-HR" i="1" dirty="0" err="1"/>
              <a:t>tools</a:t>
            </a:r>
            <a:r>
              <a:rPr lang="hr-HR" i="1" dirty="0"/>
              <a:t>)</a:t>
            </a:r>
          </a:p>
          <a:p>
            <a:pPr marL="0" indent="0">
              <a:buNone/>
            </a:pPr>
            <a:r>
              <a:rPr lang="hr-HR" dirty="0"/>
              <a:t>Input raster: raster koji ste dobili s funkcijom </a:t>
            </a:r>
            <a:r>
              <a:rPr lang="hr-HR" i="1" dirty="0" err="1"/>
              <a:t>watershed</a:t>
            </a:r>
            <a:endParaRPr lang="hr-HR" i="1" dirty="0"/>
          </a:p>
          <a:p>
            <a:pPr marL="0" indent="0">
              <a:buNone/>
            </a:pPr>
            <a:r>
              <a:rPr lang="hr-HR" dirty="0"/>
              <a:t>Definirajte ime i lokaciju poligona, kliknuti ,,OK’’</a:t>
            </a:r>
          </a:p>
          <a:p>
            <a:pPr marL="0" indent="0">
              <a:buNone/>
            </a:pPr>
            <a:r>
              <a:rPr lang="hr-HR" dirty="0"/>
              <a:t>Rezultat je poligon (vektor) porječja</a:t>
            </a:r>
          </a:p>
          <a:p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832369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7472" y="230661"/>
            <a:ext cx="7655511" cy="584886"/>
          </a:xfrm>
        </p:spPr>
        <p:txBody>
          <a:bodyPr>
            <a:normAutofit fontScale="90000"/>
          </a:bodyPr>
          <a:lstStyle/>
          <a:p>
            <a:r>
              <a:rPr lang="hr-HR" b="1" u="sng" dirty="0"/>
              <a:t>Vježba 6</a:t>
            </a:r>
            <a:r>
              <a:rPr lang="en-GB" b="1" u="sng" dirty="0"/>
              <a:t>b</a:t>
            </a:r>
            <a:r>
              <a:rPr lang="hr-HR" b="1" u="sng" dirty="0"/>
              <a:t>: Delineacija riječne mreže – nekad…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10297" y="1442907"/>
            <a:ext cx="7824401" cy="4776579"/>
          </a:xfrm>
          <a:solidFill>
            <a:schemeClr val="bg1"/>
          </a:solidFill>
        </p:spPr>
        <p:txBody>
          <a:bodyPr/>
          <a:lstStyle/>
          <a:p>
            <a:r>
              <a:rPr lang="hr-HR" dirty="0"/>
              <a:t>Otvorite kod rastera kojeg ste dobili f</a:t>
            </a:r>
            <a:r>
              <a:rPr lang="en-GB" dirty="0"/>
              <a:t>u</a:t>
            </a:r>
            <a:r>
              <a:rPr lang="hr-HR" dirty="0"/>
              <a:t>nkcijom </a:t>
            </a:r>
            <a:r>
              <a:rPr lang="hr-HR" i="1" dirty="0"/>
              <a:t>flow accumulation </a:t>
            </a:r>
            <a:r>
              <a:rPr lang="hr-HR" dirty="0"/>
              <a:t> properties</a:t>
            </a:r>
            <a:r>
              <a:rPr lang="hr-HR" dirty="0">
                <a:sym typeface="Wingdings" panose="05000000000000000000" pitchFamily="2" charset="2"/>
              </a:rPr>
              <a:t>symbology</a:t>
            </a:r>
          </a:p>
          <a:p>
            <a:r>
              <a:rPr lang="hr-HR" dirty="0">
                <a:sym typeface="Wingdings" panose="05000000000000000000" pitchFamily="2" charset="2"/>
              </a:rPr>
              <a:t>Kliknite na </a:t>
            </a:r>
            <a:r>
              <a:rPr lang="hr-HR" i="1" dirty="0">
                <a:sym typeface="Wingdings" panose="05000000000000000000" pitchFamily="2" charset="2"/>
              </a:rPr>
              <a:t>Classified i namjestite </a:t>
            </a:r>
            <a:r>
              <a:rPr lang="hr-HR" b="1" dirty="0">
                <a:sym typeface="Wingdings" panose="05000000000000000000" pitchFamily="2" charset="2"/>
              </a:rPr>
              <a:t>2 klase </a:t>
            </a:r>
            <a:r>
              <a:rPr lang="hr-HR" dirty="0">
                <a:sym typeface="Wingdings" panose="05000000000000000000" pitchFamily="2" charset="2"/>
              </a:rPr>
              <a:t>tako da jedna predstavlja r</a:t>
            </a:r>
            <a:r>
              <a:rPr lang="en-GB" dirty="0" err="1">
                <a:sym typeface="Wingdings" panose="05000000000000000000" pitchFamily="2" charset="2"/>
              </a:rPr>
              <a:t>i</a:t>
            </a:r>
            <a:r>
              <a:rPr lang="hr-HR" dirty="0">
                <a:sym typeface="Wingdings" panose="05000000000000000000" pitchFamily="2" charset="2"/>
              </a:rPr>
              <a:t>ječnu mrežu, a druga pozadinu – pronađite zadovoljavajuću </a:t>
            </a:r>
            <a:r>
              <a:rPr lang="hr-HR" b="1" dirty="0">
                <a:sym typeface="Wingdings" panose="05000000000000000000" pitchFamily="2" charset="2"/>
              </a:rPr>
              <a:t>graničnu vrijednost</a:t>
            </a:r>
            <a:r>
              <a:rPr lang="hr-HR" dirty="0">
                <a:sym typeface="Wingdings" panose="05000000000000000000" pitchFamily="2" charset="2"/>
              </a:rPr>
              <a:t> </a:t>
            </a:r>
          </a:p>
          <a:p>
            <a:r>
              <a:rPr lang="hr-HR" dirty="0">
                <a:sym typeface="Wingdings" panose="05000000000000000000" pitchFamily="2" charset="2"/>
              </a:rPr>
              <a:t>Granična vrijednost zapravo govori o minimalnoj </a:t>
            </a:r>
            <a:r>
              <a:rPr lang="hr-HR" dirty="0" err="1">
                <a:sym typeface="Wingdings" panose="05000000000000000000" pitchFamily="2" charset="2"/>
              </a:rPr>
              <a:t>sljevnoj</a:t>
            </a:r>
            <a:r>
              <a:rPr lang="hr-HR" dirty="0">
                <a:sym typeface="Wingdings" panose="05000000000000000000" pitchFamily="2" charset="2"/>
              </a:rPr>
              <a:t> površini koja se prikazuje </a:t>
            </a:r>
            <a:r>
              <a:rPr lang="hr-HR" b="1" dirty="0">
                <a:sym typeface="Wingdings" panose="05000000000000000000" pitchFamily="2" charset="2"/>
              </a:rPr>
              <a:t>– granični broj je broj ćelija</a:t>
            </a:r>
            <a:r>
              <a:rPr lang="hr-HR" dirty="0">
                <a:sym typeface="Wingdings" panose="05000000000000000000" pitchFamily="2" charset="2"/>
              </a:rPr>
              <a:t> koji ‘’se slijeva’’ u prikazanu ćeliju – površina ovisi o veličini ćelije tj. rezoluciji rastera)</a:t>
            </a:r>
            <a:endParaRPr lang="en-GB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0286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67697" y="98854"/>
            <a:ext cx="7606005" cy="716692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683799" y="815546"/>
            <a:ext cx="7226423" cy="5225818"/>
          </a:xfrm>
        </p:spPr>
        <p:txBody>
          <a:bodyPr/>
          <a:lstStyle/>
          <a:p>
            <a:r>
              <a:rPr lang="hr-HR" dirty="0"/>
              <a:t>U </a:t>
            </a:r>
            <a:r>
              <a:rPr lang="hr-HR" i="1" dirty="0" err="1"/>
              <a:t>search</a:t>
            </a:r>
            <a:r>
              <a:rPr lang="hr-HR" i="1" dirty="0"/>
              <a:t> </a:t>
            </a:r>
            <a:r>
              <a:rPr lang="hr-HR" dirty="0"/>
              <a:t>upišite ,,</a:t>
            </a:r>
            <a:r>
              <a:rPr lang="hr-HR" dirty="0" err="1"/>
              <a:t>reclassify</a:t>
            </a:r>
            <a:r>
              <a:rPr lang="hr-HR" dirty="0"/>
              <a:t>’’ (ili pronađite alat u </a:t>
            </a:r>
            <a:r>
              <a:rPr lang="hr-HR" dirty="0" err="1"/>
              <a:t>toolboxu</a:t>
            </a:r>
            <a:r>
              <a:rPr lang="hr-HR" dirty="0"/>
              <a:t>) i otvorite</a:t>
            </a:r>
          </a:p>
          <a:p>
            <a:r>
              <a:rPr lang="hr-HR" dirty="0"/>
              <a:t>U input raster stavite </a:t>
            </a:r>
            <a:r>
              <a:rPr lang="hr-HR" i="1" dirty="0" err="1"/>
              <a:t>flow</a:t>
            </a:r>
            <a:r>
              <a:rPr lang="hr-HR" i="1" dirty="0"/>
              <a:t> </a:t>
            </a:r>
            <a:r>
              <a:rPr lang="hr-HR" i="1" dirty="0" err="1"/>
              <a:t>accumulation</a:t>
            </a:r>
            <a:r>
              <a:rPr lang="hr-HR" i="1" dirty="0"/>
              <a:t> </a:t>
            </a:r>
            <a:r>
              <a:rPr lang="hr-HR" dirty="0"/>
              <a:t>raster i provjerite je li broj klasa i granična vrijednost u skladu s vašim odabranim. Ukoliko nije uredite ih ručno preko </a:t>
            </a:r>
            <a:r>
              <a:rPr lang="hr-HR" i="1" dirty="0" err="1"/>
              <a:t>classify</a:t>
            </a:r>
            <a:r>
              <a:rPr lang="hr-HR" i="1" dirty="0"/>
              <a:t>…</a:t>
            </a:r>
          </a:p>
          <a:p>
            <a:r>
              <a:rPr lang="hr-HR" dirty="0"/>
              <a:t>Definirajte lokaciju i naziv novog rastera i kliknite ,,OK’’ </a:t>
            </a:r>
            <a:r>
              <a:rPr lang="hr-HR" dirty="0">
                <a:sym typeface="Wingdings" panose="05000000000000000000" pitchFamily="2" charset="2"/>
              </a:rPr>
              <a:t> rezultat je novi raster s 2 vrijednosti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496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4086" y="115331"/>
            <a:ext cx="7496433" cy="766119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52368" y="988542"/>
            <a:ext cx="7191632" cy="5052822"/>
          </a:xfrm>
        </p:spPr>
        <p:txBody>
          <a:bodyPr/>
          <a:lstStyle/>
          <a:p>
            <a:pPr marL="0" indent="0">
              <a:buNone/>
            </a:pPr>
            <a:r>
              <a:rPr lang="en-GB" dirty="0" err="1">
                <a:highlight>
                  <a:srgbClr val="FFFF00"/>
                </a:highlight>
              </a:rPr>
              <a:t>Ovaj</a:t>
            </a:r>
            <a:r>
              <a:rPr lang="en-GB" dirty="0">
                <a:highlight>
                  <a:srgbClr val="FFFF00"/>
                </a:highlight>
              </a:rPr>
              <a:t>  </a:t>
            </a:r>
            <a:r>
              <a:rPr lang="en-GB" dirty="0" err="1">
                <a:highlight>
                  <a:srgbClr val="FFFF00"/>
                </a:highlight>
              </a:rPr>
              <a:t>korak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može</a:t>
            </a:r>
            <a:r>
              <a:rPr lang="en-GB" dirty="0">
                <a:highlight>
                  <a:srgbClr val="FFFF00"/>
                </a:highlight>
              </a:rPr>
              <a:t> se </a:t>
            </a:r>
            <a:r>
              <a:rPr lang="en-GB" dirty="0" err="1">
                <a:highlight>
                  <a:srgbClr val="FFFF00"/>
                </a:highlight>
              </a:rPr>
              <a:t>napraviti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i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na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kraju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vježbe</a:t>
            </a:r>
            <a:r>
              <a:rPr lang="hr-HR" dirty="0">
                <a:highlight>
                  <a:srgbClr val="FFFF00"/>
                </a:highlight>
              </a:rPr>
              <a:t> preko </a:t>
            </a:r>
            <a:r>
              <a:rPr lang="hr-HR" dirty="0" err="1">
                <a:highlight>
                  <a:srgbClr val="FFFF00"/>
                </a:highlight>
              </a:rPr>
              <a:t>Clip</a:t>
            </a:r>
            <a:r>
              <a:rPr lang="hr-HR" dirty="0">
                <a:highlight>
                  <a:srgbClr val="FFFF00"/>
                </a:highlight>
              </a:rPr>
              <a:t> alata</a:t>
            </a:r>
            <a:r>
              <a:rPr lang="en-GB" dirty="0">
                <a:highlight>
                  <a:srgbClr val="FFFF00"/>
                </a:highlight>
              </a:rPr>
              <a:t>, </a:t>
            </a:r>
            <a:r>
              <a:rPr lang="en-GB" dirty="0" err="1">
                <a:highlight>
                  <a:srgbClr val="FFFF00"/>
                </a:highlight>
              </a:rPr>
              <a:t>opcionalan</a:t>
            </a:r>
            <a:r>
              <a:rPr lang="en-GB" dirty="0">
                <a:highlight>
                  <a:srgbClr val="FFFF00"/>
                </a:highlight>
              </a:rPr>
              <a:t> je</a:t>
            </a:r>
          </a:p>
          <a:p>
            <a:r>
              <a:rPr lang="hr-HR" dirty="0"/>
              <a:t>U </a:t>
            </a:r>
            <a:r>
              <a:rPr lang="hr-HR" i="1" dirty="0"/>
              <a:t>search </a:t>
            </a:r>
            <a:r>
              <a:rPr lang="hr-HR" dirty="0"/>
              <a:t>upišite ,,extract by mask’’ i otvorite funkciju</a:t>
            </a:r>
          </a:p>
          <a:p>
            <a:r>
              <a:rPr lang="hr-HR" dirty="0"/>
              <a:t>U input raster stavite raster koji ste dobili reklasifikacijom</a:t>
            </a:r>
          </a:p>
          <a:p>
            <a:r>
              <a:rPr lang="hr-HR" dirty="0"/>
              <a:t>U input raster </a:t>
            </a: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feature</a:t>
            </a:r>
            <a:r>
              <a:rPr lang="hr-HR" dirty="0"/>
              <a:t> </a:t>
            </a:r>
            <a:r>
              <a:rPr lang="hr-HR" dirty="0" err="1"/>
              <a:t>mask</a:t>
            </a:r>
            <a:r>
              <a:rPr lang="hr-HR" dirty="0"/>
              <a:t> data stavite poligon </a:t>
            </a:r>
            <a:r>
              <a:rPr lang="hr-HR" dirty="0" err="1"/>
              <a:t>porjecja</a:t>
            </a:r>
            <a:endParaRPr lang="hr-HR" dirty="0"/>
          </a:p>
          <a:p>
            <a:r>
              <a:rPr lang="hr-HR" dirty="0"/>
              <a:t>Imenujte i odredite lokaciju novom rasteru – rezultat je novi raster samo na području porječja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22227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3280" y="259772"/>
            <a:ext cx="7669428" cy="922638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3281" y="1083077"/>
            <a:ext cx="6974899" cy="5177681"/>
          </a:xfrm>
        </p:spPr>
        <p:txBody>
          <a:bodyPr/>
          <a:lstStyle/>
          <a:p>
            <a:r>
              <a:rPr lang="hr-HR" dirty="0"/>
              <a:t>U </a:t>
            </a:r>
            <a:r>
              <a:rPr lang="hr-HR" i="1" dirty="0" err="1"/>
              <a:t>search</a:t>
            </a:r>
            <a:r>
              <a:rPr lang="hr-HR" i="1" dirty="0"/>
              <a:t> </a:t>
            </a:r>
            <a:r>
              <a:rPr lang="hr-HR" dirty="0"/>
              <a:t>upišite</a:t>
            </a:r>
            <a:r>
              <a:rPr lang="hr-HR" i="1" dirty="0"/>
              <a:t> ,,</a:t>
            </a:r>
            <a:r>
              <a:rPr lang="hr-HR" dirty="0" err="1"/>
              <a:t>extract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attributes</a:t>
            </a:r>
            <a:r>
              <a:rPr lang="hr-HR" dirty="0"/>
              <a:t>’’ i otvorite</a:t>
            </a:r>
          </a:p>
          <a:p>
            <a:r>
              <a:rPr lang="hr-HR" dirty="0"/>
              <a:t>Pod </a:t>
            </a:r>
            <a:r>
              <a:rPr lang="hr-HR" i="1" dirty="0"/>
              <a:t>input raster </a:t>
            </a:r>
            <a:r>
              <a:rPr lang="hr-HR" dirty="0"/>
              <a:t>stavite raster koji ste dobili u prošlom koraku (</a:t>
            </a:r>
            <a:r>
              <a:rPr lang="hr-HR" dirty="0" err="1"/>
              <a:t>extract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mask</a:t>
            </a:r>
            <a:r>
              <a:rPr lang="hr-HR" dirty="0"/>
              <a:t>)</a:t>
            </a:r>
          </a:p>
          <a:p>
            <a:r>
              <a:rPr lang="hr-HR" dirty="0"/>
              <a:t>A pod uvjet upišite </a:t>
            </a:r>
            <a:r>
              <a:rPr lang="hr-HR" dirty="0" err="1"/>
              <a:t>value</a:t>
            </a:r>
            <a:r>
              <a:rPr lang="hr-HR" dirty="0"/>
              <a:t>=1 ili </a:t>
            </a:r>
            <a:r>
              <a:rPr lang="hr-HR" dirty="0" err="1"/>
              <a:t>value</a:t>
            </a:r>
            <a:r>
              <a:rPr lang="hr-HR" dirty="0"/>
              <a:t>=2, ovisno koja vam kategorija predstavlja riječnu mrežu </a:t>
            </a:r>
            <a:r>
              <a:rPr lang="hr-HR" dirty="0">
                <a:sym typeface="Wingdings" panose="05000000000000000000" pitchFamily="2" charset="2"/>
              </a:rPr>
              <a:t> rezultat je ,,linijski’’ raster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5479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10032" y="131806"/>
            <a:ext cx="7718855" cy="708454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b</a:t>
            </a:r>
            <a:r>
              <a:rPr lang="hr-HR" dirty="0"/>
              <a:t>: Delineacija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10032" y="1062682"/>
            <a:ext cx="7867137" cy="4978682"/>
          </a:xfrm>
        </p:spPr>
        <p:txBody>
          <a:bodyPr/>
          <a:lstStyle/>
          <a:p>
            <a:r>
              <a:rPr lang="hr-HR" dirty="0"/>
              <a:t>U </a:t>
            </a:r>
            <a:r>
              <a:rPr lang="hr-HR" i="1" dirty="0" err="1"/>
              <a:t>search</a:t>
            </a:r>
            <a:r>
              <a:rPr lang="hr-HR" dirty="0"/>
              <a:t> utipkati ,,</a:t>
            </a:r>
            <a:r>
              <a:rPr lang="hr-HR" dirty="0" err="1"/>
              <a:t>Stream</a:t>
            </a:r>
            <a:r>
              <a:rPr lang="hr-HR" dirty="0"/>
              <a:t> to </a:t>
            </a:r>
            <a:r>
              <a:rPr lang="hr-HR" dirty="0" err="1"/>
              <a:t>feature</a:t>
            </a:r>
            <a:r>
              <a:rPr lang="hr-HR" dirty="0"/>
              <a:t>’’ i otvoriti</a:t>
            </a:r>
          </a:p>
          <a:p>
            <a:r>
              <a:rPr lang="hr-HR" dirty="0"/>
              <a:t>Input </a:t>
            </a:r>
            <a:r>
              <a:rPr lang="hr-HR" dirty="0" err="1"/>
              <a:t>stream</a:t>
            </a:r>
            <a:r>
              <a:rPr lang="hr-HR" dirty="0"/>
              <a:t> </a:t>
            </a:r>
            <a:r>
              <a:rPr lang="hr-HR" dirty="0" err="1"/>
              <a:t>feature</a:t>
            </a:r>
            <a:r>
              <a:rPr lang="hr-HR" dirty="0"/>
              <a:t> </a:t>
            </a:r>
            <a:r>
              <a:rPr lang="hr-HR" dirty="0">
                <a:sym typeface="Wingdings" panose="05000000000000000000" pitchFamily="2" charset="2"/>
              </a:rPr>
              <a:t></a:t>
            </a:r>
            <a:r>
              <a:rPr lang="hr-HR" dirty="0"/>
              <a:t> ubaciti ,,linijski raster’’ iz prethodnog koraka</a:t>
            </a:r>
          </a:p>
          <a:p>
            <a:r>
              <a:rPr lang="hr-HR" dirty="0"/>
              <a:t>Input </a:t>
            </a:r>
            <a:r>
              <a:rPr lang="hr-HR" dirty="0" err="1"/>
              <a:t>flow</a:t>
            </a:r>
            <a:r>
              <a:rPr lang="hr-HR" dirty="0"/>
              <a:t> </a:t>
            </a:r>
            <a:r>
              <a:rPr lang="hr-HR" dirty="0" err="1"/>
              <a:t>direction</a:t>
            </a:r>
            <a:r>
              <a:rPr lang="hr-HR" dirty="0"/>
              <a:t> raster </a:t>
            </a:r>
            <a:r>
              <a:rPr lang="hr-HR" dirty="0">
                <a:sym typeface="Wingdings" panose="05000000000000000000" pitchFamily="2" charset="2"/>
              </a:rPr>
              <a:t> ubaciti raster kojeg ste dobili </a:t>
            </a:r>
            <a:r>
              <a:rPr lang="hr-HR" i="1" dirty="0" err="1">
                <a:sym typeface="Wingdings" panose="05000000000000000000" pitchFamily="2" charset="2"/>
              </a:rPr>
              <a:t>flow</a:t>
            </a:r>
            <a:r>
              <a:rPr lang="hr-HR" i="1" dirty="0">
                <a:sym typeface="Wingdings" panose="05000000000000000000" pitchFamily="2" charset="2"/>
              </a:rPr>
              <a:t> </a:t>
            </a:r>
            <a:r>
              <a:rPr lang="hr-HR" i="1" dirty="0" err="1">
                <a:sym typeface="Wingdings" panose="05000000000000000000" pitchFamily="2" charset="2"/>
              </a:rPr>
              <a:t>direction</a:t>
            </a:r>
            <a:r>
              <a:rPr lang="hr-HR" dirty="0">
                <a:sym typeface="Wingdings" panose="05000000000000000000" pitchFamily="2" charset="2"/>
              </a:rPr>
              <a:t> funkcijom</a:t>
            </a:r>
          </a:p>
          <a:p>
            <a:r>
              <a:rPr lang="hr-HR" dirty="0">
                <a:sym typeface="Wingdings" panose="05000000000000000000" pitchFamily="2" charset="2"/>
              </a:rPr>
              <a:t>Imenovati i spremiti… rezultat je linijski poligon (vektorski oblik)</a:t>
            </a: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227" y="2990746"/>
            <a:ext cx="2533903" cy="37354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8B07AF-B966-41E8-BC31-845C269588A7}"/>
              </a:ext>
            </a:extLst>
          </p:cNvPr>
          <p:cNvSpPr txBox="1"/>
          <p:nvPr/>
        </p:nvSpPr>
        <p:spPr>
          <a:xfrm>
            <a:off x="6916085" y="4165766"/>
            <a:ext cx="3665758" cy="9233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Ovo je samo prikaz osnovnih elemenata, karta mora biti puno bolja!!!!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2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67698" y="280086"/>
            <a:ext cx="6347713" cy="1320800"/>
          </a:xfrm>
        </p:spPr>
        <p:txBody>
          <a:bodyPr/>
          <a:lstStyle/>
          <a:p>
            <a:r>
              <a:rPr lang="hr-HR" dirty="0"/>
              <a:t>Vježba 6: Delineacija porječa i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746423"/>
            <a:ext cx="7035115" cy="4294941"/>
          </a:xfrm>
        </p:spPr>
        <p:txBody>
          <a:bodyPr>
            <a:normAutofit/>
          </a:bodyPr>
          <a:lstStyle/>
          <a:p>
            <a:r>
              <a:rPr lang="hr-HR" sz="2400" dirty="0"/>
              <a:t>Pomoću digitalnog modela reljefa potrebno je odrediti površinsko /topografsko porječje rijeke i </a:t>
            </a:r>
            <a:r>
              <a:rPr lang="hr-HR" sz="2400" dirty="0" err="1"/>
              <a:t>delineirati</a:t>
            </a:r>
            <a:r>
              <a:rPr lang="hr-HR" sz="2400" dirty="0"/>
              <a:t> riječnu mrežu.</a:t>
            </a: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65800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21934" y="121642"/>
            <a:ext cx="8683692" cy="584886"/>
          </a:xfrm>
        </p:spPr>
        <p:txBody>
          <a:bodyPr>
            <a:noAutofit/>
          </a:bodyPr>
          <a:lstStyle/>
          <a:p>
            <a:r>
              <a:rPr lang="hr-HR" sz="2800" b="1" u="sng" dirty="0"/>
              <a:t>Vježba 6</a:t>
            </a:r>
            <a:r>
              <a:rPr lang="en-GB" sz="2800" b="1" u="sng" dirty="0"/>
              <a:t>b</a:t>
            </a:r>
            <a:r>
              <a:rPr lang="hr-HR" sz="2800" b="1" u="sng" dirty="0"/>
              <a:t>: Delineacija riječne mreže</a:t>
            </a:r>
            <a:br>
              <a:rPr lang="hr-HR" sz="2800" b="1" u="sng" dirty="0"/>
            </a:br>
            <a:r>
              <a:rPr lang="hr-HR" sz="2800" b="1" u="sng" dirty="0" err="1"/>
              <a:t>ArcGIS</a:t>
            </a:r>
            <a:r>
              <a:rPr lang="hr-HR" sz="2800" b="1" u="sng" dirty="0"/>
              <a:t> Pro: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10297" y="994299"/>
            <a:ext cx="7824401" cy="5225187"/>
          </a:xfrm>
          <a:solidFill>
            <a:schemeClr val="bg1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U </a:t>
            </a:r>
            <a:r>
              <a:rPr lang="hr-HR" dirty="0" err="1">
                <a:sym typeface="Wingdings" panose="05000000000000000000" pitchFamily="2" charset="2"/>
              </a:rPr>
              <a:t>Hydrology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toolsima</a:t>
            </a:r>
            <a:r>
              <a:rPr lang="hr-HR" dirty="0">
                <a:sym typeface="Wingdings" panose="05000000000000000000" pitchFamily="2" charset="2"/>
              </a:rPr>
              <a:t> postoje dvije funkcije:</a:t>
            </a: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1. </a:t>
            </a:r>
            <a:r>
              <a:rPr lang="hr-HR" i="1" dirty="0" err="1">
                <a:sym typeface="Wingdings" panose="05000000000000000000" pitchFamily="2" charset="2"/>
              </a:rPr>
              <a:t>Derive</a:t>
            </a:r>
            <a:r>
              <a:rPr lang="hr-HR" i="1" dirty="0">
                <a:sym typeface="Wingdings" panose="05000000000000000000" pitchFamily="2" charset="2"/>
              </a:rPr>
              <a:t> </a:t>
            </a:r>
            <a:r>
              <a:rPr lang="hr-HR" i="1" dirty="0" err="1">
                <a:sym typeface="Wingdings" panose="05000000000000000000" pitchFamily="2" charset="2"/>
              </a:rPr>
              <a:t>Stream</a:t>
            </a:r>
            <a:r>
              <a:rPr lang="hr-HR" i="1" dirty="0">
                <a:sym typeface="Wingdings" panose="05000000000000000000" pitchFamily="2" charset="2"/>
              </a:rPr>
              <a:t> as Line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2. </a:t>
            </a:r>
            <a:r>
              <a:rPr lang="hr-HR" i="1" dirty="0" err="1">
                <a:sym typeface="Wingdings" panose="05000000000000000000" pitchFamily="2" charset="2"/>
              </a:rPr>
              <a:t>Derive</a:t>
            </a:r>
            <a:r>
              <a:rPr lang="hr-HR" i="1" dirty="0">
                <a:sym typeface="Wingdings" panose="05000000000000000000" pitchFamily="2" charset="2"/>
              </a:rPr>
              <a:t> </a:t>
            </a:r>
            <a:r>
              <a:rPr lang="hr-HR" i="1" dirty="0" err="1">
                <a:sym typeface="Wingdings" panose="05000000000000000000" pitchFamily="2" charset="2"/>
              </a:rPr>
              <a:t>Stream</a:t>
            </a:r>
            <a:r>
              <a:rPr lang="hr-HR" i="1" dirty="0">
                <a:sym typeface="Wingdings" panose="05000000000000000000" pitchFamily="2" charset="2"/>
              </a:rPr>
              <a:t> as Raster</a:t>
            </a:r>
          </a:p>
          <a:p>
            <a:pPr marL="0" indent="0">
              <a:buNone/>
            </a:pPr>
            <a:endParaRPr lang="hr-HR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Koristit ćemo obje funkcije! </a:t>
            </a:r>
          </a:p>
          <a:p>
            <a:pPr marL="0" indent="0">
              <a:buNone/>
            </a:pPr>
            <a:endParaRPr lang="hr-HR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					Umetnuti DMR </a:t>
            </a: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Odrediti naziv i lokaciju novog sloja</a:t>
            </a:r>
          </a:p>
          <a:p>
            <a:pPr marL="0" indent="0">
              <a:buNone/>
            </a:pPr>
            <a:endParaRPr lang="hr-HR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Odrediti </a:t>
            </a:r>
            <a:r>
              <a:rPr lang="hr-HR" i="1" dirty="0" err="1">
                <a:sym typeface="Wingdings" panose="05000000000000000000" pitchFamily="2" charset="2"/>
              </a:rPr>
              <a:t>slijevnu</a:t>
            </a:r>
            <a:r>
              <a:rPr lang="hr-HR" i="1" dirty="0">
                <a:sym typeface="Wingdings" panose="05000000000000000000" pitchFamily="2" charset="2"/>
              </a:rPr>
              <a:t> površinu nakon koje </a:t>
            </a:r>
          </a:p>
          <a:p>
            <a:pPr marL="0" indent="0">
              <a:buNone/>
            </a:pPr>
            <a:r>
              <a:rPr lang="hr-HR" i="1" dirty="0">
                <a:sym typeface="Wingdings" panose="05000000000000000000" pitchFamily="2" charset="2"/>
              </a:rPr>
              <a:t>se prikazuje tok					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1C6126-65AA-4DF8-B5F3-5BBFDBD50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7521" y="2411810"/>
            <a:ext cx="3775046" cy="432454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7F391961-022A-41E9-9C67-DE50C263D46E}"/>
              </a:ext>
            </a:extLst>
          </p:cNvPr>
          <p:cNvSpPr/>
          <p:nvPr/>
        </p:nvSpPr>
        <p:spPr>
          <a:xfrm>
            <a:off x="6263780" y="3288485"/>
            <a:ext cx="2063692" cy="4705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C900D6F-F50F-43DE-AA32-FB1573A8D9D9}"/>
              </a:ext>
            </a:extLst>
          </p:cNvPr>
          <p:cNvSpPr/>
          <p:nvPr/>
        </p:nvSpPr>
        <p:spPr>
          <a:xfrm>
            <a:off x="6226029" y="5176535"/>
            <a:ext cx="1929468" cy="6373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007F21-D70D-403F-BA2F-6049577AC6CE}"/>
              </a:ext>
            </a:extLst>
          </p:cNvPr>
          <p:cNvSpPr/>
          <p:nvPr/>
        </p:nvSpPr>
        <p:spPr>
          <a:xfrm>
            <a:off x="6263781" y="3782479"/>
            <a:ext cx="1853967" cy="4705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34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05231" y="189470"/>
            <a:ext cx="8678684" cy="1320800"/>
          </a:xfrm>
        </p:spPr>
        <p:txBody>
          <a:bodyPr>
            <a:normAutofit/>
          </a:bodyPr>
          <a:lstStyle/>
          <a:p>
            <a:r>
              <a:rPr lang="hr-HR" sz="2800" dirty="0"/>
              <a:t>Vježba 6</a:t>
            </a:r>
            <a:r>
              <a:rPr lang="en-GB" sz="2800" dirty="0"/>
              <a:t>:</a:t>
            </a:r>
            <a:r>
              <a:rPr lang="en-GB" sz="2800" dirty="0" err="1"/>
              <a:t>Napomene</a:t>
            </a:r>
            <a:r>
              <a:rPr lang="en-GB" sz="2800" dirty="0"/>
              <a:t> </a:t>
            </a:r>
            <a:r>
              <a:rPr lang="en-GB" sz="2800" dirty="0" err="1"/>
              <a:t>i</a:t>
            </a:r>
            <a:r>
              <a:rPr lang="en-GB" sz="2800" dirty="0"/>
              <a:t> </a:t>
            </a:r>
            <a:r>
              <a:rPr lang="en-GB" sz="2800" dirty="0" err="1"/>
              <a:t>predavanje</a:t>
            </a:r>
            <a:r>
              <a:rPr lang="en-GB" sz="2800" dirty="0"/>
              <a:t> </a:t>
            </a:r>
            <a:r>
              <a:rPr lang="en-GB" sz="2800" dirty="0" err="1"/>
              <a:t>vježbe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120346"/>
            <a:ext cx="7371427" cy="5271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hr-HR" b="1" dirty="0"/>
              <a:t>Vježbu 6 predati kao kartu s porječjem i r</a:t>
            </a:r>
            <a:r>
              <a:rPr lang="en-GB" b="1" dirty="0" err="1"/>
              <a:t>i</a:t>
            </a:r>
            <a:r>
              <a:rPr lang="hr-HR" b="1" dirty="0"/>
              <a:t>ječnom mrežom</a:t>
            </a:r>
            <a:r>
              <a:rPr lang="hr-HR" dirty="0"/>
              <a:t>!</a:t>
            </a:r>
          </a:p>
          <a:p>
            <a:r>
              <a:rPr lang="hr-HR" dirty="0"/>
              <a:t>Pozadinu i stil odaberite sami (</a:t>
            </a:r>
            <a:r>
              <a:rPr lang="hr-HR" dirty="0" err="1"/>
              <a:t>basemap</a:t>
            </a:r>
            <a:r>
              <a:rPr lang="hr-HR" dirty="0"/>
              <a:t>, TK, reljef…)</a:t>
            </a:r>
          </a:p>
          <a:p>
            <a:r>
              <a:rPr lang="en-GB" dirty="0"/>
              <a:t>Mora </a:t>
            </a:r>
            <a:r>
              <a:rPr lang="hr-HR" dirty="0"/>
              <a:t>biti vidljivo o kojem se području radi i imenovati vašu tekućicu (potok)</a:t>
            </a:r>
          </a:p>
          <a:p>
            <a:r>
              <a:rPr lang="hr-HR" dirty="0"/>
              <a:t>Pazite na legendu, oznaku sjevera, prozirnost, sadržaj karte… </a:t>
            </a:r>
          </a:p>
          <a:p>
            <a:r>
              <a:rPr lang="en-GB" dirty="0" err="1"/>
              <a:t>Nije</a:t>
            </a:r>
            <a:r>
              <a:rPr lang="en-GB" dirty="0"/>
              <a:t> </a:t>
            </a:r>
            <a:r>
              <a:rPr lang="en-GB" dirty="0" err="1"/>
              <a:t>bitno</a:t>
            </a:r>
            <a:r>
              <a:rPr lang="en-GB" dirty="0"/>
              <a:t> </a:t>
            </a:r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dođete</a:t>
            </a:r>
            <a:r>
              <a:rPr lang="en-GB" dirty="0"/>
              <a:t> </a:t>
            </a:r>
            <a:r>
              <a:rPr lang="en-GB" dirty="0" err="1"/>
              <a:t>rezultata</a:t>
            </a:r>
            <a:r>
              <a:rPr lang="en-GB" dirty="0"/>
              <a:t>, </a:t>
            </a:r>
            <a:r>
              <a:rPr lang="en-GB" dirty="0" err="1"/>
              <a:t>možda</a:t>
            </a:r>
            <a:r>
              <a:rPr lang="en-GB" dirty="0"/>
              <a:t> </a:t>
            </a:r>
            <a:r>
              <a:rPr lang="en-GB" dirty="0" err="1"/>
              <a:t>imate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neki</a:t>
            </a:r>
            <a:r>
              <a:rPr lang="en-GB" dirty="0"/>
              <a:t> </a:t>
            </a:r>
            <a:r>
              <a:rPr lang="en-GB" dirty="0" err="1"/>
              <a:t>svoj</a:t>
            </a:r>
            <a:r>
              <a:rPr lang="en-GB" dirty="0"/>
              <a:t> </a:t>
            </a:r>
            <a:r>
              <a:rPr lang="en-GB" dirty="0" err="1"/>
              <a:t>način</a:t>
            </a:r>
            <a:r>
              <a:rPr lang="en-GB" dirty="0"/>
              <a:t> </a:t>
            </a:r>
            <a:r>
              <a:rPr lang="en-GB" dirty="0" err="1"/>
              <a:t>brži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precizniji</a:t>
            </a:r>
            <a:r>
              <a:rPr lang="en-GB" dirty="0"/>
              <a:t>, </a:t>
            </a:r>
            <a:r>
              <a:rPr lang="en-GB" dirty="0" err="1"/>
              <a:t>slobodno</a:t>
            </a:r>
            <a:r>
              <a:rPr lang="en-GB" dirty="0"/>
              <a:t> se </a:t>
            </a:r>
            <a:r>
              <a:rPr lang="en-GB" dirty="0" err="1"/>
              <a:t>njime</a:t>
            </a:r>
            <a:r>
              <a:rPr lang="en-GB" dirty="0"/>
              <a:t> </a:t>
            </a:r>
            <a:r>
              <a:rPr lang="en-GB" dirty="0" err="1"/>
              <a:t>koristite</a:t>
            </a:r>
            <a:r>
              <a:rPr lang="en-GB" dirty="0"/>
              <a:t>!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Neka bude kvalitetno! </a:t>
            </a:r>
          </a:p>
        </p:txBody>
      </p:sp>
    </p:spTree>
    <p:extLst>
      <p:ext uri="{BB962C8B-B14F-4D97-AF65-F5344CB8AC3E}">
        <p14:creationId xmlns:p14="http://schemas.microsoft.com/office/powerpoint/2010/main" val="16492610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7981" y="280088"/>
            <a:ext cx="7821227" cy="13208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 i gustoća riječne mreže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0417" y="1600888"/>
            <a:ext cx="8371162" cy="4890529"/>
          </a:xfrm>
        </p:spPr>
        <p:txBody>
          <a:bodyPr/>
          <a:lstStyle/>
          <a:p>
            <a:r>
              <a:rPr lang="hr-HR" dirty="0"/>
              <a:t>Svaki zasebni dio toka tekućice dobiva svoj red</a:t>
            </a:r>
          </a:p>
          <a:p>
            <a:r>
              <a:rPr lang="hr-HR" dirty="0"/>
              <a:t>Prilikom spajanja dvaju segmenata primjenjuje se iduća formula:</a:t>
            </a:r>
          </a:p>
          <a:p>
            <a:pPr marL="0" indent="0">
              <a:buNone/>
            </a:pPr>
            <a:r>
              <a:rPr lang="hr-HR" dirty="0"/>
              <a:t>1+1=2</a:t>
            </a:r>
          </a:p>
          <a:p>
            <a:pPr marL="0" indent="0">
              <a:buNone/>
            </a:pPr>
            <a:r>
              <a:rPr lang="hr-HR" dirty="0"/>
              <a:t>1+2=2</a:t>
            </a:r>
          </a:p>
          <a:p>
            <a:pPr marL="0" indent="0">
              <a:buNone/>
            </a:pPr>
            <a:r>
              <a:rPr lang="hr-HR" dirty="0"/>
              <a:t>2+2=3</a:t>
            </a:r>
          </a:p>
          <a:p>
            <a:pPr marL="0" indent="0">
              <a:buNone/>
            </a:pPr>
            <a:r>
              <a:rPr lang="hr-HR" dirty="0"/>
              <a:t>3+2=3</a:t>
            </a:r>
          </a:p>
          <a:p>
            <a:pPr marL="0" indent="0">
              <a:buNone/>
            </a:pPr>
            <a:r>
              <a:rPr lang="hr-HR" dirty="0"/>
              <a:t>3+3=4</a:t>
            </a:r>
          </a:p>
          <a:p>
            <a:pPr marL="0" indent="0">
              <a:buNone/>
            </a:pPr>
            <a:r>
              <a:rPr lang="hr-HR" dirty="0"/>
              <a:t>…</a:t>
            </a:r>
          </a:p>
        </p:txBody>
      </p:sp>
      <p:pic>
        <p:nvPicPr>
          <p:cNvPr id="1026" name="Picture 2" descr="BOOK of MORMON RESOURCES: Strahler Stream Order">
            <a:extLst>
              <a:ext uri="{FF2B5EF4-FFF2-40B4-BE49-F238E27FC236}">
                <a16:creationId xmlns:a16="http://schemas.microsoft.com/office/drawing/2014/main" id="{02F1DB7B-CB5C-492D-AE89-63F1C35F7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171" y="2439528"/>
            <a:ext cx="6994845" cy="4138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475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7981" y="280088"/>
            <a:ext cx="7821227" cy="13208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19922" y="1600888"/>
            <a:ext cx="8043169" cy="4890529"/>
          </a:xfrm>
        </p:spPr>
        <p:txBody>
          <a:bodyPr/>
          <a:lstStyle/>
          <a:p>
            <a:r>
              <a:rPr lang="hr-HR" sz="2400" b="1" i="1" dirty="0" err="1"/>
              <a:t>Stream</a:t>
            </a:r>
            <a:r>
              <a:rPr lang="hr-HR" sz="2400" b="1" i="1" dirty="0"/>
              <a:t> </a:t>
            </a:r>
            <a:r>
              <a:rPr lang="hr-HR" sz="2400" b="1" i="1" dirty="0" err="1"/>
              <a:t>order</a:t>
            </a:r>
            <a:r>
              <a:rPr lang="hr-HR" sz="2400" dirty="0"/>
              <a:t> funkcija</a:t>
            </a:r>
            <a:endParaRPr lang="hr-HR" sz="2000" dirty="0"/>
          </a:p>
          <a:p>
            <a:r>
              <a:rPr lang="hr-HR" sz="2000" dirty="0"/>
              <a:t>Dio </a:t>
            </a:r>
            <a:r>
              <a:rPr lang="hr-HR" sz="2000" i="1" dirty="0" err="1"/>
              <a:t>spatial</a:t>
            </a:r>
            <a:r>
              <a:rPr lang="hr-HR" sz="2000" i="1" dirty="0"/>
              <a:t> </a:t>
            </a:r>
            <a:r>
              <a:rPr lang="hr-HR" sz="2000" i="1" dirty="0" err="1"/>
              <a:t>analyst</a:t>
            </a:r>
            <a:r>
              <a:rPr lang="hr-HR" sz="2000" i="1" dirty="0"/>
              <a:t> </a:t>
            </a:r>
            <a:r>
              <a:rPr lang="hr-HR" sz="2000" dirty="0"/>
              <a:t>alata</a:t>
            </a:r>
          </a:p>
          <a:p>
            <a:r>
              <a:rPr lang="hr-HR" sz="2000" dirty="0"/>
              <a:t>Potrebni su </a:t>
            </a:r>
            <a:r>
              <a:rPr lang="hr-HR" sz="2000" b="1" dirty="0" err="1"/>
              <a:t>stream</a:t>
            </a:r>
            <a:r>
              <a:rPr lang="hr-HR" sz="2000" b="1" dirty="0"/>
              <a:t> raster </a:t>
            </a:r>
            <a:r>
              <a:rPr lang="hr-HR" sz="2000" dirty="0"/>
              <a:t>i </a:t>
            </a:r>
            <a:r>
              <a:rPr lang="hr-HR" sz="2000" b="1" dirty="0" err="1"/>
              <a:t>flow</a:t>
            </a:r>
            <a:r>
              <a:rPr lang="hr-HR" sz="2000" b="1" dirty="0"/>
              <a:t> </a:t>
            </a:r>
            <a:r>
              <a:rPr lang="hr-HR" sz="2000" b="1" dirty="0" err="1"/>
              <a:t>direction</a:t>
            </a:r>
            <a:r>
              <a:rPr lang="hr-HR" sz="2000" b="1" dirty="0"/>
              <a:t> </a:t>
            </a:r>
            <a:r>
              <a:rPr lang="hr-HR" sz="2000" dirty="0"/>
              <a:t>raster (najbolje je raditi u istom projektu kao i vježbu 6). </a:t>
            </a:r>
          </a:p>
          <a:p>
            <a:r>
              <a:rPr lang="hr-HR" sz="2000" b="1" dirty="0" err="1"/>
              <a:t>Stream</a:t>
            </a:r>
            <a:r>
              <a:rPr lang="hr-HR" sz="2000" b="1" dirty="0"/>
              <a:t> raster </a:t>
            </a:r>
            <a:r>
              <a:rPr lang="hr-HR" sz="2000" dirty="0"/>
              <a:t>dobiven je u vježbi 6, u predzadnjem koraku </a:t>
            </a:r>
            <a:r>
              <a:rPr lang="hr-HR" sz="2000" dirty="0" err="1"/>
              <a:t>delineacije</a:t>
            </a:r>
            <a:r>
              <a:rPr lang="hr-HR" sz="2000" dirty="0"/>
              <a:t> </a:t>
            </a:r>
            <a:r>
              <a:rPr lang="hr-HR" sz="2000" dirty="0" err="1"/>
              <a:t>rječne</a:t>
            </a:r>
            <a:r>
              <a:rPr lang="hr-HR" sz="2000" dirty="0"/>
              <a:t> mreže </a:t>
            </a:r>
          </a:p>
          <a:p>
            <a:endParaRPr lang="hr-HR" sz="2000" dirty="0"/>
          </a:p>
          <a:p>
            <a:r>
              <a:rPr lang="hr-HR" sz="2000" dirty="0"/>
              <a:t>Po potrebi ponovno </a:t>
            </a:r>
            <a:r>
              <a:rPr lang="hr-HR" sz="2000" dirty="0" err="1"/>
              <a:t>izvrtiti</a:t>
            </a:r>
            <a:r>
              <a:rPr lang="hr-HR" sz="2000" dirty="0"/>
              <a:t> funkciju </a:t>
            </a:r>
            <a:r>
              <a:rPr lang="hr-HR" sz="2000" dirty="0" err="1"/>
              <a:t>Derive</a:t>
            </a:r>
            <a:r>
              <a:rPr lang="hr-HR" sz="2000" dirty="0"/>
              <a:t> </a:t>
            </a:r>
            <a:r>
              <a:rPr lang="hr-HR" sz="2000" dirty="0" err="1"/>
              <a:t>stream</a:t>
            </a:r>
            <a:r>
              <a:rPr lang="hr-HR" sz="2000" dirty="0"/>
              <a:t> as raster*</a:t>
            </a:r>
          </a:p>
        </p:txBody>
      </p:sp>
    </p:spTree>
    <p:extLst>
      <p:ext uri="{BB962C8B-B14F-4D97-AF65-F5344CB8AC3E}">
        <p14:creationId xmlns:p14="http://schemas.microsoft.com/office/powerpoint/2010/main" val="16001908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7981" y="280088"/>
            <a:ext cx="7821227" cy="13208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19922" y="1600888"/>
            <a:ext cx="8043169" cy="4890529"/>
          </a:xfrm>
        </p:spPr>
        <p:txBody>
          <a:bodyPr/>
          <a:lstStyle/>
          <a:p>
            <a:r>
              <a:rPr lang="hr-HR" sz="2400" dirty="0"/>
              <a:t>Rezultat bi trebao izgledati ovako: </a:t>
            </a:r>
          </a:p>
          <a:p>
            <a:endParaRPr lang="hr-HR" sz="2000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FA9476-F538-417D-8ABB-0A3AB3427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631" y="2185269"/>
            <a:ext cx="6016706" cy="439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0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7981" y="280088"/>
            <a:ext cx="7821227" cy="1320800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19922" y="1600888"/>
            <a:ext cx="8043169" cy="4890529"/>
          </a:xfrm>
        </p:spPr>
        <p:txBody>
          <a:bodyPr/>
          <a:lstStyle/>
          <a:p>
            <a:r>
              <a:rPr lang="hr-HR" sz="2400" dirty="0"/>
              <a:t>Zbog bolje vizualizacije, pretvorite preko alata </a:t>
            </a:r>
            <a:r>
              <a:rPr lang="hr-HR" sz="2400" b="1" i="1" dirty="0" err="1"/>
              <a:t>Stream</a:t>
            </a:r>
            <a:r>
              <a:rPr lang="hr-HR" sz="2400" b="1" i="1" dirty="0"/>
              <a:t> to </a:t>
            </a:r>
            <a:r>
              <a:rPr lang="hr-HR" sz="2400" b="1" i="1" dirty="0" err="1"/>
              <a:t>feature</a:t>
            </a:r>
            <a:r>
              <a:rPr lang="hr-HR" sz="2400" b="1" i="1" dirty="0"/>
              <a:t> </a:t>
            </a:r>
            <a:r>
              <a:rPr lang="hr-HR" sz="2400" dirty="0"/>
              <a:t>raster u linijski </a:t>
            </a:r>
            <a:r>
              <a:rPr lang="hr-HR" sz="2400" dirty="0" err="1"/>
              <a:t>shp</a:t>
            </a:r>
            <a:r>
              <a:rPr lang="hr-HR" sz="2400" dirty="0"/>
              <a:t>.</a:t>
            </a:r>
          </a:p>
          <a:p>
            <a:r>
              <a:rPr lang="hr-HR" sz="2400" dirty="0"/>
              <a:t>Rezultat bi trebao biti riječna mreža</a:t>
            </a:r>
          </a:p>
          <a:p>
            <a:r>
              <a:rPr lang="hr-HR" sz="2400" dirty="0"/>
              <a:t>Preko </a:t>
            </a:r>
            <a:r>
              <a:rPr lang="hr-HR" sz="2400" dirty="0" err="1"/>
              <a:t>Symbology</a:t>
            </a:r>
            <a:r>
              <a:rPr lang="hr-HR" sz="2400" dirty="0"/>
              <a:t> urediti prikaz na </a:t>
            </a:r>
          </a:p>
          <a:p>
            <a:pPr marL="0" indent="0">
              <a:buNone/>
            </a:pPr>
            <a:r>
              <a:rPr lang="hr-HR" sz="2400" dirty="0" err="1"/>
              <a:t>Categories</a:t>
            </a:r>
            <a:r>
              <a:rPr lang="hr-HR" sz="2400" dirty="0"/>
              <a:t> </a:t>
            </a:r>
            <a:r>
              <a:rPr lang="hr-HR" sz="2400" dirty="0">
                <a:sym typeface="Wingdings" panose="05000000000000000000" pitchFamily="2" charset="2"/>
              </a:rPr>
              <a:t> Unique </a:t>
            </a:r>
            <a:r>
              <a:rPr lang="hr-HR" sz="2400" dirty="0" err="1">
                <a:sym typeface="Wingdings" panose="05000000000000000000" pitchFamily="2" charset="2"/>
              </a:rPr>
              <a:t>values</a:t>
            </a:r>
            <a:r>
              <a:rPr lang="hr-HR" sz="2400" dirty="0">
                <a:sym typeface="Wingdings" panose="05000000000000000000" pitchFamily="2" charset="2"/>
              </a:rPr>
              <a:t> (</a:t>
            </a:r>
            <a:r>
              <a:rPr lang="hr-HR" sz="2400" dirty="0" err="1">
                <a:sym typeface="Wingdings" panose="05000000000000000000" pitchFamily="2" charset="2"/>
              </a:rPr>
              <a:t>grid</a:t>
            </a:r>
            <a:r>
              <a:rPr lang="hr-HR" sz="2400" dirty="0">
                <a:sym typeface="Wingdings" panose="05000000000000000000" pitchFamily="2" charset="2"/>
              </a:rPr>
              <a:t> </a:t>
            </a:r>
            <a:r>
              <a:rPr lang="hr-HR" sz="2400" dirty="0" err="1">
                <a:sym typeface="Wingdings" panose="05000000000000000000" pitchFamily="2" charset="2"/>
              </a:rPr>
              <a:t>code</a:t>
            </a:r>
            <a:r>
              <a:rPr lang="hr-HR" sz="2400" dirty="0">
                <a:sym typeface="Wingdings" panose="05000000000000000000" pitchFamily="2" charset="2"/>
              </a:rPr>
              <a:t>)</a:t>
            </a:r>
          </a:p>
          <a:p>
            <a:r>
              <a:rPr lang="hr-HR" sz="2400" dirty="0">
                <a:sym typeface="Wingdings" panose="05000000000000000000" pitchFamily="2" charset="2"/>
              </a:rPr>
              <a:t>Rezultat bi trebao biti prikaz riječne mreža sa </a:t>
            </a:r>
            <a:r>
              <a:rPr lang="hr-HR" sz="2400" dirty="0" err="1">
                <a:sym typeface="Wingdings" panose="05000000000000000000" pitchFamily="2" charset="2"/>
              </a:rPr>
              <a:t>Strahlerovom</a:t>
            </a:r>
            <a:r>
              <a:rPr lang="hr-HR" sz="2400" dirty="0">
                <a:sym typeface="Wingdings" panose="05000000000000000000" pitchFamily="2" charset="2"/>
              </a:rPr>
              <a:t> klasifikacijom</a:t>
            </a:r>
            <a:endParaRPr lang="hr-HR" sz="2400" dirty="0"/>
          </a:p>
          <a:p>
            <a:endParaRPr lang="hr-HR" sz="2000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3062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E41C-FC4F-427D-AFB8-395C11574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Vježba</a:t>
            </a:r>
            <a:r>
              <a:rPr lang="en-US" dirty="0">
                <a:solidFill>
                  <a:schemeClr val="tx1"/>
                </a:solidFill>
              </a:rPr>
              <a:t> 7: </a:t>
            </a:r>
            <a:r>
              <a:rPr lang="hr-HR" dirty="0">
                <a:solidFill>
                  <a:schemeClr val="tx1"/>
                </a:solidFill>
              </a:rPr>
              <a:t>G</a:t>
            </a:r>
            <a:r>
              <a:rPr lang="en-US" dirty="0" err="1">
                <a:solidFill>
                  <a:schemeClr val="tx1"/>
                </a:solidFill>
              </a:rPr>
              <a:t>ustoća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riječne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mreže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4EF28-F2B9-4B54-80A1-621849DFD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687" y="1488613"/>
            <a:ext cx="8709031" cy="4534682"/>
          </a:xfrm>
        </p:spPr>
        <p:txBody>
          <a:bodyPr>
            <a:normAutofit/>
          </a:bodyPr>
          <a:lstStyle/>
          <a:p>
            <a:r>
              <a:rPr lang="hr-HR" sz="2000" dirty="0"/>
              <a:t>Riječnu</a:t>
            </a:r>
            <a:r>
              <a:rPr lang="en-US" sz="2000" dirty="0"/>
              <a:t> </a:t>
            </a:r>
            <a:r>
              <a:rPr lang="hr-HR" sz="2000" dirty="0"/>
              <a:t>mrežu (sustav)</a:t>
            </a:r>
            <a:r>
              <a:rPr lang="en-US" sz="2000" dirty="0"/>
              <a:t> </a:t>
            </a:r>
            <a:r>
              <a:rPr lang="en-US" sz="2000" dirty="0" err="1"/>
              <a:t>predstavljaju</a:t>
            </a:r>
            <a:r>
              <a:rPr lang="en-US" sz="2000" dirty="0"/>
              <a:t> </a:t>
            </a:r>
            <a:r>
              <a:rPr lang="en-US" sz="2000" dirty="0" err="1"/>
              <a:t>svi</a:t>
            </a:r>
            <a:r>
              <a:rPr lang="en-US" sz="2000" dirty="0"/>
              <a:t> </a:t>
            </a:r>
            <a:r>
              <a:rPr lang="en-US" sz="2000" dirty="0" err="1"/>
              <a:t>vodotoci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nekom</a:t>
            </a:r>
            <a:r>
              <a:rPr lang="en-US" sz="2000" dirty="0"/>
              <a:t> </a:t>
            </a:r>
            <a:r>
              <a:rPr lang="hr-HR" sz="2000" dirty="0"/>
              <a:t>porječju.</a:t>
            </a:r>
          </a:p>
          <a:p>
            <a:endParaRPr lang="hr-HR" sz="2000" dirty="0"/>
          </a:p>
          <a:p>
            <a:r>
              <a:rPr lang="en-US" sz="2000" dirty="0" err="1"/>
              <a:t>Apsolutna</a:t>
            </a:r>
            <a:r>
              <a:rPr lang="en-US" sz="2000" dirty="0"/>
              <a:t> </a:t>
            </a:r>
            <a:r>
              <a:rPr lang="en-US" sz="2000" dirty="0" err="1"/>
              <a:t>gustoća</a:t>
            </a:r>
            <a:r>
              <a:rPr lang="en-US" sz="2000" dirty="0"/>
              <a:t> </a:t>
            </a:r>
            <a:r>
              <a:rPr lang="en-US" sz="2000" dirty="0" err="1"/>
              <a:t>riječne</a:t>
            </a:r>
            <a:r>
              <a:rPr lang="en-US" sz="2000" dirty="0"/>
              <a:t> </a:t>
            </a:r>
            <a:r>
              <a:rPr lang="en-US" sz="2000" dirty="0" err="1"/>
              <a:t>mreže</a:t>
            </a:r>
            <a:r>
              <a:rPr lang="en-US" sz="2000" dirty="0"/>
              <a:t> je </a:t>
            </a:r>
            <a:r>
              <a:rPr lang="en-US" sz="2000" dirty="0" err="1"/>
              <a:t>ukupna</a:t>
            </a:r>
            <a:r>
              <a:rPr lang="en-US" sz="2000" dirty="0"/>
              <a:t> </a:t>
            </a:r>
            <a:r>
              <a:rPr lang="en-US" sz="2000" dirty="0" err="1"/>
              <a:t>duljina</a:t>
            </a:r>
            <a:r>
              <a:rPr lang="en-US" sz="2000" dirty="0"/>
              <a:t> </a:t>
            </a:r>
            <a:r>
              <a:rPr lang="en-US" sz="2000" dirty="0" err="1"/>
              <a:t>svih</a:t>
            </a:r>
            <a:r>
              <a:rPr lang="en-US" sz="2000" dirty="0"/>
              <a:t> </a:t>
            </a:r>
            <a:r>
              <a:rPr lang="en-US" sz="2000" dirty="0" err="1"/>
              <a:t>vodotoka</a:t>
            </a:r>
            <a:r>
              <a:rPr lang="en-US" sz="2000" dirty="0"/>
              <a:t> u </a:t>
            </a:r>
            <a:r>
              <a:rPr lang="hr-HR" sz="2000" dirty="0"/>
              <a:t>porječju</a:t>
            </a:r>
            <a:r>
              <a:rPr lang="en-US" sz="2000" dirty="0"/>
              <a:t> </a:t>
            </a:r>
            <a:r>
              <a:rPr lang="hr-HR" sz="2000" dirty="0"/>
              <a:t>(</a:t>
            </a:r>
            <a:r>
              <a:rPr lang="el-GR" sz="2000" dirty="0"/>
              <a:t>Σ </a:t>
            </a:r>
            <a:r>
              <a:rPr lang="en-US" sz="2000" dirty="0"/>
              <a:t>L</a:t>
            </a:r>
            <a:r>
              <a:rPr lang="hr-HR" sz="2000" dirty="0"/>
              <a:t>).</a:t>
            </a:r>
          </a:p>
          <a:p>
            <a:endParaRPr lang="en-US" sz="2000" dirty="0"/>
          </a:p>
          <a:p>
            <a:r>
              <a:rPr lang="en-US" sz="2000" dirty="0" err="1"/>
              <a:t>Specifična</a:t>
            </a:r>
            <a:r>
              <a:rPr lang="en-US" sz="2000" dirty="0"/>
              <a:t> </a:t>
            </a:r>
            <a:r>
              <a:rPr lang="en-US" sz="2000" dirty="0" err="1"/>
              <a:t>gustoća</a:t>
            </a:r>
            <a:r>
              <a:rPr lang="en-US" sz="2000" dirty="0"/>
              <a:t> </a:t>
            </a:r>
            <a:r>
              <a:rPr lang="en-US" sz="2000" dirty="0" err="1"/>
              <a:t>riječne</a:t>
            </a:r>
            <a:r>
              <a:rPr lang="en-US" sz="2000" dirty="0"/>
              <a:t> </a:t>
            </a:r>
            <a:r>
              <a:rPr lang="en-US" sz="2000" dirty="0" err="1"/>
              <a:t>mreže</a:t>
            </a:r>
            <a:r>
              <a:rPr lang="en-US" sz="2000" dirty="0"/>
              <a:t> </a:t>
            </a:r>
            <a:r>
              <a:rPr lang="hr-HR" sz="2000" dirty="0"/>
              <a:t>(</a:t>
            </a:r>
            <a:r>
              <a:rPr lang="en-US" sz="2000" dirty="0"/>
              <a:t>Di</a:t>
            </a:r>
            <a:r>
              <a:rPr lang="hr-HR" sz="2000" dirty="0"/>
              <a:t>)</a:t>
            </a:r>
            <a:r>
              <a:rPr lang="en-US" sz="2000" dirty="0"/>
              <a:t> je </a:t>
            </a:r>
            <a:r>
              <a:rPr lang="en-US" sz="2000" dirty="0" err="1"/>
              <a:t>ukupna</a:t>
            </a:r>
            <a:r>
              <a:rPr lang="en-US" sz="2000" dirty="0"/>
              <a:t> </a:t>
            </a:r>
            <a:r>
              <a:rPr lang="en-US" sz="2000" dirty="0" err="1"/>
              <a:t>duljina</a:t>
            </a:r>
            <a:r>
              <a:rPr lang="en-US" sz="2000" dirty="0"/>
              <a:t> </a:t>
            </a:r>
            <a:r>
              <a:rPr lang="en-US" sz="2000" dirty="0" err="1"/>
              <a:t>vodotoka</a:t>
            </a:r>
            <a:r>
              <a:rPr lang="en-US" sz="2000" dirty="0"/>
              <a:t> </a:t>
            </a:r>
            <a:r>
              <a:rPr lang="hr-HR" sz="2000" dirty="0"/>
              <a:t>(</a:t>
            </a:r>
            <a:r>
              <a:rPr lang="el-GR" sz="2000" dirty="0"/>
              <a:t>Σ </a:t>
            </a:r>
            <a:r>
              <a:rPr lang="en-US" sz="2000" dirty="0"/>
              <a:t>L</a:t>
            </a:r>
            <a:r>
              <a:rPr lang="hr-HR" sz="2000" dirty="0"/>
              <a:t>)</a:t>
            </a:r>
            <a:r>
              <a:rPr lang="en-US" sz="2000" dirty="0"/>
              <a:t> </a:t>
            </a:r>
            <a:r>
              <a:rPr lang="en-US" sz="2000" dirty="0" err="1"/>
              <a:t>podijeljena</a:t>
            </a:r>
            <a:r>
              <a:rPr lang="en-US" sz="2000" dirty="0"/>
              <a:t> s </a:t>
            </a:r>
            <a:r>
              <a:rPr lang="en-US" sz="2000" dirty="0" err="1"/>
              <a:t>ukupnom</a:t>
            </a:r>
            <a:r>
              <a:rPr lang="en-US" sz="2000" dirty="0"/>
              <a:t> </a:t>
            </a:r>
            <a:r>
              <a:rPr lang="en-US" sz="2000" dirty="0" err="1"/>
              <a:t>površinom</a:t>
            </a:r>
            <a:r>
              <a:rPr lang="en-US" sz="2000" dirty="0"/>
              <a:t> </a:t>
            </a:r>
            <a:r>
              <a:rPr lang="hr-HR" sz="2000" dirty="0"/>
              <a:t>porječja</a:t>
            </a:r>
            <a:r>
              <a:rPr lang="en-US" sz="2000" dirty="0"/>
              <a:t> </a:t>
            </a:r>
            <a:r>
              <a:rPr lang="hr-HR" sz="2000" dirty="0"/>
              <a:t>(F).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7842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D91B8-8023-4875-91E6-2FC19E2F8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Vježba 7: </a:t>
            </a:r>
            <a:r>
              <a:rPr lang="hr-HR" dirty="0" err="1">
                <a:solidFill>
                  <a:schemeClr val="tx1"/>
                </a:solidFill>
              </a:rPr>
              <a:t>Strahlerova</a:t>
            </a:r>
            <a:r>
              <a:rPr lang="hr-HR" dirty="0">
                <a:solidFill>
                  <a:schemeClr val="tx1"/>
                </a:solidFill>
              </a:rPr>
              <a:t> klasifikacija tekućica i gustoća riječne mreže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60515-3C8B-478D-B8D0-FF76817A9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Vježbu predajte:</a:t>
            </a:r>
          </a:p>
          <a:p>
            <a:pPr marL="0" indent="0">
              <a:buNone/>
            </a:pPr>
            <a:r>
              <a:rPr lang="hr-HR" sz="2000" dirty="0"/>
              <a:t>a) u obliku karte na kojoj treba biti prikazana riječna mreža sa </a:t>
            </a:r>
            <a:r>
              <a:rPr lang="hr-HR" sz="2000" dirty="0" err="1"/>
              <a:t>Strahlerovom</a:t>
            </a:r>
            <a:r>
              <a:rPr lang="hr-HR" sz="2000" dirty="0"/>
              <a:t> klasifikacijom i razvodnica (granice porječja). </a:t>
            </a:r>
          </a:p>
          <a:p>
            <a:pPr marL="0" indent="0">
              <a:buNone/>
            </a:pPr>
            <a:r>
              <a:rPr lang="hr-HR" sz="2000" dirty="0"/>
              <a:t>b) Izračunajte kolika je (specifična i apsolutna) gustoća riječne mreže u vašem porječju!</a:t>
            </a:r>
          </a:p>
          <a:p>
            <a:pPr marL="0" indent="0">
              <a:buNone/>
            </a:pPr>
            <a:r>
              <a:rPr lang="hr-HR" sz="2000" dirty="0"/>
              <a:t>c) izračunajte koliko je udio </a:t>
            </a:r>
            <a:r>
              <a:rPr lang="hr-HR" sz="2000" dirty="0" err="1"/>
              <a:t>Strahlerovih</a:t>
            </a:r>
            <a:r>
              <a:rPr lang="hr-HR" sz="2000" dirty="0"/>
              <a:t> kategorija u duljinama toka (duljina kategorije/ukupna duljina) i kolika je ukupna duljina svake kategorije (u km) unutar vašeg porječja. Rezultate prikažite uredno u tablici i prokomentirajte u nekoliko rečenica.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918575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EE46-C966-469D-8D57-A95792719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Opcionalno, za vježbu doma: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B05E7-B778-4FE9-8EDE-E9848914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799" y="1660124"/>
            <a:ext cx="8463619" cy="4381239"/>
          </a:xfrm>
        </p:spPr>
        <p:txBody>
          <a:bodyPr>
            <a:normAutofit/>
          </a:bodyPr>
          <a:lstStyle/>
          <a:p>
            <a:r>
              <a:rPr lang="hr-HR" sz="2000" dirty="0"/>
              <a:t>Isprobajte alate </a:t>
            </a:r>
            <a:r>
              <a:rPr lang="hr-HR" sz="2000" i="1" dirty="0"/>
              <a:t>Line </a:t>
            </a:r>
            <a:r>
              <a:rPr lang="hr-HR" sz="2000" i="1" dirty="0" err="1"/>
              <a:t>density</a:t>
            </a:r>
            <a:r>
              <a:rPr lang="hr-HR" sz="2000" i="1" dirty="0"/>
              <a:t> </a:t>
            </a:r>
            <a:r>
              <a:rPr lang="hr-HR" sz="2000" dirty="0"/>
              <a:t>i</a:t>
            </a:r>
            <a:r>
              <a:rPr lang="hr-HR" sz="2000" i="1" dirty="0"/>
              <a:t> </a:t>
            </a:r>
            <a:r>
              <a:rPr lang="hr-HR" sz="2000" i="1" dirty="0" err="1"/>
              <a:t>Kernel</a:t>
            </a:r>
            <a:r>
              <a:rPr lang="hr-HR" sz="2000" i="1" dirty="0"/>
              <a:t> </a:t>
            </a:r>
            <a:r>
              <a:rPr lang="hr-HR" sz="2000" i="1" dirty="0" err="1"/>
              <a:t>density</a:t>
            </a:r>
            <a:r>
              <a:rPr lang="hr-HR" sz="2000" dirty="0"/>
              <a:t> i pokušajte analizirati raspored gustoće vaše riječne mreže tim metodama. </a:t>
            </a:r>
          </a:p>
          <a:p>
            <a:r>
              <a:rPr lang="hr-HR" sz="2000" dirty="0"/>
              <a:t>Također možete </a:t>
            </a:r>
            <a:r>
              <a:rPr lang="hr-HR" sz="2000" dirty="0" err="1"/>
              <a:t>extractati</a:t>
            </a:r>
            <a:r>
              <a:rPr lang="hr-HR" sz="2000" dirty="0"/>
              <a:t> zasebne slojeve riječne mreže prema </a:t>
            </a:r>
            <a:r>
              <a:rPr lang="hr-HR" sz="2000" dirty="0" err="1"/>
              <a:t>Strahlerovim</a:t>
            </a:r>
            <a:r>
              <a:rPr lang="hr-HR" sz="2000" dirty="0"/>
              <a:t> klasifikacijama i analizirati njihovu gustoću i napraviti kartografski prikaz… Postoje brojne mogućnosti.</a:t>
            </a:r>
          </a:p>
        </p:txBody>
      </p:sp>
    </p:spTree>
    <p:extLst>
      <p:ext uri="{BB962C8B-B14F-4D97-AF65-F5344CB8AC3E}">
        <p14:creationId xmlns:p14="http://schemas.microsoft.com/office/powerpoint/2010/main" val="3214859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0226" y="190501"/>
            <a:ext cx="6681087" cy="847725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323976"/>
            <a:ext cx="6347714" cy="4717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- Odakle povući podatke DMR? (informacije za ubuduće)</a:t>
            </a:r>
          </a:p>
          <a:p>
            <a:pPr marL="0" indent="0">
              <a:buNone/>
            </a:pPr>
            <a:r>
              <a:rPr lang="hr-HR" b="1" dirty="0"/>
              <a:t>USGS</a:t>
            </a:r>
            <a:r>
              <a:rPr lang="hr-HR" dirty="0"/>
              <a:t> – besplatno, ali traži registraciju</a:t>
            </a:r>
          </a:p>
          <a:p>
            <a:pPr>
              <a:buFontTx/>
              <a:buChar char="-"/>
            </a:pPr>
            <a:r>
              <a:rPr lang="hr-HR" dirty="0"/>
              <a:t>(rezolucija do 26x26m)</a:t>
            </a:r>
          </a:p>
          <a:p>
            <a:pPr marL="0" indent="0">
              <a:buNone/>
            </a:pPr>
            <a:r>
              <a:rPr lang="hr-HR" dirty="0">
                <a:hlinkClick r:id="rId2"/>
              </a:rPr>
              <a:t>https://earthexplorer.usgs.gov/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 err="1"/>
              <a:t>Copernicus</a:t>
            </a:r>
            <a:r>
              <a:rPr lang="hr-HR" b="1" dirty="0"/>
              <a:t> </a:t>
            </a:r>
            <a:r>
              <a:rPr lang="hr-HR" dirty="0"/>
              <a:t>– DMR rezolucije 25x25m za cijelu Europu</a:t>
            </a:r>
          </a:p>
          <a:p>
            <a:pPr marL="0" indent="0">
              <a:buNone/>
            </a:pPr>
            <a:r>
              <a:rPr lang="hr-HR" b="1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https://www.eea.europa.eu/data-and-maps/data/copernicus-land-monitoring-service-eu-dem</a:t>
            </a:r>
            <a:endParaRPr lang="hr-HR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hr-HR" b="1" dirty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hr-HR" b="1" dirty="0">
                <a:solidFill>
                  <a:schemeClr val="tx1"/>
                </a:solidFill>
              </a:rPr>
              <a:t>Već vam je pripremljen radni DMR: </a:t>
            </a:r>
            <a:r>
              <a:rPr lang="hr-HR" b="1" dirty="0" err="1">
                <a:solidFill>
                  <a:schemeClr val="tx1"/>
                </a:solidFill>
              </a:rPr>
              <a:t>Med_raster</a:t>
            </a:r>
            <a:r>
              <a:rPr lang="hr-HR" b="1" dirty="0">
                <a:solidFill>
                  <a:schemeClr val="tx1"/>
                </a:solidFill>
              </a:rPr>
              <a:t> (5mx5m)</a:t>
            </a:r>
          </a:p>
        </p:txBody>
      </p:sp>
    </p:spTree>
    <p:extLst>
      <p:ext uri="{BB962C8B-B14F-4D97-AF65-F5344CB8AC3E}">
        <p14:creationId xmlns:p14="http://schemas.microsoft.com/office/powerpoint/2010/main" val="390220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9749" y="187325"/>
            <a:ext cx="6834142" cy="1320800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</a:t>
            </a:r>
            <a:r>
              <a:rPr lang="hr-HR" dirty="0" err="1"/>
              <a:t>Delineacija</a:t>
            </a:r>
            <a:r>
              <a:rPr lang="hr-HR" dirty="0"/>
              <a:t> </a:t>
            </a:r>
            <a:r>
              <a:rPr lang="hr-HR" dirty="0" err="1"/>
              <a:t>porječa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00433" y="1153019"/>
            <a:ext cx="7060708" cy="4833293"/>
          </a:xfrm>
        </p:spPr>
        <p:txBody>
          <a:bodyPr>
            <a:normAutofit/>
          </a:bodyPr>
          <a:lstStyle/>
          <a:p>
            <a:r>
              <a:rPr lang="hr-HR" dirty="0"/>
              <a:t>Radi lakšeg snalaženja učitajte TK25 preko WMS servera –zalijepiti link: </a:t>
            </a:r>
            <a:r>
              <a:rPr lang="en-US" b="1" dirty="0"/>
              <a:t>https://geoportal.dgu.hr/services/tk/wms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Otvoriti </a:t>
            </a:r>
            <a:r>
              <a:rPr lang="hr-HR" b="1" dirty="0" err="1"/>
              <a:t>Geoprocessing</a:t>
            </a:r>
            <a:r>
              <a:rPr lang="hr-HR" b="1" dirty="0"/>
              <a:t>/</a:t>
            </a:r>
            <a:r>
              <a:rPr lang="hr-HR" b="1" dirty="0" err="1"/>
              <a:t>Toolbox</a:t>
            </a:r>
            <a:r>
              <a:rPr lang="hr-HR" b="1" dirty="0"/>
              <a:t> </a:t>
            </a:r>
            <a:r>
              <a:rPr lang="hr-HR" dirty="0">
                <a:sym typeface="Wingdings" panose="05000000000000000000" pitchFamily="2" charset="2"/>
              </a:rPr>
              <a:t> pronaći </a:t>
            </a:r>
            <a:r>
              <a:rPr lang="hr-HR" b="1" dirty="0" err="1">
                <a:sym typeface="Wingdings" panose="05000000000000000000" pitchFamily="2" charset="2"/>
              </a:rPr>
              <a:t>Spatial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analyst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r>
              <a:rPr lang="hr-HR" b="1" dirty="0" err="1">
                <a:sym typeface="Wingdings" panose="05000000000000000000" pitchFamily="2" charset="2"/>
              </a:rPr>
              <a:t>tools</a:t>
            </a:r>
            <a:r>
              <a:rPr lang="hr-HR" b="1" dirty="0">
                <a:sym typeface="Wingdings" panose="05000000000000000000" pitchFamily="2" charset="2"/>
              </a:rPr>
              <a:t>  </a:t>
            </a:r>
            <a:r>
              <a:rPr lang="hr-HR" b="1" dirty="0" err="1">
                <a:sym typeface="Wingdings" panose="05000000000000000000" pitchFamily="2" charset="2"/>
              </a:rPr>
              <a:t>Hydrology</a:t>
            </a:r>
            <a:r>
              <a:rPr lang="hr-HR" b="1" dirty="0">
                <a:sym typeface="Wingdings" panose="05000000000000000000" pitchFamily="2" charset="2"/>
              </a:rPr>
              <a:t> (</a:t>
            </a:r>
            <a:r>
              <a:rPr lang="hr-HR" dirty="0">
                <a:sym typeface="Wingdings" panose="05000000000000000000" pitchFamily="2" charset="2"/>
              </a:rPr>
              <a:t>ili koristite </a:t>
            </a:r>
            <a:r>
              <a:rPr lang="hr-HR" b="1" dirty="0">
                <a:sym typeface="Wingdings" panose="05000000000000000000" pitchFamily="2" charset="2"/>
              </a:rPr>
              <a:t>Search)</a:t>
            </a:r>
          </a:p>
          <a:p>
            <a:endParaRPr lang="hr-HR" b="1" dirty="0">
              <a:sym typeface="Wingdings" panose="05000000000000000000" pitchFamily="2" charset="2"/>
            </a:endParaRPr>
          </a:p>
          <a:p>
            <a:r>
              <a:rPr lang="hr-HR" dirty="0" err="1"/>
              <a:t>Redosljed</a:t>
            </a:r>
            <a:r>
              <a:rPr lang="hr-HR" dirty="0"/>
              <a:t> za </a:t>
            </a:r>
            <a:r>
              <a:rPr lang="hr-HR" dirty="0" err="1"/>
              <a:t>delineaciju</a:t>
            </a:r>
            <a:r>
              <a:rPr lang="hr-HR" dirty="0"/>
              <a:t> porječja:</a:t>
            </a:r>
          </a:p>
          <a:p>
            <a:pPr>
              <a:buAutoNum type="arabicPeriod"/>
            </a:pPr>
            <a:r>
              <a:rPr lang="hr-HR" dirty="0" err="1"/>
              <a:t>Fill</a:t>
            </a:r>
            <a:endParaRPr lang="hr-HR" dirty="0"/>
          </a:p>
          <a:p>
            <a:pPr>
              <a:buAutoNum type="arabicPeriod"/>
            </a:pPr>
            <a:r>
              <a:rPr lang="hr-HR" dirty="0" err="1"/>
              <a:t>Flow</a:t>
            </a:r>
            <a:r>
              <a:rPr lang="hr-HR" dirty="0"/>
              <a:t> </a:t>
            </a:r>
            <a:r>
              <a:rPr lang="hr-HR" dirty="0" err="1"/>
              <a:t>Direction</a:t>
            </a:r>
            <a:endParaRPr lang="hr-HR" dirty="0"/>
          </a:p>
          <a:p>
            <a:pPr>
              <a:buAutoNum type="arabicPeriod"/>
            </a:pPr>
            <a:r>
              <a:rPr lang="hr-HR" dirty="0" err="1"/>
              <a:t>Flow</a:t>
            </a:r>
            <a:r>
              <a:rPr lang="hr-HR" dirty="0"/>
              <a:t> </a:t>
            </a:r>
            <a:r>
              <a:rPr lang="hr-HR" dirty="0" err="1"/>
              <a:t>Accumulation</a:t>
            </a:r>
            <a:endParaRPr lang="hr-HR" dirty="0"/>
          </a:p>
          <a:p>
            <a:pPr>
              <a:buAutoNum type="arabicPeriod"/>
            </a:pPr>
            <a:r>
              <a:rPr lang="hr-HR" dirty="0" err="1"/>
              <a:t>Watershed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00989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0226" y="190501"/>
            <a:ext cx="6681087" cy="847725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323976"/>
            <a:ext cx="6347714" cy="4717388"/>
          </a:xfrm>
        </p:spPr>
        <p:txBody>
          <a:bodyPr/>
          <a:lstStyle/>
          <a:p>
            <a:r>
              <a:rPr lang="hr-HR" dirty="0"/>
              <a:t>1. Funkcija </a:t>
            </a:r>
            <a:r>
              <a:rPr lang="hr-HR" b="1" dirty="0" err="1"/>
              <a:t>Fill</a:t>
            </a:r>
            <a:r>
              <a:rPr lang="hr-HR" b="1" dirty="0"/>
              <a:t> </a:t>
            </a:r>
            <a:r>
              <a:rPr lang="hr-HR" dirty="0">
                <a:sym typeface="Wingdings" panose="05000000000000000000" pitchFamily="2" charset="2"/>
              </a:rPr>
              <a:t> ,,ispravlja’’ greške u DMR-u (</a:t>
            </a:r>
            <a:r>
              <a:rPr lang="hr-HR" dirty="0" err="1">
                <a:sym typeface="Wingdings" panose="05000000000000000000" pitchFamily="2" charset="2"/>
              </a:rPr>
              <a:t>sinks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and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peaks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Problemi u krškim područjima…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113" y="1966913"/>
            <a:ext cx="3667125" cy="141922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4587" y="3362323"/>
            <a:ext cx="367665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63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00226" y="190501"/>
            <a:ext cx="6681087" cy="847725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8" y="1038225"/>
            <a:ext cx="7096127" cy="4717388"/>
          </a:xfrm>
        </p:spPr>
        <p:txBody>
          <a:bodyPr/>
          <a:lstStyle/>
          <a:p>
            <a:r>
              <a:rPr lang="hr-HR" dirty="0"/>
              <a:t>1. Funkcija </a:t>
            </a:r>
            <a:r>
              <a:rPr lang="hr-HR" b="1" dirty="0" err="1"/>
              <a:t>Fill</a:t>
            </a:r>
            <a:r>
              <a:rPr lang="hr-HR" b="1" dirty="0"/>
              <a:t> </a:t>
            </a:r>
            <a:r>
              <a:rPr lang="hr-HR" dirty="0">
                <a:sym typeface="Wingdings" panose="05000000000000000000" pitchFamily="2" charset="2"/>
              </a:rPr>
              <a:t> kliknuti na funkciju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Input </a:t>
            </a:r>
            <a:r>
              <a:rPr lang="hr-HR" dirty="0" err="1">
                <a:sym typeface="Wingdings" panose="05000000000000000000" pitchFamily="2" charset="2"/>
              </a:rPr>
              <a:t>surface</a:t>
            </a:r>
            <a:r>
              <a:rPr lang="hr-HR" dirty="0">
                <a:sym typeface="Wingdings" panose="05000000000000000000" pitchFamily="2" charset="2"/>
              </a:rPr>
              <a:t> raster – ubaciti svoj DMR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Output </a:t>
            </a:r>
            <a:r>
              <a:rPr lang="hr-HR" dirty="0" err="1">
                <a:sym typeface="Wingdings" panose="05000000000000000000" pitchFamily="2" charset="2"/>
              </a:rPr>
              <a:t>surface</a:t>
            </a:r>
            <a:r>
              <a:rPr lang="hr-HR" dirty="0">
                <a:sym typeface="Wingdings" panose="05000000000000000000" pitchFamily="2" charset="2"/>
              </a:rPr>
              <a:t> raster – odrediti lokaciju i naziv novog ‘’ispravljenog’’ rastera (Kratko i jasno definirati naziv </a:t>
            </a:r>
            <a:r>
              <a:rPr lang="hr-HR" dirty="0" err="1">
                <a:sym typeface="Wingdings" panose="05000000000000000000" pitchFamily="2" charset="2"/>
              </a:rPr>
              <a:t>npr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b="1" i="1" dirty="0" err="1">
                <a:sym typeface="Wingdings" panose="05000000000000000000" pitchFamily="2" charset="2"/>
              </a:rPr>
              <a:t>fill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Rezultat je novi, ‘’ispravljeni’’ raster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7732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19300" y="228601"/>
            <a:ext cx="6347713" cy="657225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247776"/>
            <a:ext cx="6347714" cy="4793588"/>
          </a:xfrm>
        </p:spPr>
        <p:txBody>
          <a:bodyPr/>
          <a:lstStyle/>
          <a:p>
            <a:r>
              <a:rPr lang="hr-HR" dirty="0"/>
              <a:t>2. funkcija </a:t>
            </a:r>
            <a:r>
              <a:rPr lang="hr-HR" b="1" dirty="0" err="1"/>
              <a:t>Flow</a:t>
            </a:r>
            <a:r>
              <a:rPr lang="hr-HR" b="1" dirty="0"/>
              <a:t> </a:t>
            </a:r>
            <a:r>
              <a:rPr lang="hr-HR" b="1" dirty="0" err="1"/>
              <a:t>Direction</a:t>
            </a:r>
            <a:r>
              <a:rPr lang="hr-HR" b="1" dirty="0"/>
              <a:t> </a:t>
            </a:r>
            <a:r>
              <a:rPr lang="hr-HR" dirty="0">
                <a:sym typeface="Wingdings" panose="05000000000000000000" pitchFamily="2" charset="2"/>
              </a:rPr>
              <a:t> određuje smjer kojim voda otječe iz jedne ćelije rastera</a:t>
            </a:r>
          </a:p>
          <a:p>
            <a:r>
              <a:rPr lang="hr-HR" dirty="0">
                <a:sym typeface="Wingdings" panose="05000000000000000000" pitchFamily="2" charset="2"/>
              </a:rPr>
              <a:t>Svaki od 8 mogućih smjerova je određen svojim brojem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393" y="2421864"/>
            <a:ext cx="5366720" cy="385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821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33600" y="197644"/>
            <a:ext cx="6829425" cy="1320800"/>
          </a:xfrm>
        </p:spPr>
        <p:txBody>
          <a:bodyPr/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600" y="858045"/>
            <a:ext cx="7467601" cy="4536413"/>
          </a:xfrm>
        </p:spPr>
        <p:txBody>
          <a:bodyPr/>
          <a:lstStyle/>
          <a:p>
            <a:r>
              <a:rPr lang="hr-HR" dirty="0"/>
              <a:t>2. funkcija </a:t>
            </a:r>
            <a:r>
              <a:rPr lang="hr-HR" b="1" dirty="0" err="1"/>
              <a:t>Flow</a:t>
            </a:r>
            <a:r>
              <a:rPr lang="hr-HR" b="1" dirty="0"/>
              <a:t> </a:t>
            </a:r>
            <a:r>
              <a:rPr lang="hr-HR" b="1" dirty="0" err="1"/>
              <a:t>Direction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kliknuti na funkciju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Input </a:t>
            </a:r>
            <a:r>
              <a:rPr lang="hr-HR" dirty="0" err="1">
                <a:sym typeface="Wingdings" panose="05000000000000000000" pitchFamily="2" charset="2"/>
              </a:rPr>
              <a:t>surface</a:t>
            </a:r>
            <a:r>
              <a:rPr lang="hr-HR" dirty="0">
                <a:sym typeface="Wingdings" panose="05000000000000000000" pitchFamily="2" charset="2"/>
              </a:rPr>
              <a:t> raster – ubaciti raster koji ste dobili funkcijom </a:t>
            </a:r>
            <a:r>
              <a:rPr lang="hr-HR" b="1" dirty="0" err="1">
                <a:sym typeface="Wingdings" panose="05000000000000000000" pitchFamily="2" charset="2"/>
              </a:rPr>
              <a:t>Fill</a:t>
            </a: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Output </a:t>
            </a:r>
            <a:r>
              <a:rPr lang="hr-HR" dirty="0" err="1">
                <a:sym typeface="Wingdings" panose="05000000000000000000" pitchFamily="2" charset="2"/>
              </a:rPr>
              <a:t>flow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direction</a:t>
            </a:r>
            <a:r>
              <a:rPr lang="hr-HR" dirty="0">
                <a:sym typeface="Wingdings" panose="05000000000000000000" pitchFamily="2" charset="2"/>
              </a:rPr>
              <a:t> raster – odrediti lokaciju i naziv novog rastera (Kratko i jasno definirati naziv </a:t>
            </a:r>
            <a:r>
              <a:rPr lang="hr-HR" dirty="0" err="1">
                <a:sym typeface="Wingdings" panose="05000000000000000000" pitchFamily="2" charset="2"/>
              </a:rPr>
              <a:t>npr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b="1" i="1" dirty="0" err="1">
                <a:sym typeface="Wingdings" panose="05000000000000000000" pitchFamily="2" charset="2"/>
              </a:rPr>
              <a:t>flowd</a:t>
            </a:r>
            <a:r>
              <a:rPr lang="hr-HR" dirty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Kliknuti ,,OK’’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Rezultat je raster sa smjerovima otjecanja ćelija</a:t>
            </a:r>
            <a:endParaRPr lang="hr-HR" dirty="0"/>
          </a:p>
          <a:p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961" y="3086100"/>
            <a:ext cx="4159236" cy="368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0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35892" y="156520"/>
            <a:ext cx="6347713" cy="683741"/>
          </a:xfrm>
        </p:spPr>
        <p:txBody>
          <a:bodyPr>
            <a:normAutofit fontScale="90000"/>
          </a:bodyPr>
          <a:lstStyle/>
          <a:p>
            <a:r>
              <a:rPr lang="hr-HR" dirty="0"/>
              <a:t>Vježba 6</a:t>
            </a:r>
            <a:r>
              <a:rPr lang="en-GB" dirty="0"/>
              <a:t>a</a:t>
            </a:r>
            <a:r>
              <a:rPr lang="hr-HR" dirty="0"/>
              <a:t>: Delineacija porječa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33599" y="1062682"/>
            <a:ext cx="7026877" cy="4978682"/>
          </a:xfrm>
        </p:spPr>
        <p:txBody>
          <a:bodyPr/>
          <a:lstStyle/>
          <a:p>
            <a:r>
              <a:rPr lang="hr-HR" dirty="0"/>
              <a:t>3. </a:t>
            </a:r>
            <a:r>
              <a:rPr lang="hr-HR" b="1" dirty="0" err="1"/>
              <a:t>Flow</a:t>
            </a:r>
            <a:r>
              <a:rPr lang="hr-HR" b="1" dirty="0"/>
              <a:t> </a:t>
            </a:r>
            <a:r>
              <a:rPr lang="hr-HR" b="1" dirty="0" err="1"/>
              <a:t>Accumulation</a:t>
            </a:r>
            <a:r>
              <a:rPr lang="hr-HR" b="1" dirty="0"/>
              <a:t> </a:t>
            </a:r>
            <a:r>
              <a:rPr lang="hr-HR" b="1" dirty="0">
                <a:sym typeface="Wingdings" panose="05000000000000000000" pitchFamily="2" charset="2"/>
              </a:rPr>
              <a:t> </a:t>
            </a:r>
            <a:r>
              <a:rPr lang="hr-HR" dirty="0">
                <a:sym typeface="Wingdings" panose="05000000000000000000" pitchFamily="2" charset="2"/>
              </a:rPr>
              <a:t>Koristi rezultate </a:t>
            </a:r>
            <a:r>
              <a:rPr lang="hr-HR" dirty="0" err="1">
                <a:sym typeface="Wingdings" panose="05000000000000000000" pitchFamily="2" charset="2"/>
              </a:rPr>
              <a:t>Flow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Direction</a:t>
            </a:r>
            <a:r>
              <a:rPr lang="hr-HR" dirty="0">
                <a:sym typeface="Wingdings" panose="05000000000000000000" pitchFamily="2" charset="2"/>
              </a:rPr>
              <a:t> rastera i zbraja iz koliko ćelija se voda ulijeva u svaku ćeliju</a:t>
            </a:r>
            <a:r>
              <a:rPr lang="hr-HR" b="1" dirty="0">
                <a:sym typeface="Wingdings" panose="05000000000000000000" pitchFamily="2" charset="2"/>
              </a:rPr>
              <a:t>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851" y="1866098"/>
            <a:ext cx="46291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66856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eae780-f660-4ba7-9f52-e2493724a07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0C40E1C64634DAD7C248F932C687E" ma:contentTypeVersion="10" ma:contentTypeDescription="Create a new document." ma:contentTypeScope="" ma:versionID="29d490c2e989f89d314c74fe0e74c8ce">
  <xsd:schema xmlns:xsd="http://www.w3.org/2001/XMLSchema" xmlns:xs="http://www.w3.org/2001/XMLSchema" xmlns:p="http://schemas.microsoft.com/office/2006/metadata/properties" xmlns:ns2="b4eae780-f660-4ba7-9f52-e2493724a073" targetNamespace="http://schemas.microsoft.com/office/2006/metadata/properties" ma:root="true" ma:fieldsID="1058867ce1bf626b197b2b2a578a4451" ns2:_="">
    <xsd:import namespace="b4eae780-f660-4ba7-9f52-e2493724a0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ae780-f660-4ba7-9f52-e2493724a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0b5bfa9-24ab-4233-a33d-ee8d531307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4F5F5B-E957-4688-9F17-BFE752223E74}">
  <ds:schemaRefs>
    <ds:schemaRef ds:uri="http://purl.org/dc/dcmitype/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b4eae780-f660-4ba7-9f52-e2493724a073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C09B52D-DB92-4D3C-B1A6-868B5F5E58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DDDD31-D427-404D-86E8-1A50A83221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eae780-f660-4ba7-9f52-e2493724a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1497</Words>
  <Application>Microsoft Office PowerPoint</Application>
  <PresentationFormat>Widescreen</PresentationFormat>
  <Paragraphs>159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Trebuchet MS</vt:lpstr>
      <vt:lpstr>Wingdings</vt:lpstr>
      <vt:lpstr>Wingdings 3</vt:lpstr>
      <vt:lpstr>Faseta</vt:lpstr>
      <vt:lpstr>Vježbe iz Primijenjene hidrogeografije</vt:lpstr>
      <vt:lpstr>Vježba 6: Delineacija porječa i riječne mreže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6a: Delineacija porječa</vt:lpstr>
      <vt:lpstr>Vježba 6b: Delineacija riječne mreže – nekad…</vt:lpstr>
      <vt:lpstr>Vježba 6b: Delineacija riječne mreže</vt:lpstr>
      <vt:lpstr>Vježba 6b: Delineacija riječne mreže</vt:lpstr>
      <vt:lpstr>Vježba 6b: Delineacija riječne mreže</vt:lpstr>
      <vt:lpstr>Vježba 6b: Delineacija riječne mreže</vt:lpstr>
      <vt:lpstr>Vježba 6b: Delineacija riječne mreže ArcGIS Pro:</vt:lpstr>
      <vt:lpstr>Vježba 6:Napomene i predavanje vježbe</vt:lpstr>
      <vt:lpstr>Vježba 7: Strahlerova klasifikacija tekućica i gustoća riječne mreže</vt:lpstr>
      <vt:lpstr>Vježba 7: Strahlerova klasifikacija tekućica</vt:lpstr>
      <vt:lpstr>Vježba 7: Strahlerova klasifikacija tekućica</vt:lpstr>
      <vt:lpstr>Vježba 7: Strahlerova klasifikacija tekućica</vt:lpstr>
      <vt:lpstr>Vježba 7: Gustoća riječne mreže</vt:lpstr>
      <vt:lpstr>Vježba 7: Strahlerova klasifikacija tekućica i gustoća riječne mreže</vt:lpstr>
      <vt:lpstr>Opcionalno, za vježbu doma: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Strhlerova klasifikacija</dc:title>
  <dc:creator>Ivan Martinić</dc:creator>
  <cp:lastModifiedBy>Reviewer</cp:lastModifiedBy>
  <cp:revision>30</cp:revision>
  <dcterms:created xsi:type="dcterms:W3CDTF">2021-04-28T17:37:52Z</dcterms:created>
  <dcterms:modified xsi:type="dcterms:W3CDTF">2026-05-13T11:13:57Z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0x0101009350C40E1C64634DAD7C248F932C687E</vt:lpwstr>
  </property>
  <property fmtid="{D5CDD505-2E9C-101B-9397-08002B2CF9AE}" pid="3" name="MediaServiceImageTags">
    <vt:lpwstr/>
  </property>
</Properties>
</file>