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7" r:id="rId14"/>
    <p:sldId id="266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876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773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1365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64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2653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269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320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944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17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8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31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53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38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68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18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57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4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5FD2B-63E3-4D3E-810E-0D7A73BC4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082" y="2239777"/>
            <a:ext cx="5826719" cy="1646302"/>
          </a:xfrm>
        </p:spPr>
        <p:txBody>
          <a:bodyPr/>
          <a:lstStyle/>
          <a:p>
            <a:r>
              <a:rPr lang="en-GB" dirty="0" err="1"/>
              <a:t>Vježbe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Primijenjene</a:t>
            </a:r>
            <a:r>
              <a:rPr lang="en-GB" dirty="0"/>
              <a:t> </a:t>
            </a:r>
            <a:r>
              <a:rPr lang="en-GB" dirty="0" err="1"/>
              <a:t>hidrogeografije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3C6609-AFA8-48D6-ACD5-A54FF25B6D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/>
              <a:t>ak</a:t>
            </a:r>
            <a:r>
              <a:rPr lang="en-GB" dirty="0"/>
              <a:t>. g. 20</a:t>
            </a:r>
            <a:r>
              <a:rPr lang="hr-HR" dirty="0"/>
              <a:t>24</a:t>
            </a:r>
            <a:r>
              <a:rPr lang="en-GB" dirty="0"/>
              <a:t>/20</a:t>
            </a:r>
            <a:r>
              <a:rPr lang="hr-HR" dirty="0"/>
              <a:t>25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  <a:p>
            <a:r>
              <a:rPr lang="hr-HR" sz="1200" dirty="0"/>
              <a:t>Doc. dr. </a:t>
            </a:r>
            <a:r>
              <a:rPr lang="hr-HR" sz="1200" dirty="0" err="1"/>
              <a:t>sc</a:t>
            </a:r>
            <a:r>
              <a:rPr lang="hr-HR" sz="1200" dirty="0"/>
              <a:t>. </a:t>
            </a:r>
            <a:r>
              <a:rPr lang="en-GB" sz="1200" dirty="0"/>
              <a:t>Ivan Martinić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9880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C294-6149-4E20-A18C-6FE111E87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10. 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82D63-12CF-4090-9AEC-E2180FCF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91450"/>
            <a:ext cx="7309283" cy="4756950"/>
          </a:xfrm>
        </p:spPr>
        <p:txBody>
          <a:bodyPr/>
          <a:lstStyle/>
          <a:p>
            <a:r>
              <a:rPr lang="hr-HR" sz="2000" b="1" dirty="0"/>
              <a:t>3) Odredite povratni period za 10, 50, 100 i 200 godina po </a:t>
            </a:r>
            <a:r>
              <a:rPr lang="hr-HR" sz="2000" b="1" dirty="0" err="1"/>
              <a:t>Gumbelovoj</a:t>
            </a:r>
            <a:r>
              <a:rPr lang="hr-HR" sz="2000" b="1" dirty="0"/>
              <a:t> metodi</a:t>
            </a:r>
          </a:p>
          <a:p>
            <a:r>
              <a:rPr lang="hr-HR" sz="2000" dirty="0"/>
              <a:t>Otvorite </a:t>
            </a:r>
            <a:r>
              <a:rPr lang="hr-HR" sz="2000" dirty="0" err="1"/>
              <a:t>excel</a:t>
            </a:r>
            <a:r>
              <a:rPr lang="hr-HR" sz="2000" dirty="0"/>
              <a:t> tablicu s podacima za vježbu 10 B!</a:t>
            </a:r>
          </a:p>
          <a:p>
            <a:endParaRPr lang="hr-HR" sz="2000" dirty="0"/>
          </a:p>
          <a:p>
            <a:r>
              <a:rPr lang="hr-HR" sz="2000" dirty="0"/>
              <a:t>Koristit ćemo metodu </a:t>
            </a:r>
            <a:r>
              <a:rPr lang="hr-HR" sz="2000" dirty="0" err="1"/>
              <a:t>Gumbelove</a:t>
            </a:r>
            <a:r>
              <a:rPr lang="hr-HR" sz="2000" dirty="0"/>
              <a:t> raspodjele ekstrema</a:t>
            </a:r>
          </a:p>
          <a:p>
            <a:endParaRPr lang="hr-HR" sz="2000" dirty="0"/>
          </a:p>
          <a:p>
            <a:r>
              <a:rPr lang="hr-HR" sz="2000" dirty="0"/>
              <a:t>1) Prvi korak je odrediti broj članova niza (</a:t>
            </a:r>
            <a:r>
              <a:rPr lang="hr-HR" sz="2000" b="1" dirty="0"/>
              <a:t>N</a:t>
            </a:r>
            <a:r>
              <a:rPr lang="hr-HR" sz="2000" dirty="0"/>
              <a:t>), izračunati prosječni protok i standardnu devijaciju</a:t>
            </a:r>
          </a:p>
          <a:p>
            <a:endParaRPr lang="hr-HR" sz="2000" dirty="0"/>
          </a:p>
          <a:p>
            <a:r>
              <a:rPr lang="hr-HR" sz="2000" dirty="0"/>
              <a:t>2) Odredite vrijednosti </a:t>
            </a:r>
            <a:r>
              <a:rPr lang="hr-HR" sz="2000" b="1" dirty="0" err="1"/>
              <a:t>Yn</a:t>
            </a:r>
            <a:r>
              <a:rPr lang="hr-HR" sz="2000" dirty="0"/>
              <a:t> (</a:t>
            </a:r>
            <a:r>
              <a:rPr lang="hr-HR" sz="2000" i="1" dirty="0" err="1"/>
              <a:t>reduced</a:t>
            </a:r>
            <a:r>
              <a:rPr lang="hr-HR" sz="2000" i="1" dirty="0"/>
              <a:t> </a:t>
            </a:r>
            <a:r>
              <a:rPr lang="hr-HR" sz="2000" i="1" dirty="0" err="1"/>
              <a:t>mean</a:t>
            </a:r>
            <a:r>
              <a:rPr lang="hr-HR" sz="2000" i="1" dirty="0"/>
              <a:t>  </a:t>
            </a:r>
            <a:r>
              <a:rPr lang="hr-HR" sz="2000" dirty="0"/>
              <a:t>- reducirani srednjak) i </a:t>
            </a:r>
            <a:r>
              <a:rPr lang="hr-HR" sz="2000" b="1" dirty="0"/>
              <a:t>Sn</a:t>
            </a:r>
            <a:r>
              <a:rPr lang="hr-HR" sz="2000" dirty="0"/>
              <a:t> (</a:t>
            </a:r>
            <a:r>
              <a:rPr lang="hr-HR" sz="2000" i="1" dirty="0" err="1"/>
              <a:t>reduced</a:t>
            </a:r>
            <a:r>
              <a:rPr lang="hr-HR" sz="2000" i="1" dirty="0"/>
              <a:t> st. </a:t>
            </a:r>
            <a:r>
              <a:rPr lang="hr-HR" sz="2000" i="1" dirty="0" err="1"/>
              <a:t>deviation</a:t>
            </a:r>
            <a:r>
              <a:rPr lang="hr-HR" sz="2000" i="1" dirty="0"/>
              <a:t> - </a:t>
            </a:r>
            <a:r>
              <a:rPr lang="hr-HR" sz="2000" dirty="0"/>
              <a:t>reducirana devijacija)uz pomoć tablice (idući slajd)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50665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41CAA-45D2-41C6-9C9B-D36935742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D7E2B-C458-42D7-9083-D56151080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9BC603-9368-465C-94E6-79B4C9A74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04775"/>
            <a:ext cx="7010400" cy="664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212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E4ED09-FD9E-4A99-A194-FBCA048078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598" y="692458"/>
                <a:ext cx="7016319" cy="5726097"/>
              </a:xfrm>
            </p:spPr>
            <p:txBody>
              <a:bodyPr>
                <a:normAutofit/>
              </a:bodyPr>
              <a:lstStyle/>
              <a:p>
                <a:r>
                  <a:rPr lang="hr-HR" sz="2000" dirty="0"/>
                  <a:t>3) Pronaći smanjenu varijablu </a:t>
                </a:r>
                <a:r>
                  <a:rPr lang="hr-HR" sz="2000" b="1" dirty="0" err="1"/>
                  <a:t>Yt</a:t>
                </a:r>
                <a:r>
                  <a:rPr lang="hr-HR" sz="2000" b="1" dirty="0"/>
                  <a:t> </a:t>
                </a:r>
                <a:r>
                  <a:rPr lang="hr-HR" sz="2000" dirty="0"/>
                  <a:t>za zadani period </a:t>
                </a:r>
                <a:r>
                  <a:rPr lang="hr-HR" sz="2000" b="1" dirty="0"/>
                  <a:t>T</a:t>
                </a:r>
                <a:r>
                  <a:rPr lang="hr-HR" sz="2000" dirty="0"/>
                  <a:t> prema formuli: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hr-HR" sz="2800" b="1" i="1" smtClean="0">
                        <a:latin typeface="Cambria Math" panose="02040503050406030204" pitchFamily="18" charset="0"/>
                      </a:rPr>
                      <m:t>𝒀𝒕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r-HR" sz="2800" b="1" i="1" smtClean="0">
                        <a:latin typeface="Cambria Math" panose="02040503050406030204" pitchFamily="18" charset="0"/>
                      </a:rPr>
                      <m:t>−(</m:t>
                    </m:r>
                    <m:r>
                      <a:rPr lang="hr-HR" sz="2800" b="1" i="1" smtClean="0">
                        <a:latin typeface="Cambria Math" panose="02040503050406030204" pitchFamily="18" charset="0"/>
                      </a:rPr>
                      <m:t>𝒍𝒏</m:t>
                    </m:r>
                    <m:r>
                      <a:rPr lang="hr-HR" sz="2800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hr-HR" sz="2800" b="1" i="1" smtClean="0">
                        <a:latin typeface="Cambria Math" panose="02040503050406030204" pitchFamily="18" charset="0"/>
                      </a:rPr>
                      <m:t>𝒍𝒏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800" b="1" i="1" smtClean="0">
                            <a:latin typeface="Cambria Math" panose="02040503050406030204" pitchFamily="18" charset="0"/>
                          </a:rPr>
                          <m:t>𝑻</m:t>
                        </m:r>
                      </m:num>
                      <m:den>
                        <m:r>
                          <a:rPr lang="hr-HR" sz="2800" b="1" i="1" smtClean="0">
                            <a:latin typeface="Cambria Math" panose="02040503050406030204" pitchFamily="18" charset="0"/>
                          </a:rPr>
                          <m:t>𝑻</m:t>
                        </m:r>
                        <m:r>
                          <a:rPr lang="hr-HR" sz="28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hr-HR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hr-HR" sz="2800" b="1" dirty="0"/>
                  <a:t>)</a:t>
                </a:r>
              </a:p>
              <a:p>
                <a:pPr marL="0" indent="0">
                  <a:buNone/>
                </a:pPr>
                <a:r>
                  <a:rPr lang="hr-HR" sz="2000" dirty="0"/>
                  <a:t>U </a:t>
                </a:r>
                <a:r>
                  <a:rPr lang="hr-HR" sz="2000" dirty="0" err="1"/>
                  <a:t>excelu</a:t>
                </a:r>
                <a:r>
                  <a:rPr lang="hr-HR" sz="2000" dirty="0"/>
                  <a:t>: =-</a:t>
                </a:r>
                <a:r>
                  <a:rPr lang="hr-HR" sz="2000" dirty="0" err="1"/>
                  <a:t>ln</a:t>
                </a:r>
                <a:r>
                  <a:rPr lang="hr-HR" sz="2000" dirty="0"/>
                  <a:t>(</a:t>
                </a:r>
                <a:r>
                  <a:rPr lang="hr-HR" sz="2000" dirty="0" err="1"/>
                  <a:t>ln</a:t>
                </a:r>
                <a:r>
                  <a:rPr lang="hr-HR" sz="2000" dirty="0"/>
                  <a:t>(T/(T-1)))</a:t>
                </a:r>
              </a:p>
              <a:p>
                <a:pPr marL="0" indent="0">
                  <a:buNone/>
                </a:pPr>
                <a:r>
                  <a:rPr lang="hr-HR" sz="2000" dirty="0"/>
                  <a:t>(T je povratni period – 10,50,100 godina…)</a:t>
                </a:r>
              </a:p>
              <a:p>
                <a:pPr marL="0" indent="0">
                  <a:buNone/>
                </a:pPr>
                <a:endParaRPr lang="hr-HR" sz="2000" dirty="0"/>
              </a:p>
              <a:p>
                <a:r>
                  <a:rPr lang="hr-HR" sz="2000" dirty="0"/>
                  <a:t>4) Izračunati faktor frekvencije </a:t>
                </a:r>
                <a:r>
                  <a:rPr lang="hr-HR" sz="2000" b="1" dirty="0"/>
                  <a:t>K</a:t>
                </a:r>
                <a:r>
                  <a:rPr lang="hr-HR" sz="2000" dirty="0"/>
                  <a:t> preko formule:</a:t>
                </a:r>
              </a:p>
              <a:p>
                <a:pPr marL="0" indent="0" algn="ctr">
                  <a:buNone/>
                </a:pPr>
                <a:r>
                  <a:rPr lang="hr-HR" sz="2400" b="1" dirty="0"/>
                  <a:t>K=(</a:t>
                </a:r>
                <a:r>
                  <a:rPr lang="hr-HR" sz="2400" b="1" dirty="0" err="1"/>
                  <a:t>Yt-Yn</a:t>
                </a:r>
                <a:r>
                  <a:rPr lang="hr-HR" sz="2400" b="1" dirty="0"/>
                  <a:t>)/Sn</a:t>
                </a:r>
              </a:p>
              <a:p>
                <a:r>
                  <a:rPr lang="hr-HR" sz="2000" dirty="0"/>
                  <a:t>5) Izračunati vrijednost protoka </a:t>
                </a:r>
                <a:r>
                  <a:rPr lang="hr-HR" sz="2000" b="1" dirty="0" err="1"/>
                  <a:t>Xt</a:t>
                </a:r>
                <a:r>
                  <a:rPr lang="hr-HR" sz="2000" b="1" dirty="0"/>
                  <a:t> (Q)</a:t>
                </a:r>
                <a:r>
                  <a:rPr lang="hr-HR" sz="2000" dirty="0"/>
                  <a:t> preko formule: </a:t>
                </a:r>
              </a:p>
              <a:p>
                <a:pPr marL="0" indent="0" algn="ctr">
                  <a:buNone/>
                </a:pPr>
                <a:r>
                  <a:rPr lang="hr-HR" sz="2000" b="1" dirty="0" err="1"/>
                  <a:t>Xt</a:t>
                </a:r>
                <a:r>
                  <a:rPr lang="hr-HR" sz="2000" b="1" dirty="0"/>
                  <a:t> = Srednja vrijednost + K </a:t>
                </a:r>
                <a:r>
                  <a:rPr lang="hr-HR" sz="1600" b="1" dirty="0"/>
                  <a:t>x</a:t>
                </a:r>
                <a:r>
                  <a:rPr lang="hr-HR" sz="2000" b="1" dirty="0"/>
                  <a:t> St. </a:t>
                </a:r>
                <a:r>
                  <a:rPr lang="hr-HR" sz="2000" b="1" dirty="0" err="1"/>
                  <a:t>dev</a:t>
                </a:r>
                <a:endParaRPr lang="en-US" sz="2000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E4ED09-FD9E-4A99-A194-FBCA048078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8" y="692458"/>
                <a:ext cx="7016319" cy="5726097"/>
              </a:xfrm>
              <a:blipFill>
                <a:blip r:embed="rId2"/>
                <a:stretch>
                  <a:fillRect l="-869" t="-7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5532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C5186-5468-42BA-9D10-67FC2186B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719091"/>
            <a:ext cx="6607947" cy="5663953"/>
          </a:xfrm>
        </p:spPr>
        <p:txBody>
          <a:bodyPr/>
          <a:lstStyle/>
          <a:p>
            <a:r>
              <a:rPr lang="hr-HR" dirty="0"/>
              <a:t>Za kraj izradite </a:t>
            </a:r>
            <a:r>
              <a:rPr lang="hr-HR" dirty="0" err="1"/>
              <a:t>Gumbelovu</a:t>
            </a:r>
            <a:r>
              <a:rPr lang="hr-HR" dirty="0"/>
              <a:t> krivulju tj. pravac:</a:t>
            </a:r>
          </a:p>
          <a:p>
            <a:pPr marL="0" indent="0">
              <a:buNone/>
            </a:pPr>
            <a:r>
              <a:rPr lang="hr-HR" dirty="0"/>
              <a:t>Kopirajte stupce </a:t>
            </a:r>
            <a:r>
              <a:rPr lang="hr-HR" dirty="0" err="1"/>
              <a:t>Yt</a:t>
            </a:r>
            <a:r>
              <a:rPr lang="hr-HR" dirty="0"/>
              <a:t> i </a:t>
            </a:r>
            <a:r>
              <a:rPr lang="hr-HR" dirty="0" err="1"/>
              <a:t>Xt</a:t>
            </a:r>
            <a:r>
              <a:rPr lang="hr-HR" dirty="0"/>
              <a:t> (Q) jedan pored drugog i dodajte raspršeni (</a:t>
            </a:r>
            <a:r>
              <a:rPr lang="hr-HR" dirty="0" err="1"/>
              <a:t>scatter</a:t>
            </a:r>
            <a:r>
              <a:rPr lang="hr-HR" dirty="0"/>
              <a:t>) dijagram. Umetnite liniju trenda.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Vježbu 10 predajte u obliku odgovora na zadatke – pitanja. </a:t>
            </a:r>
          </a:p>
          <a:p>
            <a:pPr marL="0" indent="0">
              <a:buNone/>
            </a:pPr>
            <a:r>
              <a:rPr lang="hr-HR" dirty="0"/>
              <a:t>Može i u obliku tablica.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783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A6F53-0403-4519-BA51-08A125A28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803255" cy="1320800"/>
          </a:xfrm>
        </p:spPr>
        <p:txBody>
          <a:bodyPr/>
          <a:lstStyle/>
          <a:p>
            <a:r>
              <a:rPr lang="hr-HR" dirty="0"/>
              <a:t>Vježba 11. Racionalna formula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FFD78-BDD7-4FFE-9FAA-0609BE76E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518082"/>
            <a:ext cx="7859699" cy="5104659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Opća formula racionalne metode jest da je 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maksimalni protok rezultat umnoška intenziteta padalina, koeficijenta otjecanja i površine </a:t>
            </a:r>
            <a:r>
              <a:rPr lang="hr-HR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poriječja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slijevne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površine) te glasi: </a:t>
            </a: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r-HR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hr-HR" sz="1900" b="1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hr-HR" sz="19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r>
              <a:rPr lang="hr-HR" sz="1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A,</a:t>
            </a:r>
            <a:endParaRPr lang="en-US" sz="19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gdje </a:t>
            </a:r>
            <a:r>
              <a:rPr lang="hr-HR" sz="1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predstavlja intenzitet padalina (količina padalina u jedinici vremena), C predstavlja racionalni koeficijent (koeficijent otjecanja), a 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predstavlja 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slijevnu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površinu (površinu porječja). Sama formula proizlazi iz opće formule vodne bilance koja glasi:</a:t>
            </a: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 = P – ET - U ± 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ΔSs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I,</a:t>
            </a: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Gdje je protok Q, jednak količini padalina P, od koje se oduzima količina evapotranspiracije ET, otjecanje u podzemlju U, promjena vlažnosti tla 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ΔSs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 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intercepcija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I.</a:t>
            </a: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3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C289F-0939-4E58-B709-6DE6C5FCF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25515"/>
            <a:ext cx="7042952" cy="926237"/>
          </a:xfrm>
        </p:spPr>
        <p:txBody>
          <a:bodyPr/>
          <a:lstStyle/>
          <a:p>
            <a:r>
              <a:rPr lang="en-US" dirty="0" err="1"/>
              <a:t>Vježba</a:t>
            </a:r>
            <a:r>
              <a:rPr lang="en-US" dirty="0"/>
              <a:t> 11. </a:t>
            </a:r>
            <a:r>
              <a:rPr lang="en-US" dirty="0" err="1"/>
              <a:t>Racionalna</a:t>
            </a:r>
            <a:r>
              <a:rPr lang="en-US" dirty="0"/>
              <a:t>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AEF58-B4EB-45D4-A7B2-99C821429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967667"/>
            <a:ext cx="7256017" cy="3880773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Ukoliko se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hr-HR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želi izraziti u m</a:t>
            </a:r>
            <a:r>
              <a:rPr lang="hr-H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/s, intenzitet padalina 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mm/h, a površina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poriječja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u km</a:t>
            </a:r>
            <a:r>
              <a:rPr lang="hr-H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onda formula poprima oblik: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r-H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hr-HR" sz="2000" b="1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hr-H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0.278 </a:t>
            </a:r>
            <a:r>
              <a:rPr lang="hr-H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hr-H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hr-H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hr-H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r>
              <a:rPr lang="hr-H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hr-H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b="1" dirty="0"/>
              <a:t>Kako odrediti koeficijent C?</a:t>
            </a:r>
            <a:endParaRPr lang="en-US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113CDFF-AE55-4F99-AA7E-09846B1403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828349"/>
              </p:ext>
            </p:extLst>
          </p:nvPr>
        </p:nvGraphicFramePr>
        <p:xfrm>
          <a:off x="3846123" y="2662828"/>
          <a:ext cx="5226855" cy="4195172"/>
        </p:xfrm>
        <a:graphic>
          <a:graphicData uri="http://schemas.openxmlformats.org/drawingml/2006/table">
            <a:tbl>
              <a:tblPr/>
              <a:tblGrid>
                <a:gridCol w="1742285">
                  <a:extLst>
                    <a:ext uri="{9D8B030D-6E8A-4147-A177-3AD203B41FA5}">
                      <a16:colId xmlns:a16="http://schemas.microsoft.com/office/drawing/2014/main" val="627384318"/>
                    </a:ext>
                  </a:extLst>
                </a:gridCol>
                <a:gridCol w="1742285">
                  <a:extLst>
                    <a:ext uri="{9D8B030D-6E8A-4147-A177-3AD203B41FA5}">
                      <a16:colId xmlns:a16="http://schemas.microsoft.com/office/drawing/2014/main" val="226811263"/>
                    </a:ext>
                  </a:extLst>
                </a:gridCol>
                <a:gridCol w="1742285">
                  <a:extLst>
                    <a:ext uri="{9D8B030D-6E8A-4147-A177-3AD203B41FA5}">
                      <a16:colId xmlns:a16="http://schemas.microsoft.com/office/drawing/2014/main" val="2440215924"/>
                    </a:ext>
                  </a:extLst>
                </a:gridCol>
              </a:tblGrid>
              <a:tr h="379205">
                <a:tc>
                  <a:txBody>
                    <a:bodyPr/>
                    <a:lstStyle/>
                    <a:p>
                      <a:r>
                        <a:rPr lang="en-US" sz="1100" b="1" dirty="0"/>
                        <a:t>Land Use / Surface Type</a:t>
                      </a:r>
                      <a:endParaRPr lang="en-US" sz="1100" dirty="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Slope</a:t>
                      </a:r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Runoff Coefficient C</a:t>
                      </a:r>
                      <a:endParaRPr lang="en-US" sz="1100" dirty="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583481"/>
                  </a:ext>
                </a:extLst>
              </a:tr>
              <a:tr h="379205">
                <a:tc>
                  <a:txBody>
                    <a:bodyPr/>
                    <a:lstStyle/>
                    <a:p>
                      <a:r>
                        <a:rPr lang="en-US" sz="1100" b="1"/>
                        <a:t>Forest cover</a:t>
                      </a:r>
                      <a:r>
                        <a:rPr lang="en-US" sz="1100"/>
                        <a:t> (dense)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Flat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0.1 - 0.2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71744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Moderate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0.2 - 0.3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99291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Steep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0.3 - 0.5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900736"/>
                  </a:ext>
                </a:extLst>
              </a:tr>
              <a:tr h="379205">
                <a:tc>
                  <a:txBody>
                    <a:bodyPr/>
                    <a:lstStyle/>
                    <a:p>
                      <a:r>
                        <a:rPr lang="en-US" sz="1100" b="1"/>
                        <a:t>Grassland / Pasture</a:t>
                      </a:r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Flat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0.1 - 0.25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53284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Moderat</a:t>
                      </a:r>
                      <a:r>
                        <a:rPr lang="hr-HR" sz="1100" dirty="0"/>
                        <a:t>e</a:t>
                      </a:r>
                      <a:endParaRPr lang="en-US" sz="1100" dirty="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0.2 - 0.35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41605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Steep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0.3 - 0.5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343060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r>
                        <a:rPr lang="en-US" sz="1100" b="1"/>
                        <a:t>Agricultural land</a:t>
                      </a:r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Flat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0.3 - 0.5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054476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Moderate 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0.4 - 0.6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709431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Steep 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0.6 - 0.75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068882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r>
                        <a:rPr lang="en-US" sz="1100" b="1"/>
                        <a:t>Residential areas</a:t>
                      </a:r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Flat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0.4 - 0.6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810916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Moderate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0.5 - 0.7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193760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Steep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0.6 - 0.8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475135"/>
                  </a:ext>
                </a:extLst>
              </a:tr>
              <a:tr h="704237">
                <a:tc>
                  <a:txBody>
                    <a:bodyPr/>
                    <a:lstStyle/>
                    <a:p>
                      <a:r>
                        <a:rPr lang="en-US" sz="1100" b="1"/>
                        <a:t>Impervious surfaces (pavements, roofs)</a:t>
                      </a:r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All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0.8 - 0.95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409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187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23B0-1722-492F-8238-A47BB3CC1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11: Zadatak!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810A7-BE88-44C3-A59F-F7D287475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877453" cy="3880773"/>
          </a:xfrm>
        </p:spPr>
        <p:txBody>
          <a:bodyPr/>
          <a:lstStyle/>
          <a:p>
            <a:r>
              <a:rPr lang="hr-HR" dirty="0"/>
              <a:t>Izračunajte maksimalni protok vašeg potoka (iz prijašnjih vježbi) prilikom oborine intenziteta </a:t>
            </a:r>
            <a:r>
              <a:rPr lang="hr-HR" b="1" dirty="0"/>
              <a:t>i=40 mm/h.</a:t>
            </a:r>
          </a:p>
          <a:p>
            <a:pPr marL="0" indent="0">
              <a:buNone/>
            </a:pPr>
            <a:r>
              <a:rPr lang="hr-HR" dirty="0"/>
              <a:t>Kao vrijednost koeficijenta otjecanja </a:t>
            </a:r>
            <a:r>
              <a:rPr lang="hr-HR" b="1" dirty="0"/>
              <a:t>C</a:t>
            </a:r>
            <a:r>
              <a:rPr lang="hr-HR" dirty="0"/>
              <a:t> uzmite vrijednost </a:t>
            </a:r>
            <a:r>
              <a:rPr lang="hr-HR" b="1" dirty="0"/>
              <a:t>0.3</a:t>
            </a:r>
          </a:p>
          <a:p>
            <a:pPr marL="0" indent="0">
              <a:buNone/>
            </a:pPr>
            <a:r>
              <a:rPr lang="hr-HR" b="1" dirty="0"/>
              <a:t>Površinu A izračunajte sami (ako već niste, u km2).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10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CB737-54DA-49C3-9021-9BEF0F06A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12: </a:t>
            </a:r>
            <a:r>
              <a:rPr lang="hr-HR" dirty="0" err="1"/>
              <a:t>Turcova</a:t>
            </a:r>
            <a:r>
              <a:rPr lang="hr-HR" dirty="0"/>
              <a:t>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CBEC4F-286D-4C6B-B5E3-383ABCD1BA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598" y="1669002"/>
                <a:ext cx="7924803" cy="4579398"/>
              </a:xfrm>
              <a:solidFill>
                <a:schemeClr val="bg1"/>
              </a:solidFill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hr-HR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Metoda procjenjivanja evapotranspiracije (ET) </a:t>
                </a:r>
                <a:r>
                  <a:rPr lang="hr-HR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koja koristi </a:t>
                </a:r>
                <a:r>
                  <a:rPr lang="hr-HR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srednju godišnju temperaturu (T) i godišnju količinu padalina (P)</a:t>
                </a:r>
                <a:r>
                  <a:rPr lang="hr-HR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Razvijena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temelju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podataka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mediteranskih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umjerenih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klimatskih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područja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posebno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pogodna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za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primjenu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područjima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gdje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podaci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klimatskim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varijablama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ograničeni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r-HR" sz="2400"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ET</m:t>
                    </m:r>
                    <m:r>
                      <a:rPr lang="hr-HR" sz="2400"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r-H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0,9+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hr-HR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𝑃</m:t>
                                    </m:r>
                                  </m:e>
                                  <m:sup>
                                    <m:r>
                                      <a:rPr lang="hr-HR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hr-HR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𝐿</m:t>
                                    </m:r>
                                  </m:e>
                                  <m:sup>
                                    <m:r>
                                      <a:rPr lang="hr-HR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endParaRPr lang="en-US" sz="2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hr-HR" sz="24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L = 300 + 25T + 0.05T</a:t>
                </a:r>
                <a:r>
                  <a:rPr lang="hr-HR" sz="2400" baseline="300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3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CBEC4F-286D-4C6B-B5E3-383ABCD1BA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8" y="1669002"/>
                <a:ext cx="7924803" cy="4579398"/>
              </a:xfrm>
              <a:blipFill>
                <a:blip r:embed="rId2"/>
                <a:stretch>
                  <a:fillRect l="-154" r="-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7285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CB737-54DA-49C3-9021-9BEF0F06A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12: </a:t>
            </a:r>
            <a:r>
              <a:rPr lang="hr-HR" dirty="0" err="1"/>
              <a:t>Turcova</a:t>
            </a:r>
            <a:r>
              <a:rPr lang="hr-HR" dirty="0"/>
              <a:t> formula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BEC4F-286D-4C6B-B5E3-383ABCD1B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669002"/>
            <a:ext cx="7504591" cy="4372361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Dobivene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vrijednosti ET 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mogu se koristiti za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izračun površine </a:t>
            </a:r>
            <a:r>
              <a:rPr lang="hr-H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slijevnog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područja (A)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 temelju vodne bilance, uz korištenje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godišnje količine protoka (</a:t>
            </a:r>
            <a:r>
              <a:rPr lang="hr-H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hr-HR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 godišnje količine padalina (P).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=</a:t>
            </a:r>
            <a:r>
              <a:rPr lang="hr-HR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hr-H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hr-HR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hr-HR" sz="2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(P – ET)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809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CB737-54DA-49C3-9021-9BEF0F06A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12: </a:t>
            </a:r>
            <a:r>
              <a:rPr lang="hr-HR" dirty="0" err="1"/>
              <a:t>Turcova</a:t>
            </a:r>
            <a:r>
              <a:rPr lang="hr-HR" dirty="0"/>
              <a:t> formula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BEC4F-286D-4C6B-B5E3-383ABCD1B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Zadatak: </a:t>
            </a:r>
          </a:p>
          <a:p>
            <a:pPr marL="0" indent="0">
              <a:buNone/>
            </a:pPr>
            <a:r>
              <a:rPr lang="hr-HR" dirty="0"/>
              <a:t>Izračunajte </a:t>
            </a:r>
            <a:r>
              <a:rPr lang="hr-HR" dirty="0" err="1"/>
              <a:t>slijevnu</a:t>
            </a:r>
            <a:r>
              <a:rPr lang="hr-HR" dirty="0"/>
              <a:t> površinu izvora (A), ako je</a:t>
            </a:r>
          </a:p>
          <a:p>
            <a:pPr marL="0" indent="0">
              <a:buNone/>
            </a:pPr>
            <a:r>
              <a:rPr lang="hr-HR" dirty="0"/>
              <a:t>T=11°C</a:t>
            </a:r>
          </a:p>
          <a:p>
            <a:pPr marL="0" indent="0">
              <a:buNone/>
            </a:pPr>
            <a:r>
              <a:rPr lang="hr-HR" dirty="0"/>
              <a:t>P= 1190 mm</a:t>
            </a:r>
          </a:p>
          <a:p>
            <a:pPr marL="0" indent="0">
              <a:buNone/>
            </a:pPr>
            <a:r>
              <a:rPr lang="hr-HR" dirty="0" err="1"/>
              <a:t>Q</a:t>
            </a:r>
            <a:r>
              <a:rPr lang="hr-HR" sz="1600" dirty="0" err="1"/>
              <a:t>sred</a:t>
            </a:r>
            <a:r>
              <a:rPr lang="hr-HR" dirty="0"/>
              <a:t>= 0.5 L/s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err="1"/>
              <a:t>Q</a:t>
            </a:r>
            <a:r>
              <a:rPr lang="hr-HR" sz="1600" dirty="0" err="1"/>
              <a:t>god</a:t>
            </a:r>
            <a:r>
              <a:rPr lang="hr-HR" dirty="0"/>
              <a:t>=?</a:t>
            </a:r>
          </a:p>
          <a:p>
            <a:pPr marL="0" indent="0">
              <a:buNone/>
            </a:pPr>
            <a:r>
              <a:rPr lang="hr-HR" dirty="0"/>
              <a:t>ET=?</a:t>
            </a:r>
          </a:p>
          <a:p>
            <a:pPr marL="0" indent="0">
              <a:buNone/>
            </a:pPr>
            <a:r>
              <a:rPr lang="hr-HR" dirty="0"/>
              <a:t>A=?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104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77BE1-224E-46DD-BF32-9BC1B0F60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/>
              <a:t>Velike vode</a:t>
            </a:r>
            <a:br>
              <a:rPr lang="hr-HR" dirty="0"/>
            </a:br>
            <a:r>
              <a:rPr lang="hr-HR" sz="3100" dirty="0"/>
              <a:t>Povratni period, vjerojatnost pojave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56AC1-15CA-49EC-9378-7924ABB23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930400"/>
            <a:ext cx="7406937" cy="4110963"/>
          </a:xfrm>
        </p:spPr>
        <p:txBody>
          <a:bodyPr>
            <a:normAutofit/>
          </a:bodyPr>
          <a:lstStyle/>
          <a:p>
            <a:r>
              <a:rPr lang="hr-HR" dirty="0"/>
              <a:t>P (</a:t>
            </a:r>
            <a:r>
              <a:rPr lang="hr-HR" i="1" dirty="0" err="1"/>
              <a:t>probability</a:t>
            </a:r>
            <a:r>
              <a:rPr lang="hr-HR" i="1" dirty="0"/>
              <a:t>/</a:t>
            </a:r>
            <a:r>
              <a:rPr lang="hr-HR" dirty="0"/>
              <a:t>vjerojatnost - postotak)</a:t>
            </a:r>
          </a:p>
          <a:p>
            <a:r>
              <a:rPr lang="hr-HR" dirty="0"/>
              <a:t>T (povratni period - godine)</a:t>
            </a:r>
          </a:p>
          <a:p>
            <a:pPr marL="0" indent="0" algn="ctr">
              <a:buNone/>
            </a:pPr>
            <a:r>
              <a:rPr lang="hr-HR" sz="2400" b="1" dirty="0"/>
              <a:t>P=1/T   </a:t>
            </a:r>
            <a:r>
              <a:rPr lang="hr-HR" sz="2400" b="1" dirty="0">
                <a:sym typeface="Wingdings" panose="05000000000000000000" pitchFamily="2" charset="2"/>
              </a:rPr>
              <a:t>   T=1/P</a:t>
            </a:r>
          </a:p>
          <a:p>
            <a:r>
              <a:rPr lang="hr-HR" sz="2000" b="1" dirty="0">
                <a:sym typeface="Wingdings" panose="05000000000000000000" pitchFamily="2" charset="2"/>
              </a:rPr>
              <a:t>Vjerojatnost prekoračenja </a:t>
            </a:r>
            <a:r>
              <a:rPr lang="hr-HR" sz="2000" dirty="0">
                <a:sym typeface="Wingdings" panose="05000000000000000000" pitchFamily="2" charset="2"/>
              </a:rPr>
              <a:t>– kolika je vjerojatnost da vrijednost promatrane pojave (protok) bude jednaka ili veća od neke vrijednosti X. </a:t>
            </a:r>
          </a:p>
          <a:p>
            <a:endParaRPr lang="hr-HR" sz="20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17026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557D3-3190-44E0-9A9B-F4BAD33BB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790113"/>
            <a:ext cx="6749989" cy="5251251"/>
          </a:xfrm>
        </p:spPr>
        <p:txBody>
          <a:bodyPr/>
          <a:lstStyle/>
          <a:p>
            <a:r>
              <a:rPr lang="en-US" dirty="0"/>
              <a:t>‘’1000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voda</a:t>
            </a:r>
            <a:r>
              <a:rPr lang="en-US" dirty="0"/>
              <a:t>’’, ‘’100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poplava</a:t>
            </a:r>
            <a:r>
              <a:rPr lang="en-US" dirty="0"/>
              <a:t>’’… </a:t>
            </a:r>
            <a:endParaRPr lang="hr-HR" dirty="0"/>
          </a:p>
          <a:p>
            <a:r>
              <a:rPr lang="en-US" dirty="0" err="1"/>
              <a:t>problematika</a:t>
            </a:r>
            <a:r>
              <a:rPr lang="en-US" dirty="0"/>
              <a:t> </a:t>
            </a:r>
            <a:r>
              <a:rPr lang="en-US" dirty="0" err="1"/>
              <a:t>razumijevanja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100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voda</a:t>
            </a:r>
            <a:r>
              <a:rPr lang="en-US" dirty="0"/>
              <a:t> ne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u </a:t>
            </a:r>
            <a:r>
              <a:rPr lang="en-US" dirty="0" err="1"/>
              <a:t>sto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to </a:t>
            </a:r>
            <a:r>
              <a:rPr lang="en-US" dirty="0" err="1"/>
              <a:t>znači</a:t>
            </a:r>
            <a:r>
              <a:rPr lang="en-US" dirty="0"/>
              <a:t> da je </a:t>
            </a:r>
            <a:r>
              <a:rPr lang="en-US" dirty="0" err="1"/>
              <a:t>povratni</a:t>
            </a:r>
            <a:r>
              <a:rPr lang="en-US" dirty="0"/>
              <a:t> period 100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da je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vjerojatnost</a:t>
            </a:r>
            <a:r>
              <a:rPr lang="en-US" dirty="0"/>
              <a:t> </a:t>
            </a:r>
            <a:r>
              <a:rPr lang="en-US" dirty="0" err="1"/>
              <a:t>pojavljivanja</a:t>
            </a:r>
            <a:r>
              <a:rPr lang="en-US" dirty="0"/>
              <a:t> 0.01 – </a:t>
            </a:r>
            <a:r>
              <a:rPr lang="en-US" dirty="0" err="1"/>
              <a:t>tj</a:t>
            </a:r>
            <a:r>
              <a:rPr lang="en-US" dirty="0"/>
              <a:t>. 1% </a:t>
            </a:r>
            <a:r>
              <a:rPr lang="hr-HR" dirty="0"/>
              <a:t>za svaku godinu.</a:t>
            </a: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Kod</a:t>
            </a:r>
            <a:r>
              <a:rPr lang="en-US" dirty="0"/>
              <a:t> ‘’</a:t>
            </a:r>
            <a:r>
              <a:rPr lang="en-US" dirty="0" err="1"/>
              <a:t>dvogodišnje</a:t>
            </a:r>
            <a:r>
              <a:rPr lang="en-US" dirty="0"/>
              <a:t>’’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vjerojatnost</a:t>
            </a:r>
            <a:r>
              <a:rPr lang="en-US" dirty="0"/>
              <a:t> </a:t>
            </a:r>
            <a:r>
              <a:rPr lang="en-US" dirty="0" err="1"/>
              <a:t>pojavljivanja</a:t>
            </a:r>
            <a:r>
              <a:rPr lang="en-US" dirty="0"/>
              <a:t> je 50%. </a:t>
            </a:r>
            <a:endParaRPr lang="hr-HR" dirty="0"/>
          </a:p>
          <a:p>
            <a:r>
              <a:rPr lang="en-US" dirty="0"/>
              <a:t>P=1/T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P=1/2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P=0.5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P=50%</a:t>
            </a:r>
            <a:endParaRPr lang="hr-HR" dirty="0"/>
          </a:p>
          <a:p>
            <a:endParaRPr lang="hr-HR" dirty="0"/>
          </a:p>
          <a:p>
            <a:r>
              <a:rPr lang="hr-HR" dirty="0"/>
              <a:t>Potrebno je imati dovoljno duge nizove kako bi bili sigurni da su se pojavili višegodišnji maksimumi.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276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83DC7-05D2-4F26-83F6-59DE96A93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785500" cy="1320800"/>
          </a:xfrm>
        </p:spPr>
        <p:txBody>
          <a:bodyPr>
            <a:normAutofit/>
          </a:bodyPr>
          <a:lstStyle/>
          <a:p>
            <a:r>
              <a:rPr lang="hr-HR" sz="2800" dirty="0"/>
              <a:t>Metode procjene i izračuna - primjeri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05AF-4F5C-4322-92AE-69D1CC54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660124"/>
            <a:ext cx="7140607" cy="4381239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/>
              <a:t>Annual maximum series </a:t>
            </a:r>
            <a:r>
              <a:rPr lang="en-US" b="1" dirty="0"/>
              <a:t>–</a:t>
            </a:r>
            <a:r>
              <a:rPr lang="hr-HR" b="1" dirty="0"/>
              <a:t> Metoda godišnjih maksimuma</a:t>
            </a:r>
            <a:r>
              <a:rPr lang="hr-HR" dirty="0"/>
              <a:t>:</a:t>
            </a:r>
            <a:r>
              <a:rPr lang="en-US" dirty="0"/>
              <a:t> </a:t>
            </a:r>
            <a:endParaRPr lang="hr-HR" dirty="0"/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hr-HR" dirty="0"/>
              <a:t>d</a:t>
            </a:r>
            <a:r>
              <a:rPr lang="en-US" dirty="0" err="1"/>
              <a:t>nevni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(</a:t>
            </a:r>
            <a:r>
              <a:rPr lang="en-US" dirty="0" err="1"/>
              <a:t>nekad</a:t>
            </a:r>
            <a:r>
              <a:rPr lang="en-US" dirty="0"/>
              <a:t> </a:t>
            </a:r>
            <a:r>
              <a:rPr lang="en-US" dirty="0" err="1"/>
              <a:t>prosječni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maksimalni</a:t>
            </a:r>
            <a:r>
              <a:rPr lang="en-US" dirty="0"/>
              <a:t>) – </a:t>
            </a:r>
            <a:r>
              <a:rPr lang="en-US" dirty="0" err="1"/>
              <a:t>biraju</a:t>
            </a:r>
            <a:r>
              <a:rPr lang="en-US" dirty="0"/>
              <a:t> se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vode</a:t>
            </a:r>
            <a:r>
              <a:rPr lang="hr-HR" dirty="0"/>
              <a:t>:</a:t>
            </a:r>
            <a:r>
              <a:rPr lang="en-US" dirty="0"/>
              <a:t> 1</a:t>
            </a:r>
            <a:r>
              <a:rPr lang="hr-HR" dirty="0"/>
              <a:t> najveći maksimum</a:t>
            </a:r>
            <a:r>
              <a:rPr lang="en-US" dirty="0"/>
              <a:t> po </a:t>
            </a:r>
            <a:r>
              <a:rPr lang="en-US" dirty="0" err="1"/>
              <a:t>godini</a:t>
            </a:r>
            <a:r>
              <a:rPr lang="en-US" dirty="0"/>
              <a:t>. </a:t>
            </a:r>
          </a:p>
          <a:p>
            <a:endParaRPr lang="hr-HR" b="1" i="1" dirty="0"/>
          </a:p>
          <a:p>
            <a:r>
              <a:rPr lang="en-US" b="1" i="1" dirty="0"/>
              <a:t>Partial duration series</a:t>
            </a:r>
            <a:r>
              <a:rPr lang="hr-HR" b="1" i="1" dirty="0"/>
              <a:t> (PDS)</a:t>
            </a:r>
            <a:r>
              <a:rPr lang="en-US" b="1" i="1" dirty="0"/>
              <a:t> </a:t>
            </a:r>
            <a:r>
              <a:rPr lang="en-US" b="1" i="1" dirty="0" err="1"/>
              <a:t>ili</a:t>
            </a:r>
            <a:r>
              <a:rPr lang="en-US" b="1" i="1" dirty="0"/>
              <a:t> Peak over threshold</a:t>
            </a:r>
            <a:r>
              <a:rPr lang="hr-HR" b="1" i="1" dirty="0"/>
              <a:t> (POT)</a:t>
            </a:r>
            <a:r>
              <a:rPr lang="en-US" b="1" i="1" dirty="0"/>
              <a:t> </a:t>
            </a:r>
            <a:r>
              <a:rPr lang="hr-HR" b="1" i="1" dirty="0"/>
              <a:t>– </a:t>
            </a:r>
            <a:r>
              <a:rPr lang="hr-HR" b="1" dirty="0"/>
              <a:t>Maksimumi iznad granične vrijednosti</a:t>
            </a:r>
            <a:r>
              <a:rPr lang="en-US" dirty="0"/>
              <a:t> </a:t>
            </a:r>
            <a:endParaRPr lang="hr-HR" dirty="0"/>
          </a:p>
          <a:p>
            <a:pPr>
              <a:buFont typeface="Wingdings" panose="05000000000000000000" pitchFamily="2" charset="2"/>
              <a:buChar char="à"/>
            </a:pP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‘’</a:t>
            </a:r>
            <a:r>
              <a:rPr lang="en-US" dirty="0" err="1"/>
              <a:t>peakove</a:t>
            </a:r>
            <a:r>
              <a:rPr lang="en-US" dirty="0"/>
              <a:t>’’</a:t>
            </a:r>
            <a:r>
              <a:rPr lang="hr-HR" dirty="0"/>
              <a:t> tj. maksimume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granice</a:t>
            </a:r>
            <a:r>
              <a:rPr lang="hr-HR" dirty="0"/>
              <a:t> tj. vrijednosti</a:t>
            </a:r>
            <a:r>
              <a:rPr lang="en-US" dirty="0"/>
              <a:t> (</a:t>
            </a:r>
            <a:r>
              <a:rPr lang="en-US" i="1" dirty="0"/>
              <a:t>threshold</a:t>
            </a:r>
            <a:r>
              <a:rPr lang="en-US" dirty="0"/>
              <a:t>). – </a:t>
            </a:r>
            <a:r>
              <a:rPr lang="en-US" dirty="0" err="1"/>
              <a:t>prednosti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maksimuma</a:t>
            </a:r>
            <a:r>
              <a:rPr lang="en-US" dirty="0"/>
              <a:t> u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godini</a:t>
            </a:r>
            <a:r>
              <a:rPr lang="en-US" dirty="0"/>
              <a:t>. Mane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maksimumi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hr-HR" dirty="0"/>
              <a:t>.</a:t>
            </a:r>
            <a:r>
              <a:rPr lang="en-US" dirty="0"/>
              <a:t> </a:t>
            </a:r>
            <a:r>
              <a:rPr lang="en-US" dirty="0" err="1"/>
              <a:t>uzrokovani</a:t>
            </a:r>
            <a:r>
              <a:rPr lang="en-US" dirty="0"/>
              <a:t> </a:t>
            </a:r>
            <a:r>
              <a:rPr lang="en-US" dirty="0" err="1"/>
              <a:t>istim</a:t>
            </a:r>
            <a:r>
              <a:rPr lang="en-US" dirty="0"/>
              <a:t> </a:t>
            </a:r>
            <a:r>
              <a:rPr lang="en-US" dirty="0" err="1"/>
              <a:t>oborinskim</a:t>
            </a:r>
            <a:r>
              <a:rPr lang="en-US" dirty="0"/>
              <a:t> </a:t>
            </a:r>
            <a:r>
              <a:rPr lang="en-US" dirty="0" err="1"/>
              <a:t>epizodama</a:t>
            </a:r>
            <a:r>
              <a:rPr lang="en-US" dirty="0"/>
              <a:t>. </a:t>
            </a:r>
            <a:endParaRPr lang="hr-HR" dirty="0"/>
          </a:p>
          <a:p>
            <a:pPr>
              <a:buFont typeface="Wingdings" panose="05000000000000000000" pitchFamily="2" charset="2"/>
              <a:buChar char="à"/>
            </a:pPr>
            <a:endParaRPr lang="hr-HR" dirty="0"/>
          </a:p>
          <a:p>
            <a:pPr>
              <a:buFont typeface="Wingdings" panose="05000000000000000000" pitchFamily="2" charset="2"/>
              <a:buChar char="à"/>
            </a:pPr>
            <a:r>
              <a:rPr lang="hr-HR" dirty="0"/>
              <a:t>Ostale metode – </a:t>
            </a:r>
            <a:r>
              <a:rPr lang="hr-HR" dirty="0" err="1"/>
              <a:t>Gaussova</a:t>
            </a:r>
            <a:r>
              <a:rPr lang="hr-HR" dirty="0"/>
              <a:t> (normalna) krivulja, </a:t>
            </a:r>
            <a:r>
              <a:rPr lang="hr-HR" dirty="0" err="1"/>
              <a:t>Gumbelova</a:t>
            </a:r>
            <a:r>
              <a:rPr lang="hr-HR" dirty="0"/>
              <a:t> raspodjela, </a:t>
            </a:r>
            <a:r>
              <a:rPr lang="hr-HR" dirty="0" err="1"/>
              <a:t>Pearson</a:t>
            </a:r>
            <a:r>
              <a:rPr lang="hr-HR" dirty="0"/>
              <a:t> 3,…. – </a:t>
            </a:r>
            <a:r>
              <a:rPr lang="hr-HR" b="1" dirty="0"/>
              <a:t>Pročitati u knjizi Hidrologija (</a:t>
            </a:r>
            <a:r>
              <a:rPr lang="hr-HR" b="1" dirty="0" err="1"/>
              <a:t>Žugaj</a:t>
            </a:r>
            <a:r>
              <a:rPr lang="hr-HR" b="1" dirty="0"/>
              <a:t>) poglavlje ‘’Velike vode’’.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34145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C294-6149-4E20-A18C-6FE111E87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10. 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182D63-12CF-4090-9AEC-E2180FCF6D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599" y="1491450"/>
                <a:ext cx="6347714" cy="4549914"/>
              </a:xfrm>
            </p:spPr>
            <p:txBody>
              <a:bodyPr/>
              <a:lstStyle/>
              <a:p>
                <a:r>
                  <a:rPr lang="hr-HR" dirty="0"/>
                  <a:t>1) Odredite povratni period za 10, 50, 100 i 200 godina</a:t>
                </a:r>
              </a:p>
              <a:p>
                <a:r>
                  <a:rPr lang="hr-HR" dirty="0"/>
                  <a:t>2) Koja je vjerojatnost pojave protoka jednakog ili većeg od 3400 m3/s?</a:t>
                </a:r>
              </a:p>
              <a:p>
                <a:endParaRPr lang="hr-HR" dirty="0"/>
              </a:p>
              <a:p>
                <a:r>
                  <a:rPr lang="hr-HR" dirty="0"/>
                  <a:t>Otvorite </a:t>
                </a:r>
                <a:r>
                  <a:rPr lang="hr-HR" dirty="0" err="1"/>
                  <a:t>excel</a:t>
                </a:r>
                <a:r>
                  <a:rPr lang="hr-HR" dirty="0"/>
                  <a:t> tablicu s podacima za vježbu 10 A!</a:t>
                </a:r>
              </a:p>
              <a:p>
                <a:endParaRPr lang="hr-HR" dirty="0"/>
              </a:p>
              <a:p>
                <a:r>
                  <a:rPr lang="hr-HR" dirty="0"/>
                  <a:t>Koristit ćemo </a:t>
                </a:r>
                <a:r>
                  <a:rPr lang="hr-HR" dirty="0" err="1"/>
                  <a:t>Weibullovu</a:t>
                </a:r>
                <a:r>
                  <a:rPr lang="hr-HR" dirty="0"/>
                  <a:t> formulu:</a:t>
                </a:r>
              </a:p>
              <a:p>
                <a:pPr marL="0" indent="0">
                  <a:buNone/>
                </a:pPr>
                <a:r>
                  <a:rPr lang="hr-H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hr-HR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hr-HR" dirty="0">
                    <a:latin typeface="Arial" panose="020B0604020202020204" pitchFamily="34" charset="0"/>
                    <a:cs typeface="Arial" panose="020B0604020202020204" pitchFamily="34" charset="0"/>
                  </a:rPr>
                  <a:t>P – vjerojatnost (prelaska vrijednosti); m – rang; N – broj članova niza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182D63-12CF-4090-9AEC-E2180FCF6D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9" y="1491450"/>
                <a:ext cx="6347714" cy="4549914"/>
              </a:xfrm>
              <a:blipFill>
                <a:blip r:embed="rId2"/>
                <a:stretch>
                  <a:fillRect l="-1441" t="-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0613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5D9A98-EA47-4E72-AE9D-B110225ECE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599" y="798990"/>
                <a:ext cx="6347714" cy="524237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hr-HR" dirty="0"/>
                  <a:t>Pratite iduće korake:</a:t>
                </a:r>
              </a:p>
              <a:p>
                <a:r>
                  <a:rPr lang="hr-HR" dirty="0"/>
                  <a:t>Poredajte članove niza po veličini, od najvećeg prema najmanjem i zatim im odredite rangove u novom stupcu</a:t>
                </a:r>
              </a:p>
              <a:p>
                <a:r>
                  <a:rPr lang="hr-HR" dirty="0"/>
                  <a:t>U novom stupcu </a:t>
                </a:r>
                <a:r>
                  <a:rPr lang="hr-HR" dirty="0" err="1"/>
                  <a:t>zračunajte</a:t>
                </a:r>
                <a:r>
                  <a:rPr lang="hr-HR" dirty="0"/>
                  <a:t>  vjerojatnost P za svaki član niza prema </a:t>
                </a:r>
                <a:r>
                  <a:rPr lang="hr-HR" dirty="0" err="1"/>
                  <a:t>Weibullovoj</a:t>
                </a:r>
                <a:r>
                  <a:rPr lang="hr-HR" dirty="0"/>
                  <a:t> formuli - </a:t>
                </a:r>
                <a:r>
                  <a:rPr lang="hr-HR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hr-HR" dirty="0"/>
              </a:p>
              <a:p>
                <a:r>
                  <a:rPr lang="hr-HR" dirty="0"/>
                  <a:t>Izračunajte povratni period T (T=1/P)</a:t>
                </a:r>
              </a:p>
              <a:p>
                <a:r>
                  <a:rPr lang="hr-HR" dirty="0"/>
                  <a:t>Kopirajte u novi stupac vrijednosti T i pored njih vrijednosti protoka (Q)</a:t>
                </a:r>
              </a:p>
              <a:p>
                <a:r>
                  <a:rPr lang="hr-HR" dirty="0"/>
                  <a:t>Označite vrijednosti i umetnite raspršeni (točkasti, </a:t>
                </a:r>
                <a:r>
                  <a:rPr lang="hr-HR" i="1" dirty="0" err="1"/>
                  <a:t>scatter</a:t>
                </a:r>
                <a:r>
                  <a:rPr lang="hr-HR" i="1" dirty="0"/>
                  <a:t>) </a:t>
                </a:r>
                <a:r>
                  <a:rPr lang="hr-HR" dirty="0"/>
                  <a:t>dijagram</a:t>
                </a:r>
              </a:p>
              <a:p>
                <a:r>
                  <a:rPr lang="hr-HR" dirty="0"/>
                  <a:t>Formatirajte os x u logaritamsku skalu</a:t>
                </a:r>
              </a:p>
              <a:p>
                <a:r>
                  <a:rPr lang="hr-HR" dirty="0"/>
                  <a:t>Dodajte liniju trenda u logaritamskom obliku</a:t>
                </a:r>
              </a:p>
              <a:p>
                <a:r>
                  <a:rPr lang="hr-HR" dirty="0"/>
                  <a:t>Prikažite jednadžbu i kvadratnu R vrijednost na dijagramu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5D9A98-EA47-4E72-AE9D-B110225ECE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9" y="798990"/>
                <a:ext cx="6347714" cy="5242373"/>
              </a:xfrm>
              <a:blipFill>
                <a:blip r:embed="rId2"/>
                <a:stretch>
                  <a:fillRect l="-768" t="-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0198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158C0-5C1D-4133-9B30-CC644AF82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62460-6654-473F-885D-0F5137023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CFDECB-D2A4-4931-9DC5-E9B7CE8C7B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1" y="497150"/>
            <a:ext cx="9012996" cy="5939161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B4CC9AB-DB58-4FC4-94A2-2D9963E02044}"/>
              </a:ext>
            </a:extLst>
          </p:cNvPr>
          <p:cNvSpPr/>
          <p:nvPr/>
        </p:nvSpPr>
        <p:spPr>
          <a:xfrm>
            <a:off x="6347534" y="5619565"/>
            <a:ext cx="2521258" cy="81674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24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37F07-B214-4F38-98E4-8C97ACCD9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648070"/>
            <a:ext cx="6678968" cy="5393293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Zadaci: </a:t>
            </a:r>
          </a:p>
          <a:p>
            <a:pPr>
              <a:buAutoNum type="arabicParenR"/>
            </a:pPr>
            <a:r>
              <a:rPr lang="hr-HR" b="1" dirty="0"/>
              <a:t>Odredite povratni period za 10, 50, 100 i 200 godina po </a:t>
            </a:r>
            <a:r>
              <a:rPr lang="hr-HR" b="1" dirty="0" err="1"/>
              <a:t>Weibullovoj</a:t>
            </a:r>
            <a:r>
              <a:rPr lang="hr-HR" b="1" dirty="0"/>
              <a:t> formuli</a:t>
            </a:r>
          </a:p>
          <a:p>
            <a:pPr marL="0" indent="0">
              <a:buNone/>
            </a:pPr>
            <a:r>
              <a:rPr lang="hr-HR" dirty="0">
                <a:solidFill>
                  <a:schemeClr val="bg1">
                    <a:lumMod val="85000"/>
                  </a:schemeClr>
                </a:solidFill>
              </a:rPr>
              <a:t>2) Koja je vjerojatnost pojave protoka jednakog ili većeg od 3400 m3/s?</a:t>
            </a:r>
          </a:p>
          <a:p>
            <a:r>
              <a:rPr lang="hr-HR" dirty="0"/>
              <a:t>Dodajte dva nova stupca, jedan s imenom ‘’povratni period (god)’’, a jedan ‘’protok (m3/s)’’</a:t>
            </a:r>
          </a:p>
          <a:p>
            <a:r>
              <a:rPr lang="hr-HR" dirty="0"/>
              <a:t> stupac ‘’povratni period’’ upišite 10</a:t>
            </a:r>
          </a:p>
          <a:p>
            <a:r>
              <a:rPr lang="hr-HR" dirty="0"/>
              <a:t>Izračunajte vrijednost protoka za povratni period od 10 godina na način da u stupac ‘’protok’’ uvrstite formulu logaritamske jednadžbe gdje ćete vrijednost x zamijeniti s vrijednosti 10. </a:t>
            </a:r>
          </a:p>
          <a:p>
            <a:r>
              <a:rPr lang="hr-HR" dirty="0"/>
              <a:t>Ponovite istu stvar za povratni period od 50, 100 i 200 godina.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959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37F07-B214-4F38-98E4-8C97ACCD9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648070"/>
            <a:ext cx="6347714" cy="5393293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Zadaci: </a:t>
            </a:r>
          </a:p>
          <a:p>
            <a:pPr marL="0" indent="0">
              <a:buNone/>
            </a:pPr>
            <a:r>
              <a:rPr lang="hr-HR" dirty="0">
                <a:solidFill>
                  <a:schemeClr val="bg1">
                    <a:lumMod val="85000"/>
                  </a:schemeClr>
                </a:solidFill>
              </a:rPr>
              <a:t>1) Odredite povratni period za 10, 50, 100 i 150 godina</a:t>
            </a:r>
          </a:p>
          <a:p>
            <a:pPr marL="0" indent="0">
              <a:buNone/>
            </a:pPr>
            <a:r>
              <a:rPr lang="hr-HR" dirty="0"/>
              <a:t>2</a:t>
            </a:r>
            <a:r>
              <a:rPr lang="hr-HR" b="1" dirty="0"/>
              <a:t>) Koja je vjerojatnost pojave protoka jednakog ili većeg od 3400 m3/s?</a:t>
            </a:r>
          </a:p>
          <a:p>
            <a:r>
              <a:rPr lang="hr-HR" dirty="0"/>
              <a:t>U stupac ‘’protok’’ upišite vrijednost 3400</a:t>
            </a:r>
          </a:p>
          <a:p>
            <a:pPr marL="0" indent="0">
              <a:buNone/>
            </a:pPr>
            <a:r>
              <a:rPr lang="hr-HR" dirty="0"/>
              <a:t>a) 	Prvo izračunajte vrijednost prirodnog logaritma (log s 	bazom </a:t>
            </a:r>
            <a:r>
              <a:rPr lang="hr-HR" i="1" dirty="0"/>
              <a:t>e, </a:t>
            </a:r>
            <a:r>
              <a:rPr lang="hr-HR" dirty="0"/>
              <a:t>odnosno </a:t>
            </a:r>
            <a:r>
              <a:rPr lang="hr-HR" dirty="0" err="1"/>
              <a:t>ln</a:t>
            </a:r>
            <a:r>
              <a:rPr lang="hr-HR" dirty="0"/>
              <a:t>(x)) tako da preokrenete formulu. 	(info – y je protok, x je povratni period)</a:t>
            </a:r>
          </a:p>
          <a:p>
            <a:pPr marL="0" indent="0">
              <a:buNone/>
            </a:pPr>
            <a:r>
              <a:rPr lang="hr-HR" dirty="0"/>
              <a:t>b)	Dobivenu vrijednost potrebno je ‘’</a:t>
            </a:r>
            <a:r>
              <a:rPr lang="hr-HR" dirty="0" err="1"/>
              <a:t>antilogaritmirati</a:t>
            </a:r>
            <a:r>
              <a:rPr lang="hr-HR" dirty="0"/>
              <a:t>’’ s 	vrijednosti e, odnosno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 err="1">
                <a:sym typeface="Wingdings" panose="05000000000000000000" pitchFamily="2" charset="2"/>
              </a:rPr>
              <a:t>e^ln</a:t>
            </a:r>
            <a:r>
              <a:rPr lang="hr-HR" dirty="0">
                <a:sym typeface="Wingdings" panose="05000000000000000000" pitchFamily="2" charset="2"/>
              </a:rPr>
              <a:t>(x)  2.718^ln(x)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	*</a:t>
            </a:r>
            <a:r>
              <a:rPr lang="hr-HR" dirty="0" err="1">
                <a:sym typeface="Wingdings" panose="05000000000000000000" pitchFamily="2" charset="2"/>
              </a:rPr>
              <a:t>ln</a:t>
            </a:r>
            <a:r>
              <a:rPr lang="hr-HR" dirty="0">
                <a:sym typeface="Wingdings" panose="05000000000000000000" pitchFamily="2" charset="2"/>
              </a:rPr>
              <a:t>(x) je vrijednost koju ste dobili u koraku a)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	Dobiveni broj su godine povratnog perioda. 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c) Izračunajte vjerojatnost P! (P=1/T)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73651077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0C40E1C64634DAD7C248F932C687E" ma:contentTypeVersion="10" ma:contentTypeDescription="Create a new document." ma:contentTypeScope="" ma:versionID="29d490c2e989f89d314c74fe0e74c8ce">
  <xsd:schema xmlns:xsd="http://www.w3.org/2001/XMLSchema" xmlns:xs="http://www.w3.org/2001/XMLSchema" xmlns:p="http://schemas.microsoft.com/office/2006/metadata/properties" xmlns:ns2="b4eae780-f660-4ba7-9f52-e2493724a073" targetNamespace="http://schemas.microsoft.com/office/2006/metadata/properties" ma:root="true" ma:fieldsID="1058867ce1bf626b197b2b2a578a4451" ns2:_="">
    <xsd:import namespace="b4eae780-f660-4ba7-9f52-e2493724a0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ae780-f660-4ba7-9f52-e2493724a0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0b5bfa9-24ab-4233-a33d-ee8d531307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eae780-f660-4ba7-9f52-e2493724a07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C6D7E8-A638-4EA3-9710-8B84C0C62C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eae780-f660-4ba7-9f52-e2493724a0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4076B4-A388-41A4-9097-C936CCD6EB67}">
  <ds:schemaRefs>
    <ds:schemaRef ds:uri="b4eae780-f660-4ba7-9f52-e2493724a073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96EE7CF-3D25-4ED2-8DD2-FBA4EEF89B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1923</TotalTime>
  <Words>1379</Words>
  <Application>Microsoft Office PowerPoint</Application>
  <PresentationFormat>On-screen Show (4:3)</PresentationFormat>
  <Paragraphs>152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Cambria Math</vt:lpstr>
      <vt:lpstr>Times New Roman</vt:lpstr>
      <vt:lpstr>Trebuchet MS</vt:lpstr>
      <vt:lpstr>Wingdings</vt:lpstr>
      <vt:lpstr>Wingdings 3</vt:lpstr>
      <vt:lpstr>Faseta</vt:lpstr>
      <vt:lpstr>Vježbe iz Primijenjene hidrogeografije</vt:lpstr>
      <vt:lpstr>Velike vode Povratni period, vjerojatnost pojave</vt:lpstr>
      <vt:lpstr>PowerPoint Presentation</vt:lpstr>
      <vt:lpstr>Metode procjene i izračuna - primjeri</vt:lpstr>
      <vt:lpstr>Zadatak 10. A</vt:lpstr>
      <vt:lpstr>PowerPoint Presentation</vt:lpstr>
      <vt:lpstr>PowerPoint Presentation</vt:lpstr>
      <vt:lpstr>PowerPoint Presentation</vt:lpstr>
      <vt:lpstr>PowerPoint Presentation</vt:lpstr>
      <vt:lpstr>Zadatak 10. B</vt:lpstr>
      <vt:lpstr>PowerPoint Presentation</vt:lpstr>
      <vt:lpstr>PowerPoint Presentation</vt:lpstr>
      <vt:lpstr>PowerPoint Presentation</vt:lpstr>
      <vt:lpstr>Vježba 11. Racionalna formula</vt:lpstr>
      <vt:lpstr>Vježba 11. Racionalna formula</vt:lpstr>
      <vt:lpstr>Vježba 11: Zadatak!</vt:lpstr>
      <vt:lpstr>Vježba 12: Turcova formula</vt:lpstr>
      <vt:lpstr>Vježba 12: Turcova formula</vt:lpstr>
      <vt:lpstr>Vježba 12: Turcova formula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Vježbe iz Primijenjene hidrogeografije</dc:title>
  <dc:creator>fkvetek</dc:creator>
  <cp:lastModifiedBy>Ivan Martinić</cp:lastModifiedBy>
  <cp:revision>94</cp:revision>
  <dcterms:created xsi:type="dcterms:W3CDTF">2019-05-15T11:52:33Z</dcterms:created>
  <dcterms:modified xsi:type="dcterms:W3CDTF">2025-05-22T20:50:37Z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0x0101009350C40E1C64634DAD7C248F932C687E</vt:lpwstr>
  </property>
  <property fmtid="{D5CDD505-2E9C-101B-9397-08002B2CF9AE}" pid="3" name="MediaServiceImageTags">
    <vt:lpwstr/>
  </property>
</Properties>
</file>