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sldIdLst>
    <p:sldId id="257" r:id="rId5"/>
    <p:sldId id="266" r:id="rId6"/>
    <p:sldId id="267" r:id="rId7"/>
    <p:sldId id="268" r:id="rId8"/>
    <p:sldId id="269" r:id="rId9"/>
    <p:sldId id="258" r:id="rId10"/>
    <p:sldId id="259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7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7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36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65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6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2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4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7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1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3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8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7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4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ender.srce.hr/?s=download&amp;token=385a3c40-b010-4eb5-907a-e973f0f3290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FD2B-63E3-4D3E-810E-0D7A73BC4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82" y="2239777"/>
            <a:ext cx="5826719" cy="1646302"/>
          </a:xfrm>
        </p:spPr>
        <p:txBody>
          <a:bodyPr/>
          <a:lstStyle/>
          <a:p>
            <a:r>
              <a:rPr lang="en-GB" dirty="0" err="1"/>
              <a:t>Vježbe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Primijenjene</a:t>
            </a:r>
            <a:r>
              <a:rPr lang="en-GB" dirty="0"/>
              <a:t> </a:t>
            </a:r>
            <a:r>
              <a:rPr lang="en-GB" dirty="0" err="1"/>
              <a:t>hidrogeografije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C6609-AFA8-48D6-ACD5-A54FF25B6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051440" cy="1258013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ak</a:t>
            </a:r>
            <a:r>
              <a:rPr lang="en-GB" dirty="0"/>
              <a:t>. g. 20</a:t>
            </a:r>
            <a:r>
              <a:rPr lang="hr-HR" dirty="0"/>
              <a:t>25</a:t>
            </a:r>
            <a:r>
              <a:rPr lang="en-GB" dirty="0"/>
              <a:t>/20</a:t>
            </a:r>
            <a:r>
              <a:rPr lang="hr-HR" dirty="0"/>
              <a:t>26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hr-HR" sz="1400" dirty="0"/>
              <a:t>Doc.dr.sc. Ivan Martinić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4A181-D4EC-49C6-BE7A-F012ECEE0BAB}"/>
              </a:ext>
            </a:extLst>
          </p:cNvPr>
          <p:cNvSpPr txBox="1"/>
          <p:nvPr/>
        </p:nvSpPr>
        <p:spPr>
          <a:xfrm>
            <a:off x="1593908" y="5469622"/>
            <a:ext cx="718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POVEZNICA ZA PODATKE: </a:t>
            </a:r>
            <a:r>
              <a:rPr lang="hr-HR" dirty="0">
                <a:hlinkClick r:id="rId2"/>
              </a:rPr>
              <a:t>https://filesender.srce.hr/?s=download&amp;token=385a3c40-b010-4eb5-907a-e973f0f3290c</a:t>
            </a:r>
            <a:r>
              <a:rPr lang="hr-H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b="28102"/>
          <a:stretch/>
        </p:blipFill>
        <p:spPr>
          <a:xfrm>
            <a:off x="1902941" y="3207187"/>
            <a:ext cx="5791199" cy="364235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/>
          <a:stretch/>
        </p:blipFill>
        <p:spPr>
          <a:xfrm>
            <a:off x="1902940" y="405968"/>
            <a:ext cx="5791199" cy="315074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9100" y="124039"/>
            <a:ext cx="8305800" cy="56385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r-HR" dirty="0" err="1"/>
              <a:t>Hidrmorfološke</a:t>
            </a:r>
            <a:r>
              <a:rPr lang="hr-HR" dirty="0"/>
              <a:t> promjene tekućica</a:t>
            </a:r>
          </a:p>
        </p:txBody>
      </p:sp>
    </p:spTree>
    <p:extLst>
      <p:ext uri="{BB962C8B-B14F-4D97-AF65-F5344CB8AC3E}">
        <p14:creationId xmlns:p14="http://schemas.microsoft.com/office/powerpoint/2010/main" val="215728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13612"/>
          <a:stretch/>
        </p:blipFill>
        <p:spPr>
          <a:xfrm>
            <a:off x="1859004" y="0"/>
            <a:ext cx="5322026" cy="33198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05" y="3410464"/>
            <a:ext cx="5322026" cy="34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4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5" y="3239528"/>
            <a:ext cx="4917988" cy="361435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4" y="-148280"/>
            <a:ext cx="4917989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6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b="5329"/>
          <a:stretch/>
        </p:blipFill>
        <p:spPr>
          <a:xfrm>
            <a:off x="1919602" y="3215276"/>
            <a:ext cx="5288693" cy="364272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b="10344"/>
          <a:stretch/>
        </p:blipFill>
        <p:spPr>
          <a:xfrm>
            <a:off x="1837969" y="65902"/>
            <a:ext cx="5451961" cy="31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8" y="280087"/>
            <a:ext cx="6347713" cy="13208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Vježba 9: Tlocrtna promjena tekućica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600887"/>
            <a:ext cx="6787979" cy="4890529"/>
          </a:xfrm>
        </p:spPr>
        <p:txBody>
          <a:bodyPr/>
          <a:lstStyle/>
          <a:p>
            <a:r>
              <a:rPr lang="hr-HR" sz="2000" dirty="0"/>
              <a:t>Mjerenje tlocrtne promjene tekućice</a:t>
            </a:r>
          </a:p>
          <a:p>
            <a:endParaRPr lang="hr-HR" sz="2000" dirty="0"/>
          </a:p>
          <a:p>
            <a:r>
              <a:rPr lang="hr-HR" sz="2000" dirty="0"/>
              <a:t>U </a:t>
            </a:r>
            <a:r>
              <a:rPr lang="hr-HR" sz="2000" dirty="0" err="1"/>
              <a:t>Arcmap</a:t>
            </a:r>
            <a:r>
              <a:rPr lang="hr-HR" sz="2000" dirty="0"/>
              <a:t> učitati linijski sloj ,,Krapina’’ i povijesnu kartu ,,zagorje’’ (2. vojna izmjera, 19. stoljeće) </a:t>
            </a:r>
          </a:p>
          <a:p>
            <a:endParaRPr lang="hr-HR" sz="2000" dirty="0"/>
          </a:p>
          <a:p>
            <a:r>
              <a:rPr lang="hr-HR" sz="2000" dirty="0"/>
              <a:t>Napraviti novi </a:t>
            </a:r>
            <a:r>
              <a:rPr lang="hr-HR" sz="2000" dirty="0" err="1"/>
              <a:t>shapefile</a:t>
            </a:r>
            <a:r>
              <a:rPr lang="hr-HR" sz="2000" dirty="0"/>
              <a:t> tekućice koji će predstavljati stari tok rijeke Krapine</a:t>
            </a:r>
          </a:p>
          <a:p>
            <a:r>
              <a:rPr lang="hr-HR" sz="2000" b="1" dirty="0"/>
              <a:t>Digitalizirajte povijesni tok Krapine prema Karti (od početka linijskog sloja kojeg ste preuzeli do ušća)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647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8" y="115330"/>
            <a:ext cx="6347713" cy="13208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Vježba 9: Tlocrtna promjena tekućica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436130"/>
            <a:ext cx="6919785" cy="4907006"/>
          </a:xfrm>
        </p:spPr>
        <p:txBody>
          <a:bodyPr/>
          <a:lstStyle/>
          <a:p>
            <a:r>
              <a:rPr lang="hr-HR" sz="2000" dirty="0"/>
              <a:t>Izmjerite duljinu tekućice danas i u povijesti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sz="2000" dirty="0">
                <a:sym typeface="Wingdings" panose="05000000000000000000" pitchFamily="2" charset="2"/>
              </a:rPr>
              <a:t>Ukoliko nemate u atributivnoj tablici napravite stupac u kojem ćete računati duljinu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sz="2000" dirty="0" err="1">
                <a:sym typeface="Wingdings" panose="05000000000000000000" pitchFamily="2" charset="2"/>
              </a:rPr>
              <a:t>Izračinajte</a:t>
            </a:r>
            <a:r>
              <a:rPr lang="hr-HR" sz="2000" dirty="0">
                <a:sym typeface="Wingdings" panose="05000000000000000000" pitchFamily="2" charset="2"/>
              </a:rPr>
              <a:t> duljinu svakog sloja u atributivnoj tablici preko </a:t>
            </a:r>
            <a:r>
              <a:rPr lang="hr-HR" sz="2000" i="1" dirty="0" err="1">
                <a:sym typeface="Wingdings" panose="05000000000000000000" pitchFamily="2" charset="2"/>
              </a:rPr>
              <a:t>Calculate</a:t>
            </a:r>
            <a:r>
              <a:rPr lang="hr-HR" sz="2000" i="1" dirty="0">
                <a:sym typeface="Wingdings" panose="05000000000000000000" pitchFamily="2" charset="2"/>
              </a:rPr>
              <a:t> </a:t>
            </a:r>
            <a:r>
              <a:rPr lang="hr-HR" sz="2000" i="1" dirty="0" err="1">
                <a:sym typeface="Wingdings" panose="05000000000000000000" pitchFamily="2" charset="2"/>
              </a:rPr>
              <a:t>geometry</a:t>
            </a:r>
            <a:endParaRPr lang="hr-HR" sz="20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079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48281"/>
            <a:ext cx="6347713" cy="13208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Vježba 9: Tlocrtna promjena tekućica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6690" y="1287262"/>
            <a:ext cx="7101018" cy="5211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1. Kolika je duljina Krapine nekad i danas? Kolika je razlika u duljinama? </a:t>
            </a:r>
          </a:p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2. Koliki je relativni pad Krapine nekad i danas i kolika je razlika u relativnom padu nekad i danas?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hr-HR" sz="2000" dirty="0">
                <a:sym typeface="Wingdings" panose="05000000000000000000" pitchFamily="2" charset="2"/>
              </a:rPr>
              <a:t>(koristite kartografske podatke i DMR)</a:t>
            </a:r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Nadmorska visina početne i završne točke: </a:t>
            </a:r>
          </a:p>
          <a:p>
            <a:pPr marL="0" indent="0">
              <a:buNone/>
            </a:pPr>
            <a:r>
              <a:rPr lang="en-GB" sz="2000" dirty="0">
                <a:sym typeface="Wingdings" panose="05000000000000000000" pitchFamily="2" charset="2"/>
              </a:rPr>
              <a:t>h1=138 m, h2=123m</a:t>
            </a:r>
            <a:endParaRPr lang="hr-H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000" b="1" dirty="0"/>
              <a:t>Relativni pad: </a:t>
            </a:r>
            <a:r>
              <a:rPr lang="hr-HR" sz="2000" b="1" dirty="0" err="1"/>
              <a:t>Jr</a:t>
            </a:r>
            <a:r>
              <a:rPr lang="hr-HR" sz="2000" b="1" dirty="0"/>
              <a:t>= (h1 - h2)/ L   </a:t>
            </a:r>
            <a:r>
              <a:rPr lang="hr-HR" sz="2000" dirty="0"/>
              <a:t>(m/km)</a:t>
            </a:r>
            <a:endParaRPr lang="hr-H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(L – duljina tekućice)</a:t>
            </a:r>
          </a:p>
        </p:txBody>
      </p:sp>
    </p:spTree>
    <p:extLst>
      <p:ext uri="{BB962C8B-B14F-4D97-AF65-F5344CB8AC3E}">
        <p14:creationId xmlns:p14="http://schemas.microsoft.com/office/powerpoint/2010/main" val="415291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48281"/>
            <a:ext cx="6347713" cy="13208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Vježba 9: Tlocrtna promjena tekućica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6690" y="1287262"/>
            <a:ext cx="7101018" cy="52111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3. Koliko iznosi koeficijent razvijenost za rijeku Krapinu nekad i danas?</a:t>
            </a:r>
          </a:p>
          <a:p>
            <a:pPr marL="0" indent="0">
              <a:buNone/>
            </a:pPr>
            <a:r>
              <a:rPr lang="hr-HR" sz="2000" b="1" dirty="0"/>
              <a:t>K</a:t>
            </a:r>
            <a:r>
              <a:rPr lang="hr-HR" sz="2000" b="1" baseline="-25000" dirty="0"/>
              <a:t>L</a:t>
            </a:r>
            <a:r>
              <a:rPr lang="hr-HR" sz="2000" b="1" dirty="0"/>
              <a:t>= L/</a:t>
            </a:r>
            <a:r>
              <a:rPr lang="hr-HR" sz="2000" b="1" dirty="0" err="1"/>
              <a:t>L</a:t>
            </a:r>
            <a:r>
              <a:rPr lang="hr-HR" sz="1600" b="1" dirty="0" err="1"/>
              <a:t>min</a:t>
            </a:r>
            <a:r>
              <a:rPr lang="hr-HR" sz="1600" b="1" dirty="0"/>
              <a:t> (L je duljina tekućice, </a:t>
            </a:r>
            <a:r>
              <a:rPr lang="hr-HR" sz="1600" b="1" dirty="0" err="1"/>
              <a:t>Lmin</a:t>
            </a:r>
            <a:r>
              <a:rPr lang="hr-HR" sz="1600" b="1" dirty="0"/>
              <a:t> je zračna udaljenost h1 i h2)</a:t>
            </a:r>
            <a:endParaRPr lang="hr-HR" sz="1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4. Izračunajte koeficijent zakrivljenosti (</a:t>
            </a:r>
            <a:r>
              <a:rPr lang="hr-HR" sz="2000" i="1" dirty="0" err="1">
                <a:sym typeface="Wingdings" panose="05000000000000000000" pitchFamily="2" charset="2"/>
              </a:rPr>
              <a:t>sinuosity</a:t>
            </a:r>
            <a:r>
              <a:rPr lang="hr-HR" sz="2000" i="1" dirty="0">
                <a:sym typeface="Wingdings" panose="05000000000000000000" pitchFamily="2" charset="2"/>
              </a:rPr>
              <a:t> index</a:t>
            </a:r>
            <a:r>
              <a:rPr lang="hr-HR" sz="2000" dirty="0">
                <a:sym typeface="Wingdings" panose="05000000000000000000" pitchFamily="2" charset="2"/>
              </a:rPr>
              <a:t>) za Krapinu u oba razdoblja. Vrlo slično koeficijentu razvijenosti, samo se u ovom slučaju uzima duljina doline, a ne zračna udaljenost. Koristi se za detaljnije analize razvijenosti tekućica. </a:t>
            </a:r>
          </a:p>
          <a:p>
            <a:pPr marL="0" indent="0">
              <a:buNone/>
            </a:pPr>
            <a:r>
              <a:rPr lang="hr-HR" sz="2000" b="1" dirty="0">
                <a:sym typeface="Wingdings" panose="05000000000000000000" pitchFamily="2" charset="2"/>
              </a:rPr>
              <a:t>S</a:t>
            </a:r>
            <a:r>
              <a:rPr lang="hr-HR" sz="1600" b="1" dirty="0">
                <a:sym typeface="Wingdings" panose="05000000000000000000" pitchFamily="2" charset="2"/>
              </a:rPr>
              <a:t>I</a:t>
            </a:r>
            <a:r>
              <a:rPr lang="hr-HR" sz="2000" b="1" dirty="0">
                <a:sym typeface="Wingdings" panose="05000000000000000000" pitchFamily="2" charset="2"/>
              </a:rPr>
              <a:t>=L/</a:t>
            </a:r>
            <a:r>
              <a:rPr lang="hr-HR" sz="2000" b="1" dirty="0" err="1">
                <a:sym typeface="Wingdings" panose="05000000000000000000" pitchFamily="2" charset="2"/>
              </a:rPr>
              <a:t>L</a:t>
            </a:r>
            <a:r>
              <a:rPr lang="hr-HR" sz="1400" b="1" dirty="0" err="1">
                <a:sym typeface="Wingdings" panose="05000000000000000000" pitchFamily="2" charset="2"/>
              </a:rPr>
              <a:t>dol</a:t>
            </a:r>
            <a:r>
              <a:rPr lang="hr-HR" sz="2000" b="1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(</a:t>
            </a:r>
            <a:r>
              <a:rPr lang="hr-HR" sz="2000" b="1" dirty="0" err="1">
                <a:sym typeface="Wingdings" panose="05000000000000000000" pitchFamily="2" charset="2"/>
              </a:rPr>
              <a:t>L</a:t>
            </a:r>
            <a:r>
              <a:rPr lang="hr-HR" sz="1400" b="1" dirty="0" err="1">
                <a:sym typeface="Wingdings" panose="05000000000000000000" pitchFamily="2" charset="2"/>
              </a:rPr>
              <a:t>dol</a:t>
            </a:r>
            <a:r>
              <a:rPr lang="hr-HR" sz="1400" b="1" dirty="0">
                <a:sym typeface="Wingdings" panose="05000000000000000000" pitchFamily="2" charset="2"/>
              </a:rPr>
              <a:t> </a:t>
            </a:r>
            <a:r>
              <a:rPr lang="hr-HR" dirty="0">
                <a:sym typeface="Wingdings" panose="05000000000000000000" pitchFamily="2" charset="2"/>
              </a:rPr>
              <a:t>je najkraća udaljenost doline – subjektivno…)</a:t>
            </a:r>
            <a:endParaRPr lang="hr-HR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000" b="1" dirty="0">
                <a:sym typeface="Wingdings" panose="05000000000000000000" pitchFamily="2" charset="2"/>
              </a:rPr>
              <a:t>Odgovoriti na ova pitanja i ukratko opisati rezultate i predati u word dokumentu s naslovom Vježba 9, imenom i prezimenom.</a:t>
            </a:r>
          </a:p>
          <a:p>
            <a:pPr marL="0" indent="0">
              <a:buNone/>
            </a:pPr>
            <a:r>
              <a:rPr lang="hr-HR" sz="2000" b="1" dirty="0">
                <a:sym typeface="Wingdings" panose="05000000000000000000" pitchFamily="2" charset="2"/>
              </a:rPr>
              <a:t>Napraviti i kartu s prikazom današnjeg i nekadašnjeg toka analiziranog dijela rijeke Krapine. 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7CFE6-09B1-4644-95D3-1910B327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869" y="3429000"/>
            <a:ext cx="2535441" cy="15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099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eae780-f660-4ba7-9f52-e2493724a0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0C40E1C64634DAD7C248F932C687E" ma:contentTypeVersion="10" ma:contentTypeDescription="Create a new document." ma:contentTypeScope="" ma:versionID="29d490c2e989f89d314c74fe0e74c8ce">
  <xsd:schema xmlns:xsd="http://www.w3.org/2001/XMLSchema" xmlns:xs="http://www.w3.org/2001/XMLSchema" xmlns:p="http://schemas.microsoft.com/office/2006/metadata/properties" xmlns:ns2="b4eae780-f660-4ba7-9f52-e2493724a073" targetNamespace="http://schemas.microsoft.com/office/2006/metadata/properties" ma:root="true" ma:fieldsID="1058867ce1bf626b197b2b2a578a4451" ns2:_="">
    <xsd:import namespace="b4eae780-f660-4ba7-9f52-e2493724a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ae780-f660-4ba7-9f52-e2493724a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0b5bfa9-24ab-4233-a33d-ee8d53130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76B4-A388-41A4-9097-C936CCD6EB67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b4eae780-f660-4ba7-9f52-e2493724a07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C6D7E8-A638-4EA3-9710-8B84C0C62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ae780-f660-4ba7-9f52-e2493724a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6EE7CF-3D25-4ED2-8DD2-FBA4EEF89B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1164</TotalTime>
  <Words>353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Faseta</vt:lpstr>
      <vt:lpstr>Vježbe iz Primijenjene hidrogeografije</vt:lpstr>
      <vt:lpstr>Hidrmorfološke promjene tekućica</vt:lpstr>
      <vt:lpstr>PowerPoint Presentation</vt:lpstr>
      <vt:lpstr>PowerPoint Presentation</vt:lpstr>
      <vt:lpstr>PowerPoint Presentation</vt:lpstr>
      <vt:lpstr>Vježba 9: Tlocrtna promjena tekućica</vt:lpstr>
      <vt:lpstr>Vježba 9: Tlocrtna promjena tekućica</vt:lpstr>
      <vt:lpstr>Vježba 9: Tlocrtna promjena tekućica</vt:lpstr>
      <vt:lpstr>Vježba 9: Tlocrtna promjena tekućica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 iz Primijenjene hidrogeografije</dc:title>
  <dc:creator>fkvetek</dc:creator>
  <cp:lastModifiedBy>Reviewer</cp:lastModifiedBy>
  <cp:revision>46</cp:revision>
  <dcterms:created xsi:type="dcterms:W3CDTF">2019-05-15T11:52:33Z</dcterms:created>
  <dcterms:modified xsi:type="dcterms:W3CDTF">2026-05-21T10:39:45Z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0x0101009350C40E1C64634DAD7C248F932C687E</vt:lpwstr>
  </property>
  <property fmtid="{D5CDD505-2E9C-101B-9397-08002B2CF9AE}" pid="3" name="MediaServiceImageTags">
    <vt:lpwstr/>
  </property>
</Properties>
</file>