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59" r:id="rId6"/>
    <p:sldId id="276" r:id="rId7"/>
    <p:sldId id="261" r:id="rId8"/>
    <p:sldId id="262" r:id="rId9"/>
    <p:sldId id="265" r:id="rId10"/>
    <p:sldId id="268" r:id="rId11"/>
    <p:sldId id="269" r:id="rId12"/>
    <p:sldId id="263" r:id="rId13"/>
    <p:sldId id="264" r:id="rId14"/>
    <p:sldId id="267" r:id="rId15"/>
    <p:sldId id="277" r:id="rId16"/>
    <p:sldId id="270" r:id="rId17"/>
    <p:sldId id="271" r:id="rId18"/>
    <p:sldId id="273" r:id="rId19"/>
    <p:sldId id="274" r:id="rId20"/>
    <p:sldId id="275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0A6DA-5348-4A5B-920C-83B405E2576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E3AA9-EE35-4FDB-960A-5532FA8A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EC20-1756-48B8-9BEA-89140C7E0721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5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6B64-0ECF-43CE-8823-EF40717EF1D4}" type="datetime1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32F1-F4C8-4898-919A-008D0658EEDB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40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A538-0E01-427A-AD07-C0D43C7DE1FE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604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AC0B-EF5A-4B08-A7ED-7C16172E4503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5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8174-000E-4613-BEBE-78E6428506E5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73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034C-70AC-4C06-A89F-040EE2560640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8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CA09-10FB-4E86-A27A-8495B3B400FD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1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6342-BDB0-45F9-8F01-53F4D98363A6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2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9BA3-898B-49F6-AE28-CA99DB1DE25C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2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55F3-4286-47F1-AA9F-D425FC9A696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6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AB5D-1AF5-458B-8A8E-12162811F6E9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1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B76-02AC-491E-80DE-8DB241811629}" type="datetime1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8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F4D4-DBC3-4257-8328-C27D1DCBD6A0}" type="datetime1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7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94BA-F110-453B-B2BC-409D773E1DE7}" type="datetime1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6F7F-2681-4C75-9AB5-D5804B3CE569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6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2834-F384-4FC3-BCF8-58B3DCA74D59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3C46E2-7E88-453E-9858-ED6C095C0FBB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12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youtube.com/watch?v=xJriWzxBa_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gPX6-jbHn4&amp;t=346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bJSNMGAl88" TargetMode="External"/><Relationship Id="rId2" Type="http://schemas.openxmlformats.org/officeDocument/2006/relationships/hyperlink" Target="https://www.youtube.com/watch?v=Z-w_z9yobpE&amp;t=93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WYaAIC6jP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mTqphI0od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vjDUS1RcQzA&amp;t=157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4-5kLbHY2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B3A7E-108F-4414-83A7-7B204A870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Vulkanske erupcije kao prirodni rizici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3F25F-2616-4A62-967B-9931437EF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dr.sc. Ivan Martinić</a:t>
            </a:r>
          </a:p>
          <a:p>
            <a:endParaRPr lang="hr-HR" dirty="0"/>
          </a:p>
          <a:p>
            <a:endParaRPr lang="hr-HR" dirty="0"/>
          </a:p>
          <a:p>
            <a:r>
              <a:rPr lang="en-US" dirty="0"/>
              <a:t>https://docs.google.com/spreadsheets/d/1PTs7x8-5Yjz7v6hW1HUlumkE0rgj9H6n/edit?gid=1797985831#gid=1797985831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7E22C-CD94-42C7-B6B3-CF1934B6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1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309-EFC0-4308-ACF7-AF53E1D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6542"/>
            <a:ext cx="8534400" cy="978516"/>
          </a:xfrm>
        </p:spPr>
        <p:txBody>
          <a:bodyPr/>
          <a:lstStyle/>
          <a:p>
            <a:r>
              <a:rPr lang="hr-HR" dirty="0"/>
              <a:t>Erupcije i popratne pojave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166A-15CF-4C90-B7EB-A8EF4288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60" y="1083299"/>
            <a:ext cx="8534400" cy="5086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Sekundarni učinci:</a:t>
            </a:r>
          </a:p>
          <a:p>
            <a:r>
              <a:rPr lang="hr-HR" dirty="0" err="1">
                <a:solidFill>
                  <a:schemeClr val="bg1"/>
                </a:solidFill>
              </a:rPr>
              <a:t>lahari</a:t>
            </a:r>
            <a:r>
              <a:rPr lang="hr-HR" dirty="0">
                <a:solidFill>
                  <a:schemeClr val="bg1"/>
                </a:solidFill>
              </a:rPr>
              <a:t> - </a:t>
            </a:r>
            <a:r>
              <a:rPr lang="hr-HR" sz="1200" dirty="0">
                <a:solidFill>
                  <a:schemeClr val="bg1"/>
                </a:solidFill>
                <a:hlinkClick r:id="rId2"/>
              </a:rPr>
              <a:t>https://www.youtube.com/watch?v=xJriWzxBa_Q</a:t>
            </a:r>
            <a:r>
              <a:rPr lang="hr-HR" sz="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(muljeviti bujični tokovi)</a:t>
            </a:r>
          </a:p>
          <a:p>
            <a:r>
              <a:rPr lang="en-US" dirty="0" err="1">
                <a:solidFill>
                  <a:schemeClr val="bg1"/>
                </a:solidFill>
              </a:rPr>
              <a:t>debritni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tokovi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lavine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poplave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tsunamiji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vulkanski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potresi</a:t>
            </a:r>
            <a:r>
              <a:rPr lang="hr-HR" dirty="0">
                <a:solidFill>
                  <a:schemeClr val="bg1"/>
                </a:solidFill>
              </a:rPr>
              <a:t> i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remori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požari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atmosferske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pojave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klimatske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promjene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6ACBD-1BC3-458D-9E70-29F37CC0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364" y="1083299"/>
            <a:ext cx="8509051" cy="52110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9ED20-8E8E-40E1-B2F4-1E04E330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309-EFC0-4308-ACF7-AF53E1D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6542"/>
            <a:ext cx="8534400" cy="978516"/>
          </a:xfrm>
        </p:spPr>
        <p:txBody>
          <a:bodyPr/>
          <a:lstStyle/>
          <a:p>
            <a:r>
              <a:rPr lang="hr-HR" dirty="0"/>
              <a:t>Erupcije i popratne pojave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166A-15CF-4C90-B7EB-A8EF4288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60" y="1083298"/>
            <a:ext cx="8534400" cy="5326379"/>
          </a:xfrm>
        </p:spPr>
        <p:txBody>
          <a:bodyPr anchor="t"/>
          <a:lstStyle/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Tercijarni učinci</a:t>
            </a:r>
            <a:r>
              <a:rPr lang="hr-HR" dirty="0">
                <a:solidFill>
                  <a:schemeClr val="bg1"/>
                </a:solidFill>
              </a:rPr>
              <a:t>:</a:t>
            </a:r>
          </a:p>
          <a:p>
            <a:r>
              <a:rPr lang="hr-HR" dirty="0">
                <a:solidFill>
                  <a:schemeClr val="bg1"/>
                </a:solidFill>
              </a:rPr>
              <a:t>Promjene reljefa</a:t>
            </a:r>
          </a:p>
          <a:p>
            <a:r>
              <a:rPr lang="hr-HR" dirty="0">
                <a:solidFill>
                  <a:schemeClr val="bg1"/>
                </a:solidFill>
              </a:rPr>
              <a:t>Promjene riječnih tokova</a:t>
            </a:r>
          </a:p>
          <a:p>
            <a:r>
              <a:rPr lang="hr-HR" dirty="0">
                <a:solidFill>
                  <a:schemeClr val="bg1"/>
                </a:solidFill>
              </a:rPr>
              <a:t>Promjene u dinamici i obilježjima podzemnih voda</a:t>
            </a:r>
          </a:p>
          <a:p>
            <a:r>
              <a:rPr lang="hr-HR" dirty="0">
                <a:solidFill>
                  <a:schemeClr val="bg1"/>
                </a:solidFill>
              </a:rPr>
              <a:t>Promjene u kvaliteti tla</a:t>
            </a:r>
          </a:p>
          <a:p>
            <a:r>
              <a:rPr lang="hr-HR" dirty="0">
                <a:solidFill>
                  <a:schemeClr val="bg1"/>
                </a:solidFill>
              </a:rPr>
              <a:t>Promjena (uništenje) naseljenih područja</a:t>
            </a:r>
          </a:p>
          <a:p>
            <a:r>
              <a:rPr lang="hr-HR" dirty="0">
                <a:solidFill>
                  <a:schemeClr val="bg1"/>
                </a:solidFill>
              </a:rPr>
              <a:t>Ekonomski gubici…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https://www.youtube.com/watch?v=ngPX6-jbHn4&amp;t=346s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13E66-8180-447C-BF1E-6A02E20E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9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2073-23E0-4676-8C90-3BA87C8A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539" y="1251751"/>
            <a:ext cx="3053287" cy="1447061"/>
          </a:xfrm>
        </p:spPr>
        <p:txBody>
          <a:bodyPr>
            <a:normAutofit/>
          </a:bodyPr>
          <a:lstStyle/>
          <a:p>
            <a:r>
              <a:rPr lang="hr-HR" dirty="0"/>
              <a:t>Vulkani u </a:t>
            </a:r>
            <a:r>
              <a:rPr lang="hr-HR" dirty="0" err="1"/>
              <a:t>europi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8FF2E-6B55-45B9-A8F1-3D00F35E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" y="89331"/>
            <a:ext cx="8231832" cy="66793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F9DC3-0D6F-44B5-B1AB-CA1B33F9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5C84-06F9-4788-BEE5-931D18F5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20" y="5350933"/>
            <a:ext cx="8534400" cy="1507067"/>
          </a:xfrm>
        </p:spPr>
        <p:txBody>
          <a:bodyPr/>
          <a:lstStyle/>
          <a:p>
            <a:r>
              <a:rPr lang="hr-HR" dirty="0"/>
              <a:t>VEI </a:t>
            </a:r>
            <a:r>
              <a:rPr lang="hr-HR" sz="3200" dirty="0"/>
              <a:t>(</a:t>
            </a:r>
            <a:r>
              <a:rPr lang="hr-HR" sz="3200" dirty="0" err="1"/>
              <a:t>volcanic</a:t>
            </a:r>
            <a:r>
              <a:rPr lang="hr-HR" sz="3200" dirty="0"/>
              <a:t> </a:t>
            </a:r>
            <a:r>
              <a:rPr lang="hr-HR" sz="3200" dirty="0" err="1"/>
              <a:t>explosivity</a:t>
            </a:r>
            <a:r>
              <a:rPr lang="hr-HR" sz="3200" dirty="0"/>
              <a:t> </a:t>
            </a:r>
            <a:r>
              <a:rPr lang="hr-HR" sz="3200" dirty="0" err="1"/>
              <a:t>index</a:t>
            </a:r>
            <a:r>
              <a:rPr lang="hr-HR" sz="3200" dirty="0"/>
              <a:t>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BA83F-673E-49CA-B487-7F3CD495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6" y="248574"/>
            <a:ext cx="8534399" cy="5585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F94BA-BCE0-44C8-9DCF-774D65FD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105" y="133165"/>
            <a:ext cx="2724520" cy="6445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6509F-0421-4992-8FC6-92A80F43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2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76" y="266329"/>
            <a:ext cx="8534400" cy="836473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30" y="0"/>
            <a:ext cx="10383081" cy="586592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Kako smanjiti rizik od posljedica vulkanskih erupcija? </a:t>
            </a:r>
          </a:p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</a:rPr>
              <a:t>Rizik = f (opasnost, izloženost, ranjivost, kapacitet/otpornost)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Opasnost – vulkanska erupcija i popratne pojave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Izloženost – izloženost utjecaju pojava prilikom erupcije (udaljenost od vulkana)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Ranjivost – ranjivost na pojave prilikom erupcije (štetnost samih pojava)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Kapacitet (otpornost) – spremnost, sredstva i sposobnost za reakciju – otpornost društva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5078B5-2218-49D2-90C1-E905257EC98B}"/>
              </a:ext>
            </a:extLst>
          </p:cNvPr>
          <p:cNvSpPr/>
          <p:nvPr/>
        </p:nvSpPr>
        <p:spPr>
          <a:xfrm>
            <a:off x="319595" y="3950563"/>
            <a:ext cx="9847861" cy="701336"/>
          </a:xfrm>
          <a:prstGeom prst="round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E65B3-B668-4C98-B48F-4FD5DFEC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76" y="266329"/>
            <a:ext cx="8534400" cy="836473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30" y="-88777"/>
            <a:ext cx="10383081" cy="586592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Centri za motrenje vulkana </a:t>
            </a:r>
            <a:r>
              <a:rPr lang="hr-HR" dirty="0">
                <a:solidFill>
                  <a:schemeClr val="bg1"/>
                </a:solidFill>
              </a:rPr>
              <a:t>(</a:t>
            </a:r>
            <a:r>
              <a:rPr lang="hr-HR" dirty="0" err="1">
                <a:solidFill>
                  <a:schemeClr val="bg1"/>
                </a:solidFill>
              </a:rPr>
              <a:t>eng</a:t>
            </a:r>
            <a:r>
              <a:rPr lang="hr-HR" dirty="0">
                <a:solidFill>
                  <a:schemeClr val="bg1"/>
                </a:solidFill>
              </a:rPr>
              <a:t>. </a:t>
            </a:r>
            <a:r>
              <a:rPr lang="hr-HR" i="1" dirty="0" err="1">
                <a:solidFill>
                  <a:schemeClr val="bg1"/>
                </a:solidFill>
              </a:rPr>
              <a:t>volcano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observatories</a:t>
            </a:r>
            <a:r>
              <a:rPr lang="hr-HR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Ključna uloga na nacionalnim, ali i međunarodnim razinama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Prikupljaju i analiziraju različite podatke u realnom vremenu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Na temelju analiza određuju stupanj pripravnosti odnosno stupanj opasnosti od vulkanske aktivnosti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Važnost dugoročnih praćenja vulkanskih aktivnosti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Relativno mali broj centara (cca 50)</a:t>
            </a:r>
          </a:p>
          <a:p>
            <a:endParaRPr lang="hr-HR" dirty="0"/>
          </a:p>
          <a:p>
            <a:r>
              <a:rPr lang="hr-HR" sz="1400" dirty="0"/>
              <a:t>https://www.youtube.com/watch?v=edEdGSIEvkE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433EB-C625-445E-86A8-FCCF23C0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96" y="3493250"/>
            <a:ext cx="6283263" cy="3290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E8084-BD0D-4875-859F-A0C9F38D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4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58" y="19975"/>
            <a:ext cx="8534400" cy="1022904"/>
          </a:xfrm>
        </p:spPr>
        <p:txBody>
          <a:bodyPr anchor="t"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65" y="256466"/>
            <a:ext cx="11806669" cy="59280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Prognoziranje erupcija i dalje predstavlja izazov</a:t>
            </a:r>
          </a:p>
          <a:p>
            <a:pPr>
              <a:buFontTx/>
              <a:buChar char="-"/>
            </a:pPr>
            <a:r>
              <a:rPr lang="hr-HR" b="1" dirty="0">
                <a:solidFill>
                  <a:schemeClr val="bg1"/>
                </a:solidFill>
              </a:rPr>
              <a:t>Seizmičke aktivnosti i </a:t>
            </a:r>
            <a:r>
              <a:rPr lang="hr-HR" dirty="0">
                <a:solidFill>
                  <a:schemeClr val="bg1"/>
                </a:solidFill>
              </a:rPr>
              <a:t>praćenje</a:t>
            </a:r>
            <a:r>
              <a:rPr lang="hr-HR" b="1" dirty="0">
                <a:solidFill>
                  <a:schemeClr val="bg1"/>
                </a:solidFill>
              </a:rPr>
              <a:t> deformacija tla </a:t>
            </a:r>
            <a:r>
              <a:rPr lang="hr-HR" dirty="0">
                <a:solidFill>
                  <a:schemeClr val="bg1"/>
                </a:solidFill>
              </a:rPr>
              <a:t>(terenski i satelitski)  - mogu biti najava erupcije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Problem – aktivnosti se javljaju u kratkom vremenu prije erupcije </a:t>
            </a:r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 kratkoročna </a:t>
            </a:r>
            <a:r>
              <a:rPr lang="hr-HR" dirty="0" err="1">
                <a:solidFill>
                  <a:schemeClr val="bg1"/>
                </a:solidFill>
                <a:sym typeface="Wingdings" panose="05000000000000000000" pitchFamily="2" charset="2"/>
              </a:rPr>
              <a:t>prognza</a:t>
            </a:r>
            <a:endParaRPr lang="hr-H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endParaRPr lang="hr-H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Erupcijama mogu prethoditi i </a:t>
            </a:r>
            <a:r>
              <a:rPr lang="hr-HR" b="1" dirty="0">
                <a:solidFill>
                  <a:schemeClr val="bg1"/>
                </a:solidFill>
              </a:rPr>
              <a:t>emisije plinova </a:t>
            </a:r>
            <a:r>
              <a:rPr lang="hr-HR" dirty="0">
                <a:solidFill>
                  <a:schemeClr val="bg1"/>
                </a:solidFill>
              </a:rPr>
              <a:t>(SO</a:t>
            </a:r>
            <a:r>
              <a:rPr lang="hr-HR" sz="1500" dirty="0">
                <a:solidFill>
                  <a:schemeClr val="bg1"/>
                </a:solidFill>
              </a:rPr>
              <a:t>2</a:t>
            </a:r>
            <a:r>
              <a:rPr lang="hr-HR" dirty="0">
                <a:solidFill>
                  <a:schemeClr val="bg1"/>
                </a:solidFill>
              </a:rPr>
              <a:t>), </a:t>
            </a:r>
            <a:r>
              <a:rPr lang="hr-HR" b="1" dirty="0">
                <a:solidFill>
                  <a:schemeClr val="bg1"/>
                </a:solidFill>
              </a:rPr>
              <a:t>promjena u fizikalno kemijskim obilježjima vode</a:t>
            </a:r>
            <a:r>
              <a:rPr lang="hr-HR" dirty="0">
                <a:solidFill>
                  <a:schemeClr val="bg1"/>
                </a:solidFill>
              </a:rPr>
              <a:t> kraterskih jezera i podzemne vode, ali i nekih tekućica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Praćenje podzemne akustike vulkana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D2399-26E0-4FA6-A04B-50254F51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010" y="3688622"/>
            <a:ext cx="6189564" cy="29129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60889-719A-46B2-8A25-E483B432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6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11" y="97653"/>
            <a:ext cx="8534400" cy="773515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399495"/>
            <a:ext cx="10743677" cy="62143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Prilikom potencijalne opasnosti i tijekom erupcije znanstvenici su u stalnoj međusobnoj komunikaciji te u komunikaciji sa stručnim službama i vlastima – </a:t>
            </a:r>
            <a:r>
              <a:rPr lang="hr-HR" b="1" dirty="0">
                <a:solidFill>
                  <a:schemeClr val="bg1"/>
                </a:solidFill>
              </a:rPr>
              <a:t>ključno za pravovremeno djelovanje!</a:t>
            </a:r>
          </a:p>
          <a:p>
            <a:r>
              <a:rPr lang="hr-HR" b="1" dirty="0">
                <a:solidFill>
                  <a:schemeClr val="bg1"/>
                </a:solidFill>
              </a:rPr>
              <a:t>Sustav ranog upozoravanja </a:t>
            </a:r>
            <a:r>
              <a:rPr lang="hr-HR" dirty="0">
                <a:solidFill>
                  <a:schemeClr val="bg1"/>
                </a:solidFill>
              </a:rPr>
              <a:t>(</a:t>
            </a:r>
            <a:r>
              <a:rPr lang="hr-HR" dirty="0" err="1">
                <a:solidFill>
                  <a:schemeClr val="bg1"/>
                </a:solidFill>
              </a:rPr>
              <a:t>eng</a:t>
            </a:r>
            <a:r>
              <a:rPr lang="hr-HR" dirty="0">
                <a:solidFill>
                  <a:schemeClr val="bg1"/>
                </a:solidFill>
              </a:rPr>
              <a:t>. </a:t>
            </a:r>
            <a:r>
              <a:rPr lang="hr-HR" i="1" dirty="0" err="1">
                <a:solidFill>
                  <a:schemeClr val="bg1"/>
                </a:solidFill>
              </a:rPr>
              <a:t>early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warning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system)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Zahtjeva praćenje i prikupljanje podataka te njihovu analizu od strane znanstvenika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Neki koriste različite razine pripravnosti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Postoji i globalna mreža koja se bavi problemom pepela u zraku – 9 centara </a:t>
            </a:r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Volcanic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Ash Advisory </a:t>
            </a:r>
            <a:r>
              <a:rPr lang="en-US" dirty="0" err="1">
                <a:solidFill>
                  <a:schemeClr val="bg1"/>
                </a:solidFill>
              </a:rPr>
              <a:t>Centres</a:t>
            </a:r>
            <a:r>
              <a:rPr lang="en-US" dirty="0">
                <a:solidFill>
                  <a:schemeClr val="bg1"/>
                </a:solidFill>
              </a:rPr>
              <a:t> (VAACs)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24CC5-C567-4438-8952-6B2CACA0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71" y="3934951"/>
            <a:ext cx="9579366" cy="26800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7C3AF-6E7F-4943-A5ED-74FB3475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8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3" y="244136"/>
            <a:ext cx="8534400" cy="874450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594804"/>
            <a:ext cx="5314455" cy="60190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Procjene izloženosti/opasnosti</a:t>
            </a:r>
          </a:p>
          <a:p>
            <a:r>
              <a:rPr lang="hr-HR" dirty="0">
                <a:solidFill>
                  <a:schemeClr val="bg1"/>
                </a:solidFill>
              </a:rPr>
              <a:t>Karte opasnosti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Primjeri karata: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hr-HR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hr-HR" dirty="0">
                <a:solidFill>
                  <a:schemeClr val="bg1"/>
                </a:solidFill>
              </a:rPr>
              <a:t> karta temeljena na geološkim obilježjima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hr-HR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hr-HR" dirty="0">
                <a:solidFill>
                  <a:schemeClr val="bg1"/>
                </a:solidFill>
              </a:rPr>
              <a:t>integrirana kvalitativna karta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hr-HR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hr-HR" dirty="0">
                <a:solidFill>
                  <a:schemeClr val="bg1"/>
                </a:solidFill>
              </a:rPr>
              <a:t>administrativna karta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hr-HR" dirty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hr-HR" dirty="0">
                <a:solidFill>
                  <a:schemeClr val="bg1"/>
                </a:solidFill>
              </a:rPr>
              <a:t>karta na temelju modela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hr-HR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hr-HR" dirty="0">
                <a:solidFill>
                  <a:schemeClr val="bg1"/>
                </a:solidFill>
              </a:rPr>
              <a:t>Karta vjerojatnosti</a:t>
            </a:r>
          </a:p>
          <a:p>
            <a:r>
              <a:rPr lang="hr-HR" dirty="0">
                <a:solidFill>
                  <a:schemeClr val="bg1"/>
                </a:solidFill>
              </a:rPr>
              <a:t>Potreba i za 3D vizualizacijama</a:t>
            </a:r>
          </a:p>
          <a:p>
            <a:r>
              <a:rPr lang="hr-HR" dirty="0">
                <a:solidFill>
                  <a:schemeClr val="bg1"/>
                </a:solidFill>
              </a:rPr>
              <a:t>Računalni programi - ASHFALL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7A0D4-EE40-4346-B35E-FF85253E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854" y="1438182"/>
            <a:ext cx="6194933" cy="5175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B21E9-2FB1-43E3-88F7-7B20C4450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54" y="0"/>
            <a:ext cx="6194933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CBAD4-E9CD-4E37-879F-85AFF420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88" y="244136"/>
            <a:ext cx="8534400" cy="1022904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887767"/>
            <a:ext cx="9010204" cy="57260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Procjena izloženosti društva i ekonomije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Temelje se na podacima iz prošlih događaja i modeliranju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METODE PROCJENE RIZIKA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Slabije razvijene od metoda za poplave, potrese, tropske ciklone…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Modeliranje (Monte Carlo model; </a:t>
            </a:r>
            <a:r>
              <a:rPr lang="hr-HR" dirty="0" err="1">
                <a:solidFill>
                  <a:schemeClr val="bg1"/>
                </a:solidFill>
              </a:rPr>
              <a:t>KazanRisk</a:t>
            </a:r>
            <a:r>
              <a:rPr lang="hr-HR" dirty="0">
                <a:solidFill>
                  <a:schemeClr val="bg1"/>
                </a:solidFill>
              </a:rPr>
              <a:t> model gubitaka, CAPRA)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 Interdisciplinarni pristupi koji povezuju kvantitativne i kvalitativne podatke</a:t>
            </a:r>
          </a:p>
          <a:p>
            <a:pPr>
              <a:buFontTx/>
              <a:buChar char="-"/>
            </a:pPr>
            <a:r>
              <a:rPr lang="hr-HR" dirty="0" err="1">
                <a:solidFill>
                  <a:schemeClr val="bg1"/>
                </a:solidFill>
              </a:rPr>
              <a:t>kartiranje</a:t>
            </a:r>
            <a:endParaRPr lang="hr-HR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chemeClr val="bg1"/>
                </a:solidFill>
              </a:rPr>
              <a:t>,,forenzičke analize’’</a:t>
            </a:r>
          </a:p>
          <a:p>
            <a:pPr>
              <a:buFontTx/>
              <a:buChar char="-"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8982A-9427-4C3E-A017-813CAE31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1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F59A-BE8A-47D7-AD6C-4B707FB2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295"/>
            <a:ext cx="8534400" cy="1507067"/>
          </a:xfrm>
        </p:spPr>
        <p:txBody>
          <a:bodyPr/>
          <a:lstStyle/>
          <a:p>
            <a:r>
              <a:rPr lang="hr-HR" dirty="0"/>
              <a:t>Sadržaj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2321B-D9F9-4A0B-A432-15DAF50EB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40402"/>
            <a:ext cx="8534400" cy="3615267"/>
          </a:xfrm>
        </p:spPr>
        <p:txBody>
          <a:bodyPr/>
          <a:lstStyle/>
          <a:p>
            <a:endParaRPr lang="en-US" sz="2400" dirty="0"/>
          </a:p>
          <a:p>
            <a:r>
              <a:rPr lang="hr-HR" sz="2400" dirty="0"/>
              <a:t>Općenito o vulkanima i vulkanskim erupcijama</a:t>
            </a:r>
            <a:endParaRPr lang="en-US" sz="2400" dirty="0"/>
          </a:p>
          <a:p>
            <a:r>
              <a:rPr lang="hr-HR" sz="2400" dirty="0"/>
              <a:t>Opasnosti i popratne pojave vulkanskih erupcija</a:t>
            </a:r>
            <a:endParaRPr lang="en-US" sz="2400" dirty="0"/>
          </a:p>
          <a:p>
            <a:r>
              <a:rPr lang="hr-HR" sz="2400" dirty="0"/>
              <a:t>Upravljanje rizikom od erupcija</a:t>
            </a:r>
          </a:p>
          <a:p>
            <a:r>
              <a:rPr lang="hr-HR" sz="2400" dirty="0"/>
              <a:t>Zaključak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66275-7486-483C-A501-939C9072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88" y="244136"/>
            <a:ext cx="8534400" cy="1022904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887767"/>
            <a:ext cx="9010204" cy="57260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Planovi u slučajevima krize i dobra komunikacija između centara za motrenje, civilnih službi i javnosti  uvelike smanjuju broj žrtava. </a:t>
            </a:r>
          </a:p>
          <a:p>
            <a:r>
              <a:rPr lang="hr-HR" dirty="0">
                <a:solidFill>
                  <a:schemeClr val="bg1"/>
                </a:solidFill>
              </a:rPr>
              <a:t>Bitno je razvijati komunikaciju i povjerenje i tijekom ,,mirnih’’ razdoblja i educirati stanovništvo!</a:t>
            </a:r>
          </a:p>
          <a:p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https://www.youtube.com/watch?v=Z-w_z9yobpE&amp;t=93s</a:t>
            </a:r>
            <a:r>
              <a:rPr lang="hr-HR" dirty="0">
                <a:solidFill>
                  <a:schemeClr val="bg1"/>
                </a:solidFill>
              </a:rPr>
              <a:t>  </a:t>
            </a:r>
          </a:p>
          <a:p>
            <a:r>
              <a:rPr lang="hr-HR" dirty="0">
                <a:solidFill>
                  <a:schemeClr val="bg1"/>
                </a:solidFill>
                <a:hlinkClick r:id="rId3"/>
              </a:rPr>
              <a:t>https://www.youtube.com/watch?v=hbJSNMGAl88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Pravovremene evakuacije su ključne za ljudske živote</a:t>
            </a:r>
          </a:p>
          <a:p>
            <a:r>
              <a:rPr lang="hr-HR" dirty="0">
                <a:solidFill>
                  <a:schemeClr val="bg1"/>
                </a:solidFill>
                <a:hlinkClick r:id="rId4"/>
              </a:rPr>
              <a:t>https://www.youtube.com/watch?v=7WYaAIC6jPM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0A84F-7441-4D30-A11A-4883364C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5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AF19-9AB7-408E-B0A7-72A5BAE8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507067"/>
          </a:xfrm>
        </p:spPr>
        <p:txBody>
          <a:bodyPr/>
          <a:lstStyle/>
          <a:p>
            <a:r>
              <a:rPr lang="hr-HR" dirty="0"/>
              <a:t>Zaključci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656A-BD38-4161-856D-2B71CA47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68" y="1103051"/>
            <a:ext cx="8534400" cy="46940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Erupciju je nemoguće spriječiti – rizik se može smanjiti samo povećavanjem otpornosti/kapaciteta društva i eventualno smanjenjem ranjivosti od nekih posljedica</a:t>
            </a:r>
          </a:p>
          <a:p>
            <a:r>
              <a:rPr lang="hr-HR" dirty="0">
                <a:solidFill>
                  <a:schemeClr val="bg1"/>
                </a:solidFill>
              </a:rPr>
              <a:t>Erupcije imaju dugotrajne i kratkotrajne posljedice, a mogu imati lokalni, regionalni i globalni utjecaj </a:t>
            </a:r>
          </a:p>
          <a:p>
            <a:r>
              <a:rPr lang="hr-HR" dirty="0">
                <a:solidFill>
                  <a:schemeClr val="bg1"/>
                </a:solidFill>
              </a:rPr>
              <a:t>Ključni čimbenici za smanjenje rizika su: </a:t>
            </a:r>
            <a:r>
              <a:rPr lang="hr-HR" b="1" dirty="0">
                <a:solidFill>
                  <a:schemeClr val="bg1"/>
                </a:solidFill>
              </a:rPr>
              <a:t>praćenje pojava (interdisciplinarnost), komunikacijski sustav i spremnost</a:t>
            </a:r>
            <a:r>
              <a:rPr lang="hr-HR" dirty="0">
                <a:solidFill>
                  <a:schemeClr val="bg1"/>
                </a:solidFill>
              </a:rPr>
              <a:t> (službi i građana)</a:t>
            </a:r>
          </a:p>
          <a:p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5D446-3942-42EF-9BC7-28D48D03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2D20-03BD-49B2-BCF5-20E482116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9159-C72A-4DC3-BA8F-5A3F1D53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86761"/>
            <a:ext cx="8534400" cy="867792"/>
          </a:xfrm>
        </p:spPr>
        <p:txBody>
          <a:bodyPr/>
          <a:lstStyle/>
          <a:p>
            <a:r>
              <a:rPr lang="hr-HR" dirty="0"/>
              <a:t>Prostorni raspored vulkana na Zemlji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A2A17-5296-4083-993F-3E2C64AB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60" y="1054553"/>
            <a:ext cx="9541016" cy="554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5C46E-9C1D-438F-833E-E55A1DA1E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5" y="1000633"/>
            <a:ext cx="9788686" cy="56519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8D064-53C6-4DAF-9730-AA6939A7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2D20-03BD-49B2-BCF5-20E482116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9159-C72A-4DC3-BA8F-5A3F1D53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50795"/>
            <a:ext cx="8534400" cy="867792"/>
          </a:xfrm>
        </p:spPr>
        <p:txBody>
          <a:bodyPr/>
          <a:lstStyle/>
          <a:p>
            <a:r>
              <a:rPr lang="hr-HR" dirty="0"/>
              <a:t>1550 poznatih aktivnih vulkana (erupcije u nazad 10 000 godina)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55E21-A8E4-4E50-96B4-81DEAECF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37" y="985422"/>
            <a:ext cx="8631146" cy="54258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6132D-C8FF-4631-B253-C69D469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D93D-9A21-410A-91F3-9BD7A9FE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2316-7680-45A5-989A-BAD81A84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2" y="730460"/>
            <a:ext cx="5766894" cy="2376724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Nalaze se na rubovima odnosno kontaktima tektonskih ploča (&gt;94 %)</a:t>
            </a:r>
          </a:p>
          <a:p>
            <a:r>
              <a:rPr lang="hr-HR" dirty="0">
                <a:solidFill>
                  <a:schemeClr val="bg1"/>
                </a:solidFill>
              </a:rPr>
              <a:t>Ostatak se nalazi iznad tzv. vrućih točaka (</a:t>
            </a:r>
            <a:r>
              <a:rPr lang="hr-HR" dirty="0" err="1">
                <a:solidFill>
                  <a:schemeClr val="bg1"/>
                </a:solidFill>
              </a:rPr>
              <a:t>eng</a:t>
            </a:r>
            <a:r>
              <a:rPr lang="hr-HR" dirty="0">
                <a:solidFill>
                  <a:schemeClr val="bg1"/>
                </a:solidFill>
              </a:rPr>
              <a:t>. </a:t>
            </a:r>
            <a:r>
              <a:rPr lang="hr-HR" i="1" dirty="0" err="1">
                <a:solidFill>
                  <a:schemeClr val="bg1"/>
                </a:solidFill>
              </a:rPr>
              <a:t>hotspot</a:t>
            </a:r>
            <a:r>
              <a:rPr lang="hr-HR" dirty="0">
                <a:solidFill>
                  <a:schemeClr val="bg1"/>
                </a:solidFill>
              </a:rPr>
              <a:t>)</a:t>
            </a:r>
          </a:p>
          <a:p>
            <a:r>
              <a:rPr lang="hr-HR" dirty="0">
                <a:solidFill>
                  <a:schemeClr val="bg1"/>
                </a:solidFill>
              </a:rPr>
              <a:t>Godišnje na Zemlji eruptira oko 70 vulkana, a u svakom trenu aktivno ih je dvadesetak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CB4B6-3645-4898-B80D-D94846DD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3513303"/>
            <a:ext cx="6810938" cy="3238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FA102-06C5-4F01-9196-23622C9C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4427"/>
            <a:ext cx="5678425" cy="41720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9E29F-9AFC-4399-8DB4-ED42C8B9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7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428F-DD8A-4817-956F-2C65FD5F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69909"/>
            <a:ext cx="8534400" cy="1031782"/>
          </a:xfrm>
        </p:spPr>
        <p:txBody>
          <a:bodyPr/>
          <a:lstStyle/>
          <a:p>
            <a:r>
              <a:rPr lang="hr-HR" dirty="0"/>
              <a:t>Važne erupcije u povijesti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3452-682B-4F3F-9A43-0B54F358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02066"/>
            <a:ext cx="8534400" cy="5176792"/>
          </a:xfrm>
        </p:spPr>
        <p:txBody>
          <a:bodyPr>
            <a:normAutofit/>
          </a:bodyPr>
          <a:lstStyle/>
          <a:p>
            <a:r>
              <a:rPr lang="hr-HR" dirty="0" err="1">
                <a:solidFill>
                  <a:schemeClr val="bg1"/>
                </a:solidFill>
              </a:rPr>
              <a:t>Yellowstone</a:t>
            </a:r>
            <a:r>
              <a:rPr lang="hr-HR" dirty="0">
                <a:solidFill>
                  <a:schemeClr val="bg1"/>
                </a:solidFill>
              </a:rPr>
              <a:t> (prije 640 000 g.)</a:t>
            </a:r>
          </a:p>
          <a:p>
            <a:r>
              <a:rPr lang="hr-HR" dirty="0">
                <a:solidFill>
                  <a:schemeClr val="bg1"/>
                </a:solidFill>
              </a:rPr>
              <a:t>Vezuv (79. g.) – najstarija zabilježena</a:t>
            </a:r>
          </a:p>
          <a:p>
            <a:r>
              <a:rPr lang="hr-HR" dirty="0" err="1">
                <a:solidFill>
                  <a:schemeClr val="bg1"/>
                </a:solidFill>
              </a:rPr>
              <a:t>Yasur</a:t>
            </a:r>
            <a:r>
              <a:rPr lang="hr-HR" dirty="0">
                <a:solidFill>
                  <a:schemeClr val="bg1"/>
                </a:solidFill>
              </a:rPr>
              <a:t> (1774. - ) - najdugotrajnija</a:t>
            </a:r>
          </a:p>
          <a:p>
            <a:r>
              <a:rPr lang="hr-HR" dirty="0">
                <a:solidFill>
                  <a:schemeClr val="bg1"/>
                </a:solidFill>
              </a:rPr>
              <a:t>Tambora (1815.) – najsmrtonosnija (ukupno) i najsnažnija</a:t>
            </a:r>
          </a:p>
          <a:p>
            <a:r>
              <a:rPr lang="hr-HR" dirty="0" err="1">
                <a:solidFill>
                  <a:schemeClr val="bg1"/>
                </a:solidFill>
              </a:rPr>
              <a:t>Krakatoa</a:t>
            </a:r>
            <a:r>
              <a:rPr lang="hr-HR" dirty="0">
                <a:solidFill>
                  <a:schemeClr val="bg1"/>
                </a:solidFill>
              </a:rPr>
              <a:t> (1883.) – najglasnija</a:t>
            </a:r>
          </a:p>
          <a:p>
            <a:r>
              <a:rPr lang="hr-HR" dirty="0">
                <a:solidFill>
                  <a:schemeClr val="bg1"/>
                </a:solidFill>
              </a:rPr>
              <a:t>Mt. </a:t>
            </a:r>
            <a:r>
              <a:rPr lang="hr-HR" dirty="0" err="1">
                <a:solidFill>
                  <a:schemeClr val="bg1"/>
                </a:solidFill>
              </a:rPr>
              <a:t>Pelée</a:t>
            </a:r>
            <a:r>
              <a:rPr lang="hr-HR" dirty="0">
                <a:solidFill>
                  <a:schemeClr val="bg1"/>
                </a:solidFill>
              </a:rPr>
              <a:t> (1902. - 1905.)</a:t>
            </a:r>
          </a:p>
          <a:p>
            <a:r>
              <a:rPr lang="hr-HR" dirty="0">
                <a:solidFill>
                  <a:schemeClr val="bg1"/>
                </a:solidFill>
              </a:rPr>
              <a:t>Mt. St. </a:t>
            </a:r>
            <a:r>
              <a:rPr lang="hr-HR" dirty="0" err="1">
                <a:solidFill>
                  <a:schemeClr val="bg1"/>
                </a:solidFill>
              </a:rPr>
              <a:t>Helens</a:t>
            </a:r>
            <a:r>
              <a:rPr lang="hr-HR" dirty="0">
                <a:solidFill>
                  <a:schemeClr val="bg1"/>
                </a:solidFill>
              </a:rPr>
              <a:t> (1980.)</a:t>
            </a:r>
          </a:p>
          <a:p>
            <a:r>
              <a:rPr lang="hr-HR" dirty="0">
                <a:solidFill>
                  <a:schemeClr val="bg1"/>
                </a:solidFill>
              </a:rPr>
              <a:t>Nevado del </a:t>
            </a:r>
            <a:r>
              <a:rPr lang="hr-HR" dirty="0" err="1">
                <a:solidFill>
                  <a:schemeClr val="bg1"/>
                </a:solidFill>
              </a:rPr>
              <a:t>Ruiz</a:t>
            </a:r>
            <a:r>
              <a:rPr lang="hr-HR" dirty="0">
                <a:solidFill>
                  <a:schemeClr val="bg1"/>
                </a:solidFill>
              </a:rPr>
              <a:t> (1985.) - najskuplja</a:t>
            </a:r>
          </a:p>
          <a:p>
            <a:r>
              <a:rPr lang="hr-HR" dirty="0">
                <a:solidFill>
                  <a:schemeClr val="bg1"/>
                </a:solidFill>
              </a:rPr>
              <a:t>Mt. Pinatubo (1991.) </a:t>
            </a:r>
          </a:p>
          <a:p>
            <a:r>
              <a:rPr lang="hr-HR" dirty="0">
                <a:solidFill>
                  <a:schemeClr val="bg1"/>
                </a:solidFill>
              </a:rPr>
              <a:t>E</a:t>
            </a:r>
            <a:r>
              <a:rPr lang="en-US" dirty="0" err="1">
                <a:solidFill>
                  <a:schemeClr val="bg1"/>
                </a:solidFill>
              </a:rPr>
              <a:t>yjafjallajökull</a:t>
            </a:r>
            <a:r>
              <a:rPr lang="hr-HR" dirty="0">
                <a:solidFill>
                  <a:schemeClr val="bg1"/>
                </a:solidFill>
              </a:rPr>
              <a:t> (2010.)</a:t>
            </a:r>
          </a:p>
          <a:p>
            <a:r>
              <a:rPr lang="en-US" dirty="0" err="1">
                <a:solidFill>
                  <a:schemeClr val="bg1"/>
                </a:solidFill>
              </a:rPr>
              <a:t>Hunga</a:t>
            </a:r>
            <a:r>
              <a:rPr lang="en-US" dirty="0">
                <a:solidFill>
                  <a:schemeClr val="bg1"/>
                </a:solidFill>
              </a:rPr>
              <a:t> Tonga–</a:t>
            </a:r>
            <a:r>
              <a:rPr lang="en-US" dirty="0" err="1">
                <a:solidFill>
                  <a:schemeClr val="bg1"/>
                </a:solidFill>
              </a:rPr>
              <a:t>Hunga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Ha'apai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(2021.-2022.) - </a:t>
            </a:r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https://www.youtube.com/watch?v=RmTqphI0ods</a:t>
            </a:r>
            <a:r>
              <a:rPr lang="hr-HR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51A62-2DC3-4804-B588-E7623695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D209-8AE7-4CAE-862E-5653F16F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63984"/>
            <a:ext cx="8534400" cy="943005"/>
          </a:xfrm>
        </p:spPr>
        <p:txBody>
          <a:bodyPr/>
          <a:lstStyle/>
          <a:p>
            <a:r>
              <a:rPr lang="hr-HR" dirty="0"/>
              <a:t>Vrste vulkana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4274-C233-4525-8636-779802982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68" y="1387136"/>
            <a:ext cx="5645568" cy="4596413"/>
          </a:xfrm>
        </p:spPr>
        <p:txBody>
          <a:bodyPr anchor="t"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stožasti, kompozitni (</a:t>
            </a:r>
            <a:r>
              <a:rPr lang="hr-HR" sz="2400" dirty="0" err="1">
                <a:solidFill>
                  <a:schemeClr val="bg1"/>
                </a:solidFill>
              </a:rPr>
              <a:t>stratovulkani</a:t>
            </a:r>
            <a:r>
              <a:rPr lang="hr-HR" sz="2400" dirty="0">
                <a:solidFill>
                  <a:schemeClr val="bg1"/>
                </a:solidFill>
              </a:rPr>
              <a:t>) i </a:t>
            </a:r>
          </a:p>
          <a:p>
            <a:pPr marL="0" indent="0">
              <a:buNone/>
            </a:pPr>
            <a:r>
              <a:rPr lang="hr-HR" sz="2400" dirty="0" err="1">
                <a:solidFill>
                  <a:schemeClr val="bg1"/>
                </a:solidFill>
              </a:rPr>
              <a:t>šitasti</a:t>
            </a:r>
            <a:r>
              <a:rPr lang="hr-HR" sz="2400" dirty="0">
                <a:solidFill>
                  <a:schemeClr val="bg1"/>
                </a:solidFill>
              </a:rPr>
              <a:t> (+vulkanske kupe)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aktivni, neaktivni i ugasli</a:t>
            </a:r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dirty="0">
                <a:hlinkClick r:id="rId2"/>
              </a:rPr>
              <a:t>https://www.youtube.com/watch?v=vjDUS1RcQzA&amp;t=157s</a:t>
            </a:r>
            <a:r>
              <a:rPr lang="hr-HR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F8EEE-0713-4271-9380-DC1C132D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2" y="363984"/>
            <a:ext cx="5142499" cy="531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D1C1-16B3-42F9-8BFC-5CD17080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C5C325-38BD-4A22-9823-5CAB360092B7}"/>
              </a:ext>
            </a:extLst>
          </p:cNvPr>
          <p:cNvSpPr/>
          <p:nvPr/>
        </p:nvSpPr>
        <p:spPr>
          <a:xfrm>
            <a:off x="1020932" y="4081591"/>
            <a:ext cx="5075068" cy="5081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76A9E-2974-4F5F-95FC-D65B08D61A34}"/>
              </a:ext>
            </a:extLst>
          </p:cNvPr>
          <p:cNvSpPr/>
          <p:nvPr/>
        </p:nvSpPr>
        <p:spPr>
          <a:xfrm>
            <a:off x="1589104" y="2776409"/>
            <a:ext cx="8052046" cy="1109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D46CA-8DD7-4ABE-93F9-F8F5CC6D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928" y="-42251"/>
            <a:ext cx="8534400" cy="1507067"/>
          </a:xfrm>
        </p:spPr>
        <p:txBody>
          <a:bodyPr/>
          <a:lstStyle/>
          <a:p>
            <a:r>
              <a:rPr lang="hr-HR" dirty="0"/>
              <a:t>Vrste erupcija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F5343-136B-4718-8C47-A08CD71D3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28" y="1677880"/>
            <a:ext cx="9496148" cy="4003500"/>
          </a:xfrm>
        </p:spPr>
        <p:txBody>
          <a:bodyPr>
            <a:normAutofit/>
          </a:bodyPr>
          <a:lstStyle/>
          <a:p>
            <a:r>
              <a:rPr lang="hr-HR" sz="2400" dirty="0"/>
              <a:t>Dijele se prema eksplozivnosti i visini stupca erupcije</a:t>
            </a:r>
          </a:p>
          <a:p>
            <a:endParaRPr lang="hr-HR" dirty="0"/>
          </a:p>
          <a:p>
            <a:pPr marL="0" indent="0" algn="ctr">
              <a:buNone/>
            </a:pPr>
            <a:r>
              <a:rPr lang="hr-HR" b="1" dirty="0"/>
              <a:t>efuzivne </a:t>
            </a:r>
            <a:r>
              <a:rPr lang="hr-HR" dirty="0"/>
              <a:t>                                                       </a:t>
            </a:r>
            <a:r>
              <a:rPr lang="hr-HR" b="1" dirty="0"/>
              <a:t>eksplozivne</a:t>
            </a:r>
          </a:p>
          <a:p>
            <a:pPr marL="0" indent="0" algn="ctr">
              <a:buNone/>
            </a:pPr>
            <a:r>
              <a:rPr lang="hr-HR" sz="2400" dirty="0"/>
              <a:t>havajski tip - </a:t>
            </a:r>
            <a:r>
              <a:rPr lang="hr-HR" sz="2400" dirty="0" err="1"/>
              <a:t>strombolski</a:t>
            </a:r>
            <a:r>
              <a:rPr lang="hr-HR" sz="2400" dirty="0"/>
              <a:t> tip - vulkanski tip - </a:t>
            </a:r>
            <a:r>
              <a:rPr lang="hr-HR" sz="2400" dirty="0" err="1"/>
              <a:t>plinijski</a:t>
            </a:r>
            <a:r>
              <a:rPr lang="hr-HR" sz="2400" dirty="0"/>
              <a:t> tip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sz="2400" dirty="0" err="1"/>
              <a:t>Hidrovulkanske</a:t>
            </a:r>
            <a:r>
              <a:rPr lang="hr-HR" sz="2400" dirty="0"/>
              <a:t> (</a:t>
            </a:r>
            <a:r>
              <a:rPr lang="hr-HR" sz="2400" dirty="0" err="1"/>
              <a:t>freatske</a:t>
            </a:r>
            <a:r>
              <a:rPr lang="hr-HR" sz="2400" dirty="0"/>
              <a:t>) erupcije </a:t>
            </a:r>
            <a:r>
              <a:rPr lang="hr-HR" sz="2400" dirty="0">
                <a:sym typeface="Wingdings" panose="05000000000000000000" pitchFamily="2" charset="2"/>
              </a:rPr>
              <a:t></a:t>
            </a:r>
            <a:r>
              <a:rPr lang="hr-HR" sz="2400" dirty="0"/>
              <a:t> kontakt vode i magme</a:t>
            </a:r>
          </a:p>
          <a:p>
            <a:r>
              <a:rPr lang="hr-HR" sz="2400" dirty="0"/>
              <a:t>Mogu trajati satima ili godinama</a:t>
            </a:r>
          </a:p>
          <a:p>
            <a:endParaRPr lang="en-US" dirty="0"/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7F403107-7973-4CFA-8CD7-E61D86DDC939}"/>
              </a:ext>
            </a:extLst>
          </p:cNvPr>
          <p:cNvSpPr/>
          <p:nvPr/>
        </p:nvSpPr>
        <p:spPr>
          <a:xfrm>
            <a:off x="3408393" y="2910519"/>
            <a:ext cx="3417903" cy="40837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53D78-0170-4916-B1AD-AD1CD294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3" y="196418"/>
            <a:ext cx="8620217" cy="64651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3659EF-4D08-42D0-A8B6-5762E0EE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309-EFC0-4308-ACF7-AF53E1D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6542"/>
            <a:ext cx="8534400" cy="978516"/>
          </a:xfrm>
        </p:spPr>
        <p:txBody>
          <a:bodyPr/>
          <a:lstStyle/>
          <a:p>
            <a:r>
              <a:rPr lang="hr-HR" dirty="0"/>
              <a:t>Erupcije i popratne pojave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166A-15CF-4C90-B7EB-A8EF4288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" y="985421"/>
            <a:ext cx="8534400" cy="4891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</a:rPr>
              <a:t>Primarni učinci:</a:t>
            </a:r>
          </a:p>
          <a:p>
            <a:r>
              <a:rPr lang="hr-HR" sz="2400" dirty="0">
                <a:solidFill>
                  <a:schemeClr val="bg1"/>
                </a:solidFill>
              </a:rPr>
              <a:t>Tokovi lave</a:t>
            </a:r>
          </a:p>
          <a:p>
            <a:r>
              <a:rPr lang="hr-HR" sz="2400" dirty="0" err="1">
                <a:solidFill>
                  <a:schemeClr val="bg1"/>
                </a:solidFill>
              </a:rPr>
              <a:t>Piroklastični</a:t>
            </a:r>
            <a:r>
              <a:rPr lang="hr-HR" sz="2400" dirty="0">
                <a:solidFill>
                  <a:schemeClr val="bg1"/>
                </a:solidFill>
              </a:rPr>
              <a:t> tokovi - </a:t>
            </a:r>
            <a:r>
              <a:rPr lang="hr-HR" sz="1400" dirty="0">
                <a:solidFill>
                  <a:schemeClr val="bg1"/>
                </a:solidFill>
                <a:hlinkClick r:id="rId2"/>
              </a:rPr>
              <a:t>https://www.youtube.com/watch?v=N4-5kLbHY2Y</a:t>
            </a:r>
            <a:r>
              <a:rPr lang="hr-HR" sz="1400" dirty="0">
                <a:solidFill>
                  <a:schemeClr val="bg1"/>
                </a:solidFill>
              </a:rPr>
              <a:t> </a:t>
            </a:r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 err="1">
                <a:solidFill>
                  <a:schemeClr val="bg1"/>
                </a:solidFill>
              </a:rPr>
              <a:t>Piroklastične</a:t>
            </a:r>
            <a:r>
              <a:rPr lang="hr-HR" sz="2400" dirty="0">
                <a:solidFill>
                  <a:schemeClr val="bg1"/>
                </a:solidFill>
              </a:rPr>
              <a:t> oborine: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Piroklasti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izbačeni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komadi</a:t>
            </a:r>
            <a:r>
              <a:rPr lang="en-US" dirty="0">
                <a:solidFill>
                  <a:schemeClr val="bg1"/>
                </a:solidFill>
              </a:rPr>
              <a:t> lave </a:t>
            </a:r>
            <a:r>
              <a:rPr lang="hr-HR" dirty="0">
                <a:solidFill>
                  <a:schemeClr val="bg1"/>
                </a:solidFill>
              </a:rPr>
              <a:t>i </a:t>
            </a:r>
            <a:r>
              <a:rPr lang="en-US" dirty="0" err="1">
                <a:solidFill>
                  <a:schemeClr val="bg1"/>
                </a:solidFill>
              </a:rPr>
              <a:t>mogu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različitih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dimenzija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• </a:t>
            </a:r>
            <a:r>
              <a:rPr lang="en-US" dirty="0" err="1">
                <a:solidFill>
                  <a:schemeClr val="bg1"/>
                </a:solidFill>
              </a:rPr>
              <a:t>pepeo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manje</a:t>
            </a:r>
            <a:r>
              <a:rPr lang="en-US" dirty="0">
                <a:solidFill>
                  <a:schemeClr val="bg1"/>
                </a:solidFill>
              </a:rPr>
              <a:t> od 2 mm)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• </a:t>
            </a:r>
            <a:r>
              <a:rPr lang="en-US" dirty="0" err="1">
                <a:solidFill>
                  <a:schemeClr val="bg1"/>
                </a:solidFill>
              </a:rPr>
              <a:t>lapili</a:t>
            </a:r>
            <a:r>
              <a:rPr lang="en-US" dirty="0">
                <a:solidFill>
                  <a:schemeClr val="bg1"/>
                </a:solidFill>
              </a:rPr>
              <a:t> (2-64 mm)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• </a:t>
            </a:r>
            <a:r>
              <a:rPr lang="en-US" dirty="0" err="1">
                <a:solidFill>
                  <a:schemeClr val="bg1"/>
                </a:solidFill>
              </a:rPr>
              <a:t>vulkanske</a:t>
            </a:r>
            <a:r>
              <a:rPr lang="en-US" dirty="0">
                <a:solidFill>
                  <a:schemeClr val="bg1"/>
                </a:solidFill>
              </a:rPr>
              <a:t> bombe (</a:t>
            </a:r>
            <a:r>
              <a:rPr lang="en-US" dirty="0" err="1">
                <a:solidFill>
                  <a:schemeClr val="bg1"/>
                </a:solidFill>
              </a:rPr>
              <a:t>veće</a:t>
            </a:r>
            <a:r>
              <a:rPr lang="en-US" dirty="0">
                <a:solidFill>
                  <a:schemeClr val="bg1"/>
                </a:solidFill>
              </a:rPr>
              <a:t> od 64 mm)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Toksični plinovi (plinske erupcije</a:t>
            </a:r>
            <a:r>
              <a:rPr lang="hr-H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8F00D75-DA13-47C4-BF31-FFE558DD5460}"/>
              </a:ext>
            </a:extLst>
          </p:cNvPr>
          <p:cNvSpPr/>
          <p:nvPr/>
        </p:nvSpPr>
        <p:spPr>
          <a:xfrm>
            <a:off x="7705817" y="2263806"/>
            <a:ext cx="1610449" cy="2725444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2E9FC-4DA8-4F59-9400-25ED3896553C}"/>
              </a:ext>
            </a:extLst>
          </p:cNvPr>
          <p:cNvSpPr txBox="1"/>
          <p:nvPr/>
        </p:nvSpPr>
        <p:spPr>
          <a:xfrm>
            <a:off x="9316266" y="3395695"/>
            <a:ext cx="26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TEFRA!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104E-E65E-439E-BC89-B55658D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9264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34848</TotalTime>
  <Words>1027</Words>
  <Application>Microsoft Office PowerPoint</Application>
  <PresentationFormat>Widescreen</PresentationFormat>
  <Paragraphs>170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Wingdings 3</vt:lpstr>
      <vt:lpstr>Slice</vt:lpstr>
      <vt:lpstr>Vulkanske erupcije kao prirodni rizici</vt:lpstr>
      <vt:lpstr>Sadržaj</vt:lpstr>
      <vt:lpstr>PowerPoint Presentation</vt:lpstr>
      <vt:lpstr>PowerPoint Presentation</vt:lpstr>
      <vt:lpstr>PowerPoint Presentation</vt:lpstr>
      <vt:lpstr>Važne erupcije u povijesti</vt:lpstr>
      <vt:lpstr>Vrste vulkana</vt:lpstr>
      <vt:lpstr>Vrste erupcija</vt:lpstr>
      <vt:lpstr>Erupcije i popratne pojave</vt:lpstr>
      <vt:lpstr>Erupcije i popratne pojave</vt:lpstr>
      <vt:lpstr>Erupcije i popratne pojave</vt:lpstr>
      <vt:lpstr>Vulkani u europi</vt:lpstr>
      <vt:lpstr>VEI (volcanic explosivity index)</vt:lpstr>
      <vt:lpstr>Upravljanje rizikom</vt:lpstr>
      <vt:lpstr>Upravljanje rizikom</vt:lpstr>
      <vt:lpstr>Upravljanje rizikom</vt:lpstr>
      <vt:lpstr>Upravljanje rizikom</vt:lpstr>
      <vt:lpstr>Upravljanje rizikom</vt:lpstr>
      <vt:lpstr>Upravljanje rizikom</vt:lpstr>
      <vt:lpstr>Upravljanje rizikom</vt:lpstr>
      <vt:lpstr>Zaključci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Vulkanske erupcije kao prirodni rizici</dc:title>
  <dc:creator>Ivan Martinić</dc:creator>
  <cp:lastModifiedBy>Ivan Martinić</cp:lastModifiedBy>
  <cp:revision>126</cp:revision>
  <dcterms:created xsi:type="dcterms:W3CDTF">2022-09-14T14:53:05Z</dcterms:created>
  <dcterms:modified xsi:type="dcterms:W3CDTF">2025-10-27T07:17:13Z</dcterms:modified>
</cp:coreProperties>
</file>