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268" r:id="rId3"/>
    <p:sldId id="264" r:id="rId4"/>
    <p:sldId id="424" r:id="rId5"/>
    <p:sldId id="278" r:id="rId6"/>
    <p:sldId id="317" r:id="rId7"/>
    <p:sldId id="269" r:id="rId8"/>
    <p:sldId id="413" r:id="rId9"/>
    <p:sldId id="272" r:id="rId10"/>
    <p:sldId id="274" r:id="rId11"/>
    <p:sldId id="412" r:id="rId12"/>
    <p:sldId id="263" r:id="rId13"/>
    <p:sldId id="267" r:id="rId14"/>
    <p:sldId id="292" r:id="rId15"/>
    <p:sldId id="283" r:id="rId16"/>
    <p:sldId id="277" r:id="rId17"/>
    <p:sldId id="364" r:id="rId18"/>
    <p:sldId id="285" r:id="rId19"/>
    <p:sldId id="297" r:id="rId20"/>
    <p:sldId id="300" r:id="rId21"/>
    <p:sldId id="279" r:id="rId22"/>
    <p:sldId id="286" r:id="rId23"/>
    <p:sldId id="295" r:id="rId24"/>
    <p:sldId id="275" r:id="rId25"/>
    <p:sldId id="303" r:id="rId26"/>
    <p:sldId id="287" r:id="rId27"/>
    <p:sldId id="345" r:id="rId28"/>
    <p:sldId id="399" r:id="rId29"/>
    <p:sldId id="355" r:id="rId30"/>
    <p:sldId id="288" r:id="rId31"/>
    <p:sldId id="326" r:id="rId32"/>
    <p:sldId id="276" r:id="rId33"/>
    <p:sldId id="270" r:id="rId34"/>
    <p:sldId id="396" r:id="rId35"/>
    <p:sldId id="323" r:id="rId36"/>
    <p:sldId id="388" r:id="rId37"/>
    <p:sldId id="392" r:id="rId38"/>
    <p:sldId id="324" r:id="rId39"/>
    <p:sldId id="328" r:id="rId40"/>
    <p:sldId id="351" r:id="rId41"/>
    <p:sldId id="425" r:id="rId42"/>
    <p:sldId id="352" r:id="rId43"/>
    <p:sldId id="353" r:id="rId44"/>
    <p:sldId id="335" r:id="rId45"/>
    <p:sldId id="391" r:id="rId46"/>
    <p:sldId id="290" r:id="rId47"/>
    <p:sldId id="381" r:id="rId48"/>
    <p:sldId id="426" r:id="rId49"/>
    <p:sldId id="427" r:id="rId50"/>
    <p:sldId id="428" r:id="rId51"/>
    <p:sldId id="429" r:id="rId52"/>
    <p:sldId id="430" r:id="rId53"/>
    <p:sldId id="431" r:id="rId54"/>
    <p:sldId id="432" r:id="rId55"/>
    <p:sldId id="433" r:id="rId56"/>
    <p:sldId id="434" r:id="rId57"/>
    <p:sldId id="435" r:id="rId58"/>
    <p:sldId id="436" r:id="rId59"/>
    <p:sldId id="437" r:id="rId60"/>
    <p:sldId id="443" r:id="rId61"/>
    <p:sldId id="438" r:id="rId62"/>
    <p:sldId id="439" r:id="rId63"/>
    <p:sldId id="440" r:id="rId64"/>
    <p:sldId id="441" r:id="rId65"/>
    <p:sldId id="442" r:id="rId66"/>
  </p:sldIdLst>
  <p:sldSz cx="9144000" cy="6858000" type="screen4x3"/>
  <p:notesSz cx="6735763" cy="9866313"/>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30" autoAdjust="0"/>
    <p:restoredTop sz="75534" autoAdjust="0"/>
  </p:normalViewPr>
  <p:slideViewPr>
    <p:cSldViewPr>
      <p:cViewPr>
        <p:scale>
          <a:sx n="84" d="100"/>
          <a:sy n="84" d="100"/>
        </p:scale>
        <p:origin x="-7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9D7E678-7CD2-4AA1-97CF-AF313297514E}" type="datetimeFigureOut">
              <a:rPr lang="en-US" smtClean="0"/>
              <a:t>3/30/2026</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E626832F-6BC5-4BEB-A62C-4EBA5A725C31}" type="slidenum">
              <a:rPr lang="en-US" smtClean="0"/>
              <a:t>‹#›</a:t>
            </a:fld>
            <a:endParaRPr lang="en-US"/>
          </a:p>
        </p:txBody>
      </p:sp>
    </p:spTree>
    <p:extLst>
      <p:ext uri="{BB962C8B-B14F-4D97-AF65-F5344CB8AC3E}">
        <p14:creationId xmlns:p14="http://schemas.microsoft.com/office/powerpoint/2010/main" val="27635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B9C660A-BF75-4F14-8C8F-502A464D8312}" type="datetimeFigureOut">
              <a:rPr lang="en-US" smtClean="0"/>
              <a:t>3/30/2026</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AEF5CE5-8A3B-4345-ACC9-1859E15A6CE1}" type="slidenum">
              <a:rPr lang="en-US" smtClean="0"/>
              <a:t>‹#›</a:t>
            </a:fld>
            <a:endParaRPr lang="en-US"/>
          </a:p>
        </p:txBody>
      </p:sp>
    </p:spTree>
    <p:extLst>
      <p:ext uri="{BB962C8B-B14F-4D97-AF65-F5344CB8AC3E}">
        <p14:creationId xmlns:p14="http://schemas.microsoft.com/office/powerpoint/2010/main" val="127771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ndocrinology" TargetMode="External"/><Relationship Id="rId7" Type="http://schemas.openxmlformats.org/officeDocument/2006/relationships/hyperlink" Target="https://en.wikipedia.org/wiki/Erythropoieti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Megakaryocyte" TargetMode="External"/><Relationship Id="rId5" Type="http://schemas.openxmlformats.org/officeDocument/2006/relationships/hyperlink" Target="https://en.wikipedia.org/wiki/Thrombopoietin#cite_note-Kaushansky2006-5" TargetMode="External"/><Relationship Id="rId4" Type="http://schemas.openxmlformats.org/officeDocument/2006/relationships/hyperlink" Target="https://en.wikipedia.org/wiki/CD_11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ILC1, ILC2, </a:t>
            </a:r>
            <a:r>
              <a:rPr lang="hr-HR" dirty="0" err="1" smtClean="0"/>
              <a:t>ILC3</a:t>
            </a:r>
            <a:r>
              <a:rPr lang="hr-HR" smtClean="0"/>
              <a:t>, NK</a:t>
            </a:r>
            <a:endParaRPr lang="en-US"/>
          </a:p>
        </p:txBody>
      </p:sp>
      <p:sp>
        <p:nvSpPr>
          <p:cNvPr id="4" name="Slide Number Placeholder 3"/>
          <p:cNvSpPr>
            <a:spLocks noGrp="1"/>
          </p:cNvSpPr>
          <p:nvPr>
            <p:ph type="sldNum" sz="quarter" idx="10"/>
          </p:nvPr>
        </p:nvSpPr>
        <p:spPr/>
        <p:txBody>
          <a:bodyPr/>
          <a:lstStyle/>
          <a:p>
            <a:fld id="{CAEF5CE5-8A3B-4345-ACC9-1859E15A6CE1}" type="slidenum">
              <a:rPr lang="en-US" smtClean="0"/>
              <a:t>11</a:t>
            </a:fld>
            <a:endParaRPr lang="en-US"/>
          </a:p>
        </p:txBody>
      </p:sp>
    </p:spTree>
    <p:extLst>
      <p:ext uri="{BB962C8B-B14F-4D97-AF65-F5344CB8AC3E}">
        <p14:creationId xmlns:p14="http://schemas.microsoft.com/office/powerpoint/2010/main" val="58916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Cytokine receptors and </a:t>
            </a:r>
            <a:r>
              <a:rPr lang="en-US" dirty="0" err="1" smtClean="0"/>
              <a:t>γc</a:t>
            </a:r>
            <a:r>
              <a:rPr lang="en-US" dirty="0" smtClean="0"/>
              <a:t>-family cytokines. a, Three-dimensional</a:t>
            </a:r>
          </a:p>
          <a:p>
            <a:r>
              <a:rPr lang="en-US" dirty="0" smtClean="0"/>
              <a:t>structure of human growth hormone (GH) bound to the </a:t>
            </a:r>
            <a:r>
              <a:rPr lang="en-US" dirty="0" err="1" smtClean="0"/>
              <a:t>homodimeric</a:t>
            </a:r>
            <a:r>
              <a:rPr lang="en-US" dirty="0" smtClean="0"/>
              <a:t> GH</a:t>
            </a:r>
          </a:p>
          <a:p>
            <a:r>
              <a:rPr lang="en-US" dirty="0" smtClean="0"/>
              <a:t>receptor (GHR) (only extracellular domains are included in the solved structure;</a:t>
            </a:r>
          </a:p>
          <a:p>
            <a:r>
              <a:rPr lang="en-US" dirty="0" smtClean="0"/>
              <a:t>image generated in </a:t>
            </a:r>
            <a:r>
              <a:rPr lang="en-US" dirty="0" err="1" smtClean="0"/>
              <a:t>PyMOL</a:t>
            </a:r>
            <a:r>
              <a:rPr lang="en-US" dirty="0" smtClean="0"/>
              <a:t> using Protein Data Bank (PDB) structure 3HHR</a:t>
            </a:r>
          </a:p>
          <a:p>
            <a:r>
              <a:rPr lang="en-US" dirty="0" smtClean="0"/>
              <a:t>ref. 31). b, Schematics of receptors for type I and type II cytokine receptor chains.</a:t>
            </a:r>
          </a:p>
          <a:p>
            <a:r>
              <a:rPr lang="en-US" dirty="0" smtClean="0"/>
              <a:t>Type I cytokine receptor chains contain two fibronectin III (FN III) domains, with</a:t>
            </a:r>
          </a:p>
          <a:p>
            <a:r>
              <a:rPr lang="en-US" dirty="0" smtClean="0"/>
              <a:t>the N-terminal one containing two sets of conserved cysteines and the more</a:t>
            </a:r>
          </a:p>
          <a:p>
            <a:r>
              <a:rPr lang="en-US" dirty="0" smtClean="0"/>
              <a:t>proximal one a WSXWS motif. There is also a cytoplasmic ‘Box 1’ region for the</a:t>
            </a:r>
          </a:p>
          <a:p>
            <a:r>
              <a:rPr lang="en-US" dirty="0" smtClean="0"/>
              <a:t>binding of JAKs, so that they activate JAK–signal transducer and activator of</a:t>
            </a:r>
          </a:p>
          <a:p>
            <a:r>
              <a:rPr lang="en-US" dirty="0" smtClean="0"/>
              <a:t>transcription ( JAK–STAT) </a:t>
            </a:r>
            <a:r>
              <a:rPr lang="en-US" dirty="0" err="1" smtClean="0"/>
              <a:t>signalling</a:t>
            </a:r>
            <a:r>
              <a:rPr lang="en-US" dirty="0" smtClean="0"/>
              <a:t>. Type II cytokine receptors also have a FN</a:t>
            </a:r>
          </a:p>
          <a:p>
            <a:r>
              <a:rPr lang="en-US" dirty="0" smtClean="0"/>
              <a:t>III domain, conserved cysteines and a Box 1 motif. c, Schematic of receptors for</a:t>
            </a:r>
          </a:p>
          <a:p>
            <a:r>
              <a:rPr lang="en-US" dirty="0" smtClean="0"/>
              <a:t>a range of cytokines. Receptors for type I cytokines are shown as a heterodimer</a:t>
            </a:r>
          </a:p>
          <a:p>
            <a:r>
              <a:rPr lang="en-US" dirty="0" smtClean="0"/>
              <a:t>of two type I receptor molecules, although some cytokines use homodimers and</a:t>
            </a:r>
          </a:p>
          <a:p>
            <a:r>
              <a:rPr lang="en-US" dirty="0" smtClean="0"/>
              <a:t>some have more complicated structures (for example, IL-2 and IL-15 have extra</a:t>
            </a:r>
          </a:p>
          <a:p>
            <a:r>
              <a:rPr lang="en-US" dirty="0" smtClean="0"/>
              <a:t>sushi-domain-containing proteins, IL-2Rα and IL-15Rα). Also shown are type I and</a:t>
            </a:r>
          </a:p>
          <a:p>
            <a:r>
              <a:rPr lang="en-US" dirty="0" smtClean="0"/>
              <a:t>type II interferon (IFN) receptors (both are type II cytokine receptors); like type I</a:t>
            </a:r>
          </a:p>
          <a:p>
            <a:r>
              <a:rPr lang="en-US" dirty="0" smtClean="0"/>
              <a:t>cytokines, type II cytokines also use JAK–STAT </a:t>
            </a:r>
            <a:r>
              <a:rPr lang="en-US" dirty="0" err="1" smtClean="0"/>
              <a:t>signalling</a:t>
            </a:r>
            <a:r>
              <a:rPr lang="en-US" dirty="0" smtClean="0"/>
              <a:t>. Also shown are IL-17,</a:t>
            </a:r>
          </a:p>
          <a:p>
            <a:r>
              <a:rPr lang="en-US" dirty="0" err="1" smtClean="0"/>
              <a:t>tumour</a:t>
            </a:r>
            <a:r>
              <a:rPr lang="en-US" dirty="0" smtClean="0"/>
              <a:t> necrosis factor (TNF) and IL-1 family receptors, each of which mediates</a:t>
            </a:r>
          </a:p>
          <a:p>
            <a:r>
              <a:rPr lang="en-US" dirty="0" smtClean="0"/>
              <a:t>the activation of nuclear factor-</a:t>
            </a:r>
            <a:r>
              <a:rPr lang="en-US" dirty="0" err="1" smtClean="0"/>
              <a:t>κB</a:t>
            </a:r>
            <a:r>
              <a:rPr lang="en-US" dirty="0" smtClean="0"/>
              <a:t> (NF-</a:t>
            </a:r>
            <a:r>
              <a:rPr lang="en-US" dirty="0" err="1" smtClean="0"/>
              <a:t>κB</a:t>
            </a:r>
            <a:r>
              <a:rPr lang="en-US" dirty="0" smtClean="0"/>
              <a:t>). d, Common γ-chain (γ c) family</a:t>
            </a:r>
          </a:p>
          <a:p>
            <a:r>
              <a:rPr lang="en-US" dirty="0" smtClean="0"/>
              <a:t>cytokines. IL-2, IL-4, IL-7, IL-9, IL-15 and IL-21 share γ c. IL-2 and IL-15 also share</a:t>
            </a:r>
          </a:p>
          <a:p>
            <a:r>
              <a:rPr lang="en-US" dirty="0" smtClean="0"/>
              <a:t>IL-2Rβ, and these two cytokines have distinctive α-chains. γ c cytokines except</a:t>
            </a:r>
          </a:p>
          <a:p>
            <a:r>
              <a:rPr lang="en-US" dirty="0" smtClean="0"/>
              <a:t>IL-15 act primarily in cis, whereas IL-15 is trans-presented by cells expressing</a:t>
            </a:r>
          </a:p>
          <a:p>
            <a:r>
              <a:rPr lang="en-US" dirty="0" smtClean="0"/>
              <a:t>IL-15Rα. All </a:t>
            </a:r>
            <a:r>
              <a:rPr lang="en-US" dirty="0" err="1" smtClean="0"/>
              <a:t>γc</a:t>
            </a:r>
            <a:r>
              <a:rPr lang="en-US" dirty="0" smtClean="0"/>
              <a:t> cytokines activate JAK1 and JAK3, with JAK3 binding to γ c. For each</a:t>
            </a:r>
          </a:p>
          <a:p>
            <a:r>
              <a:rPr lang="en-US" dirty="0" smtClean="0"/>
              <a:t>cytokine, the principal STAT proteins that are activated are listed, as are the</a:t>
            </a:r>
          </a:p>
          <a:p>
            <a:r>
              <a:rPr lang="en-US" dirty="0" smtClean="0"/>
              <a:t>major biological activities. e, Structure of IL-2 bound to the high-affinity IL-2</a:t>
            </a:r>
          </a:p>
          <a:p>
            <a:r>
              <a:rPr lang="en-US" dirty="0" smtClean="0"/>
              <a:t>receptor (only extracellular domains are in the solved structure, PDB 2B5I; image</a:t>
            </a:r>
          </a:p>
          <a:p>
            <a:r>
              <a:rPr lang="en-US" dirty="0" smtClean="0"/>
              <a:t>generated using </a:t>
            </a:r>
            <a:r>
              <a:rPr lang="en-US" dirty="0" err="1" smtClean="0"/>
              <a:t>PyMOL</a:t>
            </a:r>
            <a:r>
              <a:rPr lang="en-US" dirty="0" smtClean="0"/>
              <a:t>). AICD, activation-induced cell death; NK, natural killer;</a:t>
            </a:r>
          </a:p>
          <a:p>
            <a:r>
              <a:rPr lang="en-US" dirty="0" smtClean="0"/>
              <a:t>TFH, T follicular helper cell; T H1, T helper 1 cell; </a:t>
            </a:r>
            <a:r>
              <a:rPr lang="en-US" dirty="0" err="1" smtClean="0"/>
              <a:t>Treg</a:t>
            </a:r>
            <a:r>
              <a:rPr lang="en-US" dirty="0" smtClean="0"/>
              <a:t> cell, regulatory T cell</a:t>
            </a:r>
            <a:endParaRPr lang="en-US" dirty="0"/>
          </a:p>
        </p:txBody>
      </p:sp>
      <p:sp>
        <p:nvSpPr>
          <p:cNvPr id="4" name="Slide Number Placeholder 3"/>
          <p:cNvSpPr>
            <a:spLocks noGrp="1"/>
          </p:cNvSpPr>
          <p:nvPr>
            <p:ph type="sldNum" sz="quarter" idx="10"/>
          </p:nvPr>
        </p:nvSpPr>
        <p:spPr/>
        <p:txBody>
          <a:bodyPr/>
          <a:lstStyle/>
          <a:p>
            <a:fld id="{070CA28F-07E5-4DC4-AEFF-46E46E1F7D47}" type="slidenum">
              <a:rPr lang="en-US" smtClean="0"/>
              <a:t>26</a:t>
            </a:fld>
            <a:endParaRPr lang="en-US"/>
          </a:p>
        </p:txBody>
      </p:sp>
    </p:spTree>
    <p:extLst>
      <p:ext uri="{BB962C8B-B14F-4D97-AF65-F5344CB8AC3E}">
        <p14:creationId xmlns:p14="http://schemas.microsoft.com/office/powerpoint/2010/main" val="284991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IL- 1R complex. Activation. The agonist cytokines IL-1α and IL-1β bind to the ligand-binding receptor IL-1R1 by taking contact</a:t>
            </a:r>
          </a:p>
          <a:p>
            <a:r>
              <a:rPr lang="en-US" dirty="0" smtClean="0"/>
              <a:t>with the receptor domains D1/D2 and D3. The ligand-induced conformational change of IL-1R1 allows recruitment of the accessory chain</a:t>
            </a:r>
          </a:p>
          <a:p>
            <a:r>
              <a:rPr lang="en-US" dirty="0" smtClean="0"/>
              <a:t>IL-1R3. Signaling is initiated by the approximation of the intracellular TIR domains of the 2 chains. Low-affinity binding of IL-38 to IL-1R1 has</a:t>
            </a:r>
          </a:p>
          <a:p>
            <a:r>
              <a:rPr lang="en-US" dirty="0" smtClean="0"/>
              <a:t>been reported. Inhibition. Several inhibitory mechanisms regulate IL-1- mediated activation. The antagonist ligand IL-1Ra binds IL-1R1 only at</a:t>
            </a:r>
          </a:p>
          <a:p>
            <a:r>
              <a:rPr lang="en-US" dirty="0" smtClean="0"/>
              <a:t>D1/D2 and does not induce the conformational change necessary for recruiting IL-1R3, thereby blocking IL-1R1. IL-1R2 binds efficiently the</a:t>
            </a:r>
          </a:p>
          <a:p>
            <a:r>
              <a:rPr lang="en-US" dirty="0" smtClean="0"/>
              <a:t>agonist ligands at D1/D2 and D3, undergoes conformational change and can also recruit IL-1R3, but cannot initiate signaling because it does not</a:t>
            </a:r>
          </a:p>
          <a:p>
            <a:r>
              <a:rPr lang="en-US" dirty="0" smtClean="0"/>
              <a:t>possess an intracellular TIR domain. IL-1R8, which displays an anomalous TIR domain (</a:t>
            </a:r>
            <a:r>
              <a:rPr lang="en-US" dirty="0" err="1" smtClean="0"/>
              <a:t>aTIR</a:t>
            </a:r>
            <a:r>
              <a:rPr lang="en-US" dirty="0" smtClean="0"/>
              <a:t>), can interfere with the trimeric complex IL-1- IL-1R1-</a:t>
            </a:r>
          </a:p>
          <a:p>
            <a:r>
              <a:rPr lang="en-US" dirty="0" smtClean="0"/>
              <a:t>IL-1R3 and disrupt signaling. Soluble receptor forms include sIL-1R1, which can bind both agonist and antagonist ligands (binding of IL-1Ra being</a:t>
            </a:r>
          </a:p>
          <a:p>
            <a:r>
              <a:rPr lang="en-US" dirty="0" smtClean="0"/>
              <a:t>actually not an IL-1 inhibitory mechanism but exactly the opposite), sIL-1R2, which captures agonist ligands and pro-IL-1β, and sIL-1R3, which</a:t>
            </a:r>
          </a:p>
          <a:p>
            <a:r>
              <a:rPr lang="en-US" dirty="0" smtClean="0"/>
              <a:t>can form inhibitory complexes with sIL-1R2 bound to IL-1 and probably also with membrane IL-1R2 bound to IL-1. An intracellular form of IL-</a:t>
            </a:r>
          </a:p>
          <a:p>
            <a:r>
              <a:rPr lang="en-US" dirty="0" smtClean="0"/>
              <a:t>1R2 was reported as being able to bind pro-IL-1α. Low-affinity binding of IL-38 to sIL-1R1 has also been reported</a:t>
            </a:r>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28</a:t>
            </a:fld>
            <a:endParaRPr lang="en-US"/>
          </a:p>
        </p:txBody>
      </p:sp>
    </p:spTree>
    <p:extLst>
      <p:ext uri="{BB962C8B-B14F-4D97-AF65-F5344CB8AC3E}">
        <p14:creationId xmlns:p14="http://schemas.microsoft.com/office/powerpoint/2010/main" val="3906491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29</a:t>
            </a:fld>
            <a:endParaRPr lang="en-US"/>
          </a:p>
        </p:txBody>
      </p:sp>
    </p:spTree>
    <p:extLst>
      <p:ext uri="{BB962C8B-B14F-4D97-AF65-F5344CB8AC3E}">
        <p14:creationId xmlns:p14="http://schemas.microsoft.com/office/powerpoint/2010/main" val="270321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Mechanisms of cytokine </a:t>
            </a:r>
            <a:r>
              <a:rPr lang="en-US" dirty="0" err="1" smtClean="0"/>
              <a:t>signalling</a:t>
            </a:r>
            <a:r>
              <a:rPr lang="en-US" dirty="0" smtClean="0"/>
              <a:t>, using IL-2 as a representative</a:t>
            </a:r>
          </a:p>
          <a:p>
            <a:r>
              <a:rPr lang="en-US" dirty="0" smtClean="0"/>
              <a:t>cytokine. a, Activation of JAK–signal transducer and activator of transcription</a:t>
            </a:r>
          </a:p>
          <a:p>
            <a:r>
              <a:rPr lang="en-US" dirty="0" smtClean="0"/>
              <a:t>(JAK–STAT), MAPK and PI3K–AKT </a:t>
            </a:r>
            <a:r>
              <a:rPr lang="en-US" dirty="0" err="1" smtClean="0"/>
              <a:t>signalling</a:t>
            </a:r>
            <a:r>
              <a:rPr lang="en-US" dirty="0" smtClean="0"/>
              <a:t>. IL-2 </a:t>
            </a:r>
            <a:r>
              <a:rPr lang="en-US" dirty="0" err="1" smtClean="0"/>
              <a:t>signalling</a:t>
            </a:r>
            <a:r>
              <a:rPr lang="en-US" dirty="0" smtClean="0"/>
              <a:t> is shown, with the specific</a:t>
            </a:r>
          </a:p>
          <a:p>
            <a:r>
              <a:rPr lang="en-US" dirty="0" err="1" smtClean="0"/>
              <a:t>tyrosines</a:t>
            </a:r>
            <a:r>
              <a:rPr lang="en-US" dirty="0" smtClean="0"/>
              <a:t> on IL-2Rβ that are phosphorylated, but the principles are applicable to a</a:t>
            </a:r>
          </a:p>
          <a:p>
            <a:r>
              <a:rPr lang="en-US" dirty="0" smtClean="0"/>
              <a:t>broad range of type I cytokines. Tyrosine phosphorylated STAT5 (pSTAT5) proteins</a:t>
            </a:r>
          </a:p>
          <a:p>
            <a:r>
              <a:rPr lang="en-US" dirty="0" smtClean="0"/>
              <a:t>form dimers, translocate into the nucleus, and modulate the transcription of</a:t>
            </a:r>
          </a:p>
          <a:p>
            <a:r>
              <a:rPr lang="en-US" dirty="0" smtClean="0"/>
              <a:t>their target genes. SOCS proteins are negative regulators of cytokine </a:t>
            </a:r>
            <a:r>
              <a:rPr lang="en-US" dirty="0" err="1" smtClean="0"/>
              <a:t>signalling</a:t>
            </a:r>
            <a:r>
              <a:rPr lang="en-US" dirty="0" smtClean="0"/>
              <a:t>;</a:t>
            </a:r>
          </a:p>
          <a:p>
            <a:r>
              <a:rPr lang="en-US" dirty="0" smtClean="0"/>
              <a:t>they are SH2-domain-containing proteins that can often bind to and inhibit JAK</a:t>
            </a:r>
            <a:endParaRPr lang="en-US" dirty="0"/>
          </a:p>
        </p:txBody>
      </p:sp>
      <p:sp>
        <p:nvSpPr>
          <p:cNvPr id="4" name="Slide Number Placeholder 3"/>
          <p:cNvSpPr>
            <a:spLocks noGrp="1"/>
          </p:cNvSpPr>
          <p:nvPr>
            <p:ph type="sldNum" sz="quarter" idx="10"/>
          </p:nvPr>
        </p:nvSpPr>
        <p:spPr/>
        <p:txBody>
          <a:bodyPr/>
          <a:lstStyle/>
          <a:p>
            <a:fld id="{070CA28F-07E5-4DC4-AEFF-46E46E1F7D47}" type="slidenum">
              <a:rPr lang="en-US" smtClean="0"/>
              <a:t>31</a:t>
            </a:fld>
            <a:endParaRPr lang="en-US"/>
          </a:p>
        </p:txBody>
      </p:sp>
    </p:spTree>
    <p:extLst>
      <p:ext uri="{BB962C8B-B14F-4D97-AF65-F5344CB8AC3E}">
        <p14:creationId xmlns:p14="http://schemas.microsoft.com/office/powerpoint/2010/main" val="371726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the IFN pathway and viral-counteracting strategies. Type I</a:t>
            </a:r>
          </a:p>
          <a:p>
            <a:r>
              <a:rPr lang="en-US" dirty="0" smtClean="0"/>
              <a:t>interferons (IFNs) are a group of antiviral cytokines that are induced during viral infection by viral-</a:t>
            </a:r>
          </a:p>
          <a:p>
            <a:r>
              <a:rPr lang="en-US" dirty="0" smtClean="0"/>
              <a:t>replication products, such as double-stranded (ds)RNA. IFNs exert their biological functions by</a:t>
            </a:r>
          </a:p>
          <a:p>
            <a:r>
              <a:rPr lang="en-US" dirty="0" smtClean="0"/>
              <a:t>binding to specific cell-surface receptors. In turn, this triggers the intracellular IFN </a:t>
            </a:r>
            <a:r>
              <a:rPr lang="en-US" dirty="0" err="1" smtClean="0"/>
              <a:t>signalling</a:t>
            </a:r>
            <a:endParaRPr lang="en-US" dirty="0" smtClean="0"/>
          </a:p>
          <a:p>
            <a:r>
              <a:rPr lang="en-US" dirty="0" smtClean="0"/>
              <a:t>pathway — mainly the JAK–STAT pathway (see BOX 2 figure) — which eventually induces the</a:t>
            </a:r>
          </a:p>
          <a:p>
            <a:r>
              <a:rPr lang="en-US" dirty="0" smtClean="0"/>
              <a:t>expression of a large number of IFN-stimulated genes (ISGs). The ISGs, the workhorses of the</a:t>
            </a:r>
          </a:p>
          <a:p>
            <a:r>
              <a:rPr lang="en-US" dirty="0" smtClean="0"/>
              <a:t>IFN response, set up an antiviral, </a:t>
            </a:r>
            <a:r>
              <a:rPr lang="en-US" dirty="0" err="1" smtClean="0"/>
              <a:t>antiproliferative</a:t>
            </a:r>
            <a:r>
              <a:rPr lang="en-US" dirty="0" smtClean="0"/>
              <a:t> and </a:t>
            </a:r>
            <a:r>
              <a:rPr lang="en-US" dirty="0" err="1" smtClean="0"/>
              <a:t>immunoregulatory</a:t>
            </a:r>
            <a:r>
              <a:rPr lang="en-US" dirty="0" smtClean="0"/>
              <a:t> state in the host cells.</a:t>
            </a:r>
          </a:p>
          <a:p>
            <a:r>
              <a:rPr lang="en-US" dirty="0" smtClean="0"/>
              <a:t>However, most, if not all, viruses have evolved a broad spectrum of strategies to block and interfere</a:t>
            </a:r>
          </a:p>
          <a:p>
            <a:r>
              <a:rPr lang="en-US" dirty="0" smtClean="0"/>
              <a:t>with the IFN pathway. Common viral strategies include a | blocking of IFN induction/expression</a:t>
            </a:r>
          </a:p>
          <a:p>
            <a:r>
              <a:rPr lang="en-US" dirty="0" smtClean="0"/>
              <a:t>b | intercepting receptor binding of IFNs through viral decoy IFN receptors c | perturbation of the</a:t>
            </a:r>
          </a:p>
          <a:p>
            <a:r>
              <a:rPr lang="en-US" dirty="0" smtClean="0"/>
              <a:t>intracellular IFN </a:t>
            </a:r>
            <a:r>
              <a:rPr lang="en-US" dirty="0" err="1" smtClean="0"/>
              <a:t>signalling</a:t>
            </a:r>
            <a:r>
              <a:rPr lang="en-US" dirty="0" smtClean="0"/>
              <a:t> pathway and d | directly downregulating the level of expression of ISGs.</a:t>
            </a:r>
          </a:p>
          <a:p>
            <a:r>
              <a:rPr lang="en-US" dirty="0" smtClean="0"/>
              <a:t>ADAR, RNA-specific adenosine deaminase; IRF, IFN-regulatory factor; JAK, Janus kinase; </a:t>
            </a:r>
            <a:r>
              <a:rPr lang="en-US" dirty="0" err="1" smtClean="0"/>
              <a:t>Mx</a:t>
            </a:r>
            <a:r>
              <a:rPr lang="en-US" dirty="0" smtClean="0"/>
              <a:t>,</a:t>
            </a:r>
          </a:p>
          <a:p>
            <a:r>
              <a:rPr lang="en-US" dirty="0" err="1" smtClean="0"/>
              <a:t>myxovirus</a:t>
            </a:r>
            <a:r>
              <a:rPr lang="en-US" dirty="0" smtClean="0"/>
              <a:t>-resistance proteins; OAS, </a:t>
            </a:r>
            <a:r>
              <a:rPr lang="en-US" dirty="0" err="1" smtClean="0"/>
              <a:t>oligoadenylate</a:t>
            </a:r>
            <a:r>
              <a:rPr lang="en-US" dirty="0" smtClean="0"/>
              <a:t> </a:t>
            </a:r>
            <a:r>
              <a:rPr lang="en-US" dirty="0" err="1" smtClean="0"/>
              <a:t>synthetase</a:t>
            </a:r>
            <a:r>
              <a:rPr lang="en-US" dirty="0" smtClean="0"/>
              <a:t>; PKR, protein kinase; STAT, signal</a:t>
            </a:r>
          </a:p>
          <a:p>
            <a:r>
              <a:rPr lang="en-US" dirty="0" smtClean="0"/>
              <a:t>transducer and activator of transcription</a:t>
            </a:r>
            <a:endParaRPr lang="en-US" dirty="0"/>
          </a:p>
        </p:txBody>
      </p:sp>
      <p:sp>
        <p:nvSpPr>
          <p:cNvPr id="4" name="Slide Number Placeholder 3"/>
          <p:cNvSpPr>
            <a:spLocks noGrp="1"/>
          </p:cNvSpPr>
          <p:nvPr>
            <p:ph type="sldNum" sz="quarter" idx="10"/>
          </p:nvPr>
        </p:nvSpPr>
        <p:spPr/>
        <p:txBody>
          <a:bodyPr/>
          <a:lstStyle/>
          <a:p>
            <a:fld id="{070CA28F-07E5-4DC4-AEFF-46E46E1F7D47}" type="slidenum">
              <a:rPr lang="en-US" smtClean="0"/>
              <a:t>39</a:t>
            </a:fld>
            <a:endParaRPr lang="en-US"/>
          </a:p>
        </p:txBody>
      </p:sp>
    </p:spTree>
    <p:extLst>
      <p:ext uri="{BB962C8B-B14F-4D97-AF65-F5344CB8AC3E}">
        <p14:creationId xmlns:p14="http://schemas.microsoft.com/office/powerpoint/2010/main" val="291570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oAS1–</a:t>
            </a:r>
            <a:r>
              <a:rPr lang="en-US" dirty="0" err="1" smtClean="0"/>
              <a:t>Rnasel</a:t>
            </a:r>
            <a:r>
              <a:rPr lang="en-US" dirty="0" smtClean="0"/>
              <a:t> antiviral pathway.</a:t>
            </a:r>
          </a:p>
          <a:p>
            <a:r>
              <a:rPr lang="en-US" dirty="0" smtClean="0"/>
              <a:t>2′,5′-oligoadenylate </a:t>
            </a:r>
            <a:r>
              <a:rPr lang="en-US" dirty="0" err="1" smtClean="0"/>
              <a:t>synthetase</a:t>
            </a:r>
            <a:r>
              <a:rPr lang="en-US" dirty="0" smtClean="0"/>
              <a:t> 1 (OAS1) is expressed at</a:t>
            </a:r>
          </a:p>
          <a:p>
            <a:r>
              <a:rPr lang="en-US" dirty="0" smtClean="0"/>
              <a:t>low constitutive levels and is upregulated by type I</a:t>
            </a:r>
          </a:p>
          <a:p>
            <a:r>
              <a:rPr lang="en-US" dirty="0" smtClean="0"/>
              <a:t>interferons (IFNs). OAS1 protein accumulates in the cell</a:t>
            </a:r>
          </a:p>
          <a:p>
            <a:r>
              <a:rPr lang="en-US" dirty="0" smtClean="0"/>
              <a:t>cytoplasm as an inactive monomer. Following activation</a:t>
            </a:r>
          </a:p>
          <a:p>
            <a:r>
              <a:rPr lang="en-US" dirty="0" smtClean="0"/>
              <a:t>by viral double-stranded RNA (dsRNA), the enzyme</a:t>
            </a:r>
          </a:p>
          <a:p>
            <a:r>
              <a:rPr lang="en-US" dirty="0" err="1" smtClean="0"/>
              <a:t>oligomerizes</a:t>
            </a:r>
            <a:r>
              <a:rPr lang="en-US" dirty="0" smtClean="0"/>
              <a:t> to form a tetramer that synthesizes 2′,5′-</a:t>
            </a:r>
          </a:p>
          <a:p>
            <a:r>
              <a:rPr lang="en-US" dirty="0" err="1" smtClean="0"/>
              <a:t>oligoadenylates</a:t>
            </a:r>
            <a:r>
              <a:rPr lang="en-US" dirty="0" smtClean="0"/>
              <a:t> that, in turn, activate the constitutively</a:t>
            </a:r>
          </a:p>
          <a:p>
            <a:r>
              <a:rPr lang="en-US" dirty="0" smtClean="0"/>
              <a:t>expressed inactive ribonuclease L (</a:t>
            </a:r>
            <a:r>
              <a:rPr lang="en-US" dirty="0" err="1" smtClean="0"/>
              <a:t>RNaseL</a:t>
            </a:r>
            <a:r>
              <a:rPr lang="en-US" dirty="0" smtClean="0"/>
              <a:t>). The binding of</a:t>
            </a:r>
          </a:p>
          <a:p>
            <a:r>
              <a:rPr lang="en-US" dirty="0" smtClean="0"/>
              <a:t>2′,5′-oligoadenylates to </a:t>
            </a:r>
            <a:r>
              <a:rPr lang="en-US" dirty="0" err="1" smtClean="0"/>
              <a:t>RNaseL</a:t>
            </a:r>
            <a:r>
              <a:rPr lang="en-US" dirty="0" smtClean="0"/>
              <a:t> triggers the dimerization</a:t>
            </a:r>
          </a:p>
          <a:p>
            <a:r>
              <a:rPr lang="en-US" dirty="0" smtClean="0"/>
              <a:t>of enzyme monomers, through their kinase-like domains,</a:t>
            </a:r>
          </a:p>
          <a:p>
            <a:r>
              <a:rPr lang="en-US" dirty="0" smtClean="0"/>
              <a:t>and this then enables </a:t>
            </a:r>
            <a:r>
              <a:rPr lang="en-US" dirty="0" err="1" smtClean="0"/>
              <a:t>RNAseL</a:t>
            </a:r>
            <a:r>
              <a:rPr lang="en-US" dirty="0" smtClean="0"/>
              <a:t> to cleave cellular (and viral)</a:t>
            </a:r>
          </a:p>
          <a:p>
            <a:r>
              <a:rPr lang="en-US" dirty="0" smtClean="0"/>
              <a:t>RNAs. ISRE, IFN-stimulated response element.</a:t>
            </a:r>
            <a:endParaRPr lang="hr-HR" dirty="0" smtClean="0"/>
          </a:p>
          <a:p>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40</a:t>
            </a:fld>
            <a:endParaRPr lang="en-US"/>
          </a:p>
        </p:txBody>
      </p:sp>
    </p:spTree>
    <p:extLst>
      <p:ext uri="{BB962C8B-B14F-4D97-AF65-F5344CB8AC3E}">
        <p14:creationId xmlns:p14="http://schemas.microsoft.com/office/powerpoint/2010/main" val="2650720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mechanism of action of PKR. Protein kinase R</a:t>
            </a:r>
          </a:p>
          <a:p>
            <a:r>
              <a:rPr lang="en-US" dirty="0" smtClean="0"/>
              <a:t>(PKR) is constitutively expressed, and is also induced by type I</a:t>
            </a:r>
          </a:p>
          <a:p>
            <a:r>
              <a:rPr lang="en-US" dirty="0" smtClean="0"/>
              <a:t>interferons (IFNs) under the control of a kinase conserved</a:t>
            </a:r>
          </a:p>
          <a:p>
            <a:r>
              <a:rPr lang="en-US" dirty="0" smtClean="0"/>
              <a:t>sequence (KCS) and IFN-stimulated response element (ISRE)</a:t>
            </a:r>
          </a:p>
          <a:p>
            <a:r>
              <a:rPr lang="en-US" dirty="0" smtClean="0"/>
              <a:t>in the promoter of PKR. The kinase accumulates in the</a:t>
            </a:r>
          </a:p>
          <a:p>
            <a:r>
              <a:rPr lang="en-US" dirty="0" smtClean="0"/>
              <a:t>nucleus and cytoplasm as an inactive monomer, which is</a:t>
            </a:r>
          </a:p>
          <a:p>
            <a:r>
              <a:rPr lang="en-US" dirty="0" smtClean="0"/>
              <a:t>activated directly by viral RNAs, and by several other ligands,</a:t>
            </a:r>
          </a:p>
          <a:p>
            <a:r>
              <a:rPr lang="en-US" dirty="0" smtClean="0"/>
              <a:t>such as ceramide or the protein activator PACT (protein</a:t>
            </a:r>
          </a:p>
          <a:p>
            <a:r>
              <a:rPr lang="en-US" dirty="0" smtClean="0"/>
              <a:t>activator of the IFN-inducible protein kinase). Following</a:t>
            </a:r>
          </a:p>
          <a:p>
            <a:r>
              <a:rPr lang="en-US" dirty="0" smtClean="0"/>
              <a:t>activation, PKR monomers are phosphorylated and dimerize</a:t>
            </a:r>
          </a:p>
          <a:p>
            <a:r>
              <a:rPr lang="en-US" dirty="0" smtClean="0"/>
              <a:t>to form the active enzyme. Activated PKR regulates several</a:t>
            </a:r>
          </a:p>
          <a:p>
            <a:r>
              <a:rPr lang="en-US" dirty="0" smtClean="0"/>
              <a:t>cell </a:t>
            </a:r>
            <a:r>
              <a:rPr lang="en-US" dirty="0" err="1" smtClean="0"/>
              <a:t>signalling</a:t>
            </a:r>
            <a:r>
              <a:rPr lang="en-US" dirty="0" smtClean="0"/>
              <a:t> pathways through mechanisms that have not</a:t>
            </a:r>
          </a:p>
          <a:p>
            <a:r>
              <a:rPr lang="en-US" dirty="0" smtClean="0"/>
              <a:t>been fully explained, but a crucial function of PKR in viral</a:t>
            </a:r>
          </a:p>
          <a:p>
            <a:r>
              <a:rPr lang="en-US" dirty="0" err="1" smtClean="0"/>
              <a:t>defence</a:t>
            </a:r>
            <a:r>
              <a:rPr lang="en-US" dirty="0" smtClean="0"/>
              <a:t> is the inhibition of translation by phosphorylation of</a:t>
            </a:r>
          </a:p>
          <a:p>
            <a:r>
              <a:rPr lang="en-US" dirty="0" smtClean="0"/>
              <a:t>eukaryotic translation initiation factor 2a (EIF2a).</a:t>
            </a:r>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42</a:t>
            </a:fld>
            <a:endParaRPr lang="en-US"/>
          </a:p>
        </p:txBody>
      </p:sp>
    </p:spTree>
    <p:extLst>
      <p:ext uri="{BB962C8B-B14F-4D97-AF65-F5344CB8AC3E}">
        <p14:creationId xmlns:p14="http://schemas.microsoft.com/office/powerpoint/2010/main" val="320195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43</a:t>
            </a:fld>
            <a:endParaRPr lang="en-US"/>
          </a:p>
        </p:txBody>
      </p:sp>
    </p:spTree>
    <p:extLst>
      <p:ext uri="{BB962C8B-B14F-4D97-AF65-F5344CB8AC3E}">
        <p14:creationId xmlns:p14="http://schemas.microsoft.com/office/powerpoint/2010/main" val="2590879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55</a:t>
            </a:fld>
            <a:endParaRPr lang="en-US"/>
          </a:p>
        </p:txBody>
      </p:sp>
    </p:spTree>
    <p:extLst>
      <p:ext uri="{BB962C8B-B14F-4D97-AF65-F5344CB8AC3E}">
        <p14:creationId xmlns:p14="http://schemas.microsoft.com/office/powerpoint/2010/main" val="121018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smtClean="0"/>
              <a:t>myokines</a:t>
            </a:r>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14</a:t>
            </a:fld>
            <a:endParaRPr lang="en-US"/>
          </a:p>
        </p:txBody>
      </p:sp>
    </p:spTree>
    <p:extLst>
      <p:ext uri="{BB962C8B-B14F-4D97-AF65-F5344CB8AC3E}">
        <p14:creationId xmlns:p14="http://schemas.microsoft.com/office/powerpoint/2010/main" val="5500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cytokines exhibit induction of following attributes: i ) </a:t>
            </a:r>
            <a:r>
              <a:rPr lang="en-US" b="1" dirty="0" smtClean="0"/>
              <a:t>Pleiotropy:</a:t>
            </a:r>
            <a:r>
              <a:rPr lang="en-US" dirty="0" smtClean="0"/>
              <a:t> a given cytokine has different biological effects on different target cell. ii) </a:t>
            </a:r>
            <a:r>
              <a:rPr lang="en-US" b="1" dirty="0" smtClean="0"/>
              <a:t>Redundancy:</a:t>
            </a:r>
            <a:r>
              <a:rPr lang="en-US" dirty="0" smtClean="0"/>
              <a:t> two or more cytokines that mediate similar function. iii) </a:t>
            </a:r>
            <a:r>
              <a:rPr lang="en-US" b="1" dirty="0" smtClean="0"/>
              <a:t>Synergy:</a:t>
            </a:r>
            <a:r>
              <a:rPr lang="en-US" dirty="0" smtClean="0"/>
              <a:t> combined effect of two cytokine on cellular activity is greater than effect of individual cytokine. iv) </a:t>
            </a:r>
            <a:r>
              <a:rPr lang="en-US" b="1" dirty="0" smtClean="0"/>
              <a:t>Antagonism:</a:t>
            </a:r>
            <a:r>
              <a:rPr lang="en-US" dirty="0" smtClean="0"/>
              <a:t> the effect of one cytokine inhibit the effect of another cytokine. v) </a:t>
            </a:r>
            <a:r>
              <a:rPr lang="en-US" b="1" dirty="0" smtClean="0"/>
              <a:t>Cascade:</a:t>
            </a:r>
            <a:r>
              <a:rPr lang="en-US" dirty="0" smtClean="0"/>
              <a:t> when the action of one cytokine on a target cell induce that cell to produce one or more other cytokines, which in turn induce other cell to produce cytokines</a:t>
            </a:r>
            <a:endParaRPr lang="en-US" dirty="0"/>
          </a:p>
        </p:txBody>
      </p:sp>
      <p:sp>
        <p:nvSpPr>
          <p:cNvPr id="4" name="Slide Number Placeholder 3"/>
          <p:cNvSpPr>
            <a:spLocks noGrp="1"/>
          </p:cNvSpPr>
          <p:nvPr>
            <p:ph type="sldNum" sz="quarter" idx="10"/>
          </p:nvPr>
        </p:nvSpPr>
        <p:spPr/>
        <p:txBody>
          <a:bodyPr/>
          <a:lstStyle/>
          <a:p>
            <a:fld id="{070CA28F-07E5-4DC4-AEFF-46E46E1F7D47}" type="slidenum">
              <a:rPr lang="en-US" smtClean="0"/>
              <a:t>16</a:t>
            </a:fld>
            <a:endParaRPr lang="en-US"/>
          </a:p>
        </p:txBody>
      </p:sp>
    </p:spTree>
    <p:extLst>
      <p:ext uri="{BB962C8B-B14F-4D97-AF65-F5344CB8AC3E}">
        <p14:creationId xmlns:p14="http://schemas.microsoft.com/office/powerpoint/2010/main" val="199463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miRNA </a:t>
            </a:r>
            <a:r>
              <a:rPr lang="hr-HR" dirty="0" err="1" smtClean="0"/>
              <a:t>silencing</a:t>
            </a:r>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17</a:t>
            </a:fld>
            <a:endParaRPr lang="en-US"/>
          </a:p>
        </p:txBody>
      </p:sp>
    </p:spTree>
    <p:extLst>
      <p:ext uri="{BB962C8B-B14F-4D97-AF65-F5344CB8AC3E}">
        <p14:creationId xmlns:p14="http://schemas.microsoft.com/office/powerpoint/2010/main" val="83008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err="1" smtClean="0"/>
              <a:t>dysregulation</a:t>
            </a:r>
            <a:r>
              <a:rPr lang="hr-HR" dirty="0" smtClean="0"/>
              <a:t> TNF </a:t>
            </a:r>
            <a:r>
              <a:rPr lang="hr-HR" dirty="0" err="1" smtClean="0"/>
              <a:t>alpha</a:t>
            </a:r>
            <a:r>
              <a:rPr lang="hr-HR" dirty="0" smtClean="0"/>
              <a:t> </a:t>
            </a:r>
            <a:r>
              <a:rPr lang="hr-HR" dirty="0" err="1" smtClean="0"/>
              <a:t>in</a:t>
            </a:r>
            <a:r>
              <a:rPr lang="hr-HR" dirty="0" smtClean="0"/>
              <a:t> </a:t>
            </a:r>
            <a:r>
              <a:rPr lang="hr-HR" dirty="0" err="1" smtClean="0"/>
              <a:t>rheumatoid</a:t>
            </a:r>
            <a:r>
              <a:rPr lang="hr-HR" dirty="0" smtClean="0"/>
              <a:t> </a:t>
            </a:r>
            <a:r>
              <a:rPr lang="hr-HR" dirty="0" err="1" smtClean="0"/>
              <a:t>arthritis</a:t>
            </a:r>
            <a:r>
              <a:rPr lang="hr-HR" dirty="0" smtClean="0"/>
              <a:t> – </a:t>
            </a:r>
            <a:r>
              <a:rPr lang="hr-HR" dirty="0" err="1" smtClean="0"/>
              <a:t>administration</a:t>
            </a:r>
            <a:r>
              <a:rPr lang="hr-HR" dirty="0" smtClean="0"/>
              <a:t> of </a:t>
            </a:r>
            <a:r>
              <a:rPr lang="hr-HR" dirty="0" err="1" smtClean="0"/>
              <a:t>recombinant</a:t>
            </a:r>
            <a:r>
              <a:rPr lang="hr-HR" dirty="0" smtClean="0"/>
              <a:t> </a:t>
            </a:r>
            <a:r>
              <a:rPr lang="hr-HR" dirty="0" err="1" smtClean="0"/>
              <a:t>soluble</a:t>
            </a:r>
            <a:r>
              <a:rPr lang="hr-HR" dirty="0" smtClean="0"/>
              <a:t> TNF receptor</a:t>
            </a:r>
            <a:endParaRPr lang="en-US" dirty="0" smtClean="0"/>
          </a:p>
          <a:p>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18</a:t>
            </a:fld>
            <a:endParaRPr lang="en-US"/>
          </a:p>
        </p:txBody>
      </p:sp>
    </p:spTree>
    <p:extLst>
      <p:ext uri="{BB962C8B-B14F-4D97-AF65-F5344CB8AC3E}">
        <p14:creationId xmlns:p14="http://schemas.microsoft.com/office/powerpoint/2010/main" val="340478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Homeostasis by cytokine competition. a </a:t>
            </a:r>
            <a:r>
              <a:rPr lang="en-US" sz="1200" b="0" i="0" u="none" strike="noStrike" kern="1200" baseline="0" dirty="0" smtClean="0">
                <a:solidFill>
                  <a:schemeClr val="tx1"/>
                </a:solidFill>
                <a:latin typeface="+mn-lt"/>
                <a:ea typeface="+mn-ea"/>
                <a:cs typeface="+mn-cs"/>
              </a:rPr>
              <a:t>| Erythrocyte homeostasis. A drop of oxygen partial pressure in the</a:t>
            </a:r>
          </a:p>
          <a:p>
            <a:r>
              <a:rPr lang="en-US" sz="1200" b="0" i="0" u="none" strike="noStrike" kern="1200" baseline="0" dirty="0" smtClean="0">
                <a:solidFill>
                  <a:schemeClr val="tx1"/>
                </a:solidFill>
                <a:latin typeface="+mn-lt"/>
                <a:ea typeface="+mn-ea"/>
                <a:cs typeface="+mn-cs"/>
              </a:rPr>
              <a:t>blood (hypoxia) is detected by kidney cells (through the activation of hypoxia- inducible factor 1 (HIF1)), which triggers</a:t>
            </a:r>
          </a:p>
          <a:p>
            <a:r>
              <a:rPr lang="en-US" sz="1200" b="0" i="0" u="none" strike="noStrike" kern="1200" baseline="0" dirty="0" smtClean="0">
                <a:solidFill>
                  <a:schemeClr val="tx1"/>
                </a:solidFill>
                <a:latin typeface="+mn-lt"/>
                <a:ea typeface="+mn-ea"/>
                <a:cs typeface="+mn-cs"/>
              </a:rPr>
              <a:t>their secretion of erythropoietin (EPO). EPO circulates to the bone marrow to induce the proliferation of erythrocyte</a:t>
            </a:r>
          </a:p>
          <a:p>
            <a:r>
              <a:rPr lang="en-US" sz="1200" b="0" i="0" u="none" strike="noStrike" kern="1200" baseline="0" dirty="0" smtClean="0">
                <a:solidFill>
                  <a:schemeClr val="tx1"/>
                </a:solidFill>
                <a:latin typeface="+mn-lt"/>
                <a:ea typeface="+mn-ea"/>
                <a:cs typeface="+mn-cs"/>
              </a:rPr>
              <a:t>precursors, which restores oxygen partial pressure. </a:t>
            </a:r>
            <a:r>
              <a:rPr lang="en-US" sz="1200" b="1" i="0"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 Platelet homeostasis. The rapid decrease in number of circulating</a:t>
            </a:r>
          </a:p>
          <a:p>
            <a:r>
              <a:rPr lang="en-US" sz="1200" b="0" i="0" u="none" strike="noStrike" kern="1200" baseline="0" dirty="0" smtClean="0">
                <a:solidFill>
                  <a:schemeClr val="tx1"/>
                </a:solidFill>
                <a:latin typeface="+mn-lt"/>
                <a:ea typeface="+mn-ea"/>
                <a:cs typeface="+mn-cs"/>
              </a:rPr>
              <a:t>platelets (thrombocytopenia) during trauma results in the serum accumulation of constitutively expressed </a:t>
            </a:r>
            <a:r>
              <a:rPr lang="en-US" sz="1200" b="0" i="0" u="none" strike="noStrike" kern="1200" baseline="0" dirty="0" err="1" smtClean="0">
                <a:solidFill>
                  <a:schemeClr val="tx1"/>
                </a:solidFill>
                <a:latin typeface="+mn-lt"/>
                <a:ea typeface="+mn-ea"/>
                <a:cs typeface="+mn-cs"/>
              </a:rPr>
              <a:t>thrombopoietin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(THPO), which signals to bone marrow megakaryocytes for platelet release, thereby restoring </a:t>
            </a:r>
            <a:r>
              <a:rPr lang="en-US" sz="1200" b="0" i="0" u="none" strike="noStrike" kern="1200" baseline="0" dirty="0" err="1" smtClean="0">
                <a:solidFill>
                  <a:schemeClr val="tx1"/>
                </a:solidFill>
                <a:latin typeface="+mn-lt"/>
                <a:ea typeface="+mn-ea"/>
                <a:cs typeface="+mn-cs"/>
              </a:rPr>
              <a:t>haemostasis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 Naive T cell</a:t>
            </a:r>
          </a:p>
          <a:p>
            <a:r>
              <a:rPr lang="en-US" sz="1200" b="0" i="0" u="none" strike="noStrike" kern="1200" baseline="0" dirty="0" smtClean="0">
                <a:solidFill>
                  <a:schemeClr val="tx1"/>
                </a:solidFill>
                <a:latin typeface="+mn-lt"/>
                <a:ea typeface="+mn-ea"/>
                <a:cs typeface="+mn-cs"/>
              </a:rPr>
              <a:t>homeostasis. Innate lymphoid cells (ILCs) are present at low frequencies in lymphoid organs compared with T cells, but,</a:t>
            </a:r>
          </a:p>
          <a:p>
            <a:r>
              <a:rPr lang="en-US" sz="1200" b="0" i="0" u="none" strike="noStrike" kern="1200" baseline="0" dirty="0" smtClean="0">
                <a:solidFill>
                  <a:schemeClr val="tx1"/>
                </a:solidFill>
                <a:latin typeface="+mn-lt"/>
                <a:ea typeface="+mn-ea"/>
                <a:cs typeface="+mn-cs"/>
              </a:rPr>
              <a:t>unlike T cells, they do not adapt their response to IL-7 by downregulating expression of the IL-7 receptor α- subunit</a:t>
            </a:r>
          </a:p>
          <a:p>
            <a:r>
              <a:rPr lang="en-US" sz="1200" b="0" i="0" u="none" strike="noStrike" kern="1200" baseline="0" dirty="0" smtClean="0">
                <a:solidFill>
                  <a:schemeClr val="tx1"/>
                </a:solidFill>
                <a:latin typeface="+mn-lt"/>
                <a:ea typeface="+mn-ea"/>
                <a:cs typeface="+mn-cs"/>
              </a:rPr>
              <a:t>(IL-7Rα). The sustained consumption of IL-7 by ILCs limits the spatial extent and overall availability of IL-7 in lymph nodes.</a:t>
            </a:r>
          </a:p>
          <a:p>
            <a:r>
              <a:rPr lang="en-US" sz="1200" b="1" i="0"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 Tissue homeostasis. Activated effector T cells secrete IL-2, which drives their proliferation and upregulation of IL-2</a:t>
            </a:r>
          </a:p>
          <a:p>
            <a:r>
              <a:rPr lang="en-US" sz="1200" b="0" i="0" u="none" strike="noStrike" kern="1200" baseline="0" dirty="0" smtClean="0">
                <a:solidFill>
                  <a:schemeClr val="tx1"/>
                </a:solidFill>
                <a:latin typeface="+mn-lt"/>
                <a:ea typeface="+mn-ea"/>
                <a:cs typeface="+mn-cs"/>
              </a:rPr>
              <a:t>receptor (IL-2R) expression. Regulatory T (</a:t>
            </a:r>
            <a:r>
              <a:rPr lang="en-US" sz="1200" b="0" i="0" u="none" strike="noStrike" kern="1200" baseline="0" dirty="0" err="1" smtClean="0">
                <a:solidFill>
                  <a:schemeClr val="tx1"/>
                </a:solidFill>
                <a:latin typeface="+mn-lt"/>
                <a:ea typeface="+mn-ea"/>
                <a:cs typeface="+mn-cs"/>
              </a:rPr>
              <a:t>Treg</a:t>
            </a:r>
            <a:r>
              <a:rPr lang="en-US" sz="1200" b="0" i="0" u="none" strike="noStrike" kern="1200" baseline="0" dirty="0" smtClean="0">
                <a:solidFill>
                  <a:schemeClr val="tx1"/>
                </a:solidFill>
                <a:latin typeface="+mn-lt"/>
                <a:ea typeface="+mn-ea"/>
                <a:cs typeface="+mn-cs"/>
              </a:rPr>
              <a:t>) cells constitutively express IL-2R and consume IL-2, which upregulates their</a:t>
            </a:r>
          </a:p>
          <a:p>
            <a:r>
              <a:rPr lang="en-US" sz="1200" b="0" i="0" u="none" strike="noStrike" kern="1200" baseline="0" dirty="0" smtClean="0">
                <a:solidFill>
                  <a:schemeClr val="tx1"/>
                </a:solidFill>
                <a:latin typeface="+mn-lt"/>
                <a:ea typeface="+mn-ea"/>
                <a:cs typeface="+mn-cs"/>
              </a:rPr>
              <a:t>inhibitory functions. Competition between the production and consumption of IL-2 determines the balance between</a:t>
            </a:r>
          </a:p>
          <a:p>
            <a:r>
              <a:rPr lang="en-US" sz="1200" b="0" i="0" u="none" strike="noStrike" kern="1200" baseline="0" dirty="0" smtClean="0">
                <a:solidFill>
                  <a:schemeClr val="tx1"/>
                </a:solidFill>
                <a:latin typeface="+mn-lt"/>
                <a:ea typeface="+mn-ea"/>
                <a:cs typeface="+mn-cs"/>
              </a:rPr>
              <a:t>immune activation and immune tolerance.</a:t>
            </a:r>
            <a:endParaRPr lang="hr-HR" sz="1200" b="0" i="0" u="none" strike="noStrike" kern="1200" baseline="0" dirty="0" smtClean="0">
              <a:solidFill>
                <a:schemeClr val="tx1"/>
              </a:solidFill>
              <a:latin typeface="+mn-lt"/>
              <a:ea typeface="+mn-ea"/>
              <a:cs typeface="+mn-cs"/>
            </a:endParaRPr>
          </a:p>
          <a:p>
            <a:r>
              <a:rPr lang="en-US" dirty="0" smtClean="0"/>
              <a:t>Its negative feedback is different from that of most hormones in </a:t>
            </a:r>
            <a:r>
              <a:rPr lang="en-US" dirty="0" smtClean="0">
                <a:hlinkClick r:id="rId3" tooltip="Endocrinology"/>
              </a:rPr>
              <a:t>endocrinology</a:t>
            </a:r>
            <a:r>
              <a:rPr lang="en-US" dirty="0" smtClean="0"/>
              <a:t>: The effector regulates the hormone directly. </a:t>
            </a:r>
            <a:r>
              <a:rPr lang="en-US" dirty="0" err="1" smtClean="0"/>
              <a:t>Thrombopoietin</a:t>
            </a:r>
            <a:r>
              <a:rPr lang="en-US" dirty="0" smtClean="0"/>
              <a:t> is bound to the surface of platelets and megakaryocytes by the </a:t>
            </a:r>
            <a:r>
              <a:rPr lang="en-US" dirty="0" err="1" smtClean="0"/>
              <a:t>mpl</a:t>
            </a:r>
            <a:r>
              <a:rPr lang="en-US" dirty="0" smtClean="0"/>
              <a:t> receptor (</a:t>
            </a:r>
            <a:r>
              <a:rPr lang="en-US" dirty="0" smtClean="0">
                <a:hlinkClick r:id="rId4" tooltip="CD 110"/>
              </a:rPr>
              <a:t>CD 110</a:t>
            </a:r>
            <a:r>
              <a:rPr lang="en-US" dirty="0" smtClean="0"/>
              <a:t>). Inside the platelets it gets destroyed, while inside the megakaryocytes it gives the signal of their maturation and consecutively more platelet production. The bounding of the hormone at these cells thereby reduces further megakaryocyte exposure to the hormone.</a:t>
            </a:r>
            <a:r>
              <a:rPr lang="en-US" baseline="30000" dirty="0" smtClean="0">
                <a:hlinkClick r:id="rId5"/>
              </a:rPr>
              <a:t>[5]</a:t>
            </a:r>
            <a:r>
              <a:rPr lang="en-US" dirty="0" smtClean="0"/>
              <a:t> Therefore, the rising and dropping platelet and megakaryocyte concentrations regulate the </a:t>
            </a:r>
            <a:r>
              <a:rPr lang="en-US" dirty="0" err="1" smtClean="0"/>
              <a:t>thrombopoietin</a:t>
            </a:r>
            <a:r>
              <a:rPr lang="en-US" dirty="0" smtClean="0"/>
              <a:t> levels. Low platelets and megakaryocytes lead a higher degree of </a:t>
            </a:r>
            <a:r>
              <a:rPr lang="en-US" dirty="0" err="1" smtClean="0"/>
              <a:t>thrombopoietin</a:t>
            </a:r>
            <a:r>
              <a:rPr lang="en-US" dirty="0" smtClean="0"/>
              <a:t> exposure to the undifferentiated bone marrow cells, leading to differentiation into </a:t>
            </a:r>
            <a:r>
              <a:rPr lang="en-US" dirty="0" smtClean="0">
                <a:hlinkClick r:id="rId6" tooltip="Megakaryocyte"/>
              </a:rPr>
              <a:t>megakaryocytes</a:t>
            </a:r>
            <a:r>
              <a:rPr lang="en-US" dirty="0" smtClean="0"/>
              <a:t> and further maturation of these cells. On the other hand, high platelet and megakaryocyte concentrations lead to more </a:t>
            </a:r>
            <a:r>
              <a:rPr lang="en-US" dirty="0" err="1" smtClean="0"/>
              <a:t>thrombopoetin</a:t>
            </a:r>
            <a:r>
              <a:rPr lang="en-US" dirty="0" smtClean="0"/>
              <a:t> destruction and thus less availability of </a:t>
            </a:r>
            <a:r>
              <a:rPr lang="en-US" dirty="0" err="1" smtClean="0"/>
              <a:t>thrombopoietin</a:t>
            </a:r>
            <a:r>
              <a:rPr lang="en-US" dirty="0" smtClean="0"/>
              <a:t> to bone marrow. </a:t>
            </a:r>
          </a:p>
          <a:p>
            <a:r>
              <a:rPr lang="en-US" dirty="0" smtClean="0"/>
              <a:t>TPO, like </a:t>
            </a:r>
            <a:r>
              <a:rPr lang="en-US" dirty="0" smtClean="0">
                <a:hlinkClick r:id="rId7" tooltip="Erythropoietin"/>
              </a:rPr>
              <a:t>EPO</a:t>
            </a:r>
            <a:r>
              <a:rPr lang="en-US" dirty="0" smtClean="0"/>
              <a:t>, plays a role in brain development. It promotes </a:t>
            </a:r>
          </a:p>
          <a:p>
            <a:endParaRPr lang="en-US" dirty="0"/>
          </a:p>
        </p:txBody>
      </p:sp>
      <p:sp>
        <p:nvSpPr>
          <p:cNvPr id="4" name="Slide Number Placeholder 3"/>
          <p:cNvSpPr>
            <a:spLocks noGrp="1"/>
          </p:cNvSpPr>
          <p:nvPr>
            <p:ph type="sldNum" sz="quarter" idx="10"/>
          </p:nvPr>
        </p:nvSpPr>
        <p:spPr/>
        <p:txBody>
          <a:bodyPr/>
          <a:lstStyle/>
          <a:p>
            <a:fld id="{070CA28F-07E5-4DC4-AEFF-46E46E1F7D47}" type="slidenum">
              <a:rPr lang="en-US" smtClean="0"/>
              <a:t>19</a:t>
            </a:fld>
            <a:endParaRPr lang="en-US"/>
          </a:p>
        </p:txBody>
      </p:sp>
    </p:spTree>
    <p:extLst>
      <p:ext uri="{BB962C8B-B14F-4D97-AF65-F5344CB8AC3E}">
        <p14:creationId xmlns:p14="http://schemas.microsoft.com/office/powerpoint/2010/main" val="114418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TIR: TLR int. r.</a:t>
            </a:r>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21</a:t>
            </a:fld>
            <a:endParaRPr lang="en-US"/>
          </a:p>
        </p:txBody>
      </p:sp>
    </p:spTree>
    <p:extLst>
      <p:ext uri="{BB962C8B-B14F-4D97-AF65-F5344CB8AC3E}">
        <p14:creationId xmlns:p14="http://schemas.microsoft.com/office/powerpoint/2010/main" val="35040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IL-17R:</a:t>
            </a:r>
          </a:p>
          <a:p>
            <a:r>
              <a:rPr lang="hr-HR" dirty="0" err="1" smtClean="0"/>
              <a:t>the</a:t>
            </a:r>
            <a:r>
              <a:rPr lang="hr-HR" dirty="0" smtClean="0"/>
              <a:t> </a:t>
            </a:r>
            <a:r>
              <a:rPr lang="hr-HR" dirty="0" err="1" smtClean="0"/>
              <a:t>longest</a:t>
            </a:r>
            <a:r>
              <a:rPr lang="hr-HR" baseline="0" dirty="0" smtClean="0"/>
              <a:t> </a:t>
            </a:r>
            <a:r>
              <a:rPr lang="hr-HR" baseline="0" dirty="0" err="1" smtClean="0"/>
              <a:t>intracellular</a:t>
            </a:r>
            <a:r>
              <a:rPr lang="hr-HR" baseline="0" dirty="0" smtClean="0"/>
              <a:t> </a:t>
            </a:r>
            <a:r>
              <a:rPr lang="hr-HR" baseline="0" dirty="0" err="1" smtClean="0"/>
              <a:t>part</a:t>
            </a:r>
            <a:r>
              <a:rPr lang="hr-HR" baseline="0" dirty="0" smtClean="0"/>
              <a:t>, </a:t>
            </a:r>
            <a:r>
              <a:rPr lang="hr-HR" baseline="0" dirty="0" err="1" smtClean="0"/>
              <a:t>tlr</a:t>
            </a:r>
            <a:r>
              <a:rPr lang="hr-HR" baseline="0" dirty="0" smtClean="0"/>
              <a:t>-</a:t>
            </a:r>
            <a:r>
              <a:rPr lang="hr-HR" baseline="0" dirty="0" err="1" smtClean="0"/>
              <a:t>like</a:t>
            </a:r>
            <a:r>
              <a:rPr lang="hr-HR" baseline="0" dirty="0" smtClean="0"/>
              <a:t> </a:t>
            </a:r>
            <a:r>
              <a:rPr lang="hr-HR" baseline="0" dirty="0" err="1" smtClean="0"/>
              <a:t>domain</a:t>
            </a:r>
            <a:r>
              <a:rPr lang="hr-HR" baseline="0" dirty="0" smtClean="0"/>
              <a:t>, NFKB, MAPK </a:t>
            </a:r>
            <a:endParaRPr lang="en-US" dirty="0"/>
          </a:p>
        </p:txBody>
      </p:sp>
      <p:sp>
        <p:nvSpPr>
          <p:cNvPr id="4" name="Slide Number Placeholder 3"/>
          <p:cNvSpPr>
            <a:spLocks noGrp="1"/>
          </p:cNvSpPr>
          <p:nvPr>
            <p:ph type="sldNum" sz="quarter" idx="10"/>
          </p:nvPr>
        </p:nvSpPr>
        <p:spPr/>
        <p:txBody>
          <a:bodyPr/>
          <a:lstStyle/>
          <a:p>
            <a:fld id="{CAEF5CE5-8A3B-4345-ACC9-1859E15A6CE1}" type="slidenum">
              <a:rPr lang="en-US" smtClean="0"/>
              <a:t>22</a:t>
            </a:fld>
            <a:endParaRPr lang="en-US"/>
          </a:p>
        </p:txBody>
      </p:sp>
    </p:spTree>
    <p:extLst>
      <p:ext uri="{BB962C8B-B14F-4D97-AF65-F5344CB8AC3E}">
        <p14:creationId xmlns:p14="http://schemas.microsoft.com/office/powerpoint/2010/main" val="242190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Cytokine receptor signaling in hematopoietic cells. More than 50 different cytokines</a:t>
            </a:r>
          </a:p>
          <a:p>
            <a:r>
              <a:rPr lang="en-US" dirty="0" smtClean="0"/>
              <a:t>are coded by the human genome. Cytokine receptors are particularly important in maintaining</a:t>
            </a:r>
          </a:p>
          <a:p>
            <a:r>
              <a:rPr lang="en-US" dirty="0" smtClean="0"/>
              <a:t>hematopoietic cell physiological functions. They are divided into two subfamilies (type I and type II</a:t>
            </a:r>
          </a:p>
          <a:p>
            <a:r>
              <a:rPr lang="en-US" dirty="0" smtClean="0"/>
              <a:t>receptors) based on the structure of the extracellular domain. In response to cytokine recognition,</a:t>
            </a:r>
          </a:p>
          <a:p>
            <a:r>
              <a:rPr lang="en-US" dirty="0" smtClean="0"/>
              <a:t>each receptor can bind different combinations of JAKs that, in turn, besides activating the MAPK and</a:t>
            </a:r>
          </a:p>
          <a:p>
            <a:r>
              <a:rPr lang="en-US" dirty="0" smtClean="0"/>
              <a:t>PI3K/AKT pathways (see Figure 2), may phosphorylate different STATs. EPO, erythropoietin; G-CSF,</a:t>
            </a:r>
          </a:p>
          <a:p>
            <a:r>
              <a:rPr lang="en-US" dirty="0" smtClean="0"/>
              <a:t>granulocyte colony-stimulating factor; GM-CSF, granulocyte–macrophage colony-stimulating factor;</a:t>
            </a:r>
          </a:p>
          <a:p>
            <a:r>
              <a:rPr lang="en-US" dirty="0" smtClean="0"/>
              <a:t>IFN, interferon; LIF, leukemia inhibitory factor; OSM, </a:t>
            </a:r>
            <a:r>
              <a:rPr lang="en-US" dirty="0" err="1" smtClean="0"/>
              <a:t>oncostatin</a:t>
            </a:r>
            <a:r>
              <a:rPr lang="en-US" dirty="0" smtClean="0"/>
              <a:t> M; TPO, </a:t>
            </a:r>
            <a:r>
              <a:rPr lang="en-US" dirty="0" err="1" smtClean="0"/>
              <a:t>thrombopoietin</a:t>
            </a:r>
            <a:r>
              <a:rPr lang="en-US" dirty="0" smtClean="0"/>
              <a:t>.</a:t>
            </a:r>
            <a:endParaRPr lang="en-US" dirty="0"/>
          </a:p>
        </p:txBody>
      </p:sp>
      <p:sp>
        <p:nvSpPr>
          <p:cNvPr id="4" name="Slide Number Placeholder 3"/>
          <p:cNvSpPr>
            <a:spLocks noGrp="1"/>
          </p:cNvSpPr>
          <p:nvPr>
            <p:ph type="sldNum" sz="quarter" idx="10"/>
          </p:nvPr>
        </p:nvSpPr>
        <p:spPr/>
        <p:txBody>
          <a:bodyPr/>
          <a:lstStyle/>
          <a:p>
            <a:fld id="{070CA28F-07E5-4DC4-AEFF-46E46E1F7D47}" type="slidenum">
              <a:rPr lang="en-US" smtClean="0"/>
              <a:t>24</a:t>
            </a:fld>
            <a:endParaRPr lang="en-US"/>
          </a:p>
        </p:txBody>
      </p:sp>
    </p:spTree>
    <p:extLst>
      <p:ext uri="{BB962C8B-B14F-4D97-AF65-F5344CB8AC3E}">
        <p14:creationId xmlns:p14="http://schemas.microsoft.com/office/powerpoint/2010/main" val="120805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30.3.2026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30.3.2026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30.3.2026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1377C3D-7BB2-4D23-9D10-616807B37D36}" type="datetimeFigureOut">
              <a:rPr lang="sr-Latn-CS" smtClean="0"/>
              <a:t>30.3.2026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71377C3D-7BB2-4D23-9D10-616807B37D36}" type="datetimeFigureOut">
              <a:rPr lang="sr-Latn-CS" smtClean="0"/>
              <a:t>30.3.2026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71377C3D-7BB2-4D23-9D10-616807B37D36}" type="datetimeFigureOut">
              <a:rPr lang="sr-Latn-CS" smtClean="0"/>
              <a:t>30.3.2026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71377C3D-7BB2-4D23-9D10-616807B37D36}" type="datetimeFigureOut">
              <a:rPr lang="sr-Latn-CS" smtClean="0"/>
              <a:t>30.3.2026</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71377C3D-7BB2-4D23-9D10-616807B37D36}" type="datetimeFigureOut">
              <a:rPr lang="sr-Latn-CS" smtClean="0"/>
              <a:t>30.3.2026</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1377C3D-7BB2-4D23-9D10-616807B37D36}" type="datetimeFigureOut">
              <a:rPr lang="sr-Latn-CS" smtClean="0"/>
              <a:t>30.3.2026</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71377C3D-7BB2-4D23-9D10-616807B37D36}" type="datetimeFigureOut">
              <a:rPr lang="sr-Latn-CS" smtClean="0"/>
              <a:t>30.3.2026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71377C3D-7BB2-4D23-9D10-616807B37D36}" type="datetimeFigureOut">
              <a:rPr lang="sr-Latn-CS" smtClean="0"/>
              <a:t>30.3.2026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77C3D-7BB2-4D23-9D10-616807B37D36}" type="datetimeFigureOut">
              <a:rPr lang="sr-Latn-CS" smtClean="0"/>
              <a:t>30.3.2026</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03A18-1BE2-487D-92D8-585057AF460F}"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drLNeu4Jhdg&amp;list=PLNxPv76KnZ8PsulAwTXDnTqJjb2cKioDJ&amp;index=16"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3928" y="836712"/>
            <a:ext cx="1196161" cy="461665"/>
          </a:xfrm>
          <a:prstGeom prst="rect">
            <a:avLst/>
          </a:prstGeom>
          <a:noFill/>
        </p:spPr>
        <p:txBody>
          <a:bodyPr wrap="none" rtlCol="0">
            <a:spAutoFit/>
          </a:bodyPr>
          <a:lstStyle/>
          <a:p>
            <a:r>
              <a:rPr lang="hr-HR" sz="2400" dirty="0" err="1" smtClean="0">
                <a:latin typeface="Arial" panose="020B0604020202020204" pitchFamily="34" charset="0"/>
                <a:cs typeface="Arial" panose="020B0604020202020204" pitchFamily="34" charset="0"/>
              </a:rPr>
              <a:t>Citokini</a:t>
            </a:r>
            <a:endParaRPr lang="en-US"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827" y="1844824"/>
            <a:ext cx="7681913"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97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descr="Cytokine Production | Sino Biolog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7272808" cy="55273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0152" y="6237312"/>
            <a:ext cx="1535677" cy="369332"/>
          </a:xfrm>
          <a:prstGeom prst="rect">
            <a:avLst/>
          </a:prstGeom>
          <a:noFill/>
        </p:spPr>
        <p:txBody>
          <a:bodyPr wrap="none" rtlCol="0">
            <a:spAutoFit/>
          </a:bodyPr>
          <a:lstStyle/>
          <a:p>
            <a:r>
              <a:rPr lang="hr-HR" dirty="0" err="1" smtClean="0"/>
              <a:t>Sino</a:t>
            </a:r>
            <a:r>
              <a:rPr lang="hr-HR" dirty="0" smtClean="0"/>
              <a:t> </a:t>
            </a:r>
            <a:r>
              <a:rPr lang="hr-HR" dirty="0" err="1" smtClean="0"/>
              <a:t>Biological</a:t>
            </a:r>
            <a:endParaRPr lang="en-US" dirty="0"/>
          </a:p>
        </p:txBody>
      </p:sp>
      <p:sp>
        <p:nvSpPr>
          <p:cNvPr id="3" name="TextBox 2"/>
          <p:cNvSpPr txBox="1"/>
          <p:nvPr/>
        </p:nvSpPr>
        <p:spPr>
          <a:xfrm>
            <a:off x="2267744" y="6021288"/>
            <a:ext cx="3437159"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Regulacija imunog odgovora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90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daptive Immunity: Effector Functions, Regulation, and Vaccination |  SpringerLin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Adaptive Immunity: Effector Functions, Regulation, and Vaccination |  SpringerLin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6632"/>
            <a:ext cx="652462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51920" y="6381328"/>
            <a:ext cx="4934299" cy="307777"/>
          </a:xfrm>
          <a:prstGeom prst="rect">
            <a:avLst/>
          </a:prstGeom>
          <a:noFill/>
        </p:spPr>
        <p:txBody>
          <a:bodyPr wrap="none" rtlCol="0">
            <a:spAutoFit/>
          </a:bodyPr>
          <a:lstStyle/>
          <a:p>
            <a:r>
              <a:rPr lang="en-US" sz="1400" dirty="0"/>
              <a:t>https://link.springer.com/chapter/10.1007/978-3-030-25553-4_5</a:t>
            </a:r>
          </a:p>
        </p:txBody>
      </p:sp>
      <p:sp>
        <p:nvSpPr>
          <p:cNvPr id="4" name="TextBox 3"/>
          <p:cNvSpPr txBox="1"/>
          <p:nvPr/>
        </p:nvSpPr>
        <p:spPr>
          <a:xfrm>
            <a:off x="251520" y="5877272"/>
            <a:ext cx="8892480" cy="707886"/>
          </a:xfrm>
          <a:prstGeom prst="rect">
            <a:avLst/>
          </a:prstGeom>
          <a:noFill/>
        </p:spPr>
        <p:txBody>
          <a:bodyPr wrap="square" rtlCol="0">
            <a:spAutoFit/>
          </a:bodyPr>
          <a:lstStyle/>
          <a:p>
            <a:r>
              <a:rPr lang="hr-HR" sz="2000" dirty="0" smtClean="0"/>
              <a:t>Odgovor T </a:t>
            </a:r>
            <a:r>
              <a:rPr lang="hr-HR" sz="2000" dirty="0" err="1" smtClean="0"/>
              <a:t>limfocita</a:t>
            </a:r>
            <a:r>
              <a:rPr lang="hr-HR" sz="2000" dirty="0" smtClean="0"/>
              <a:t> daljnjim lučenjem </a:t>
            </a:r>
            <a:r>
              <a:rPr lang="hr-HR" sz="2000" dirty="0" err="1" smtClean="0"/>
              <a:t>citokina</a:t>
            </a:r>
            <a:r>
              <a:rPr lang="hr-HR" sz="2000" dirty="0" smtClean="0"/>
              <a:t> kod adaptivnog odgovora, ovisno o tipu patogena i tipu stanice</a:t>
            </a:r>
            <a:endParaRPr lang="en-US" sz="2000" dirty="0"/>
          </a:p>
        </p:txBody>
      </p:sp>
    </p:spTree>
    <p:extLst>
      <p:ext uri="{BB962C8B-B14F-4D97-AF65-F5344CB8AC3E}">
        <p14:creationId xmlns:p14="http://schemas.microsoft.com/office/powerpoint/2010/main" val="395663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ytokine &lt; Clinical Reference - M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20688"/>
            <a:ext cx="6739264" cy="48316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5816" y="5805264"/>
            <a:ext cx="3068469"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Načini djelovanja </a:t>
            </a:r>
            <a:r>
              <a:rPr lang="hr-HR" sz="2000" dirty="0" err="1" smtClean="0">
                <a:latin typeface="Arial" panose="020B0604020202020204" pitchFamily="34" charset="0"/>
                <a:cs typeface="Arial" panose="020B0604020202020204" pitchFamily="34" charset="0"/>
              </a:rPr>
              <a:t>citokina</a:t>
            </a:r>
            <a:endParaRPr lang="en-US" sz="2000" dirty="0">
              <a:latin typeface="Arial" panose="020B0604020202020204" pitchFamily="34" charset="0"/>
              <a:cs typeface="Arial" panose="020B0604020202020204" pitchFamily="34" charset="0"/>
            </a:endParaRPr>
          </a:p>
        </p:txBody>
      </p:sp>
      <p:sp>
        <p:nvSpPr>
          <p:cNvPr id="3" name="TextBox 2"/>
          <p:cNvSpPr txBox="1"/>
          <p:nvPr/>
        </p:nvSpPr>
        <p:spPr>
          <a:xfrm>
            <a:off x="5364088" y="6358218"/>
            <a:ext cx="3533531" cy="369332"/>
          </a:xfrm>
          <a:prstGeom prst="rect">
            <a:avLst/>
          </a:prstGeom>
          <a:noFill/>
        </p:spPr>
        <p:txBody>
          <a:bodyPr wrap="none" rtlCol="0">
            <a:spAutoFit/>
          </a:bodyPr>
          <a:lstStyle/>
          <a:p>
            <a:r>
              <a:rPr lang="en-US" dirty="0"/>
              <a:t>https://clinref.com/blood/cytokine/</a:t>
            </a:r>
          </a:p>
        </p:txBody>
      </p:sp>
    </p:spTree>
    <p:extLst>
      <p:ext uri="{BB962C8B-B14F-4D97-AF65-F5344CB8AC3E}">
        <p14:creationId xmlns:p14="http://schemas.microsoft.com/office/powerpoint/2010/main" val="355781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86" y="980728"/>
            <a:ext cx="8379172" cy="3709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47664" y="5229200"/>
            <a:ext cx="5383205" cy="369332"/>
          </a:xfrm>
          <a:prstGeom prst="rect">
            <a:avLst/>
          </a:prstGeom>
          <a:noFill/>
        </p:spPr>
        <p:txBody>
          <a:bodyPr wrap="none" rtlCol="0">
            <a:spAutoFit/>
          </a:bodyPr>
          <a:lstStyle/>
          <a:p>
            <a:r>
              <a:rPr lang="hr-HR" dirty="0" smtClean="0">
                <a:latin typeface="Arial" panose="020B0604020202020204" pitchFamily="34" charset="0"/>
                <a:cs typeface="Arial" panose="020B0604020202020204" pitchFamily="34" charset="0"/>
              </a:rPr>
              <a:t>„Imunološka sinapsa” – ciljno djelovanje na stanice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25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517232"/>
            <a:ext cx="7596336" cy="400110"/>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Specifičnost </a:t>
            </a:r>
            <a:r>
              <a:rPr lang="hr-HR" sz="2000" dirty="0" err="1" smtClean="0">
                <a:latin typeface="Arial" panose="020B0604020202020204" pitchFamily="34" charset="0"/>
                <a:cs typeface="Arial" panose="020B0604020202020204" pitchFamily="34" charset="0"/>
              </a:rPr>
              <a:t>citokina</a:t>
            </a:r>
            <a:r>
              <a:rPr lang="hr-HR" sz="2000" dirty="0" smtClean="0">
                <a:latin typeface="Arial" panose="020B0604020202020204" pitchFamily="34" charset="0"/>
                <a:cs typeface="Arial" panose="020B0604020202020204" pitchFamily="34" charset="0"/>
              </a:rPr>
              <a:t>: neki su širokog djelovanja, drugi specifični</a:t>
            </a:r>
            <a:endParaRPr lang="en-US" sz="2000" dirty="0">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1520" y="980728"/>
            <a:ext cx="7523289" cy="40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548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67544" y="476672"/>
            <a:ext cx="8136904" cy="5601533"/>
          </a:xfrm>
          <a:prstGeom prst="rect">
            <a:avLst/>
          </a:prstGeom>
          <a:noFill/>
        </p:spPr>
        <p:txBody>
          <a:bodyPr wrap="square" rtlCol="0">
            <a:spAutoFit/>
          </a:bodyPr>
          <a:lstStyle/>
          <a:p>
            <a:r>
              <a:rPr lang="hr-HR" sz="2000" dirty="0" err="1" smtClean="0">
                <a:latin typeface="Arial" panose="020B0604020202020204" pitchFamily="34" charset="0"/>
                <a:cs typeface="Arial" panose="020B0604020202020204" pitchFamily="34" charset="0"/>
              </a:rPr>
              <a:t>Cytokine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characteristics</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err="1" smtClean="0">
                <a:solidFill>
                  <a:schemeClr val="tx2"/>
                </a:solidFill>
                <a:latin typeface="Arial" panose="020B0604020202020204" pitchFamily="34" charset="0"/>
                <a:cs typeface="Arial" panose="020B0604020202020204" pitchFamily="34" charset="0"/>
              </a:rPr>
              <a:t>pleiotropy</a:t>
            </a:r>
            <a:r>
              <a:rPr lang="hr-HR" sz="2000" dirty="0" smtClean="0">
                <a:solidFill>
                  <a:schemeClr val="tx2"/>
                </a:solidFill>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different</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effects</a:t>
            </a:r>
            <a:r>
              <a:rPr lang="hr-HR" sz="2000" dirty="0" smtClean="0">
                <a:latin typeface="Arial" panose="020B0604020202020204" pitchFamily="34" charset="0"/>
                <a:cs typeface="Arial" panose="020B0604020202020204" pitchFamily="34" charset="0"/>
              </a:rPr>
              <a:t> on </a:t>
            </a:r>
            <a:r>
              <a:rPr lang="hr-HR" sz="2000" dirty="0" err="1" smtClean="0">
                <a:latin typeface="Arial" panose="020B0604020202020204" pitchFamily="34" charset="0"/>
                <a:cs typeface="Arial" panose="020B0604020202020204" pitchFamily="34" charset="0"/>
              </a:rPr>
              <a:t>different</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types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of</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target</a:t>
            </a:r>
            <a:r>
              <a:rPr lang="hr-HR" sz="2000" dirty="0" smtClean="0">
                <a:latin typeface="Arial" panose="020B0604020202020204" pitchFamily="34" charset="0"/>
                <a:cs typeface="Arial" panose="020B0604020202020204" pitchFamily="34" charset="0"/>
              </a:rPr>
              <a:t> cells)</a:t>
            </a:r>
          </a:p>
          <a:p>
            <a:endParaRPr lang="hr-HR" sz="2000" dirty="0">
              <a:latin typeface="Arial" panose="020B0604020202020204" pitchFamily="34" charset="0"/>
              <a:cs typeface="Arial" panose="020B0604020202020204" pitchFamily="34" charset="0"/>
            </a:endParaRPr>
          </a:p>
          <a:p>
            <a:r>
              <a:rPr lang="hr-HR" sz="2000" dirty="0" err="1" smtClean="0">
                <a:solidFill>
                  <a:schemeClr val="tx2"/>
                </a:solidFill>
                <a:latin typeface="Arial" panose="020B0604020202020204" pitchFamily="34" charset="0"/>
                <a:cs typeface="Arial" panose="020B0604020202020204" pitchFamily="34" charset="0"/>
              </a:rPr>
              <a:t>redundancy</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multiple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cytokines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have</a:t>
            </a:r>
            <a:r>
              <a:rPr lang="hr-HR" sz="2000" dirty="0" smtClean="0">
                <a:latin typeface="Arial" panose="020B0604020202020204" pitchFamily="34" charset="0"/>
                <a:cs typeface="Arial" panose="020B0604020202020204" pitchFamily="34" charset="0"/>
              </a:rPr>
              <a:t> same </a:t>
            </a:r>
            <a:r>
              <a:rPr lang="hr-HR" sz="2000" dirty="0" err="1" smtClean="0">
                <a:latin typeface="Arial" panose="020B0604020202020204" pitchFamily="34" charset="0"/>
                <a:cs typeface="Arial" panose="020B0604020202020204" pitchFamily="34" charset="0"/>
              </a:rPr>
              <a:t>effect</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err="1" smtClean="0">
                <a:solidFill>
                  <a:schemeClr val="tx2"/>
                </a:solidFill>
                <a:latin typeface="Arial" panose="020B0604020202020204" pitchFamily="34" charset="0"/>
                <a:cs typeface="Arial" panose="020B0604020202020204" pitchFamily="34" charset="0"/>
              </a:rPr>
              <a:t>synergism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cooperative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effect</a:t>
            </a:r>
            <a:r>
              <a:rPr lang="hr-HR" sz="2000" dirty="0" smtClean="0">
                <a:latin typeface="Arial" panose="020B0604020202020204" pitchFamily="34" charset="0"/>
                <a:cs typeface="Arial" panose="020B0604020202020204" pitchFamily="34" charset="0"/>
              </a:rPr>
              <a:t> of </a:t>
            </a:r>
            <a:r>
              <a:rPr lang="hr-HR" sz="2000" dirty="0" err="1" smtClean="0">
                <a:latin typeface="Arial" panose="020B0604020202020204" pitchFamily="34" charset="0"/>
                <a:cs typeface="Arial" panose="020B0604020202020204" pitchFamily="34" charset="0"/>
              </a:rPr>
              <a:t>multiple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cytokines</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err="1" smtClean="0">
                <a:solidFill>
                  <a:schemeClr val="tx2"/>
                </a:solidFill>
                <a:latin typeface="Arial" panose="020B0604020202020204" pitchFamily="34" charset="0"/>
                <a:cs typeface="Arial" panose="020B0604020202020204" pitchFamily="34" charset="0"/>
              </a:rPr>
              <a:t>antagonism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inhibition</a:t>
            </a:r>
            <a:r>
              <a:rPr lang="hr-HR" sz="2000" dirty="0" smtClean="0">
                <a:latin typeface="Arial" panose="020B0604020202020204" pitchFamily="34" charset="0"/>
                <a:cs typeface="Arial" panose="020B0604020202020204" pitchFamily="34" charset="0"/>
              </a:rPr>
              <a:t> of one </a:t>
            </a:r>
            <a:r>
              <a:rPr lang="hr-HR" sz="2000" dirty="0" err="1" smtClean="0">
                <a:latin typeface="Arial" panose="020B0604020202020204" pitchFamily="34" charset="0"/>
                <a:cs typeface="Arial" panose="020B0604020202020204" pitchFamily="34" charset="0"/>
              </a:rPr>
              <a:t>cytokine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effect</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by</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another</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err="1" smtClean="0">
                <a:solidFill>
                  <a:schemeClr val="tx2"/>
                </a:solidFill>
                <a:latin typeface="Arial" panose="020B0604020202020204" pitchFamily="34" charset="0"/>
                <a:cs typeface="Arial" panose="020B0604020202020204" pitchFamily="34" charset="0"/>
              </a:rPr>
              <a:t>cascade</a:t>
            </a:r>
            <a:r>
              <a:rPr lang="hr-HR" sz="2000" dirty="0" smtClean="0">
                <a:solidFill>
                  <a:schemeClr val="tx2"/>
                </a:solidFill>
                <a:latin typeface="Arial" panose="020B0604020202020204" pitchFamily="34" charset="0"/>
                <a:cs typeface="Arial" panose="020B0604020202020204" pitchFamily="34" charset="0"/>
              </a:rPr>
              <a:t> </a:t>
            </a:r>
            <a:r>
              <a:rPr lang="hr-HR" sz="2000" dirty="0" err="1" smtClean="0">
                <a:solidFill>
                  <a:schemeClr val="tx2"/>
                </a:solidFill>
                <a:latin typeface="Arial" panose="020B0604020202020204" pitchFamily="34" charset="0"/>
                <a:cs typeface="Arial" panose="020B0604020202020204" pitchFamily="34" charset="0"/>
              </a:rPr>
              <a:t>induction</a:t>
            </a:r>
            <a:r>
              <a:rPr lang="hr-HR" sz="2000" dirty="0" smtClean="0">
                <a:solidFill>
                  <a:schemeClr val="tx2"/>
                </a:solidFill>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multiple</a:t>
            </a:r>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step</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feed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forward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mechanisms</a:t>
            </a:r>
            <a:r>
              <a:rPr lang="hr-HR" sz="2000" dirty="0" smtClean="0">
                <a:latin typeface="Arial" panose="020B0604020202020204" pitchFamily="34" charset="0"/>
                <a:cs typeface="Arial" panose="020B0604020202020204" pitchFamily="34" charset="0"/>
              </a:rPr>
              <a:t> for </a:t>
            </a:r>
            <a:r>
              <a:rPr lang="hr-HR" sz="2000" dirty="0" err="1" smtClean="0">
                <a:latin typeface="Arial" panose="020B0604020202020204" pitchFamily="34" charset="0"/>
                <a:cs typeface="Arial" panose="020B0604020202020204" pitchFamily="34" charset="0"/>
              </a:rPr>
              <a:t>the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amplified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production</a:t>
            </a:r>
            <a:r>
              <a:rPr lang="hr-HR" sz="2000" dirty="0" smtClean="0">
                <a:latin typeface="Arial" panose="020B0604020202020204" pitchFamily="34" charset="0"/>
                <a:cs typeface="Arial" panose="020B0604020202020204" pitchFamily="34" charset="0"/>
              </a:rPr>
              <a:t> of a </a:t>
            </a:r>
            <a:r>
              <a:rPr lang="hr-HR" sz="2000" dirty="0" err="1" smtClean="0">
                <a:latin typeface="Arial" panose="020B0604020202020204" pitchFamily="34" charset="0"/>
                <a:cs typeface="Arial" panose="020B0604020202020204" pitchFamily="34" charset="0"/>
              </a:rPr>
              <a:t>particular</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cytokine</a:t>
            </a:r>
            <a:r>
              <a:rPr lang="hr-HR" sz="2000" dirty="0" smtClean="0">
                <a:latin typeface="Arial" panose="020B0604020202020204" pitchFamily="34" charset="0"/>
                <a:cs typeface="Arial" panose="020B0604020202020204" pitchFamily="34" charset="0"/>
              </a:rPr>
              <a:t>)</a:t>
            </a:r>
          </a:p>
          <a:p>
            <a:r>
              <a:rPr lang="hr-HR" sz="2000" dirty="0" smtClean="0">
                <a:latin typeface="Arial" panose="020B0604020202020204" pitchFamily="34" charset="0"/>
                <a:cs typeface="Arial" panose="020B0604020202020204" pitchFamily="34" charset="0"/>
              </a:rPr>
              <a:t>one </a:t>
            </a:r>
            <a:r>
              <a:rPr lang="hr-HR" sz="2000" dirty="0" err="1" smtClean="0">
                <a:latin typeface="Arial" panose="020B0604020202020204" pitchFamily="34" charset="0"/>
                <a:cs typeface="Arial" panose="020B0604020202020204" pitchFamily="34" charset="0"/>
              </a:rPr>
              <a:t>cell</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induces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cytokine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production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downstream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cell</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etc</a:t>
            </a:r>
            <a:r>
              <a:rPr lang="hr-HR" sz="2000" dirty="0" smtClean="0">
                <a:latin typeface="Arial" panose="020B0604020202020204" pitchFamily="34" charset="0"/>
                <a:cs typeface="Arial" panose="020B0604020202020204" pitchFamily="34" charset="0"/>
              </a:rPr>
              <a:t>.</a:t>
            </a:r>
          </a:p>
          <a:p>
            <a:endParaRPr lang="hr-HR" dirty="0"/>
          </a:p>
          <a:p>
            <a:pPr marL="285750" indent="-285750">
              <a:buFontTx/>
              <a:buChar char="-"/>
            </a:pPr>
            <a:r>
              <a:rPr lang="hr-HR" sz="2000" b="1" dirty="0" err="1" smtClean="0">
                <a:latin typeface="Arial" panose="020B0604020202020204" pitchFamily="34" charset="0"/>
                <a:cs typeface="Arial" panose="020B0604020202020204" pitchFamily="34" charset="0"/>
              </a:rPr>
              <a:t>relatively</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small</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number</a:t>
            </a:r>
            <a:r>
              <a:rPr lang="hr-HR" sz="2000" b="1" dirty="0" smtClean="0">
                <a:latin typeface="Arial" panose="020B0604020202020204" pitchFamily="34" charset="0"/>
                <a:cs typeface="Arial" panose="020B0604020202020204" pitchFamily="34" charset="0"/>
              </a:rPr>
              <a:t> of </a:t>
            </a:r>
            <a:r>
              <a:rPr lang="hr-HR" sz="2000" b="1" dirty="0" err="1" smtClean="0">
                <a:latin typeface="Arial" panose="020B0604020202020204" pitchFamily="34" charset="0"/>
                <a:cs typeface="Arial" panose="020B0604020202020204" pitchFamily="34" charset="0"/>
              </a:rPr>
              <a:t>cytokines</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produced</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by</a:t>
            </a:r>
            <a:r>
              <a:rPr lang="hr-HR" sz="2000" b="1" dirty="0" smtClean="0">
                <a:latin typeface="Arial" panose="020B0604020202020204" pitchFamily="34" charset="0"/>
                <a:cs typeface="Arial" panose="020B0604020202020204" pitchFamily="34" charset="0"/>
              </a:rPr>
              <a:t> a </a:t>
            </a:r>
            <a:r>
              <a:rPr lang="hr-HR" sz="2000" b="1" dirty="0" err="1" smtClean="0">
                <a:latin typeface="Arial" panose="020B0604020202020204" pitchFamily="34" charset="0"/>
                <a:cs typeface="Arial" panose="020B0604020202020204" pitchFamily="34" charset="0"/>
              </a:rPr>
              <a:t>single</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cell</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type</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can</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coordinately</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recruit</a:t>
            </a:r>
            <a:r>
              <a:rPr lang="hr-HR" sz="2000" b="1" dirty="0" smtClean="0">
                <a:latin typeface="Arial" panose="020B0604020202020204" pitchFamily="34" charset="0"/>
                <a:cs typeface="Arial" panose="020B0604020202020204" pitchFamily="34" charset="0"/>
              </a:rPr>
              <a:t> and </a:t>
            </a:r>
            <a:r>
              <a:rPr lang="hr-HR" sz="2000" b="1" dirty="0" err="1" smtClean="0">
                <a:latin typeface="Arial" panose="020B0604020202020204" pitchFamily="34" charset="0"/>
                <a:cs typeface="Arial" panose="020B0604020202020204" pitchFamily="34" charset="0"/>
              </a:rPr>
              <a:t>activate</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an</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entire</a:t>
            </a:r>
            <a:r>
              <a:rPr lang="hr-HR" sz="2000" b="1" dirty="0" smtClean="0">
                <a:latin typeface="Arial" panose="020B0604020202020204" pitchFamily="34" charset="0"/>
                <a:cs typeface="Arial" panose="020B0604020202020204" pitchFamily="34" charset="0"/>
              </a:rPr>
              <a:t> </a:t>
            </a:r>
            <a:r>
              <a:rPr lang="hr-HR" sz="2000" b="1" dirty="0" err="1" smtClean="0">
                <a:latin typeface="Arial" panose="020B0604020202020204" pitchFamily="34" charset="0"/>
                <a:cs typeface="Arial" panose="020B0604020202020204" pitchFamily="34" charset="0"/>
              </a:rPr>
              <a:t>network</a:t>
            </a:r>
            <a:r>
              <a:rPr lang="hr-HR" sz="2000" b="1" dirty="0" smtClean="0">
                <a:latin typeface="Arial" panose="020B0604020202020204" pitchFamily="34" charset="0"/>
                <a:cs typeface="Arial" panose="020B0604020202020204" pitchFamily="34" charset="0"/>
              </a:rPr>
              <a:t> of </a:t>
            </a:r>
            <a:r>
              <a:rPr lang="hr-HR" sz="2000" b="1" dirty="0" err="1" smtClean="0">
                <a:latin typeface="Arial" panose="020B0604020202020204" pitchFamily="34" charset="0"/>
                <a:cs typeface="Arial" panose="020B0604020202020204" pitchFamily="34" charset="0"/>
              </a:rPr>
              <a:t>immune</a:t>
            </a:r>
            <a:r>
              <a:rPr lang="hr-HR" sz="2000" b="1" dirty="0" smtClean="0">
                <a:latin typeface="Arial" panose="020B0604020202020204" pitchFamily="34" charset="0"/>
                <a:cs typeface="Arial" panose="020B0604020202020204" pitchFamily="34" charset="0"/>
              </a:rPr>
              <a:t> cells to </a:t>
            </a:r>
            <a:r>
              <a:rPr lang="hr-HR" sz="2000" b="1" dirty="0" err="1" smtClean="0">
                <a:latin typeface="Arial" panose="020B0604020202020204" pitchFamily="34" charset="0"/>
                <a:cs typeface="Arial" panose="020B0604020202020204" pitchFamily="34" charset="0"/>
              </a:rPr>
              <a:t>respond</a:t>
            </a:r>
            <a:r>
              <a:rPr lang="hr-HR" sz="2000" b="1" dirty="0" smtClean="0">
                <a:latin typeface="Arial" panose="020B0604020202020204" pitchFamily="34" charset="0"/>
                <a:cs typeface="Arial" panose="020B0604020202020204" pitchFamily="34" charset="0"/>
              </a:rPr>
              <a:t> on a </a:t>
            </a:r>
            <a:r>
              <a:rPr lang="hr-HR" sz="2000" b="1" dirty="0" err="1" smtClean="0">
                <a:solidFill>
                  <a:schemeClr val="tx2"/>
                </a:solidFill>
                <a:latin typeface="Arial" panose="020B0604020202020204" pitchFamily="34" charset="0"/>
                <a:cs typeface="Arial" panose="020B0604020202020204" pitchFamily="34" charset="0"/>
              </a:rPr>
              <a:t>way</a:t>
            </a:r>
            <a:r>
              <a:rPr lang="hr-HR" sz="2000" b="1" dirty="0" smtClean="0">
                <a:solidFill>
                  <a:schemeClr val="tx2"/>
                </a:solidFill>
                <a:latin typeface="Arial" panose="020B0604020202020204" pitchFamily="34" charset="0"/>
                <a:cs typeface="Arial" panose="020B0604020202020204" pitchFamily="34" charset="0"/>
              </a:rPr>
              <a:t> </a:t>
            </a:r>
            <a:r>
              <a:rPr lang="hr-HR" sz="2000" b="1" dirty="0" err="1" smtClean="0">
                <a:solidFill>
                  <a:schemeClr val="tx2"/>
                </a:solidFill>
                <a:latin typeface="Arial" panose="020B0604020202020204" pitchFamily="34" charset="0"/>
                <a:cs typeface="Arial" panose="020B0604020202020204" pitchFamily="34" charset="0"/>
              </a:rPr>
              <a:t>specific</a:t>
            </a:r>
            <a:r>
              <a:rPr lang="hr-HR" sz="2000" b="1" dirty="0" smtClean="0">
                <a:solidFill>
                  <a:schemeClr val="tx2"/>
                </a:solidFill>
                <a:latin typeface="Arial" panose="020B0604020202020204" pitchFamily="34" charset="0"/>
                <a:cs typeface="Arial" panose="020B0604020202020204" pitchFamily="34" charset="0"/>
              </a:rPr>
              <a:t> for </a:t>
            </a:r>
            <a:r>
              <a:rPr lang="hr-HR" sz="2000" b="1" dirty="0" err="1" smtClean="0">
                <a:solidFill>
                  <a:schemeClr val="tx2"/>
                </a:solidFill>
                <a:latin typeface="Arial" panose="020B0604020202020204" pitchFamily="34" charset="0"/>
                <a:cs typeface="Arial" panose="020B0604020202020204" pitchFamily="34" charset="0"/>
              </a:rPr>
              <a:t>the</a:t>
            </a:r>
            <a:r>
              <a:rPr lang="hr-HR" sz="2000" b="1" dirty="0" smtClean="0">
                <a:solidFill>
                  <a:schemeClr val="tx2"/>
                </a:solidFill>
                <a:latin typeface="Arial" panose="020B0604020202020204" pitchFamily="34" charset="0"/>
                <a:cs typeface="Arial" panose="020B0604020202020204" pitchFamily="34" charset="0"/>
              </a:rPr>
              <a:t> </a:t>
            </a:r>
            <a:r>
              <a:rPr lang="hr-HR" sz="2000" b="1" dirty="0" err="1" smtClean="0">
                <a:solidFill>
                  <a:schemeClr val="tx2"/>
                </a:solidFill>
                <a:latin typeface="Arial" panose="020B0604020202020204" pitchFamily="34" charset="0"/>
                <a:cs typeface="Arial" panose="020B0604020202020204" pitchFamily="34" charset="0"/>
              </a:rPr>
              <a:t>pathogen</a:t>
            </a:r>
            <a:endParaRPr lang="hr-HR" sz="2000" b="1" dirty="0" smtClean="0">
              <a:solidFill>
                <a:schemeClr val="tx2"/>
              </a:solidFill>
              <a:latin typeface="Arial" panose="020B0604020202020204" pitchFamily="34" charset="0"/>
              <a:cs typeface="Arial" panose="020B0604020202020204" pitchFamily="34" charset="0"/>
            </a:endParaRPr>
          </a:p>
          <a:p>
            <a:pPr marL="285750" indent="-285750">
              <a:buFontTx/>
              <a:buChar char="-"/>
            </a:pPr>
            <a:r>
              <a:rPr lang="hr-HR" sz="2000" b="1" dirty="0" err="1" smtClean="0">
                <a:latin typeface="Arial" panose="020B0604020202020204" pitchFamily="34" charset="0"/>
                <a:cs typeface="Arial" panose="020B0604020202020204" pitchFamily="34" charset="0"/>
              </a:rPr>
              <a:t>combinatorics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70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onlinebiologynotes.com/wp-content/uploads/2018/03/cytokines-attributes.jpg"/>
          <p:cNvSpPr>
            <a:spLocks noChangeAspect="1" noChangeArrowheads="1"/>
          </p:cNvSpPr>
          <p:nvPr/>
        </p:nvSpPr>
        <p:spPr bwMode="auto">
          <a:xfrm>
            <a:off x="155575" y="-2185988"/>
            <a:ext cx="6076950" cy="456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8640"/>
            <a:ext cx="8110620" cy="608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46266" y="6488668"/>
            <a:ext cx="4597734" cy="369332"/>
          </a:xfrm>
          <a:prstGeom prst="rect">
            <a:avLst/>
          </a:prstGeom>
          <a:noFill/>
        </p:spPr>
        <p:txBody>
          <a:bodyPr wrap="none" rtlCol="0">
            <a:spAutoFit/>
          </a:bodyPr>
          <a:lstStyle/>
          <a:p>
            <a:r>
              <a:rPr lang="en-US" sz="1200" dirty="0"/>
              <a:t>https://www.onlinebiologynotes.com/cytokines-properties-receptors</a:t>
            </a:r>
            <a:r>
              <a:rPr lang="en-US" dirty="0"/>
              <a:t>/</a:t>
            </a:r>
          </a:p>
        </p:txBody>
      </p:sp>
      <p:sp>
        <p:nvSpPr>
          <p:cNvPr id="4" name="TextBox 3"/>
          <p:cNvSpPr txBox="1"/>
          <p:nvPr/>
        </p:nvSpPr>
        <p:spPr>
          <a:xfrm>
            <a:off x="683568" y="6237312"/>
            <a:ext cx="5574731" cy="400110"/>
          </a:xfrm>
          <a:prstGeom prst="rect">
            <a:avLst/>
          </a:prstGeom>
          <a:noFill/>
        </p:spPr>
        <p:txBody>
          <a:bodyPr wrap="none" rtlCol="0">
            <a:spAutoFit/>
          </a:bodyPr>
          <a:lstStyle/>
          <a:p>
            <a:r>
              <a:rPr lang="hr-HR" sz="2000" dirty="0" smtClean="0"/>
              <a:t>Osnovni principi djelovanja </a:t>
            </a:r>
            <a:r>
              <a:rPr lang="hr-HR" sz="2000" dirty="0" err="1" smtClean="0"/>
              <a:t>citokina</a:t>
            </a:r>
            <a:r>
              <a:rPr lang="hr-HR" sz="2000" dirty="0" smtClean="0"/>
              <a:t> - kombinatorika</a:t>
            </a:r>
            <a:endParaRPr lang="en-US" sz="2000" dirty="0"/>
          </a:p>
        </p:txBody>
      </p:sp>
    </p:spTree>
    <p:extLst>
      <p:ext uri="{BB962C8B-B14F-4D97-AF65-F5344CB8AC3E}">
        <p14:creationId xmlns:p14="http://schemas.microsoft.com/office/powerpoint/2010/main" val="34879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40000">
            <a:off x="1157925" y="677676"/>
            <a:ext cx="6573376" cy="490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83768" y="5877272"/>
            <a:ext cx="3804247" cy="400110"/>
          </a:xfrm>
          <a:prstGeom prst="rect">
            <a:avLst/>
          </a:prstGeom>
          <a:noFill/>
        </p:spPr>
        <p:txBody>
          <a:bodyPr wrap="none" rtlCol="0">
            <a:spAutoFit/>
          </a:bodyPr>
          <a:lstStyle/>
          <a:p>
            <a:r>
              <a:rPr lang="hr-HR" sz="2000" dirty="0" err="1" smtClean="0">
                <a:latin typeface="Arial" panose="020B0604020202020204" pitchFamily="34" charset="0"/>
                <a:cs typeface="Arial" panose="020B0604020202020204" pitchFamily="34" charset="0"/>
              </a:rPr>
              <a:t>Examples</a:t>
            </a:r>
            <a:r>
              <a:rPr lang="hr-HR" sz="2000" dirty="0" smtClean="0">
                <a:latin typeface="Arial" panose="020B0604020202020204" pitchFamily="34" charset="0"/>
                <a:cs typeface="Arial" panose="020B0604020202020204" pitchFamily="34" charset="0"/>
              </a:rPr>
              <a:t> of </a:t>
            </a:r>
            <a:r>
              <a:rPr lang="hr-HR" sz="2000" dirty="0" err="1" smtClean="0">
                <a:latin typeface="Arial" panose="020B0604020202020204" pitchFamily="34" charset="0"/>
                <a:cs typeface="Arial" panose="020B0604020202020204" pitchFamily="34" charset="0"/>
              </a:rPr>
              <a:t>cytokine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regulation</a:t>
            </a:r>
            <a:endParaRPr lang="en-US" sz="2000" dirty="0">
              <a:latin typeface="Arial" panose="020B0604020202020204" pitchFamily="34" charset="0"/>
              <a:cs typeface="Arial" panose="020B0604020202020204" pitchFamily="34" charset="0"/>
            </a:endParaRPr>
          </a:p>
        </p:txBody>
      </p:sp>
      <p:sp>
        <p:nvSpPr>
          <p:cNvPr id="3" name="TextBox 2"/>
          <p:cNvSpPr txBox="1"/>
          <p:nvPr/>
        </p:nvSpPr>
        <p:spPr>
          <a:xfrm>
            <a:off x="7524328" y="4509120"/>
            <a:ext cx="1218603" cy="369332"/>
          </a:xfrm>
          <a:prstGeom prst="rect">
            <a:avLst/>
          </a:prstGeom>
          <a:noFill/>
        </p:spPr>
        <p:txBody>
          <a:bodyPr wrap="none" rtlCol="0">
            <a:spAutoFit/>
          </a:bodyPr>
          <a:lstStyle/>
          <a:p>
            <a:r>
              <a:rPr lang="hr-HR" dirty="0" smtClean="0"/>
              <a:t>i. e. miRNA</a:t>
            </a:r>
            <a:endParaRPr lang="en-US" dirty="0"/>
          </a:p>
        </p:txBody>
      </p:sp>
    </p:spTree>
    <p:extLst>
      <p:ext uri="{BB962C8B-B14F-4D97-AF65-F5344CB8AC3E}">
        <p14:creationId xmlns:p14="http://schemas.microsoft.com/office/powerpoint/2010/main" val="374019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908720"/>
            <a:ext cx="6895286" cy="3785652"/>
          </a:xfrm>
          <a:prstGeom prst="rect">
            <a:avLst/>
          </a:prstGeom>
          <a:noFill/>
        </p:spPr>
        <p:txBody>
          <a:bodyPr wrap="none" rtlCol="0">
            <a:spAutoFit/>
          </a:bodyPr>
          <a:lstStyle/>
          <a:p>
            <a:r>
              <a:rPr lang="hr-HR" sz="2400" dirty="0" smtClean="0"/>
              <a:t>Regulacija </a:t>
            </a:r>
            <a:r>
              <a:rPr lang="hr-HR" sz="2400" dirty="0" err="1" smtClean="0"/>
              <a:t>citokina</a:t>
            </a:r>
            <a:r>
              <a:rPr lang="hr-HR" sz="2400" dirty="0" smtClean="0"/>
              <a:t>:</a:t>
            </a:r>
          </a:p>
          <a:p>
            <a:endParaRPr lang="hr-HR" sz="2400" dirty="0"/>
          </a:p>
          <a:p>
            <a:r>
              <a:rPr lang="hr-HR" sz="2400" dirty="0" smtClean="0"/>
              <a:t>kratkotrajna proizvodnja</a:t>
            </a:r>
          </a:p>
          <a:p>
            <a:endParaRPr lang="hr-HR" sz="2400" dirty="0"/>
          </a:p>
          <a:p>
            <a:r>
              <a:rPr lang="hr-HR" sz="2400" dirty="0" smtClean="0"/>
              <a:t>kao odgovor na antigen ili upalni </a:t>
            </a:r>
            <a:r>
              <a:rPr lang="hr-HR" sz="2400" dirty="0" err="1" smtClean="0"/>
              <a:t>stimulus</a:t>
            </a:r>
            <a:endParaRPr lang="hr-HR" sz="2400" dirty="0" smtClean="0"/>
          </a:p>
          <a:p>
            <a:endParaRPr lang="hr-HR" sz="2400" dirty="0"/>
          </a:p>
          <a:p>
            <a:r>
              <a:rPr lang="hr-HR" sz="2400" dirty="0" smtClean="0"/>
              <a:t>kratak </a:t>
            </a:r>
            <a:r>
              <a:rPr lang="hr-HR" sz="2400" dirty="0" err="1" smtClean="0"/>
              <a:t>poluživot</a:t>
            </a:r>
            <a:r>
              <a:rPr lang="hr-HR" sz="2400" dirty="0"/>
              <a:t> </a:t>
            </a:r>
          </a:p>
          <a:p>
            <a:r>
              <a:rPr lang="hr-HR" sz="2400" dirty="0" smtClean="0"/>
              <a:t>(bazalna koncentracija u pM do nM, 1000 x povećanje</a:t>
            </a:r>
          </a:p>
          <a:p>
            <a:endParaRPr lang="hr-HR" sz="2400" dirty="0"/>
          </a:p>
          <a:p>
            <a:r>
              <a:rPr lang="hr-HR" sz="2400" dirty="0" smtClean="0"/>
              <a:t>ekspresija receptora specifična za pojedine stanice</a:t>
            </a:r>
            <a:endParaRPr lang="en-US" sz="2400" dirty="0"/>
          </a:p>
        </p:txBody>
      </p:sp>
    </p:spTree>
    <p:extLst>
      <p:ext uri="{BB962C8B-B14F-4D97-AF65-F5344CB8AC3E}">
        <p14:creationId xmlns:p14="http://schemas.microsoft.com/office/powerpoint/2010/main" val="226298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038" y="6117417"/>
            <a:ext cx="3869008" cy="646331"/>
          </a:xfrm>
          <a:prstGeom prst="rect">
            <a:avLst/>
          </a:prstGeom>
          <a:noFill/>
        </p:spPr>
        <p:txBody>
          <a:bodyPr wrap="none" rtlCol="0">
            <a:spAutoFit/>
          </a:bodyPr>
          <a:lstStyle/>
          <a:p>
            <a:r>
              <a:rPr lang="hr-HR" dirty="0" err="1" smtClean="0"/>
              <a:t>Regulation</a:t>
            </a:r>
            <a:r>
              <a:rPr lang="hr-HR" dirty="0" smtClean="0"/>
              <a:t> of </a:t>
            </a:r>
            <a:r>
              <a:rPr lang="hr-HR" dirty="0" err="1" smtClean="0"/>
              <a:t>homeostasis</a:t>
            </a:r>
            <a:r>
              <a:rPr lang="hr-HR" dirty="0" smtClean="0"/>
              <a:t> </a:t>
            </a:r>
            <a:r>
              <a:rPr lang="hr-HR" dirty="0" err="1" smtClean="0"/>
              <a:t>by</a:t>
            </a:r>
            <a:r>
              <a:rPr lang="hr-HR" dirty="0" smtClean="0"/>
              <a:t> </a:t>
            </a:r>
            <a:r>
              <a:rPr lang="hr-HR" dirty="0" err="1" smtClean="0"/>
              <a:t>cytokines</a:t>
            </a:r>
            <a:endParaRPr lang="hr-HR" dirty="0" smtClean="0"/>
          </a:p>
          <a:p>
            <a:r>
              <a:rPr lang="hr-HR" dirty="0" err="1" smtClean="0"/>
              <a:t>feed</a:t>
            </a:r>
            <a:r>
              <a:rPr lang="hr-HR" dirty="0" smtClean="0"/>
              <a:t>-</a:t>
            </a:r>
            <a:r>
              <a:rPr lang="hr-HR" dirty="0" err="1" smtClean="0"/>
              <a:t>back</a:t>
            </a:r>
            <a:r>
              <a:rPr lang="hr-HR" dirty="0" smtClean="0"/>
              <a:t> </a:t>
            </a:r>
            <a:r>
              <a:rPr lang="hr-HR" dirty="0" err="1" smtClean="0"/>
              <a:t>loops</a:t>
            </a:r>
            <a:endParaRPr lang="en-US" dirty="0"/>
          </a:p>
        </p:txBody>
      </p:sp>
      <p:sp>
        <p:nvSpPr>
          <p:cNvPr id="3" name="TextBox 2"/>
          <p:cNvSpPr txBox="1"/>
          <p:nvPr/>
        </p:nvSpPr>
        <p:spPr>
          <a:xfrm>
            <a:off x="5868144" y="6486749"/>
            <a:ext cx="3122586" cy="338554"/>
          </a:xfrm>
          <a:prstGeom prst="rect">
            <a:avLst/>
          </a:prstGeom>
          <a:noFill/>
        </p:spPr>
        <p:txBody>
          <a:bodyPr wrap="none" rtlCol="0">
            <a:spAutoFit/>
          </a:bodyPr>
          <a:lstStyle/>
          <a:p>
            <a:r>
              <a:rPr lang="hr-HR" sz="1600" dirty="0" err="1" smtClean="0"/>
              <a:t>Altan</a:t>
            </a:r>
            <a:r>
              <a:rPr lang="hr-HR" sz="1600" dirty="0" smtClean="0"/>
              <a:t>-</a:t>
            </a:r>
            <a:r>
              <a:rPr lang="hr-HR" sz="1600" dirty="0" err="1" smtClean="0"/>
              <a:t>Bonnet</a:t>
            </a:r>
            <a:r>
              <a:rPr lang="hr-HR" sz="1600" dirty="0" smtClean="0"/>
              <a:t> and </a:t>
            </a:r>
            <a:r>
              <a:rPr lang="hr-HR" sz="1600" dirty="0" err="1" smtClean="0"/>
              <a:t>Mukherjee</a:t>
            </a:r>
            <a:r>
              <a:rPr lang="hr-HR" sz="1600" dirty="0" smtClean="0"/>
              <a:t>, 2019</a:t>
            </a:r>
            <a:endParaRPr lang="en-US" sz="1600" dirty="0"/>
          </a:p>
        </p:txBody>
      </p:sp>
      <p:sp>
        <p:nvSpPr>
          <p:cNvPr id="4" name="TextBox 3"/>
          <p:cNvSpPr txBox="1"/>
          <p:nvPr/>
        </p:nvSpPr>
        <p:spPr>
          <a:xfrm>
            <a:off x="6732240" y="116632"/>
            <a:ext cx="1680268" cy="400110"/>
          </a:xfrm>
          <a:prstGeom prst="rect">
            <a:avLst/>
          </a:prstGeom>
          <a:noFill/>
        </p:spPr>
        <p:txBody>
          <a:bodyPr wrap="none" rtlCol="0">
            <a:spAutoFit/>
          </a:bodyPr>
          <a:lstStyle/>
          <a:p>
            <a:r>
              <a:rPr lang="hr-HR" sz="2000" dirty="0" err="1" smtClean="0">
                <a:latin typeface="Arial" panose="020B0604020202020204" pitchFamily="34" charset="0"/>
                <a:cs typeface="Arial" panose="020B0604020202020204" pitchFamily="34" charset="0"/>
              </a:rPr>
              <a:t>trombopoetin</a:t>
            </a:r>
            <a:endParaRPr lang="en-US" sz="2000" dirty="0">
              <a:latin typeface="Arial" panose="020B0604020202020204" pitchFamily="34" charset="0"/>
              <a:cs typeface="Arial" panose="020B0604020202020204" pitchFamily="34" charset="0"/>
            </a:endParaRPr>
          </a:p>
        </p:txBody>
      </p:sp>
      <p:sp>
        <p:nvSpPr>
          <p:cNvPr id="5" name="TextBox 4"/>
          <p:cNvSpPr txBox="1"/>
          <p:nvPr/>
        </p:nvSpPr>
        <p:spPr>
          <a:xfrm>
            <a:off x="3201005" y="55023"/>
            <a:ext cx="1524776" cy="400110"/>
          </a:xfrm>
          <a:prstGeom prst="rect">
            <a:avLst/>
          </a:prstGeom>
          <a:noFill/>
        </p:spPr>
        <p:txBody>
          <a:bodyPr wrap="none" rtlCol="0">
            <a:spAutoFit/>
          </a:bodyPr>
          <a:lstStyle/>
          <a:p>
            <a:r>
              <a:rPr lang="hr-HR" sz="2000" dirty="0" err="1" smtClean="0">
                <a:latin typeface="Arial" panose="020B0604020202020204" pitchFamily="34" charset="0"/>
                <a:cs typeface="Arial" panose="020B0604020202020204" pitchFamily="34" charset="0"/>
              </a:rPr>
              <a:t>eritropoetin</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467544" y="5491776"/>
            <a:ext cx="3844981" cy="646331"/>
          </a:xfrm>
          <a:prstGeom prst="rect">
            <a:avLst/>
          </a:prstGeom>
          <a:noFill/>
        </p:spPr>
        <p:txBody>
          <a:bodyPr wrap="square" rtlCol="0">
            <a:spAutoFit/>
          </a:bodyPr>
          <a:lstStyle/>
          <a:p>
            <a:r>
              <a:rPr lang="hr-HR" dirty="0" smtClean="0"/>
              <a:t>ILC cells </a:t>
            </a:r>
            <a:r>
              <a:rPr lang="hr-HR" dirty="0" err="1" smtClean="0"/>
              <a:t>consume</a:t>
            </a:r>
            <a:r>
              <a:rPr lang="hr-HR" dirty="0" smtClean="0"/>
              <a:t> IL7 and limit </a:t>
            </a:r>
            <a:r>
              <a:rPr lang="hr-HR" dirty="0" err="1" smtClean="0"/>
              <a:t>availability</a:t>
            </a:r>
            <a:r>
              <a:rPr lang="hr-HR" dirty="0" smtClean="0"/>
              <a:t> of IL7 </a:t>
            </a:r>
            <a:r>
              <a:rPr lang="hr-HR" dirty="0" err="1" smtClean="0"/>
              <a:t>in</a:t>
            </a:r>
            <a:r>
              <a:rPr lang="hr-HR" dirty="0" smtClean="0"/>
              <a:t> </a:t>
            </a:r>
            <a:r>
              <a:rPr lang="hr-HR" dirty="0" err="1" smtClean="0"/>
              <a:t>lymph</a:t>
            </a:r>
            <a:r>
              <a:rPr lang="hr-HR" dirty="0" smtClean="0"/>
              <a:t> </a:t>
            </a:r>
            <a:r>
              <a:rPr lang="hr-HR" dirty="0" err="1" smtClean="0"/>
              <a:t>nodes</a:t>
            </a:r>
            <a:endParaRPr lang="en-US" dirty="0"/>
          </a:p>
        </p:txBody>
      </p:sp>
      <p:sp>
        <p:nvSpPr>
          <p:cNvPr id="8" name="Rectangle 7"/>
          <p:cNvSpPr/>
          <p:nvPr/>
        </p:nvSpPr>
        <p:spPr>
          <a:xfrm>
            <a:off x="359992" y="3235539"/>
            <a:ext cx="8667202" cy="3078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52536" y="692696"/>
            <a:ext cx="9953146" cy="7485345"/>
            <a:chOff x="343950" y="192803"/>
            <a:chExt cx="8667202" cy="6181725"/>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26" y="192803"/>
              <a:ext cx="8020050"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43950" y="3283665"/>
              <a:ext cx="8667202" cy="3078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971600" y="5301208"/>
            <a:ext cx="7505306" cy="400110"/>
          </a:xfrm>
          <a:prstGeom prst="rect">
            <a:avLst/>
          </a:prstGeom>
          <a:noFill/>
        </p:spPr>
        <p:txBody>
          <a:bodyPr wrap="square" rtlCol="0">
            <a:spAutoFit/>
          </a:bodyPr>
          <a:lstStyle/>
          <a:p>
            <a:r>
              <a:rPr lang="hr-HR" sz="2000" dirty="0" err="1" smtClean="0">
                <a:latin typeface="Arial" panose="020B0604020202020204" pitchFamily="34" charset="0"/>
                <a:cs typeface="Arial" panose="020B0604020202020204" pitchFamily="34" charset="0"/>
              </a:rPr>
              <a:t>Citokini</a:t>
            </a:r>
            <a:r>
              <a:rPr lang="hr-HR" sz="2000" dirty="0" smtClean="0">
                <a:latin typeface="Arial" panose="020B0604020202020204" pitchFamily="34" charset="0"/>
                <a:cs typeface="Arial" panose="020B0604020202020204" pitchFamily="34" charset="0"/>
              </a:rPr>
              <a:t> u </a:t>
            </a:r>
            <a:r>
              <a:rPr lang="hr-HR" sz="2000" dirty="0" err="1" smtClean="0">
                <a:latin typeface="Arial" panose="020B0604020202020204" pitchFamily="34" charset="0"/>
                <a:cs typeface="Arial" panose="020B0604020202020204" pitchFamily="34" charset="0"/>
              </a:rPr>
              <a:t>hematopoezi</a:t>
            </a:r>
            <a:r>
              <a:rPr lang="hr-HR" sz="2000" dirty="0" smtClean="0">
                <a:latin typeface="Arial" panose="020B0604020202020204" pitchFamily="34" charset="0"/>
                <a:cs typeface="Arial" panose="020B0604020202020204" pitchFamily="34" charset="0"/>
              </a:rPr>
              <a:t> regulirani povratnim vezama</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8244408" y="548680"/>
            <a:ext cx="775084" cy="830997"/>
          </a:xfrm>
          <a:prstGeom prst="rect">
            <a:avLst/>
          </a:prstGeom>
          <a:noFill/>
        </p:spPr>
        <p:txBody>
          <a:bodyPr wrap="none" rtlCol="0">
            <a:spAutoFit/>
          </a:bodyPr>
          <a:lstStyle/>
          <a:p>
            <a:r>
              <a:rPr lang="hr-HR" sz="1600" dirty="0" smtClean="0"/>
              <a:t>jetra</a:t>
            </a:r>
          </a:p>
          <a:p>
            <a:r>
              <a:rPr lang="hr-HR" sz="1600" dirty="0" smtClean="0"/>
              <a:t>bubreg</a:t>
            </a:r>
          </a:p>
          <a:p>
            <a:r>
              <a:rPr lang="hr-HR" sz="1600" dirty="0" smtClean="0"/>
              <a:t>IL6</a:t>
            </a:r>
            <a:endParaRPr lang="en-US" sz="1600" dirty="0"/>
          </a:p>
        </p:txBody>
      </p:sp>
      <p:sp>
        <p:nvSpPr>
          <p:cNvPr id="12" name="TextBox 11"/>
          <p:cNvSpPr txBox="1"/>
          <p:nvPr/>
        </p:nvSpPr>
        <p:spPr>
          <a:xfrm>
            <a:off x="4355976" y="4077072"/>
            <a:ext cx="4694362" cy="646331"/>
          </a:xfrm>
          <a:prstGeom prst="rect">
            <a:avLst/>
          </a:prstGeom>
          <a:noFill/>
        </p:spPr>
        <p:txBody>
          <a:bodyPr wrap="none" rtlCol="0">
            <a:spAutoFit/>
          </a:bodyPr>
          <a:lstStyle/>
          <a:p>
            <a:r>
              <a:rPr lang="hr-HR" dirty="0" smtClean="0"/>
              <a:t>THPO se degradira u trombocitima</a:t>
            </a:r>
          </a:p>
          <a:p>
            <a:r>
              <a:rPr lang="hr-HR" dirty="0" err="1" smtClean="0"/>
              <a:t>Megakariocite</a:t>
            </a:r>
            <a:r>
              <a:rPr lang="hr-HR" dirty="0" smtClean="0"/>
              <a:t> potiče na proizvodnju trombocita</a:t>
            </a:r>
            <a:endParaRPr lang="en-US" dirty="0"/>
          </a:p>
        </p:txBody>
      </p:sp>
    </p:spTree>
    <p:extLst>
      <p:ext uri="{BB962C8B-B14F-4D97-AF65-F5344CB8AC3E}">
        <p14:creationId xmlns:p14="http://schemas.microsoft.com/office/powerpoint/2010/main" val="306072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tokine - Brookbush Instit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5715000" cy="36988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3429000"/>
            <a:ext cx="8640960" cy="3170099"/>
          </a:xfrm>
          <a:prstGeom prst="rect">
            <a:avLst/>
          </a:prstGeom>
        </p:spPr>
        <p:txBody>
          <a:bodyPr wrap="square">
            <a:spAutoFit/>
          </a:bodyPr>
          <a:lstStyle/>
          <a:p>
            <a:r>
              <a:rPr lang="hr-HR" sz="2000" dirty="0" smtClean="0">
                <a:latin typeface="Arial" panose="020B0604020202020204" pitchFamily="34" charset="0"/>
                <a:cs typeface="Arial" panose="020B0604020202020204" pitchFamily="34" charset="0"/>
              </a:rPr>
              <a:t>male </a:t>
            </a:r>
            <a:r>
              <a:rPr lang="hr-HR" sz="2000" dirty="0">
                <a:latin typeface="Arial" panose="020B0604020202020204" pitchFamily="34" charset="0"/>
                <a:cs typeface="Arial" panose="020B0604020202020204" pitchFamily="34" charset="0"/>
              </a:rPr>
              <a:t>molekule od oko 30 </a:t>
            </a:r>
            <a:r>
              <a:rPr lang="hr-HR" sz="2000" dirty="0" err="1" smtClean="0">
                <a:latin typeface="Arial" panose="020B0604020202020204" pitchFamily="34" charset="0"/>
                <a:cs typeface="Arial" panose="020B0604020202020204" pitchFamily="34" charset="0"/>
              </a:rPr>
              <a:t>kDa</a:t>
            </a:r>
            <a:r>
              <a:rPr lang="hr-HR" sz="2000" dirty="0" smtClean="0">
                <a:latin typeface="Arial" panose="020B0604020202020204" pitchFamily="34" charset="0"/>
                <a:cs typeface="Arial" panose="020B0604020202020204" pitchFamily="34" charset="0"/>
              </a:rPr>
              <a:t> </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djeluju na receptor na ciljnoj stanici  </a:t>
            </a: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uloga u </a:t>
            </a:r>
            <a:r>
              <a:rPr lang="hr-HR" sz="2000" dirty="0" err="1" smtClean="0">
                <a:latin typeface="Arial" panose="020B0604020202020204" pitchFamily="34" charset="0"/>
                <a:cs typeface="Arial" panose="020B0604020202020204" pitchFamily="34" charset="0"/>
              </a:rPr>
              <a:t>imunosnom</a:t>
            </a:r>
            <a:r>
              <a:rPr lang="hr-HR" sz="2000" dirty="0" smtClean="0">
                <a:latin typeface="Arial" panose="020B0604020202020204" pitchFamily="34" charset="0"/>
                <a:cs typeface="Arial" panose="020B0604020202020204" pitchFamily="34" charset="0"/>
              </a:rPr>
              <a:t> sustavu, imunom odgovoru i upali; </a:t>
            </a:r>
            <a:r>
              <a:rPr lang="hr-HR" sz="2000" dirty="0" err="1" smtClean="0">
                <a:latin typeface="Arial" panose="020B0604020202020204" pitchFamily="34" charset="0"/>
                <a:cs typeface="Arial" panose="020B0604020202020204" pitchFamily="34" charset="0"/>
              </a:rPr>
              <a:t>imunosni</a:t>
            </a:r>
            <a:r>
              <a:rPr lang="hr-HR" sz="2000" dirty="0" smtClean="0">
                <a:latin typeface="Arial" panose="020B0604020202020204" pitchFamily="34" charset="0"/>
                <a:cs typeface="Arial" panose="020B0604020202020204" pitchFamily="34" charset="0"/>
              </a:rPr>
              <a:t> posrednici</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precizna regulacija </a:t>
            </a:r>
            <a:r>
              <a:rPr lang="hr-HR" sz="2000" dirty="0" err="1" smtClean="0">
                <a:latin typeface="Arial" panose="020B0604020202020204" pitchFamily="34" charset="0"/>
                <a:cs typeface="Arial" panose="020B0604020202020204" pitchFamily="34" charset="0"/>
              </a:rPr>
              <a:t>imunosnog</a:t>
            </a:r>
            <a:r>
              <a:rPr lang="hr-HR" sz="2000" dirty="0" smtClean="0">
                <a:latin typeface="Arial" panose="020B0604020202020204" pitchFamily="34" charset="0"/>
                <a:cs typeface="Arial" panose="020B0604020202020204" pitchFamily="34" charset="0"/>
              </a:rPr>
              <a:t> odgovora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amplifikacija signala</a:t>
            </a:r>
            <a:endParaRPr lang="hr-HR" sz="2000" dirty="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221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038" y="332656"/>
            <a:ext cx="7505306" cy="400110"/>
          </a:xfrm>
          <a:prstGeom prst="rect">
            <a:avLst/>
          </a:prstGeom>
          <a:noFill/>
        </p:spPr>
        <p:txBody>
          <a:bodyPr wrap="square" rtlCol="0">
            <a:spAutoFit/>
          </a:bodyPr>
          <a:lstStyle/>
          <a:p>
            <a:r>
              <a:rPr lang="hr-HR" sz="2000" dirty="0" err="1" smtClean="0">
                <a:latin typeface="Arial" panose="020B0604020202020204" pitchFamily="34" charset="0"/>
                <a:cs typeface="Arial" panose="020B0604020202020204" pitchFamily="34" charset="0"/>
              </a:rPr>
              <a:t>Hemostaza</a:t>
            </a:r>
            <a:r>
              <a:rPr lang="hr-HR" sz="2000" dirty="0" smtClean="0">
                <a:latin typeface="Arial" panose="020B0604020202020204" pitchFamily="34" charset="0"/>
                <a:cs typeface="Arial" panose="020B0604020202020204" pitchFamily="34" charset="0"/>
              </a:rPr>
              <a:t> je regulirana mehanizmom povratnih veza</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1187624" y="4725144"/>
            <a:ext cx="7200800" cy="923330"/>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Regulacijski T </a:t>
            </a:r>
            <a:r>
              <a:rPr lang="hr-HR" dirty="0" err="1" smtClean="0">
                <a:latin typeface="Arial" panose="020B0604020202020204" pitchFamily="34" charset="0"/>
                <a:cs typeface="Arial" panose="020B0604020202020204" pitchFamily="34" charset="0"/>
              </a:rPr>
              <a:t>limfociti</a:t>
            </a:r>
            <a:r>
              <a:rPr lang="hr-HR" dirty="0" smtClean="0">
                <a:latin typeface="Arial" panose="020B0604020202020204" pitchFamily="34" charset="0"/>
                <a:cs typeface="Arial" panose="020B0604020202020204" pitchFamily="34" charset="0"/>
              </a:rPr>
              <a:t> troše IL2 i postoji kompeticija s </a:t>
            </a:r>
            <a:r>
              <a:rPr lang="hr-HR" dirty="0" err="1" smtClean="0">
                <a:latin typeface="Arial" panose="020B0604020202020204" pitchFamily="34" charset="0"/>
                <a:cs typeface="Arial" panose="020B0604020202020204" pitchFamily="34" charset="0"/>
              </a:rPr>
              <a:t>efektornim</a:t>
            </a:r>
            <a:r>
              <a:rPr lang="hr-HR" dirty="0" smtClean="0">
                <a:latin typeface="Arial" panose="020B0604020202020204" pitchFamily="34" charset="0"/>
                <a:cs typeface="Arial" panose="020B0604020202020204" pitchFamily="34" charset="0"/>
              </a:rPr>
              <a:t> T </a:t>
            </a:r>
            <a:r>
              <a:rPr lang="hr-HR" dirty="0" err="1" smtClean="0">
                <a:latin typeface="Arial" panose="020B0604020202020204" pitchFamily="34" charset="0"/>
                <a:cs typeface="Arial" panose="020B0604020202020204" pitchFamily="34" charset="0"/>
              </a:rPr>
              <a:t>limfocitima</a:t>
            </a:r>
            <a:r>
              <a:rPr lang="hr-HR" dirty="0" smtClean="0">
                <a:latin typeface="Arial" panose="020B0604020202020204" pitchFamily="34" charset="0"/>
                <a:cs typeface="Arial" panose="020B0604020202020204" pitchFamily="34" charset="0"/>
              </a:rPr>
              <a:t>: tako se uspostavlja ravnoteža između aktivacije i tolerancije u imunom odgovoru</a:t>
            </a:r>
            <a:endParaRPr lang="en-US" dirty="0">
              <a:latin typeface="Arial" panose="020B0604020202020204" pitchFamily="34" charset="0"/>
              <a:cs typeface="Arial" panose="020B0604020202020204" pitchFamily="34" charset="0"/>
            </a:endParaRPr>
          </a:p>
        </p:txBody>
      </p:sp>
      <p:grpSp>
        <p:nvGrpSpPr>
          <p:cNvPr id="9" name="Group 8"/>
          <p:cNvGrpSpPr/>
          <p:nvPr/>
        </p:nvGrpSpPr>
        <p:grpSpPr>
          <a:xfrm>
            <a:off x="-2268760" y="-2691680"/>
            <a:ext cx="8707019" cy="7050138"/>
            <a:chOff x="-2268760" y="-2691680"/>
            <a:chExt cx="8707019" cy="7050138"/>
          </a:xfrm>
        </p:grpSpPr>
        <p:grpSp>
          <p:nvGrpSpPr>
            <p:cNvPr id="4" name="Group 3"/>
            <p:cNvGrpSpPr/>
            <p:nvPr/>
          </p:nvGrpSpPr>
          <p:grpSpPr>
            <a:xfrm>
              <a:off x="-2268760" y="-2691680"/>
              <a:ext cx="8707019" cy="7050138"/>
              <a:chOff x="539552" y="0"/>
              <a:chExt cx="8352928" cy="6326402"/>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4677"/>
                <a:ext cx="8020050"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552" y="0"/>
                <a:ext cx="8352928" cy="3068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980728" y="764704"/>
              <a:ext cx="3888432"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5536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onlinebiologynotes.com/wp-content/uploads/2018/03/cytokine-receptors.jpg"/>
          <p:cNvSpPr>
            <a:spLocks noChangeAspect="1" noChangeArrowheads="1"/>
          </p:cNvSpPr>
          <p:nvPr/>
        </p:nvSpPr>
        <p:spPr bwMode="auto">
          <a:xfrm>
            <a:off x="155575" y="-2681288"/>
            <a:ext cx="6486525" cy="5591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771655"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47664" y="6237312"/>
            <a:ext cx="8964488" cy="400110"/>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Različiti nizvodni </a:t>
            </a:r>
            <a:r>
              <a:rPr lang="hr-HR" sz="2000" dirty="0" err="1" smtClean="0">
                <a:latin typeface="Arial" panose="020B0604020202020204" pitchFamily="34" charset="0"/>
                <a:cs typeface="Arial" panose="020B0604020202020204" pitchFamily="34" charset="0"/>
              </a:rPr>
              <a:t>putevi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citokinskog</a:t>
            </a:r>
            <a:r>
              <a:rPr lang="hr-HR" sz="2000" dirty="0" smtClean="0">
                <a:latin typeface="Arial" panose="020B0604020202020204" pitchFamily="34" charset="0"/>
                <a:cs typeface="Arial" panose="020B0604020202020204" pitchFamily="34" charset="0"/>
              </a:rPr>
              <a:t> signaliziranja</a:t>
            </a:r>
            <a:endParaRPr lang="en-US" sz="2000" dirty="0">
              <a:latin typeface="Arial" panose="020B0604020202020204" pitchFamily="34" charset="0"/>
              <a:cs typeface="Arial" panose="020B0604020202020204" pitchFamily="34" charset="0"/>
            </a:endParaRPr>
          </a:p>
        </p:txBody>
      </p:sp>
      <p:sp>
        <p:nvSpPr>
          <p:cNvPr id="5" name="TextBox 4"/>
          <p:cNvSpPr txBox="1"/>
          <p:nvPr/>
        </p:nvSpPr>
        <p:spPr>
          <a:xfrm>
            <a:off x="5652120" y="5661248"/>
            <a:ext cx="3357586" cy="369332"/>
          </a:xfrm>
          <a:prstGeom prst="rect">
            <a:avLst/>
          </a:prstGeom>
          <a:noFill/>
        </p:spPr>
        <p:txBody>
          <a:bodyPr wrap="none" rtlCol="0">
            <a:spAutoFit/>
          </a:bodyPr>
          <a:lstStyle/>
          <a:p>
            <a:r>
              <a:rPr lang="hr-HR" dirty="0" smtClean="0"/>
              <a:t>TGF beta – membrane </a:t>
            </a:r>
            <a:r>
              <a:rPr lang="hr-HR" dirty="0" err="1" smtClean="0"/>
              <a:t>Ser</a:t>
            </a:r>
            <a:r>
              <a:rPr lang="hr-HR" dirty="0" smtClean="0"/>
              <a:t> </a:t>
            </a:r>
            <a:r>
              <a:rPr lang="hr-HR" dirty="0" err="1" smtClean="0"/>
              <a:t>kinases</a:t>
            </a:r>
            <a:endParaRPr lang="en-US" dirty="0"/>
          </a:p>
        </p:txBody>
      </p:sp>
      <p:sp>
        <p:nvSpPr>
          <p:cNvPr id="4" name="TextBox 3"/>
          <p:cNvSpPr txBox="1"/>
          <p:nvPr/>
        </p:nvSpPr>
        <p:spPr>
          <a:xfrm>
            <a:off x="2627784" y="620688"/>
            <a:ext cx="1591654" cy="369332"/>
          </a:xfrm>
          <a:prstGeom prst="rect">
            <a:avLst/>
          </a:prstGeom>
          <a:noFill/>
        </p:spPr>
        <p:txBody>
          <a:bodyPr wrap="none" rtlCol="0">
            <a:spAutoFit/>
          </a:bodyPr>
          <a:lstStyle/>
          <a:p>
            <a:r>
              <a:rPr lang="hr-HR" dirty="0" smtClean="0"/>
              <a:t>most </a:t>
            </a:r>
            <a:r>
              <a:rPr lang="hr-HR" dirty="0" err="1" smtClean="0"/>
              <a:t>cytokines</a:t>
            </a:r>
            <a:endParaRPr lang="en-US" dirty="0"/>
          </a:p>
        </p:txBody>
      </p:sp>
      <p:sp>
        <p:nvSpPr>
          <p:cNvPr id="6" name="TextBox 5"/>
          <p:cNvSpPr txBox="1"/>
          <p:nvPr/>
        </p:nvSpPr>
        <p:spPr>
          <a:xfrm>
            <a:off x="5148064" y="620688"/>
            <a:ext cx="1217321" cy="369332"/>
          </a:xfrm>
          <a:prstGeom prst="rect">
            <a:avLst/>
          </a:prstGeom>
          <a:noFill/>
        </p:spPr>
        <p:txBody>
          <a:bodyPr wrap="none" rtlCol="0">
            <a:spAutoFit/>
          </a:bodyPr>
          <a:lstStyle/>
          <a:p>
            <a:r>
              <a:rPr lang="hr-HR" dirty="0" err="1" smtClean="0"/>
              <a:t>interferons</a:t>
            </a:r>
            <a:endParaRPr lang="en-US" dirty="0"/>
          </a:p>
        </p:txBody>
      </p:sp>
      <p:sp>
        <p:nvSpPr>
          <p:cNvPr id="7" name="TextBox 6"/>
          <p:cNvSpPr txBox="1"/>
          <p:nvPr/>
        </p:nvSpPr>
        <p:spPr>
          <a:xfrm>
            <a:off x="7740352" y="620688"/>
            <a:ext cx="1175643" cy="369332"/>
          </a:xfrm>
          <a:prstGeom prst="rect">
            <a:avLst/>
          </a:prstGeom>
          <a:noFill/>
        </p:spPr>
        <p:txBody>
          <a:bodyPr wrap="none" rtlCol="0">
            <a:spAutoFit/>
          </a:bodyPr>
          <a:lstStyle/>
          <a:p>
            <a:r>
              <a:rPr lang="hr-HR" dirty="0" smtClean="0"/>
              <a:t>TNF </a:t>
            </a:r>
            <a:r>
              <a:rPr lang="hr-HR" dirty="0" err="1" smtClean="0"/>
              <a:t>family</a:t>
            </a:r>
            <a:endParaRPr lang="en-US" dirty="0"/>
          </a:p>
        </p:txBody>
      </p:sp>
      <p:sp>
        <p:nvSpPr>
          <p:cNvPr id="8" name="TextBox 7"/>
          <p:cNvSpPr txBox="1"/>
          <p:nvPr/>
        </p:nvSpPr>
        <p:spPr>
          <a:xfrm>
            <a:off x="395536" y="3861048"/>
            <a:ext cx="1309974" cy="369332"/>
          </a:xfrm>
          <a:prstGeom prst="rect">
            <a:avLst/>
          </a:prstGeom>
          <a:noFill/>
        </p:spPr>
        <p:txBody>
          <a:bodyPr wrap="none" rtlCol="0">
            <a:spAutoFit/>
          </a:bodyPr>
          <a:lstStyle/>
          <a:p>
            <a:r>
              <a:rPr lang="hr-HR" dirty="0" err="1" smtClean="0"/>
              <a:t>chemokines</a:t>
            </a:r>
            <a:endParaRPr lang="en-US" dirty="0"/>
          </a:p>
        </p:txBody>
      </p:sp>
      <p:sp>
        <p:nvSpPr>
          <p:cNvPr id="9" name="TextBox 8"/>
          <p:cNvSpPr txBox="1"/>
          <p:nvPr/>
        </p:nvSpPr>
        <p:spPr>
          <a:xfrm>
            <a:off x="5724128" y="3573016"/>
            <a:ext cx="2446182" cy="923330"/>
          </a:xfrm>
          <a:prstGeom prst="rect">
            <a:avLst/>
          </a:prstGeom>
          <a:noFill/>
        </p:spPr>
        <p:txBody>
          <a:bodyPr wrap="none" rtlCol="0">
            <a:spAutoFit/>
          </a:bodyPr>
          <a:lstStyle/>
          <a:p>
            <a:r>
              <a:rPr lang="hr-HR" dirty="0" err="1" smtClean="0"/>
              <a:t>Ig</a:t>
            </a:r>
            <a:r>
              <a:rPr lang="hr-HR" dirty="0" smtClean="0"/>
              <a:t> </a:t>
            </a:r>
            <a:r>
              <a:rPr lang="hr-HR" dirty="0" err="1" smtClean="0"/>
              <a:t>superfamily</a:t>
            </a:r>
            <a:r>
              <a:rPr lang="hr-HR" dirty="0" smtClean="0"/>
              <a:t> </a:t>
            </a:r>
            <a:r>
              <a:rPr lang="hr-HR" dirty="0" err="1" smtClean="0"/>
              <a:t>receptors</a:t>
            </a:r>
            <a:endParaRPr lang="hr-HR" dirty="0" smtClean="0"/>
          </a:p>
          <a:p>
            <a:r>
              <a:rPr lang="hr-HR" dirty="0" smtClean="0"/>
              <a:t>for IL-1, M-CSF</a:t>
            </a:r>
          </a:p>
          <a:p>
            <a:r>
              <a:rPr lang="hr-HR" dirty="0" err="1" smtClean="0"/>
              <a:t>inflammation</a:t>
            </a:r>
            <a:endParaRPr lang="en-US" dirty="0"/>
          </a:p>
        </p:txBody>
      </p:sp>
      <p:sp>
        <p:nvSpPr>
          <p:cNvPr id="10" name="TextBox 9"/>
          <p:cNvSpPr txBox="1"/>
          <p:nvPr/>
        </p:nvSpPr>
        <p:spPr>
          <a:xfrm>
            <a:off x="5724128" y="4869160"/>
            <a:ext cx="447558" cy="338554"/>
          </a:xfrm>
          <a:prstGeom prst="rect">
            <a:avLst/>
          </a:prstGeom>
          <a:noFill/>
        </p:spPr>
        <p:txBody>
          <a:bodyPr wrap="none" rtlCol="0">
            <a:spAutoFit/>
          </a:bodyPr>
          <a:lstStyle/>
          <a:p>
            <a:r>
              <a:rPr lang="hr-HR" sz="1600" dirty="0" smtClean="0"/>
              <a:t>TIR</a:t>
            </a:r>
            <a:endParaRPr lang="en-US" sz="1600" dirty="0"/>
          </a:p>
        </p:txBody>
      </p:sp>
    </p:spTree>
    <p:extLst>
      <p:ext uri="{BB962C8B-B14F-4D97-AF65-F5344CB8AC3E}">
        <p14:creationId xmlns:p14="http://schemas.microsoft.com/office/powerpoint/2010/main" val="14610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 y="764704"/>
            <a:ext cx="852487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88224" y="3861048"/>
            <a:ext cx="1130887" cy="369332"/>
          </a:xfrm>
          <a:prstGeom prst="rect">
            <a:avLst/>
          </a:prstGeom>
          <a:noFill/>
        </p:spPr>
        <p:txBody>
          <a:bodyPr wrap="none" rtlCol="0">
            <a:spAutoFit/>
          </a:bodyPr>
          <a:lstStyle/>
          <a:p>
            <a:r>
              <a:rPr lang="hr-HR" dirty="0" smtClean="0"/>
              <a:t>ili </a:t>
            </a:r>
            <a:r>
              <a:rPr lang="hr-HR" dirty="0" err="1" smtClean="0"/>
              <a:t>kaspaze</a:t>
            </a:r>
            <a:endParaRPr lang="en-US" dirty="0"/>
          </a:p>
        </p:txBody>
      </p:sp>
      <p:sp>
        <p:nvSpPr>
          <p:cNvPr id="4" name="TextBox 3"/>
          <p:cNvSpPr txBox="1"/>
          <p:nvPr/>
        </p:nvSpPr>
        <p:spPr>
          <a:xfrm>
            <a:off x="1403648" y="5301208"/>
            <a:ext cx="6147389" cy="461665"/>
          </a:xfrm>
          <a:prstGeom prst="rect">
            <a:avLst/>
          </a:prstGeom>
          <a:noFill/>
        </p:spPr>
        <p:txBody>
          <a:bodyPr wrap="none" rtlCol="0">
            <a:spAutoFit/>
          </a:bodyPr>
          <a:lstStyle/>
          <a:p>
            <a:r>
              <a:rPr lang="hr-HR" sz="2400" dirty="0" smtClean="0"/>
              <a:t>Različiti nizvodni </a:t>
            </a:r>
            <a:r>
              <a:rPr lang="hr-HR" sz="2400" dirty="0" err="1" smtClean="0"/>
              <a:t>putevi</a:t>
            </a:r>
            <a:r>
              <a:rPr lang="hr-HR" sz="2400" dirty="0" smtClean="0"/>
              <a:t> signaliziranja </a:t>
            </a:r>
            <a:r>
              <a:rPr lang="hr-HR" sz="2400" dirty="0" err="1" smtClean="0"/>
              <a:t>citokinima</a:t>
            </a:r>
            <a:endParaRPr lang="en-US" sz="2400" dirty="0"/>
          </a:p>
        </p:txBody>
      </p:sp>
    </p:spTree>
    <p:extLst>
      <p:ext uri="{BB962C8B-B14F-4D97-AF65-F5344CB8AC3E}">
        <p14:creationId xmlns:p14="http://schemas.microsoft.com/office/powerpoint/2010/main" val="168162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445224"/>
            <a:ext cx="8964488" cy="954107"/>
          </a:xfrm>
          <a:prstGeom prst="rect">
            <a:avLst/>
          </a:prstGeom>
          <a:noFill/>
        </p:spPr>
        <p:txBody>
          <a:bodyPr wrap="square" rtlCol="0">
            <a:spAutoFit/>
          </a:bodyPr>
          <a:lstStyle/>
          <a:p>
            <a:r>
              <a:rPr lang="hr-HR" sz="2000" dirty="0" err="1" smtClean="0">
                <a:latin typeface="Arial" panose="020B0604020202020204" pitchFamily="34" charset="0"/>
                <a:cs typeface="Arial" panose="020B0604020202020204" pitchFamily="34" charset="0"/>
              </a:rPr>
              <a:t>Citokinski</a:t>
            </a:r>
            <a:r>
              <a:rPr lang="hr-HR" sz="2000" dirty="0" smtClean="0">
                <a:latin typeface="Arial" panose="020B0604020202020204" pitchFamily="34" charset="0"/>
                <a:cs typeface="Arial" panose="020B0604020202020204" pitchFamily="34" charset="0"/>
              </a:rPr>
              <a:t> receptorski put</a:t>
            </a:r>
          </a:p>
          <a:p>
            <a:r>
              <a:rPr lang="hr-HR" dirty="0" smtClean="0"/>
              <a:t>JAK: </a:t>
            </a:r>
            <a:r>
              <a:rPr lang="hr-HR" dirty="0" err="1" smtClean="0"/>
              <a:t>nonreceptor</a:t>
            </a:r>
            <a:r>
              <a:rPr lang="hr-HR" dirty="0" smtClean="0"/>
              <a:t> </a:t>
            </a:r>
            <a:r>
              <a:rPr lang="hr-HR" dirty="0" err="1" smtClean="0"/>
              <a:t>tyrosine</a:t>
            </a:r>
            <a:r>
              <a:rPr lang="hr-HR" dirty="0" smtClean="0"/>
              <a:t> </a:t>
            </a:r>
            <a:r>
              <a:rPr lang="hr-HR" dirty="0" err="1" smtClean="0"/>
              <a:t>kinase</a:t>
            </a:r>
            <a:endParaRPr lang="hr-HR" dirty="0" smtClean="0"/>
          </a:p>
          <a:p>
            <a:endParaRPr lang="en-US" dirty="0"/>
          </a:p>
        </p:txBody>
      </p:sp>
      <p:sp>
        <p:nvSpPr>
          <p:cNvPr id="3" name="TextBox 2"/>
          <p:cNvSpPr txBox="1"/>
          <p:nvPr/>
        </p:nvSpPr>
        <p:spPr>
          <a:xfrm>
            <a:off x="5580112" y="260648"/>
            <a:ext cx="3456385" cy="3693319"/>
          </a:xfrm>
          <a:prstGeom prst="rect">
            <a:avLst/>
          </a:prstGeom>
          <a:noFill/>
        </p:spPr>
        <p:txBody>
          <a:bodyPr wrap="square" rtlCol="0">
            <a:spAutoFit/>
          </a:bodyPr>
          <a:lstStyle/>
          <a:p>
            <a:r>
              <a:rPr lang="hr-HR" dirty="0" smtClean="0"/>
              <a:t>receptori</a:t>
            </a:r>
          </a:p>
          <a:p>
            <a:r>
              <a:rPr lang="hr-HR" dirty="0" smtClean="0"/>
              <a:t>JAK1, JAK2, </a:t>
            </a:r>
            <a:r>
              <a:rPr lang="hr-HR" dirty="0" err="1" smtClean="0"/>
              <a:t>JAK3</a:t>
            </a:r>
            <a:r>
              <a:rPr lang="hr-HR" dirty="0" smtClean="0"/>
              <a:t>, Tyk2</a:t>
            </a:r>
          </a:p>
          <a:p>
            <a:endParaRPr lang="hr-HR" dirty="0"/>
          </a:p>
          <a:p>
            <a:r>
              <a:rPr lang="hr-HR" dirty="0" smtClean="0"/>
              <a:t>7 STAT različiti </a:t>
            </a:r>
            <a:r>
              <a:rPr lang="hr-HR" dirty="0" err="1" smtClean="0"/>
              <a:t>dimeri</a:t>
            </a:r>
            <a:endParaRPr lang="hr-HR" dirty="0" smtClean="0"/>
          </a:p>
          <a:p>
            <a:endParaRPr lang="hr-HR" dirty="0" smtClean="0"/>
          </a:p>
          <a:p>
            <a:r>
              <a:rPr lang="hr-HR" dirty="0" smtClean="0"/>
              <a:t>neke JAK: </a:t>
            </a:r>
            <a:r>
              <a:rPr lang="hr-HR" dirty="0" err="1" smtClean="0"/>
              <a:t>Ras</a:t>
            </a:r>
            <a:r>
              <a:rPr lang="hr-HR" dirty="0" smtClean="0"/>
              <a:t>-MAPK</a:t>
            </a:r>
          </a:p>
          <a:p>
            <a:endParaRPr lang="hr-HR" dirty="0"/>
          </a:p>
          <a:p>
            <a:r>
              <a:rPr lang="hr-HR" dirty="0" smtClean="0"/>
              <a:t>SOCS: </a:t>
            </a:r>
            <a:r>
              <a:rPr lang="hr-HR" dirty="0" err="1" smtClean="0"/>
              <a:t>suppresor</a:t>
            </a:r>
            <a:r>
              <a:rPr lang="hr-HR" dirty="0" smtClean="0"/>
              <a:t> of </a:t>
            </a:r>
            <a:r>
              <a:rPr lang="hr-HR" dirty="0" err="1" smtClean="0"/>
              <a:t>cytokine</a:t>
            </a:r>
            <a:r>
              <a:rPr lang="hr-HR" dirty="0" smtClean="0"/>
              <a:t> </a:t>
            </a:r>
            <a:r>
              <a:rPr lang="hr-HR" dirty="0" err="1" smtClean="0"/>
              <a:t>signaling</a:t>
            </a:r>
            <a:r>
              <a:rPr lang="hr-HR" dirty="0" smtClean="0"/>
              <a:t> (8)</a:t>
            </a:r>
          </a:p>
          <a:p>
            <a:r>
              <a:rPr lang="hr-HR" dirty="0" smtClean="0"/>
              <a:t>blokira ili inducira razgradnju JAK</a:t>
            </a:r>
          </a:p>
          <a:p>
            <a:endParaRPr lang="hr-HR" dirty="0"/>
          </a:p>
          <a:p>
            <a:r>
              <a:rPr lang="hr-HR" dirty="0" smtClean="0"/>
              <a:t>PIAS: protein </a:t>
            </a:r>
            <a:r>
              <a:rPr lang="hr-HR" dirty="0" err="1" smtClean="0"/>
              <a:t>inhibitor</a:t>
            </a:r>
            <a:r>
              <a:rPr lang="hr-HR" dirty="0" smtClean="0"/>
              <a:t> of </a:t>
            </a:r>
            <a:r>
              <a:rPr lang="hr-HR" dirty="0" err="1" smtClean="0"/>
              <a:t>activated</a:t>
            </a:r>
            <a:r>
              <a:rPr lang="hr-HR" dirty="0" smtClean="0"/>
              <a:t> STAT</a:t>
            </a:r>
            <a:endParaRPr lang="en-US" dirty="0"/>
          </a:p>
        </p:txBody>
      </p:sp>
      <p:grpSp>
        <p:nvGrpSpPr>
          <p:cNvPr id="8" name="Group 7"/>
          <p:cNvGrpSpPr/>
          <p:nvPr/>
        </p:nvGrpSpPr>
        <p:grpSpPr>
          <a:xfrm>
            <a:off x="323528" y="-315416"/>
            <a:ext cx="5112568" cy="5760640"/>
            <a:chOff x="467544" y="116632"/>
            <a:chExt cx="5112568" cy="576064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20000">
              <a:off x="525071" y="127855"/>
              <a:ext cx="5032267" cy="558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4" y="116632"/>
              <a:ext cx="51125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H="1" flipV="1">
              <a:off x="5364088" y="332656"/>
              <a:ext cx="144016" cy="5184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H="1" flipV="1">
              <a:off x="539552" y="260648"/>
              <a:ext cx="144016"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9552" y="5733256"/>
              <a:ext cx="151216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3707904" y="6093296"/>
            <a:ext cx="5184576" cy="923330"/>
          </a:xfrm>
          <a:prstGeom prst="rect">
            <a:avLst/>
          </a:prstGeom>
          <a:noFill/>
        </p:spPr>
        <p:txBody>
          <a:bodyPr wrap="square" rtlCol="0">
            <a:spAutoFit/>
          </a:bodyPr>
          <a:lstStyle/>
          <a:p>
            <a:r>
              <a:rPr lang="en-US" dirty="0">
                <a:hlinkClick r:id="rId3"/>
              </a:rPr>
              <a:t>https://</a:t>
            </a:r>
            <a:r>
              <a:rPr lang="en-US" dirty="0" smtClean="0">
                <a:hlinkClick r:id="rId3"/>
              </a:rPr>
              <a:t>www.youtube.com/watch?v=drLNeu4Jhdg&amp;list=PLNxPv76KnZ8PsulAwTXDnTqJjb2cKioDJ&amp;index=16</a:t>
            </a:r>
            <a:endParaRPr lang="hr-HR" dirty="0" smtClean="0"/>
          </a:p>
          <a:p>
            <a:endParaRPr lang="en-US" dirty="0"/>
          </a:p>
        </p:txBody>
      </p:sp>
    </p:spTree>
    <p:extLst>
      <p:ext uri="{BB962C8B-B14F-4D97-AF65-F5344CB8AC3E}">
        <p14:creationId xmlns:p14="http://schemas.microsoft.com/office/powerpoint/2010/main" val="886976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0795"/>
            <a:ext cx="8244408" cy="637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39752" y="6381328"/>
            <a:ext cx="9036496" cy="369332"/>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različite kombinacije nizvodnih </a:t>
            </a:r>
            <a:r>
              <a:rPr lang="hr-HR" dirty="0" err="1" smtClean="0">
                <a:latin typeface="Arial" panose="020B0604020202020204" pitchFamily="34" charset="0"/>
                <a:cs typeface="Arial" panose="020B0604020202020204" pitchFamily="34" charset="0"/>
              </a:rPr>
              <a:t>puteva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394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6232856" cy="375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90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8465846" cy="582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12160" y="6433166"/>
            <a:ext cx="3635896" cy="307777"/>
          </a:xfrm>
          <a:prstGeom prst="rect">
            <a:avLst/>
          </a:prstGeom>
          <a:noFill/>
        </p:spPr>
        <p:txBody>
          <a:bodyPr wrap="square" rtlCol="0">
            <a:spAutoFit/>
          </a:bodyPr>
          <a:lstStyle/>
          <a:p>
            <a:r>
              <a:rPr lang="en-US" sz="1400" dirty="0"/>
              <a:t>Nature Reviews Drug </a:t>
            </a:r>
            <a:r>
              <a:rPr lang="en-US" sz="1400" dirty="0" smtClean="0"/>
              <a:t>Discovery</a:t>
            </a:r>
            <a:r>
              <a:rPr lang="hr-HR" sz="1400" dirty="0" smtClean="0"/>
              <a:t>, </a:t>
            </a:r>
            <a:r>
              <a:rPr lang="en-US" sz="1400" dirty="0" smtClean="0"/>
              <a:t>2023 </a:t>
            </a:r>
            <a:endParaRPr lang="en-US" sz="1400" dirty="0"/>
          </a:p>
        </p:txBody>
      </p:sp>
      <p:sp>
        <p:nvSpPr>
          <p:cNvPr id="2" name="TextBox 1"/>
          <p:cNvSpPr txBox="1"/>
          <p:nvPr/>
        </p:nvSpPr>
        <p:spPr>
          <a:xfrm>
            <a:off x="2699792" y="5949280"/>
            <a:ext cx="3942105" cy="369332"/>
          </a:xfrm>
          <a:prstGeom prst="rect">
            <a:avLst/>
          </a:prstGeom>
          <a:noFill/>
        </p:spPr>
        <p:txBody>
          <a:bodyPr wrap="none" rtlCol="0">
            <a:spAutoFit/>
          </a:bodyPr>
          <a:lstStyle/>
          <a:p>
            <a:r>
              <a:rPr lang="hr-HR" dirty="0" smtClean="0">
                <a:latin typeface="Arial" panose="020B0604020202020204" pitchFamily="34" charset="0"/>
                <a:cs typeface="Arial" panose="020B0604020202020204" pitchFamily="34" charset="0"/>
              </a:rPr>
              <a:t>Specifičnost nizvodnog signaliziranja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88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838" y="476672"/>
            <a:ext cx="8820472" cy="4708981"/>
          </a:xfrm>
          <a:prstGeom prst="rect">
            <a:avLst/>
          </a:prstGeom>
          <a:noFill/>
        </p:spPr>
        <p:txBody>
          <a:bodyPr wrap="square" rtlCol="0">
            <a:spAutoFit/>
          </a:bodyPr>
          <a:lstStyle/>
          <a:p>
            <a:r>
              <a:rPr lang="hr-HR" sz="2000" dirty="0" smtClean="0"/>
              <a:t>Mehanizmi na razini receptora i </a:t>
            </a:r>
            <a:r>
              <a:rPr lang="hr-HR" sz="2000" dirty="0" err="1" smtClean="0"/>
              <a:t>citokina</a:t>
            </a:r>
            <a:endParaRPr lang="hr-HR" sz="2000" dirty="0" smtClean="0"/>
          </a:p>
          <a:p>
            <a:endParaRPr lang="hr-HR" sz="2000" dirty="0"/>
          </a:p>
          <a:p>
            <a:r>
              <a:rPr lang="hr-HR" sz="2000" dirty="0" err="1" smtClean="0"/>
              <a:t>nesignalizirajući</a:t>
            </a:r>
            <a:r>
              <a:rPr lang="hr-HR" sz="2000" dirty="0" smtClean="0"/>
              <a:t> receptori (</a:t>
            </a:r>
            <a:r>
              <a:rPr lang="hr-HR" sz="2000" dirty="0" err="1" smtClean="0"/>
              <a:t>decoy</a:t>
            </a:r>
            <a:r>
              <a:rPr lang="hr-HR" sz="2000" dirty="0" smtClean="0"/>
              <a:t>)</a:t>
            </a:r>
          </a:p>
          <a:p>
            <a:endParaRPr lang="hr-HR" sz="2000" dirty="0"/>
          </a:p>
          <a:p>
            <a:r>
              <a:rPr lang="hr-HR" sz="2000" dirty="0" smtClean="0"/>
              <a:t>proizvodnja topivih </a:t>
            </a:r>
            <a:r>
              <a:rPr lang="hr-HR" sz="2000" dirty="0" err="1" smtClean="0"/>
              <a:t>citokinskih</a:t>
            </a:r>
            <a:r>
              <a:rPr lang="hr-HR" sz="2000" dirty="0" smtClean="0"/>
              <a:t> receptora</a:t>
            </a:r>
          </a:p>
          <a:p>
            <a:endParaRPr lang="hr-HR" sz="2000" dirty="0"/>
          </a:p>
          <a:p>
            <a:r>
              <a:rPr lang="hr-HR" sz="2000" dirty="0" err="1" smtClean="0"/>
              <a:t>proteoliza</a:t>
            </a:r>
            <a:r>
              <a:rPr lang="hr-HR" sz="2000" dirty="0" smtClean="0"/>
              <a:t> (IL1 se proizvodi kao </a:t>
            </a:r>
            <a:r>
              <a:rPr lang="hr-HR" sz="2000" dirty="0" err="1" smtClean="0"/>
              <a:t>inaktivni</a:t>
            </a:r>
            <a:r>
              <a:rPr lang="hr-HR" sz="2000" dirty="0" smtClean="0"/>
              <a:t> </a:t>
            </a:r>
            <a:r>
              <a:rPr lang="hr-HR" sz="2000" dirty="0" err="1" smtClean="0"/>
              <a:t>prekursor</a:t>
            </a:r>
            <a:r>
              <a:rPr lang="hr-HR" sz="2000" dirty="0" smtClean="0"/>
              <a:t> te se treba cijepati </a:t>
            </a:r>
            <a:r>
              <a:rPr lang="hr-HR" sz="2000" dirty="0" err="1" smtClean="0"/>
              <a:t>kaspazom</a:t>
            </a:r>
            <a:r>
              <a:rPr lang="hr-HR" sz="2000" dirty="0" smtClean="0"/>
              <a:t> 1</a:t>
            </a:r>
          </a:p>
          <a:p>
            <a:endParaRPr lang="hr-HR" sz="2000" dirty="0"/>
          </a:p>
          <a:p>
            <a:r>
              <a:rPr lang="hr-HR" sz="2000" dirty="0" err="1" smtClean="0"/>
              <a:t>intracelularni</a:t>
            </a:r>
            <a:r>
              <a:rPr lang="hr-HR" sz="2000" dirty="0" smtClean="0"/>
              <a:t> antagonisti</a:t>
            </a:r>
          </a:p>
          <a:p>
            <a:endParaRPr lang="hr-HR" sz="2000" dirty="0"/>
          </a:p>
          <a:p>
            <a:r>
              <a:rPr lang="hr-HR" sz="2000" dirty="0" smtClean="0"/>
              <a:t>kompeticija između STAT kod istog </a:t>
            </a:r>
            <a:r>
              <a:rPr lang="hr-HR" sz="2000" dirty="0" err="1" smtClean="0"/>
              <a:t>citokina</a:t>
            </a:r>
            <a:r>
              <a:rPr lang="hr-HR" sz="2000" dirty="0" smtClean="0"/>
              <a:t> ili za isti STAT kod signalizacije različitim </a:t>
            </a:r>
            <a:r>
              <a:rPr lang="hr-HR" sz="2000" dirty="0" err="1" smtClean="0"/>
              <a:t>citokinima</a:t>
            </a:r>
            <a:endParaRPr lang="hr-HR" sz="2000" dirty="0" smtClean="0"/>
          </a:p>
          <a:p>
            <a:endParaRPr lang="hr-HR" sz="2000" dirty="0"/>
          </a:p>
          <a:p>
            <a:r>
              <a:rPr lang="hr-HR" sz="2000" dirty="0" smtClean="0"/>
              <a:t>različit afinitet receptora – različita osjetljivost na </a:t>
            </a:r>
            <a:r>
              <a:rPr lang="hr-HR" sz="2000" dirty="0" err="1" smtClean="0"/>
              <a:t>citokinsku</a:t>
            </a:r>
            <a:r>
              <a:rPr lang="hr-HR" sz="2000" dirty="0" smtClean="0"/>
              <a:t> koncentraciju</a:t>
            </a:r>
          </a:p>
          <a:p>
            <a:endParaRPr lang="en-US" sz="2000" dirty="0"/>
          </a:p>
        </p:txBody>
      </p:sp>
    </p:spTree>
    <p:extLst>
      <p:ext uri="{BB962C8B-B14F-4D97-AF65-F5344CB8AC3E}">
        <p14:creationId xmlns:p14="http://schemas.microsoft.com/office/powerpoint/2010/main" val="2000968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7236296" cy="521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04248" y="116632"/>
            <a:ext cx="2159566" cy="923330"/>
          </a:xfrm>
          <a:prstGeom prst="rect">
            <a:avLst/>
          </a:prstGeom>
          <a:noFill/>
        </p:spPr>
        <p:txBody>
          <a:bodyPr wrap="none" rtlCol="0">
            <a:spAutoFit/>
          </a:bodyPr>
          <a:lstStyle/>
          <a:p>
            <a:r>
              <a:rPr lang="hr-HR" dirty="0" smtClean="0">
                <a:latin typeface="Arial" panose="020B0604020202020204" pitchFamily="34" charset="0"/>
                <a:cs typeface="Arial" panose="020B0604020202020204" pitchFamily="34" charset="0"/>
              </a:rPr>
              <a:t>IL-1 receptor </a:t>
            </a:r>
            <a:r>
              <a:rPr lang="hr-HR" dirty="0" err="1" smtClean="0">
                <a:latin typeface="Arial" panose="020B0604020202020204" pitchFamily="34" charset="0"/>
                <a:cs typeface="Arial" panose="020B0604020202020204" pitchFamily="34" charset="0"/>
              </a:rPr>
              <a:t>family</a:t>
            </a:r>
            <a:endParaRPr lang="hr-HR" dirty="0" smtClean="0">
              <a:latin typeface="Arial" panose="020B0604020202020204" pitchFamily="34" charset="0"/>
              <a:cs typeface="Arial" panose="020B0604020202020204" pitchFamily="34" charset="0"/>
            </a:endParaRPr>
          </a:p>
          <a:p>
            <a:endParaRPr lang="hr-HR" dirty="0"/>
          </a:p>
          <a:p>
            <a:endParaRPr lang="en-US" dirty="0"/>
          </a:p>
        </p:txBody>
      </p:sp>
      <p:sp>
        <p:nvSpPr>
          <p:cNvPr id="3" name="TextBox 2"/>
          <p:cNvSpPr txBox="1"/>
          <p:nvPr/>
        </p:nvSpPr>
        <p:spPr>
          <a:xfrm>
            <a:off x="5508104" y="2132856"/>
            <a:ext cx="2831865" cy="369332"/>
          </a:xfrm>
          <a:prstGeom prst="rect">
            <a:avLst/>
          </a:prstGeom>
          <a:noFill/>
        </p:spPr>
        <p:txBody>
          <a:bodyPr wrap="none" rtlCol="0">
            <a:spAutoFit/>
          </a:bodyPr>
          <a:lstStyle/>
          <a:p>
            <a:r>
              <a:rPr lang="hr-HR" dirty="0" smtClean="0"/>
              <a:t>TIR </a:t>
            </a:r>
            <a:r>
              <a:rPr lang="hr-HR" dirty="0" err="1" smtClean="0"/>
              <a:t>domain</a:t>
            </a:r>
            <a:r>
              <a:rPr lang="hr-HR" dirty="0" smtClean="0"/>
              <a:t> – </a:t>
            </a:r>
            <a:r>
              <a:rPr lang="hr-HR" dirty="0" err="1" smtClean="0"/>
              <a:t>relation</a:t>
            </a:r>
            <a:r>
              <a:rPr lang="hr-HR" dirty="0" smtClean="0"/>
              <a:t> to TLR</a:t>
            </a:r>
            <a:endParaRPr lang="en-US" dirty="0"/>
          </a:p>
        </p:txBody>
      </p:sp>
      <p:sp>
        <p:nvSpPr>
          <p:cNvPr id="5" name="TextBox 4"/>
          <p:cNvSpPr txBox="1"/>
          <p:nvPr/>
        </p:nvSpPr>
        <p:spPr>
          <a:xfrm>
            <a:off x="6228184" y="6477745"/>
            <a:ext cx="2333459" cy="276999"/>
          </a:xfrm>
          <a:prstGeom prst="rect">
            <a:avLst/>
          </a:prstGeom>
          <a:noFill/>
        </p:spPr>
        <p:txBody>
          <a:bodyPr wrap="none" rtlCol="0">
            <a:spAutoFit/>
          </a:bodyPr>
          <a:lstStyle/>
          <a:p>
            <a:r>
              <a:rPr lang="hr-HR" sz="1200" dirty="0" err="1" smtClean="0"/>
              <a:t>Boraschi</a:t>
            </a:r>
            <a:r>
              <a:rPr lang="hr-HR" sz="1200" dirty="0" smtClean="0"/>
              <a:t> et al. </a:t>
            </a:r>
            <a:r>
              <a:rPr lang="hr-HR" sz="1200" dirty="0" err="1" smtClean="0"/>
              <a:t>Immunol</a:t>
            </a:r>
            <a:r>
              <a:rPr lang="hr-HR" sz="1200" dirty="0" smtClean="0"/>
              <a:t>. </a:t>
            </a:r>
            <a:r>
              <a:rPr lang="hr-HR" sz="1200" dirty="0" err="1" smtClean="0"/>
              <a:t>Rev</a:t>
            </a:r>
            <a:r>
              <a:rPr lang="hr-HR" sz="1200" dirty="0" smtClean="0"/>
              <a:t>. 2018</a:t>
            </a:r>
            <a:endParaRPr lang="en-US" sz="1200" dirty="0"/>
          </a:p>
        </p:txBody>
      </p:sp>
      <p:sp>
        <p:nvSpPr>
          <p:cNvPr id="6" name="TextBox 5"/>
          <p:cNvSpPr txBox="1"/>
          <p:nvPr/>
        </p:nvSpPr>
        <p:spPr>
          <a:xfrm>
            <a:off x="6290398" y="2564904"/>
            <a:ext cx="2853602" cy="369332"/>
          </a:xfrm>
          <a:prstGeom prst="rect">
            <a:avLst/>
          </a:prstGeom>
          <a:noFill/>
        </p:spPr>
        <p:txBody>
          <a:bodyPr wrap="none" rtlCol="0">
            <a:spAutoFit/>
          </a:bodyPr>
          <a:lstStyle/>
          <a:p>
            <a:r>
              <a:rPr lang="hr-HR" dirty="0" smtClean="0"/>
              <a:t>dodatna aktivacija receptora</a:t>
            </a:r>
            <a:endParaRPr lang="en-US" dirty="0"/>
          </a:p>
        </p:txBody>
      </p:sp>
      <p:sp>
        <p:nvSpPr>
          <p:cNvPr id="7" name="TextBox 6"/>
          <p:cNvSpPr txBox="1"/>
          <p:nvPr/>
        </p:nvSpPr>
        <p:spPr>
          <a:xfrm>
            <a:off x="251520" y="5589240"/>
            <a:ext cx="8256299" cy="646331"/>
          </a:xfrm>
          <a:prstGeom prst="rect">
            <a:avLst/>
          </a:prstGeom>
          <a:noFill/>
        </p:spPr>
        <p:txBody>
          <a:bodyPr wrap="none" rtlCol="0">
            <a:spAutoFit/>
          </a:bodyPr>
          <a:lstStyle/>
          <a:p>
            <a:r>
              <a:rPr lang="hr-HR" dirty="0" smtClean="0"/>
              <a:t>inhibicija </a:t>
            </a:r>
            <a:r>
              <a:rPr lang="hr-HR" dirty="0" err="1" smtClean="0"/>
              <a:t>solubilnim</a:t>
            </a:r>
            <a:r>
              <a:rPr lang="hr-HR" dirty="0" smtClean="0"/>
              <a:t> receptorima, „lažnim” receptorom koji nema </a:t>
            </a:r>
            <a:r>
              <a:rPr lang="hr-HR" dirty="0" err="1" smtClean="0"/>
              <a:t>aktivirajuće</a:t>
            </a:r>
            <a:r>
              <a:rPr lang="hr-HR" dirty="0" smtClean="0"/>
              <a:t> domene</a:t>
            </a:r>
          </a:p>
          <a:p>
            <a:r>
              <a:rPr lang="hr-HR" dirty="0" smtClean="0"/>
              <a:t>dodatnim molekulama koje inhibiraju signaliziranje</a:t>
            </a:r>
            <a:endParaRPr lang="en-US" dirty="0"/>
          </a:p>
        </p:txBody>
      </p:sp>
    </p:spTree>
    <p:extLst>
      <p:ext uri="{BB962C8B-B14F-4D97-AF65-F5344CB8AC3E}">
        <p14:creationId xmlns:p14="http://schemas.microsoft.com/office/powerpoint/2010/main" val="255479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131840" y="6165304"/>
            <a:ext cx="3536546" cy="400110"/>
          </a:xfrm>
          <a:prstGeom prst="rect">
            <a:avLst/>
          </a:prstGeom>
          <a:noFill/>
        </p:spPr>
        <p:txBody>
          <a:bodyPr wrap="none" rtlCol="0">
            <a:spAutoFit/>
          </a:bodyPr>
          <a:lstStyle/>
          <a:p>
            <a:r>
              <a:rPr lang="hr-HR" sz="2000" dirty="0" err="1" smtClean="0">
                <a:latin typeface="Arial" panose="020B0604020202020204" pitchFamily="34" charset="0"/>
                <a:cs typeface="Arial" panose="020B0604020202020204" pitchFamily="34" charset="0"/>
              </a:rPr>
              <a:t>Regulation</a:t>
            </a:r>
            <a:r>
              <a:rPr lang="hr-HR" sz="2000" dirty="0" smtClean="0">
                <a:latin typeface="Arial" panose="020B0604020202020204" pitchFamily="34" charset="0"/>
                <a:cs typeface="Arial" panose="020B0604020202020204" pitchFamily="34" charset="0"/>
              </a:rPr>
              <a:t> of IL-1 </a:t>
            </a:r>
            <a:r>
              <a:rPr lang="el-GR" sz="2000" dirty="0" smtClean="0">
                <a:latin typeface="Arial" panose="020B0604020202020204" pitchFamily="34" charset="0"/>
                <a:cs typeface="Arial" panose="020B0604020202020204" pitchFamily="34" charset="0"/>
              </a:rPr>
              <a:t>β</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secretion</a:t>
            </a:r>
            <a:endParaRPr lang="en-US" sz="2000" dirty="0">
              <a:latin typeface="Arial" panose="020B0604020202020204" pitchFamily="34" charset="0"/>
              <a:cs typeface="Arial" panose="020B0604020202020204" pitchFamily="34" charset="0"/>
            </a:endParaRPr>
          </a:p>
        </p:txBody>
      </p:sp>
      <p:grpSp>
        <p:nvGrpSpPr>
          <p:cNvPr id="7" name="Group 6"/>
          <p:cNvGrpSpPr/>
          <p:nvPr/>
        </p:nvGrpSpPr>
        <p:grpSpPr>
          <a:xfrm>
            <a:off x="899592" y="404664"/>
            <a:ext cx="7488832" cy="5616624"/>
            <a:chOff x="899592" y="260648"/>
            <a:chExt cx="7488832" cy="5616624"/>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99592" y="476672"/>
              <a:ext cx="7291387" cy="5107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59632" y="332656"/>
              <a:ext cx="698477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28384" y="260648"/>
              <a:ext cx="216024"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87624" y="404664"/>
              <a:ext cx="216024" cy="547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1600" y="5373216"/>
              <a:ext cx="741682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146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48680"/>
            <a:ext cx="8712968" cy="5632311"/>
          </a:xfrm>
          <a:prstGeom prst="rect">
            <a:avLst/>
          </a:prstGeom>
          <a:noFill/>
        </p:spPr>
        <p:txBody>
          <a:bodyPr wrap="square" rtlCol="0">
            <a:spAutoFit/>
          </a:bodyPr>
          <a:lstStyle/>
          <a:p>
            <a:r>
              <a:rPr lang="hr-HR" sz="2400" dirty="0" smtClean="0"/>
              <a:t>Tipovi </a:t>
            </a:r>
            <a:r>
              <a:rPr lang="hr-HR" sz="2400" dirty="0" err="1" smtClean="0"/>
              <a:t>citokina</a:t>
            </a:r>
            <a:r>
              <a:rPr lang="hr-HR" sz="2400" dirty="0" smtClean="0"/>
              <a:t> prema funkciji</a:t>
            </a:r>
          </a:p>
          <a:p>
            <a:endParaRPr lang="hr-HR" sz="2400" dirty="0"/>
          </a:p>
          <a:p>
            <a:r>
              <a:rPr lang="hr-HR" sz="2400" dirty="0" err="1" smtClean="0"/>
              <a:t>interleukini</a:t>
            </a:r>
            <a:r>
              <a:rPr lang="hr-HR" sz="2400" dirty="0" smtClean="0"/>
              <a:t> (stanična diferencijacija, proliferacija, odgovor na patogene)</a:t>
            </a:r>
          </a:p>
          <a:p>
            <a:endParaRPr lang="hr-HR" sz="2400" dirty="0"/>
          </a:p>
          <a:p>
            <a:r>
              <a:rPr lang="hr-HR" sz="2400" dirty="0" err="1" smtClean="0"/>
              <a:t>interferoni</a:t>
            </a:r>
            <a:r>
              <a:rPr lang="hr-HR" sz="2400" dirty="0" smtClean="0"/>
              <a:t> (interferencija s virusnom replikacijom)</a:t>
            </a:r>
          </a:p>
          <a:p>
            <a:endParaRPr lang="hr-HR" sz="2400" dirty="0"/>
          </a:p>
          <a:p>
            <a:r>
              <a:rPr lang="hr-HR" sz="2400" dirty="0" smtClean="0"/>
              <a:t>faktor stimulacije rasta kolonija (proliferacija i diferencijacija specifičnih krvnih stanica</a:t>
            </a:r>
          </a:p>
          <a:p>
            <a:endParaRPr lang="hr-HR" sz="2400" dirty="0"/>
          </a:p>
          <a:p>
            <a:r>
              <a:rPr lang="hr-HR" sz="2400" dirty="0" smtClean="0"/>
              <a:t>faktor nekroze tumora TNF (izaziva smrt stanice)</a:t>
            </a:r>
          </a:p>
          <a:p>
            <a:endParaRPr lang="hr-HR" sz="2400" dirty="0"/>
          </a:p>
          <a:p>
            <a:r>
              <a:rPr lang="hr-HR" sz="2400" dirty="0" err="1" smtClean="0"/>
              <a:t>kemokini</a:t>
            </a:r>
            <a:r>
              <a:rPr lang="hr-HR" sz="2400" dirty="0" smtClean="0"/>
              <a:t> – </a:t>
            </a:r>
            <a:r>
              <a:rPr lang="hr-HR" sz="2400" dirty="0" err="1" smtClean="0"/>
              <a:t>kemoatraktanti</a:t>
            </a:r>
            <a:r>
              <a:rPr lang="hr-HR" sz="2400" dirty="0" smtClean="0"/>
              <a:t>, stanična migracija</a:t>
            </a:r>
          </a:p>
          <a:p>
            <a:endParaRPr lang="hr-HR" sz="2400" dirty="0"/>
          </a:p>
          <a:p>
            <a:r>
              <a:rPr lang="hr-HR" sz="2400" dirty="0" smtClean="0"/>
              <a:t>(faktori rasta) – TGF </a:t>
            </a:r>
            <a:r>
              <a:rPr lang="el-GR" sz="2400" dirty="0" smtClean="0"/>
              <a:t>β</a:t>
            </a:r>
            <a:endParaRPr lang="en-US" sz="2400" dirty="0"/>
          </a:p>
        </p:txBody>
      </p:sp>
    </p:spTree>
    <p:extLst>
      <p:ext uri="{BB962C8B-B14F-4D97-AF65-F5344CB8AC3E}">
        <p14:creationId xmlns:p14="http://schemas.microsoft.com/office/powerpoint/2010/main" val="712040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6876256" y="6021288"/>
            <a:ext cx="2267744" cy="738664"/>
          </a:xfrm>
          <a:prstGeom prst="rect">
            <a:avLst/>
          </a:prstGeom>
          <a:noFill/>
        </p:spPr>
        <p:txBody>
          <a:bodyPr wrap="square" rtlCol="0">
            <a:spAutoFit/>
          </a:bodyPr>
          <a:lstStyle/>
          <a:p>
            <a:r>
              <a:rPr lang="en-US" sz="1400" dirty="0"/>
              <a:t>Nature Reviews Drug Discovery | Volume 22 | October 2023 | 827–854 </a:t>
            </a:r>
          </a:p>
        </p:txBody>
      </p:sp>
      <p:sp>
        <p:nvSpPr>
          <p:cNvPr id="3" name="TextBox 2"/>
          <p:cNvSpPr txBox="1"/>
          <p:nvPr/>
        </p:nvSpPr>
        <p:spPr>
          <a:xfrm>
            <a:off x="395536" y="404664"/>
            <a:ext cx="8424936" cy="5632311"/>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Fine-</a:t>
            </a:r>
            <a:r>
              <a:rPr lang="hr-HR" dirty="0" err="1" smtClean="0">
                <a:latin typeface="Arial" panose="020B0604020202020204" pitchFamily="34" charset="0"/>
                <a:cs typeface="Arial" panose="020B0604020202020204" pitchFamily="34" charset="0"/>
              </a:rPr>
              <a:t>tuning</a:t>
            </a:r>
            <a:r>
              <a:rPr lang="hr-HR" dirty="0" smtClean="0">
                <a:latin typeface="Arial" panose="020B0604020202020204" pitchFamily="34" charset="0"/>
                <a:cs typeface="Arial" panose="020B0604020202020204" pitchFamily="34" charset="0"/>
              </a:rPr>
              <a:t> of </a:t>
            </a:r>
            <a:r>
              <a:rPr lang="hr-HR" dirty="0" err="1" smtClean="0">
                <a:latin typeface="Arial" panose="020B0604020202020204" pitchFamily="34" charset="0"/>
                <a:cs typeface="Arial" panose="020B0604020202020204" pitchFamily="34" charset="0"/>
              </a:rPr>
              <a:t>cytokine</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signals</a:t>
            </a:r>
            <a:endParaRPr lang="hr-HR" dirty="0" smtClean="0">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a:p>
            <a:r>
              <a:rPr lang="hr-HR" dirty="0" err="1" smtClean="0">
                <a:latin typeface="Arial" panose="020B0604020202020204" pitchFamily="34" charset="0"/>
                <a:cs typeface="Arial" panose="020B0604020202020204" pitchFamily="34" charset="0"/>
              </a:rPr>
              <a:t>varying</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cytokine</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concentration</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intermediate</a:t>
            </a:r>
            <a:r>
              <a:rPr lang="hr-HR" dirty="0" smtClean="0">
                <a:latin typeface="Arial" panose="020B0604020202020204" pitchFamily="34" charset="0"/>
                <a:cs typeface="Arial" panose="020B0604020202020204" pitchFamily="34" charset="0"/>
              </a:rPr>
              <a:t> and </a:t>
            </a:r>
            <a:r>
              <a:rPr lang="hr-HR" dirty="0" err="1" smtClean="0">
                <a:latin typeface="Arial" panose="020B0604020202020204" pitchFamily="34" charset="0"/>
                <a:cs typeface="Arial" panose="020B0604020202020204" pitchFamily="34" charset="0"/>
              </a:rPr>
              <a:t>high</a:t>
            </a:r>
            <a:r>
              <a:rPr lang="hr-HR" dirty="0" smtClean="0">
                <a:latin typeface="Arial" panose="020B0604020202020204" pitchFamily="34" charset="0"/>
                <a:cs typeface="Arial" panose="020B0604020202020204" pitchFamily="34" charset="0"/>
              </a:rPr>
              <a:t>-</a:t>
            </a:r>
            <a:r>
              <a:rPr lang="hr-HR" dirty="0" err="1" smtClean="0">
                <a:latin typeface="Arial" panose="020B0604020202020204" pitchFamily="34" charset="0"/>
                <a:cs typeface="Arial" panose="020B0604020202020204" pitchFamily="34" charset="0"/>
              </a:rPr>
              <a:t>affinity</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receptors</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differently</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activated</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depending</a:t>
            </a:r>
            <a:r>
              <a:rPr lang="hr-HR" dirty="0" smtClean="0">
                <a:latin typeface="Arial" panose="020B0604020202020204" pitchFamily="34" charset="0"/>
                <a:cs typeface="Arial" panose="020B0604020202020204" pitchFamily="34" charset="0"/>
              </a:rPr>
              <a:t> on </a:t>
            </a:r>
            <a:r>
              <a:rPr lang="hr-HR" dirty="0" err="1" smtClean="0">
                <a:latin typeface="Arial" panose="020B0604020202020204" pitchFamily="34" charset="0"/>
                <a:cs typeface="Arial" panose="020B0604020202020204" pitchFamily="34" charset="0"/>
              </a:rPr>
              <a:t>the</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concentration</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of</a:t>
            </a:r>
            <a:r>
              <a:rPr lang="hr-HR" dirty="0" smtClean="0">
                <a:latin typeface="Arial" panose="020B0604020202020204" pitchFamily="34" charset="0"/>
                <a:cs typeface="Arial" panose="020B0604020202020204" pitchFamily="34" charset="0"/>
              </a:rPr>
              <a:t> i. e. IL-2</a:t>
            </a:r>
          </a:p>
          <a:p>
            <a:endParaRPr lang="hr-HR" dirty="0">
              <a:latin typeface="Arial" panose="020B0604020202020204" pitchFamily="34" charset="0"/>
              <a:cs typeface="Arial" panose="020B0604020202020204" pitchFamily="34" charset="0"/>
            </a:endParaRPr>
          </a:p>
          <a:p>
            <a:r>
              <a:rPr lang="hr-HR" dirty="0" err="1" smtClean="0">
                <a:latin typeface="Arial" panose="020B0604020202020204" pitchFamily="34" charset="0"/>
                <a:cs typeface="Arial" panose="020B0604020202020204" pitchFamily="34" charset="0"/>
              </a:rPr>
              <a:t>differential</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activation</a:t>
            </a:r>
            <a:r>
              <a:rPr lang="hr-HR" dirty="0" smtClean="0">
                <a:latin typeface="Arial" panose="020B0604020202020204" pitchFamily="34" charset="0"/>
                <a:cs typeface="Arial" panose="020B0604020202020204" pitchFamily="34" charset="0"/>
              </a:rPr>
              <a:t> of </a:t>
            </a:r>
            <a:r>
              <a:rPr lang="hr-HR" dirty="0" err="1" smtClean="0">
                <a:latin typeface="Arial" panose="020B0604020202020204" pitchFamily="34" charset="0"/>
                <a:cs typeface="Arial" panose="020B0604020202020204" pitchFamily="34" charset="0"/>
              </a:rPr>
              <a:t>multiple</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STATs</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by</a:t>
            </a:r>
            <a:r>
              <a:rPr lang="hr-HR" dirty="0" smtClean="0">
                <a:latin typeface="Arial" panose="020B0604020202020204" pitchFamily="34" charset="0"/>
                <a:cs typeface="Arial" panose="020B0604020202020204" pitchFamily="34" charset="0"/>
              </a:rPr>
              <a:t> a </a:t>
            </a:r>
            <a:r>
              <a:rPr lang="hr-HR" dirty="0" err="1" smtClean="0">
                <a:latin typeface="Arial" panose="020B0604020202020204" pitchFamily="34" charset="0"/>
                <a:cs typeface="Arial" panose="020B0604020202020204" pitchFamily="34" charset="0"/>
              </a:rPr>
              <a:t>single</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cytokine</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each</a:t>
            </a:r>
            <a:r>
              <a:rPr lang="hr-HR" dirty="0" smtClean="0">
                <a:latin typeface="Arial" panose="020B0604020202020204" pitchFamily="34" charset="0"/>
                <a:cs typeface="Arial" panose="020B0604020202020204" pitchFamily="34" charset="0"/>
              </a:rPr>
              <a:t> STAT </a:t>
            </a:r>
            <a:r>
              <a:rPr lang="hr-HR" dirty="0" err="1" smtClean="0">
                <a:latin typeface="Arial" panose="020B0604020202020204" pitchFamily="34" charset="0"/>
                <a:cs typeface="Arial" panose="020B0604020202020204" pitchFamily="34" charset="0"/>
              </a:rPr>
              <a:t>mediates</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different</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action</a:t>
            </a:r>
            <a:r>
              <a:rPr lang="hr-HR" dirty="0" smtClean="0">
                <a:latin typeface="Arial" panose="020B0604020202020204" pitchFamily="34" charset="0"/>
                <a:cs typeface="Arial" panose="020B0604020202020204" pitchFamily="34" charset="0"/>
              </a:rPr>
              <a:t>)</a:t>
            </a:r>
          </a:p>
          <a:p>
            <a:endParaRPr lang="hr-HR" dirty="0">
              <a:latin typeface="Arial" panose="020B0604020202020204" pitchFamily="34" charset="0"/>
              <a:cs typeface="Arial" panose="020B0604020202020204" pitchFamily="34" charset="0"/>
            </a:endParaRPr>
          </a:p>
          <a:p>
            <a:r>
              <a:rPr lang="hr-HR" dirty="0" err="1" smtClean="0">
                <a:latin typeface="Arial" panose="020B0604020202020204" pitchFamily="34" charset="0"/>
                <a:cs typeface="Arial" panose="020B0604020202020204" pitchFamily="34" charset="0"/>
              </a:rPr>
              <a:t>competition</a:t>
            </a:r>
            <a:r>
              <a:rPr lang="hr-HR" dirty="0" smtClean="0">
                <a:latin typeface="Arial" panose="020B0604020202020204" pitchFamily="34" charset="0"/>
                <a:cs typeface="Arial" panose="020B0604020202020204" pitchFamily="34" charset="0"/>
              </a:rPr>
              <a:t> or </a:t>
            </a:r>
            <a:r>
              <a:rPr lang="hr-HR" dirty="0" err="1" smtClean="0">
                <a:latin typeface="Arial" panose="020B0604020202020204" pitchFamily="34" charset="0"/>
                <a:cs typeface="Arial" panose="020B0604020202020204" pitchFamily="34" charset="0"/>
              </a:rPr>
              <a:t>cooperation</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between</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two</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different</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cytokines</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effects</a:t>
            </a:r>
            <a:r>
              <a:rPr lang="hr-HR" dirty="0" smtClean="0">
                <a:latin typeface="Arial" panose="020B0604020202020204" pitchFamily="34" charset="0"/>
                <a:cs typeface="Arial" panose="020B0604020202020204" pitchFamily="34" charset="0"/>
              </a:rPr>
              <a:t> as a </a:t>
            </a:r>
            <a:r>
              <a:rPr lang="hr-HR" dirty="0" err="1" smtClean="0">
                <a:latin typeface="Arial" panose="020B0604020202020204" pitchFamily="34" charset="0"/>
                <a:cs typeface="Arial" panose="020B0604020202020204" pitchFamily="34" charset="0"/>
              </a:rPr>
              <a:t>consequence</a:t>
            </a:r>
            <a:r>
              <a:rPr lang="hr-HR" dirty="0" smtClean="0">
                <a:latin typeface="Arial" panose="020B0604020202020204" pitchFamily="34" charset="0"/>
                <a:cs typeface="Arial" panose="020B0604020202020204" pitchFamily="34" charset="0"/>
              </a:rPr>
              <a:t> of </a:t>
            </a:r>
            <a:r>
              <a:rPr lang="hr-HR" dirty="0" err="1" smtClean="0">
                <a:latin typeface="Arial" panose="020B0604020202020204" pitchFamily="34" charset="0"/>
                <a:cs typeface="Arial" panose="020B0604020202020204" pitchFamily="34" charset="0"/>
              </a:rPr>
              <a:t>different</a:t>
            </a:r>
            <a:r>
              <a:rPr lang="hr-HR" dirty="0" smtClean="0">
                <a:latin typeface="Arial" panose="020B0604020202020204" pitchFamily="34" charset="0"/>
                <a:cs typeface="Arial" panose="020B0604020202020204" pitchFamily="34" charset="0"/>
              </a:rPr>
              <a:t> STAT </a:t>
            </a:r>
            <a:r>
              <a:rPr lang="hr-HR" dirty="0" err="1" smtClean="0">
                <a:latin typeface="Arial" panose="020B0604020202020204" pitchFamily="34" charset="0"/>
                <a:cs typeface="Arial" panose="020B0604020202020204" pitchFamily="34" charset="0"/>
              </a:rPr>
              <a:t>activation</a:t>
            </a:r>
            <a:r>
              <a:rPr lang="hr-HR" dirty="0" smtClean="0">
                <a:latin typeface="Arial" panose="020B0604020202020204" pitchFamily="34" charset="0"/>
                <a:cs typeface="Arial" panose="020B0604020202020204" pitchFamily="34" charset="0"/>
              </a:rPr>
              <a:t> (IL-2 </a:t>
            </a:r>
            <a:r>
              <a:rPr lang="hr-HR" dirty="0" err="1">
                <a:latin typeface="Arial" panose="020B0604020202020204" pitchFamily="34" charset="0"/>
                <a:cs typeface="Arial" panose="020B0604020202020204" pitchFamily="34" charset="0"/>
              </a:rPr>
              <a:t>versus</a:t>
            </a:r>
            <a:r>
              <a:rPr lang="hr-HR" dirty="0">
                <a:latin typeface="Arial" panose="020B0604020202020204" pitchFamily="34" charset="0"/>
                <a:cs typeface="Arial" panose="020B0604020202020204" pitchFamily="34" charset="0"/>
              </a:rPr>
              <a:t> IL-21: STAT5 </a:t>
            </a:r>
            <a:r>
              <a:rPr lang="hr-HR" dirty="0" err="1">
                <a:latin typeface="Arial" panose="020B0604020202020204" pitchFamily="34" charset="0"/>
                <a:cs typeface="Arial" panose="020B0604020202020204" pitchFamily="34" charset="0"/>
              </a:rPr>
              <a:t>vv</a:t>
            </a:r>
            <a:r>
              <a:rPr lang="hr-HR" dirty="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STAT3</a:t>
            </a:r>
            <a:r>
              <a:rPr lang="hr-HR" dirty="0" smtClean="0">
                <a:latin typeface="Arial" panose="020B0604020202020204" pitchFamily="34" charset="0"/>
                <a:cs typeface="Arial" panose="020B0604020202020204" pitchFamily="34" charset="0"/>
              </a:rPr>
              <a:t>)</a:t>
            </a:r>
          </a:p>
          <a:p>
            <a:endParaRPr lang="hr-HR" dirty="0">
              <a:latin typeface="Arial" panose="020B0604020202020204" pitchFamily="34" charset="0"/>
              <a:cs typeface="Arial" panose="020B0604020202020204" pitchFamily="34" charset="0"/>
            </a:endParaRPr>
          </a:p>
          <a:p>
            <a:r>
              <a:rPr lang="hr-HR" dirty="0" err="1" smtClean="0">
                <a:latin typeface="Arial" panose="020B0604020202020204" pitchFamily="34" charset="0"/>
                <a:cs typeface="Arial" panose="020B0604020202020204" pitchFamily="34" charset="0"/>
              </a:rPr>
              <a:t>STATs</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can</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form</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dimers</a:t>
            </a:r>
            <a:r>
              <a:rPr lang="hr-HR" dirty="0" smtClean="0">
                <a:latin typeface="Arial" panose="020B0604020202020204" pitchFamily="34" charset="0"/>
                <a:cs typeface="Arial" panose="020B0604020202020204" pitchFamily="34" charset="0"/>
              </a:rPr>
              <a:t> and </a:t>
            </a:r>
            <a:r>
              <a:rPr lang="hr-HR" dirty="0" err="1" smtClean="0">
                <a:latin typeface="Arial" panose="020B0604020202020204" pitchFamily="34" charset="0"/>
                <a:cs typeface="Arial" panose="020B0604020202020204" pitchFamily="34" charset="0"/>
              </a:rPr>
              <a:t>tetramers</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tetramers</a:t>
            </a:r>
            <a:r>
              <a:rPr lang="hr-HR" dirty="0" smtClean="0">
                <a:latin typeface="Arial" panose="020B0604020202020204" pitchFamily="34" charset="0"/>
                <a:cs typeface="Arial" panose="020B0604020202020204" pitchFamily="34" charset="0"/>
              </a:rPr>
              <a:t> are more </a:t>
            </a:r>
            <a:r>
              <a:rPr lang="hr-HR" dirty="0" err="1" smtClean="0">
                <a:latin typeface="Arial" panose="020B0604020202020204" pitchFamily="34" charset="0"/>
                <a:cs typeface="Arial" panose="020B0604020202020204" pitchFamily="34" charset="0"/>
              </a:rPr>
              <a:t>potent</a:t>
            </a:r>
            <a:r>
              <a:rPr lang="hr-HR" dirty="0" smtClean="0">
                <a:latin typeface="Arial" panose="020B0604020202020204" pitchFamily="34" charset="0"/>
                <a:cs typeface="Arial" panose="020B0604020202020204" pitchFamily="34" charset="0"/>
              </a:rPr>
              <a:t> </a:t>
            </a:r>
          </a:p>
          <a:p>
            <a:endParaRPr lang="hr-HR" dirty="0">
              <a:latin typeface="Arial" panose="020B0604020202020204" pitchFamily="34" charset="0"/>
              <a:cs typeface="Arial" panose="020B0604020202020204" pitchFamily="34" charset="0"/>
            </a:endParaRPr>
          </a:p>
          <a:p>
            <a:r>
              <a:rPr lang="hr-HR" dirty="0" err="1" smtClean="0">
                <a:latin typeface="Arial" panose="020B0604020202020204" pitchFamily="34" charset="0"/>
                <a:cs typeface="Arial" panose="020B0604020202020204" pitchFamily="34" charset="0"/>
              </a:rPr>
              <a:t>superenhancers</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can</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potently</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enhance</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cytokine</a:t>
            </a:r>
            <a:r>
              <a:rPr lang="hr-HR" dirty="0" smtClean="0">
                <a:latin typeface="Arial" panose="020B0604020202020204" pitchFamily="34" charset="0"/>
                <a:cs typeface="Arial" panose="020B0604020202020204" pitchFamily="34" charset="0"/>
              </a:rPr>
              <a:t>-</a:t>
            </a:r>
            <a:r>
              <a:rPr lang="hr-HR" dirty="0" err="1" smtClean="0">
                <a:latin typeface="Arial" panose="020B0604020202020204" pitchFamily="34" charset="0"/>
                <a:cs typeface="Arial" panose="020B0604020202020204" pitchFamily="34" charset="0"/>
              </a:rPr>
              <a:t>induced</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genes</a:t>
            </a:r>
            <a:r>
              <a:rPr lang="hr-HR" dirty="0" smtClean="0">
                <a:latin typeface="Arial" panose="020B0604020202020204" pitchFamily="34" charset="0"/>
                <a:cs typeface="Arial" panose="020B0604020202020204" pitchFamily="34" charset="0"/>
              </a:rPr>
              <a:t>, or </a:t>
            </a:r>
            <a:r>
              <a:rPr lang="hr-HR" dirty="0" err="1" smtClean="0">
                <a:latin typeface="Arial" panose="020B0604020202020204" pitchFamily="34" charset="0"/>
                <a:cs typeface="Arial" panose="020B0604020202020204" pitchFamily="34" charset="0"/>
              </a:rPr>
              <a:t>cell</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identity</a:t>
            </a:r>
            <a:r>
              <a:rPr lang="hr-HR" dirty="0" smtClean="0">
                <a:latin typeface="Arial" panose="020B0604020202020204" pitchFamily="34" charset="0"/>
                <a:cs typeface="Arial" panose="020B0604020202020204" pitchFamily="34" charset="0"/>
              </a:rPr>
              <a:t> of LCR (</a:t>
            </a:r>
            <a:r>
              <a:rPr lang="hr-HR" dirty="0" err="1" smtClean="0">
                <a:latin typeface="Arial" panose="020B0604020202020204" pitchFamily="34" charset="0"/>
                <a:cs typeface="Arial" panose="020B0604020202020204" pitchFamily="34" charset="0"/>
              </a:rPr>
              <a:t>long</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control</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region</a:t>
            </a:r>
            <a:r>
              <a:rPr lang="hr-HR" dirty="0" smtClean="0">
                <a:latin typeface="Arial" panose="020B0604020202020204" pitchFamily="34" charset="0"/>
                <a:cs typeface="Arial" panose="020B0604020202020204" pitchFamily="34" charset="0"/>
              </a:rPr>
              <a:t>) or </a:t>
            </a:r>
            <a:r>
              <a:rPr lang="hr-HR" dirty="0" err="1" smtClean="0">
                <a:latin typeface="Arial" panose="020B0604020202020204" pitchFamily="34" charset="0"/>
                <a:cs typeface="Arial" panose="020B0604020202020204" pitchFamily="34" charset="0"/>
              </a:rPr>
              <a:t>disease</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associated</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genes</a:t>
            </a:r>
            <a:endParaRPr lang="hr-HR" dirty="0" smtClean="0">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use of </a:t>
            </a:r>
            <a:r>
              <a:rPr lang="hr-HR" dirty="0" err="1" smtClean="0">
                <a:latin typeface="Arial" panose="020B0604020202020204" pitchFamily="34" charset="0"/>
                <a:cs typeface="Arial" panose="020B0604020202020204" pitchFamily="34" charset="0"/>
              </a:rPr>
              <a:t>differential</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metabolic</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pathways</a:t>
            </a:r>
            <a:r>
              <a:rPr lang="hr-HR" dirty="0" smtClean="0">
                <a:latin typeface="Arial" panose="020B0604020202020204" pitchFamily="34" charset="0"/>
                <a:cs typeface="Arial" panose="020B0604020202020204" pitchFamily="34" charset="0"/>
              </a:rPr>
              <a:t> to </a:t>
            </a:r>
            <a:r>
              <a:rPr lang="hr-HR" dirty="0" err="1" smtClean="0">
                <a:latin typeface="Arial" panose="020B0604020202020204" pitchFamily="34" charset="0"/>
                <a:cs typeface="Arial" panose="020B0604020202020204" pitchFamily="34" charset="0"/>
              </a:rPr>
              <a:t>cross</a:t>
            </a:r>
            <a:r>
              <a:rPr lang="hr-HR" dirty="0" smtClean="0">
                <a:latin typeface="Arial" panose="020B0604020202020204" pitchFamily="34" charset="0"/>
                <a:cs typeface="Arial" panose="020B0604020202020204" pitchFamily="34" charset="0"/>
              </a:rPr>
              <a:t>-</a:t>
            </a:r>
            <a:r>
              <a:rPr lang="hr-HR" dirty="0" err="1" smtClean="0">
                <a:latin typeface="Arial" panose="020B0604020202020204" pitchFamily="34" charset="0"/>
                <a:cs typeface="Arial" panose="020B0604020202020204" pitchFamily="34" charset="0"/>
              </a:rPr>
              <a:t>compete</a:t>
            </a:r>
            <a:r>
              <a:rPr lang="hr-HR" dirty="0" smtClean="0">
                <a:latin typeface="Arial" panose="020B0604020202020204" pitchFamily="34" charset="0"/>
                <a:cs typeface="Arial" panose="020B0604020202020204" pitchFamily="34" charset="0"/>
              </a:rPr>
              <a:t>: IL-2 </a:t>
            </a:r>
            <a:r>
              <a:rPr lang="hr-HR" dirty="0" err="1" smtClean="0">
                <a:latin typeface="Arial" panose="020B0604020202020204" pitchFamily="34" charset="0"/>
                <a:cs typeface="Arial" panose="020B0604020202020204" pitchFamily="34" charset="0"/>
              </a:rPr>
              <a:t>versus</a:t>
            </a:r>
            <a:r>
              <a:rPr lang="hr-HR" dirty="0" smtClean="0">
                <a:latin typeface="Arial" panose="020B0604020202020204" pitchFamily="34" charset="0"/>
                <a:cs typeface="Arial" panose="020B0604020202020204" pitchFamily="34" charset="0"/>
              </a:rPr>
              <a:t> IL-21: STAT5 </a:t>
            </a:r>
            <a:r>
              <a:rPr lang="hr-HR" dirty="0" err="1" smtClean="0">
                <a:latin typeface="Arial" panose="020B0604020202020204" pitchFamily="34" charset="0"/>
                <a:cs typeface="Arial" panose="020B0604020202020204" pitchFamily="34" charset="0"/>
              </a:rPr>
              <a:t>vv</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STAT3</a:t>
            </a:r>
            <a:r>
              <a:rPr lang="hr-HR" dirty="0" smtClean="0">
                <a:latin typeface="Arial" panose="020B0604020202020204" pitchFamily="34" charset="0"/>
                <a:cs typeface="Arial" panose="020B0604020202020204" pitchFamily="34" charset="0"/>
              </a:rPr>
              <a:t>, IL-2 </a:t>
            </a:r>
            <a:r>
              <a:rPr lang="hr-HR" dirty="0" err="1" smtClean="0">
                <a:latin typeface="Arial" panose="020B0604020202020204" pitchFamily="34" charset="0"/>
                <a:cs typeface="Arial" panose="020B0604020202020204" pitchFamily="34" charset="0"/>
              </a:rPr>
              <a:t>favors</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aerobic</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glycolysis</a:t>
            </a:r>
            <a:r>
              <a:rPr lang="hr-HR" dirty="0" smtClean="0">
                <a:latin typeface="Arial" panose="020B0604020202020204" pitchFamily="34" charset="0"/>
                <a:cs typeface="Arial" panose="020B0604020202020204" pitchFamily="34" charset="0"/>
              </a:rPr>
              <a:t>, IL-21 </a:t>
            </a:r>
            <a:r>
              <a:rPr lang="hr-HR" dirty="0" err="1" smtClean="0">
                <a:latin typeface="Arial" panose="020B0604020202020204" pitchFamily="34" charset="0"/>
                <a:cs typeface="Arial" panose="020B0604020202020204" pitchFamily="34" charset="0"/>
              </a:rPr>
              <a:t>fatty</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acid</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oxidation</a:t>
            </a:r>
            <a:endParaRPr lang="hr-HR" dirty="0" smtClean="0">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a:p>
            <a:r>
              <a:rPr lang="hr-HR" dirty="0" err="1" smtClean="0">
                <a:latin typeface="Arial" panose="020B0604020202020204" pitchFamily="34" charset="0"/>
                <a:cs typeface="Arial" panose="020B0604020202020204" pitchFamily="34" charset="0"/>
              </a:rPr>
              <a:t>cytokine</a:t>
            </a:r>
            <a:r>
              <a:rPr lang="hr-HR" dirty="0" smtClean="0">
                <a:latin typeface="Arial" panose="020B0604020202020204" pitchFamily="34" charset="0"/>
                <a:cs typeface="Arial" panose="020B0604020202020204" pitchFamily="34" charset="0"/>
              </a:rPr>
              <a:t> and </a:t>
            </a:r>
            <a:r>
              <a:rPr lang="hr-HR" dirty="0" err="1" smtClean="0">
                <a:latin typeface="Arial" panose="020B0604020202020204" pitchFamily="34" charset="0"/>
                <a:cs typeface="Arial" panose="020B0604020202020204" pitchFamily="34" charset="0"/>
              </a:rPr>
              <a:t>chemokine</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genes</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in</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clusters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82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9" y="1052736"/>
            <a:ext cx="8756841" cy="457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3796" y="6117836"/>
            <a:ext cx="2267744" cy="738664"/>
          </a:xfrm>
          <a:prstGeom prst="rect">
            <a:avLst/>
          </a:prstGeom>
          <a:noFill/>
        </p:spPr>
        <p:txBody>
          <a:bodyPr wrap="square" rtlCol="0">
            <a:spAutoFit/>
          </a:bodyPr>
          <a:lstStyle/>
          <a:p>
            <a:r>
              <a:rPr lang="en-US" sz="1400" dirty="0"/>
              <a:t>Nature Reviews Drug Discovery | Volume 22 | October 2023 | 827–854 </a:t>
            </a:r>
          </a:p>
        </p:txBody>
      </p:sp>
      <p:sp>
        <p:nvSpPr>
          <p:cNvPr id="2" name="TextBox 1"/>
          <p:cNvSpPr txBox="1"/>
          <p:nvPr/>
        </p:nvSpPr>
        <p:spPr>
          <a:xfrm>
            <a:off x="755576" y="332656"/>
            <a:ext cx="6034024"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Usporedni signalizacijski </a:t>
            </a:r>
            <a:r>
              <a:rPr lang="hr-HR" sz="2000" dirty="0" err="1" smtClean="0">
                <a:latin typeface="Arial" panose="020B0604020202020204" pitchFamily="34" charset="0"/>
                <a:cs typeface="Arial" panose="020B0604020202020204" pitchFamily="34" charset="0"/>
              </a:rPr>
              <a:t>putevi</a:t>
            </a:r>
            <a:r>
              <a:rPr lang="hr-HR" sz="2000" dirty="0" smtClean="0">
                <a:latin typeface="Arial" panose="020B0604020202020204" pitchFamily="34" charset="0"/>
                <a:cs typeface="Arial" panose="020B0604020202020204" pitchFamily="34" charset="0"/>
              </a:rPr>
              <a:t> aktivirani </a:t>
            </a:r>
            <a:r>
              <a:rPr lang="hr-HR" sz="2000" dirty="0" err="1" smtClean="0">
                <a:latin typeface="Arial" panose="020B0604020202020204" pitchFamily="34" charset="0"/>
                <a:cs typeface="Arial" panose="020B0604020202020204" pitchFamily="34" charset="0"/>
              </a:rPr>
              <a:t>citokinima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399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40000">
            <a:off x="1108269" y="940874"/>
            <a:ext cx="6867113" cy="470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3801" y="5661248"/>
            <a:ext cx="8690199" cy="400110"/>
          </a:xfrm>
          <a:prstGeom prst="rect">
            <a:avLst/>
          </a:prstGeom>
          <a:noFill/>
        </p:spPr>
        <p:txBody>
          <a:bodyPr wrap="none" rtlCol="0">
            <a:spAutoFit/>
          </a:bodyPr>
          <a:lstStyle/>
          <a:p>
            <a:r>
              <a:rPr lang="hr-HR" sz="2000" dirty="0" err="1" smtClean="0">
                <a:latin typeface="Arial" panose="020B0604020202020204" pitchFamily="34" charset="0"/>
                <a:cs typeface="Arial" panose="020B0604020202020204" pitchFamily="34" charset="0"/>
              </a:rPr>
              <a:t>Cytokines</a:t>
            </a:r>
            <a:r>
              <a:rPr lang="hr-HR" sz="2000" dirty="0" smtClean="0">
                <a:latin typeface="Arial" panose="020B0604020202020204" pitchFamily="34" charset="0"/>
                <a:cs typeface="Arial" panose="020B0604020202020204" pitchFamily="34" charset="0"/>
              </a:rPr>
              <a:t> are </a:t>
            </a:r>
            <a:r>
              <a:rPr lang="hr-HR" sz="2000" dirty="0" err="1" smtClean="0">
                <a:latin typeface="Arial" panose="020B0604020202020204" pitchFamily="34" charset="0"/>
                <a:cs typeface="Arial" panose="020B0604020202020204" pitchFamily="34" charset="0"/>
              </a:rPr>
              <a:t>involved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regulation</a:t>
            </a:r>
            <a:r>
              <a:rPr lang="hr-HR" sz="2000" dirty="0" smtClean="0">
                <a:latin typeface="Arial" panose="020B0604020202020204" pitchFamily="34" charset="0"/>
                <a:cs typeface="Arial" panose="020B0604020202020204" pitchFamily="34" charset="0"/>
              </a:rPr>
              <a:t> of </a:t>
            </a:r>
            <a:r>
              <a:rPr lang="hr-HR" sz="2000" dirty="0" err="1" smtClean="0">
                <a:latin typeface="Arial" panose="020B0604020202020204" pitchFamily="34" charset="0"/>
                <a:cs typeface="Arial" panose="020B0604020202020204" pitchFamily="34" charset="0"/>
              </a:rPr>
              <a:t>innate</a:t>
            </a:r>
            <a:r>
              <a:rPr lang="hr-HR" sz="2000" dirty="0" smtClean="0">
                <a:latin typeface="Arial" panose="020B0604020202020204" pitchFamily="34" charset="0"/>
                <a:cs typeface="Arial" panose="020B0604020202020204" pitchFamily="34" charset="0"/>
              </a:rPr>
              <a:t> and </a:t>
            </a:r>
            <a:r>
              <a:rPr lang="hr-HR" sz="2000" dirty="0" err="1" smtClean="0">
                <a:latin typeface="Arial" panose="020B0604020202020204" pitchFamily="34" charset="0"/>
                <a:cs typeface="Arial" panose="020B0604020202020204" pitchFamily="34" charset="0"/>
              </a:rPr>
              <a:t>adaptive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immune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system</a:t>
            </a:r>
            <a:endParaRPr lang="en-US" sz="2000" dirty="0">
              <a:latin typeface="Arial" panose="020B0604020202020204" pitchFamily="34" charset="0"/>
              <a:cs typeface="Arial" panose="020B0604020202020204" pitchFamily="34" charset="0"/>
            </a:endParaRPr>
          </a:p>
        </p:txBody>
      </p:sp>
      <p:sp>
        <p:nvSpPr>
          <p:cNvPr id="3" name="TextBox 2"/>
          <p:cNvSpPr txBox="1"/>
          <p:nvPr/>
        </p:nvSpPr>
        <p:spPr>
          <a:xfrm>
            <a:off x="7667212" y="6412686"/>
            <a:ext cx="630301" cy="369332"/>
          </a:xfrm>
          <a:prstGeom prst="rect">
            <a:avLst/>
          </a:prstGeom>
          <a:noFill/>
        </p:spPr>
        <p:txBody>
          <a:bodyPr wrap="none" rtlCol="0">
            <a:spAutoFit/>
          </a:bodyPr>
          <a:lstStyle/>
          <a:p>
            <a:r>
              <a:rPr lang="hr-HR" dirty="0" err="1" smtClean="0"/>
              <a:t>Roitt</a:t>
            </a:r>
            <a:endParaRPr lang="en-US" dirty="0"/>
          </a:p>
        </p:txBody>
      </p:sp>
    </p:spTree>
    <p:extLst>
      <p:ext uri="{BB962C8B-B14F-4D97-AF65-F5344CB8AC3E}">
        <p14:creationId xmlns:p14="http://schemas.microsoft.com/office/powerpoint/2010/main" val="244051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45195">
            <a:off x="614851" y="1168372"/>
            <a:ext cx="8431650" cy="420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5563489"/>
            <a:ext cx="8491559" cy="1261884"/>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Aktivacija različitih transkripcijskih faktora i nizvodno, svaki tip T pomoćnika oslobađa drugu kombinaciju </a:t>
            </a:r>
            <a:r>
              <a:rPr lang="hr-HR" sz="2000" dirty="0" err="1" smtClean="0">
                <a:latin typeface="Arial" panose="020B0604020202020204" pitchFamily="34" charset="0"/>
                <a:cs typeface="Arial" panose="020B0604020202020204" pitchFamily="34" charset="0"/>
              </a:rPr>
              <a:t>citokina</a:t>
            </a:r>
            <a:endParaRPr lang="hr-HR" sz="2000" dirty="0" smtClean="0">
              <a:latin typeface="Arial" panose="020B0604020202020204" pitchFamily="34" charset="0"/>
              <a:cs typeface="Arial" panose="020B0604020202020204" pitchFamily="34" charset="0"/>
            </a:endParaRPr>
          </a:p>
          <a:p>
            <a:endParaRPr lang="hr-HR" dirty="0"/>
          </a:p>
          <a:p>
            <a:endParaRPr lang="en-US" dirty="0"/>
          </a:p>
        </p:txBody>
      </p:sp>
      <p:sp>
        <p:nvSpPr>
          <p:cNvPr id="3" name="TextBox 2"/>
          <p:cNvSpPr txBox="1"/>
          <p:nvPr/>
        </p:nvSpPr>
        <p:spPr>
          <a:xfrm>
            <a:off x="3059832" y="602873"/>
            <a:ext cx="2134623" cy="923330"/>
          </a:xfrm>
          <a:prstGeom prst="rect">
            <a:avLst/>
          </a:prstGeom>
          <a:noFill/>
        </p:spPr>
        <p:txBody>
          <a:bodyPr wrap="none" rtlCol="0">
            <a:spAutoFit/>
          </a:bodyPr>
          <a:lstStyle/>
          <a:p>
            <a:r>
              <a:rPr lang="hr-HR" dirty="0" smtClean="0"/>
              <a:t>različita kombinacija </a:t>
            </a:r>
          </a:p>
          <a:p>
            <a:r>
              <a:rPr lang="hr-HR" dirty="0" err="1" smtClean="0"/>
              <a:t>citokina</a:t>
            </a:r>
            <a:endParaRPr lang="hr-HR" dirty="0" smtClean="0"/>
          </a:p>
          <a:p>
            <a:r>
              <a:rPr lang="hr-HR" dirty="0" smtClean="0"/>
              <a:t> </a:t>
            </a:r>
            <a:endParaRPr lang="en-US" dirty="0"/>
          </a:p>
        </p:txBody>
      </p:sp>
      <p:cxnSp>
        <p:nvCxnSpPr>
          <p:cNvPr id="7" name="Straight Arrow Connector 6"/>
          <p:cNvCxnSpPr/>
          <p:nvPr/>
        </p:nvCxnSpPr>
        <p:spPr>
          <a:xfrm>
            <a:off x="3775334" y="1484784"/>
            <a:ext cx="0" cy="4043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11760" y="1889084"/>
            <a:ext cx="288032" cy="2437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195736" y="1889084"/>
            <a:ext cx="216024" cy="459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76242" y="1519752"/>
            <a:ext cx="1331297" cy="369332"/>
          </a:xfrm>
          <a:prstGeom prst="rect">
            <a:avLst/>
          </a:prstGeom>
          <a:noFill/>
        </p:spPr>
        <p:txBody>
          <a:bodyPr wrap="square" rtlCol="0">
            <a:spAutoFit/>
          </a:bodyPr>
          <a:lstStyle/>
          <a:p>
            <a:r>
              <a:rPr lang="hr-HR" dirty="0" err="1" smtClean="0"/>
              <a:t>cytokines</a:t>
            </a:r>
            <a:endParaRPr lang="en-US" dirty="0"/>
          </a:p>
        </p:txBody>
      </p:sp>
      <p:sp>
        <p:nvSpPr>
          <p:cNvPr id="4" name="Rectangle 3"/>
          <p:cNvSpPr/>
          <p:nvPr/>
        </p:nvSpPr>
        <p:spPr>
          <a:xfrm>
            <a:off x="3995936" y="2132856"/>
            <a:ext cx="432048"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429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60201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36096" y="6309320"/>
            <a:ext cx="3543278" cy="369332"/>
          </a:xfrm>
          <a:prstGeom prst="rect">
            <a:avLst/>
          </a:prstGeom>
          <a:noFill/>
        </p:spPr>
        <p:txBody>
          <a:bodyPr wrap="none" rtlCol="0">
            <a:spAutoFit/>
          </a:bodyPr>
          <a:lstStyle/>
          <a:p>
            <a:r>
              <a:rPr lang="hr-HR" dirty="0" smtClean="0"/>
              <a:t>Sakata et al.  J. </a:t>
            </a:r>
            <a:r>
              <a:rPr lang="hr-HR" dirty="0" err="1" smtClean="0"/>
              <a:t>Pharmacol</a:t>
            </a:r>
            <a:r>
              <a:rPr lang="hr-HR" dirty="0" smtClean="0"/>
              <a:t>. Sci. 2010</a:t>
            </a:r>
            <a:endParaRPr lang="en-US" dirty="0"/>
          </a:p>
        </p:txBody>
      </p:sp>
      <p:sp>
        <p:nvSpPr>
          <p:cNvPr id="4" name="TextBox 3"/>
          <p:cNvSpPr txBox="1"/>
          <p:nvPr/>
        </p:nvSpPr>
        <p:spPr>
          <a:xfrm>
            <a:off x="971600" y="5949280"/>
            <a:ext cx="4483022" cy="461665"/>
          </a:xfrm>
          <a:prstGeom prst="rect">
            <a:avLst/>
          </a:prstGeom>
          <a:noFill/>
        </p:spPr>
        <p:txBody>
          <a:bodyPr wrap="none" rtlCol="0">
            <a:spAutoFit/>
          </a:bodyPr>
          <a:lstStyle/>
          <a:p>
            <a:r>
              <a:rPr lang="hr-HR" sz="2400" dirty="0" smtClean="0"/>
              <a:t>Odgovor prilagođen tipu patogena</a:t>
            </a:r>
            <a:endParaRPr lang="en-US" sz="2400" dirty="0"/>
          </a:p>
        </p:txBody>
      </p:sp>
    </p:spTree>
    <p:extLst>
      <p:ext uri="{BB962C8B-B14F-4D97-AF65-F5344CB8AC3E}">
        <p14:creationId xmlns:p14="http://schemas.microsoft.com/office/powerpoint/2010/main" val="212498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124744"/>
            <a:ext cx="8424936" cy="3785652"/>
          </a:xfrm>
          <a:prstGeom prst="rect">
            <a:avLst/>
          </a:prstGeom>
          <a:noFill/>
        </p:spPr>
        <p:txBody>
          <a:bodyPr wrap="square" rtlCol="0">
            <a:spAutoFit/>
          </a:bodyPr>
          <a:lstStyle/>
          <a:p>
            <a:r>
              <a:rPr lang="hr-HR" sz="2400" dirty="0" err="1" smtClean="0"/>
              <a:t>Interferoni</a:t>
            </a:r>
            <a:endParaRPr lang="hr-HR" sz="2400" dirty="0" smtClean="0"/>
          </a:p>
          <a:p>
            <a:endParaRPr lang="hr-HR" sz="2400" dirty="0"/>
          </a:p>
          <a:p>
            <a:r>
              <a:rPr lang="hr-HR" sz="2400" dirty="0" err="1" smtClean="0"/>
              <a:t>citokini</a:t>
            </a:r>
            <a:r>
              <a:rPr lang="hr-HR" sz="2400" dirty="0" smtClean="0"/>
              <a:t> s antivirusnim, </a:t>
            </a:r>
            <a:r>
              <a:rPr lang="hr-HR" sz="2400" dirty="0" err="1" smtClean="0"/>
              <a:t>antiproliferacijskim</a:t>
            </a:r>
            <a:r>
              <a:rPr lang="hr-HR" sz="2400" dirty="0" smtClean="0"/>
              <a:t> i </a:t>
            </a:r>
            <a:r>
              <a:rPr lang="hr-HR" sz="2400" dirty="0" err="1" smtClean="0"/>
              <a:t>imunomodulacijskim</a:t>
            </a:r>
            <a:r>
              <a:rPr lang="hr-HR" sz="2400" dirty="0" smtClean="0"/>
              <a:t> efektima</a:t>
            </a:r>
          </a:p>
          <a:p>
            <a:endParaRPr lang="hr-HR" sz="2400" dirty="0"/>
          </a:p>
          <a:p>
            <a:r>
              <a:rPr lang="hr-HR" sz="2400" dirty="0" smtClean="0"/>
              <a:t>tip I alfa i beta</a:t>
            </a:r>
          </a:p>
          <a:p>
            <a:r>
              <a:rPr lang="hr-HR" sz="2400" dirty="0" smtClean="0"/>
              <a:t>tip II gama</a:t>
            </a:r>
          </a:p>
          <a:p>
            <a:endParaRPr lang="hr-HR" sz="2400" dirty="0"/>
          </a:p>
          <a:p>
            <a:r>
              <a:rPr lang="hr-HR" sz="2400" dirty="0" smtClean="0"/>
              <a:t>aktiviraju JAK </a:t>
            </a:r>
            <a:r>
              <a:rPr lang="hr-HR" sz="2400" dirty="0" err="1" smtClean="0"/>
              <a:t>kinaze</a:t>
            </a:r>
            <a:endParaRPr lang="hr-HR" sz="2400" dirty="0" smtClean="0"/>
          </a:p>
          <a:p>
            <a:r>
              <a:rPr lang="hr-HR" sz="2400" dirty="0" smtClean="0"/>
              <a:t>stotine nizvodnih gena</a:t>
            </a:r>
            <a:endParaRPr lang="en-US" sz="2400" dirty="0"/>
          </a:p>
        </p:txBody>
      </p:sp>
    </p:spTree>
    <p:extLst>
      <p:ext uri="{BB962C8B-B14F-4D97-AF65-F5344CB8AC3E}">
        <p14:creationId xmlns:p14="http://schemas.microsoft.com/office/powerpoint/2010/main" val="1036748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igur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48680"/>
            <a:ext cx="6643068" cy="553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40152" y="6309320"/>
            <a:ext cx="2896499" cy="369332"/>
          </a:xfrm>
          <a:prstGeom prst="rect">
            <a:avLst/>
          </a:prstGeom>
          <a:noFill/>
        </p:spPr>
        <p:txBody>
          <a:bodyPr wrap="none" rtlCol="0">
            <a:spAutoFit/>
          </a:bodyPr>
          <a:lstStyle/>
          <a:p>
            <a:r>
              <a:rPr lang="hr-HR" dirty="0" smtClean="0"/>
              <a:t>Sin et al. </a:t>
            </a:r>
            <a:r>
              <a:rPr lang="hr-HR" dirty="0" err="1" smtClean="0"/>
              <a:t>Immunol</a:t>
            </a:r>
            <a:r>
              <a:rPr lang="hr-HR" dirty="0" smtClean="0"/>
              <a:t>. </a:t>
            </a:r>
            <a:r>
              <a:rPr lang="hr-HR" dirty="0" err="1" smtClean="0"/>
              <a:t>Res</a:t>
            </a:r>
            <a:r>
              <a:rPr lang="hr-HR" dirty="0" smtClean="0"/>
              <a:t>. 2012</a:t>
            </a:r>
            <a:endParaRPr lang="en-US" dirty="0"/>
          </a:p>
        </p:txBody>
      </p:sp>
      <p:sp>
        <p:nvSpPr>
          <p:cNvPr id="4" name="TextBox 3"/>
          <p:cNvSpPr txBox="1"/>
          <p:nvPr/>
        </p:nvSpPr>
        <p:spPr>
          <a:xfrm>
            <a:off x="899592" y="6237312"/>
            <a:ext cx="2802498" cy="369332"/>
          </a:xfrm>
          <a:prstGeom prst="rect">
            <a:avLst/>
          </a:prstGeom>
          <a:noFill/>
        </p:spPr>
        <p:txBody>
          <a:bodyPr wrap="none" rtlCol="0">
            <a:spAutoFit/>
          </a:bodyPr>
          <a:lstStyle/>
          <a:p>
            <a:r>
              <a:rPr lang="hr-HR" dirty="0" smtClean="0"/>
              <a:t>Stanično specifičan odgovor</a:t>
            </a:r>
            <a:endParaRPr lang="en-US" dirty="0"/>
          </a:p>
        </p:txBody>
      </p:sp>
    </p:spTree>
    <p:extLst>
      <p:ext uri="{BB962C8B-B14F-4D97-AF65-F5344CB8AC3E}">
        <p14:creationId xmlns:p14="http://schemas.microsoft.com/office/powerpoint/2010/main" val="94924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47664" y="1412776"/>
            <a:ext cx="6275017" cy="504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692696"/>
            <a:ext cx="6242415"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Aktivacija </a:t>
            </a:r>
            <a:r>
              <a:rPr lang="hr-HR" sz="2000" dirty="0" err="1" smtClean="0">
                <a:latin typeface="Arial" panose="020B0604020202020204" pitchFamily="34" charset="0"/>
                <a:cs typeface="Arial" panose="020B0604020202020204" pitchFamily="34" charset="0"/>
              </a:rPr>
              <a:t>makrofaga</a:t>
            </a:r>
            <a:r>
              <a:rPr lang="hr-HR" sz="2000" dirty="0" smtClean="0">
                <a:latin typeface="Arial" panose="020B0604020202020204" pitchFamily="34" charset="0"/>
                <a:cs typeface="Arial" panose="020B0604020202020204" pitchFamily="34" charset="0"/>
              </a:rPr>
              <a:t> koji onda mogu ubijati patogene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555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4771404" cy="689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71592" y="6200037"/>
            <a:ext cx="3672408" cy="646331"/>
          </a:xfrm>
          <a:prstGeom prst="rect">
            <a:avLst/>
          </a:prstGeom>
          <a:noFill/>
        </p:spPr>
        <p:txBody>
          <a:bodyPr wrap="square" rtlCol="0">
            <a:spAutoFit/>
          </a:bodyPr>
          <a:lstStyle/>
          <a:p>
            <a:r>
              <a:rPr lang="hr-HR" dirty="0" err="1" smtClean="0"/>
              <a:t>Leonidas</a:t>
            </a:r>
            <a:r>
              <a:rPr lang="hr-HR" dirty="0" smtClean="0"/>
              <a:t> Nature </a:t>
            </a:r>
            <a:r>
              <a:rPr lang="hr-HR" dirty="0" err="1" smtClean="0"/>
              <a:t>reviews</a:t>
            </a:r>
            <a:r>
              <a:rPr lang="hr-HR" dirty="0" smtClean="0"/>
              <a:t> </a:t>
            </a:r>
            <a:r>
              <a:rPr lang="hr-HR" dirty="0" err="1" smtClean="0"/>
              <a:t>immunology</a:t>
            </a:r>
            <a:r>
              <a:rPr lang="hr-HR" dirty="0" smtClean="0"/>
              <a:t> 2005</a:t>
            </a:r>
            <a:endParaRPr lang="en-US" dirty="0"/>
          </a:p>
        </p:txBody>
      </p:sp>
      <p:sp>
        <p:nvSpPr>
          <p:cNvPr id="5" name="TextBox 4"/>
          <p:cNvSpPr txBox="1"/>
          <p:nvPr/>
        </p:nvSpPr>
        <p:spPr>
          <a:xfrm>
            <a:off x="5364088" y="5229200"/>
            <a:ext cx="3563888" cy="830997"/>
          </a:xfrm>
          <a:prstGeom prst="rect">
            <a:avLst/>
          </a:prstGeom>
          <a:noFill/>
        </p:spPr>
        <p:txBody>
          <a:bodyPr wrap="square" rtlCol="0">
            <a:spAutoFit/>
          </a:bodyPr>
          <a:lstStyle/>
          <a:p>
            <a:r>
              <a:rPr lang="hr-HR" sz="2400" dirty="0" smtClean="0"/>
              <a:t>proizvodnja ISRE: gena induciranih </a:t>
            </a:r>
            <a:r>
              <a:rPr lang="hr-HR" sz="2400" dirty="0" err="1" smtClean="0"/>
              <a:t>interferonom</a:t>
            </a:r>
            <a:endParaRPr lang="en-US" sz="2400" dirty="0"/>
          </a:p>
        </p:txBody>
      </p:sp>
    </p:spTree>
    <p:extLst>
      <p:ext uri="{BB962C8B-B14F-4D97-AF65-F5344CB8AC3E}">
        <p14:creationId xmlns:p14="http://schemas.microsoft.com/office/powerpoint/2010/main" val="1391559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681"/>
            <a:ext cx="5504830"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06865" y="6309320"/>
            <a:ext cx="4471417" cy="369332"/>
          </a:xfrm>
          <a:prstGeom prst="rect">
            <a:avLst/>
          </a:prstGeom>
          <a:noFill/>
        </p:spPr>
        <p:txBody>
          <a:bodyPr wrap="none" rtlCol="0">
            <a:spAutoFit/>
          </a:bodyPr>
          <a:lstStyle/>
          <a:p>
            <a:r>
              <a:rPr lang="hr-HR" dirty="0" err="1" smtClean="0"/>
              <a:t>Katze</a:t>
            </a:r>
            <a:r>
              <a:rPr lang="hr-HR" dirty="0" smtClean="0"/>
              <a:t> et al. Nature </a:t>
            </a:r>
            <a:r>
              <a:rPr lang="hr-HR" dirty="0" err="1" smtClean="0"/>
              <a:t>reviews</a:t>
            </a:r>
            <a:r>
              <a:rPr lang="hr-HR" dirty="0" smtClean="0"/>
              <a:t> </a:t>
            </a:r>
            <a:r>
              <a:rPr lang="hr-HR" dirty="0" err="1" smtClean="0"/>
              <a:t>Immunology</a:t>
            </a:r>
            <a:r>
              <a:rPr lang="hr-HR" dirty="0" smtClean="0"/>
              <a:t>, 2002</a:t>
            </a:r>
            <a:endParaRPr lang="en-US" dirty="0"/>
          </a:p>
        </p:txBody>
      </p:sp>
      <p:sp>
        <p:nvSpPr>
          <p:cNvPr id="2" name="TextBox 1"/>
          <p:cNvSpPr txBox="1"/>
          <p:nvPr/>
        </p:nvSpPr>
        <p:spPr>
          <a:xfrm>
            <a:off x="3659797" y="692696"/>
            <a:ext cx="3999813"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ISG – </a:t>
            </a:r>
            <a:r>
              <a:rPr lang="hr-HR" sz="2000" dirty="0" err="1" smtClean="0">
                <a:latin typeface="Arial" panose="020B0604020202020204" pitchFamily="34" charset="0"/>
                <a:cs typeface="Arial" panose="020B0604020202020204" pitchFamily="34" charset="0"/>
              </a:rPr>
              <a:t>interferon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stimulated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genes</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6156176" y="4725144"/>
            <a:ext cx="2843599" cy="1477328"/>
          </a:xfrm>
          <a:prstGeom prst="rect">
            <a:avLst/>
          </a:prstGeom>
          <a:noFill/>
        </p:spPr>
        <p:txBody>
          <a:bodyPr wrap="none" rtlCol="0">
            <a:spAutoFit/>
          </a:bodyPr>
          <a:lstStyle/>
          <a:p>
            <a:r>
              <a:rPr lang="hr-HR" dirty="0" smtClean="0"/>
              <a:t>OAS </a:t>
            </a:r>
            <a:r>
              <a:rPr lang="hr-HR" dirty="0" err="1" smtClean="0"/>
              <a:t>oligoadenilate</a:t>
            </a:r>
            <a:r>
              <a:rPr lang="hr-HR" dirty="0" smtClean="0"/>
              <a:t> </a:t>
            </a:r>
            <a:r>
              <a:rPr lang="hr-HR" dirty="0" err="1" smtClean="0"/>
              <a:t>sintetaza</a:t>
            </a:r>
            <a:endParaRPr lang="hr-HR" dirty="0" smtClean="0"/>
          </a:p>
          <a:p>
            <a:endParaRPr lang="hr-HR" dirty="0"/>
          </a:p>
          <a:p>
            <a:r>
              <a:rPr lang="hr-HR" dirty="0" smtClean="0"/>
              <a:t>PKR: protein </a:t>
            </a:r>
            <a:r>
              <a:rPr lang="hr-HR" dirty="0" err="1" smtClean="0"/>
              <a:t>kinaza</a:t>
            </a:r>
            <a:endParaRPr lang="hr-HR" dirty="0" smtClean="0"/>
          </a:p>
          <a:p>
            <a:endParaRPr lang="hr-HR" dirty="0"/>
          </a:p>
          <a:p>
            <a:endParaRPr lang="en-US" dirty="0"/>
          </a:p>
        </p:txBody>
      </p:sp>
      <p:cxnSp>
        <p:nvCxnSpPr>
          <p:cNvPr id="6" name="Straight Arrow Connector 5"/>
          <p:cNvCxnSpPr/>
          <p:nvPr/>
        </p:nvCxnSpPr>
        <p:spPr>
          <a:xfrm flipV="1">
            <a:off x="5364088" y="573325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44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300" y="-13119"/>
            <a:ext cx="8648700" cy="6715125"/>
            <a:chOff x="247650" y="71438"/>
            <a:chExt cx="8648700" cy="6715125"/>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71438"/>
              <a:ext cx="8648700" cy="67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528" y="116632"/>
              <a:ext cx="72008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6481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20688"/>
            <a:ext cx="4402608" cy="50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29404" y="6381328"/>
            <a:ext cx="5314596" cy="369332"/>
          </a:xfrm>
          <a:prstGeom prst="rect">
            <a:avLst/>
          </a:prstGeom>
          <a:noFill/>
        </p:spPr>
        <p:txBody>
          <a:bodyPr wrap="none" rtlCol="0">
            <a:spAutoFit/>
          </a:bodyPr>
          <a:lstStyle/>
          <a:p>
            <a:r>
              <a:rPr lang="hr-HR" dirty="0" err="1" smtClean="0"/>
              <a:t>Sadler</a:t>
            </a:r>
            <a:r>
              <a:rPr lang="hr-HR" dirty="0" smtClean="0"/>
              <a:t> and Williams, Nature </a:t>
            </a:r>
            <a:r>
              <a:rPr lang="hr-HR" dirty="0" err="1" smtClean="0"/>
              <a:t>reviews</a:t>
            </a:r>
            <a:r>
              <a:rPr lang="hr-HR" dirty="0" smtClean="0"/>
              <a:t> </a:t>
            </a:r>
            <a:r>
              <a:rPr lang="hr-HR" dirty="0" err="1" smtClean="0"/>
              <a:t>Immunology</a:t>
            </a:r>
            <a:r>
              <a:rPr lang="hr-HR" dirty="0" smtClean="0"/>
              <a:t> 2008</a:t>
            </a:r>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548680"/>
            <a:ext cx="281707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92080" y="3140968"/>
            <a:ext cx="3744416" cy="2585323"/>
          </a:xfrm>
          <a:prstGeom prst="rect">
            <a:avLst/>
          </a:prstGeom>
          <a:noFill/>
        </p:spPr>
        <p:txBody>
          <a:bodyPr wrap="square" rtlCol="0">
            <a:spAutoFit/>
          </a:bodyPr>
          <a:lstStyle/>
          <a:p>
            <a:r>
              <a:rPr lang="hr-HR" dirty="0" smtClean="0">
                <a:latin typeface="Arial" panose="020B0604020202020204" pitchFamily="34" charset="0"/>
                <a:cs typeface="Arial" panose="020B0604020202020204" pitchFamily="34" charset="0"/>
              </a:rPr>
              <a:t>2,5 </a:t>
            </a:r>
            <a:r>
              <a:rPr lang="hr-HR" dirty="0" err="1" smtClean="0">
                <a:latin typeface="Arial" panose="020B0604020202020204" pitchFamily="34" charset="0"/>
                <a:cs typeface="Arial" panose="020B0604020202020204" pitchFamily="34" charset="0"/>
              </a:rPr>
              <a:t>linked</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oligoadenylate</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synthase</a:t>
            </a:r>
            <a:r>
              <a:rPr lang="hr-HR" dirty="0" smtClean="0">
                <a:latin typeface="Arial" panose="020B0604020202020204" pitchFamily="34" charset="0"/>
                <a:cs typeface="Arial" panose="020B0604020202020204" pitchFamily="34" charset="0"/>
              </a:rPr>
              <a:t> OAS</a:t>
            </a:r>
          </a:p>
          <a:p>
            <a:r>
              <a:rPr lang="hr-HR" dirty="0" smtClean="0">
                <a:latin typeface="Arial" panose="020B0604020202020204" pitchFamily="34" charset="0"/>
                <a:cs typeface="Arial" panose="020B0604020202020204" pitchFamily="34" charset="0"/>
              </a:rPr>
              <a:t>aktivirana vezanjem dl RNA</a:t>
            </a:r>
          </a:p>
          <a:p>
            <a:r>
              <a:rPr lang="hr-HR" dirty="0" smtClean="0">
                <a:latin typeface="Arial" panose="020B0604020202020204" pitchFamily="34" charset="0"/>
                <a:cs typeface="Arial" panose="020B0604020202020204" pitchFamily="34" charset="0"/>
              </a:rPr>
              <a:t>                                  ↓</a:t>
            </a:r>
          </a:p>
          <a:p>
            <a:r>
              <a:rPr lang="hr-HR" dirty="0" smtClean="0">
                <a:latin typeface="Arial" panose="020B0604020202020204" pitchFamily="34" charset="0"/>
                <a:cs typeface="Arial" panose="020B0604020202020204" pitchFamily="34" charset="0"/>
              </a:rPr>
              <a:t>sintetizira 2’ – 5’ </a:t>
            </a:r>
            <a:r>
              <a:rPr lang="hr-HR" dirty="0" err="1" smtClean="0">
                <a:latin typeface="Arial" panose="020B0604020202020204" pitchFamily="34" charset="0"/>
                <a:cs typeface="Arial" panose="020B0604020202020204" pitchFamily="34" charset="0"/>
              </a:rPr>
              <a:t>oligoadenilat</a:t>
            </a:r>
            <a:endParaRPr lang="hr-HR" dirty="0" smtClean="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                                 ↓</a:t>
            </a:r>
          </a:p>
          <a:p>
            <a:r>
              <a:rPr lang="hr-HR" dirty="0" smtClean="0">
                <a:latin typeface="Arial" panose="020B0604020202020204" pitchFamily="34" charset="0"/>
                <a:cs typeface="Arial" panose="020B0604020202020204" pitchFamily="34" charset="0"/>
              </a:rPr>
              <a:t>               aktivacija </a:t>
            </a:r>
            <a:r>
              <a:rPr lang="hr-HR" dirty="0" err="1" smtClean="0">
                <a:latin typeface="Arial" panose="020B0604020202020204" pitchFamily="34" charset="0"/>
                <a:cs typeface="Arial" panose="020B0604020202020204" pitchFamily="34" charset="0"/>
              </a:rPr>
              <a:t>RNAze</a:t>
            </a:r>
            <a:r>
              <a:rPr lang="hr-HR" dirty="0" smtClean="0">
                <a:latin typeface="Arial" panose="020B0604020202020204" pitchFamily="34" charset="0"/>
                <a:cs typeface="Arial" panose="020B0604020202020204" pitchFamily="34" charset="0"/>
              </a:rPr>
              <a:t> L</a:t>
            </a:r>
          </a:p>
          <a:p>
            <a:r>
              <a:rPr lang="hr-HR" dirty="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                                 ↓</a:t>
            </a:r>
            <a:endParaRPr lang="hr-HR" dirty="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              degradacija RNA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996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Yehu Moran on 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4180700"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284984"/>
            <a:ext cx="4163740" cy="305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2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04664"/>
            <a:ext cx="4604345" cy="513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47864" y="6093296"/>
            <a:ext cx="5314596" cy="369332"/>
          </a:xfrm>
          <a:prstGeom prst="rect">
            <a:avLst/>
          </a:prstGeom>
          <a:noFill/>
        </p:spPr>
        <p:txBody>
          <a:bodyPr wrap="none" rtlCol="0">
            <a:spAutoFit/>
          </a:bodyPr>
          <a:lstStyle/>
          <a:p>
            <a:r>
              <a:rPr lang="hr-HR" dirty="0" err="1" smtClean="0"/>
              <a:t>Sadler</a:t>
            </a:r>
            <a:r>
              <a:rPr lang="hr-HR" dirty="0" smtClean="0"/>
              <a:t> and Williams, Nature </a:t>
            </a:r>
            <a:r>
              <a:rPr lang="hr-HR" dirty="0" err="1" smtClean="0"/>
              <a:t>reviews</a:t>
            </a:r>
            <a:r>
              <a:rPr lang="hr-HR" dirty="0" smtClean="0"/>
              <a:t> </a:t>
            </a:r>
            <a:r>
              <a:rPr lang="hr-HR" dirty="0" err="1" smtClean="0"/>
              <a:t>Immunology</a:t>
            </a:r>
            <a:r>
              <a:rPr lang="hr-HR" dirty="0" smtClean="0"/>
              <a:t> 2008</a:t>
            </a:r>
            <a:endParaRPr lang="en-US" dirty="0"/>
          </a:p>
        </p:txBody>
      </p:sp>
      <p:sp>
        <p:nvSpPr>
          <p:cNvPr id="2" name="TextBox 1"/>
          <p:cNvSpPr txBox="1"/>
          <p:nvPr/>
        </p:nvSpPr>
        <p:spPr>
          <a:xfrm>
            <a:off x="2267744" y="5589240"/>
            <a:ext cx="5075428"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Protein </a:t>
            </a:r>
            <a:r>
              <a:rPr lang="hr-HR" sz="2000" dirty="0" err="1" smtClean="0">
                <a:latin typeface="Arial" panose="020B0604020202020204" pitchFamily="34" charset="0"/>
                <a:cs typeface="Arial" panose="020B0604020202020204" pitchFamily="34" charset="0"/>
              </a:rPr>
              <a:t>kinaza</a:t>
            </a:r>
            <a:r>
              <a:rPr lang="hr-HR" sz="2000" dirty="0" smtClean="0">
                <a:latin typeface="Arial" panose="020B0604020202020204" pitchFamily="34" charset="0"/>
                <a:cs typeface="Arial" panose="020B0604020202020204" pitchFamily="34" charset="0"/>
              </a:rPr>
              <a:t> R: inhibicija sinteze proteina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659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908720"/>
            <a:ext cx="4652540" cy="398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5301208"/>
            <a:ext cx="8316416" cy="707886"/>
          </a:xfrm>
          <a:prstGeom prst="rect">
            <a:avLst/>
          </a:prstGeom>
          <a:noFill/>
        </p:spPr>
        <p:txBody>
          <a:bodyPr wrap="square" rtlCol="0">
            <a:spAutoFit/>
          </a:bodyPr>
          <a:lstStyle/>
          <a:p>
            <a:r>
              <a:rPr lang="hr-HR" sz="2000" dirty="0" err="1" smtClean="0">
                <a:latin typeface="Arial" panose="020B0604020202020204" pitchFamily="34" charset="0"/>
                <a:cs typeface="Arial" panose="020B0604020202020204" pitchFamily="34" charset="0"/>
              </a:rPr>
              <a:t>Mx</a:t>
            </a:r>
            <a:r>
              <a:rPr lang="hr-HR" sz="2000" dirty="0" smtClean="0">
                <a:latin typeface="Arial" panose="020B0604020202020204" pitchFamily="34" charset="0"/>
                <a:cs typeface="Arial" panose="020B0604020202020204" pitchFamily="34" charset="0"/>
              </a:rPr>
              <a:t> proteini: </a:t>
            </a:r>
            <a:r>
              <a:rPr lang="hr-HR" sz="2000" dirty="0" err="1" smtClean="0">
                <a:latin typeface="Arial" panose="020B0604020202020204" pitchFamily="34" charset="0"/>
                <a:cs typeface="Arial" panose="020B0604020202020204" pitchFamily="34" charset="0"/>
              </a:rPr>
              <a:t>proteini</a:t>
            </a:r>
            <a:r>
              <a:rPr lang="hr-HR" sz="2000" dirty="0" smtClean="0">
                <a:latin typeface="Arial" panose="020B0604020202020204" pitchFamily="34" charset="0"/>
                <a:cs typeface="Arial" panose="020B0604020202020204" pitchFamily="34" charset="0"/>
              </a:rPr>
              <a:t> nalik </a:t>
            </a:r>
            <a:r>
              <a:rPr lang="hr-HR" sz="2000" dirty="0" err="1" smtClean="0">
                <a:latin typeface="Arial" panose="020B0604020202020204" pitchFamily="34" charset="0"/>
                <a:cs typeface="Arial" panose="020B0604020202020204" pitchFamily="34" charset="0"/>
              </a:rPr>
              <a:t>dinaminu</a:t>
            </a:r>
            <a:r>
              <a:rPr lang="hr-HR" sz="2000" dirty="0" smtClean="0">
                <a:latin typeface="Arial" panose="020B0604020202020204" pitchFamily="34" charset="0"/>
                <a:cs typeface="Arial" panose="020B0604020202020204" pitchFamily="34" charset="0"/>
              </a:rPr>
              <a:t> koji </a:t>
            </a:r>
            <a:r>
              <a:rPr lang="hr-HR" sz="2000" dirty="0" err="1" smtClean="0">
                <a:latin typeface="Arial" panose="020B0604020202020204" pitchFamily="34" charset="0"/>
                <a:cs typeface="Arial" panose="020B0604020202020204" pitchFamily="34" charset="0"/>
              </a:rPr>
              <a:t>oligomeriziraju</a:t>
            </a:r>
            <a:r>
              <a:rPr lang="hr-HR" sz="2000" dirty="0" smtClean="0">
                <a:latin typeface="Arial" panose="020B0604020202020204" pitchFamily="34" charset="0"/>
                <a:cs typeface="Arial" panose="020B0604020202020204" pitchFamily="34" charset="0"/>
              </a:rPr>
              <a:t> i asociraju s virusnim komponentama ili </a:t>
            </a:r>
            <a:r>
              <a:rPr lang="hr-HR" sz="2000" dirty="0" err="1" smtClean="0">
                <a:latin typeface="Arial" panose="020B0604020202020204" pitchFamily="34" charset="0"/>
                <a:cs typeface="Arial" panose="020B0604020202020204" pitchFamily="34" charset="0"/>
              </a:rPr>
              <a:t>kapsidom</a:t>
            </a:r>
            <a:r>
              <a:rPr lang="hr-HR" sz="2000" dirty="0" smtClean="0">
                <a:latin typeface="Arial" panose="020B0604020202020204" pitchFamily="34" charset="0"/>
                <a:cs typeface="Arial" panose="020B0604020202020204" pitchFamily="34" charset="0"/>
              </a:rPr>
              <a:t> da ih degradiraju</a:t>
            </a:r>
            <a:endParaRPr lang="en-US" sz="2000" dirty="0">
              <a:latin typeface="Arial" panose="020B0604020202020204" pitchFamily="34" charset="0"/>
              <a:cs typeface="Arial" panose="020B0604020202020204" pitchFamily="34" charset="0"/>
            </a:endParaRPr>
          </a:p>
        </p:txBody>
      </p:sp>
      <p:sp>
        <p:nvSpPr>
          <p:cNvPr id="3" name="TextBox 2"/>
          <p:cNvSpPr txBox="1"/>
          <p:nvPr/>
        </p:nvSpPr>
        <p:spPr>
          <a:xfrm>
            <a:off x="4788024" y="6381328"/>
            <a:ext cx="4039183" cy="369332"/>
          </a:xfrm>
          <a:prstGeom prst="rect">
            <a:avLst/>
          </a:prstGeom>
          <a:noFill/>
        </p:spPr>
        <p:txBody>
          <a:bodyPr wrap="none" rtlCol="0">
            <a:spAutoFit/>
          </a:bodyPr>
          <a:lstStyle/>
          <a:p>
            <a:r>
              <a:rPr lang="hr-HR" dirty="0" err="1" smtClean="0"/>
              <a:t>Sadler</a:t>
            </a:r>
            <a:r>
              <a:rPr lang="hr-HR" dirty="0" smtClean="0"/>
              <a:t> Nature </a:t>
            </a:r>
            <a:r>
              <a:rPr lang="hr-HR" dirty="0" err="1" smtClean="0"/>
              <a:t>Reviews</a:t>
            </a:r>
            <a:r>
              <a:rPr lang="hr-HR" dirty="0" smtClean="0"/>
              <a:t> </a:t>
            </a:r>
            <a:r>
              <a:rPr lang="hr-HR" dirty="0" err="1" smtClean="0"/>
              <a:t>Immunology</a:t>
            </a:r>
            <a:r>
              <a:rPr lang="hr-HR" dirty="0" smtClean="0"/>
              <a:t> 2008</a:t>
            </a:r>
            <a:endParaRPr lang="en-US" dirty="0"/>
          </a:p>
        </p:txBody>
      </p:sp>
    </p:spTree>
    <p:extLst>
      <p:ext uri="{BB962C8B-B14F-4D97-AF65-F5344CB8AC3E}">
        <p14:creationId xmlns:p14="http://schemas.microsoft.com/office/powerpoint/2010/main" val="948056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6021288"/>
            <a:ext cx="6984776" cy="400110"/>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aktivacija TLR – TRIF – IRF3 i </a:t>
            </a:r>
            <a:r>
              <a:rPr lang="hr-HR" sz="2000" dirty="0" err="1" smtClean="0">
                <a:latin typeface="Arial" panose="020B0604020202020204" pitchFamily="34" charset="0"/>
                <a:cs typeface="Arial" panose="020B0604020202020204" pitchFamily="34" charset="0"/>
              </a:rPr>
              <a:t>NFkB</a:t>
            </a:r>
            <a:endParaRPr lang="hr-HR" sz="2000" dirty="0" smtClean="0">
              <a:latin typeface="Arial" panose="020B0604020202020204" pitchFamily="34" charset="0"/>
              <a:cs typeface="Arial" panose="020B0604020202020204" pitchFamily="34" charset="0"/>
            </a:endParaRPr>
          </a:p>
        </p:txBody>
      </p:sp>
      <p:sp>
        <p:nvSpPr>
          <p:cNvPr id="2" name="TextBox 1"/>
          <p:cNvSpPr txBox="1"/>
          <p:nvPr/>
        </p:nvSpPr>
        <p:spPr>
          <a:xfrm>
            <a:off x="755576" y="260648"/>
            <a:ext cx="5203669" cy="400110"/>
          </a:xfrm>
          <a:prstGeom prst="rect">
            <a:avLst/>
          </a:prstGeom>
          <a:noFill/>
        </p:spPr>
        <p:txBody>
          <a:bodyPr wrap="none" rtlCol="0">
            <a:spAutoFit/>
          </a:bodyPr>
          <a:lstStyle/>
          <a:p>
            <a:r>
              <a:rPr lang="hr-HR" sz="2000" dirty="0" err="1" smtClean="0">
                <a:latin typeface="Arial" panose="020B0604020202020204" pitchFamily="34" charset="0"/>
                <a:cs typeface="Arial" panose="020B0604020202020204" pitchFamily="34" charset="0"/>
              </a:rPr>
              <a:t>Putevi</a:t>
            </a:r>
            <a:r>
              <a:rPr lang="hr-HR" sz="2000" dirty="0" smtClean="0">
                <a:latin typeface="Arial" panose="020B0604020202020204" pitchFamily="34" charset="0"/>
                <a:cs typeface="Arial" panose="020B0604020202020204" pitchFamily="34" charset="0"/>
              </a:rPr>
              <a:t> koji induciraju proizvodnju </a:t>
            </a:r>
            <a:r>
              <a:rPr lang="hr-HR" sz="2000" dirty="0" err="1" smtClean="0">
                <a:latin typeface="Arial" panose="020B0604020202020204" pitchFamily="34" charset="0"/>
                <a:cs typeface="Arial" panose="020B0604020202020204" pitchFamily="34" charset="0"/>
              </a:rPr>
              <a:t>interferona</a:t>
            </a:r>
            <a:endParaRPr lang="en-US" sz="2000" dirty="0">
              <a:latin typeface="Arial" panose="020B0604020202020204" pitchFamily="34" charset="0"/>
              <a:cs typeface="Arial" panose="020B0604020202020204" pitchFamily="34" charset="0"/>
            </a:endParaRPr>
          </a:p>
        </p:txBody>
      </p:sp>
      <p:grpSp>
        <p:nvGrpSpPr>
          <p:cNvPr id="5" name="Group 4"/>
          <p:cNvGrpSpPr/>
          <p:nvPr/>
        </p:nvGrpSpPr>
        <p:grpSpPr>
          <a:xfrm>
            <a:off x="-1116632" y="764704"/>
            <a:ext cx="7836024" cy="4672584"/>
            <a:chOff x="467544" y="836712"/>
            <a:chExt cx="7836024" cy="4672584"/>
          </a:xfrm>
        </p:grpSpPr>
        <p:pic>
          <p:nvPicPr>
            <p:cNvPr id="5122" name="Picture 2" descr="Targeting Toll-like receptors: emerging therapeutics? | Nature Reviews Drug  Dis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620000" cy="4600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836712"/>
              <a:ext cx="2736304"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6876256" y="4581128"/>
            <a:ext cx="1622560" cy="646331"/>
          </a:xfrm>
          <a:prstGeom prst="rect">
            <a:avLst/>
          </a:prstGeom>
          <a:noFill/>
        </p:spPr>
        <p:txBody>
          <a:bodyPr wrap="none" rtlCol="0">
            <a:spAutoFit/>
          </a:bodyPr>
          <a:lstStyle/>
          <a:p>
            <a:r>
              <a:rPr lang="hr-HR" dirty="0" smtClean="0"/>
              <a:t>IFN, IFIT, TNF</a:t>
            </a:r>
          </a:p>
          <a:p>
            <a:r>
              <a:rPr lang="hr-HR" dirty="0" smtClean="0"/>
              <a:t>CXCL10, CCL5…</a:t>
            </a:r>
            <a:endParaRPr lang="en-US" dirty="0"/>
          </a:p>
        </p:txBody>
      </p:sp>
    </p:spTree>
    <p:extLst>
      <p:ext uri="{BB962C8B-B14F-4D97-AF65-F5344CB8AC3E}">
        <p14:creationId xmlns:p14="http://schemas.microsoft.com/office/powerpoint/2010/main" val="346593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6672"/>
            <a:ext cx="5735872" cy="173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39752" y="6021288"/>
            <a:ext cx="3889206" cy="707886"/>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IFN beta pojačivač</a:t>
            </a:r>
          </a:p>
          <a:p>
            <a:r>
              <a:rPr lang="hr-HR" sz="2000" dirty="0" smtClean="0">
                <a:latin typeface="Arial" panose="020B0604020202020204" pitchFamily="34" charset="0"/>
                <a:cs typeface="Arial" panose="020B0604020202020204" pitchFamily="34" charset="0"/>
              </a:rPr>
              <a:t>vezanje 8 transkripcijskih faktora</a:t>
            </a:r>
            <a:endParaRPr lang="en-US" sz="2000" dirty="0">
              <a:latin typeface="Arial" panose="020B0604020202020204" pitchFamily="34" charset="0"/>
              <a:cs typeface="Arial" panose="020B0604020202020204" pitchFamily="34"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48880"/>
            <a:ext cx="489585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04248" y="6381328"/>
            <a:ext cx="2204706" cy="369332"/>
          </a:xfrm>
          <a:prstGeom prst="rect">
            <a:avLst/>
          </a:prstGeom>
          <a:noFill/>
        </p:spPr>
        <p:txBody>
          <a:bodyPr wrap="none" rtlCol="0">
            <a:spAutoFit/>
          </a:bodyPr>
          <a:lstStyle/>
          <a:p>
            <a:r>
              <a:rPr lang="hr-HR" dirty="0" err="1" smtClean="0"/>
              <a:t>Panne</a:t>
            </a:r>
            <a:r>
              <a:rPr lang="hr-HR" dirty="0" smtClean="0"/>
              <a:t> et al. </a:t>
            </a:r>
            <a:r>
              <a:rPr lang="hr-HR" dirty="0" err="1" smtClean="0"/>
              <a:t>Cell</a:t>
            </a:r>
            <a:r>
              <a:rPr lang="hr-HR" dirty="0" smtClean="0"/>
              <a:t> 2007</a:t>
            </a:r>
            <a:endParaRPr lang="en-US" dirty="0"/>
          </a:p>
        </p:txBody>
      </p:sp>
    </p:spTree>
    <p:extLst>
      <p:ext uri="{BB962C8B-B14F-4D97-AF65-F5344CB8AC3E}">
        <p14:creationId xmlns:p14="http://schemas.microsoft.com/office/powerpoint/2010/main" val="3321512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4" y="476673"/>
            <a:ext cx="8628835" cy="553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7704" y="6232231"/>
            <a:ext cx="4378122" cy="369332"/>
          </a:xfrm>
          <a:prstGeom prst="rect">
            <a:avLst/>
          </a:prstGeom>
          <a:noFill/>
        </p:spPr>
        <p:txBody>
          <a:bodyPr wrap="none" rtlCol="0">
            <a:spAutoFit/>
          </a:bodyPr>
          <a:lstStyle/>
          <a:p>
            <a:r>
              <a:rPr lang="hr-HR" dirty="0" smtClean="0">
                <a:latin typeface="Arial" panose="020B0604020202020204" pitchFamily="34" charset="0"/>
                <a:cs typeface="Arial" panose="020B0604020202020204" pitchFamily="34" charset="0"/>
              </a:rPr>
              <a:t>Uloge </a:t>
            </a:r>
            <a:r>
              <a:rPr lang="hr-HR" dirty="0" err="1" smtClean="0">
                <a:latin typeface="Arial" panose="020B0604020202020204" pitchFamily="34" charset="0"/>
                <a:cs typeface="Arial" panose="020B0604020202020204" pitchFamily="34" charset="0"/>
              </a:rPr>
              <a:t>citokina</a:t>
            </a:r>
            <a:r>
              <a:rPr lang="hr-HR" dirty="0" smtClean="0">
                <a:latin typeface="Arial" panose="020B0604020202020204" pitchFamily="34" charset="0"/>
                <a:cs typeface="Arial" panose="020B0604020202020204" pitchFamily="34" charset="0"/>
              </a:rPr>
              <a:t> u tumorskom </a:t>
            </a:r>
            <a:r>
              <a:rPr lang="hr-HR" dirty="0" err="1" smtClean="0">
                <a:latin typeface="Arial" panose="020B0604020202020204" pitchFamily="34" charset="0"/>
                <a:cs typeface="Arial" panose="020B0604020202020204" pitchFamily="34" charset="0"/>
              </a:rPr>
              <a:t>mikrookolišu</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302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8424936" cy="400110"/>
          </a:xfrm>
          <a:prstGeom prst="rect">
            <a:avLst/>
          </a:prstGeom>
          <a:noFill/>
        </p:spPr>
        <p:txBody>
          <a:bodyPr wrap="square" rtlCol="0">
            <a:spAutoFit/>
          </a:bodyPr>
          <a:lstStyle/>
          <a:p>
            <a:r>
              <a:rPr lang="hr-HR" sz="2000" dirty="0" err="1" smtClean="0">
                <a:latin typeface="Arial" panose="020B0604020202020204" pitchFamily="34" charset="0"/>
                <a:cs typeface="Arial" panose="020B0604020202020204" pitchFamily="34" charset="0"/>
              </a:rPr>
              <a:t>Citokinsko</a:t>
            </a:r>
            <a:r>
              <a:rPr lang="hr-HR" sz="2000" dirty="0" smtClean="0">
                <a:latin typeface="Arial" panose="020B0604020202020204" pitchFamily="34" charset="0"/>
                <a:cs typeface="Arial" panose="020B0604020202020204" pitchFamily="34" charset="0"/>
              </a:rPr>
              <a:t> signaliziranje: kombinatorika </a:t>
            </a:r>
            <a:r>
              <a:rPr lang="hr-HR" sz="2000" dirty="0" err="1" smtClean="0">
                <a:latin typeface="Arial" panose="020B0604020202020204" pitchFamily="34" charset="0"/>
                <a:cs typeface="Arial" panose="020B0604020202020204" pitchFamily="34" charset="0"/>
              </a:rPr>
              <a:t>citokina</a:t>
            </a:r>
            <a:r>
              <a:rPr lang="hr-HR" sz="2000" dirty="0" smtClean="0">
                <a:latin typeface="Arial" panose="020B0604020202020204" pitchFamily="34" charset="0"/>
                <a:cs typeface="Arial" panose="020B0604020202020204" pitchFamily="34" charset="0"/>
              </a:rPr>
              <a:t> prenosi poruku</a:t>
            </a:r>
            <a:endParaRPr lang="en-US" sz="2000" dirty="0">
              <a:latin typeface="Arial" panose="020B0604020202020204" pitchFamily="34" charset="0"/>
              <a:cs typeface="Arial" panose="020B0604020202020204" pitchFamily="34" charset="0"/>
            </a:endParaRPr>
          </a:p>
        </p:txBody>
      </p:sp>
      <p:grpSp>
        <p:nvGrpSpPr>
          <p:cNvPr id="3" name="Group 2"/>
          <p:cNvGrpSpPr/>
          <p:nvPr/>
        </p:nvGrpSpPr>
        <p:grpSpPr>
          <a:xfrm>
            <a:off x="323528" y="1628800"/>
            <a:ext cx="8596756" cy="4435260"/>
            <a:chOff x="539552" y="1450329"/>
            <a:chExt cx="8596756" cy="4435260"/>
          </a:xfrm>
        </p:grpSpPr>
        <p:sp>
          <p:nvSpPr>
            <p:cNvPr id="4" name="TextBox 3"/>
            <p:cNvSpPr txBox="1"/>
            <p:nvPr/>
          </p:nvSpPr>
          <p:spPr>
            <a:xfrm>
              <a:off x="3199449" y="1450329"/>
              <a:ext cx="821315" cy="369332"/>
            </a:xfrm>
            <a:prstGeom prst="rect">
              <a:avLst/>
            </a:prstGeom>
            <a:noFill/>
          </p:spPr>
          <p:txBody>
            <a:bodyPr wrap="none" rtlCol="0">
              <a:spAutoFit/>
            </a:bodyPr>
            <a:lstStyle/>
            <a:p>
              <a:r>
                <a:rPr lang="hr-HR" dirty="0" err="1" smtClean="0"/>
                <a:t>PAMPs</a:t>
              </a:r>
              <a:endParaRPr lang="en-US" dirty="0"/>
            </a:p>
          </p:txBody>
        </p:sp>
        <p:sp>
          <p:nvSpPr>
            <p:cNvPr id="5" name="TextBox 4"/>
            <p:cNvSpPr txBox="1"/>
            <p:nvPr/>
          </p:nvSpPr>
          <p:spPr>
            <a:xfrm>
              <a:off x="4994554" y="1450329"/>
              <a:ext cx="858953" cy="369332"/>
            </a:xfrm>
            <a:prstGeom prst="rect">
              <a:avLst/>
            </a:prstGeom>
            <a:noFill/>
          </p:spPr>
          <p:txBody>
            <a:bodyPr wrap="none" rtlCol="0">
              <a:spAutoFit/>
            </a:bodyPr>
            <a:lstStyle/>
            <a:p>
              <a:r>
                <a:rPr lang="hr-HR" dirty="0" err="1" smtClean="0"/>
                <a:t>DAMPs</a:t>
              </a:r>
              <a:endParaRPr lang="en-US" dirty="0"/>
            </a:p>
          </p:txBody>
        </p:sp>
        <p:sp>
          <p:nvSpPr>
            <p:cNvPr id="6" name="TextBox 5"/>
            <p:cNvSpPr txBox="1"/>
            <p:nvPr/>
          </p:nvSpPr>
          <p:spPr>
            <a:xfrm>
              <a:off x="3419872" y="2348880"/>
              <a:ext cx="2383601" cy="369332"/>
            </a:xfrm>
            <a:prstGeom prst="rect">
              <a:avLst/>
            </a:prstGeom>
            <a:noFill/>
          </p:spPr>
          <p:txBody>
            <a:bodyPr wrap="none" rtlCol="0">
              <a:spAutoFit/>
            </a:bodyPr>
            <a:lstStyle/>
            <a:p>
              <a:r>
                <a:rPr lang="hr-HR" dirty="0" smtClean="0"/>
                <a:t>INNATE IMMUNE CELLS</a:t>
              </a:r>
              <a:endParaRPr lang="en-US" dirty="0"/>
            </a:p>
          </p:txBody>
        </p:sp>
        <p:sp>
          <p:nvSpPr>
            <p:cNvPr id="7" name="TextBox 6"/>
            <p:cNvSpPr txBox="1"/>
            <p:nvPr/>
          </p:nvSpPr>
          <p:spPr>
            <a:xfrm>
              <a:off x="2339752" y="3356992"/>
              <a:ext cx="3909212" cy="646331"/>
            </a:xfrm>
            <a:prstGeom prst="rect">
              <a:avLst/>
            </a:prstGeom>
            <a:noFill/>
          </p:spPr>
          <p:txBody>
            <a:bodyPr wrap="none" rtlCol="0">
              <a:spAutoFit/>
            </a:bodyPr>
            <a:lstStyle/>
            <a:p>
              <a:r>
                <a:rPr lang="hr-HR" dirty="0" smtClean="0"/>
                <a:t>DECODING OF PAMP/DAMP SIGNATURE</a:t>
              </a:r>
            </a:p>
            <a:p>
              <a:endParaRPr lang="en-US" dirty="0"/>
            </a:p>
          </p:txBody>
        </p:sp>
        <p:sp>
          <p:nvSpPr>
            <p:cNvPr id="8" name="TextBox 7"/>
            <p:cNvSpPr txBox="1"/>
            <p:nvPr/>
          </p:nvSpPr>
          <p:spPr>
            <a:xfrm>
              <a:off x="750270" y="4468470"/>
              <a:ext cx="2218684" cy="369332"/>
            </a:xfrm>
            <a:prstGeom prst="rect">
              <a:avLst/>
            </a:prstGeom>
            <a:noFill/>
          </p:spPr>
          <p:txBody>
            <a:bodyPr wrap="none" rtlCol="0">
              <a:spAutoFit/>
            </a:bodyPr>
            <a:lstStyle/>
            <a:p>
              <a:r>
                <a:rPr lang="hr-HR" b="1" dirty="0" smtClean="0">
                  <a:solidFill>
                    <a:schemeClr val="accent2"/>
                  </a:solidFill>
                </a:rPr>
                <a:t>CYTOKINE PATTERN 1</a:t>
              </a:r>
              <a:endParaRPr lang="en-US" b="1" dirty="0">
                <a:solidFill>
                  <a:schemeClr val="accent2"/>
                </a:solidFill>
              </a:endParaRPr>
            </a:p>
          </p:txBody>
        </p:sp>
        <p:sp>
          <p:nvSpPr>
            <p:cNvPr id="9" name="TextBox 8"/>
            <p:cNvSpPr txBox="1"/>
            <p:nvPr/>
          </p:nvSpPr>
          <p:spPr>
            <a:xfrm>
              <a:off x="3610107" y="4479829"/>
              <a:ext cx="2218684" cy="369332"/>
            </a:xfrm>
            <a:prstGeom prst="rect">
              <a:avLst/>
            </a:prstGeom>
            <a:noFill/>
          </p:spPr>
          <p:txBody>
            <a:bodyPr wrap="none" rtlCol="0">
              <a:spAutoFit/>
            </a:bodyPr>
            <a:lstStyle/>
            <a:p>
              <a:r>
                <a:rPr lang="hr-HR" b="1" dirty="0" smtClean="0">
                  <a:solidFill>
                    <a:schemeClr val="accent2"/>
                  </a:solidFill>
                </a:rPr>
                <a:t>CYTOKINE PATTERN 2</a:t>
              </a:r>
              <a:endParaRPr lang="en-US" b="1" dirty="0">
                <a:solidFill>
                  <a:schemeClr val="accent2"/>
                </a:solidFill>
              </a:endParaRPr>
            </a:p>
          </p:txBody>
        </p:sp>
        <p:sp>
          <p:nvSpPr>
            <p:cNvPr id="10" name="TextBox 9"/>
            <p:cNvSpPr txBox="1"/>
            <p:nvPr/>
          </p:nvSpPr>
          <p:spPr>
            <a:xfrm>
              <a:off x="6588224" y="4493014"/>
              <a:ext cx="2218684" cy="369332"/>
            </a:xfrm>
            <a:prstGeom prst="rect">
              <a:avLst/>
            </a:prstGeom>
            <a:noFill/>
          </p:spPr>
          <p:txBody>
            <a:bodyPr wrap="none" rtlCol="0">
              <a:spAutoFit/>
            </a:bodyPr>
            <a:lstStyle/>
            <a:p>
              <a:r>
                <a:rPr lang="hr-HR" b="1" dirty="0" smtClean="0">
                  <a:solidFill>
                    <a:schemeClr val="accent2"/>
                  </a:solidFill>
                </a:rPr>
                <a:t>CYTOKINE PATTERN 3</a:t>
              </a:r>
              <a:endParaRPr lang="en-US" b="1" dirty="0">
                <a:solidFill>
                  <a:schemeClr val="accent2"/>
                </a:solidFill>
              </a:endParaRPr>
            </a:p>
          </p:txBody>
        </p:sp>
        <p:sp>
          <p:nvSpPr>
            <p:cNvPr id="11" name="TextBox 10"/>
            <p:cNvSpPr txBox="1"/>
            <p:nvPr/>
          </p:nvSpPr>
          <p:spPr>
            <a:xfrm>
              <a:off x="539552" y="5260558"/>
              <a:ext cx="2771656" cy="369332"/>
            </a:xfrm>
            <a:prstGeom prst="rect">
              <a:avLst/>
            </a:prstGeom>
            <a:noFill/>
          </p:spPr>
          <p:txBody>
            <a:bodyPr wrap="none" rtlCol="0">
              <a:spAutoFit/>
            </a:bodyPr>
            <a:lstStyle/>
            <a:p>
              <a:r>
                <a:rPr lang="hr-HR" dirty="0" smtClean="0"/>
                <a:t>TYPE I ADAPTIVE RESPONSE</a:t>
              </a:r>
              <a:endParaRPr lang="en-US" dirty="0"/>
            </a:p>
          </p:txBody>
        </p:sp>
        <p:sp>
          <p:nvSpPr>
            <p:cNvPr id="12" name="TextBox 11"/>
            <p:cNvSpPr txBox="1"/>
            <p:nvPr/>
          </p:nvSpPr>
          <p:spPr>
            <a:xfrm>
              <a:off x="3419872" y="5239258"/>
              <a:ext cx="2829364" cy="646331"/>
            </a:xfrm>
            <a:prstGeom prst="rect">
              <a:avLst/>
            </a:prstGeom>
            <a:noFill/>
          </p:spPr>
          <p:txBody>
            <a:bodyPr wrap="none" rtlCol="0">
              <a:spAutoFit/>
            </a:bodyPr>
            <a:lstStyle/>
            <a:p>
              <a:r>
                <a:rPr lang="hr-HR" dirty="0"/>
                <a:t>TYPE </a:t>
              </a:r>
              <a:r>
                <a:rPr lang="hr-HR" dirty="0" smtClean="0"/>
                <a:t>II </a:t>
              </a:r>
              <a:r>
                <a:rPr lang="hr-HR" dirty="0"/>
                <a:t>ADAPTIVE RESPONSE</a:t>
              </a:r>
              <a:endParaRPr lang="en-US" dirty="0"/>
            </a:p>
            <a:p>
              <a:endParaRPr lang="en-US" dirty="0"/>
            </a:p>
          </p:txBody>
        </p:sp>
        <p:sp>
          <p:nvSpPr>
            <p:cNvPr id="13" name="TextBox 12"/>
            <p:cNvSpPr txBox="1"/>
            <p:nvPr/>
          </p:nvSpPr>
          <p:spPr>
            <a:xfrm>
              <a:off x="6249236" y="5239257"/>
              <a:ext cx="2887072" cy="646331"/>
            </a:xfrm>
            <a:prstGeom prst="rect">
              <a:avLst/>
            </a:prstGeom>
            <a:noFill/>
          </p:spPr>
          <p:txBody>
            <a:bodyPr wrap="none" rtlCol="0">
              <a:spAutoFit/>
            </a:bodyPr>
            <a:lstStyle/>
            <a:p>
              <a:r>
                <a:rPr lang="hr-HR" dirty="0"/>
                <a:t>TYPE </a:t>
              </a:r>
              <a:r>
                <a:rPr lang="hr-HR" dirty="0" smtClean="0"/>
                <a:t>III </a:t>
              </a:r>
              <a:r>
                <a:rPr lang="hr-HR" dirty="0"/>
                <a:t>ADAPTIVE RESPONSE</a:t>
              </a:r>
              <a:endParaRPr lang="en-US" dirty="0"/>
            </a:p>
            <a:p>
              <a:endParaRPr lang="en-US" dirty="0"/>
            </a:p>
          </p:txBody>
        </p:sp>
        <p:cxnSp>
          <p:nvCxnSpPr>
            <p:cNvPr id="14" name="Straight Arrow Connector 13"/>
            <p:cNvCxnSpPr/>
            <p:nvPr/>
          </p:nvCxnSpPr>
          <p:spPr>
            <a:xfrm>
              <a:off x="3419872" y="1875530"/>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65123" y="1854686"/>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23928" y="1885160"/>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24128" y="1854686"/>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24030" y="1854686"/>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48064" y="1848059"/>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07973" y="2852936"/>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07875" y="2852936"/>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31909" y="2846309"/>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55776" y="3791945"/>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07875" y="3791945"/>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76256" y="3737660"/>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55776" y="4816501"/>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50539" y="4837802"/>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48264" y="4837802"/>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3680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430542"/>
            <a:ext cx="5854488" cy="830997"/>
          </a:xfrm>
          <a:prstGeom prst="rect">
            <a:avLst/>
          </a:prstGeom>
          <a:noFill/>
        </p:spPr>
        <p:txBody>
          <a:bodyPr wrap="none" rtlCol="0">
            <a:spAutoFit/>
          </a:bodyPr>
          <a:lstStyle/>
          <a:p>
            <a:pPr algn="ctr"/>
            <a:r>
              <a:rPr lang="hr-HR" sz="2400" dirty="0" smtClean="0">
                <a:latin typeface="Arial" panose="020B0604020202020204" pitchFamily="34" charset="0"/>
                <a:cs typeface="Arial" panose="020B0604020202020204" pitchFamily="34" charset="0"/>
              </a:rPr>
              <a:t>Stanični sustavi prepoznavanja mikrobnih</a:t>
            </a:r>
          </a:p>
          <a:p>
            <a:pPr algn="ctr"/>
            <a:r>
              <a:rPr lang="hr-HR" sz="2400" dirty="0" err="1" smtClean="0">
                <a:latin typeface="Arial" panose="020B0604020202020204" pitchFamily="34" charset="0"/>
                <a:cs typeface="Arial" panose="020B0604020202020204" pitchFamily="34" charset="0"/>
              </a:rPr>
              <a:t>nukleinskih</a:t>
            </a:r>
            <a:r>
              <a:rPr lang="hr-HR" sz="2400" dirty="0" smtClean="0">
                <a:latin typeface="Arial" panose="020B0604020202020204" pitchFamily="34" charset="0"/>
                <a:cs typeface="Arial" panose="020B0604020202020204" pitchFamily="34" charset="0"/>
              </a:rPr>
              <a:t> kiselina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4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7632847" cy="5755422"/>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-stanica ima sustave da prepozna proteine i </a:t>
            </a:r>
            <a:r>
              <a:rPr lang="hr-HR" sz="2000" dirty="0" err="1" smtClean="0">
                <a:latin typeface="Arial" panose="020B0604020202020204" pitchFamily="34" charset="0"/>
                <a:cs typeface="Arial" panose="020B0604020202020204" pitchFamily="34" charset="0"/>
              </a:rPr>
              <a:t>nukleinske</a:t>
            </a:r>
            <a:r>
              <a:rPr lang="hr-HR" sz="2000" dirty="0" smtClean="0">
                <a:latin typeface="Arial" panose="020B0604020202020204" pitchFamily="34" charset="0"/>
                <a:cs typeface="Arial" panose="020B0604020202020204" pitchFamily="34" charset="0"/>
              </a:rPr>
              <a:t> kiseline patogena</a:t>
            </a:r>
          </a:p>
          <a:p>
            <a:endParaRPr lang="hr-HR" sz="2000" dirty="0">
              <a:latin typeface="Arial" panose="020B0604020202020204" pitchFamily="34" charset="0"/>
              <a:cs typeface="Arial" panose="020B0604020202020204" pitchFamily="34" charset="0"/>
            </a:endParaRPr>
          </a:p>
          <a:p>
            <a:r>
              <a:rPr lang="hr-HR" sz="2000" dirty="0" err="1">
                <a:latin typeface="Arial" panose="020B0604020202020204" pitchFamily="34" charset="0"/>
                <a:cs typeface="Arial" panose="020B0604020202020204" pitchFamily="34" charset="0"/>
              </a:rPr>
              <a:t>Toll</a:t>
            </a:r>
            <a:r>
              <a:rPr lang="hr-HR" sz="2000" dirty="0">
                <a:latin typeface="Arial" panose="020B0604020202020204" pitchFamily="34" charset="0"/>
                <a:cs typeface="Arial" panose="020B0604020202020204" pitchFamily="34" charset="0"/>
              </a:rPr>
              <a:t> – 2011 Nobelova nagrada J. </a:t>
            </a:r>
            <a:r>
              <a:rPr lang="hr-HR" sz="2000" dirty="0" smtClean="0">
                <a:latin typeface="Arial" panose="020B0604020202020204" pitchFamily="34" charset="0"/>
                <a:cs typeface="Arial" panose="020B0604020202020204" pitchFamily="34" charset="0"/>
              </a:rPr>
              <a:t>Hoffmanu</a:t>
            </a:r>
          </a:p>
          <a:p>
            <a:endParaRPr lang="hr-HR" sz="2000" dirty="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-receptori koji prepoznaju uzorke patogena PRR – senzori za molekularne uzorke povezane s patogenima PAMP</a:t>
            </a:r>
          </a:p>
          <a:p>
            <a:endParaRPr lang="hr-HR" sz="2000" dirty="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-10 gena TLR – različiti PAMP </a:t>
            </a:r>
          </a:p>
          <a:p>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stijenka</a:t>
            </a:r>
            <a:r>
              <a:rPr lang="hr-HR" sz="2000" dirty="0" smtClean="0">
                <a:latin typeface="Arial" panose="020B0604020202020204" pitchFamily="34" charset="0"/>
                <a:cs typeface="Arial" panose="020B0604020202020204" pitchFamily="34" charset="0"/>
              </a:rPr>
              <a:t> G+ </a:t>
            </a:r>
            <a:r>
              <a:rPr lang="hr-HR" sz="2000" dirty="0" err="1" smtClean="0">
                <a:latin typeface="Arial" panose="020B0604020202020204" pitchFamily="34" charset="0"/>
                <a:cs typeface="Arial" panose="020B0604020202020204" pitchFamily="34" charset="0"/>
              </a:rPr>
              <a:t>i</a:t>
            </a:r>
            <a:r>
              <a:rPr lang="hr-HR" sz="2000" dirty="0" smtClean="0">
                <a:latin typeface="Arial" panose="020B0604020202020204" pitchFamily="34" charset="0"/>
                <a:cs typeface="Arial" panose="020B0604020202020204" pitchFamily="34" charset="0"/>
              </a:rPr>
              <a:t> G- bakterija, </a:t>
            </a:r>
            <a:r>
              <a:rPr lang="hr-HR" sz="2000" dirty="0" err="1" smtClean="0">
                <a:latin typeface="Arial" panose="020B0604020202020204" pitchFamily="34" charset="0"/>
                <a:cs typeface="Arial" panose="020B0604020202020204" pitchFamily="34" charset="0"/>
              </a:rPr>
              <a:t>flagelin</a:t>
            </a:r>
            <a:r>
              <a:rPr lang="hr-HR" sz="2000" dirty="0" smtClean="0">
                <a:latin typeface="Arial" panose="020B0604020202020204" pitchFamily="34" charset="0"/>
                <a:cs typeface="Arial" panose="020B0604020202020204" pitchFamily="34" charset="0"/>
              </a:rPr>
              <a:t>, </a:t>
            </a:r>
          </a:p>
          <a:p>
            <a:r>
              <a:rPr lang="hr-HR" sz="2000" dirty="0" err="1" smtClean="0">
                <a:latin typeface="Arial" panose="020B0604020202020204" pitchFamily="34" charset="0"/>
                <a:cs typeface="Arial" panose="020B0604020202020204" pitchFamily="34" charset="0"/>
              </a:rPr>
              <a:t>jlRNA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dlRNA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nemetilirana</a:t>
            </a:r>
            <a:r>
              <a:rPr lang="hr-HR" sz="2000" dirty="0" smtClean="0">
                <a:latin typeface="Arial" panose="020B0604020202020204" pitchFamily="34" charset="0"/>
                <a:cs typeface="Arial" panose="020B0604020202020204" pitchFamily="34" charset="0"/>
              </a:rPr>
              <a:t> DNA bakterija i virusa)</a:t>
            </a:r>
          </a:p>
          <a:p>
            <a:endParaRPr lang="hr-HR" dirty="0"/>
          </a:p>
          <a:p>
            <a:endParaRPr lang="hr-HR" dirty="0" smtClean="0"/>
          </a:p>
          <a:p>
            <a:endParaRPr lang="hr-HR" dirty="0"/>
          </a:p>
          <a:p>
            <a:endParaRPr lang="hr-HR" dirty="0" smtClean="0"/>
          </a:p>
          <a:p>
            <a:endParaRPr lang="hr-HR" dirty="0"/>
          </a:p>
          <a:p>
            <a:endParaRPr lang="en-US" dirty="0"/>
          </a:p>
        </p:txBody>
      </p:sp>
    </p:spTree>
    <p:extLst>
      <p:ext uri="{BB962C8B-B14F-4D97-AF65-F5344CB8AC3E}">
        <p14:creationId xmlns:p14="http://schemas.microsoft.com/office/powerpoint/2010/main" val="2191973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0152" y="6550223"/>
            <a:ext cx="3068148" cy="307777"/>
          </a:xfrm>
          <a:prstGeom prst="rect">
            <a:avLst/>
          </a:prstGeom>
          <a:noFill/>
        </p:spPr>
        <p:txBody>
          <a:bodyPr wrap="square" rtlCol="0">
            <a:spAutoFit/>
          </a:bodyPr>
          <a:lstStyle/>
          <a:p>
            <a:r>
              <a:rPr lang="hr-HR" sz="1400" dirty="0" err="1" smtClean="0"/>
              <a:t>McBride</a:t>
            </a:r>
            <a:r>
              <a:rPr lang="hr-HR" sz="1400" dirty="0" smtClean="0"/>
              <a:t> et al. EMJ </a:t>
            </a:r>
            <a:r>
              <a:rPr lang="hr-HR" sz="1400" dirty="0" err="1" smtClean="0"/>
              <a:t>Innov</a:t>
            </a:r>
            <a:r>
              <a:rPr lang="hr-HR" sz="1400" dirty="0" smtClean="0"/>
              <a:t>. 2020</a:t>
            </a:r>
            <a:endParaRPr lang="en-US" sz="1400" dirty="0"/>
          </a:p>
        </p:txBody>
      </p:sp>
      <p:sp>
        <p:nvSpPr>
          <p:cNvPr id="4" name="TextBox 3"/>
          <p:cNvSpPr txBox="1"/>
          <p:nvPr/>
        </p:nvSpPr>
        <p:spPr>
          <a:xfrm>
            <a:off x="467544" y="404664"/>
            <a:ext cx="7723781" cy="5632311"/>
          </a:xfrm>
          <a:prstGeom prst="rect">
            <a:avLst/>
          </a:prstGeom>
          <a:noFill/>
        </p:spPr>
        <p:txBody>
          <a:bodyPr wrap="none" rtlCol="0">
            <a:spAutoFit/>
          </a:bodyPr>
          <a:lstStyle/>
          <a:p>
            <a:r>
              <a:rPr lang="hr-HR" sz="2400" dirty="0" smtClean="0"/>
              <a:t>Biološke funkcije </a:t>
            </a:r>
            <a:r>
              <a:rPr lang="hr-HR" sz="2400" dirty="0" err="1" smtClean="0"/>
              <a:t>citokina</a:t>
            </a:r>
            <a:endParaRPr lang="hr-HR" sz="2400" dirty="0" smtClean="0"/>
          </a:p>
          <a:p>
            <a:endParaRPr lang="hr-HR" sz="2400" dirty="0"/>
          </a:p>
          <a:p>
            <a:r>
              <a:rPr lang="hr-HR" sz="2400" dirty="0" smtClean="0"/>
              <a:t>stimulacija razvoja staničnog i </a:t>
            </a:r>
            <a:r>
              <a:rPr lang="hr-HR" sz="2400" dirty="0" err="1" smtClean="0"/>
              <a:t>humoralnog</a:t>
            </a:r>
            <a:r>
              <a:rPr lang="hr-HR" sz="2400" dirty="0" smtClean="0"/>
              <a:t> imunog odgovora</a:t>
            </a:r>
          </a:p>
          <a:p>
            <a:endParaRPr lang="hr-HR" sz="2400" dirty="0"/>
          </a:p>
          <a:p>
            <a:r>
              <a:rPr lang="hr-HR" sz="2400" dirty="0" smtClean="0"/>
              <a:t>upalni odgovor</a:t>
            </a:r>
          </a:p>
          <a:p>
            <a:r>
              <a:rPr lang="hr-HR" sz="2400" dirty="0" smtClean="0"/>
              <a:t>regulacija </a:t>
            </a:r>
            <a:r>
              <a:rPr lang="hr-HR" sz="2400" dirty="0" err="1" smtClean="0"/>
              <a:t>hematopoeze</a:t>
            </a:r>
            <a:endParaRPr lang="hr-HR" sz="2400" dirty="0" smtClean="0"/>
          </a:p>
          <a:p>
            <a:r>
              <a:rPr lang="hr-HR" sz="2400" dirty="0" smtClean="0"/>
              <a:t>kontrola stanične proliferacije, diferencijacije i </a:t>
            </a:r>
            <a:r>
              <a:rPr lang="hr-HR" sz="2400" dirty="0" err="1" smtClean="0"/>
              <a:t>apoptoze</a:t>
            </a:r>
            <a:endParaRPr lang="hr-HR" sz="2400" dirty="0" smtClean="0"/>
          </a:p>
          <a:p>
            <a:r>
              <a:rPr lang="hr-HR" sz="2400" dirty="0" smtClean="0"/>
              <a:t>zarastanje rana</a:t>
            </a:r>
          </a:p>
          <a:p>
            <a:endParaRPr lang="hr-HR" sz="2400" dirty="0"/>
          </a:p>
          <a:p>
            <a:r>
              <a:rPr lang="hr-HR" sz="2400" dirty="0" smtClean="0"/>
              <a:t>efekti:</a:t>
            </a:r>
          </a:p>
          <a:p>
            <a:endParaRPr lang="hr-HR" sz="2400" dirty="0" smtClean="0"/>
          </a:p>
          <a:p>
            <a:r>
              <a:rPr lang="hr-HR" sz="2400" dirty="0" smtClean="0"/>
              <a:t>stanični rast</a:t>
            </a:r>
          </a:p>
          <a:p>
            <a:r>
              <a:rPr lang="hr-HR" sz="2400" dirty="0" smtClean="0"/>
              <a:t>stanična diferencijacija</a:t>
            </a:r>
          </a:p>
          <a:p>
            <a:r>
              <a:rPr lang="hr-HR" sz="2400" dirty="0" smtClean="0"/>
              <a:t>stanična aktivnost</a:t>
            </a:r>
          </a:p>
          <a:p>
            <a:r>
              <a:rPr lang="hr-HR" sz="2400" dirty="0" smtClean="0"/>
              <a:t>stanična smrt</a:t>
            </a:r>
            <a:endParaRPr lang="en-US" sz="2400" dirty="0"/>
          </a:p>
        </p:txBody>
      </p:sp>
    </p:spTree>
    <p:extLst>
      <p:ext uri="{BB962C8B-B14F-4D97-AF65-F5344CB8AC3E}">
        <p14:creationId xmlns:p14="http://schemas.microsoft.com/office/powerpoint/2010/main" val="3915517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04664"/>
            <a:ext cx="809625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44208" y="6381328"/>
            <a:ext cx="2280048" cy="369332"/>
          </a:xfrm>
          <a:prstGeom prst="rect">
            <a:avLst/>
          </a:prstGeom>
          <a:noFill/>
        </p:spPr>
        <p:txBody>
          <a:bodyPr wrap="none" rtlCol="0">
            <a:spAutoFit/>
          </a:bodyPr>
          <a:lstStyle/>
          <a:p>
            <a:r>
              <a:rPr lang="hr-HR" dirty="0" err="1" smtClean="0"/>
              <a:t>Takeuchi</a:t>
            </a:r>
            <a:r>
              <a:rPr lang="hr-HR" dirty="0" smtClean="0"/>
              <a:t> i </a:t>
            </a:r>
            <a:r>
              <a:rPr lang="hr-HR" dirty="0" err="1" smtClean="0"/>
              <a:t>Akira</a:t>
            </a:r>
            <a:r>
              <a:rPr lang="hr-HR" dirty="0" smtClean="0"/>
              <a:t>, 2010)</a:t>
            </a:r>
            <a:endParaRPr lang="en-US" dirty="0"/>
          </a:p>
        </p:txBody>
      </p:sp>
    </p:spTree>
    <p:extLst>
      <p:ext uri="{BB962C8B-B14F-4D97-AF65-F5344CB8AC3E}">
        <p14:creationId xmlns:p14="http://schemas.microsoft.com/office/powerpoint/2010/main" val="1816140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GI-Nutrition-Lower GI and Nutrition Flashcards | Quizlet"/>
          <p:cNvSpPr>
            <a:spLocks noChangeAspect="1" noChangeArrowheads="1"/>
          </p:cNvSpPr>
          <p:nvPr/>
        </p:nvSpPr>
        <p:spPr bwMode="auto">
          <a:xfrm>
            <a:off x="155575" y="-808038"/>
            <a:ext cx="2724150"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GI-Nutrition-Lower GI and Nutrition Flashcards | Quizlet"/>
          <p:cNvSpPr>
            <a:spLocks noChangeAspect="1" noChangeArrowheads="1"/>
          </p:cNvSpPr>
          <p:nvPr/>
        </p:nvSpPr>
        <p:spPr bwMode="auto">
          <a:xfrm>
            <a:off x="307975" y="-655638"/>
            <a:ext cx="2724150"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GI-Nutrition-Lower GI and Nutrition Flashcards | Quizlet"/>
          <p:cNvSpPr>
            <a:spLocks noChangeAspect="1" noChangeArrowheads="1"/>
          </p:cNvSpPr>
          <p:nvPr/>
        </p:nvSpPr>
        <p:spPr bwMode="auto">
          <a:xfrm>
            <a:off x="460375" y="-503238"/>
            <a:ext cx="2724150"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GI-Nutrition-Lower GI and Nutrition Flashcards | Quiz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450" y="1182688"/>
            <a:ext cx="5796455" cy="35706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87034" y="5591872"/>
            <a:ext cx="6336704" cy="707886"/>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Lokalizacija receptora TLR, na </a:t>
            </a:r>
            <a:r>
              <a:rPr lang="hr-HR" sz="2000" dirty="0" err="1" smtClean="0">
                <a:latin typeface="Arial" panose="020B0604020202020204" pitchFamily="34" charset="0"/>
                <a:cs typeface="Arial" panose="020B0604020202020204" pitchFamily="34" charset="0"/>
              </a:rPr>
              <a:t>makrofagima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dendritičkim</a:t>
            </a:r>
            <a:r>
              <a:rPr lang="hr-HR" sz="2000" dirty="0" smtClean="0">
                <a:latin typeface="Arial" panose="020B0604020202020204" pitchFamily="34" charset="0"/>
                <a:cs typeface="Arial" panose="020B0604020202020204" pitchFamily="34" charset="0"/>
              </a:rPr>
              <a:t> stanicama, epitelnim stanicama…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643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rgeting Toll-like receptors: emerging therapeutics? | Nature Reviews Drug  Dis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620000" cy="46005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5343536"/>
            <a:ext cx="6984776" cy="1015663"/>
          </a:xfrm>
          <a:prstGeom prst="rect">
            <a:avLst/>
          </a:prstGeom>
          <a:noFill/>
        </p:spPr>
        <p:txBody>
          <a:bodyPr wrap="square" rtlCol="0">
            <a:spAutoFit/>
          </a:bodyPr>
          <a:lstStyle/>
          <a:p>
            <a:r>
              <a:rPr lang="hr-HR" sz="2000" dirty="0" err="1" smtClean="0">
                <a:latin typeface="Arial" panose="020B0604020202020204" pitchFamily="34" charset="0"/>
                <a:cs typeface="Arial" panose="020B0604020202020204" pitchFamily="34" charset="0"/>
              </a:rPr>
              <a:t>dimerizacija</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pokretanje signalnog puta preko adaptora</a:t>
            </a:r>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indukcija </a:t>
            </a:r>
            <a:r>
              <a:rPr lang="hr-HR" sz="2000" dirty="0" err="1" smtClean="0">
                <a:latin typeface="Arial" panose="020B0604020202020204" pitchFamily="34" charset="0"/>
                <a:cs typeface="Arial" panose="020B0604020202020204" pitchFamily="34" charset="0"/>
              </a:rPr>
              <a:t>citokina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interferona</a:t>
            </a:r>
            <a:r>
              <a:rPr lang="hr-HR" sz="2000" dirty="0" smtClean="0">
                <a:latin typeface="Arial" panose="020B0604020202020204" pitchFamily="34" charset="0"/>
                <a:cs typeface="Arial" panose="020B0604020202020204" pitchFamily="34" charset="0"/>
              </a:rPr>
              <a:t> i dr.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39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yle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793" y="764704"/>
            <a:ext cx="3519289" cy="53757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54335" y="458704"/>
            <a:ext cx="2473904" cy="56542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644009" y="986105"/>
            <a:ext cx="4104456" cy="1323439"/>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pokretanje signalnog puta preko adaptora MyD88</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indukcija </a:t>
            </a:r>
            <a:r>
              <a:rPr lang="hr-HR" sz="2000" dirty="0" err="1" smtClean="0">
                <a:latin typeface="Arial" panose="020B0604020202020204" pitchFamily="34" charset="0"/>
                <a:cs typeface="Arial" panose="020B0604020202020204" pitchFamily="34" charset="0"/>
              </a:rPr>
              <a:t>citokina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interferona</a:t>
            </a:r>
            <a:r>
              <a:rPr lang="hr-HR" sz="2000" dirty="0" smtClean="0">
                <a:latin typeface="Arial" panose="020B0604020202020204" pitchFamily="34" charset="0"/>
                <a:cs typeface="Arial" panose="020B0604020202020204" pitchFamily="34" charset="0"/>
              </a:rPr>
              <a:t> i dr.</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1043608" y="3140968"/>
            <a:ext cx="1224136" cy="923330"/>
          </a:xfrm>
          <a:prstGeom prst="rect">
            <a:avLst/>
          </a:prstGeom>
          <a:noFill/>
        </p:spPr>
        <p:txBody>
          <a:bodyPr wrap="square" rtlCol="0">
            <a:spAutoFit/>
          </a:bodyPr>
          <a:lstStyle/>
          <a:p>
            <a:r>
              <a:rPr lang="hr-HR" dirty="0" smtClean="0"/>
              <a:t>MyD88 </a:t>
            </a:r>
            <a:r>
              <a:rPr lang="hr-HR" dirty="0" err="1" smtClean="0"/>
              <a:t>death</a:t>
            </a:r>
            <a:r>
              <a:rPr lang="hr-HR" dirty="0" smtClean="0"/>
              <a:t> </a:t>
            </a:r>
            <a:r>
              <a:rPr lang="hr-HR" dirty="0" err="1" smtClean="0"/>
              <a:t>domaiin</a:t>
            </a:r>
            <a:endParaRPr lang="en-US" dirty="0"/>
          </a:p>
        </p:txBody>
      </p:sp>
    </p:spTree>
    <p:extLst>
      <p:ext uri="{BB962C8B-B14F-4D97-AF65-F5344CB8AC3E}">
        <p14:creationId xmlns:p14="http://schemas.microsoft.com/office/powerpoint/2010/main" val="1940881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oteins acting within the NOD signaling pathway. The recognistion of...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4176464" cy="60141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692696"/>
            <a:ext cx="3168352" cy="5632311"/>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NLR: </a:t>
            </a:r>
            <a:r>
              <a:rPr lang="hr-HR" sz="2000" dirty="0" err="1" smtClean="0">
                <a:latin typeface="Arial" panose="020B0604020202020204" pitchFamily="34" charset="0"/>
                <a:cs typeface="Arial" panose="020B0604020202020204" pitchFamily="34" charset="0"/>
              </a:rPr>
              <a:t>Nod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like</a:t>
            </a:r>
            <a:r>
              <a:rPr lang="hr-HR" sz="2000" dirty="0" smtClean="0">
                <a:latin typeface="Arial" panose="020B0604020202020204" pitchFamily="34" charset="0"/>
                <a:cs typeface="Arial" panose="020B0604020202020204" pitchFamily="34" charset="0"/>
              </a:rPr>
              <a:t> receptor</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NOD: </a:t>
            </a:r>
            <a:r>
              <a:rPr lang="hr-HR" sz="2000" dirty="0" err="1" smtClean="0">
                <a:latin typeface="Arial" panose="020B0604020202020204" pitchFamily="34" charset="0"/>
                <a:cs typeface="Arial" panose="020B0604020202020204" pitchFamily="34" charset="0"/>
              </a:rPr>
              <a:t>nucleotide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binding</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oligomerization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domain</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citoplazmatski</a:t>
            </a:r>
            <a:r>
              <a:rPr lang="hr-HR" sz="2000" dirty="0" smtClean="0">
                <a:latin typeface="Arial" panose="020B0604020202020204" pitchFamily="34" charset="0"/>
                <a:cs typeface="Arial" panose="020B0604020202020204" pitchFamily="34" charset="0"/>
              </a:rPr>
              <a:t> senzori mikrobnih molekula ili staničnog oštećenja (npr. produkt </a:t>
            </a:r>
            <a:r>
              <a:rPr lang="hr-HR" sz="2000" dirty="0" err="1" smtClean="0">
                <a:latin typeface="Arial" panose="020B0604020202020204" pitchFamily="34" charset="0"/>
                <a:cs typeface="Arial" panose="020B0604020202020204" pitchFamily="34" charset="0"/>
              </a:rPr>
              <a:t>peptidoglikana</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induciraju putove </a:t>
            </a:r>
            <a:r>
              <a:rPr lang="hr-HR" sz="2000" dirty="0" err="1" smtClean="0">
                <a:latin typeface="Arial" panose="020B0604020202020204" pitchFamily="34" charset="0"/>
                <a:cs typeface="Arial" panose="020B0604020202020204" pitchFamily="34" charset="0"/>
              </a:rPr>
              <a:t>NFkappaB</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proizvodnja</a:t>
            </a:r>
          </a:p>
          <a:p>
            <a:r>
              <a:rPr lang="hr-HR" sz="2000" dirty="0" err="1" smtClean="0">
                <a:latin typeface="Arial" panose="020B0604020202020204" pitchFamily="34" charset="0"/>
                <a:cs typeface="Arial" panose="020B0604020202020204" pitchFamily="34" charset="0"/>
              </a:rPr>
              <a:t>proupalnih</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citokina</a:t>
            </a:r>
            <a:r>
              <a:rPr lang="hr-HR" sz="2000" dirty="0" smtClean="0">
                <a:latin typeface="Arial" panose="020B0604020202020204" pitchFamily="34" charset="0"/>
                <a:cs typeface="Arial" panose="020B0604020202020204" pitchFamily="34" charset="0"/>
              </a:rPr>
              <a:t> i NO</a:t>
            </a:r>
          </a:p>
          <a:p>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inflamasome</a:t>
            </a:r>
            <a:r>
              <a:rPr lang="hr-HR" sz="2000" dirty="0" smtClean="0">
                <a:latin typeface="Arial" panose="020B0604020202020204" pitchFamily="34" charset="0"/>
                <a:cs typeface="Arial" panose="020B0604020202020204" pitchFamily="34" charset="0"/>
              </a:rPr>
              <a:t>, </a:t>
            </a:r>
          </a:p>
          <a:p>
            <a:r>
              <a:rPr lang="hr-HR" sz="2000" dirty="0" smtClean="0">
                <a:latin typeface="Arial" panose="020B0604020202020204" pitchFamily="34" charset="0"/>
                <a:cs typeface="Arial" panose="020B0604020202020204" pitchFamily="34" charset="0"/>
              </a:rPr>
              <a:t>stanična smrt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70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4" y="4797152"/>
            <a:ext cx="8424936" cy="1938992"/>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RIG-I  </a:t>
            </a:r>
            <a:r>
              <a:rPr lang="hr-HR" sz="2000" dirty="0" err="1" smtClean="0">
                <a:latin typeface="Arial" panose="020B0604020202020204" pitchFamily="34" charset="0"/>
                <a:cs typeface="Arial" panose="020B0604020202020204" pitchFamily="34" charset="0"/>
              </a:rPr>
              <a:t>retinoic</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acid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inducible</a:t>
            </a:r>
            <a:r>
              <a:rPr lang="hr-HR" sz="2000" dirty="0" smtClean="0">
                <a:latin typeface="Arial" panose="020B0604020202020204" pitchFamily="34" charset="0"/>
                <a:cs typeface="Arial" panose="020B0604020202020204" pitchFamily="34" charset="0"/>
              </a:rPr>
              <a:t> gene I: prepoznaje </a:t>
            </a:r>
            <a:r>
              <a:rPr lang="hr-HR" sz="2000" dirty="0" err="1" smtClean="0">
                <a:latin typeface="Arial" panose="020B0604020202020204" pitchFamily="34" charset="0"/>
                <a:cs typeface="Arial" panose="020B0604020202020204" pitchFamily="34" charset="0"/>
              </a:rPr>
              <a:t>jednolančane</a:t>
            </a:r>
            <a:r>
              <a:rPr lang="hr-HR" sz="2000" dirty="0" smtClean="0">
                <a:latin typeface="Arial" panose="020B0604020202020204" pitchFamily="34" charset="0"/>
                <a:cs typeface="Arial" panose="020B0604020202020204" pitchFamily="34" charset="0"/>
              </a:rPr>
              <a:t> RNA bez 7meG na 5’ kraju</a:t>
            </a:r>
          </a:p>
          <a:p>
            <a:r>
              <a:rPr lang="hr-HR" sz="2000" dirty="0" smtClean="0">
                <a:latin typeface="Arial" panose="020B0604020202020204" pitchFamily="34" charset="0"/>
                <a:cs typeface="Arial" panose="020B0604020202020204" pitchFamily="34" charset="0"/>
              </a:rPr>
              <a:t>MDA-5 (</a:t>
            </a:r>
            <a:r>
              <a:rPr lang="hr-HR" sz="2000" dirty="0" err="1" smtClean="0">
                <a:latin typeface="Arial" panose="020B0604020202020204" pitchFamily="34" charset="0"/>
                <a:cs typeface="Arial" panose="020B0604020202020204" pitchFamily="34" charset="0"/>
              </a:rPr>
              <a:t>melanoma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differentiation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associated</a:t>
            </a:r>
            <a:r>
              <a:rPr lang="hr-HR" sz="2000" dirty="0" smtClean="0">
                <a:latin typeface="Arial" panose="020B0604020202020204" pitchFamily="34" charset="0"/>
                <a:cs typeface="Arial" panose="020B0604020202020204" pitchFamily="34" charset="0"/>
              </a:rPr>
              <a:t> 5) ili </a:t>
            </a:r>
            <a:r>
              <a:rPr lang="hr-HR" sz="2000" dirty="0" err="1" smtClean="0">
                <a:latin typeface="Arial" panose="020B0604020202020204" pitchFamily="34" charset="0"/>
                <a:cs typeface="Arial" panose="020B0604020202020204" pitchFamily="34" charset="0"/>
              </a:rPr>
              <a:t>helicard</a:t>
            </a:r>
            <a:r>
              <a:rPr lang="hr-HR" sz="2000" dirty="0" smtClean="0">
                <a:latin typeface="Arial" panose="020B0604020202020204" pitchFamily="34" charset="0"/>
                <a:cs typeface="Arial" panose="020B0604020202020204" pitchFamily="34" charset="0"/>
              </a:rPr>
              <a:t> detektira </a:t>
            </a:r>
            <a:r>
              <a:rPr lang="hr-HR" sz="2000" dirty="0" err="1" smtClean="0">
                <a:latin typeface="Arial" panose="020B0604020202020204" pitchFamily="34" charset="0"/>
                <a:cs typeface="Arial" panose="020B0604020202020204" pitchFamily="34" charset="0"/>
              </a:rPr>
              <a:t>dvolančane</a:t>
            </a:r>
            <a:r>
              <a:rPr lang="hr-HR" sz="2000" dirty="0" smtClean="0">
                <a:latin typeface="Arial" panose="020B0604020202020204" pitchFamily="34" charset="0"/>
                <a:cs typeface="Arial" panose="020B0604020202020204" pitchFamily="34" charset="0"/>
              </a:rPr>
              <a:t> </a:t>
            </a:r>
            <a:r>
              <a:rPr lang="hr-HR" sz="2000" dirty="0" smtClean="0">
                <a:solidFill>
                  <a:schemeClr val="tx2">
                    <a:lumMod val="60000"/>
                    <a:lumOff val="40000"/>
                  </a:schemeClr>
                </a:solidFill>
                <a:latin typeface="Arial" panose="020B0604020202020204" pitchFamily="34" charset="0"/>
                <a:cs typeface="Arial" panose="020B0604020202020204" pitchFamily="34" charset="0"/>
              </a:rPr>
              <a:t>RNA</a:t>
            </a:r>
          </a:p>
          <a:p>
            <a:r>
              <a:rPr lang="hr-HR" sz="2000" dirty="0" smtClean="0">
                <a:latin typeface="Arial" panose="020B0604020202020204" pitchFamily="34" charset="0"/>
                <a:cs typeface="Arial" panose="020B0604020202020204" pitchFamily="34" charset="0"/>
              </a:rPr>
              <a:t>aktivacija mitohondrijskog antivirusnog signalnog proteina MAVS</a:t>
            </a:r>
          </a:p>
          <a:p>
            <a:r>
              <a:rPr lang="hr-HR" sz="2000" dirty="0" smtClean="0">
                <a:latin typeface="Arial" panose="020B0604020202020204" pitchFamily="34" charset="0"/>
                <a:cs typeface="Arial" panose="020B0604020202020204" pitchFamily="34" charset="0"/>
              </a:rPr>
              <a:t>proizvodnja </a:t>
            </a:r>
            <a:r>
              <a:rPr lang="hr-HR" sz="2000" dirty="0" err="1" smtClean="0">
                <a:latin typeface="Arial" panose="020B0604020202020204" pitchFamily="34" charset="0"/>
                <a:cs typeface="Arial" panose="020B0604020202020204" pitchFamily="34" charset="0"/>
              </a:rPr>
              <a:t>interferona</a:t>
            </a:r>
            <a:endParaRPr lang="en-US" sz="2000" dirty="0">
              <a:latin typeface="Arial" panose="020B0604020202020204" pitchFamily="34" charset="0"/>
              <a:cs typeface="Arial" panose="020B0604020202020204" pitchFamily="34" charset="0"/>
            </a:endParaRPr>
          </a:p>
        </p:txBody>
      </p:sp>
      <p:pic>
        <p:nvPicPr>
          <p:cNvPr id="6148" name="Picture 4" descr="Frontiers | Pattern Recognition and Signaling Mechanisms of RIG-I and MDA5  | Immu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0"/>
            <a:ext cx="4752528" cy="470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718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2284"/>
            <a:ext cx="4824536" cy="621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4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NA sensing by the cGAS–STING pathway in health and disease | Nature  Reviews Gen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6524625" cy="5314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302116"/>
            <a:ext cx="8352928" cy="1600438"/>
          </a:xfrm>
          <a:prstGeom prst="rect">
            <a:avLst/>
          </a:prstGeom>
          <a:noFill/>
        </p:spPr>
        <p:txBody>
          <a:bodyPr wrap="square" rtlCol="0">
            <a:spAutoFit/>
          </a:bodyPr>
          <a:lstStyle/>
          <a:p>
            <a:r>
              <a:rPr lang="hr-HR" sz="2000" dirty="0">
                <a:latin typeface="Arial" panose="020B0604020202020204" pitchFamily="34" charset="0"/>
                <a:cs typeface="Arial" panose="020B0604020202020204" pitchFamily="34" charset="0"/>
              </a:rPr>
              <a:t>senzor </a:t>
            </a:r>
            <a:r>
              <a:rPr lang="hr-HR" sz="2000" dirty="0">
                <a:solidFill>
                  <a:schemeClr val="tx2">
                    <a:lumMod val="60000"/>
                    <a:lumOff val="40000"/>
                  </a:schemeClr>
                </a:solidFill>
                <a:latin typeface="Arial" panose="020B0604020202020204" pitchFamily="34" charset="0"/>
                <a:cs typeface="Arial" panose="020B0604020202020204" pitchFamily="34" charset="0"/>
              </a:rPr>
              <a:t>DNA</a:t>
            </a:r>
            <a:r>
              <a:rPr lang="hr-HR" sz="2000" dirty="0">
                <a:latin typeface="Arial" panose="020B0604020202020204" pitchFamily="34" charset="0"/>
                <a:cs typeface="Arial" panose="020B0604020202020204" pitchFamily="34" charset="0"/>
              </a:rPr>
              <a:t>:</a:t>
            </a:r>
          </a:p>
          <a:p>
            <a:r>
              <a:rPr lang="hr-HR" sz="2000" dirty="0">
                <a:latin typeface="Arial" panose="020B0604020202020204" pitchFamily="34" charset="0"/>
                <a:cs typeface="Arial" panose="020B0604020202020204" pitchFamily="34" charset="0"/>
              </a:rPr>
              <a:t>STING – stimulator </a:t>
            </a:r>
            <a:r>
              <a:rPr lang="hr-HR" sz="2000" dirty="0" err="1">
                <a:latin typeface="Arial" panose="020B0604020202020204" pitchFamily="34" charset="0"/>
                <a:cs typeface="Arial" panose="020B0604020202020204" pitchFamily="34" charset="0"/>
              </a:rPr>
              <a:t>interferonskih</a:t>
            </a:r>
            <a:r>
              <a:rPr lang="hr-HR" sz="2000" dirty="0">
                <a:latin typeface="Arial" panose="020B0604020202020204" pitchFamily="34" charset="0"/>
                <a:cs typeface="Arial" panose="020B0604020202020204" pitchFamily="34" charset="0"/>
              </a:rPr>
              <a:t> gena</a:t>
            </a: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usidren u ER, C kraj strši u citoplazmu kao </a:t>
            </a:r>
            <a:r>
              <a:rPr lang="hr-HR" sz="2000" dirty="0" err="1">
                <a:latin typeface="Arial" panose="020B0604020202020204" pitchFamily="34" charset="0"/>
                <a:cs typeface="Arial" panose="020B0604020202020204" pitchFamily="34" charset="0"/>
              </a:rPr>
              <a:t>inaktivni</a:t>
            </a:r>
            <a:r>
              <a:rPr lang="hr-HR" sz="2000" dirty="0">
                <a:latin typeface="Arial" panose="020B0604020202020204" pitchFamily="34" charset="0"/>
                <a:cs typeface="Arial" panose="020B0604020202020204" pitchFamily="34" charset="0"/>
              </a:rPr>
              <a:t> </a:t>
            </a:r>
            <a:r>
              <a:rPr lang="hr-HR" sz="2000" dirty="0" err="1">
                <a:latin typeface="Arial" panose="020B0604020202020204" pitchFamily="34" charset="0"/>
                <a:cs typeface="Arial" panose="020B0604020202020204" pitchFamily="34" charset="0"/>
              </a:rPr>
              <a:t>homodimer</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92404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cognition of cytosolic DNA by cGAS and other STING‐dependent sensors -  Bhat - 2014 - European Journal of Immunology - Wiley Onlin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098" y="260648"/>
            <a:ext cx="4700464" cy="30176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4005064"/>
            <a:ext cx="8352928" cy="2215991"/>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STING prepoznaje cikličke </a:t>
            </a:r>
            <a:r>
              <a:rPr lang="hr-HR" sz="2000" dirty="0" err="1" smtClean="0">
                <a:latin typeface="Arial" panose="020B0604020202020204" pitchFamily="34" charset="0"/>
                <a:cs typeface="Arial" panose="020B0604020202020204" pitchFamily="34" charset="0"/>
              </a:rPr>
              <a:t>dinukleotide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cdiGMP</a:t>
            </a:r>
            <a:r>
              <a:rPr lang="hr-HR" sz="2000" dirty="0" smtClean="0">
                <a:latin typeface="Arial" panose="020B0604020202020204" pitchFamily="34" charset="0"/>
                <a:cs typeface="Arial" panose="020B0604020202020204" pitchFamily="34" charset="0"/>
              </a:rPr>
              <a:t> i </a:t>
            </a:r>
            <a:r>
              <a:rPr lang="hr-HR" sz="2000" dirty="0" err="1" smtClean="0">
                <a:latin typeface="Arial" panose="020B0604020202020204" pitchFamily="34" charset="0"/>
                <a:cs typeface="Arial" panose="020B0604020202020204" pitchFamily="34" charset="0"/>
              </a:rPr>
              <a:t>cdiAMP</a:t>
            </a:r>
            <a:r>
              <a:rPr lang="hr-HR" sz="2000" dirty="0" smtClean="0">
                <a:latin typeface="Arial" panose="020B0604020202020204" pitchFamily="34" charset="0"/>
                <a:cs typeface="Arial" panose="020B0604020202020204" pitchFamily="34" charset="0"/>
              </a:rPr>
              <a:t>, bakterijske sekundarne glasnike</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ili </a:t>
            </a:r>
            <a:r>
              <a:rPr lang="hr-HR" sz="2000" dirty="0" err="1" smtClean="0">
                <a:latin typeface="Arial" panose="020B0604020202020204" pitchFamily="34" charset="0"/>
                <a:cs typeface="Arial" panose="020B0604020202020204" pitchFamily="34" charset="0"/>
              </a:rPr>
              <a:t>cGAMP</a:t>
            </a:r>
            <a:r>
              <a:rPr lang="hr-HR" sz="2000" dirty="0" smtClean="0">
                <a:latin typeface="Arial" panose="020B0604020202020204" pitchFamily="34" charset="0"/>
                <a:cs typeface="Arial" panose="020B0604020202020204" pitchFamily="34" charset="0"/>
              </a:rPr>
              <a:t> kojeg proizvodi c-GAS</a:t>
            </a: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drugi senzori </a:t>
            </a:r>
            <a:r>
              <a:rPr lang="hr-HR" sz="2000" dirty="0" err="1" smtClean="0">
                <a:latin typeface="Arial" panose="020B0604020202020204" pitchFamily="34" charset="0"/>
                <a:cs typeface="Arial" panose="020B0604020202020204" pitchFamily="34" charset="0"/>
              </a:rPr>
              <a:t>dvolančane</a:t>
            </a:r>
            <a:r>
              <a:rPr lang="hr-HR" sz="2000" dirty="0" smtClean="0">
                <a:latin typeface="Arial" panose="020B0604020202020204" pitchFamily="34" charset="0"/>
                <a:cs typeface="Arial" panose="020B0604020202020204" pitchFamily="34" charset="0"/>
              </a:rPr>
              <a:t> DNA: IFI16, DNA PK…</a:t>
            </a:r>
          </a:p>
          <a:p>
            <a:endParaRPr lang="hr-HR" dirty="0"/>
          </a:p>
        </p:txBody>
      </p:sp>
    </p:spTree>
    <p:extLst>
      <p:ext uri="{BB962C8B-B14F-4D97-AF65-F5344CB8AC3E}">
        <p14:creationId xmlns:p14="http://schemas.microsoft.com/office/powerpoint/2010/main" val="1242695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544" y="188640"/>
            <a:ext cx="6160616" cy="428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4475287"/>
            <a:ext cx="8424936" cy="2800767"/>
          </a:xfrm>
          <a:prstGeom prst="rect">
            <a:avLst/>
          </a:prstGeom>
          <a:noFill/>
        </p:spPr>
        <p:txBody>
          <a:bodyPr wrap="square" rtlCol="0">
            <a:spAutoFit/>
          </a:bodyPr>
          <a:lstStyle/>
          <a:p>
            <a:r>
              <a:rPr lang="hr-HR" sz="2000" dirty="0" err="1" smtClean="0">
                <a:solidFill>
                  <a:prstClr val="black"/>
                </a:solidFill>
                <a:latin typeface="Arial" panose="020B0604020202020204" pitchFamily="34" charset="0"/>
                <a:cs typeface="Arial" panose="020B0604020202020204" pitchFamily="34" charset="0"/>
              </a:rPr>
              <a:t>cGAS</a:t>
            </a:r>
            <a:r>
              <a:rPr lang="hr-HR" sz="2000" dirty="0">
                <a:solidFill>
                  <a:prstClr val="black"/>
                </a:solidFill>
                <a:latin typeface="Arial" panose="020B0604020202020204" pitchFamily="34" charset="0"/>
                <a:cs typeface="Arial" panose="020B0604020202020204" pitchFamily="34" charset="0"/>
              </a:rPr>
              <a:t>, ciklička GAMP </a:t>
            </a:r>
            <a:r>
              <a:rPr lang="hr-HR" sz="2000" dirty="0" err="1">
                <a:solidFill>
                  <a:prstClr val="black"/>
                </a:solidFill>
                <a:latin typeface="Arial" panose="020B0604020202020204" pitchFamily="34" charset="0"/>
                <a:cs typeface="Arial" panose="020B0604020202020204" pitchFamily="34" charset="0"/>
              </a:rPr>
              <a:t>sintaza</a:t>
            </a:r>
            <a:r>
              <a:rPr lang="hr-HR" sz="2000" dirty="0">
                <a:solidFill>
                  <a:prstClr val="black"/>
                </a:solidFill>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inducira nastanak </a:t>
            </a:r>
            <a:r>
              <a:rPr lang="hr-HR" sz="2000" dirty="0" err="1">
                <a:latin typeface="Arial" panose="020B0604020202020204" pitchFamily="34" charset="0"/>
                <a:cs typeface="Arial" panose="020B0604020202020204" pitchFamily="34" charset="0"/>
              </a:rPr>
              <a:t>cGAMP</a:t>
            </a:r>
            <a:r>
              <a:rPr lang="hr-HR" sz="2000" dirty="0">
                <a:latin typeface="Arial" panose="020B0604020202020204" pitchFamily="34" charset="0"/>
                <a:cs typeface="Arial" panose="020B0604020202020204" pitchFamily="34" charset="0"/>
              </a:rPr>
              <a:t>, cikličnog GMP-AMP kao senzor </a:t>
            </a:r>
            <a:r>
              <a:rPr lang="hr-HR" sz="2000" dirty="0" err="1">
                <a:latin typeface="Arial" panose="020B0604020202020204" pitchFamily="34" charset="0"/>
                <a:cs typeface="Arial" panose="020B0604020202020204" pitchFamily="34" charset="0"/>
              </a:rPr>
              <a:t>dvolančane</a:t>
            </a:r>
            <a:r>
              <a:rPr lang="hr-HR" sz="2000" dirty="0">
                <a:latin typeface="Arial" panose="020B0604020202020204" pitchFamily="34" charset="0"/>
                <a:cs typeface="Arial" panose="020B0604020202020204" pitchFamily="34" charset="0"/>
              </a:rPr>
              <a:t> DNA, ako je dovoljne duljine </a:t>
            </a:r>
          </a:p>
          <a:p>
            <a:r>
              <a:rPr lang="hr-HR" sz="2000" dirty="0" err="1">
                <a:solidFill>
                  <a:schemeClr val="accent2"/>
                </a:solidFill>
                <a:latin typeface="Arial" panose="020B0604020202020204" pitchFamily="34" charset="0"/>
                <a:cs typeface="Arial" panose="020B0604020202020204" pitchFamily="34" charset="0"/>
              </a:rPr>
              <a:t>citosolna</a:t>
            </a:r>
            <a:r>
              <a:rPr lang="hr-HR" sz="2000" dirty="0">
                <a:solidFill>
                  <a:schemeClr val="accent2"/>
                </a:solidFill>
                <a:latin typeface="Arial" panose="020B0604020202020204" pitchFamily="34" charset="0"/>
                <a:cs typeface="Arial" panose="020B0604020202020204" pitchFamily="34" charset="0"/>
              </a:rPr>
              <a:t> DNA </a:t>
            </a:r>
            <a:r>
              <a:rPr lang="hr-HR" sz="2000" dirty="0">
                <a:latin typeface="Arial" panose="020B0604020202020204" pitchFamily="34" charset="0"/>
                <a:cs typeface="Arial" panose="020B0604020202020204" pitchFamily="34" charset="0"/>
              </a:rPr>
              <a:t>aktivira </a:t>
            </a:r>
            <a:r>
              <a:rPr lang="hr-HR" sz="2000" dirty="0" err="1">
                <a:latin typeface="Arial" panose="020B0604020202020204" pitchFamily="34" charset="0"/>
                <a:cs typeface="Arial" panose="020B0604020202020204" pitchFamily="34" charset="0"/>
              </a:rPr>
              <a:t>cGAS</a:t>
            </a:r>
            <a:r>
              <a:rPr lang="hr-HR" sz="2000" dirty="0">
                <a:latin typeface="Arial" panose="020B0604020202020204" pitchFamily="34" charset="0"/>
                <a:cs typeface="Arial" panose="020B0604020202020204" pitchFamily="34" charset="0"/>
              </a:rPr>
              <a:t> i </a:t>
            </a:r>
            <a:r>
              <a:rPr lang="hr-HR" sz="2000" dirty="0" smtClean="0">
                <a:latin typeface="Arial" panose="020B0604020202020204" pitchFamily="34" charset="0"/>
                <a:cs typeface="Arial" panose="020B0604020202020204" pitchFamily="34" charset="0"/>
              </a:rPr>
              <a:t>nastaje kap </a:t>
            </a:r>
            <a:r>
              <a:rPr lang="hr-HR" sz="2000" dirty="0">
                <a:latin typeface="Arial" panose="020B0604020202020204" pitchFamily="34" charset="0"/>
                <a:cs typeface="Arial" panose="020B0604020202020204" pitchFamily="34" charset="0"/>
              </a:rPr>
              <a:t>kompleksa </a:t>
            </a:r>
            <a:r>
              <a:rPr lang="hr-HR" sz="2000" dirty="0" err="1" smtClean="0">
                <a:latin typeface="Arial" panose="020B0604020202020204" pitchFamily="34" charset="0"/>
                <a:cs typeface="Arial" panose="020B0604020202020204" pitchFamily="34" charset="0"/>
              </a:rPr>
              <a:t>cGAS</a:t>
            </a:r>
            <a:r>
              <a:rPr lang="hr-HR" sz="2000" dirty="0" smtClean="0">
                <a:latin typeface="Arial" panose="020B0604020202020204" pitchFamily="34" charset="0"/>
                <a:cs typeface="Arial" panose="020B0604020202020204" pitchFamily="34" charset="0"/>
              </a:rPr>
              <a:t>-DNA</a:t>
            </a:r>
            <a:r>
              <a:rPr lang="hr-HR" sz="2000" dirty="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liquid</a:t>
            </a:r>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liquid</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separation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phase</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err="1">
                <a:latin typeface="Arial" panose="020B0604020202020204" pitchFamily="34" charset="0"/>
                <a:cs typeface="Arial" panose="020B0604020202020204" pitchFamily="34" charset="0"/>
              </a:rPr>
              <a:t>cGAS</a:t>
            </a:r>
            <a:r>
              <a:rPr lang="hr-HR" sz="2000" dirty="0">
                <a:latin typeface="Arial" panose="020B0604020202020204" pitchFamily="34" charset="0"/>
                <a:cs typeface="Arial" panose="020B0604020202020204" pitchFamily="34" charset="0"/>
              </a:rPr>
              <a:t>, ATP i GTP su </a:t>
            </a:r>
            <a:r>
              <a:rPr lang="hr-HR" sz="2000" dirty="0" smtClean="0">
                <a:latin typeface="Arial" panose="020B0604020202020204" pitchFamily="34" charset="0"/>
                <a:cs typeface="Arial" panose="020B0604020202020204" pitchFamily="34" charset="0"/>
              </a:rPr>
              <a:t>koncentrirani u </a:t>
            </a:r>
            <a:r>
              <a:rPr lang="hr-HR" sz="2000" dirty="0" smtClean="0">
                <a:solidFill>
                  <a:schemeClr val="accent2"/>
                </a:solidFill>
                <a:latin typeface="Arial" panose="020B0604020202020204" pitchFamily="34" charset="0"/>
                <a:cs typeface="Arial" panose="020B0604020202020204" pitchFamily="34" charset="0"/>
              </a:rPr>
              <a:t>kapi </a:t>
            </a:r>
            <a:r>
              <a:rPr lang="hr-HR" sz="2000" dirty="0">
                <a:latin typeface="Arial" panose="020B0604020202020204" pitchFamily="34" charset="0"/>
                <a:cs typeface="Arial" panose="020B0604020202020204" pitchFamily="34" charset="0"/>
              </a:rPr>
              <a:t>i omogućuju nastanak </a:t>
            </a:r>
            <a:r>
              <a:rPr lang="hr-HR" sz="2000" dirty="0" err="1">
                <a:latin typeface="Arial" panose="020B0604020202020204" pitchFamily="34" charset="0"/>
                <a:cs typeface="Arial" panose="020B0604020202020204" pitchFamily="34" charset="0"/>
              </a:rPr>
              <a:t>cGAMP</a:t>
            </a:r>
            <a:r>
              <a:rPr lang="hr-HR" sz="2000" dirty="0">
                <a:latin typeface="Arial" panose="020B0604020202020204" pitchFamily="34" charset="0"/>
                <a:cs typeface="Arial" panose="020B0604020202020204" pitchFamily="34" charset="0"/>
              </a:rPr>
              <a:t> koji aktivira STING</a:t>
            </a:r>
            <a:endParaRPr lang="en-US" sz="2000" dirty="0">
              <a:latin typeface="Arial" panose="020B0604020202020204" pitchFamily="34" charset="0"/>
              <a:cs typeface="Arial" panose="020B0604020202020204" pitchFamily="34" charset="0"/>
            </a:endParaRPr>
          </a:p>
          <a:p>
            <a:endParaRPr lang="hr-HR" dirty="0"/>
          </a:p>
          <a:p>
            <a:endParaRPr lang="en-US" dirty="0"/>
          </a:p>
        </p:txBody>
      </p:sp>
    </p:spTree>
    <p:extLst>
      <p:ext uri="{BB962C8B-B14F-4D97-AF65-F5344CB8AC3E}">
        <p14:creationId xmlns:p14="http://schemas.microsoft.com/office/powerpoint/2010/main" val="340106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3992" y="6202524"/>
            <a:ext cx="5775940"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Regulacija diferencijacije </a:t>
            </a:r>
            <a:r>
              <a:rPr lang="hr-HR" sz="2000" dirty="0" err="1" smtClean="0">
                <a:latin typeface="Arial" panose="020B0604020202020204" pitchFamily="34" charset="0"/>
                <a:cs typeface="Arial" panose="020B0604020202020204" pitchFamily="34" charset="0"/>
              </a:rPr>
              <a:t>hematopoetskih</a:t>
            </a:r>
            <a:r>
              <a:rPr lang="hr-HR" sz="2000" dirty="0" smtClean="0">
                <a:latin typeface="Arial" panose="020B0604020202020204" pitchFamily="34" charset="0"/>
                <a:cs typeface="Arial" panose="020B0604020202020204" pitchFamily="34" charset="0"/>
              </a:rPr>
              <a:t> stanica</a:t>
            </a:r>
            <a:endParaRPr lang="en-US" sz="2000" dirty="0">
              <a:latin typeface="Arial" panose="020B0604020202020204" pitchFamily="34" charset="0"/>
              <a:cs typeface="Arial" panose="020B0604020202020204" pitchFamily="34" charset="0"/>
            </a:endParaRPr>
          </a:p>
        </p:txBody>
      </p:sp>
      <p:grpSp>
        <p:nvGrpSpPr>
          <p:cNvPr id="6" name="Group 5"/>
          <p:cNvGrpSpPr/>
          <p:nvPr/>
        </p:nvGrpSpPr>
        <p:grpSpPr>
          <a:xfrm>
            <a:off x="306092" y="0"/>
            <a:ext cx="8946428" cy="5949280"/>
            <a:chOff x="306092" y="0"/>
            <a:chExt cx="8946428" cy="594928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306092" y="161610"/>
              <a:ext cx="8424936" cy="573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55776" y="0"/>
              <a:ext cx="6336704"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60432" y="116632"/>
              <a:ext cx="792088"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48464" y="4941168"/>
              <a:ext cx="14401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63346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rs.els-cdn.com/content/image/1-s2.0-S1097276523010249-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380611" cy="418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5984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162" y="980728"/>
            <a:ext cx="4755926" cy="5262979"/>
          </a:xfrm>
          <a:prstGeom prst="rect">
            <a:avLst/>
          </a:prstGeom>
          <a:noFill/>
        </p:spPr>
        <p:txBody>
          <a:bodyPr wrap="square" rtlCol="0">
            <a:spAutoFit/>
          </a:bodyPr>
          <a:lstStyle/>
          <a:p>
            <a:r>
              <a:rPr lang="hr-HR" sz="2000" dirty="0">
                <a:latin typeface="Arial" panose="020B0604020202020204" pitchFamily="34" charset="0"/>
                <a:cs typeface="Arial" panose="020B0604020202020204" pitchFamily="34" charset="0"/>
              </a:rPr>
              <a:t>STING </a:t>
            </a:r>
            <a:r>
              <a:rPr lang="hr-HR" sz="2000" dirty="0" smtClean="0">
                <a:latin typeface="Arial" panose="020B0604020202020204" pitchFamily="34" charset="0"/>
                <a:cs typeface="Arial" panose="020B0604020202020204" pitchFamily="34" charset="0"/>
              </a:rPr>
              <a:t>aktivira nizvodne putove:</a:t>
            </a:r>
          </a:p>
          <a:p>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IRF3 </a:t>
            </a:r>
            <a:r>
              <a:rPr lang="hr-HR" sz="2000" dirty="0">
                <a:latin typeface="Arial" panose="020B0604020202020204" pitchFamily="34" charset="0"/>
                <a:cs typeface="Arial" panose="020B0604020202020204" pitchFamily="34" charset="0"/>
              </a:rPr>
              <a:t>(preko TBK1) za transkripciju </a:t>
            </a:r>
            <a:r>
              <a:rPr lang="hr-HR" sz="2000" dirty="0" err="1" smtClean="0">
                <a:latin typeface="Arial" panose="020B0604020202020204" pitchFamily="34" charset="0"/>
                <a:cs typeface="Arial" panose="020B0604020202020204" pitchFamily="34" charset="0"/>
              </a:rPr>
              <a:t>interferona</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NF </a:t>
            </a:r>
            <a:r>
              <a:rPr lang="hr-HR" sz="2000" dirty="0" err="1">
                <a:latin typeface="Arial" panose="020B0604020202020204" pitchFamily="34" charset="0"/>
                <a:cs typeface="Arial" panose="020B0604020202020204" pitchFamily="34" charset="0"/>
              </a:rPr>
              <a:t>kappaB</a:t>
            </a:r>
            <a:r>
              <a:rPr lang="hr-HR" sz="2000" dirty="0">
                <a:latin typeface="Arial" panose="020B0604020202020204" pitchFamily="34" charset="0"/>
                <a:cs typeface="Arial" panose="020B0604020202020204" pitchFamily="34" charset="0"/>
              </a:rPr>
              <a:t> </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STAT6</a:t>
            </a:r>
          </a:p>
          <a:p>
            <a:endParaRPr lang="hr-HR" sz="2000" dirty="0">
              <a:latin typeface="Arial" panose="020B0604020202020204" pitchFamily="34" charset="0"/>
              <a:cs typeface="Arial" panose="020B0604020202020204" pitchFamily="34" charset="0"/>
            </a:endParaRPr>
          </a:p>
          <a:p>
            <a:r>
              <a:rPr lang="hr-HR" sz="2000" dirty="0">
                <a:latin typeface="Arial" panose="020B0604020202020204" pitchFamily="34" charset="0"/>
                <a:cs typeface="Arial" panose="020B0604020202020204" pitchFamily="34" charset="0"/>
              </a:rPr>
              <a:t>LC3 (kad se STING </a:t>
            </a:r>
            <a:r>
              <a:rPr lang="hr-HR" sz="2000" dirty="0" err="1">
                <a:latin typeface="Arial" panose="020B0604020202020204" pitchFamily="34" charset="0"/>
                <a:cs typeface="Arial" panose="020B0604020202020204" pitchFamily="34" charset="0"/>
              </a:rPr>
              <a:t>translocira</a:t>
            </a:r>
            <a:r>
              <a:rPr lang="hr-HR" sz="2000" dirty="0">
                <a:latin typeface="Arial" panose="020B0604020202020204" pitchFamily="34" charset="0"/>
                <a:cs typeface="Arial" panose="020B0604020202020204" pitchFamily="34" charset="0"/>
              </a:rPr>
              <a:t> u ERGIC) da započne </a:t>
            </a:r>
            <a:r>
              <a:rPr lang="hr-HR" sz="2000" dirty="0" err="1" smtClean="0">
                <a:latin typeface="Arial" panose="020B0604020202020204" pitchFamily="34" charset="0"/>
                <a:cs typeface="Arial" panose="020B0604020202020204" pitchFamily="34" charset="0"/>
              </a:rPr>
              <a:t>autofagiju</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apoptoza</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-nekroza</a:t>
            </a:r>
          </a:p>
          <a:p>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autofagija</a:t>
            </a:r>
            <a:endParaRPr lang="hr-HR" sz="2000" dirty="0">
              <a:latin typeface="Arial" panose="020B0604020202020204" pitchFamily="34" charset="0"/>
              <a:cs typeface="Arial" panose="020B0604020202020204" pitchFamily="34" charset="0"/>
            </a:endParaRPr>
          </a:p>
          <a:p>
            <a:endParaRPr lang="en-US" dirty="0"/>
          </a:p>
          <a:p>
            <a:endParaRPr lang="en-US"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934" y="-315416"/>
            <a:ext cx="4013066" cy="727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6899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604448" cy="6247864"/>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c-GAS se nalazi na mjestu gdje može susresti patogenu DNA, a izbjeći vlastitu (citoplazma, posebna mjesta u jezgri)</a:t>
            </a:r>
          </a:p>
          <a:p>
            <a:r>
              <a:rPr lang="hr-HR" sz="2000" dirty="0" smtClean="0">
                <a:latin typeface="Arial" panose="020B0604020202020204" pitchFamily="34" charset="0"/>
                <a:cs typeface="Arial" panose="020B0604020202020204" pitchFamily="34" charset="0"/>
              </a:rPr>
              <a:t>-</a:t>
            </a:r>
            <a:r>
              <a:rPr lang="hr-HR" sz="2000" dirty="0" err="1" smtClean="0">
                <a:latin typeface="Arial" panose="020B0604020202020204" pitchFamily="34" charset="0"/>
                <a:cs typeface="Arial" panose="020B0604020202020204" pitchFamily="34" charset="0"/>
              </a:rPr>
              <a:t>nukleosomska</a:t>
            </a:r>
            <a:r>
              <a:rPr lang="hr-HR" sz="2000" dirty="0" smtClean="0">
                <a:latin typeface="Arial" panose="020B0604020202020204" pitchFamily="34" charset="0"/>
                <a:cs typeface="Arial" panose="020B0604020202020204" pitchFamily="34" charset="0"/>
              </a:rPr>
              <a:t> struktura stanične DNA</a:t>
            </a:r>
          </a:p>
          <a:p>
            <a:r>
              <a:rPr lang="hr-HR" sz="2000" dirty="0" smtClean="0">
                <a:latin typeface="Arial" panose="020B0604020202020204" pitchFamily="34" charset="0"/>
                <a:cs typeface="Arial" panose="020B0604020202020204" pitchFamily="34" charset="0"/>
              </a:rPr>
              <a:t>-potrebna količina da nastane separacija faza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-virusi (npr. herpes) pridonosi oslobađanju mitohondrijske DNA te je koncentracija DNA veća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-neki proteini u upali </a:t>
            </a:r>
            <a:r>
              <a:rPr lang="hr-HR" sz="2000" dirty="0" err="1" smtClean="0">
                <a:latin typeface="Arial" panose="020B0604020202020204" pitchFamily="34" charset="0"/>
                <a:cs typeface="Arial" panose="020B0604020202020204" pitchFamily="34" charset="0"/>
              </a:rPr>
              <a:t>snizuju</a:t>
            </a:r>
            <a:r>
              <a:rPr lang="hr-HR" sz="2000" dirty="0" smtClean="0">
                <a:latin typeface="Arial" panose="020B0604020202020204" pitchFamily="34" charset="0"/>
                <a:cs typeface="Arial" panose="020B0604020202020204" pitchFamily="34" charset="0"/>
              </a:rPr>
              <a:t> prag DNA detekcije i povećavaju osjetljivost </a:t>
            </a:r>
            <a:r>
              <a:rPr lang="hr-HR" sz="2000" dirty="0" err="1" smtClean="0">
                <a:latin typeface="Arial" panose="020B0604020202020204" pitchFamily="34" charset="0"/>
                <a:cs typeface="Arial" panose="020B0604020202020204" pitchFamily="34" charset="0"/>
              </a:rPr>
              <a:t>cGAS</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-povećanje </a:t>
            </a:r>
            <a:r>
              <a:rPr lang="hr-HR" sz="2000" dirty="0" err="1" smtClean="0">
                <a:latin typeface="Arial" panose="020B0604020202020204" pitchFamily="34" charset="0"/>
                <a:cs typeface="Arial" panose="020B0604020202020204" pitchFamily="34" charset="0"/>
              </a:rPr>
              <a:t>Mn</a:t>
            </a:r>
            <a:r>
              <a:rPr lang="hr-HR" sz="2000" dirty="0" smtClean="0">
                <a:latin typeface="Arial" panose="020B0604020202020204" pitchFamily="34" charset="0"/>
                <a:cs typeface="Arial" panose="020B0604020202020204" pitchFamily="34" charset="0"/>
              </a:rPr>
              <a:t>+2 kod virusne infekcije, ROS</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-regulacija </a:t>
            </a:r>
            <a:r>
              <a:rPr lang="hr-HR" sz="2000" dirty="0" err="1" smtClean="0">
                <a:latin typeface="Arial" panose="020B0604020202020204" pitchFamily="34" charset="0"/>
                <a:cs typeface="Arial" panose="020B0604020202020204" pitchFamily="34" charset="0"/>
              </a:rPr>
              <a:t>cGAS</a:t>
            </a:r>
            <a:r>
              <a:rPr lang="hr-HR" sz="2000" dirty="0" smtClean="0">
                <a:latin typeface="Arial" panose="020B0604020202020204" pitchFamily="34" charset="0"/>
                <a:cs typeface="Arial" panose="020B0604020202020204" pitchFamily="34" charset="0"/>
              </a:rPr>
              <a:t> i STING </a:t>
            </a:r>
            <a:r>
              <a:rPr lang="hr-HR" sz="2000" dirty="0" err="1" smtClean="0">
                <a:latin typeface="Arial" panose="020B0604020202020204" pitchFamily="34" charset="0"/>
                <a:cs typeface="Arial" panose="020B0604020202020204" pitchFamily="34" charset="0"/>
              </a:rPr>
              <a:t>posttranslacijskim</a:t>
            </a:r>
            <a:r>
              <a:rPr lang="hr-HR" sz="2000" dirty="0" smtClean="0">
                <a:latin typeface="Arial" panose="020B0604020202020204" pitchFamily="34" charset="0"/>
                <a:cs typeface="Arial" panose="020B0604020202020204" pitchFamily="34" charset="0"/>
              </a:rPr>
              <a:t> modifikacijama:</a:t>
            </a:r>
          </a:p>
          <a:p>
            <a:r>
              <a:rPr lang="hr-HR" sz="2000" dirty="0" smtClean="0">
                <a:latin typeface="Arial" panose="020B0604020202020204" pitchFamily="34" charset="0"/>
                <a:cs typeface="Arial" panose="020B0604020202020204" pitchFamily="34" charset="0"/>
              </a:rPr>
              <a:t>omogućuju „mirovanje”</a:t>
            </a:r>
          </a:p>
          <a:p>
            <a:r>
              <a:rPr lang="hr-HR" sz="2000" dirty="0" err="1" smtClean="0">
                <a:latin typeface="Arial" panose="020B0604020202020204" pitchFamily="34" charset="0"/>
                <a:cs typeface="Arial" panose="020B0604020202020204" pitchFamily="34" charset="0"/>
              </a:rPr>
              <a:t>glutamilacija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acetilacija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sumoilacija</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ubikvitinacija</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nakon podražaja mijenjaju se PTM (npr. s HDAC)</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-moguća aktivacija susjednih stanica, putem </a:t>
            </a:r>
            <a:r>
              <a:rPr lang="hr-HR" sz="2000" dirty="0" err="1" smtClean="0">
                <a:latin typeface="Arial" panose="020B0604020202020204" pitchFamily="34" charset="0"/>
                <a:cs typeface="Arial" panose="020B0604020202020204" pitchFamily="34" charset="0"/>
              </a:rPr>
              <a:t>pukotinastih</a:t>
            </a:r>
            <a:r>
              <a:rPr lang="hr-HR" sz="2000" dirty="0" smtClean="0">
                <a:latin typeface="Arial" panose="020B0604020202020204" pitchFamily="34" charset="0"/>
                <a:cs typeface="Arial" panose="020B0604020202020204" pitchFamily="34" charset="0"/>
              </a:rPr>
              <a:t> veza i prijenosa </a:t>
            </a:r>
            <a:r>
              <a:rPr lang="hr-HR" sz="2000" dirty="0" err="1" smtClean="0">
                <a:latin typeface="Arial" panose="020B0604020202020204" pitchFamily="34" charset="0"/>
                <a:cs typeface="Arial" panose="020B0604020202020204" pitchFamily="34" charset="0"/>
              </a:rPr>
              <a:t>cGAMP</a:t>
            </a:r>
            <a:r>
              <a:rPr lang="hr-HR" sz="2000" dirty="0" smtClean="0">
                <a:latin typeface="Arial" panose="020B0604020202020204" pitchFamily="34" charset="0"/>
                <a:cs typeface="Arial" panose="020B0604020202020204" pitchFamily="34" charset="0"/>
              </a:rPr>
              <a:t> pomoću posebnih kanala, moguće </a:t>
            </a:r>
            <a:r>
              <a:rPr lang="hr-HR" sz="2000" dirty="0" err="1" smtClean="0">
                <a:latin typeface="Arial" panose="020B0604020202020204" pitchFamily="34" charset="0"/>
                <a:cs typeface="Arial" panose="020B0604020202020204" pitchFamily="34" charset="0"/>
              </a:rPr>
              <a:t>eksosomi</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768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002" y="188640"/>
            <a:ext cx="3684934" cy="6555641"/>
          </a:xfrm>
          <a:prstGeom prst="rect">
            <a:avLst/>
          </a:prstGeom>
          <a:noFill/>
        </p:spPr>
        <p:txBody>
          <a:bodyPr wrap="square" rtlCol="0">
            <a:spAutoFit/>
          </a:bodyPr>
          <a:lstStyle/>
          <a:p>
            <a:pPr marL="285750" indent="-285750">
              <a:buFontTx/>
              <a:buChar char="-"/>
            </a:pPr>
            <a:r>
              <a:rPr lang="hr-HR" sz="2000" dirty="0" smtClean="0">
                <a:latin typeface="Arial" panose="020B0604020202020204" pitchFamily="34" charset="0"/>
                <a:cs typeface="Arial" panose="020B0604020202020204" pitchFamily="34" charset="0"/>
              </a:rPr>
              <a:t>virusi razvijaju obranu:</a:t>
            </a:r>
          </a:p>
          <a:p>
            <a:pPr marL="285750" indent="-285750">
              <a:buFontTx/>
              <a:buChar char="-"/>
            </a:pP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inhibicija signalnih putova:</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HSV: UL41 degradira </a:t>
            </a:r>
            <a:r>
              <a:rPr lang="hr-HR" sz="2000" dirty="0" err="1" smtClean="0">
                <a:latin typeface="Arial" panose="020B0604020202020204" pitchFamily="34" charset="0"/>
                <a:cs typeface="Arial" panose="020B0604020202020204" pitchFamily="34" charset="0"/>
              </a:rPr>
              <a:t>cGAS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mRNA</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inhibicija enzimskog djelovanja </a:t>
            </a:r>
            <a:r>
              <a:rPr lang="hr-HR" sz="2000" dirty="0" err="1" smtClean="0">
                <a:latin typeface="Arial" panose="020B0604020202020204" pitchFamily="34" charset="0"/>
                <a:cs typeface="Arial" panose="020B0604020202020204" pitchFamily="34" charset="0"/>
              </a:rPr>
              <a:t>cGAS</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inhibicija STING</a:t>
            </a:r>
          </a:p>
          <a:p>
            <a:r>
              <a:rPr lang="hr-HR" sz="2000" dirty="0" smtClean="0">
                <a:latin typeface="Arial" panose="020B0604020202020204" pitchFamily="34" charset="0"/>
                <a:cs typeface="Arial" panose="020B0604020202020204" pitchFamily="34" charset="0"/>
              </a:rPr>
              <a:t>stabilizacija </a:t>
            </a:r>
            <a:r>
              <a:rPr lang="hr-HR" sz="2000" dirty="0" err="1" smtClean="0">
                <a:latin typeface="Arial" panose="020B0604020202020204" pitchFamily="34" charset="0"/>
                <a:cs typeface="Arial" panose="020B0604020202020204" pitchFamily="34" charset="0"/>
              </a:rPr>
              <a:t>IkappaB</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bakterije: hidroliza </a:t>
            </a:r>
            <a:r>
              <a:rPr lang="hr-HR" sz="2000" dirty="0" err="1" smtClean="0">
                <a:latin typeface="Arial" panose="020B0604020202020204" pitchFamily="34" charset="0"/>
                <a:cs typeface="Arial" panose="020B0604020202020204" pitchFamily="34" charset="0"/>
              </a:rPr>
              <a:t>cGAMP</a:t>
            </a:r>
            <a:endParaRPr lang="hr-HR" sz="2000" dirty="0" smtClean="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degradacija vlastite </a:t>
            </a:r>
            <a:r>
              <a:rPr lang="hr-HR" sz="2000" dirty="0" err="1" smtClean="0">
                <a:latin typeface="Arial" panose="020B0604020202020204" pitchFamily="34" charset="0"/>
                <a:cs typeface="Arial" panose="020B0604020202020204" pitchFamily="34" charset="0"/>
              </a:rPr>
              <a:t>cdiAMP</a:t>
            </a:r>
            <a:r>
              <a:rPr lang="hr-HR" sz="2000" dirty="0" smtClean="0">
                <a:latin typeface="Arial" panose="020B0604020202020204" pitchFamily="34" charset="0"/>
                <a:cs typeface="Arial" panose="020B0604020202020204" pitchFamily="34" charset="0"/>
              </a:rPr>
              <a:t> i </a:t>
            </a:r>
            <a:r>
              <a:rPr lang="hr-HR" sz="2000" dirty="0" err="1" smtClean="0">
                <a:latin typeface="Arial" panose="020B0604020202020204" pitchFamily="34" charset="0"/>
                <a:cs typeface="Arial" panose="020B0604020202020204" pitchFamily="34" charset="0"/>
              </a:rPr>
              <a:t>cGAMP</a:t>
            </a:r>
            <a:endParaRPr lang="hr-HR" sz="2000" dirty="0" smtClean="0">
              <a:latin typeface="Arial" panose="020B0604020202020204" pitchFamily="34" charset="0"/>
              <a:cs typeface="Arial" panose="020B0604020202020204" pitchFamily="34" charset="0"/>
            </a:endParaRPr>
          </a:p>
          <a:p>
            <a:pPr marL="285750" indent="-285750">
              <a:buFontTx/>
              <a:buChar char="-"/>
            </a:pPr>
            <a:endParaRPr lang="hr-HR" sz="2000" dirty="0">
              <a:latin typeface="Arial" panose="020B0604020202020204" pitchFamily="34" charset="0"/>
              <a:cs typeface="Arial" panose="020B0604020202020204" pitchFamily="34" charset="0"/>
            </a:endParaRPr>
          </a:p>
          <a:p>
            <a:pPr marL="285750" indent="-285750">
              <a:buFontTx/>
              <a:buChar char="-"/>
            </a:pPr>
            <a:r>
              <a:rPr lang="hr-HR" sz="2000" dirty="0" smtClean="0">
                <a:latin typeface="Arial" panose="020B0604020202020204" pitchFamily="34" charset="0"/>
                <a:cs typeface="Arial" panose="020B0604020202020204" pitchFamily="34" charset="0"/>
              </a:rPr>
              <a:t>izbjegavanje izlaganja DNA</a:t>
            </a:r>
          </a:p>
          <a:p>
            <a:r>
              <a:rPr lang="hr-HR" sz="2000" dirty="0" smtClean="0">
                <a:latin typeface="Arial" panose="020B0604020202020204" pitchFamily="34" charset="0"/>
                <a:cs typeface="Arial" panose="020B0604020202020204" pitchFamily="34" charset="0"/>
              </a:rPr>
              <a:t>zaštita vlastite DNA</a:t>
            </a:r>
          </a:p>
          <a:p>
            <a:r>
              <a:rPr lang="hr-HR" sz="2000" dirty="0" smtClean="0">
                <a:latin typeface="Arial" panose="020B0604020202020204" pitchFamily="34" charset="0"/>
                <a:cs typeface="Arial" panose="020B0604020202020204" pitchFamily="34" charset="0"/>
              </a:rPr>
              <a:t>HIV pomoću </a:t>
            </a:r>
            <a:r>
              <a:rPr lang="hr-HR" sz="2000" dirty="0" err="1" smtClean="0">
                <a:latin typeface="Arial" panose="020B0604020202020204" pitchFamily="34" charset="0"/>
                <a:cs typeface="Arial" panose="020B0604020202020204" pitchFamily="34" charset="0"/>
              </a:rPr>
              <a:t>dineinskog</a:t>
            </a:r>
            <a:r>
              <a:rPr lang="hr-HR" sz="2000" dirty="0" smtClean="0">
                <a:latin typeface="Arial" panose="020B0604020202020204" pitchFamily="34" charset="0"/>
                <a:cs typeface="Arial" panose="020B0604020202020204" pitchFamily="34" charset="0"/>
              </a:rPr>
              <a:t> adaptora ide </a:t>
            </a:r>
            <a:r>
              <a:rPr lang="hr-HR" sz="2000" dirty="0" err="1" smtClean="0">
                <a:latin typeface="Arial" panose="020B0604020202020204" pitchFamily="34" charset="0"/>
                <a:cs typeface="Arial" panose="020B0604020202020204" pitchFamily="34" charset="0"/>
              </a:rPr>
              <a:t>mikrotubulima</a:t>
            </a:r>
            <a:r>
              <a:rPr lang="hr-HR" sz="2000" dirty="0" smtClean="0">
                <a:latin typeface="Arial" panose="020B0604020202020204" pitchFamily="34" charset="0"/>
                <a:cs typeface="Arial" panose="020B0604020202020204" pitchFamily="34" charset="0"/>
              </a:rPr>
              <a:t> u jezgru</a:t>
            </a:r>
            <a:endParaRPr lang="en-US" sz="2000"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764704"/>
            <a:ext cx="5651279" cy="567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27984" y="476672"/>
            <a:ext cx="4745402" cy="369332"/>
          </a:xfrm>
          <a:prstGeom prst="rect">
            <a:avLst/>
          </a:prstGeom>
          <a:noFill/>
        </p:spPr>
        <p:txBody>
          <a:bodyPr wrap="none" rtlCol="0">
            <a:spAutoFit/>
          </a:bodyPr>
          <a:lstStyle/>
          <a:p>
            <a:r>
              <a:rPr lang="hr-HR" dirty="0" smtClean="0"/>
              <a:t>inhibicija signala          izbjegavanje izlaganja DNA</a:t>
            </a:r>
            <a:endParaRPr lang="en-US" dirty="0"/>
          </a:p>
        </p:txBody>
      </p:sp>
    </p:spTree>
    <p:extLst>
      <p:ext uri="{BB962C8B-B14F-4D97-AF65-F5344CB8AC3E}">
        <p14:creationId xmlns:p14="http://schemas.microsoft.com/office/powerpoint/2010/main" val="3804133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908720"/>
            <a:ext cx="6942926" cy="4708981"/>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tumori</a:t>
            </a:r>
            <a:r>
              <a:rPr lang="hr-HR" sz="2000" dirty="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 povećana mogućnost aktivacije </a:t>
            </a:r>
            <a:r>
              <a:rPr lang="hr-HR" sz="2000" dirty="0" err="1" smtClean="0">
                <a:latin typeface="Arial" panose="020B0604020202020204" pitchFamily="34" charset="0"/>
                <a:cs typeface="Arial" panose="020B0604020202020204" pitchFamily="34" charset="0"/>
              </a:rPr>
              <a:t>cGAS</a:t>
            </a:r>
            <a:r>
              <a:rPr lang="hr-HR" sz="2000" dirty="0" smtClean="0">
                <a:latin typeface="Arial" panose="020B0604020202020204" pitchFamily="34" charset="0"/>
                <a:cs typeface="Arial" panose="020B0604020202020204" pitchFamily="34" charset="0"/>
              </a:rPr>
              <a:t>-STING </a:t>
            </a:r>
          </a:p>
          <a:p>
            <a:r>
              <a:rPr lang="hr-HR" sz="2000" dirty="0" err="1" smtClean="0">
                <a:latin typeface="Arial" panose="020B0604020202020204" pitchFamily="34" charset="0"/>
                <a:cs typeface="Arial" panose="020B0604020202020204" pitchFamily="34" charset="0"/>
              </a:rPr>
              <a:t>genomska</a:t>
            </a:r>
            <a:r>
              <a:rPr lang="hr-HR" sz="2000" dirty="0" smtClean="0">
                <a:latin typeface="Arial" panose="020B0604020202020204" pitchFamily="34" charset="0"/>
                <a:cs typeface="Arial" panose="020B0604020202020204" pitchFamily="34" charset="0"/>
              </a:rPr>
              <a:t> nestabilnost, </a:t>
            </a:r>
          </a:p>
          <a:p>
            <a:r>
              <a:rPr lang="hr-HR" sz="2000" dirty="0" smtClean="0">
                <a:latin typeface="Arial" panose="020B0604020202020204" pitchFamily="34" charset="0"/>
                <a:cs typeface="Arial" panose="020B0604020202020204" pitchFamily="34" charset="0"/>
              </a:rPr>
              <a:t>nastanak </a:t>
            </a:r>
            <a:r>
              <a:rPr lang="hr-HR" sz="2000" dirty="0" err="1" smtClean="0">
                <a:latin typeface="Arial" panose="020B0604020202020204" pitchFamily="34" charset="0"/>
                <a:cs typeface="Arial" panose="020B0604020202020204" pitchFamily="34" charset="0"/>
              </a:rPr>
              <a:t>mikronukleusa</a:t>
            </a:r>
            <a:r>
              <a:rPr lang="hr-HR" sz="2000" dirty="0" smtClean="0">
                <a:latin typeface="Arial" panose="020B0604020202020204" pitchFamily="34" charset="0"/>
                <a:cs typeface="Arial" panose="020B0604020202020204" pitchFamily="34" charset="0"/>
              </a:rPr>
              <a:t>,</a:t>
            </a:r>
          </a:p>
          <a:p>
            <a:r>
              <a:rPr lang="hr-HR" sz="2000" dirty="0" smtClean="0">
                <a:latin typeface="Arial" panose="020B0604020202020204" pitchFamily="34" charset="0"/>
                <a:cs typeface="Arial" panose="020B0604020202020204" pitchFamily="34" charset="0"/>
              </a:rPr>
              <a:t>oslobađanje mitohondrijske </a:t>
            </a:r>
            <a:r>
              <a:rPr lang="hr-HR" sz="2000" dirty="0" err="1" smtClean="0">
                <a:latin typeface="Arial" panose="020B0604020202020204" pitchFamily="34" charset="0"/>
                <a:cs typeface="Arial" panose="020B0604020202020204" pitchFamily="34" charset="0"/>
              </a:rPr>
              <a:t>dlDNA</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antitumorsko djelovanje: </a:t>
            </a:r>
          </a:p>
          <a:p>
            <a:r>
              <a:rPr lang="hr-HR" sz="2000" dirty="0" smtClean="0">
                <a:latin typeface="Arial" panose="020B0604020202020204" pitchFamily="34" charset="0"/>
                <a:cs typeface="Arial" panose="020B0604020202020204" pitchFamily="34" charset="0"/>
              </a:rPr>
              <a:t>povećanje </a:t>
            </a:r>
            <a:r>
              <a:rPr lang="hr-HR" sz="2000" dirty="0" err="1" smtClean="0">
                <a:latin typeface="Arial" panose="020B0604020202020204" pitchFamily="34" charset="0"/>
                <a:cs typeface="Arial" panose="020B0604020202020204" pitchFamily="34" charset="0"/>
              </a:rPr>
              <a:t>imunosnog</a:t>
            </a:r>
            <a:r>
              <a:rPr lang="hr-HR" sz="2000" dirty="0" smtClean="0">
                <a:latin typeface="Arial" panose="020B0604020202020204" pitchFamily="34" charset="0"/>
                <a:cs typeface="Arial" panose="020B0604020202020204" pitchFamily="34" charset="0"/>
              </a:rPr>
              <a:t> odgovora</a:t>
            </a:r>
          </a:p>
          <a:p>
            <a:r>
              <a:rPr lang="hr-HR" sz="2000" dirty="0" smtClean="0">
                <a:latin typeface="Arial" panose="020B0604020202020204" pitchFamily="34" charset="0"/>
                <a:cs typeface="Arial" panose="020B0604020202020204" pitchFamily="34" charset="0"/>
              </a:rPr>
              <a:t>poticanje </a:t>
            </a:r>
            <a:r>
              <a:rPr lang="hr-HR" sz="2000" dirty="0" err="1" smtClean="0">
                <a:latin typeface="Arial" panose="020B0604020202020204" pitchFamily="34" charset="0"/>
                <a:cs typeface="Arial" panose="020B0604020202020204" pitchFamily="34" charset="0"/>
              </a:rPr>
              <a:t>sekretornog</a:t>
            </a:r>
            <a:r>
              <a:rPr lang="hr-HR" sz="2000" dirty="0" smtClean="0">
                <a:latin typeface="Arial" panose="020B0604020202020204" pitchFamily="34" charset="0"/>
                <a:cs typeface="Arial" panose="020B0604020202020204" pitchFamily="34" charset="0"/>
              </a:rPr>
              <a:t> fenotipa vezanog za starenje</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protumorsko</a:t>
            </a:r>
            <a:r>
              <a:rPr lang="hr-HR" sz="2000" dirty="0" smtClean="0">
                <a:latin typeface="Arial" panose="020B0604020202020204" pitchFamily="34" charset="0"/>
                <a:cs typeface="Arial" panose="020B0604020202020204" pitchFamily="34" charset="0"/>
              </a:rPr>
              <a:t> djelovanje:</a:t>
            </a:r>
          </a:p>
          <a:p>
            <a:r>
              <a:rPr lang="hr-HR" sz="2000" dirty="0" smtClean="0">
                <a:latin typeface="Arial" panose="020B0604020202020204" pitchFamily="34" charset="0"/>
                <a:cs typeface="Arial" panose="020B0604020202020204" pitchFamily="34" charset="0"/>
              </a:rPr>
              <a:t>olakšana invazija </a:t>
            </a:r>
            <a:r>
              <a:rPr lang="hr-HR" sz="2000" dirty="0" err="1" smtClean="0">
                <a:latin typeface="Arial" panose="020B0604020202020204" pitchFamily="34" charset="0"/>
                <a:cs typeface="Arial" panose="020B0604020202020204" pitchFamily="34" charset="0"/>
              </a:rPr>
              <a:t>metastatskih</a:t>
            </a:r>
            <a:r>
              <a:rPr lang="hr-HR" sz="2000" dirty="0" smtClean="0">
                <a:latin typeface="Arial" panose="020B0604020202020204" pitchFamily="34" charset="0"/>
                <a:cs typeface="Arial" panose="020B0604020202020204" pitchFamily="34" charset="0"/>
              </a:rPr>
              <a:t> stanica</a:t>
            </a:r>
          </a:p>
          <a:p>
            <a:r>
              <a:rPr lang="hr-HR" sz="2000" dirty="0" smtClean="0">
                <a:latin typeface="Arial" panose="020B0604020202020204" pitchFamily="34" charset="0"/>
                <a:cs typeface="Arial" panose="020B0604020202020204" pitchFamily="34" charset="0"/>
              </a:rPr>
              <a:t>nekanonski put </a:t>
            </a:r>
            <a:r>
              <a:rPr lang="hr-HR" sz="2000" dirty="0" err="1" smtClean="0">
                <a:latin typeface="Arial" panose="020B0604020202020204" pitchFamily="34" charset="0"/>
                <a:cs typeface="Arial" panose="020B0604020202020204" pitchFamily="34" charset="0"/>
              </a:rPr>
              <a:t>NFkappaB</a:t>
            </a:r>
            <a:r>
              <a:rPr lang="hr-HR" sz="2000" dirty="0" smtClean="0">
                <a:latin typeface="Arial" panose="020B0604020202020204" pitchFamily="34" charset="0"/>
                <a:cs typeface="Arial" panose="020B0604020202020204" pitchFamily="34" charset="0"/>
              </a:rPr>
              <a:t>; </a:t>
            </a:r>
          </a:p>
          <a:p>
            <a:r>
              <a:rPr lang="hr-HR" sz="2000" dirty="0" smtClean="0">
                <a:latin typeface="Arial" panose="020B0604020202020204" pitchFamily="34" charset="0"/>
                <a:cs typeface="Arial" panose="020B0604020202020204" pitchFamily="34" charset="0"/>
              </a:rPr>
              <a:t>upalni </a:t>
            </a:r>
            <a:r>
              <a:rPr lang="hr-HR" sz="2000" dirty="0" err="1" smtClean="0">
                <a:latin typeface="Arial" panose="020B0604020202020204" pitchFamily="34" charset="0"/>
                <a:cs typeface="Arial" panose="020B0604020202020204" pitchFamily="34" charset="0"/>
              </a:rPr>
              <a:t>citokini</a:t>
            </a:r>
            <a:r>
              <a:rPr lang="hr-HR" sz="2000" dirty="0" smtClean="0">
                <a:latin typeface="Arial" panose="020B0604020202020204" pitchFamily="34" charset="0"/>
                <a:cs typeface="Arial" panose="020B0604020202020204" pitchFamily="34" charset="0"/>
              </a:rPr>
              <a:t> povećavaju </a:t>
            </a:r>
            <a:r>
              <a:rPr lang="hr-HR" sz="2000" dirty="0" err="1" smtClean="0">
                <a:latin typeface="Arial" panose="020B0604020202020204" pitchFamily="34" charset="0"/>
                <a:cs typeface="Arial" panose="020B0604020202020204" pitchFamily="34" charset="0"/>
              </a:rPr>
              <a:t>metastaziranje</a:t>
            </a:r>
            <a:r>
              <a:rPr lang="hr-HR" sz="2000" dirty="0" smtClean="0">
                <a:latin typeface="Arial" panose="020B0604020202020204" pitchFamily="34" charset="0"/>
                <a:cs typeface="Arial" panose="020B0604020202020204" pitchFamily="34" charset="0"/>
              </a:rPr>
              <a:t> i </a:t>
            </a:r>
            <a:r>
              <a:rPr lang="hr-HR" sz="2000" dirty="0" err="1" smtClean="0">
                <a:latin typeface="Arial" panose="020B0604020202020204" pitchFamily="34" charset="0"/>
                <a:cs typeface="Arial" panose="020B0604020202020204" pitchFamily="34" charset="0"/>
              </a:rPr>
              <a:t>kemorezistenciju</a:t>
            </a:r>
            <a:endParaRPr lang="hr-HR" sz="2000" dirty="0" smtClean="0">
              <a:latin typeface="Arial" panose="020B0604020202020204" pitchFamily="34" charset="0"/>
              <a:cs typeface="Arial" panose="020B0604020202020204" pitchFamily="34" charset="0"/>
            </a:endParaRPr>
          </a:p>
          <a:p>
            <a:endParaRPr lang="hr-HR" sz="2000" dirty="0">
              <a:latin typeface="Arial" panose="020B0604020202020204" pitchFamily="34" charset="0"/>
              <a:cs typeface="Arial" panose="020B0604020202020204" pitchFamily="34" charset="0"/>
            </a:endParaRPr>
          </a:p>
          <a:p>
            <a:endParaRPr lang="hr-HR" sz="2000" dirty="0" err="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528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908720"/>
            <a:ext cx="7632848" cy="4339650"/>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Literatura</a:t>
            </a:r>
          </a:p>
          <a:p>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Cheng</a:t>
            </a:r>
            <a:r>
              <a:rPr lang="hr-HR" sz="2000" dirty="0" smtClean="0">
                <a:latin typeface="Arial" panose="020B0604020202020204" pitchFamily="34" charset="0"/>
                <a:cs typeface="Arial" panose="020B0604020202020204" pitchFamily="34" charset="0"/>
              </a:rPr>
              <a:t> Z, </a:t>
            </a:r>
            <a:r>
              <a:rPr lang="hr-HR" sz="2000" dirty="0" err="1" smtClean="0">
                <a:latin typeface="Arial" panose="020B0604020202020204" pitchFamily="34" charset="0"/>
                <a:cs typeface="Arial" panose="020B0604020202020204" pitchFamily="34" charset="0"/>
              </a:rPr>
              <a:t>Dai</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T</a:t>
            </a:r>
            <a:r>
              <a:rPr lang="hr-HR" sz="2000" dirty="0" smtClean="0">
                <a:latin typeface="Arial" panose="020B0604020202020204" pitchFamily="34" charset="0"/>
                <a:cs typeface="Arial" panose="020B0604020202020204" pitchFamily="34" charset="0"/>
              </a:rPr>
              <a:t>, He X, Zhang Z i sur: </a:t>
            </a:r>
            <a:r>
              <a:rPr lang="hr-HR" sz="2000" dirty="0" err="1" smtClean="0">
                <a:latin typeface="Arial" panose="020B0604020202020204" pitchFamily="34" charset="0"/>
                <a:cs typeface="Arial" panose="020B0604020202020204" pitchFamily="34" charset="0"/>
              </a:rPr>
              <a:t>The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interactions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between</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cGAS</a:t>
            </a:r>
            <a:r>
              <a:rPr lang="hr-HR" sz="2000" dirty="0" smtClean="0">
                <a:latin typeface="Arial" panose="020B0604020202020204" pitchFamily="34" charset="0"/>
                <a:cs typeface="Arial" panose="020B0604020202020204" pitchFamily="34" charset="0"/>
              </a:rPr>
              <a:t>-STING </a:t>
            </a:r>
            <a:r>
              <a:rPr lang="hr-HR" sz="2000" dirty="0" err="1" smtClean="0">
                <a:latin typeface="Arial" panose="020B0604020202020204" pitchFamily="34" charset="0"/>
                <a:cs typeface="Arial" panose="020B0604020202020204" pitchFamily="34" charset="0"/>
              </a:rPr>
              <a:t>pathway</a:t>
            </a:r>
            <a:r>
              <a:rPr lang="hr-HR" sz="2000" dirty="0" smtClean="0">
                <a:latin typeface="Arial" panose="020B0604020202020204" pitchFamily="34" charset="0"/>
                <a:cs typeface="Arial" panose="020B0604020202020204" pitchFamily="34" charset="0"/>
              </a:rPr>
              <a:t> and </a:t>
            </a:r>
            <a:r>
              <a:rPr lang="hr-HR" sz="2000" dirty="0" err="1" smtClean="0">
                <a:latin typeface="Arial" panose="020B0604020202020204" pitchFamily="34" charset="0"/>
                <a:cs typeface="Arial" panose="020B0604020202020204" pitchFamily="34" charset="0"/>
              </a:rPr>
              <a:t>pathogens</a:t>
            </a:r>
            <a:r>
              <a:rPr lang="hr-HR" sz="2000" dirty="0" smtClean="0">
                <a:latin typeface="Arial" panose="020B0604020202020204" pitchFamily="34" charset="0"/>
                <a:cs typeface="Arial" panose="020B0604020202020204" pitchFamily="34" charset="0"/>
              </a:rPr>
              <a:t>. Signal </a:t>
            </a:r>
            <a:r>
              <a:rPr lang="hr-HR" sz="2000" dirty="0" err="1" smtClean="0">
                <a:latin typeface="Arial" panose="020B0604020202020204" pitchFamily="34" charset="0"/>
                <a:cs typeface="Arial" panose="020B0604020202020204" pitchFamily="34" charset="0"/>
              </a:rPr>
              <a:t>Transduction</a:t>
            </a:r>
            <a:r>
              <a:rPr lang="hr-HR" sz="2000" dirty="0" smtClean="0">
                <a:latin typeface="Arial" panose="020B0604020202020204" pitchFamily="34" charset="0"/>
                <a:cs typeface="Arial" panose="020B0604020202020204" pitchFamily="34" charset="0"/>
              </a:rPr>
              <a:t> and </a:t>
            </a:r>
            <a:r>
              <a:rPr lang="hr-HR" sz="2000" dirty="0" err="1" smtClean="0">
                <a:latin typeface="Arial" panose="020B0604020202020204" pitchFamily="34" charset="0"/>
                <a:cs typeface="Arial" panose="020B0604020202020204" pitchFamily="34" charset="0"/>
              </a:rPr>
              <a:t>Targeted</a:t>
            </a:r>
            <a:r>
              <a:rPr lang="hr-HR" sz="2000" dirty="0" smtClean="0">
                <a:latin typeface="Arial" panose="020B0604020202020204" pitchFamily="34" charset="0"/>
                <a:cs typeface="Arial" panose="020B0604020202020204" pitchFamily="34" charset="0"/>
              </a:rPr>
              <a:t> Therapy, 2020</a:t>
            </a:r>
          </a:p>
          <a:p>
            <a:endParaRPr lang="hr-HR" sz="2000" dirty="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Singh</a:t>
            </a:r>
            <a:r>
              <a:rPr lang="hr-HR" sz="2000" dirty="0" smtClean="0">
                <a:latin typeface="Arial" panose="020B0604020202020204" pitchFamily="34" charset="0"/>
                <a:cs typeface="Arial" panose="020B0604020202020204" pitchFamily="34" charset="0"/>
              </a:rPr>
              <a:t> H, </a:t>
            </a:r>
            <a:r>
              <a:rPr lang="hr-HR" sz="2000" dirty="0" err="1" smtClean="0">
                <a:latin typeface="Arial" panose="020B0604020202020204" pitchFamily="34" charset="0"/>
                <a:cs typeface="Arial" panose="020B0604020202020204" pitchFamily="34" charset="0"/>
              </a:rPr>
              <a:t>Koury</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J</a:t>
            </a:r>
            <a:r>
              <a:rPr lang="hr-HR" sz="2000" dirty="0" smtClean="0">
                <a:latin typeface="Arial" panose="020B0604020202020204" pitchFamily="34" charset="0"/>
                <a:cs typeface="Arial" panose="020B0604020202020204" pitchFamily="34" charset="0"/>
              </a:rPr>
              <a:t>, Kaul M: </a:t>
            </a:r>
            <a:r>
              <a:rPr lang="hr-HR" sz="2000" dirty="0" err="1" smtClean="0">
                <a:latin typeface="Arial" panose="020B0604020202020204" pitchFamily="34" charset="0"/>
                <a:cs typeface="Arial" panose="020B0604020202020204" pitchFamily="34" charset="0"/>
              </a:rPr>
              <a:t>Innate</a:t>
            </a:r>
            <a:r>
              <a:rPr lang="hr-HR" sz="2000" dirty="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immune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sensing</a:t>
            </a:r>
            <a:r>
              <a:rPr lang="hr-HR" sz="2000" dirty="0" smtClean="0">
                <a:latin typeface="Arial" panose="020B0604020202020204" pitchFamily="34" charset="0"/>
                <a:cs typeface="Arial" panose="020B0604020202020204" pitchFamily="34" charset="0"/>
              </a:rPr>
              <a:t> of </a:t>
            </a:r>
            <a:r>
              <a:rPr lang="hr-HR" sz="2000" dirty="0" err="1" smtClean="0">
                <a:latin typeface="Arial" panose="020B0604020202020204" pitchFamily="34" charset="0"/>
                <a:cs typeface="Arial" panose="020B0604020202020204" pitchFamily="34" charset="0"/>
              </a:rPr>
              <a:t>viruses</a:t>
            </a:r>
            <a:r>
              <a:rPr lang="hr-HR" sz="2000" dirty="0" smtClean="0">
                <a:latin typeface="Arial" panose="020B0604020202020204" pitchFamily="34" charset="0"/>
                <a:cs typeface="Arial" panose="020B0604020202020204" pitchFamily="34" charset="0"/>
              </a:rPr>
              <a:t> and </a:t>
            </a:r>
            <a:r>
              <a:rPr lang="hr-HR" sz="2000" dirty="0" err="1" smtClean="0">
                <a:latin typeface="Arial" panose="020B0604020202020204" pitchFamily="34" charset="0"/>
                <a:cs typeface="Arial" panose="020B0604020202020204" pitchFamily="34" charset="0"/>
              </a:rPr>
              <a:t>its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consequences</a:t>
            </a:r>
            <a:r>
              <a:rPr lang="hr-HR" sz="2000" dirty="0" smtClean="0">
                <a:latin typeface="Arial" panose="020B0604020202020204" pitchFamily="34" charset="0"/>
                <a:cs typeface="Arial" panose="020B0604020202020204" pitchFamily="34" charset="0"/>
              </a:rPr>
              <a:t> for </a:t>
            </a:r>
            <a:r>
              <a:rPr lang="hr-HR" sz="2000" dirty="0" err="1" smtClean="0">
                <a:latin typeface="Arial" panose="020B0604020202020204" pitchFamily="34" charset="0"/>
                <a:cs typeface="Arial" panose="020B0604020202020204" pitchFamily="34" charset="0"/>
              </a:rPr>
              <a:t>the</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central</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nervous</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system</a:t>
            </a:r>
            <a:r>
              <a:rPr lang="hr-HR" sz="2000" dirty="0" smtClean="0">
                <a:latin typeface="Arial" panose="020B0604020202020204" pitchFamily="34" charset="0"/>
                <a:cs typeface="Arial" panose="020B0604020202020204" pitchFamily="34" charset="0"/>
              </a:rPr>
              <a:t>. </a:t>
            </a:r>
            <a:r>
              <a:rPr lang="hr-HR" sz="2000" dirty="0" err="1" smtClean="0">
                <a:latin typeface="Arial" panose="020B0604020202020204" pitchFamily="34" charset="0"/>
                <a:cs typeface="Arial" panose="020B0604020202020204" pitchFamily="34" charset="0"/>
              </a:rPr>
              <a:t>Viruses</a:t>
            </a:r>
            <a:r>
              <a:rPr lang="hr-HR" sz="2000" dirty="0" smtClean="0">
                <a:latin typeface="Arial" panose="020B0604020202020204" pitchFamily="34" charset="0"/>
                <a:cs typeface="Arial" panose="020B0604020202020204" pitchFamily="34" charset="0"/>
              </a:rPr>
              <a:t> 13, 2021</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Murphy K, </a:t>
            </a:r>
            <a:r>
              <a:rPr lang="hr-HR" sz="2000" dirty="0" err="1" smtClean="0">
                <a:latin typeface="Arial" panose="020B0604020202020204" pitchFamily="34" charset="0"/>
                <a:cs typeface="Arial" panose="020B0604020202020204" pitchFamily="34" charset="0"/>
              </a:rPr>
              <a:t>Weaver</a:t>
            </a:r>
            <a:r>
              <a:rPr lang="hr-HR" sz="2000" dirty="0" smtClean="0">
                <a:latin typeface="Arial" panose="020B0604020202020204" pitchFamily="34" charset="0"/>
                <a:cs typeface="Arial" panose="020B0604020202020204" pitchFamily="34" charset="0"/>
              </a:rPr>
              <a:t> C: </a:t>
            </a:r>
            <a:r>
              <a:rPr lang="hr-HR" sz="2000" dirty="0" err="1" smtClean="0">
                <a:latin typeface="Arial" panose="020B0604020202020204" pitchFamily="34" charset="0"/>
                <a:cs typeface="Arial" panose="020B0604020202020204" pitchFamily="34" charset="0"/>
              </a:rPr>
              <a:t>Janeway</a:t>
            </a:r>
            <a:r>
              <a:rPr lang="hr-HR" sz="2000" dirty="0" smtClean="0">
                <a:latin typeface="Arial" panose="020B0604020202020204" pitchFamily="34" charset="0"/>
                <a:cs typeface="Arial" panose="020B0604020202020204" pitchFamily="34" charset="0"/>
              </a:rPr>
              <a:t>’s </a:t>
            </a:r>
            <a:r>
              <a:rPr lang="hr-HR" sz="2000" dirty="0" err="1" smtClean="0">
                <a:latin typeface="Arial" panose="020B0604020202020204" pitchFamily="34" charset="0"/>
                <a:cs typeface="Arial" panose="020B0604020202020204" pitchFamily="34" charset="0"/>
              </a:rPr>
              <a:t>immunobiology</a:t>
            </a:r>
            <a:r>
              <a:rPr lang="hr-HR" sz="2000" dirty="0" smtClean="0">
                <a:latin typeface="Arial" panose="020B0604020202020204" pitchFamily="34" charset="0"/>
                <a:cs typeface="Arial" panose="020B0604020202020204" pitchFamily="34" charset="0"/>
              </a:rPr>
              <a:t>. 9 </a:t>
            </a:r>
            <a:r>
              <a:rPr lang="hr-HR" sz="2000" dirty="0" err="1" smtClean="0">
                <a:latin typeface="Arial" panose="020B0604020202020204" pitchFamily="34" charset="0"/>
                <a:cs typeface="Arial" panose="020B0604020202020204" pitchFamily="34" charset="0"/>
              </a:rPr>
              <a:t>ed</a:t>
            </a:r>
            <a:r>
              <a:rPr lang="hr-HR" sz="2000" dirty="0" smtClean="0">
                <a:latin typeface="Arial" panose="020B0604020202020204" pitchFamily="34" charset="0"/>
                <a:cs typeface="Arial" panose="020B0604020202020204" pitchFamily="34" charset="0"/>
              </a:rPr>
              <a:t>. Garland </a:t>
            </a:r>
            <a:r>
              <a:rPr lang="hr-HR" sz="2000" dirty="0" err="1" smtClean="0">
                <a:latin typeface="Arial" panose="020B0604020202020204" pitchFamily="34" charset="0"/>
                <a:cs typeface="Arial" panose="020B0604020202020204" pitchFamily="34" charset="0"/>
              </a:rPr>
              <a:t>Science</a:t>
            </a:r>
            <a:r>
              <a:rPr lang="hr-HR" sz="2000" dirty="0" smtClean="0">
                <a:latin typeface="Arial" panose="020B0604020202020204" pitchFamily="34" charset="0"/>
                <a:cs typeface="Arial" panose="020B0604020202020204" pitchFamily="34" charset="0"/>
              </a:rPr>
              <a:t> Taylor and </a:t>
            </a:r>
            <a:r>
              <a:rPr lang="hr-HR" sz="2000" dirty="0" err="1" smtClean="0">
                <a:latin typeface="Arial" panose="020B0604020202020204" pitchFamily="34" charset="0"/>
                <a:cs typeface="Arial" panose="020B0604020202020204" pitchFamily="34" charset="0"/>
              </a:rPr>
              <a:t>Francis</a:t>
            </a:r>
            <a:r>
              <a:rPr lang="hr-HR" sz="2000" dirty="0" smtClean="0">
                <a:latin typeface="Arial" panose="020B0604020202020204" pitchFamily="34" charset="0"/>
                <a:cs typeface="Arial" panose="020B0604020202020204" pitchFamily="34" charset="0"/>
              </a:rPr>
              <a:t> Group. 2017</a:t>
            </a:r>
          </a:p>
          <a:p>
            <a:endParaRPr lang="hr-HR" dirty="0"/>
          </a:p>
          <a:p>
            <a:endParaRPr lang="en-US" dirty="0"/>
          </a:p>
        </p:txBody>
      </p:sp>
    </p:spTree>
    <p:extLst>
      <p:ext uri="{BB962C8B-B14F-4D97-AF65-F5344CB8AC3E}">
        <p14:creationId xmlns:p14="http://schemas.microsoft.com/office/powerpoint/2010/main" val="337492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404664"/>
            <a:ext cx="6809127" cy="480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18487" y="6381328"/>
            <a:ext cx="4632102" cy="369332"/>
          </a:xfrm>
          <a:prstGeom prst="rect">
            <a:avLst/>
          </a:prstGeom>
          <a:noFill/>
        </p:spPr>
        <p:txBody>
          <a:bodyPr wrap="none" rtlCol="0">
            <a:spAutoFit/>
          </a:bodyPr>
          <a:lstStyle/>
          <a:p>
            <a:r>
              <a:rPr lang="hr-HR" dirty="0" err="1" smtClean="0"/>
              <a:t>Delves</a:t>
            </a:r>
            <a:r>
              <a:rPr lang="hr-HR" dirty="0" smtClean="0"/>
              <a:t> et al. </a:t>
            </a:r>
            <a:r>
              <a:rPr lang="hr-HR" dirty="0" err="1" smtClean="0"/>
              <a:t>Roitt</a:t>
            </a:r>
            <a:r>
              <a:rPr lang="hr-HR" dirty="0" smtClean="0"/>
              <a:t>’s </a:t>
            </a:r>
            <a:r>
              <a:rPr lang="hr-HR" dirty="0" err="1" smtClean="0"/>
              <a:t>essential</a:t>
            </a:r>
            <a:r>
              <a:rPr lang="hr-HR" dirty="0" smtClean="0"/>
              <a:t> </a:t>
            </a:r>
            <a:r>
              <a:rPr lang="hr-HR" dirty="0" err="1" smtClean="0"/>
              <a:t>Immunology</a:t>
            </a:r>
            <a:r>
              <a:rPr lang="hr-HR" dirty="0" smtClean="0"/>
              <a:t>, 2017</a:t>
            </a:r>
            <a:endParaRPr lang="en-US" dirty="0"/>
          </a:p>
        </p:txBody>
      </p:sp>
      <p:sp>
        <p:nvSpPr>
          <p:cNvPr id="4" name="Rectangle 3"/>
          <p:cNvSpPr/>
          <p:nvPr/>
        </p:nvSpPr>
        <p:spPr>
          <a:xfrm>
            <a:off x="1619672" y="5445224"/>
            <a:ext cx="8411037" cy="707886"/>
          </a:xfrm>
          <a:prstGeom prst="rect">
            <a:avLst/>
          </a:prstGeom>
        </p:spPr>
        <p:txBody>
          <a:bodyPr wrap="square">
            <a:spAutoFit/>
          </a:bodyPr>
          <a:lstStyle/>
          <a:p>
            <a:endParaRPr lang="en-US"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Indukcija upalnog procesa</a:t>
            </a:r>
            <a:endParaRPr lang="en-US" sz="2000" dirty="0">
              <a:latin typeface="Arial" panose="020B0604020202020204" pitchFamily="34" charset="0"/>
              <a:cs typeface="Arial" panose="020B0604020202020204" pitchFamily="34" charset="0"/>
            </a:endParaRPr>
          </a:p>
        </p:txBody>
      </p:sp>
      <p:sp>
        <p:nvSpPr>
          <p:cNvPr id="2" name="TextBox 1"/>
          <p:cNvSpPr txBox="1"/>
          <p:nvPr/>
        </p:nvSpPr>
        <p:spPr>
          <a:xfrm>
            <a:off x="5940152" y="1124744"/>
            <a:ext cx="3024336" cy="1938992"/>
          </a:xfrm>
          <a:prstGeom prst="rect">
            <a:avLst/>
          </a:prstGeom>
          <a:noFill/>
        </p:spPr>
        <p:txBody>
          <a:bodyPr wrap="square" rtlCol="0">
            <a:spAutoFit/>
          </a:bodyPr>
          <a:lstStyle/>
          <a:p>
            <a:r>
              <a:rPr lang="hr-HR" sz="2000" dirty="0" smtClean="0">
                <a:latin typeface="Arial" panose="020B0604020202020204" pitchFamily="34" charset="0"/>
                <a:cs typeface="Arial" panose="020B0604020202020204" pitchFamily="34" charset="0"/>
              </a:rPr>
              <a:t>prepoznavanje patogena (</a:t>
            </a:r>
            <a:r>
              <a:rPr lang="hr-HR" sz="2000" dirty="0" err="1" smtClean="0">
                <a:latin typeface="Arial" panose="020B0604020202020204" pitchFamily="34" charset="0"/>
                <a:cs typeface="Arial" panose="020B0604020202020204" pitchFamily="34" charset="0"/>
              </a:rPr>
              <a:t>makrofagi</a:t>
            </a:r>
            <a:r>
              <a:rPr lang="hr-HR" sz="2000" dirty="0" smtClean="0">
                <a:latin typeface="Arial" panose="020B0604020202020204" pitchFamily="34" charset="0"/>
                <a:cs typeface="Arial" panose="020B0604020202020204" pitchFamily="34" charset="0"/>
              </a:rPr>
              <a:t>)</a:t>
            </a:r>
          </a:p>
          <a:p>
            <a:endParaRPr lang="hr-HR" sz="2000" dirty="0">
              <a:latin typeface="Arial" panose="020B0604020202020204" pitchFamily="34" charset="0"/>
              <a:cs typeface="Arial" panose="020B0604020202020204" pitchFamily="34" charset="0"/>
            </a:endParaRPr>
          </a:p>
          <a:p>
            <a:r>
              <a:rPr lang="hr-HR" sz="2000" dirty="0" smtClean="0">
                <a:latin typeface="Arial" panose="020B0604020202020204" pitchFamily="34" charset="0"/>
                <a:cs typeface="Arial" panose="020B0604020202020204" pitchFamily="34" charset="0"/>
              </a:rPr>
              <a:t>oslobađanje </a:t>
            </a:r>
            <a:r>
              <a:rPr lang="hr-HR" sz="2000" dirty="0" err="1" smtClean="0">
                <a:latin typeface="Arial" panose="020B0604020202020204" pitchFamily="34" charset="0"/>
                <a:cs typeface="Arial" panose="020B0604020202020204" pitchFamily="34" charset="0"/>
              </a:rPr>
              <a:t>imunomodulatora</a:t>
            </a:r>
            <a:endParaRPr lang="hr-HR" sz="2000" dirty="0" smtClean="0">
              <a:latin typeface="Arial" panose="020B0604020202020204" pitchFamily="34" charset="0"/>
              <a:cs typeface="Arial" panose="020B0604020202020204" pitchFamily="34" charset="0"/>
            </a:endParaRPr>
          </a:p>
          <a:p>
            <a:r>
              <a:rPr lang="hr-HR" sz="2000" dirty="0" err="1" smtClean="0">
                <a:latin typeface="Arial" panose="020B0604020202020204" pitchFamily="34" charset="0"/>
                <a:cs typeface="Arial" panose="020B0604020202020204" pitchFamily="34" charset="0"/>
              </a:rPr>
              <a:t>citokina</a:t>
            </a:r>
            <a:r>
              <a:rPr lang="hr-HR" sz="2000" dirty="0" smtClean="0">
                <a:latin typeface="Arial" panose="020B0604020202020204" pitchFamily="34" charset="0"/>
                <a:cs typeface="Arial" panose="020B0604020202020204" pitchFamily="34" charset="0"/>
              </a:rPr>
              <a:t> i </a:t>
            </a:r>
            <a:r>
              <a:rPr lang="hr-HR" sz="2000" dirty="0" err="1" smtClean="0">
                <a:latin typeface="Arial" panose="020B0604020202020204" pitchFamily="34" charset="0"/>
                <a:cs typeface="Arial" panose="020B0604020202020204" pitchFamily="34" charset="0"/>
              </a:rPr>
              <a:t>kemokina</a:t>
            </a:r>
            <a:endParaRPr lang="en-US" dirty="0"/>
          </a:p>
        </p:txBody>
      </p:sp>
    </p:spTree>
    <p:extLst>
      <p:ext uri="{BB962C8B-B14F-4D97-AF65-F5344CB8AC3E}">
        <p14:creationId xmlns:p14="http://schemas.microsoft.com/office/powerpoint/2010/main" val="390585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664674" cy="645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6381328"/>
            <a:ext cx="6545382" cy="369332"/>
          </a:xfrm>
          <a:prstGeom prst="rect">
            <a:avLst/>
          </a:prstGeom>
          <a:noFill/>
        </p:spPr>
        <p:txBody>
          <a:bodyPr wrap="none" rtlCol="0">
            <a:spAutoFit/>
          </a:bodyPr>
          <a:lstStyle/>
          <a:p>
            <a:r>
              <a:rPr lang="hr-HR" dirty="0" smtClean="0">
                <a:latin typeface="Arial" panose="020B0604020202020204" pitchFamily="34" charset="0"/>
                <a:cs typeface="Arial" panose="020B0604020202020204" pitchFamily="34" charset="0"/>
              </a:rPr>
              <a:t>otok, crvenilo, toplina, bol – znaci upale – </a:t>
            </a:r>
            <a:r>
              <a:rPr lang="hr-HR" dirty="0" err="1" smtClean="0">
                <a:latin typeface="Arial" panose="020B0604020202020204" pitchFamily="34" charset="0"/>
                <a:cs typeface="Arial" panose="020B0604020202020204" pitchFamily="34" charset="0"/>
              </a:rPr>
              <a:t>citokini</a:t>
            </a:r>
            <a:r>
              <a:rPr lang="hr-HR" dirty="0" smtClean="0">
                <a:latin typeface="Arial" panose="020B0604020202020204" pitchFamily="34" charset="0"/>
                <a:cs typeface="Arial" panose="020B0604020202020204" pitchFamily="34" charset="0"/>
              </a:rPr>
              <a:t> su posrednici</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683568" y="332656"/>
            <a:ext cx="856325" cy="400110"/>
          </a:xfrm>
          <a:prstGeom prst="rect">
            <a:avLst/>
          </a:prstGeom>
          <a:noFill/>
        </p:spPr>
        <p:txBody>
          <a:bodyPr wrap="none" rtlCol="0">
            <a:spAutoFit/>
          </a:bodyPr>
          <a:lstStyle/>
          <a:p>
            <a:r>
              <a:rPr lang="hr-HR" sz="2000" dirty="0" smtClean="0">
                <a:latin typeface="Arial" panose="020B0604020202020204" pitchFamily="34" charset="0"/>
                <a:cs typeface="Arial" panose="020B0604020202020204" pitchFamily="34" charset="0"/>
              </a:rPr>
              <a:t>Upala</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7524328" y="4725144"/>
            <a:ext cx="1691680" cy="646331"/>
          </a:xfrm>
          <a:prstGeom prst="rect">
            <a:avLst/>
          </a:prstGeom>
          <a:noFill/>
        </p:spPr>
        <p:txBody>
          <a:bodyPr wrap="square" rtlCol="0">
            <a:spAutoFit/>
          </a:bodyPr>
          <a:lstStyle/>
          <a:p>
            <a:r>
              <a:rPr lang="hr-HR" dirty="0" err="1" smtClean="0"/>
              <a:t>neutrofili</a:t>
            </a:r>
            <a:endParaRPr lang="hr-HR" dirty="0" smtClean="0"/>
          </a:p>
          <a:p>
            <a:r>
              <a:rPr lang="hr-HR" dirty="0" err="1" smtClean="0"/>
              <a:t>monociti</a:t>
            </a:r>
            <a:endParaRPr lang="en-US" dirty="0"/>
          </a:p>
        </p:txBody>
      </p:sp>
    </p:spTree>
    <p:extLst>
      <p:ext uri="{BB962C8B-B14F-4D97-AF65-F5344CB8AC3E}">
        <p14:creationId xmlns:p14="http://schemas.microsoft.com/office/powerpoint/2010/main" val="193262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95536" y="836712"/>
            <a:ext cx="8596756" cy="4435260"/>
            <a:chOff x="539552" y="1450329"/>
            <a:chExt cx="8596756" cy="4435260"/>
          </a:xfrm>
        </p:grpSpPr>
        <p:sp>
          <p:nvSpPr>
            <p:cNvPr id="2" name="TextBox 1"/>
            <p:cNvSpPr txBox="1"/>
            <p:nvPr/>
          </p:nvSpPr>
          <p:spPr>
            <a:xfrm>
              <a:off x="3199449" y="1450329"/>
              <a:ext cx="821315" cy="369332"/>
            </a:xfrm>
            <a:prstGeom prst="rect">
              <a:avLst/>
            </a:prstGeom>
            <a:noFill/>
          </p:spPr>
          <p:txBody>
            <a:bodyPr wrap="none" rtlCol="0">
              <a:spAutoFit/>
            </a:bodyPr>
            <a:lstStyle/>
            <a:p>
              <a:r>
                <a:rPr lang="hr-HR" dirty="0" err="1" smtClean="0"/>
                <a:t>PAMPs</a:t>
              </a:r>
              <a:endParaRPr lang="en-US" dirty="0"/>
            </a:p>
          </p:txBody>
        </p:sp>
        <p:sp>
          <p:nvSpPr>
            <p:cNvPr id="3" name="TextBox 2"/>
            <p:cNvSpPr txBox="1"/>
            <p:nvPr/>
          </p:nvSpPr>
          <p:spPr>
            <a:xfrm>
              <a:off x="4994554" y="1450329"/>
              <a:ext cx="858953" cy="369332"/>
            </a:xfrm>
            <a:prstGeom prst="rect">
              <a:avLst/>
            </a:prstGeom>
            <a:noFill/>
          </p:spPr>
          <p:txBody>
            <a:bodyPr wrap="none" rtlCol="0">
              <a:spAutoFit/>
            </a:bodyPr>
            <a:lstStyle/>
            <a:p>
              <a:r>
                <a:rPr lang="hr-HR" dirty="0" err="1" smtClean="0"/>
                <a:t>DAMPs</a:t>
              </a:r>
              <a:endParaRPr lang="en-US" dirty="0"/>
            </a:p>
          </p:txBody>
        </p:sp>
        <p:sp>
          <p:nvSpPr>
            <p:cNvPr id="4" name="TextBox 3"/>
            <p:cNvSpPr txBox="1"/>
            <p:nvPr/>
          </p:nvSpPr>
          <p:spPr>
            <a:xfrm>
              <a:off x="3419872" y="2348880"/>
              <a:ext cx="2383601" cy="369332"/>
            </a:xfrm>
            <a:prstGeom prst="rect">
              <a:avLst/>
            </a:prstGeom>
            <a:noFill/>
          </p:spPr>
          <p:txBody>
            <a:bodyPr wrap="none" rtlCol="0">
              <a:spAutoFit/>
            </a:bodyPr>
            <a:lstStyle/>
            <a:p>
              <a:r>
                <a:rPr lang="hr-HR" dirty="0" smtClean="0"/>
                <a:t>INNATE IMMUNE CELLS</a:t>
              </a:r>
              <a:endParaRPr lang="en-US" dirty="0"/>
            </a:p>
          </p:txBody>
        </p:sp>
        <p:sp>
          <p:nvSpPr>
            <p:cNvPr id="5" name="TextBox 4"/>
            <p:cNvSpPr txBox="1"/>
            <p:nvPr/>
          </p:nvSpPr>
          <p:spPr>
            <a:xfrm>
              <a:off x="2339752" y="3356992"/>
              <a:ext cx="3909212" cy="646331"/>
            </a:xfrm>
            <a:prstGeom prst="rect">
              <a:avLst/>
            </a:prstGeom>
            <a:noFill/>
          </p:spPr>
          <p:txBody>
            <a:bodyPr wrap="none" rtlCol="0">
              <a:spAutoFit/>
            </a:bodyPr>
            <a:lstStyle/>
            <a:p>
              <a:r>
                <a:rPr lang="hr-HR" dirty="0" smtClean="0"/>
                <a:t>DECODING OF PAMP/DAMP SIGNATURE</a:t>
              </a:r>
            </a:p>
            <a:p>
              <a:endParaRPr lang="en-US" dirty="0"/>
            </a:p>
          </p:txBody>
        </p:sp>
        <p:sp>
          <p:nvSpPr>
            <p:cNvPr id="6" name="TextBox 5"/>
            <p:cNvSpPr txBox="1"/>
            <p:nvPr/>
          </p:nvSpPr>
          <p:spPr>
            <a:xfrm>
              <a:off x="750270" y="4468470"/>
              <a:ext cx="2218684" cy="369332"/>
            </a:xfrm>
            <a:prstGeom prst="rect">
              <a:avLst/>
            </a:prstGeom>
            <a:noFill/>
          </p:spPr>
          <p:txBody>
            <a:bodyPr wrap="none" rtlCol="0">
              <a:spAutoFit/>
            </a:bodyPr>
            <a:lstStyle/>
            <a:p>
              <a:r>
                <a:rPr lang="hr-HR" b="1" dirty="0" smtClean="0">
                  <a:solidFill>
                    <a:schemeClr val="accent2"/>
                  </a:solidFill>
                </a:rPr>
                <a:t>CYTOKINE PATTERN 1</a:t>
              </a:r>
              <a:endParaRPr lang="en-US" b="1" dirty="0">
                <a:solidFill>
                  <a:schemeClr val="accent2"/>
                </a:solidFill>
              </a:endParaRPr>
            </a:p>
          </p:txBody>
        </p:sp>
        <p:sp>
          <p:nvSpPr>
            <p:cNvPr id="7" name="TextBox 6"/>
            <p:cNvSpPr txBox="1"/>
            <p:nvPr/>
          </p:nvSpPr>
          <p:spPr>
            <a:xfrm>
              <a:off x="3610107" y="4479829"/>
              <a:ext cx="2218684" cy="369332"/>
            </a:xfrm>
            <a:prstGeom prst="rect">
              <a:avLst/>
            </a:prstGeom>
            <a:noFill/>
          </p:spPr>
          <p:txBody>
            <a:bodyPr wrap="none" rtlCol="0">
              <a:spAutoFit/>
            </a:bodyPr>
            <a:lstStyle/>
            <a:p>
              <a:r>
                <a:rPr lang="hr-HR" b="1" dirty="0" smtClean="0">
                  <a:solidFill>
                    <a:schemeClr val="accent2"/>
                  </a:solidFill>
                </a:rPr>
                <a:t>CYTOKINE PATTERN 2</a:t>
              </a:r>
              <a:endParaRPr lang="en-US" b="1" dirty="0">
                <a:solidFill>
                  <a:schemeClr val="accent2"/>
                </a:solidFill>
              </a:endParaRPr>
            </a:p>
          </p:txBody>
        </p:sp>
        <p:sp>
          <p:nvSpPr>
            <p:cNvPr id="8" name="TextBox 7"/>
            <p:cNvSpPr txBox="1"/>
            <p:nvPr/>
          </p:nvSpPr>
          <p:spPr>
            <a:xfrm>
              <a:off x="6588224" y="4493014"/>
              <a:ext cx="2218684" cy="369332"/>
            </a:xfrm>
            <a:prstGeom prst="rect">
              <a:avLst/>
            </a:prstGeom>
            <a:noFill/>
          </p:spPr>
          <p:txBody>
            <a:bodyPr wrap="none" rtlCol="0">
              <a:spAutoFit/>
            </a:bodyPr>
            <a:lstStyle/>
            <a:p>
              <a:r>
                <a:rPr lang="hr-HR" b="1" dirty="0" smtClean="0">
                  <a:solidFill>
                    <a:schemeClr val="accent2"/>
                  </a:solidFill>
                </a:rPr>
                <a:t>CYTOKINE PATTERN 3</a:t>
              </a:r>
              <a:endParaRPr lang="en-US" b="1" dirty="0">
                <a:solidFill>
                  <a:schemeClr val="accent2"/>
                </a:solidFill>
              </a:endParaRPr>
            </a:p>
          </p:txBody>
        </p:sp>
        <p:sp>
          <p:nvSpPr>
            <p:cNvPr id="9" name="TextBox 8"/>
            <p:cNvSpPr txBox="1"/>
            <p:nvPr/>
          </p:nvSpPr>
          <p:spPr>
            <a:xfrm>
              <a:off x="539552" y="5260558"/>
              <a:ext cx="2771656" cy="369332"/>
            </a:xfrm>
            <a:prstGeom prst="rect">
              <a:avLst/>
            </a:prstGeom>
            <a:noFill/>
          </p:spPr>
          <p:txBody>
            <a:bodyPr wrap="none" rtlCol="0">
              <a:spAutoFit/>
            </a:bodyPr>
            <a:lstStyle/>
            <a:p>
              <a:r>
                <a:rPr lang="hr-HR" dirty="0" smtClean="0"/>
                <a:t>TYPE I ADAPTIVE RESPONSE</a:t>
              </a:r>
              <a:endParaRPr lang="en-US" dirty="0"/>
            </a:p>
          </p:txBody>
        </p:sp>
        <p:sp>
          <p:nvSpPr>
            <p:cNvPr id="10" name="TextBox 9"/>
            <p:cNvSpPr txBox="1"/>
            <p:nvPr/>
          </p:nvSpPr>
          <p:spPr>
            <a:xfrm>
              <a:off x="3419872" y="5239258"/>
              <a:ext cx="2829364" cy="646331"/>
            </a:xfrm>
            <a:prstGeom prst="rect">
              <a:avLst/>
            </a:prstGeom>
            <a:noFill/>
          </p:spPr>
          <p:txBody>
            <a:bodyPr wrap="none" rtlCol="0">
              <a:spAutoFit/>
            </a:bodyPr>
            <a:lstStyle/>
            <a:p>
              <a:r>
                <a:rPr lang="hr-HR" dirty="0"/>
                <a:t>TYPE </a:t>
              </a:r>
              <a:r>
                <a:rPr lang="hr-HR" dirty="0" smtClean="0"/>
                <a:t>II </a:t>
              </a:r>
              <a:r>
                <a:rPr lang="hr-HR" dirty="0"/>
                <a:t>ADAPTIVE RESPONSE</a:t>
              </a:r>
              <a:endParaRPr lang="en-US" dirty="0"/>
            </a:p>
            <a:p>
              <a:endParaRPr lang="en-US" dirty="0"/>
            </a:p>
          </p:txBody>
        </p:sp>
        <p:sp>
          <p:nvSpPr>
            <p:cNvPr id="11" name="TextBox 10"/>
            <p:cNvSpPr txBox="1"/>
            <p:nvPr/>
          </p:nvSpPr>
          <p:spPr>
            <a:xfrm>
              <a:off x="6249236" y="5239257"/>
              <a:ext cx="2887072" cy="646331"/>
            </a:xfrm>
            <a:prstGeom prst="rect">
              <a:avLst/>
            </a:prstGeom>
            <a:noFill/>
          </p:spPr>
          <p:txBody>
            <a:bodyPr wrap="none" rtlCol="0">
              <a:spAutoFit/>
            </a:bodyPr>
            <a:lstStyle/>
            <a:p>
              <a:r>
                <a:rPr lang="hr-HR" dirty="0"/>
                <a:t>TYPE </a:t>
              </a:r>
              <a:r>
                <a:rPr lang="hr-HR" dirty="0" smtClean="0"/>
                <a:t>III </a:t>
              </a:r>
              <a:r>
                <a:rPr lang="hr-HR" dirty="0"/>
                <a:t>ADAPTIVE RESPONSE</a:t>
              </a:r>
              <a:endParaRPr lang="en-US" dirty="0"/>
            </a:p>
            <a:p>
              <a:endParaRPr lang="en-US" dirty="0"/>
            </a:p>
          </p:txBody>
        </p:sp>
        <p:cxnSp>
          <p:nvCxnSpPr>
            <p:cNvPr id="13" name="Straight Arrow Connector 12"/>
            <p:cNvCxnSpPr/>
            <p:nvPr/>
          </p:nvCxnSpPr>
          <p:spPr>
            <a:xfrm>
              <a:off x="3419872" y="1875530"/>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65123" y="1854686"/>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23928" y="1885160"/>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24128" y="1854686"/>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24030" y="1854686"/>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48064" y="1848059"/>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07973" y="2852936"/>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07875" y="2852936"/>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131909" y="2846309"/>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55776" y="3791945"/>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07875" y="3791945"/>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876256" y="3737660"/>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555776" y="4816501"/>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450539" y="4837802"/>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948264" y="4837802"/>
              <a:ext cx="0" cy="422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95537" y="5877272"/>
            <a:ext cx="8748464" cy="707886"/>
          </a:xfrm>
          <a:prstGeom prst="rect">
            <a:avLst/>
          </a:prstGeom>
          <a:noFill/>
        </p:spPr>
        <p:txBody>
          <a:bodyPr wrap="square" rtlCol="0">
            <a:spAutoFit/>
          </a:bodyPr>
          <a:lstStyle/>
          <a:p>
            <a:r>
              <a:rPr lang="hr-HR" sz="2000" dirty="0" smtClean="0"/>
              <a:t>uzorak – kombinacija </a:t>
            </a:r>
            <a:r>
              <a:rPr lang="hr-HR" sz="2000" dirty="0" err="1" smtClean="0"/>
              <a:t>citokina</a:t>
            </a:r>
            <a:r>
              <a:rPr lang="hr-HR" sz="2000" dirty="0" smtClean="0"/>
              <a:t> koju oslobađaju stanice urođenog odgovora nosi poruku o tipu patogena i omogućuje odgovarajući odgovor</a:t>
            </a:r>
            <a:endParaRPr lang="en-US" sz="2000" dirty="0"/>
          </a:p>
        </p:txBody>
      </p:sp>
    </p:spTree>
    <p:extLst>
      <p:ext uri="{BB962C8B-B14F-4D97-AF65-F5344CB8AC3E}">
        <p14:creationId xmlns:p14="http://schemas.microsoft.com/office/powerpoint/2010/main" val="338523131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2494</TotalTime>
  <Words>3701</Words>
  <Application>Microsoft Office PowerPoint</Application>
  <PresentationFormat>On-screen Show (4:3)</PresentationFormat>
  <Paragraphs>500</Paragraphs>
  <Slides>65</Slides>
  <Notes>18</Notes>
  <HiddenSlides>11</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dc:creator>
  <cp:lastModifiedBy>Maja</cp:lastModifiedBy>
  <cp:revision>207</cp:revision>
  <cp:lastPrinted>2025-09-25T10:16:01Z</cp:lastPrinted>
  <dcterms:created xsi:type="dcterms:W3CDTF">2025-09-12T10:25:45Z</dcterms:created>
  <dcterms:modified xsi:type="dcterms:W3CDTF">2026-03-30T11:52:44Z</dcterms:modified>
</cp:coreProperties>
</file>