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08" r:id="rId4"/>
    <p:sldId id="309" r:id="rId5"/>
    <p:sldId id="261" r:id="rId6"/>
    <p:sldId id="272" r:id="rId7"/>
    <p:sldId id="271" r:id="rId8"/>
    <p:sldId id="274" r:id="rId9"/>
    <p:sldId id="279" r:id="rId10"/>
    <p:sldId id="313" r:id="rId11"/>
    <p:sldId id="278" r:id="rId12"/>
    <p:sldId id="314" r:id="rId13"/>
    <p:sldId id="281" r:id="rId14"/>
    <p:sldId id="273" r:id="rId15"/>
    <p:sldId id="284" r:id="rId16"/>
    <p:sldId id="315" r:id="rId17"/>
    <p:sldId id="287" r:id="rId18"/>
    <p:sldId id="288" r:id="rId19"/>
    <p:sldId id="289" r:id="rId20"/>
    <p:sldId id="290" r:id="rId21"/>
    <p:sldId id="292" r:id="rId22"/>
    <p:sldId id="293" r:id="rId23"/>
    <p:sldId id="291" r:id="rId24"/>
    <p:sldId id="317" r:id="rId25"/>
    <p:sldId id="312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B4C6"/>
    <a:srgbClr val="95B3C9"/>
    <a:srgbClr val="6299D5"/>
    <a:srgbClr val="95B3CA"/>
    <a:srgbClr val="FEFEB3"/>
    <a:srgbClr val="FEFE9A"/>
    <a:srgbClr val="BBDBA6"/>
    <a:srgbClr val="C4D7D4"/>
    <a:srgbClr val="CEDDE0"/>
    <a:srgbClr val="B8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9" autoAdjust="0"/>
    <p:restoredTop sz="94660"/>
  </p:normalViewPr>
  <p:slideViewPr>
    <p:cSldViewPr snapToGrid="0">
      <p:cViewPr>
        <p:scale>
          <a:sx n="60" d="100"/>
          <a:sy n="60" d="100"/>
        </p:scale>
        <p:origin x="164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915074-4AD4-4DAC-8CBF-6D262A9F6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054FC28-B170-4EB7-8C3B-0D7222DCC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89FC3E-8A50-4212-95CA-51C3F2EF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C320876-7B5F-4C38-B2CF-3CA3A7E69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CF7A89A-EC20-4289-B26D-347CBDD9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7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E4CC94-0AC2-488F-AA5F-5E1B6947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B56DBDB-B535-48C2-AD5B-8DBA4C38B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2EFE07C-BCBE-489F-9CB0-47AA949A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FC0B57D-A173-4682-807D-243D284E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ED8CB1B-9FBA-43E2-BB3E-485712ED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2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DF6D829-2D20-47C7-804A-8EC44B4C19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8205C25-CB0F-4A32-9CB1-569CDCD21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2C13F4A-7028-4119-AEA6-89F0AD2B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2382C1-B27C-4807-9FE6-E5B68B0F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D1149B2-8D1C-41F6-805F-54FCE29A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5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77CBD1-9BA6-43BC-95AA-066F40D5F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3D6E897-DF2D-45B3-9285-6CDC65529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0079141-A761-4C38-8181-34AFCBF33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2F4324D-DFAD-4D15-8C57-003E277F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A667A65-0E68-46C6-BECB-644DA103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9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9D5AA2-B4CE-453E-9CA6-53CDB815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5657D76-CEC1-46F1-8E2D-780B6D2F0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4F0A10-62EC-4277-8C37-418C99DC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722569-B8AB-44D6-807F-A2D090A1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0A4264B-4131-4857-8767-E990CA4C1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CE46D9-8EE2-4B55-BAF6-EDA69391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0D1DE0-AF3B-43BC-BB4A-62202E1E5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CA41DC-BB8B-438D-A046-51132E1B8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ECD7B68-5843-4C22-B60A-9EE44C6D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7A412C1-AC5F-4F67-B766-4F5F3BF4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8ACC5A2-EF5A-4BF2-9706-11C964C4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7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C951BD-06CF-4B60-AF74-D53E6D05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A998D94-46E5-4095-A530-CAAFDABA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3961A20-130F-4968-808B-6794E7948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8215065-6E06-4AC6-9F03-83E9574A0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DCD06A5-FE9B-4B00-A5EA-882141E50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3BDD6D4-5310-4A18-B349-4ABD7AF9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59F929B-525A-4C80-958B-2B816B55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1200E0F0-AD19-4485-84DA-A9A3E686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0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99E197-5903-4393-B69F-AAD54EA7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F6D8E9E-837F-4E0A-B671-EA1B7F9B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F0AB34A4-F3B7-4D60-9730-A04A3400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A6677B8-A59C-4F80-8644-A1E5B6E0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0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ECCF9FF-621E-4A86-841F-05B451446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683E2D1-DEBB-429E-A827-57C0FE4E2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E6761F4-EF91-4C70-9CBF-9242ADA7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4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4B7BEE-0BA3-4487-8F0D-04745E7DE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9490C4-3B91-4FC9-9A38-6F1304DCD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ED81A4C-581A-43B4-8EB0-B39CD3F69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B877F4-3561-41DC-BA7A-0606AB5B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36F91C3-58AD-4DEE-8146-273A3A51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B8A4DCE-5CA7-4874-B847-803AD944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8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60E5FB-DE20-48D8-925C-E87F1C2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4381528-2A69-4154-ADA1-50CE1E96E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D276B84-0E8F-4439-AEE3-AE00E52F3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A65FFF9-D175-42CE-B7BA-C832066F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E729C24-CEF5-41A9-A0DE-29D8A838E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8A7F4F6-4F0B-4051-90C9-8E8FF5FB4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6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C9779BC-A75B-4422-9EF6-7B907086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C6C655A-2E71-4673-96B3-3354F20D0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F2FD372-DF58-4C3E-8EA3-4E4A29ECFE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2211E-1937-4FE3-9999-5E30CC0067AA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B7C118E-B9DA-4A73-BFD2-6B2CE1CAD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2B8BC0C-200E-4423-91E9-97F28D9B8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A9499-A39C-44CB-AE57-6141C1F7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3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0474AE3-F6D6-41CA-88BA-1E7A7C0E5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2983" y="1800225"/>
            <a:ext cx="7806033" cy="12858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r>
              <a:rPr lang="hr-HR" sz="32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UTJECAJ OTAPALA NA SINTEZU PEROVSKITNIH TANKIH FILMOVA</a:t>
            </a:r>
            <a:br>
              <a:rPr lang="hr-HR" sz="3200" b="1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000" b="1" dirty="0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4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2DB8F80-4894-4DEE-86CC-04B11B02E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9" y="4042264"/>
            <a:ext cx="2476500" cy="77372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hr-HR" sz="1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Kemijski seminar 1</a:t>
            </a:r>
          </a:p>
          <a:p>
            <a:r>
              <a:rPr lang="hr-HR" sz="1800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Lucija Klobučar</a:t>
            </a:r>
            <a:endParaRPr lang="en-US" sz="1800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3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775637"/>
            <a:ext cx="5846457" cy="440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difrakcija X- zraka: analiza sastava filma po dodatku toluena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 err="1">
                <a:latin typeface="Constantia" panose="02030602050306030303" pitchFamily="18" charset="0"/>
              </a:rPr>
              <a:t>modelni</a:t>
            </a:r>
            <a:r>
              <a:rPr lang="hr-HR" sz="2000" dirty="0">
                <a:latin typeface="Constantia" panose="02030602050306030303" pitchFamily="18" charset="0"/>
              </a:rPr>
              <a:t> sustav: MAI + PbI</a:t>
            </a:r>
            <a:r>
              <a:rPr lang="hr-HR" sz="2000" baseline="-25000" dirty="0">
                <a:latin typeface="Constantia" panose="02030602050306030303" pitchFamily="18" charset="0"/>
              </a:rPr>
              <a:t>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nastanak prijelazne faze visokog uređenja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koji je sastav te faze?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poznato nastajanje </a:t>
            </a:r>
            <a:r>
              <a:rPr lang="hr-HR" sz="2000" dirty="0" err="1">
                <a:latin typeface="Constantia" panose="02030602050306030303" pitchFamily="18" charset="0"/>
              </a:rPr>
              <a:t>interkalacijskog</a:t>
            </a:r>
            <a:r>
              <a:rPr lang="hr-HR" sz="2000" dirty="0">
                <a:latin typeface="Constantia" panose="02030602050306030303" pitchFamily="18" charset="0"/>
              </a:rPr>
              <a:t> kompleksa PbI</a:t>
            </a:r>
            <a:r>
              <a:rPr lang="hr-HR" sz="2000" baseline="-25000" dirty="0">
                <a:latin typeface="Constantia" panose="02030602050306030303" pitchFamily="18" charset="0"/>
              </a:rPr>
              <a:t>2</a:t>
            </a:r>
            <a:r>
              <a:rPr lang="hr-HR" sz="2000" dirty="0">
                <a:latin typeface="Constantia" panose="02030602050306030303" pitchFamily="18" charset="0"/>
              </a:rPr>
              <a:t> + DMSO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 err="1">
                <a:latin typeface="Constantia" panose="02030602050306030303" pitchFamily="18" charset="0"/>
              </a:rPr>
              <a:t>difraktogrami</a:t>
            </a:r>
            <a:r>
              <a:rPr lang="hr-HR" sz="2000" dirty="0">
                <a:latin typeface="Constantia" panose="02030602050306030303" pitchFamily="18" charset="0"/>
              </a:rPr>
              <a:t> se ne poklapaju – nastao neki novi spoj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pretpostavka: MAI – PbI</a:t>
            </a:r>
            <a:r>
              <a:rPr lang="hr-HR" sz="2000" baseline="-25000" dirty="0">
                <a:latin typeface="Constantia" panose="02030602050306030303" pitchFamily="18" charset="0"/>
              </a:rPr>
              <a:t>2</a:t>
            </a:r>
            <a:r>
              <a:rPr lang="hr-HR" sz="2000" dirty="0">
                <a:latin typeface="Constantia" panose="02030602050306030303" pitchFamily="18" charset="0"/>
              </a:rPr>
              <a:t> – DMSO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0E0F94FB-3883-4A71-A6D1-5D08FC693F91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N. J. </a:t>
            </a:r>
            <a:r>
              <a:rPr lang="hr-HR" sz="2200" b="1" dirty="0" err="1">
                <a:latin typeface="Constantia" panose="02030602050306030303" pitchFamily="18" charset="0"/>
              </a:rPr>
              <a:t>Jeon</a:t>
            </a:r>
            <a:r>
              <a:rPr lang="hr-HR" sz="2200" b="1" dirty="0">
                <a:latin typeface="Constantia" panose="02030602050306030303" pitchFamily="18" charset="0"/>
              </a:rPr>
              <a:t> i sur. (2014) </a:t>
            </a:r>
            <a:r>
              <a:rPr lang="hr-HR" sz="2200" b="1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Mater.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13, 897-903.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63BC99CD-6CEF-4DE1-A507-4D7ACAB00640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F50F00F6-D10E-48A0-9757-4DCB320A9F24}"/>
              </a:ext>
            </a:extLst>
          </p:cNvPr>
          <p:cNvGrpSpPr/>
          <p:nvPr/>
        </p:nvGrpSpPr>
        <p:grpSpPr>
          <a:xfrm>
            <a:off x="6972054" y="681037"/>
            <a:ext cx="5160353" cy="5652903"/>
            <a:chOff x="6972054" y="681037"/>
            <a:chExt cx="5160353" cy="5652903"/>
          </a:xfrm>
        </p:grpSpPr>
        <p:pic>
          <p:nvPicPr>
            <p:cNvPr id="23" name="Slika 22" descr="Slika na kojoj se prikazuje tekst, dijagram, crta, radnja&#10;&#10;Opis je automatski generiran">
              <a:extLst>
                <a:ext uri="{FF2B5EF4-FFF2-40B4-BE49-F238E27FC236}">
                  <a16:creationId xmlns:a16="http://schemas.microsoft.com/office/drawing/2014/main" id="{0DFB6E74-9C9A-4267-8074-68041DF03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1647" y="681037"/>
              <a:ext cx="5100760" cy="5652903"/>
            </a:xfrm>
            <a:prstGeom prst="rect">
              <a:avLst/>
            </a:prstGeom>
          </p:spPr>
        </p:pic>
        <p:sp>
          <p:nvSpPr>
            <p:cNvPr id="24" name="Pravokutnik 23">
              <a:extLst>
                <a:ext uri="{FF2B5EF4-FFF2-40B4-BE49-F238E27FC236}">
                  <a16:creationId xmlns:a16="http://schemas.microsoft.com/office/drawing/2014/main" id="{3E67FF5E-E856-41C1-B6F2-46A4163A6DAA}"/>
                </a:ext>
              </a:extLst>
            </p:cNvPr>
            <p:cNvSpPr/>
            <p:nvPr/>
          </p:nvSpPr>
          <p:spPr>
            <a:xfrm rot="16200000">
              <a:off x="5944851" y="3176393"/>
              <a:ext cx="2426786" cy="372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Intenzitet (</a:t>
              </a:r>
              <a:r>
                <a:rPr lang="hr-HR" sz="1100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a.u</a:t>
              </a:r>
              <a:r>
                <a:rPr lang="hr-HR" sz="11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endParaRPr lang="en-US" sz="11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BE61E497-DD92-43EA-84F3-2C1098437CC0}"/>
                </a:ext>
              </a:extLst>
            </p:cNvPr>
            <p:cNvSpPr/>
            <p:nvPr/>
          </p:nvSpPr>
          <p:spPr>
            <a:xfrm>
              <a:off x="10058399" y="1251541"/>
              <a:ext cx="1782367" cy="372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200" b="1" dirty="0">
                  <a:ln w="0"/>
                  <a:solidFill>
                    <a:schemeClr val="tx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Prijelazna faza</a:t>
              </a:r>
              <a:endParaRPr lang="en-US" sz="1200" b="1" dirty="0">
                <a:ln w="0"/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76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841821"/>
            <a:ext cx="10515600" cy="43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elementna analiza, FTIR: potvrđeno!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sastav prijelazne faze: MAI – PbI</a:t>
            </a:r>
            <a:r>
              <a:rPr lang="hr-HR" sz="2000" b="1" baseline="-25000" dirty="0">
                <a:latin typeface="Constantia" panose="02030602050306030303" pitchFamily="18" charset="0"/>
              </a:rPr>
              <a:t>2</a:t>
            </a:r>
            <a:r>
              <a:rPr lang="hr-HR" sz="2000" b="1" dirty="0">
                <a:latin typeface="Constantia" panose="02030602050306030303" pitchFamily="18" charset="0"/>
              </a:rPr>
              <a:t> – DMSO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8C8D5CB-CD37-4819-920F-63D0E912FADC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N. J. </a:t>
            </a:r>
            <a:r>
              <a:rPr lang="hr-HR" sz="2200" b="1" dirty="0" err="1">
                <a:latin typeface="Constantia" panose="02030602050306030303" pitchFamily="18" charset="0"/>
              </a:rPr>
              <a:t>Jeon</a:t>
            </a:r>
            <a:r>
              <a:rPr lang="hr-HR" sz="2200" b="1" dirty="0">
                <a:latin typeface="Constantia" panose="02030602050306030303" pitchFamily="18" charset="0"/>
              </a:rPr>
              <a:t> i sur. (2014) </a:t>
            </a:r>
            <a:r>
              <a:rPr lang="hr-HR" sz="2200" b="1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Mater.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13, 897-903.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533D8A17-DFE0-40B2-A33E-258806C147EC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Slika 14" descr="Slika na kojoj se prikazuje tekst, dijagram, crta, Plan&#10;&#10;Opis je automatski generiran">
            <a:extLst>
              <a:ext uri="{FF2B5EF4-FFF2-40B4-BE49-F238E27FC236}">
                <a16:creationId xmlns:a16="http://schemas.microsoft.com/office/drawing/2014/main" id="{87D46B9A-C8B5-4C61-AAF4-70B909B50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4227" r="8138"/>
          <a:stretch/>
        </p:blipFill>
        <p:spPr>
          <a:xfrm>
            <a:off x="7260173" y="681037"/>
            <a:ext cx="4169827" cy="5486401"/>
          </a:xfrm>
          <a:prstGeom prst="rect">
            <a:avLst/>
          </a:prstGeom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id="{BFA52373-686E-4EC1-B13E-A56DAD279023}"/>
              </a:ext>
            </a:extLst>
          </p:cNvPr>
          <p:cNvSpPr/>
          <p:nvPr/>
        </p:nvSpPr>
        <p:spPr>
          <a:xfrm rot="16200000">
            <a:off x="6156770" y="3100405"/>
            <a:ext cx="2426786" cy="372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Transmitancija</a:t>
            </a:r>
            <a:endParaRPr lang="en-US" sz="1400" b="1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EE02BBD6-D6CC-41FA-A8AA-0CD83F9285FC}"/>
              </a:ext>
            </a:extLst>
          </p:cNvPr>
          <p:cNvSpPr/>
          <p:nvPr/>
        </p:nvSpPr>
        <p:spPr>
          <a:xfrm>
            <a:off x="7640494" y="5353956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N-H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6DCE3D3F-5B2C-4FEC-9116-0EC919C30FBF}"/>
              </a:ext>
            </a:extLst>
          </p:cNvPr>
          <p:cNvSpPr/>
          <p:nvPr/>
        </p:nvSpPr>
        <p:spPr>
          <a:xfrm>
            <a:off x="8453902" y="5900061"/>
            <a:ext cx="1782367" cy="186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00" dirty="0">
                <a:ln w="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Valni broj (cm</a:t>
            </a:r>
            <a:r>
              <a:rPr lang="hr-HR" sz="900" baseline="30000" dirty="0">
                <a:ln w="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hr-HR" sz="900" dirty="0">
                <a:ln w="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900" dirty="0">
              <a:ln w="0"/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6534165B-B75E-4E26-9B5D-BA736D34FA38}"/>
              </a:ext>
            </a:extLst>
          </p:cNvPr>
          <p:cNvSpPr/>
          <p:nvPr/>
        </p:nvSpPr>
        <p:spPr>
          <a:xfrm>
            <a:off x="7921602" y="2253056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N-H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B6F54254-B968-4ED5-8222-1835848461CC}"/>
              </a:ext>
            </a:extLst>
          </p:cNvPr>
          <p:cNvSpPr/>
          <p:nvPr/>
        </p:nvSpPr>
        <p:spPr>
          <a:xfrm>
            <a:off x="8599972" y="1483716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N-H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avokutnik 21">
            <a:extLst>
              <a:ext uri="{FF2B5EF4-FFF2-40B4-BE49-F238E27FC236}">
                <a16:creationId xmlns:a16="http://schemas.microsoft.com/office/drawing/2014/main" id="{A6DD65AC-4464-450E-AD2A-E12151E02402}"/>
              </a:ext>
            </a:extLst>
          </p:cNvPr>
          <p:cNvSpPr/>
          <p:nvPr/>
        </p:nvSpPr>
        <p:spPr>
          <a:xfrm>
            <a:off x="8705718" y="1125610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ravokutnik 23">
            <a:extLst>
              <a:ext uri="{FF2B5EF4-FFF2-40B4-BE49-F238E27FC236}">
                <a16:creationId xmlns:a16="http://schemas.microsoft.com/office/drawing/2014/main" id="{2B354E3C-5FB7-4EBE-AAAF-7C72CE0E6629}"/>
              </a:ext>
            </a:extLst>
          </p:cNvPr>
          <p:cNvSpPr/>
          <p:nvPr/>
        </p:nvSpPr>
        <p:spPr>
          <a:xfrm>
            <a:off x="10275232" y="1559695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savijanje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ravokutnik 22">
            <a:extLst>
              <a:ext uri="{FF2B5EF4-FFF2-40B4-BE49-F238E27FC236}">
                <a16:creationId xmlns:a16="http://schemas.microsoft.com/office/drawing/2014/main" id="{2254657F-5D67-4F69-BA5E-E8CB947A2E55}"/>
              </a:ext>
            </a:extLst>
          </p:cNvPr>
          <p:cNvSpPr/>
          <p:nvPr/>
        </p:nvSpPr>
        <p:spPr>
          <a:xfrm>
            <a:off x="10259421" y="1455622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C-N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ravokutnik 24">
            <a:extLst>
              <a:ext uri="{FF2B5EF4-FFF2-40B4-BE49-F238E27FC236}">
                <a16:creationId xmlns:a16="http://schemas.microsoft.com/office/drawing/2014/main" id="{7C9330C8-3C80-49F0-A9C7-CC49D28EE2A6}"/>
              </a:ext>
            </a:extLst>
          </p:cNvPr>
          <p:cNvSpPr/>
          <p:nvPr/>
        </p:nvSpPr>
        <p:spPr>
          <a:xfrm>
            <a:off x="8689744" y="2248722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CDBE968D-0A02-4E65-883D-44A177F57386}"/>
              </a:ext>
            </a:extLst>
          </p:cNvPr>
          <p:cNvSpPr/>
          <p:nvPr/>
        </p:nvSpPr>
        <p:spPr>
          <a:xfrm>
            <a:off x="9833376" y="2334542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C-N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ravokutnik 26">
            <a:extLst>
              <a:ext uri="{FF2B5EF4-FFF2-40B4-BE49-F238E27FC236}">
                <a16:creationId xmlns:a16="http://schemas.microsoft.com/office/drawing/2014/main" id="{C95327E3-4462-4879-B3D4-67BFC2551F80}"/>
              </a:ext>
            </a:extLst>
          </p:cNvPr>
          <p:cNvSpPr/>
          <p:nvPr/>
        </p:nvSpPr>
        <p:spPr>
          <a:xfrm>
            <a:off x="9739840" y="2453211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savijanje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ravokutnik 27">
            <a:extLst>
              <a:ext uri="{FF2B5EF4-FFF2-40B4-BE49-F238E27FC236}">
                <a16:creationId xmlns:a16="http://schemas.microsoft.com/office/drawing/2014/main" id="{056C7D56-1CDC-446E-9F53-F582E3A7C292}"/>
              </a:ext>
            </a:extLst>
          </p:cNvPr>
          <p:cNvSpPr/>
          <p:nvPr/>
        </p:nvSpPr>
        <p:spPr>
          <a:xfrm>
            <a:off x="9493513" y="1484887"/>
            <a:ext cx="725239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N-H savijanje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Pravokutnik 29">
            <a:extLst>
              <a:ext uri="{FF2B5EF4-FFF2-40B4-BE49-F238E27FC236}">
                <a16:creationId xmlns:a16="http://schemas.microsoft.com/office/drawing/2014/main" id="{ECE66E75-4A2D-4716-BA1C-903A30B6E39A}"/>
              </a:ext>
            </a:extLst>
          </p:cNvPr>
          <p:cNvSpPr/>
          <p:nvPr/>
        </p:nvSpPr>
        <p:spPr>
          <a:xfrm>
            <a:off x="9399964" y="2205683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N-H savijanje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ravokutnik 30">
            <a:extLst>
              <a:ext uri="{FF2B5EF4-FFF2-40B4-BE49-F238E27FC236}">
                <a16:creationId xmlns:a16="http://schemas.microsoft.com/office/drawing/2014/main" id="{1273BBBB-8C3C-44C2-A674-1987576DC7EA}"/>
              </a:ext>
            </a:extLst>
          </p:cNvPr>
          <p:cNvSpPr/>
          <p:nvPr/>
        </p:nvSpPr>
        <p:spPr>
          <a:xfrm>
            <a:off x="8539299" y="3035426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ravokutnik 31">
            <a:extLst>
              <a:ext uri="{FF2B5EF4-FFF2-40B4-BE49-F238E27FC236}">
                <a16:creationId xmlns:a16="http://schemas.microsoft.com/office/drawing/2014/main" id="{AC817EC6-8E3C-4228-B0CA-44EA9D71D08A}"/>
              </a:ext>
            </a:extLst>
          </p:cNvPr>
          <p:cNvSpPr/>
          <p:nvPr/>
        </p:nvSpPr>
        <p:spPr>
          <a:xfrm>
            <a:off x="9666891" y="3080975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savijanje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ravokutnik 32">
            <a:extLst>
              <a:ext uri="{FF2B5EF4-FFF2-40B4-BE49-F238E27FC236}">
                <a16:creationId xmlns:a16="http://schemas.microsoft.com/office/drawing/2014/main" id="{AFA0FEB8-9627-4044-B7E0-1FA494E08F8D}"/>
              </a:ext>
            </a:extLst>
          </p:cNvPr>
          <p:cNvSpPr/>
          <p:nvPr/>
        </p:nvSpPr>
        <p:spPr>
          <a:xfrm>
            <a:off x="10061395" y="3599324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S-O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ravokutnik 33">
            <a:extLst>
              <a:ext uri="{FF2B5EF4-FFF2-40B4-BE49-F238E27FC236}">
                <a16:creationId xmlns:a16="http://schemas.microsoft.com/office/drawing/2014/main" id="{3A4CBF79-EECC-48B7-AE02-A6CF91BBCEE1}"/>
              </a:ext>
            </a:extLst>
          </p:cNvPr>
          <p:cNvSpPr/>
          <p:nvPr/>
        </p:nvSpPr>
        <p:spPr>
          <a:xfrm>
            <a:off x="10142733" y="2613748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S-O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ravokutnik 35">
            <a:extLst>
              <a:ext uri="{FF2B5EF4-FFF2-40B4-BE49-F238E27FC236}">
                <a16:creationId xmlns:a16="http://schemas.microsoft.com/office/drawing/2014/main" id="{36EFAAD9-8B77-4860-A823-C8DFDB20465B}"/>
              </a:ext>
            </a:extLst>
          </p:cNvPr>
          <p:cNvSpPr/>
          <p:nvPr/>
        </p:nvSpPr>
        <p:spPr>
          <a:xfrm>
            <a:off x="10142733" y="5608052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savijanje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ravokutnik 36">
            <a:extLst>
              <a:ext uri="{FF2B5EF4-FFF2-40B4-BE49-F238E27FC236}">
                <a16:creationId xmlns:a16="http://schemas.microsoft.com/office/drawing/2014/main" id="{A2F386DD-0C8C-4783-92DF-C4F8639D2E01}"/>
              </a:ext>
            </a:extLst>
          </p:cNvPr>
          <p:cNvSpPr/>
          <p:nvPr/>
        </p:nvSpPr>
        <p:spPr>
          <a:xfrm>
            <a:off x="8571373" y="5592051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ravokutnik 38">
            <a:extLst>
              <a:ext uri="{FF2B5EF4-FFF2-40B4-BE49-F238E27FC236}">
                <a16:creationId xmlns:a16="http://schemas.microsoft.com/office/drawing/2014/main" id="{656718A8-CBD4-41B9-8C0E-D90EAC3EB41E}"/>
              </a:ext>
            </a:extLst>
          </p:cNvPr>
          <p:cNvSpPr/>
          <p:nvPr/>
        </p:nvSpPr>
        <p:spPr>
          <a:xfrm>
            <a:off x="9389754" y="5495052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N-H savijanje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Pravokutnik 37">
            <a:extLst>
              <a:ext uri="{FF2B5EF4-FFF2-40B4-BE49-F238E27FC236}">
                <a16:creationId xmlns:a16="http://schemas.microsoft.com/office/drawing/2014/main" id="{C4A2252E-527F-4B2E-A972-7D9866C28791}"/>
              </a:ext>
            </a:extLst>
          </p:cNvPr>
          <p:cNvSpPr/>
          <p:nvPr/>
        </p:nvSpPr>
        <p:spPr>
          <a:xfrm>
            <a:off x="10096737" y="5492977"/>
            <a:ext cx="805786" cy="118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hr-HR" sz="8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C-N istezanje</a:t>
            </a:r>
            <a:endParaRPr lang="en-US" sz="80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8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841821"/>
            <a:ext cx="10515600" cy="4335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prijelaz u perovskit: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8C8D5CB-CD37-4819-920F-63D0E912FADC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N. J. </a:t>
            </a:r>
            <a:r>
              <a:rPr lang="hr-HR" sz="2200" b="1" dirty="0" err="1">
                <a:latin typeface="Constantia" panose="02030602050306030303" pitchFamily="18" charset="0"/>
              </a:rPr>
              <a:t>Jeon</a:t>
            </a:r>
            <a:r>
              <a:rPr lang="hr-HR" sz="2200" b="1" dirty="0">
                <a:latin typeface="Constantia" panose="02030602050306030303" pitchFamily="18" charset="0"/>
              </a:rPr>
              <a:t> i sur. (2014) </a:t>
            </a:r>
            <a:r>
              <a:rPr lang="hr-HR" sz="2200" b="1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Mater.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13, 897-903.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533D8A17-DFE0-40B2-A33E-258806C147EC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" name="Slika 34" descr="Slika na kojoj se prikazuje snimka zaslona, sivo, priroda, monokromatski&#10;&#10;Opis je automatski generiran">
            <a:extLst>
              <a:ext uri="{FF2B5EF4-FFF2-40B4-BE49-F238E27FC236}">
                <a16:creationId xmlns:a16="http://schemas.microsoft.com/office/drawing/2014/main" id="{F4290795-F9A0-4525-BC55-EF6343710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307" y="2604853"/>
            <a:ext cx="4494470" cy="3396274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500E22F7-8B05-4CD4-BB29-916AE4298F86}"/>
              </a:ext>
            </a:extLst>
          </p:cNvPr>
          <p:cNvGrpSpPr/>
          <p:nvPr/>
        </p:nvGrpSpPr>
        <p:grpSpPr>
          <a:xfrm>
            <a:off x="1192621" y="2541183"/>
            <a:ext cx="4820907" cy="3457410"/>
            <a:chOff x="2210666" y="2339164"/>
            <a:chExt cx="4820907" cy="3457410"/>
          </a:xfrm>
        </p:grpSpPr>
        <p:pic>
          <p:nvPicPr>
            <p:cNvPr id="40" name="Slika 39" descr="Slika na kojoj se prikazuje tekst, crta, dijagram, radnja&#10;&#10;Opis je automatski generiran">
              <a:extLst>
                <a:ext uri="{FF2B5EF4-FFF2-40B4-BE49-F238E27FC236}">
                  <a16:creationId xmlns:a16="http://schemas.microsoft.com/office/drawing/2014/main" id="{1C4EA28A-2D30-4DC9-9547-E3F450BB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469" y="2400300"/>
              <a:ext cx="4656104" cy="3396274"/>
            </a:xfrm>
            <a:prstGeom prst="rect">
              <a:avLst/>
            </a:prstGeom>
          </p:spPr>
        </p:pic>
        <p:sp>
          <p:nvSpPr>
            <p:cNvPr id="19" name="Pravokutnik 18">
              <a:extLst>
                <a:ext uri="{FF2B5EF4-FFF2-40B4-BE49-F238E27FC236}">
                  <a16:creationId xmlns:a16="http://schemas.microsoft.com/office/drawing/2014/main" id="{6DCE3D3F-5B2C-4FEC-9116-0EC919C30FBF}"/>
                </a:ext>
              </a:extLst>
            </p:cNvPr>
            <p:cNvSpPr/>
            <p:nvPr/>
          </p:nvSpPr>
          <p:spPr>
            <a:xfrm>
              <a:off x="3701685" y="2339164"/>
              <a:ext cx="2152528" cy="273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ln w="0"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Valni broj (cm</a:t>
              </a:r>
              <a:r>
                <a:rPr lang="hr-HR" sz="1050" baseline="30000" dirty="0">
                  <a:ln w="0"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hr-HR" sz="1050" dirty="0">
                  <a:ln w="0"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050" dirty="0">
                <a:ln w="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Pravokutnik 40">
              <a:extLst>
                <a:ext uri="{FF2B5EF4-FFF2-40B4-BE49-F238E27FC236}">
                  <a16:creationId xmlns:a16="http://schemas.microsoft.com/office/drawing/2014/main" id="{8DE15BF9-0543-4961-A825-429267BF82DE}"/>
                </a:ext>
              </a:extLst>
            </p:cNvPr>
            <p:cNvSpPr/>
            <p:nvPr/>
          </p:nvSpPr>
          <p:spPr>
            <a:xfrm rot="16200000">
              <a:off x="1183463" y="3823202"/>
              <a:ext cx="2426786" cy="372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Intenzitet (</a:t>
              </a:r>
              <a:r>
                <a:rPr lang="hr-HR" sz="1100" dirty="0" err="1">
                  <a:ln w="0"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a.u</a:t>
              </a:r>
              <a:r>
                <a:rPr lang="hr-HR" sz="1100" dirty="0">
                  <a:ln w="0"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endParaRPr lang="en-US" sz="1100" dirty="0">
                <a:ln w="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BFA52373-686E-4EC1-B13E-A56DAD279023}"/>
                </a:ext>
              </a:extLst>
            </p:cNvPr>
            <p:cNvSpPr/>
            <p:nvPr/>
          </p:nvSpPr>
          <p:spPr>
            <a:xfrm>
              <a:off x="2735446" y="2795998"/>
              <a:ext cx="1310258" cy="3723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10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*Perovskit</a:t>
              </a:r>
              <a:endParaRPr lang="en-US" sz="11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421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0" y="1858962"/>
            <a:ext cx="10363200" cy="431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predložen mehanizam: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na početku otopljene komponente prekursora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rotacijom isparava GBL i povećava se koncentracija prekursora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dodatak toluena: uklanjanje suviška DMSO; nastanak homogenog sloja prijelaznog kompleksa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toplinska obrada: prevođenje prijelaznog kompleksa u perovskit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uloga DMSO</a:t>
            </a:r>
            <a:r>
              <a:rPr lang="hr-HR" sz="2000" dirty="0">
                <a:latin typeface="Constantia" panose="02030602050306030303" pitchFamily="18" charset="0"/>
              </a:rPr>
              <a:t>: usporavanje brze reakcije između PbI</a:t>
            </a:r>
            <a:r>
              <a:rPr lang="hr-HR" sz="2000" baseline="-25000" dirty="0">
                <a:latin typeface="Constantia" panose="02030602050306030303" pitchFamily="18" charset="0"/>
              </a:rPr>
              <a:t>2</a:t>
            </a:r>
            <a:r>
              <a:rPr lang="hr-HR" sz="2000" dirty="0">
                <a:latin typeface="Constantia" panose="02030602050306030303" pitchFamily="18" charset="0"/>
              </a:rPr>
              <a:t> i MAI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A647828A-07B1-4DA1-9EB0-61DAE9773BF3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N. J. </a:t>
            </a:r>
            <a:r>
              <a:rPr lang="hr-HR" sz="2200" b="1" dirty="0" err="1">
                <a:latin typeface="Constantia" panose="02030602050306030303" pitchFamily="18" charset="0"/>
              </a:rPr>
              <a:t>Jeon</a:t>
            </a:r>
            <a:r>
              <a:rPr lang="hr-HR" sz="2200" b="1" dirty="0">
                <a:latin typeface="Constantia" panose="02030602050306030303" pitchFamily="18" charset="0"/>
              </a:rPr>
              <a:t> i sur. (2014) </a:t>
            </a:r>
            <a:r>
              <a:rPr lang="hr-HR" sz="2200" b="1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Mater.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13, 897-903.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5627F51F-FDF0-40C4-B721-BEFEC28A0C0B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89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858962"/>
            <a:ext cx="10515600" cy="431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često korištena metoda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širok spektar parametara; različita protuotapala, vrijeme dokapavanja, brzina rotacije, količina protuotapala…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</a:rPr>
              <a:t>kako osigurati da se dobije kvalitetan film?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94FF4343-2DA5-4330-BBA4-CFFEDA2C5A47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400" b="1" dirty="0">
                <a:latin typeface="Constantia" panose="02030602050306030303" pitchFamily="18" charset="0"/>
              </a:rPr>
              <a:t>KRUŽNO OBLAGANJE UZ DODATAK PROTUOTAPALA</a:t>
            </a:r>
            <a:endParaRPr lang="en-US" sz="24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99A3B3D6-1CB4-450B-9646-AD7EFF446B35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25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istraživanje 14 protuotapala korištenih u sintezi perovskitnih filmova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postupak: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pripravljena otopina 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Cs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0,05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(MA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0,17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FA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0,83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)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0,95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Pb(I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0,9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Br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0,1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)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3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perovskita u smjesi otapala DMF/DMSO volumnog omjera 4:1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Par sekundi prije kraja rotacije dokapano protuotapalo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Toplinska obrada pri 100°C 30 min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749CA060-6E3D-4D6E-9D65-5A97C8A88019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1535A8FE-1185-4277-AE1B-7EDAF992EF98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7" name="Grupa 26">
            <a:extLst>
              <a:ext uri="{FF2B5EF4-FFF2-40B4-BE49-F238E27FC236}">
                <a16:creationId xmlns:a16="http://schemas.microsoft.com/office/drawing/2014/main" id="{43EB692B-61E6-4560-8D06-047567317CF7}"/>
              </a:ext>
            </a:extLst>
          </p:cNvPr>
          <p:cNvGrpSpPr/>
          <p:nvPr/>
        </p:nvGrpSpPr>
        <p:grpSpPr>
          <a:xfrm>
            <a:off x="2687542" y="4091331"/>
            <a:ext cx="6816916" cy="2644222"/>
            <a:chOff x="2596679" y="4067267"/>
            <a:chExt cx="6816916" cy="2644222"/>
          </a:xfrm>
        </p:grpSpPr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A329E61E-6F08-4374-810C-6FD18A8FBC98}"/>
                </a:ext>
              </a:extLst>
            </p:cNvPr>
            <p:cNvGrpSpPr/>
            <p:nvPr/>
          </p:nvGrpSpPr>
          <p:grpSpPr>
            <a:xfrm>
              <a:off x="2596679" y="4067267"/>
              <a:ext cx="6816916" cy="2644222"/>
              <a:chOff x="2469088" y="3933825"/>
              <a:chExt cx="6816916" cy="2644222"/>
            </a:xfrm>
          </p:grpSpPr>
          <p:pic>
            <p:nvPicPr>
              <p:cNvPr id="15" name="Slika 14" descr="Slika na kojoj se prikazuje dizajn&#10;&#10;Opis je automatski generiran">
                <a:extLst>
                  <a:ext uri="{FF2B5EF4-FFF2-40B4-BE49-F238E27FC236}">
                    <a16:creationId xmlns:a16="http://schemas.microsoft.com/office/drawing/2014/main" id="{64BD3C78-B03E-4637-8738-BF8B277FC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9088" y="3933825"/>
                <a:ext cx="6816916" cy="2107786"/>
              </a:xfrm>
              <a:prstGeom prst="rect">
                <a:avLst/>
              </a:prstGeom>
            </p:spPr>
          </p:pic>
          <p:sp>
            <p:nvSpPr>
              <p:cNvPr id="2" name="Pravokutni trokut 1">
                <a:extLst>
                  <a:ext uri="{FF2B5EF4-FFF2-40B4-BE49-F238E27FC236}">
                    <a16:creationId xmlns:a16="http://schemas.microsoft.com/office/drawing/2014/main" id="{574A6F21-C1D4-4A4A-9B33-85FAF2E6F4BB}"/>
                  </a:ext>
                </a:extLst>
              </p:cNvPr>
              <p:cNvSpPr/>
              <p:nvPr/>
            </p:nvSpPr>
            <p:spPr>
              <a:xfrm rot="12692039" flipH="1">
                <a:off x="6642286" y="5518381"/>
                <a:ext cx="1701665" cy="1059666"/>
              </a:xfrm>
              <a:custGeom>
                <a:avLst/>
                <a:gdLst>
                  <a:gd name="connsiteX0" fmla="*/ 0 w 1565727"/>
                  <a:gd name="connsiteY0" fmla="*/ 976253 h 976253"/>
                  <a:gd name="connsiteX1" fmla="*/ 0 w 1565727"/>
                  <a:gd name="connsiteY1" fmla="*/ 0 h 976253"/>
                  <a:gd name="connsiteX2" fmla="*/ 1565727 w 1565727"/>
                  <a:gd name="connsiteY2" fmla="*/ 976253 h 976253"/>
                  <a:gd name="connsiteX3" fmla="*/ 0 w 1565727"/>
                  <a:gd name="connsiteY3" fmla="*/ 976253 h 976253"/>
                  <a:gd name="connsiteX0" fmla="*/ 194629 w 1565727"/>
                  <a:gd name="connsiteY0" fmla="*/ 659068 h 976253"/>
                  <a:gd name="connsiteX1" fmla="*/ 0 w 1565727"/>
                  <a:gd name="connsiteY1" fmla="*/ 0 h 976253"/>
                  <a:gd name="connsiteX2" fmla="*/ 1565727 w 1565727"/>
                  <a:gd name="connsiteY2" fmla="*/ 976253 h 976253"/>
                  <a:gd name="connsiteX3" fmla="*/ 194629 w 1565727"/>
                  <a:gd name="connsiteY3" fmla="*/ 659068 h 976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5727" h="976253">
                    <a:moveTo>
                      <a:pt x="194629" y="659068"/>
                    </a:moveTo>
                    <a:lnTo>
                      <a:pt x="0" y="0"/>
                    </a:lnTo>
                    <a:lnTo>
                      <a:pt x="1565727" y="976253"/>
                    </a:lnTo>
                    <a:lnTo>
                      <a:pt x="194629" y="6590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Pravokutnik 3">
                <a:extLst>
                  <a:ext uri="{FF2B5EF4-FFF2-40B4-BE49-F238E27FC236}">
                    <a16:creationId xmlns:a16="http://schemas.microsoft.com/office/drawing/2014/main" id="{4596D829-0E3D-4194-951B-BBC78D9C3DF3}"/>
                  </a:ext>
                </a:extLst>
              </p:cNvPr>
              <p:cNvSpPr/>
              <p:nvPr/>
            </p:nvSpPr>
            <p:spPr>
              <a:xfrm>
                <a:off x="2905996" y="4306185"/>
                <a:ext cx="248685" cy="2645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Pravokutnik 22">
              <a:extLst>
                <a:ext uri="{FF2B5EF4-FFF2-40B4-BE49-F238E27FC236}">
                  <a16:creationId xmlns:a16="http://schemas.microsoft.com/office/drawing/2014/main" id="{D61693D1-ED30-4D24-A4E2-F8795BDC82D6}"/>
                </a:ext>
              </a:extLst>
            </p:cNvPr>
            <p:cNvSpPr/>
            <p:nvPr/>
          </p:nvSpPr>
          <p:spPr>
            <a:xfrm>
              <a:off x="7508071" y="5655483"/>
              <a:ext cx="1267334" cy="151079"/>
            </a:xfrm>
            <a:prstGeom prst="rect">
              <a:avLst/>
            </a:prstGeom>
            <a:solidFill>
              <a:srgbClr val="F6B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Toplinska obrada</a:t>
              </a:r>
              <a:endParaRPr lang="en-US" sz="10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6F7E1A8E-B496-4F01-89CF-BAF120BE879D}"/>
                </a:ext>
              </a:extLst>
            </p:cNvPr>
            <p:cNvSpPr/>
            <p:nvPr/>
          </p:nvSpPr>
          <p:spPr>
            <a:xfrm>
              <a:off x="3046898" y="5472753"/>
              <a:ext cx="2516853" cy="151079"/>
            </a:xfrm>
            <a:prstGeom prst="rect">
              <a:avLst/>
            </a:prstGeom>
            <a:solidFill>
              <a:srgbClr val="FFDE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ln w="0"/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Kružno oblaganje otopine prekursora</a:t>
              </a:r>
              <a:endParaRPr lang="en-US" sz="1050" dirty="0">
                <a:ln w="0"/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Pravokutnik 25">
              <a:extLst>
                <a:ext uri="{FF2B5EF4-FFF2-40B4-BE49-F238E27FC236}">
                  <a16:creationId xmlns:a16="http://schemas.microsoft.com/office/drawing/2014/main" id="{6358DB11-544F-406A-AD5F-138B4282133F}"/>
                </a:ext>
              </a:extLst>
            </p:cNvPr>
            <p:cNvSpPr/>
            <p:nvPr/>
          </p:nvSpPr>
          <p:spPr>
            <a:xfrm>
              <a:off x="5104476" y="5655483"/>
              <a:ext cx="1497265" cy="151079"/>
            </a:xfrm>
            <a:prstGeom prst="rect">
              <a:avLst/>
            </a:prstGeom>
            <a:solidFill>
              <a:srgbClr val="A2C0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5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Dodatak protuotapala</a:t>
              </a:r>
              <a:endParaRPr lang="en-US" sz="105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469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Istraživan utjecaj </a:t>
            </a:r>
            <a:r>
              <a:rPr lang="hr-HR" sz="2000" b="1" dirty="0">
                <a:latin typeface="Constantia" panose="02030602050306030303" pitchFamily="18" charset="0"/>
              </a:rPr>
              <a:t>vremena trajanja dodatka protuotapala na film</a:t>
            </a: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Volumen dodanog protuotapala za sporo i brzo nanošenje protuotapala isti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Uspoređena efikasnost solarnih ćelija pripravljenih od perovskitnih filmova dobivenih različitim brzinama dokapavanja protuotapala</a:t>
            </a:r>
            <a:endParaRPr lang="en-US" sz="2800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749CA060-6E3D-4D6E-9D65-5A97C8A88019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1535A8FE-1185-4277-AE1B-7EDAF992EF98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7" name="Grupa 16">
            <a:extLst>
              <a:ext uri="{FF2B5EF4-FFF2-40B4-BE49-F238E27FC236}">
                <a16:creationId xmlns:a16="http://schemas.microsoft.com/office/drawing/2014/main" id="{AE94A85B-0A6F-4695-9B33-C71D834507FE}"/>
              </a:ext>
            </a:extLst>
          </p:cNvPr>
          <p:cNvGrpSpPr/>
          <p:nvPr/>
        </p:nvGrpSpPr>
        <p:grpSpPr>
          <a:xfrm>
            <a:off x="4732084" y="3489801"/>
            <a:ext cx="6621716" cy="2495210"/>
            <a:chOff x="3368748" y="4448174"/>
            <a:chExt cx="5454503" cy="1976105"/>
          </a:xfrm>
        </p:grpSpPr>
        <p:pic>
          <p:nvPicPr>
            <p:cNvPr id="18" name="Picture 2" descr="Fig. 2: Perovskite PV performance as a function of antisolvent type and application rate.">
              <a:extLst>
                <a:ext uri="{FF2B5EF4-FFF2-40B4-BE49-F238E27FC236}">
                  <a16:creationId xmlns:a16="http://schemas.microsoft.com/office/drawing/2014/main" id="{6C8A116B-87F8-42B9-A1E7-D3328580F3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8" t="3537" r="5759" b="67649"/>
            <a:stretch/>
          </p:blipFill>
          <p:spPr bwMode="auto">
            <a:xfrm>
              <a:off x="3368748" y="4448174"/>
              <a:ext cx="5454503" cy="1976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Pravokutnik 18">
              <a:extLst>
                <a:ext uri="{FF2B5EF4-FFF2-40B4-BE49-F238E27FC236}">
                  <a16:creationId xmlns:a16="http://schemas.microsoft.com/office/drawing/2014/main" id="{13229103-DCC4-43B0-9EF3-783DA552ACB4}"/>
                </a:ext>
              </a:extLst>
            </p:cNvPr>
            <p:cNvSpPr/>
            <p:nvPr/>
          </p:nvSpPr>
          <p:spPr>
            <a:xfrm>
              <a:off x="5543106" y="4957762"/>
              <a:ext cx="1169582" cy="211875"/>
            </a:xfrm>
            <a:prstGeom prst="rect">
              <a:avLst/>
            </a:prstGeom>
            <a:solidFill>
              <a:srgbClr val="BDB0A1">
                <a:alpha val="99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ravokutnik 19">
              <a:extLst>
                <a:ext uri="{FF2B5EF4-FFF2-40B4-BE49-F238E27FC236}">
                  <a16:creationId xmlns:a16="http://schemas.microsoft.com/office/drawing/2014/main" id="{E0CCEAFB-EC38-456D-B2BD-3CB2E249A9CC}"/>
                </a:ext>
              </a:extLst>
            </p:cNvPr>
            <p:cNvSpPr/>
            <p:nvPr/>
          </p:nvSpPr>
          <p:spPr>
            <a:xfrm>
              <a:off x="5543106" y="5697170"/>
              <a:ext cx="1169582" cy="214197"/>
            </a:xfrm>
            <a:prstGeom prst="rect">
              <a:avLst/>
            </a:prstGeom>
            <a:solidFill>
              <a:srgbClr val="EEDDCA">
                <a:alpha val="99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A9223A31-FB81-4FFC-AA3A-8E07C6DB0257}"/>
              </a:ext>
            </a:extLst>
          </p:cNvPr>
          <p:cNvGrpSpPr/>
          <p:nvPr/>
        </p:nvGrpSpPr>
        <p:grpSpPr>
          <a:xfrm>
            <a:off x="838200" y="3472152"/>
            <a:ext cx="3601117" cy="2572225"/>
            <a:chOff x="838200" y="3135260"/>
            <a:chExt cx="3601117" cy="2572225"/>
          </a:xfrm>
        </p:grpSpPr>
        <p:pic>
          <p:nvPicPr>
            <p:cNvPr id="21" name="Slika 20" descr="Slika na kojoj se prikazuje tekst, snimka zaslona, dizajn&#10;&#10;Opis je automatski generiran">
              <a:extLst>
                <a:ext uri="{FF2B5EF4-FFF2-40B4-BE49-F238E27FC236}">
                  <a16:creationId xmlns:a16="http://schemas.microsoft.com/office/drawing/2014/main" id="{99C8A1F5-84CA-432D-A285-BB4DA76EF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7" t="7392" r="3819" b="5814"/>
            <a:stretch/>
          </p:blipFill>
          <p:spPr>
            <a:xfrm>
              <a:off x="838200" y="3135260"/>
              <a:ext cx="3601117" cy="2572225"/>
            </a:xfrm>
            <a:prstGeom prst="rect">
              <a:avLst/>
            </a:prstGeom>
          </p:spPr>
        </p:pic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88494301-450C-46AF-9FBE-9F9A3AF97CC5}"/>
                </a:ext>
              </a:extLst>
            </p:cNvPr>
            <p:cNvSpPr/>
            <p:nvPr/>
          </p:nvSpPr>
          <p:spPr>
            <a:xfrm>
              <a:off x="1541582" y="4237836"/>
              <a:ext cx="985048" cy="794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1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Spori</a:t>
              </a:r>
            </a:p>
            <a:p>
              <a:r>
                <a:rPr lang="hr-HR" sz="11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dodatak</a:t>
              </a:r>
            </a:p>
            <a:p>
              <a:r>
                <a:rPr lang="hr-HR" sz="11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protuotapala</a:t>
              </a:r>
              <a:endParaRPr lang="en-US" sz="11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Pravokutnik 22">
              <a:extLst>
                <a:ext uri="{FF2B5EF4-FFF2-40B4-BE49-F238E27FC236}">
                  <a16:creationId xmlns:a16="http://schemas.microsoft.com/office/drawing/2014/main" id="{7957A0DB-0420-4957-B8B4-5D4920FDF2B4}"/>
                </a:ext>
              </a:extLst>
            </p:cNvPr>
            <p:cNvSpPr/>
            <p:nvPr/>
          </p:nvSpPr>
          <p:spPr>
            <a:xfrm>
              <a:off x="3356781" y="4579226"/>
              <a:ext cx="1001091" cy="794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1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Brzi</a:t>
              </a:r>
            </a:p>
            <a:p>
              <a:r>
                <a:rPr lang="hr-HR" sz="11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dodatak</a:t>
              </a:r>
            </a:p>
            <a:p>
              <a:r>
                <a:rPr lang="hr-HR" sz="11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protuotapala</a:t>
              </a:r>
              <a:endParaRPr lang="en-US" sz="11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61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7239435" y="1769362"/>
            <a:ext cx="4270777" cy="4407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Rezultati</a:t>
            </a:r>
            <a:r>
              <a:rPr lang="hr-HR" sz="2000" dirty="0">
                <a:latin typeface="Constantia" panose="02030602050306030303" pitchFamily="18" charset="0"/>
              </a:rPr>
              <a:t>: efikasnost ćelija: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3 skupine protuotapala!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1. skupina: pogoduje brzo nanošenje protuotapala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2. skupina: kvalitetni rezultati bez obzira na brzinu dodatka protuotapala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3. skupina: pogoduje sporo nanošenje protuotapala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pic>
        <p:nvPicPr>
          <p:cNvPr id="11" name="Picture 2" descr="Fig. 2: Perovskite PV performance as a function of antisolvent type and application rate.">
            <a:extLst>
              <a:ext uri="{FF2B5EF4-FFF2-40B4-BE49-F238E27FC236}">
                <a16:creationId xmlns:a16="http://schemas.microsoft.com/office/drawing/2014/main" id="{3CC3815C-9CCD-4EE2-AD04-2C8266792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6" t="69768"/>
          <a:stretch/>
        </p:blipFill>
        <p:spPr bwMode="auto">
          <a:xfrm>
            <a:off x="685800" y="1769362"/>
            <a:ext cx="6216835" cy="40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0A26F454-31A7-4FD8-B4DD-635557AB9F52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D1FB1BF4-0E3A-44F3-BC8C-FE0230F1401D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370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0" y="1858962"/>
            <a:ext cx="5951621" cy="431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Rezultati</a:t>
            </a:r>
            <a:r>
              <a:rPr lang="hr-HR" sz="2000" dirty="0">
                <a:latin typeface="Constantia" panose="02030602050306030303" pitchFamily="18" charset="0"/>
              </a:rPr>
              <a:t>: strukturna analiza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1. skupina: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brzo nanošenje – guste, kompaktne strukture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sporo nanošenje - puno PbI</a:t>
            </a:r>
            <a:r>
              <a:rPr lang="hr-HR" sz="2000" baseline="-25000" dirty="0">
                <a:latin typeface="Constantia" panose="02030602050306030303" pitchFamily="18" charset="0"/>
              </a:rPr>
              <a:t>2</a:t>
            </a:r>
            <a:r>
              <a:rPr lang="hr-HR" sz="2000" dirty="0">
                <a:latin typeface="Constantia" panose="02030602050306030303" pitchFamily="18" charset="0"/>
              </a:rPr>
              <a:t> na površini, strukture s malim šupljinama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pic>
        <p:nvPicPr>
          <p:cNvPr id="11" name="Picture 2" descr="Fig. 3: Microstructural and structural characterization of perovskite films deposited by type I antisolvents.">
            <a:extLst>
              <a:ext uri="{FF2B5EF4-FFF2-40B4-BE49-F238E27FC236}">
                <a16:creationId xmlns:a16="http://schemas.microsoft.com/office/drawing/2014/main" id="{85D65C91-D169-4D9B-A779-FBE7FB385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21"/>
          <a:stretch/>
        </p:blipFill>
        <p:spPr bwMode="auto">
          <a:xfrm>
            <a:off x="6840916" y="1871224"/>
            <a:ext cx="4631516" cy="412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92001204-E8CC-4C78-8D25-65473FA2AED7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5A7EFC00-0CC1-42D6-8BF7-B77779DFA01D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Pravokutnik 15">
            <a:extLst>
              <a:ext uri="{FF2B5EF4-FFF2-40B4-BE49-F238E27FC236}">
                <a16:creationId xmlns:a16="http://schemas.microsoft.com/office/drawing/2014/main" id="{88C5919A-380B-4A6D-B468-1E559540A3C7}"/>
              </a:ext>
            </a:extLst>
          </p:cNvPr>
          <p:cNvSpPr/>
          <p:nvPr/>
        </p:nvSpPr>
        <p:spPr>
          <a:xfrm rot="16200000">
            <a:off x="6330711" y="2703975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Brzo</a:t>
            </a:r>
            <a:endParaRPr lang="en-US" sz="12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2507FF47-87AF-4827-94DC-3844B23D7A64}"/>
              </a:ext>
            </a:extLst>
          </p:cNvPr>
          <p:cNvSpPr/>
          <p:nvPr/>
        </p:nvSpPr>
        <p:spPr>
          <a:xfrm rot="16200000">
            <a:off x="6330711" y="4607187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Sporo</a:t>
            </a:r>
            <a:endParaRPr lang="en-US" sz="12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E9399CE3-4A35-4253-BD00-2AF4C06D66F7}"/>
              </a:ext>
            </a:extLst>
          </p:cNvPr>
          <p:cNvSpPr/>
          <p:nvPr/>
        </p:nvSpPr>
        <p:spPr>
          <a:xfrm>
            <a:off x="8583047" y="1870995"/>
            <a:ext cx="1343006" cy="329028"/>
          </a:xfrm>
          <a:prstGeom prst="rect">
            <a:avLst/>
          </a:prstGeom>
          <a:solidFill>
            <a:srgbClr val="B4C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skupina</a:t>
            </a:r>
            <a:endParaRPr lang="en-US" sz="14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00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0" y="1858962"/>
            <a:ext cx="4928937" cy="431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2. skupina: 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jednolične, dobro definirane strukture bez rupica, bez obzira na brzinu dodatka protuotapala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manja količina PbI</a:t>
            </a:r>
            <a:r>
              <a:rPr lang="hr-HR" sz="2000" baseline="-25000" dirty="0">
                <a:latin typeface="Constantia" panose="02030602050306030303" pitchFamily="18" charset="0"/>
              </a:rPr>
              <a:t>2</a:t>
            </a:r>
            <a:r>
              <a:rPr lang="hr-HR" sz="2000" dirty="0">
                <a:latin typeface="Constantia" panose="02030602050306030303" pitchFamily="18" charset="0"/>
              </a:rPr>
              <a:t> nego kod 1. skupine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pic>
        <p:nvPicPr>
          <p:cNvPr id="14" name="Picture 2" descr="Fig. 4: Microstructural and structural characterization of perovskite films deposited by type II antisolvents.">
            <a:extLst>
              <a:ext uri="{FF2B5EF4-FFF2-40B4-BE49-F238E27FC236}">
                <a16:creationId xmlns:a16="http://schemas.microsoft.com/office/drawing/2014/main" id="{5ED5EE7A-0026-4C21-949D-EEF08ED1C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76"/>
          <a:stretch/>
        </p:blipFill>
        <p:spPr bwMode="auto">
          <a:xfrm>
            <a:off x="6809875" y="1952899"/>
            <a:ext cx="4690175" cy="42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slov 1">
            <a:extLst>
              <a:ext uri="{FF2B5EF4-FFF2-40B4-BE49-F238E27FC236}">
                <a16:creationId xmlns:a16="http://schemas.microsoft.com/office/drawing/2014/main" id="{D167C1CE-41B6-4EF8-B89B-F6B6C569B82E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FA887495-F0D7-471F-BC5B-979A17222B16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Pravokutnik 16">
            <a:extLst>
              <a:ext uri="{FF2B5EF4-FFF2-40B4-BE49-F238E27FC236}">
                <a16:creationId xmlns:a16="http://schemas.microsoft.com/office/drawing/2014/main" id="{72442133-3A0E-49BF-8467-32254BD43F8C}"/>
              </a:ext>
            </a:extLst>
          </p:cNvPr>
          <p:cNvSpPr/>
          <p:nvPr/>
        </p:nvSpPr>
        <p:spPr>
          <a:xfrm rot="16200000">
            <a:off x="6330711" y="3004768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Brzo</a:t>
            </a:r>
            <a:endParaRPr lang="en-US" sz="12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F3E80D13-C7BF-4577-9FC6-E5146B8C8271}"/>
              </a:ext>
            </a:extLst>
          </p:cNvPr>
          <p:cNvSpPr/>
          <p:nvPr/>
        </p:nvSpPr>
        <p:spPr>
          <a:xfrm rot="16200000">
            <a:off x="6330711" y="4847821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Sporo</a:t>
            </a:r>
            <a:endParaRPr lang="en-US" sz="12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A6C3748D-FFD9-4FB7-B083-E20CE1326167}"/>
              </a:ext>
            </a:extLst>
          </p:cNvPr>
          <p:cNvSpPr/>
          <p:nvPr/>
        </p:nvSpPr>
        <p:spPr>
          <a:xfrm>
            <a:off x="8583047" y="1955219"/>
            <a:ext cx="1343006" cy="329028"/>
          </a:xfrm>
          <a:prstGeom prst="rect">
            <a:avLst/>
          </a:prstGeom>
          <a:solidFill>
            <a:srgbClr val="B9D9A4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skupina</a:t>
            </a:r>
            <a:endParaRPr lang="en-US" sz="14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00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D363CE93-4AD6-422C-928D-1567D290B641}"/>
              </a:ext>
            </a:extLst>
          </p:cNvPr>
          <p:cNvGrpSpPr/>
          <p:nvPr/>
        </p:nvGrpSpPr>
        <p:grpSpPr>
          <a:xfrm>
            <a:off x="1873764" y="685800"/>
            <a:ext cx="8358746" cy="5486400"/>
            <a:chOff x="1737247" y="554051"/>
            <a:chExt cx="8421725" cy="5621280"/>
          </a:xfrm>
        </p:grpSpPr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0DA2C37D-DDBC-4C15-8EA3-322B2EC57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29" b="-1"/>
            <a:stretch/>
          </p:blipFill>
          <p:spPr>
            <a:xfrm>
              <a:off x="2281929" y="763557"/>
              <a:ext cx="7704707" cy="5411774"/>
            </a:xfrm>
            <a:prstGeom prst="rect">
              <a:avLst/>
            </a:prstGeom>
          </p:spPr>
        </p:pic>
        <p:sp>
          <p:nvSpPr>
            <p:cNvPr id="2" name="Pravokutnik 1">
              <a:extLst>
                <a:ext uri="{FF2B5EF4-FFF2-40B4-BE49-F238E27FC236}">
                  <a16:creationId xmlns:a16="http://schemas.microsoft.com/office/drawing/2014/main" id="{E2D52725-D309-41E0-9E8D-6498012309BB}"/>
                </a:ext>
              </a:extLst>
            </p:cNvPr>
            <p:cNvSpPr/>
            <p:nvPr/>
          </p:nvSpPr>
          <p:spPr>
            <a:xfrm>
              <a:off x="1737247" y="554051"/>
              <a:ext cx="5803470" cy="63434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r-HR" sz="2000" dirty="0">
                  <a:ln w="0"/>
                  <a:solidFill>
                    <a:schemeClr val="tx1"/>
                  </a:solidFill>
                  <a:latin typeface="Constantia" panose="02030602050306030303" pitchFamily="18" charset="0"/>
                  <a:cs typeface="Arial" panose="020B0604020202020204" pitchFamily="34" charset="0"/>
                </a:rPr>
                <a:t>Udio različitih izvora </a:t>
              </a:r>
              <a:r>
                <a:rPr lang="hr-HR" sz="2000" dirty="0">
                  <a:ln w="0">
                    <a:noFill/>
                  </a:ln>
                  <a:solidFill>
                    <a:schemeClr val="tx1"/>
                  </a:solidFill>
                  <a:latin typeface="Constantia" panose="02030602050306030303" pitchFamily="18" charset="0"/>
                  <a:cs typeface="Arial" panose="020B0604020202020204" pitchFamily="34" charset="0"/>
                </a:rPr>
                <a:t>električne</a:t>
              </a:r>
              <a:r>
                <a:rPr lang="hr-HR" sz="2000" dirty="0">
                  <a:ln w="0"/>
                  <a:solidFill>
                    <a:schemeClr val="tx1"/>
                  </a:solidFill>
                  <a:latin typeface="Constantia" panose="02030602050306030303" pitchFamily="18" charset="0"/>
                  <a:cs typeface="Arial" panose="020B0604020202020204" pitchFamily="34" charset="0"/>
                </a:rPr>
                <a:t> energije u svijetu</a:t>
              </a:r>
              <a:endParaRPr lang="en-US" sz="2000" dirty="0">
                <a:ln w="0"/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Pravokutnik 10">
              <a:extLst>
                <a:ext uri="{FF2B5EF4-FFF2-40B4-BE49-F238E27FC236}">
                  <a16:creationId xmlns:a16="http://schemas.microsoft.com/office/drawing/2014/main" id="{6F9D5015-01C5-427B-B5FE-13765C943F0F}"/>
                </a:ext>
              </a:extLst>
            </p:cNvPr>
            <p:cNvSpPr/>
            <p:nvPr/>
          </p:nvSpPr>
          <p:spPr>
            <a:xfrm>
              <a:off x="8825015" y="1945026"/>
              <a:ext cx="689680" cy="432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rgbClr val="640000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Ugljen</a:t>
              </a:r>
              <a:endParaRPr lang="en-US" sz="900" dirty="0">
                <a:ln w="0"/>
                <a:solidFill>
                  <a:srgbClr val="640000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Pravokutnik 14">
              <a:extLst>
                <a:ext uri="{FF2B5EF4-FFF2-40B4-BE49-F238E27FC236}">
                  <a16:creationId xmlns:a16="http://schemas.microsoft.com/office/drawing/2014/main" id="{5AA7C519-1420-4E82-9949-2BE8DBD6C9E7}"/>
                </a:ext>
              </a:extLst>
            </p:cNvPr>
            <p:cNvSpPr/>
            <p:nvPr/>
          </p:nvSpPr>
          <p:spPr>
            <a:xfrm>
              <a:off x="8856865" y="3038329"/>
              <a:ext cx="991983" cy="432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rgbClr val="7030A0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Prirodni plin</a:t>
              </a:r>
              <a:endParaRPr lang="en-US" sz="900" dirty="0">
                <a:ln w="0"/>
                <a:solidFill>
                  <a:srgbClr val="7030A0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Pravokutnik 15">
              <a:extLst>
                <a:ext uri="{FF2B5EF4-FFF2-40B4-BE49-F238E27FC236}">
                  <a16:creationId xmlns:a16="http://schemas.microsoft.com/office/drawing/2014/main" id="{566C867F-AA1F-4264-B9AA-0FA8027C4C28}"/>
                </a:ext>
              </a:extLst>
            </p:cNvPr>
            <p:cNvSpPr/>
            <p:nvPr/>
          </p:nvSpPr>
          <p:spPr>
            <a:xfrm>
              <a:off x="8856865" y="3792171"/>
              <a:ext cx="823588" cy="432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rgbClr val="0070C0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Voda</a:t>
              </a:r>
              <a:endParaRPr lang="en-US" sz="900" dirty="0">
                <a:ln w="0"/>
                <a:solidFill>
                  <a:srgbClr val="0070C0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6C648BE1-69B1-4FD9-B35B-F2FC436713DC}"/>
                </a:ext>
              </a:extLst>
            </p:cNvPr>
            <p:cNvSpPr/>
            <p:nvPr/>
          </p:nvSpPr>
          <p:spPr>
            <a:xfrm>
              <a:off x="8843422" y="4251728"/>
              <a:ext cx="1217864" cy="18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rgbClr val="009999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Nuklearna energija</a:t>
              </a:r>
              <a:endParaRPr lang="en-US" sz="900" dirty="0">
                <a:ln w="0"/>
                <a:solidFill>
                  <a:srgbClr val="009999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Pravokutnik 17">
              <a:extLst>
                <a:ext uri="{FF2B5EF4-FFF2-40B4-BE49-F238E27FC236}">
                  <a16:creationId xmlns:a16="http://schemas.microsoft.com/office/drawing/2014/main" id="{CC53EEE2-2EE7-4544-A2B8-B232368DEF98}"/>
                </a:ext>
              </a:extLst>
            </p:cNvPr>
            <p:cNvSpPr/>
            <p:nvPr/>
          </p:nvSpPr>
          <p:spPr>
            <a:xfrm>
              <a:off x="8824586" y="4460009"/>
              <a:ext cx="510420" cy="154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chemeClr val="accent2">
                      <a:lumMod val="75000"/>
                    </a:schemeClr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Sunce</a:t>
              </a:r>
              <a:endParaRPr lang="en-US" sz="900" dirty="0">
                <a:ln w="0"/>
                <a:solidFill>
                  <a:schemeClr val="accent2">
                    <a:lumMod val="7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ravokutnik 18">
              <a:extLst>
                <a:ext uri="{FF2B5EF4-FFF2-40B4-BE49-F238E27FC236}">
                  <a16:creationId xmlns:a16="http://schemas.microsoft.com/office/drawing/2014/main" id="{D9B8BB9F-A996-47DB-B7FD-E5E1E385AE18}"/>
                </a:ext>
              </a:extLst>
            </p:cNvPr>
            <p:cNvSpPr/>
            <p:nvPr/>
          </p:nvSpPr>
          <p:spPr>
            <a:xfrm>
              <a:off x="8824586" y="4618856"/>
              <a:ext cx="510420" cy="15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rgbClr val="002060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Vjetar</a:t>
              </a:r>
              <a:endParaRPr lang="en-US" sz="900" dirty="0">
                <a:ln w="0"/>
                <a:solidFill>
                  <a:srgbClr val="002060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ravokutnik 19">
              <a:extLst>
                <a:ext uri="{FF2B5EF4-FFF2-40B4-BE49-F238E27FC236}">
                  <a16:creationId xmlns:a16="http://schemas.microsoft.com/office/drawing/2014/main" id="{D9DF701E-4071-458B-8068-2E1E73466A6D}"/>
                </a:ext>
              </a:extLst>
            </p:cNvPr>
            <p:cNvSpPr/>
            <p:nvPr/>
          </p:nvSpPr>
          <p:spPr>
            <a:xfrm>
              <a:off x="8841473" y="4976412"/>
              <a:ext cx="689680" cy="152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rgbClr val="CC0066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Nafta</a:t>
              </a:r>
              <a:endParaRPr lang="en-US" sz="900" dirty="0">
                <a:ln w="0"/>
                <a:solidFill>
                  <a:srgbClr val="CC0066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Pravokutnik 20">
              <a:extLst>
                <a:ext uri="{FF2B5EF4-FFF2-40B4-BE49-F238E27FC236}">
                  <a16:creationId xmlns:a16="http://schemas.microsoft.com/office/drawing/2014/main" id="{3FB2474C-4AD5-4627-AB9C-769A21AE8EC2}"/>
                </a:ext>
              </a:extLst>
            </p:cNvPr>
            <p:cNvSpPr/>
            <p:nvPr/>
          </p:nvSpPr>
          <p:spPr>
            <a:xfrm>
              <a:off x="8824586" y="5145809"/>
              <a:ext cx="876075" cy="13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chemeClr val="accent4">
                      <a:lumMod val="50000"/>
                    </a:schemeClr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Bioenergija</a:t>
              </a:r>
              <a:endParaRPr lang="en-US" sz="1000" dirty="0">
                <a:ln w="0"/>
                <a:solidFill>
                  <a:schemeClr val="accent4">
                    <a:lumMod val="50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9955E5D6-F577-496B-A8BA-D6426E4147EF}"/>
                </a:ext>
              </a:extLst>
            </p:cNvPr>
            <p:cNvSpPr/>
            <p:nvPr/>
          </p:nvSpPr>
          <p:spPr>
            <a:xfrm>
              <a:off x="8824586" y="5305596"/>
              <a:ext cx="1334386" cy="171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9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venir Next LT Pro" panose="020B0504020202020204" pitchFamily="34" charset="0"/>
                  <a:cs typeface="Arial" panose="020B0604020202020204" pitchFamily="34" charset="0"/>
                </a:rPr>
                <a:t>Drugi obnovljivi </a:t>
              </a:r>
              <a:r>
                <a:rPr lang="hr-HR" sz="900" dirty="0">
                  <a:ln w="0"/>
                  <a:solidFill>
                    <a:schemeClr val="accent6">
                      <a:lumMod val="75000"/>
                    </a:schemeClr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izvori</a:t>
              </a:r>
              <a:endParaRPr lang="en-US" sz="900" dirty="0">
                <a:ln w="0"/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026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0" y="1690688"/>
            <a:ext cx="51054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3. skupina: vizualno primjetna razlika između brzog i sporog nanošenja protuotapala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brzo – nejednoličan izgled filmova, film samo djelomično preveden u perovskit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sporo – kompaktni, jednolični filmovi, manja količina PbI</a:t>
            </a:r>
            <a:r>
              <a:rPr lang="hr-HR" sz="2000" baseline="-25000" dirty="0">
                <a:latin typeface="Constantia" panose="02030602050306030303" pitchFamily="18" charset="0"/>
              </a:rPr>
              <a:t>2</a:t>
            </a:r>
          </a:p>
        </p:txBody>
      </p:sp>
      <p:pic>
        <p:nvPicPr>
          <p:cNvPr id="11" name="Picture 2" descr="Fig. 5: Microstructural and structural characterization of perovskite films deposited by type III antisolvents.">
            <a:extLst>
              <a:ext uri="{FF2B5EF4-FFF2-40B4-BE49-F238E27FC236}">
                <a16:creationId xmlns:a16="http://schemas.microsoft.com/office/drawing/2014/main" id="{BD1EE2B7-B809-4927-80A8-A5243D7E4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95"/>
          <a:stretch/>
        </p:blipFill>
        <p:spPr bwMode="auto">
          <a:xfrm>
            <a:off x="6808667" y="1858962"/>
            <a:ext cx="4686503" cy="42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3" descr="Slika na kojoj se prikazuje film za bilježenje x-zraka, snimka zaslona, tekst&#10;&#10;Opis je automatski generiran">
            <a:extLst>
              <a:ext uri="{FF2B5EF4-FFF2-40B4-BE49-F238E27FC236}">
                <a16:creationId xmlns:a16="http://schemas.microsoft.com/office/drawing/2014/main" id="{1189BB10-15C1-445C-BB8E-2CA542AB1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4" y="4131469"/>
            <a:ext cx="5600700" cy="2381250"/>
          </a:xfrm>
          <a:prstGeom prst="rect">
            <a:avLst/>
          </a:prstGeom>
        </p:spPr>
      </p:pic>
      <p:sp>
        <p:nvSpPr>
          <p:cNvPr id="15" name="Naslov 1">
            <a:extLst>
              <a:ext uri="{FF2B5EF4-FFF2-40B4-BE49-F238E27FC236}">
                <a16:creationId xmlns:a16="http://schemas.microsoft.com/office/drawing/2014/main" id="{2DC5D033-59FE-4D17-B4A4-52E75FF87754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BDF060F5-34A5-4DBF-BDA2-CD885D7A78E5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Pravokutnik 16">
            <a:extLst>
              <a:ext uri="{FF2B5EF4-FFF2-40B4-BE49-F238E27FC236}">
                <a16:creationId xmlns:a16="http://schemas.microsoft.com/office/drawing/2014/main" id="{45467370-DE34-4D06-85A6-902834DDAF86}"/>
              </a:ext>
            </a:extLst>
          </p:cNvPr>
          <p:cNvSpPr/>
          <p:nvPr/>
        </p:nvSpPr>
        <p:spPr>
          <a:xfrm rot="16200000">
            <a:off x="6330711" y="2944613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Brzo</a:t>
            </a:r>
            <a:endParaRPr lang="en-US" sz="12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CFEB1AAD-00F2-4469-B118-6A7BD9EAA367}"/>
              </a:ext>
            </a:extLst>
          </p:cNvPr>
          <p:cNvSpPr/>
          <p:nvPr/>
        </p:nvSpPr>
        <p:spPr>
          <a:xfrm rot="16200000">
            <a:off x="6330711" y="4883921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2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Sporo</a:t>
            </a:r>
            <a:endParaRPr lang="en-US" sz="12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avokutnik 18">
            <a:extLst>
              <a:ext uri="{FF2B5EF4-FFF2-40B4-BE49-F238E27FC236}">
                <a16:creationId xmlns:a16="http://schemas.microsoft.com/office/drawing/2014/main" id="{7F71ADC6-236C-4C12-8283-5283D1DA7D31}"/>
              </a:ext>
            </a:extLst>
          </p:cNvPr>
          <p:cNvSpPr/>
          <p:nvPr/>
        </p:nvSpPr>
        <p:spPr>
          <a:xfrm>
            <a:off x="8583047" y="1846931"/>
            <a:ext cx="1343006" cy="329028"/>
          </a:xfrm>
          <a:prstGeom prst="rect">
            <a:avLst/>
          </a:prstGeom>
          <a:solidFill>
            <a:srgbClr val="FEFC8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skupina</a:t>
            </a:r>
            <a:endParaRPr lang="en-US" sz="14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B7FA2581-E333-44C9-A098-F780AF527F48}"/>
              </a:ext>
            </a:extLst>
          </p:cNvPr>
          <p:cNvSpPr/>
          <p:nvPr/>
        </p:nvSpPr>
        <p:spPr>
          <a:xfrm rot="16200000">
            <a:off x="371070" y="4726515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Brzo</a:t>
            </a:r>
            <a:endParaRPr lang="en-US" sz="240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ravokutnik 20">
            <a:extLst>
              <a:ext uri="{FF2B5EF4-FFF2-40B4-BE49-F238E27FC236}">
                <a16:creationId xmlns:a16="http://schemas.microsoft.com/office/drawing/2014/main" id="{5D81A12B-B985-4677-8094-4C1482D761F6}"/>
              </a:ext>
            </a:extLst>
          </p:cNvPr>
          <p:cNvSpPr/>
          <p:nvPr/>
        </p:nvSpPr>
        <p:spPr>
          <a:xfrm rot="16200000">
            <a:off x="381161" y="5765229"/>
            <a:ext cx="1011438" cy="404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Sporo</a:t>
            </a:r>
            <a:endParaRPr lang="en-US" sz="2400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29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0" y="4117892"/>
            <a:ext cx="10363200" cy="2362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bitna topljivost prekursora u protuotapalu!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istražena ponašanja otopina prekursora prilikom miješanja s protuotapalom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1. skupina: nastaje bistra i homogena smjesa bez vidljivog taloga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2. skupina: dobro miješanje otapala, nastanak bijelog taloga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3. skupina: otapala se ne miješaju, nastaje talog, žuto obojenje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1E6FF71-4F73-4492-8234-AF92284A9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23" y="1759745"/>
            <a:ext cx="9633354" cy="1985209"/>
          </a:xfrm>
          <a:prstGeom prst="rect">
            <a:avLst/>
          </a:prstGeom>
        </p:spPr>
      </p:pic>
      <p:sp>
        <p:nvSpPr>
          <p:cNvPr id="14" name="Naslov 1">
            <a:extLst>
              <a:ext uri="{FF2B5EF4-FFF2-40B4-BE49-F238E27FC236}">
                <a16:creationId xmlns:a16="http://schemas.microsoft.com/office/drawing/2014/main" id="{EEC807E0-DE88-4DE1-B4D5-D41B6F08D4EC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282F272C-4D05-48CD-9B29-79D44CC7CDC9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Pravokutnik 15">
            <a:extLst>
              <a:ext uri="{FF2B5EF4-FFF2-40B4-BE49-F238E27FC236}">
                <a16:creationId xmlns:a16="http://schemas.microsoft.com/office/drawing/2014/main" id="{588D7468-8BF6-49B3-9939-EBB448708CE6}"/>
              </a:ext>
            </a:extLst>
          </p:cNvPr>
          <p:cNvSpPr/>
          <p:nvPr/>
        </p:nvSpPr>
        <p:spPr>
          <a:xfrm>
            <a:off x="1664889" y="1735305"/>
            <a:ext cx="1343006" cy="361365"/>
          </a:xfrm>
          <a:prstGeom prst="rect">
            <a:avLst/>
          </a:prstGeom>
          <a:solidFill>
            <a:srgbClr val="BED6EE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skupina</a:t>
            </a:r>
            <a:endParaRPr lang="en-US" sz="14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ravokutnik 16">
            <a:extLst>
              <a:ext uri="{FF2B5EF4-FFF2-40B4-BE49-F238E27FC236}">
                <a16:creationId xmlns:a16="http://schemas.microsoft.com/office/drawing/2014/main" id="{83816221-7541-4C19-9EDD-C349FC3F5162}"/>
              </a:ext>
            </a:extLst>
          </p:cNvPr>
          <p:cNvSpPr/>
          <p:nvPr/>
        </p:nvSpPr>
        <p:spPr>
          <a:xfrm>
            <a:off x="5117953" y="1735305"/>
            <a:ext cx="1343006" cy="329028"/>
          </a:xfrm>
          <a:prstGeom prst="rect">
            <a:avLst/>
          </a:prstGeom>
          <a:solidFill>
            <a:srgbClr val="C8E1B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skupina</a:t>
            </a:r>
            <a:endParaRPr lang="en-US" sz="14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ravokutnik 17">
            <a:extLst>
              <a:ext uri="{FF2B5EF4-FFF2-40B4-BE49-F238E27FC236}">
                <a16:creationId xmlns:a16="http://schemas.microsoft.com/office/drawing/2014/main" id="{5DE16FC3-70BF-40CA-B757-A29D192F4CE7}"/>
              </a:ext>
            </a:extLst>
          </p:cNvPr>
          <p:cNvSpPr/>
          <p:nvPr/>
        </p:nvSpPr>
        <p:spPr>
          <a:xfrm>
            <a:off x="9004152" y="1751473"/>
            <a:ext cx="1343006" cy="329028"/>
          </a:xfrm>
          <a:prstGeom prst="rect">
            <a:avLst/>
          </a:prstGeom>
          <a:solidFill>
            <a:srgbClr val="FEFC8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skupina</a:t>
            </a:r>
            <a:endParaRPr lang="en-US" sz="1400" b="1" dirty="0">
              <a:ln w="0"/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71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0" y="1858962"/>
            <a:ext cx="10363200" cy="431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predložen mehanizam: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 err="1">
                <a:latin typeface="Constantia" panose="02030602050306030303" pitchFamily="18" charset="0"/>
              </a:rPr>
              <a:t>nukleacija</a:t>
            </a:r>
            <a:r>
              <a:rPr lang="hr-HR" sz="2000" dirty="0">
                <a:latin typeface="Constantia" panose="02030602050306030303" pitchFamily="18" charset="0"/>
              </a:rPr>
              <a:t> i skrućivanje perovskitnog materijala – nastaje polikristalni film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moguća difuzija prekursora u protuotapalo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miješanje otapala s protuotapalom i topljivost prekursora u protuotapalu dovode do razlika u učinkovitosti protuotapala!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7E48FE9A-2AAC-4492-AC66-6A2FFA016CF5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1D4CFB9E-824A-4ED2-AE6F-54704E72C7E7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Strelica: desno 14">
            <a:extLst>
              <a:ext uri="{FF2B5EF4-FFF2-40B4-BE49-F238E27FC236}">
                <a16:creationId xmlns:a16="http://schemas.microsoft.com/office/drawing/2014/main" id="{AA3C5D4B-4A45-415F-8C97-2655A8F3703A}"/>
              </a:ext>
            </a:extLst>
          </p:cNvPr>
          <p:cNvSpPr/>
          <p:nvPr/>
        </p:nvSpPr>
        <p:spPr>
          <a:xfrm>
            <a:off x="4748680" y="2649212"/>
            <a:ext cx="668879" cy="237808"/>
          </a:xfrm>
          <a:prstGeom prst="right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7AA9EC6-1B14-454F-8F7C-E76160D399CE}"/>
              </a:ext>
            </a:extLst>
          </p:cNvPr>
          <p:cNvSpPr txBox="1"/>
          <p:nvPr/>
        </p:nvSpPr>
        <p:spPr>
          <a:xfrm>
            <a:off x="1456946" y="2547938"/>
            <a:ext cx="2724136" cy="44267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latin typeface="Constantia" panose="02030602050306030303" pitchFamily="18" charset="0"/>
              </a:rPr>
              <a:t>dodatak protuotapala</a:t>
            </a:r>
            <a:endParaRPr lang="en-US" sz="2000" baseline="30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9C4E28DB-A2DE-48C4-9434-25062AB4A63C}"/>
              </a:ext>
            </a:extLst>
          </p:cNvPr>
          <p:cNvSpPr txBox="1"/>
          <p:nvPr/>
        </p:nvSpPr>
        <p:spPr>
          <a:xfrm>
            <a:off x="5894029" y="2376519"/>
            <a:ext cx="4983300" cy="783193"/>
          </a:xfrm>
          <a:prstGeom prst="roundRect">
            <a:avLst/>
          </a:prstGeom>
          <a:solidFill>
            <a:srgbClr val="E84C22">
              <a:alpha val="3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chemeClr val="tx1"/>
                </a:solidFill>
                <a:latin typeface="Constantia" panose="02030602050306030303" pitchFamily="18" charset="0"/>
              </a:rPr>
              <a:t>difuzija otapala u protuotapalo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  <a:latin typeface="Constantia" panose="02030602050306030303" pitchFamily="18" charset="0"/>
              </a:rPr>
              <a:t>ekstrakcija otapala iz filma</a:t>
            </a:r>
          </a:p>
        </p:txBody>
      </p:sp>
    </p:spTree>
    <p:extLst>
      <p:ext uri="{BB962C8B-B14F-4D97-AF65-F5344CB8AC3E}">
        <p14:creationId xmlns:p14="http://schemas.microsoft.com/office/powerpoint/2010/main" val="2747654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0" y="1858962"/>
            <a:ext cx="10363200" cy="431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Zaključak: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1. skupina: dobra topljivost prekursora u protuotapalu, dobro miješanje protuotapala s DMF/DMSO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2. skupina: slaba topljivost prekursora u protuotapalu, dobro miješanje protuotapala s DMF/DMSO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3. skupina: slaba topljivost prekursora u protuotapalu, slabo miješanje protuotapala s DMF/DMSO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1AC7C68B-6B2F-4300-AC50-B368BCD0EA45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BF8B2095-BB66-427C-9588-EC2368C68BB4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53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4" name="Naslov 1">
            <a:extLst>
              <a:ext uri="{FF2B5EF4-FFF2-40B4-BE49-F238E27FC236}">
                <a16:creationId xmlns:a16="http://schemas.microsoft.com/office/drawing/2014/main" id="{1AC7C68B-6B2F-4300-AC50-B368BCD0EA45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A. D. Taylor i sur. 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(2021) 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</a:t>
            </a:r>
            <a:r>
              <a:rPr lang="hr-HR" sz="2200" i="1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Commun</a:t>
            </a:r>
            <a:r>
              <a:rPr lang="hr-HR" sz="2200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.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12</a:t>
            </a:r>
            <a:r>
              <a:rPr lang="hr-HR" sz="22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1878.</a:t>
            </a:r>
            <a:endParaRPr lang="en-US" sz="2200" b="1" dirty="0">
              <a:latin typeface="Constantia" panose="02030602050306030303" pitchFamily="18" charset="0"/>
            </a:endParaRPr>
          </a:p>
        </p:txBody>
      </p: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BF8B2095-BB66-427C-9588-EC2368C68BB4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" name="Grupa 1">
            <a:extLst>
              <a:ext uri="{FF2B5EF4-FFF2-40B4-BE49-F238E27FC236}">
                <a16:creationId xmlns:a16="http://schemas.microsoft.com/office/drawing/2014/main" id="{6DD688EF-6332-4629-B8C2-4C2D458E8E4B}"/>
              </a:ext>
            </a:extLst>
          </p:cNvPr>
          <p:cNvGrpSpPr/>
          <p:nvPr/>
        </p:nvGrpSpPr>
        <p:grpSpPr>
          <a:xfrm>
            <a:off x="1735345" y="1795690"/>
            <a:ext cx="8721309" cy="4322893"/>
            <a:chOff x="1946020" y="2949046"/>
            <a:chExt cx="8721309" cy="4322893"/>
          </a:xfrm>
        </p:grpSpPr>
        <p:pic>
          <p:nvPicPr>
            <p:cNvPr id="11" name="Picture 2" descr="Fig. 6: Summary of the processes taking place during perovskite film formation for the three antisolvent types.">
              <a:extLst>
                <a:ext uri="{FF2B5EF4-FFF2-40B4-BE49-F238E27FC236}">
                  <a16:creationId xmlns:a16="http://schemas.microsoft.com/office/drawing/2014/main" id="{6F8D560F-30B8-4BC1-B562-8555862E2F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77"/>
            <a:stretch/>
          </p:blipFill>
          <p:spPr bwMode="auto">
            <a:xfrm>
              <a:off x="1946020" y="2949046"/>
              <a:ext cx="8721309" cy="429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Pravokutnik 12">
              <a:extLst>
                <a:ext uri="{FF2B5EF4-FFF2-40B4-BE49-F238E27FC236}">
                  <a16:creationId xmlns:a16="http://schemas.microsoft.com/office/drawing/2014/main" id="{9F11A3D7-1F9A-4F5D-8D1C-6CCF58747467}"/>
                </a:ext>
              </a:extLst>
            </p:cNvPr>
            <p:cNvSpPr/>
            <p:nvPr/>
          </p:nvSpPr>
          <p:spPr>
            <a:xfrm>
              <a:off x="8656763" y="6935118"/>
              <a:ext cx="1343006" cy="329028"/>
            </a:xfrm>
            <a:prstGeom prst="rect">
              <a:avLst/>
            </a:prstGeom>
            <a:solidFill>
              <a:srgbClr val="FEFC8C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skupina</a:t>
              </a:r>
              <a:endParaRPr lang="en-US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Pravokutnik 15">
              <a:extLst>
                <a:ext uri="{FF2B5EF4-FFF2-40B4-BE49-F238E27FC236}">
                  <a16:creationId xmlns:a16="http://schemas.microsoft.com/office/drawing/2014/main" id="{B8D6B223-C049-4AF3-9C59-F436949E71E6}"/>
                </a:ext>
              </a:extLst>
            </p:cNvPr>
            <p:cNvSpPr/>
            <p:nvPr/>
          </p:nvSpPr>
          <p:spPr>
            <a:xfrm>
              <a:off x="5646569" y="6934623"/>
              <a:ext cx="1343006" cy="329028"/>
            </a:xfrm>
            <a:prstGeom prst="rect">
              <a:avLst/>
            </a:prstGeom>
            <a:solidFill>
              <a:srgbClr val="C8E1B7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skupina</a:t>
              </a:r>
              <a:endParaRPr lang="en-US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63628706-01DC-48D8-9BA0-2C063CBBE9DB}"/>
                </a:ext>
              </a:extLst>
            </p:cNvPr>
            <p:cNvSpPr/>
            <p:nvPr/>
          </p:nvSpPr>
          <p:spPr>
            <a:xfrm>
              <a:off x="2641632" y="6910574"/>
              <a:ext cx="1343006" cy="361365"/>
            </a:xfrm>
            <a:prstGeom prst="rect">
              <a:avLst/>
            </a:prstGeom>
            <a:solidFill>
              <a:srgbClr val="7FA9E3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400" b="1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skupina</a:t>
              </a:r>
              <a:endParaRPr lang="en-US" sz="1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Pravokutnik 17">
              <a:extLst>
                <a:ext uri="{FF2B5EF4-FFF2-40B4-BE49-F238E27FC236}">
                  <a16:creationId xmlns:a16="http://schemas.microsoft.com/office/drawing/2014/main" id="{D5087A64-FE83-46C5-9642-DBDF98E21A9E}"/>
                </a:ext>
              </a:extLst>
            </p:cNvPr>
            <p:cNvSpPr/>
            <p:nvPr/>
          </p:nvSpPr>
          <p:spPr>
            <a:xfrm>
              <a:off x="3361051" y="3677673"/>
              <a:ext cx="1609013" cy="712023"/>
            </a:xfrm>
            <a:prstGeom prst="rect">
              <a:avLst/>
            </a:prstGeom>
            <a:solidFill>
              <a:srgbClr val="C4D7D4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Brz dodatak protuotapala – manji gubitak organskih halogenida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ravokutnik 18">
              <a:extLst>
                <a:ext uri="{FF2B5EF4-FFF2-40B4-BE49-F238E27FC236}">
                  <a16:creationId xmlns:a16="http://schemas.microsoft.com/office/drawing/2014/main" id="{5A1CD3E7-181E-4254-9DCB-D903B05E4027}"/>
                </a:ext>
              </a:extLst>
            </p:cNvPr>
            <p:cNvSpPr/>
            <p:nvPr/>
          </p:nvSpPr>
          <p:spPr>
            <a:xfrm>
              <a:off x="3448232" y="5539664"/>
              <a:ext cx="1478287" cy="878891"/>
            </a:xfrm>
            <a:prstGeom prst="rect">
              <a:avLst/>
            </a:prstGeom>
            <a:solidFill>
              <a:srgbClr val="96B4C6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Spor dodatak protuotapala – značajan gubitak organskih halogenida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ravokutnik 19">
              <a:extLst>
                <a:ext uri="{FF2B5EF4-FFF2-40B4-BE49-F238E27FC236}">
                  <a16:creationId xmlns:a16="http://schemas.microsoft.com/office/drawing/2014/main" id="{90CBE344-2418-4A8E-94E4-FCB87B2B4572}"/>
                </a:ext>
              </a:extLst>
            </p:cNvPr>
            <p:cNvSpPr/>
            <p:nvPr/>
          </p:nvSpPr>
          <p:spPr>
            <a:xfrm>
              <a:off x="1983082" y="6190584"/>
              <a:ext cx="1268938" cy="764234"/>
            </a:xfrm>
            <a:prstGeom prst="rect">
              <a:avLst/>
            </a:prstGeom>
            <a:solidFill>
              <a:srgbClr val="6299D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Perovskitni film loše formirane strukture s mnogo izdvojenog PbI2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Pravokutnik 20">
              <a:extLst>
                <a:ext uri="{FF2B5EF4-FFF2-40B4-BE49-F238E27FC236}">
                  <a16:creationId xmlns:a16="http://schemas.microsoft.com/office/drawing/2014/main" id="{2F6698F9-72E6-4F1D-A53B-8E590C0F7499}"/>
                </a:ext>
              </a:extLst>
            </p:cNvPr>
            <p:cNvSpPr/>
            <p:nvPr/>
          </p:nvSpPr>
          <p:spPr>
            <a:xfrm>
              <a:off x="8187207" y="3703943"/>
              <a:ext cx="1425004" cy="696419"/>
            </a:xfrm>
            <a:prstGeom prst="rect">
              <a:avLst/>
            </a:prstGeom>
            <a:solidFill>
              <a:srgbClr val="FEFEB3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Brz dodatak protuotapala – slabo uklanjanje DMF/DMSO sustava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D64B8C6D-15C2-4704-B40D-79A88880FF1D}"/>
                </a:ext>
              </a:extLst>
            </p:cNvPr>
            <p:cNvSpPr/>
            <p:nvPr/>
          </p:nvSpPr>
          <p:spPr>
            <a:xfrm>
              <a:off x="8182567" y="5512159"/>
              <a:ext cx="1226879" cy="776362"/>
            </a:xfrm>
            <a:prstGeom prst="rect">
              <a:avLst/>
            </a:prstGeom>
            <a:solidFill>
              <a:srgbClr val="FEFE9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Spor dodatak protuotapala – dobra ekstrakcija DMF/DMSO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Pravokutnik 22">
              <a:extLst>
                <a:ext uri="{FF2B5EF4-FFF2-40B4-BE49-F238E27FC236}">
                  <a16:creationId xmlns:a16="http://schemas.microsoft.com/office/drawing/2014/main" id="{C307B36E-E5CC-4517-B528-2FDC7CFE952B}"/>
                </a:ext>
              </a:extLst>
            </p:cNvPr>
            <p:cNvSpPr/>
            <p:nvPr/>
          </p:nvSpPr>
          <p:spPr>
            <a:xfrm>
              <a:off x="9499156" y="4389743"/>
              <a:ext cx="1107493" cy="510072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Slabo formiran perovskitni film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Pravokutnik 23">
              <a:extLst>
                <a:ext uri="{FF2B5EF4-FFF2-40B4-BE49-F238E27FC236}">
                  <a16:creationId xmlns:a16="http://schemas.microsoft.com/office/drawing/2014/main" id="{F2AB5F4B-6F81-4776-8A32-27E40AAFAB21}"/>
                </a:ext>
              </a:extLst>
            </p:cNvPr>
            <p:cNvSpPr/>
            <p:nvPr/>
          </p:nvSpPr>
          <p:spPr>
            <a:xfrm>
              <a:off x="5164324" y="5638837"/>
              <a:ext cx="2493059" cy="416400"/>
            </a:xfrm>
            <a:prstGeom prst="rect">
              <a:avLst/>
            </a:prstGeom>
            <a:solidFill>
              <a:srgbClr val="BBDBA6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brzi i spori dodatak protuotapala dovodi do nastanka perovskitnog filma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Pravokutnik 24">
              <a:extLst>
                <a:ext uri="{FF2B5EF4-FFF2-40B4-BE49-F238E27FC236}">
                  <a16:creationId xmlns:a16="http://schemas.microsoft.com/office/drawing/2014/main" id="{4CB907EB-51DB-4B82-98EE-FCD774AF6461}"/>
                </a:ext>
              </a:extLst>
            </p:cNvPr>
            <p:cNvSpPr/>
            <p:nvPr/>
          </p:nvSpPr>
          <p:spPr>
            <a:xfrm rot="663552">
              <a:off x="6325479" y="6601226"/>
              <a:ext cx="170750" cy="184362"/>
            </a:xfrm>
            <a:prstGeom prst="rect">
              <a:avLst/>
            </a:prstGeom>
            <a:solidFill>
              <a:srgbClr val="A16D4A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Pravokutnik 25">
              <a:extLst>
                <a:ext uri="{FF2B5EF4-FFF2-40B4-BE49-F238E27FC236}">
                  <a16:creationId xmlns:a16="http://schemas.microsoft.com/office/drawing/2014/main" id="{32A29320-C931-46FE-9173-FE9D2FC0E72E}"/>
                </a:ext>
              </a:extLst>
            </p:cNvPr>
            <p:cNvSpPr/>
            <p:nvPr/>
          </p:nvSpPr>
          <p:spPr>
            <a:xfrm>
              <a:off x="6460959" y="3134877"/>
              <a:ext cx="1016496" cy="132914"/>
            </a:xfrm>
            <a:prstGeom prst="rect">
              <a:avLst/>
            </a:prstGeom>
            <a:solidFill>
              <a:srgbClr val="EBF3E9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Protuotapalo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Pravokutnik 26">
              <a:extLst>
                <a:ext uri="{FF2B5EF4-FFF2-40B4-BE49-F238E27FC236}">
                  <a16:creationId xmlns:a16="http://schemas.microsoft.com/office/drawing/2014/main" id="{A2EDEF76-69D9-4080-B87F-3281183C9B42}"/>
                </a:ext>
              </a:extLst>
            </p:cNvPr>
            <p:cNvSpPr/>
            <p:nvPr/>
          </p:nvSpPr>
          <p:spPr>
            <a:xfrm rot="595645">
              <a:off x="7575137" y="4720679"/>
              <a:ext cx="901017" cy="132914"/>
            </a:xfrm>
            <a:prstGeom prst="rect">
              <a:avLst/>
            </a:prstGeom>
            <a:solidFill>
              <a:srgbClr val="EBF3E9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Protuotapalo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ravokutnik 28">
              <a:extLst>
                <a:ext uri="{FF2B5EF4-FFF2-40B4-BE49-F238E27FC236}">
                  <a16:creationId xmlns:a16="http://schemas.microsoft.com/office/drawing/2014/main" id="{5A8E8776-8C90-4F3F-9CB3-2B4F7C0989F9}"/>
                </a:ext>
              </a:extLst>
            </p:cNvPr>
            <p:cNvSpPr/>
            <p:nvPr/>
          </p:nvSpPr>
          <p:spPr>
            <a:xfrm rot="595645">
              <a:off x="5825826" y="4760856"/>
              <a:ext cx="901017" cy="132914"/>
            </a:xfrm>
            <a:prstGeom prst="rect">
              <a:avLst/>
            </a:prstGeom>
            <a:solidFill>
              <a:srgbClr val="EBF3E9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Protuotapalo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Pravokutnik 29">
              <a:extLst>
                <a:ext uri="{FF2B5EF4-FFF2-40B4-BE49-F238E27FC236}">
                  <a16:creationId xmlns:a16="http://schemas.microsoft.com/office/drawing/2014/main" id="{0F0D21DD-05DE-43B8-8C8B-56A18FE163E7}"/>
                </a:ext>
              </a:extLst>
            </p:cNvPr>
            <p:cNvSpPr/>
            <p:nvPr/>
          </p:nvSpPr>
          <p:spPr>
            <a:xfrm rot="595645">
              <a:off x="4020790" y="4748388"/>
              <a:ext cx="901017" cy="132914"/>
            </a:xfrm>
            <a:prstGeom prst="rect">
              <a:avLst/>
            </a:prstGeom>
            <a:solidFill>
              <a:srgbClr val="EBF3E9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Protuotapalo</a:t>
              </a:r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Pravokutnik 30">
              <a:extLst>
                <a:ext uri="{FF2B5EF4-FFF2-40B4-BE49-F238E27FC236}">
                  <a16:creationId xmlns:a16="http://schemas.microsoft.com/office/drawing/2014/main" id="{4438B2C2-8B0B-4391-8354-1D9350AFCAE4}"/>
                </a:ext>
              </a:extLst>
            </p:cNvPr>
            <p:cNvSpPr/>
            <p:nvPr/>
          </p:nvSpPr>
          <p:spPr>
            <a:xfrm rot="663552">
              <a:off x="10015866" y="5652732"/>
              <a:ext cx="170750" cy="184362"/>
            </a:xfrm>
            <a:prstGeom prst="rect">
              <a:avLst/>
            </a:prstGeom>
            <a:solidFill>
              <a:srgbClr val="A16D4A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Pravokutnik 31">
              <a:extLst>
                <a:ext uri="{FF2B5EF4-FFF2-40B4-BE49-F238E27FC236}">
                  <a16:creationId xmlns:a16="http://schemas.microsoft.com/office/drawing/2014/main" id="{A512C77C-5A3F-466C-AF6D-E9DE447234FB}"/>
                </a:ext>
              </a:extLst>
            </p:cNvPr>
            <p:cNvSpPr/>
            <p:nvPr/>
          </p:nvSpPr>
          <p:spPr>
            <a:xfrm rot="663552">
              <a:off x="2595886" y="4193994"/>
              <a:ext cx="170750" cy="184362"/>
            </a:xfrm>
            <a:prstGeom prst="rect">
              <a:avLst/>
            </a:prstGeom>
            <a:solidFill>
              <a:srgbClr val="A16D4A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719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1B384131-D87F-4778-814B-A87E148E206D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800" b="1" dirty="0">
                <a:latin typeface="Constantia" panose="02030602050306030303" pitchFamily="18" charset="0"/>
              </a:rPr>
              <a:t>ZAKLJUČAK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1FCD5CEE-54A4-408A-B4B4-74D530D177AE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id="{FC4E77C9-7586-43E5-AC9A-D1663AAB1E3C}"/>
              </a:ext>
            </a:extLst>
          </p:cNvPr>
          <p:cNvSpPr txBox="1">
            <a:spLocks/>
          </p:cNvSpPr>
          <p:nvPr/>
        </p:nvSpPr>
        <p:spPr>
          <a:xfrm>
            <a:off x="1423737" y="2110163"/>
            <a:ext cx="9344526" cy="341070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metode sinteze perovskita iz otopine – praktične, nude veliku mogućnost kontrole kristalizacije filma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postignuti homogeni filmovi kompaktnih struktura te odgovarajućih kristalnih faza bez šupljina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odabirom otapala moguće je utjecati na kinetiku reakcije između perovskitnih prekursora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protuotapalo igra ključnu ulogu u kristalizaciji perovskita za konstrukciju efikasnih fotonaponskih ćelija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bitno je odabrati odgovarajuće protuotapalo i parametre nanošenja za najbolje rezultate</a:t>
            </a:r>
          </a:p>
        </p:txBody>
      </p:sp>
    </p:spTree>
    <p:extLst>
      <p:ext uri="{BB962C8B-B14F-4D97-AF65-F5344CB8AC3E}">
        <p14:creationId xmlns:p14="http://schemas.microsoft.com/office/powerpoint/2010/main" val="1502661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1B384131-D87F-4778-814B-A87E148E206D}"/>
              </a:ext>
            </a:extLst>
          </p:cNvPr>
          <p:cNvSpPr txBox="1">
            <a:spLocks/>
          </p:cNvSpPr>
          <p:nvPr/>
        </p:nvSpPr>
        <p:spPr>
          <a:xfrm>
            <a:off x="990600" y="3003146"/>
            <a:ext cx="10234863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b="1" dirty="0">
                <a:latin typeface="Constantia" panose="02030602050306030303" pitchFamily="18" charset="0"/>
              </a:rPr>
              <a:t>HVALA NA PAŽNJI!</a:t>
            </a:r>
            <a:endParaRPr lang="en-US" sz="24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1FCD5CEE-54A4-408A-B4B4-74D530D177AE}"/>
              </a:ext>
            </a:extLst>
          </p:cNvPr>
          <p:cNvCxnSpPr>
            <a:cxnSpLocks/>
          </p:cNvCxnSpPr>
          <p:nvPr/>
        </p:nvCxnSpPr>
        <p:spPr>
          <a:xfrm flipH="1">
            <a:off x="838200" y="4105782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99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2012004" y="2457295"/>
            <a:ext cx="3805057" cy="125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vijek trajanja 25-30 godina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efikasnost </a:t>
            </a:r>
            <a:r>
              <a:rPr lang="hr-HR" sz="2000" b="1" dirty="0">
                <a:latin typeface="Constantia" panose="02030602050306030303" pitchFamily="18" charset="0"/>
              </a:rPr>
              <a:t>16-22%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visoka cijena proizvodnje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2C9FDE6E-FD9B-457A-9C52-3C5B21232798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400" b="1" dirty="0">
                <a:latin typeface="Constantia" panose="02030602050306030303" pitchFamily="18" charset="0"/>
              </a:rPr>
              <a:t>UVOD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3" name="Ravni poveznik 2">
            <a:extLst>
              <a:ext uri="{FF2B5EF4-FFF2-40B4-BE49-F238E27FC236}">
                <a16:creationId xmlns:a16="http://schemas.microsoft.com/office/drawing/2014/main" id="{FAB249B3-915C-4EF8-81D2-E2AAB6BB202D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170" name="Picture 2">
            <a:extLst>
              <a:ext uri="{FF2B5EF4-FFF2-40B4-BE49-F238E27FC236}">
                <a16:creationId xmlns:a16="http://schemas.microsoft.com/office/drawing/2014/main" id="{438BB26F-C167-4C5C-BA4C-DDD2E86DE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31" y="3895974"/>
            <a:ext cx="4406568" cy="220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id="{365BFD3B-E24C-4804-A9A1-327F9D7463CF}"/>
              </a:ext>
            </a:extLst>
          </p:cNvPr>
          <p:cNvSpPr txBox="1">
            <a:spLocks/>
          </p:cNvSpPr>
          <p:nvPr/>
        </p:nvSpPr>
        <p:spPr>
          <a:xfrm>
            <a:off x="6518114" y="2525873"/>
            <a:ext cx="3805057" cy="1253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visoka efikasnost (27%)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niska cijena proizvodnje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nedovoljno stabilne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E7DDAAC5-7305-42A1-B76B-4DE6B2FB9031}"/>
              </a:ext>
            </a:extLst>
          </p:cNvPr>
          <p:cNvSpPr txBox="1"/>
          <p:nvPr/>
        </p:nvSpPr>
        <p:spPr>
          <a:xfrm>
            <a:off x="1935803" y="1866983"/>
            <a:ext cx="3402657" cy="442674"/>
          </a:xfrm>
          <a:prstGeom prst="roundRect">
            <a:avLst/>
          </a:prstGeom>
          <a:solidFill>
            <a:srgbClr val="E84C22">
              <a:alpha val="3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chemeClr val="tx1"/>
                </a:solidFill>
                <a:latin typeface="Constantia" panose="02030602050306030303" pitchFamily="18" charset="0"/>
              </a:rPr>
              <a:t>Silicijeve solarne ćelije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AC467985-D73E-40F8-9954-490819A7E390}"/>
              </a:ext>
            </a:extLst>
          </p:cNvPr>
          <p:cNvSpPr txBox="1"/>
          <p:nvPr/>
        </p:nvSpPr>
        <p:spPr>
          <a:xfrm>
            <a:off x="6284267" y="1866983"/>
            <a:ext cx="3402658" cy="442674"/>
          </a:xfrm>
          <a:prstGeom prst="roundRect">
            <a:avLst/>
          </a:prstGeom>
          <a:solidFill>
            <a:srgbClr val="E84C22">
              <a:alpha val="3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chemeClr val="tx1"/>
                </a:solidFill>
                <a:latin typeface="Constantia" panose="02030602050306030303" pitchFamily="18" charset="0"/>
              </a:rPr>
              <a:t>Perovskitne solarne ćelije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35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2C9FDE6E-FD9B-457A-9C52-3C5B21232798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400" b="1" dirty="0">
                <a:latin typeface="Constantia" panose="02030602050306030303" pitchFamily="18" charset="0"/>
              </a:rPr>
              <a:t>PEROVSKITNE SOLARNE ĆELIJE</a:t>
            </a:r>
            <a:endParaRPr lang="en-US" sz="1800" b="1" dirty="0">
              <a:latin typeface="Constantia" panose="02030602050306030303" pitchFamily="18" charset="0"/>
            </a:endParaRPr>
          </a:p>
        </p:txBody>
      </p:sp>
      <p:cxnSp>
        <p:nvCxnSpPr>
          <p:cNvPr id="3" name="Ravni poveznik 2">
            <a:extLst>
              <a:ext uri="{FF2B5EF4-FFF2-40B4-BE49-F238E27FC236}">
                <a16:creationId xmlns:a16="http://schemas.microsoft.com/office/drawing/2014/main" id="{FAB249B3-915C-4EF8-81D2-E2AAB6BB202D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Pravokutnik 14">
            <a:extLst>
              <a:ext uri="{FF2B5EF4-FFF2-40B4-BE49-F238E27FC236}">
                <a16:creationId xmlns:a16="http://schemas.microsoft.com/office/drawing/2014/main" id="{FC8671B4-9427-4417-A5D9-81FF2A1EF8B2}"/>
              </a:ext>
            </a:extLst>
          </p:cNvPr>
          <p:cNvSpPr/>
          <p:nvPr/>
        </p:nvSpPr>
        <p:spPr>
          <a:xfrm>
            <a:off x="1159012" y="1743076"/>
            <a:ext cx="4012686" cy="61912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>
                <a:ln w="0"/>
                <a:solidFill>
                  <a:schemeClr val="tx1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Perovskitna kristalna struktura</a:t>
            </a:r>
            <a:endParaRPr lang="en-US" sz="2000" dirty="0">
              <a:ln w="0"/>
              <a:solidFill>
                <a:schemeClr val="tx1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A2C369C-BCE6-44BB-A120-9C59F361E2C5}"/>
              </a:ext>
            </a:extLst>
          </p:cNvPr>
          <p:cNvGrpSpPr/>
          <p:nvPr/>
        </p:nvGrpSpPr>
        <p:grpSpPr>
          <a:xfrm>
            <a:off x="5927588" y="1816370"/>
            <a:ext cx="5105400" cy="3072385"/>
            <a:chOff x="6248400" y="1765043"/>
            <a:chExt cx="5105400" cy="3072385"/>
          </a:xfrm>
        </p:grpSpPr>
        <p:sp>
          <p:nvSpPr>
            <p:cNvPr id="9" name="Rezervirano mjesto sadržaja 2">
              <a:extLst>
                <a:ext uri="{FF2B5EF4-FFF2-40B4-BE49-F238E27FC236}">
                  <a16:creationId xmlns:a16="http://schemas.microsoft.com/office/drawing/2014/main" id="{7CC62841-1693-4CDE-A666-95E067C9AB27}"/>
                </a:ext>
              </a:extLst>
            </p:cNvPr>
            <p:cNvSpPr txBox="1">
              <a:spLocks/>
            </p:cNvSpPr>
            <p:nvPr/>
          </p:nvSpPr>
          <p:spPr>
            <a:xfrm>
              <a:off x="7305675" y="1765043"/>
              <a:ext cx="3752850" cy="174905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hr-HR" sz="2000" dirty="0">
                  <a:latin typeface="Constantia" panose="02030602050306030303" pitchFamily="18" charset="0"/>
                </a:rPr>
                <a:t>Organski kationi:</a:t>
              </a:r>
            </a:p>
            <a:p>
              <a:pPr marL="800100" lvl="1" indent="-342900" algn="l">
                <a:buFont typeface="Arial" panose="020B0604020202020204" pitchFamily="34" charset="0"/>
                <a:buChar char="•"/>
              </a:pPr>
              <a:r>
                <a:rPr lang="hr-HR" sz="1600" dirty="0" err="1">
                  <a:latin typeface="Constantia" panose="02030602050306030303" pitchFamily="18" charset="0"/>
                </a:rPr>
                <a:t>Metilamonijev</a:t>
              </a:r>
              <a:r>
                <a:rPr lang="hr-HR" sz="1600" dirty="0">
                  <a:latin typeface="Constantia" panose="02030602050306030303" pitchFamily="18" charset="0"/>
                </a:rPr>
                <a:t> kation (MA</a:t>
              </a:r>
              <a:r>
                <a:rPr lang="hr-HR" sz="1600" baseline="30000" dirty="0">
                  <a:latin typeface="Constantia" panose="02030602050306030303" pitchFamily="18" charset="0"/>
                </a:rPr>
                <a:t>+</a:t>
              </a:r>
              <a:r>
                <a:rPr lang="hr-HR" sz="1600" dirty="0">
                  <a:latin typeface="Constantia" panose="02030602050306030303" pitchFamily="18" charset="0"/>
                </a:rPr>
                <a:t>)</a:t>
              </a:r>
            </a:p>
            <a:p>
              <a:pPr marL="800100" lvl="1" indent="-342900" algn="l">
                <a:buFont typeface="Arial" panose="020B0604020202020204" pitchFamily="34" charset="0"/>
                <a:buChar char="•"/>
              </a:pPr>
              <a:r>
                <a:rPr lang="hr-HR" sz="1600" dirty="0" err="1">
                  <a:latin typeface="Constantia" panose="02030602050306030303" pitchFamily="18" charset="0"/>
                </a:rPr>
                <a:t>Formamidinijev</a:t>
              </a:r>
              <a:r>
                <a:rPr lang="hr-HR" sz="1600" dirty="0">
                  <a:latin typeface="Constantia" panose="02030602050306030303" pitchFamily="18" charset="0"/>
                </a:rPr>
                <a:t> kation (FA</a:t>
              </a:r>
              <a:r>
                <a:rPr lang="hr-HR" sz="1600" baseline="30000" dirty="0">
                  <a:latin typeface="Constantia" panose="02030602050306030303" pitchFamily="18" charset="0"/>
                </a:rPr>
                <a:t>+</a:t>
              </a:r>
              <a:r>
                <a:rPr lang="hr-HR" sz="1600" dirty="0">
                  <a:latin typeface="Constantia" panose="02030602050306030303" pitchFamily="18" charset="0"/>
                </a:rPr>
                <a:t>)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hr-HR" sz="2000" dirty="0">
                  <a:latin typeface="Constantia" panose="02030602050306030303" pitchFamily="18" charset="0"/>
                </a:rPr>
                <a:t>Kationi alkalijskih metala (Cs</a:t>
              </a:r>
              <a:r>
                <a:rPr lang="hr-HR" sz="2000" baseline="30000" dirty="0">
                  <a:latin typeface="Constantia" panose="02030602050306030303" pitchFamily="18" charset="0"/>
                </a:rPr>
                <a:t>+</a:t>
              </a:r>
              <a:r>
                <a:rPr lang="hr-HR" sz="2000" dirty="0">
                  <a:latin typeface="Constantia" panose="02030602050306030303" pitchFamily="18" charset="0"/>
                </a:rPr>
                <a:t>, Rb</a:t>
              </a:r>
              <a:r>
                <a:rPr lang="hr-HR" sz="2000" baseline="30000" dirty="0">
                  <a:latin typeface="Constantia" panose="02030602050306030303" pitchFamily="18" charset="0"/>
                </a:rPr>
                <a:t>+</a:t>
              </a:r>
              <a:r>
                <a:rPr lang="hr-HR" sz="2000" dirty="0">
                  <a:latin typeface="Constantia" panose="02030602050306030303" pitchFamily="18" charset="0"/>
                </a:rPr>
                <a:t>)</a:t>
              </a:r>
            </a:p>
          </p:txBody>
        </p:sp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AC467985-D73E-40F8-9954-490819A7E390}"/>
                </a:ext>
              </a:extLst>
            </p:cNvPr>
            <p:cNvSpPr txBox="1"/>
            <p:nvPr/>
          </p:nvSpPr>
          <p:spPr>
            <a:xfrm>
              <a:off x="6248400" y="1765043"/>
              <a:ext cx="609600" cy="442674"/>
            </a:xfrm>
            <a:prstGeom prst="roundRect">
              <a:avLst/>
            </a:prstGeom>
            <a:solidFill>
              <a:srgbClr val="E84C22">
                <a:alpha val="30196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A</a:t>
              </a:r>
              <a:r>
                <a:rPr lang="hr-HR" sz="2000" baseline="30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+</a:t>
              </a:r>
              <a:endParaRPr lang="en-US" sz="2000" baseline="30000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B9FDE6C1-C71E-474D-BAD9-8CE932D59CD8}"/>
                </a:ext>
              </a:extLst>
            </p:cNvPr>
            <p:cNvSpPr txBox="1"/>
            <p:nvPr/>
          </p:nvSpPr>
          <p:spPr>
            <a:xfrm>
              <a:off x="6347675" y="3614727"/>
              <a:ext cx="609600" cy="442674"/>
            </a:xfrm>
            <a:prstGeom prst="roundRect">
              <a:avLst/>
            </a:prstGeom>
            <a:solidFill>
              <a:srgbClr val="E84C22">
                <a:alpha val="30196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B</a:t>
              </a:r>
              <a:r>
                <a:rPr lang="hr-HR" sz="2000" baseline="30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2+</a:t>
              </a:r>
              <a:endParaRPr lang="en-US" sz="2000" baseline="30000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37A9DAB5-155D-4B63-8B08-E8D014333BF0}"/>
                </a:ext>
              </a:extLst>
            </p:cNvPr>
            <p:cNvSpPr txBox="1"/>
            <p:nvPr/>
          </p:nvSpPr>
          <p:spPr>
            <a:xfrm>
              <a:off x="6347675" y="4290235"/>
              <a:ext cx="609600" cy="442674"/>
            </a:xfrm>
            <a:prstGeom prst="roundRect">
              <a:avLst/>
            </a:prstGeom>
            <a:solidFill>
              <a:srgbClr val="E84C22">
                <a:alpha val="30196"/>
              </a:srgb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X</a:t>
              </a:r>
              <a:r>
                <a:rPr lang="hr-HR" sz="2000" baseline="30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-</a:t>
              </a:r>
              <a:endParaRPr lang="en-US" sz="2000" baseline="30000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21" name="Rezervirano mjesto sadržaja 2">
              <a:extLst>
                <a:ext uri="{FF2B5EF4-FFF2-40B4-BE49-F238E27FC236}">
                  <a16:creationId xmlns:a16="http://schemas.microsoft.com/office/drawing/2014/main" id="{B15AA8BA-2763-43EF-9BB3-50A782B71F30}"/>
                </a:ext>
              </a:extLst>
            </p:cNvPr>
            <p:cNvSpPr txBox="1">
              <a:spLocks/>
            </p:cNvSpPr>
            <p:nvPr/>
          </p:nvSpPr>
          <p:spPr>
            <a:xfrm>
              <a:off x="7305675" y="3614727"/>
              <a:ext cx="1954858" cy="4400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hr-HR" sz="2000" dirty="0">
                  <a:latin typeface="Constantia" panose="02030602050306030303" pitchFamily="18" charset="0"/>
                </a:rPr>
                <a:t>Pb</a:t>
              </a:r>
              <a:r>
                <a:rPr lang="hr-HR" sz="2000" baseline="30000" dirty="0">
                  <a:latin typeface="Constantia" panose="02030602050306030303" pitchFamily="18" charset="0"/>
                </a:rPr>
                <a:t>2+</a:t>
              </a:r>
              <a:r>
                <a:rPr lang="hr-HR" sz="2000" dirty="0">
                  <a:latin typeface="Constantia" panose="02030602050306030303" pitchFamily="18" charset="0"/>
                </a:rPr>
                <a:t> ili Sn</a:t>
              </a:r>
              <a:r>
                <a:rPr lang="hr-HR" sz="2000" baseline="30000" dirty="0">
                  <a:latin typeface="Constantia" panose="02030602050306030303" pitchFamily="18" charset="0"/>
                </a:rPr>
                <a:t>2+</a:t>
              </a:r>
            </a:p>
          </p:txBody>
        </p:sp>
        <p:sp>
          <p:nvSpPr>
            <p:cNvPr id="22" name="Rezervirano mjesto sadržaja 2">
              <a:extLst>
                <a:ext uri="{FF2B5EF4-FFF2-40B4-BE49-F238E27FC236}">
                  <a16:creationId xmlns:a16="http://schemas.microsoft.com/office/drawing/2014/main" id="{183F3E97-6BE4-445E-9791-35AF6431D9DA}"/>
                </a:ext>
              </a:extLst>
            </p:cNvPr>
            <p:cNvSpPr txBox="1">
              <a:spLocks/>
            </p:cNvSpPr>
            <p:nvPr/>
          </p:nvSpPr>
          <p:spPr>
            <a:xfrm>
              <a:off x="7305675" y="4290236"/>
              <a:ext cx="4048125" cy="54719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hr-HR" sz="2000" dirty="0" err="1">
                  <a:latin typeface="Constantia" panose="02030602050306030303" pitchFamily="18" charset="0"/>
                </a:rPr>
                <a:t>halogenidi</a:t>
              </a:r>
              <a:r>
                <a:rPr lang="hr-HR" sz="2000" dirty="0">
                  <a:latin typeface="Constantia" panose="02030602050306030303" pitchFamily="18" charset="0"/>
                </a:rPr>
                <a:t> ili </a:t>
              </a:r>
              <a:r>
                <a:rPr lang="hr-HR" sz="2000" dirty="0" err="1">
                  <a:latin typeface="Constantia" panose="02030602050306030303" pitchFamily="18" charset="0"/>
                </a:rPr>
                <a:t>kvazihalogenidi</a:t>
              </a:r>
              <a:endParaRPr lang="hr-HR" sz="2000" dirty="0">
                <a:latin typeface="Constantia" panose="02030602050306030303" pitchFamily="18" charset="0"/>
              </a:endParaRPr>
            </a:p>
          </p:txBody>
        </p:sp>
      </p:grpSp>
      <p:pic>
        <p:nvPicPr>
          <p:cNvPr id="4" name="Slika 3" descr="Slika na kojoj se prikazuje šarenilo, krug, umjetničko djelo&#10;&#10;Opis je automatski generiran">
            <a:extLst>
              <a:ext uri="{FF2B5EF4-FFF2-40B4-BE49-F238E27FC236}">
                <a16:creationId xmlns:a16="http://schemas.microsoft.com/office/drawing/2014/main" id="{1E6AAA02-D07B-4574-B3FF-2FA82B4C6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75" y="2530984"/>
            <a:ext cx="3945023" cy="3039989"/>
          </a:xfrm>
          <a:prstGeom prst="rect">
            <a:avLst/>
          </a:prstGeom>
        </p:spPr>
      </p:pic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C9CE0939-5933-433B-97A5-54A8235FEDE1}"/>
              </a:ext>
            </a:extLst>
          </p:cNvPr>
          <p:cNvSpPr txBox="1">
            <a:spLocks/>
          </p:cNvSpPr>
          <p:nvPr/>
        </p:nvSpPr>
        <p:spPr>
          <a:xfrm>
            <a:off x="1884736" y="5792310"/>
            <a:ext cx="2350309" cy="541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formula ABX</a:t>
            </a:r>
            <a:r>
              <a:rPr lang="hr-HR" sz="2000" baseline="-25000" dirty="0">
                <a:latin typeface="Constantia" panose="02030602050306030303" pitchFamily="18" charset="0"/>
              </a:rPr>
              <a:t>3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E9DD8E5-F576-4638-85D7-FABEBDD2D2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237308"/>
              </p:ext>
            </p:extLst>
          </p:nvPr>
        </p:nvGraphicFramePr>
        <p:xfrm>
          <a:off x="7056434" y="5473003"/>
          <a:ext cx="1213898" cy="319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731028" imgH="191650" progId="ChemDraw.Document.6.0">
                  <p:embed/>
                </p:oleObj>
              </mc:Choice>
              <mc:Fallback>
                <p:oleObj name="CS ChemDraw Drawing" r:id="rId3" imgW="731028" imgH="1916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56434" y="5473003"/>
                        <a:ext cx="1213898" cy="319307"/>
                      </a:xfrm>
                      <a:prstGeom prst="rect">
                        <a:avLst/>
                      </a:prstGeom>
                      <a:ln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1279ACA0-3FB9-45B8-9AE2-A6E5E357C4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110071"/>
              </p:ext>
            </p:extLst>
          </p:nvPr>
        </p:nvGraphicFramePr>
        <p:xfrm>
          <a:off x="9471988" y="5272267"/>
          <a:ext cx="980249" cy="761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596818" imgH="463112" progId="ChemDraw.Document.6.0">
                  <p:embed/>
                </p:oleObj>
              </mc:Choice>
              <mc:Fallback>
                <p:oleObj name="CS ChemDraw Drawing" r:id="rId5" imgW="596818" imgH="4631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71988" y="5272267"/>
                        <a:ext cx="980249" cy="761257"/>
                      </a:xfrm>
                      <a:prstGeom prst="rect">
                        <a:avLst/>
                      </a:prstGeom>
                      <a:ln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zervirano mjesto sadržaja 2">
            <a:extLst>
              <a:ext uri="{FF2B5EF4-FFF2-40B4-BE49-F238E27FC236}">
                <a16:creationId xmlns:a16="http://schemas.microsoft.com/office/drawing/2014/main" id="{EDF0926C-88BC-4C0D-9B26-A3CCA2D359F0}"/>
              </a:ext>
            </a:extLst>
          </p:cNvPr>
          <p:cNvSpPr txBox="1">
            <a:spLocks/>
          </p:cNvSpPr>
          <p:nvPr/>
        </p:nvSpPr>
        <p:spPr>
          <a:xfrm>
            <a:off x="5933254" y="5426026"/>
            <a:ext cx="1011883" cy="4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>
                <a:latin typeface="Constantia" panose="02030602050306030303" pitchFamily="18" charset="0"/>
              </a:rPr>
              <a:t>MA</a:t>
            </a:r>
            <a:r>
              <a:rPr lang="hr-HR" sz="2000" baseline="30000" dirty="0">
                <a:latin typeface="Constantia" panose="02030602050306030303" pitchFamily="18" charset="0"/>
              </a:rPr>
              <a:t>+</a:t>
            </a:r>
          </a:p>
        </p:txBody>
      </p:sp>
      <p:sp>
        <p:nvSpPr>
          <p:cNvPr id="28" name="Rezervirano mjesto sadržaja 2">
            <a:extLst>
              <a:ext uri="{FF2B5EF4-FFF2-40B4-BE49-F238E27FC236}">
                <a16:creationId xmlns:a16="http://schemas.microsoft.com/office/drawing/2014/main" id="{653BC280-F68B-4E5A-961A-B5E6DD77E567}"/>
              </a:ext>
            </a:extLst>
          </p:cNvPr>
          <p:cNvSpPr txBox="1">
            <a:spLocks/>
          </p:cNvSpPr>
          <p:nvPr/>
        </p:nvSpPr>
        <p:spPr>
          <a:xfrm>
            <a:off x="8371238" y="5432852"/>
            <a:ext cx="870123" cy="44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>
                <a:latin typeface="Constantia" panose="02030602050306030303" pitchFamily="18" charset="0"/>
              </a:rPr>
              <a:t>FA</a:t>
            </a:r>
            <a:r>
              <a:rPr lang="hr-HR" sz="2000" baseline="30000" dirty="0">
                <a:latin typeface="Constantia" panose="02030602050306030303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9688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990601" y="1790700"/>
            <a:ext cx="6191250" cy="1404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aktivni sloj – </a:t>
            </a:r>
            <a:r>
              <a:rPr lang="hr-HR" sz="2000" b="1" dirty="0">
                <a:latin typeface="Constantia" panose="02030602050306030303" pitchFamily="18" charset="0"/>
              </a:rPr>
              <a:t>tanki polikristalni film perovskita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metode priprave iz otopine: kružno oblaganje, umakanje u otopinu prekursora, špricanje, premazivanje otopine prekursora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1B384131-D87F-4778-814B-A87E148E206D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400" b="1" dirty="0">
                <a:latin typeface="Constantia" panose="02030602050306030303" pitchFamily="18" charset="0"/>
              </a:rPr>
              <a:t>PEROVSKITNE SOLARNE ĆELIJE</a:t>
            </a:r>
            <a:endParaRPr lang="en-US" sz="24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1FCD5CEE-54A4-408A-B4B4-74D530D177AE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969645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" name="Grupa 1">
            <a:extLst>
              <a:ext uri="{FF2B5EF4-FFF2-40B4-BE49-F238E27FC236}">
                <a16:creationId xmlns:a16="http://schemas.microsoft.com/office/drawing/2014/main" id="{86EADBAB-C698-42DA-BCEA-7134A80B2E1B}"/>
              </a:ext>
            </a:extLst>
          </p:cNvPr>
          <p:cNvGrpSpPr/>
          <p:nvPr/>
        </p:nvGrpSpPr>
        <p:grpSpPr>
          <a:xfrm>
            <a:off x="7181851" y="3400958"/>
            <a:ext cx="4229100" cy="2436188"/>
            <a:chOff x="4972050" y="2938815"/>
            <a:chExt cx="4229100" cy="2436188"/>
          </a:xfrm>
        </p:grpSpPr>
        <p:pic>
          <p:nvPicPr>
            <p:cNvPr id="15" name="Picture 2" descr="Fig. 4: Schematic illustration of solution-based perovskite thin film fabrication.">
              <a:extLst>
                <a:ext uri="{FF2B5EF4-FFF2-40B4-BE49-F238E27FC236}">
                  <a16:creationId xmlns:a16="http://schemas.microsoft.com/office/drawing/2014/main" id="{5C940A9C-2D01-49E5-B3F4-4C440B9DCF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9" t="75984" r="49163"/>
            <a:stretch/>
          </p:blipFill>
          <p:spPr bwMode="auto">
            <a:xfrm>
              <a:off x="4972050" y="2938815"/>
              <a:ext cx="4229100" cy="2336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Pravokutnik 16">
              <a:extLst>
                <a:ext uri="{FF2B5EF4-FFF2-40B4-BE49-F238E27FC236}">
                  <a16:creationId xmlns:a16="http://schemas.microsoft.com/office/drawing/2014/main" id="{3CEDB9B7-6AE8-4017-A15D-24B8EE0E4FC5}"/>
                </a:ext>
              </a:extLst>
            </p:cNvPr>
            <p:cNvSpPr/>
            <p:nvPr/>
          </p:nvSpPr>
          <p:spPr>
            <a:xfrm>
              <a:off x="5686893" y="5084218"/>
              <a:ext cx="2799414" cy="290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000" b="1" dirty="0">
                  <a:ln w="0"/>
                  <a:solidFill>
                    <a:schemeClr val="tx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Špricanje otopine prekursora na podlogu</a:t>
              </a:r>
              <a:endParaRPr lang="en-US" sz="1000" b="1" dirty="0">
                <a:ln w="0"/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Pravokutnik 19">
              <a:extLst>
                <a:ext uri="{FF2B5EF4-FFF2-40B4-BE49-F238E27FC236}">
                  <a16:creationId xmlns:a16="http://schemas.microsoft.com/office/drawing/2014/main" id="{F8F8F4D5-E769-4E99-A893-98D07745BA75}"/>
                </a:ext>
              </a:extLst>
            </p:cNvPr>
            <p:cNvSpPr/>
            <p:nvPr/>
          </p:nvSpPr>
          <p:spPr>
            <a:xfrm>
              <a:off x="7215410" y="2959536"/>
              <a:ext cx="954359" cy="290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000" dirty="0">
                  <a:ln w="0"/>
                  <a:solidFill>
                    <a:schemeClr val="tx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Dušik</a:t>
              </a:r>
              <a:endParaRPr lang="en-US" sz="1000" dirty="0">
                <a:ln w="0"/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Pravokutnik 20">
              <a:extLst>
                <a:ext uri="{FF2B5EF4-FFF2-40B4-BE49-F238E27FC236}">
                  <a16:creationId xmlns:a16="http://schemas.microsoft.com/office/drawing/2014/main" id="{C09E1392-D8E6-4BEA-B2CF-33C71BD859B4}"/>
                </a:ext>
              </a:extLst>
            </p:cNvPr>
            <p:cNvSpPr/>
            <p:nvPr/>
          </p:nvSpPr>
          <p:spPr>
            <a:xfrm>
              <a:off x="7700843" y="4089892"/>
              <a:ext cx="1125975" cy="197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r-HR" sz="1000" dirty="0">
                  <a:ln w="0"/>
                  <a:solidFill>
                    <a:schemeClr val="tx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Raspršivanje</a:t>
              </a:r>
              <a:endParaRPr lang="en-US" sz="1000" dirty="0">
                <a:ln w="0"/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Pravokutnik 21">
              <a:extLst>
                <a:ext uri="{FF2B5EF4-FFF2-40B4-BE49-F238E27FC236}">
                  <a16:creationId xmlns:a16="http://schemas.microsoft.com/office/drawing/2014/main" id="{BE64620E-20F1-4388-B9F6-715CEB838FDB}"/>
                </a:ext>
              </a:extLst>
            </p:cNvPr>
            <p:cNvSpPr/>
            <p:nvPr/>
          </p:nvSpPr>
          <p:spPr>
            <a:xfrm>
              <a:off x="5898618" y="3814845"/>
              <a:ext cx="910313" cy="2331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hr-HR" sz="1000" dirty="0">
                  <a:ln w="0"/>
                  <a:solidFill>
                    <a:schemeClr val="tx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Šprica</a:t>
              </a:r>
              <a:endParaRPr lang="en-US" sz="1000" dirty="0">
                <a:ln w="0"/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Pravokutnik 22">
              <a:extLst>
                <a:ext uri="{FF2B5EF4-FFF2-40B4-BE49-F238E27FC236}">
                  <a16:creationId xmlns:a16="http://schemas.microsoft.com/office/drawing/2014/main" id="{AF9C658B-6EFD-4C04-ABF6-0F7FC6DA10EF}"/>
                </a:ext>
              </a:extLst>
            </p:cNvPr>
            <p:cNvSpPr/>
            <p:nvPr/>
          </p:nvSpPr>
          <p:spPr>
            <a:xfrm>
              <a:off x="5322627" y="2956913"/>
              <a:ext cx="760959" cy="420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n w="0"/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63694CDE-7BD8-47F7-9B59-58BA67FD35F2}"/>
              </a:ext>
            </a:extLst>
          </p:cNvPr>
          <p:cNvGrpSpPr/>
          <p:nvPr/>
        </p:nvGrpSpPr>
        <p:grpSpPr>
          <a:xfrm>
            <a:off x="7534560" y="1037293"/>
            <a:ext cx="3685890" cy="2472523"/>
            <a:chOff x="3508744" y="3312041"/>
            <a:chExt cx="3202444" cy="2172584"/>
          </a:xfrm>
        </p:grpSpPr>
        <p:pic>
          <p:nvPicPr>
            <p:cNvPr id="24" name="Picture 2" descr="Fig. 4: Schematic illustration of solution-based perovskite thin film fabrication.">
              <a:extLst>
                <a:ext uri="{FF2B5EF4-FFF2-40B4-BE49-F238E27FC236}">
                  <a16:creationId xmlns:a16="http://schemas.microsoft.com/office/drawing/2014/main" id="{A4662F91-CDBA-47D5-839E-A0ADDC1CB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8" t="51421" r="32348" b="24703"/>
            <a:stretch/>
          </p:blipFill>
          <p:spPr bwMode="auto">
            <a:xfrm>
              <a:off x="3508744" y="3312041"/>
              <a:ext cx="3202444" cy="217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Pravokutnik 17">
              <a:extLst>
                <a:ext uri="{FF2B5EF4-FFF2-40B4-BE49-F238E27FC236}">
                  <a16:creationId xmlns:a16="http://schemas.microsoft.com/office/drawing/2014/main" id="{42268F54-1D58-484F-BC14-0E78E11D4769}"/>
                </a:ext>
              </a:extLst>
            </p:cNvPr>
            <p:cNvSpPr/>
            <p:nvPr/>
          </p:nvSpPr>
          <p:spPr>
            <a:xfrm>
              <a:off x="3833256" y="5102880"/>
              <a:ext cx="2063262" cy="231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000" b="1" dirty="0">
                  <a:ln w="0"/>
                  <a:solidFill>
                    <a:schemeClr val="tx1"/>
                  </a:solidFill>
                  <a:latin typeface="Avenir Next LT Pro" panose="020B0504020202020204" pitchFamily="34" charset="0"/>
                  <a:cs typeface="Arial" panose="020B0604020202020204" pitchFamily="34" charset="0"/>
                </a:rPr>
                <a:t>Premazivanje otopine prekursora</a:t>
              </a:r>
              <a:endParaRPr lang="en-US" sz="1000" b="1" dirty="0">
                <a:ln w="0"/>
                <a:solidFill>
                  <a:schemeClr val="tx1"/>
                </a:solidFill>
                <a:latin typeface="Avenir Next LT Pro" panose="020B05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id="{409F9ADB-2691-4263-8602-5E14541E6944}"/>
              </a:ext>
            </a:extLst>
          </p:cNvPr>
          <p:cNvSpPr txBox="1">
            <a:spLocks/>
          </p:cNvSpPr>
          <p:nvPr/>
        </p:nvSpPr>
        <p:spPr>
          <a:xfrm>
            <a:off x="948798" y="3194715"/>
            <a:ext cx="5970056" cy="3176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PREDNOSTI: jednostavnost, niska cijena, kontrola kristalizacije filma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idealna struktura polikristalnog uzorka</a:t>
            </a:r>
            <a:r>
              <a:rPr lang="hr-HR" sz="2000" dirty="0">
                <a:latin typeface="Constantia" panose="02030602050306030303" pitchFamily="18" charset="0"/>
              </a:rPr>
              <a:t>: velika kristalna zrna, pravilno uređenje, bez šupljina i defekata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bitno za performans i stabilnost filma – degradacija na granicama zrna i defektima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26" name="Pravokutnik 25">
            <a:extLst>
              <a:ext uri="{FF2B5EF4-FFF2-40B4-BE49-F238E27FC236}">
                <a16:creationId xmlns:a16="http://schemas.microsoft.com/office/drawing/2014/main" id="{7A6F96DA-FFE0-4609-A8E6-46C3E3A59240}"/>
              </a:ext>
            </a:extLst>
          </p:cNvPr>
          <p:cNvSpPr/>
          <p:nvPr/>
        </p:nvSpPr>
        <p:spPr>
          <a:xfrm>
            <a:off x="642554" y="5830275"/>
            <a:ext cx="8376178" cy="398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Prilagođeno prema: J. Han, K. Park, S. Tan, Y. </a:t>
            </a:r>
            <a:r>
              <a:rPr lang="hr-HR" sz="9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Vaynzof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hr-HR" sz="9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Xue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 </a:t>
            </a:r>
            <a:r>
              <a:rPr lang="hr-HR" sz="9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Wei-Guang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9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Diau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G. </a:t>
            </a:r>
            <a:r>
              <a:rPr lang="hr-HR" sz="9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Bawendi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W. Lee, I. </a:t>
            </a:r>
            <a:r>
              <a:rPr lang="hr-HR" sz="9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Jeon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(2025) </a:t>
            </a:r>
            <a:r>
              <a:rPr lang="hr-HR" sz="9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Nat. </a:t>
            </a:r>
            <a:r>
              <a:rPr lang="hr-HR" sz="9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lang="hr-HR" sz="9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r-HR" sz="9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Mathods</a:t>
            </a:r>
            <a:r>
              <a:rPr lang="hr-HR" sz="9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9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Primers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9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r-HR" sz="9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endParaRPr lang="en-US" sz="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3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česta metoda – brzo, jednostavno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optimizacija – parametri rotacije, koncentracija prekursora u otopini, otapalo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problemi</a:t>
            </a:r>
            <a:r>
              <a:rPr lang="hr-HR" sz="2000" dirty="0">
                <a:latin typeface="Constantia" panose="02030602050306030303" pitchFamily="18" charset="0"/>
              </a:rPr>
              <a:t> – nastaju filmovi koji ne pokrivaju cijelu površinu podloge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rješenje: „</a:t>
            </a:r>
            <a:r>
              <a:rPr lang="hr-HR" sz="2000" b="1" dirty="0" err="1">
                <a:latin typeface="Constantia" panose="02030602050306030303" pitchFamily="18" charset="0"/>
              </a:rPr>
              <a:t>inžinjering</a:t>
            </a:r>
            <a:r>
              <a:rPr lang="hr-HR" sz="2000" b="1" dirty="0">
                <a:latin typeface="Constantia" panose="02030602050306030303" pitchFamily="18" charset="0"/>
              </a:rPr>
              <a:t> otapala</a:t>
            </a:r>
            <a:r>
              <a:rPr lang="hr-HR" sz="2000" dirty="0">
                <a:latin typeface="Constantia" panose="02030602050306030303" pitchFamily="18" charset="0"/>
              </a:rPr>
              <a:t>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81A30DF8-4AD8-4AE4-92E9-2B5A78018308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400" b="1" dirty="0">
                <a:latin typeface="Constantia" panose="02030602050306030303" pitchFamily="18" charset="0"/>
              </a:rPr>
              <a:t>KRUŽNO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OBLAGANJE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C851C2D2-3DE2-4E3B-B769-62261CF98F5E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2" name="Grupa 1">
            <a:extLst>
              <a:ext uri="{FF2B5EF4-FFF2-40B4-BE49-F238E27FC236}">
                <a16:creationId xmlns:a16="http://schemas.microsoft.com/office/drawing/2014/main" id="{614EE0C2-D21F-45B7-AEB5-7B7B30E1F988}"/>
              </a:ext>
            </a:extLst>
          </p:cNvPr>
          <p:cNvGrpSpPr/>
          <p:nvPr/>
        </p:nvGrpSpPr>
        <p:grpSpPr>
          <a:xfrm>
            <a:off x="1244325" y="2347913"/>
            <a:ext cx="9535492" cy="783193"/>
            <a:chOff x="1139550" y="2400300"/>
            <a:chExt cx="9535492" cy="783193"/>
          </a:xfrm>
        </p:grpSpPr>
        <p:sp>
          <p:nvSpPr>
            <p:cNvPr id="15" name="Strelica: desno 14">
              <a:extLst>
                <a:ext uri="{FF2B5EF4-FFF2-40B4-BE49-F238E27FC236}">
                  <a16:creationId xmlns:a16="http://schemas.microsoft.com/office/drawing/2014/main" id="{1AC45423-86A0-41EA-B409-9739E9C56EE2}"/>
                </a:ext>
              </a:extLst>
            </p:cNvPr>
            <p:cNvSpPr/>
            <p:nvPr/>
          </p:nvSpPr>
          <p:spPr>
            <a:xfrm>
              <a:off x="7266789" y="2672992"/>
              <a:ext cx="668879" cy="237808"/>
            </a:xfrm>
            <a:prstGeom prst="rightArrow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EB37E0BB-00E9-4673-B777-F9883DFA334E}"/>
                </a:ext>
              </a:extLst>
            </p:cNvPr>
            <p:cNvSpPr txBox="1"/>
            <p:nvPr/>
          </p:nvSpPr>
          <p:spPr>
            <a:xfrm>
              <a:off x="1139550" y="2400300"/>
              <a:ext cx="2911612" cy="78319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nanošenje otopine prekursora na podlogu</a:t>
              </a:r>
              <a:endParaRPr lang="en-US" sz="2000" baseline="30000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28BC4486-EE31-47BC-A25D-4B259C73AF69}"/>
                </a:ext>
              </a:extLst>
            </p:cNvPr>
            <p:cNvSpPr txBox="1"/>
            <p:nvPr/>
          </p:nvSpPr>
          <p:spPr>
            <a:xfrm>
              <a:off x="5316468" y="2547938"/>
              <a:ext cx="1559063" cy="442674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rotacija</a:t>
              </a:r>
              <a:endParaRPr lang="en-US" sz="2000" baseline="30000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5112BF52-085D-4B63-AF84-4515865DFB22}"/>
                </a:ext>
              </a:extLst>
            </p:cNvPr>
            <p:cNvSpPr txBox="1"/>
            <p:nvPr/>
          </p:nvSpPr>
          <p:spPr>
            <a:xfrm>
              <a:off x="8326926" y="2546747"/>
              <a:ext cx="2348116" cy="442674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2000" dirty="0">
                  <a:solidFill>
                    <a:schemeClr val="tx1"/>
                  </a:solidFill>
                  <a:latin typeface="Constantia" panose="02030602050306030303" pitchFamily="18" charset="0"/>
                </a:rPr>
                <a:t>toplinska obrada</a:t>
              </a:r>
              <a:endParaRPr lang="en-US" sz="2000" baseline="30000" dirty="0">
                <a:solidFill>
                  <a:schemeClr val="tx1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9" name="Strelica: desno 18">
              <a:extLst>
                <a:ext uri="{FF2B5EF4-FFF2-40B4-BE49-F238E27FC236}">
                  <a16:creationId xmlns:a16="http://schemas.microsoft.com/office/drawing/2014/main" id="{8C137163-4227-44AA-AC3A-081BDAF66087}"/>
                </a:ext>
              </a:extLst>
            </p:cNvPr>
            <p:cNvSpPr/>
            <p:nvPr/>
          </p:nvSpPr>
          <p:spPr>
            <a:xfrm>
              <a:off x="4349375" y="2649180"/>
              <a:ext cx="668879" cy="237808"/>
            </a:xfrm>
            <a:prstGeom prst="rightArrow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3B0F4FF4-6E0F-4E09-A175-5513E5F86B2C}"/>
              </a:ext>
            </a:extLst>
          </p:cNvPr>
          <p:cNvSpPr txBox="1"/>
          <p:nvPr/>
        </p:nvSpPr>
        <p:spPr>
          <a:xfrm>
            <a:off x="3756750" y="3915077"/>
            <a:ext cx="4983300" cy="783193"/>
          </a:xfrm>
          <a:prstGeom prst="roundRect">
            <a:avLst/>
          </a:prstGeom>
          <a:solidFill>
            <a:srgbClr val="E84C22">
              <a:alpha val="30196"/>
            </a:srgb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chemeClr val="tx1"/>
                </a:solidFill>
                <a:latin typeface="Constantia" panose="02030602050306030303" pitchFamily="18" charset="0"/>
              </a:rPr>
              <a:t>isparavanje otapala</a:t>
            </a:r>
          </a:p>
          <a:p>
            <a:pPr algn="ctr"/>
            <a:r>
              <a:rPr lang="hr-HR" sz="2000" dirty="0">
                <a:solidFill>
                  <a:schemeClr val="tx1"/>
                </a:solidFill>
                <a:latin typeface="Constantia" panose="02030602050306030303" pitchFamily="18" charset="0"/>
              </a:rPr>
              <a:t>homogenizacija materijala na podlozi</a:t>
            </a:r>
          </a:p>
        </p:txBody>
      </p:sp>
      <p:sp>
        <p:nvSpPr>
          <p:cNvPr id="21" name="Strelica: desno 20">
            <a:extLst>
              <a:ext uri="{FF2B5EF4-FFF2-40B4-BE49-F238E27FC236}">
                <a16:creationId xmlns:a16="http://schemas.microsoft.com/office/drawing/2014/main" id="{B1FDE51C-3F1B-4733-9592-C1EA414AEB9E}"/>
              </a:ext>
            </a:extLst>
          </p:cNvPr>
          <p:cNvSpPr/>
          <p:nvPr/>
        </p:nvSpPr>
        <p:spPr>
          <a:xfrm rot="5400000">
            <a:off x="5880464" y="3310096"/>
            <a:ext cx="668879" cy="237808"/>
          </a:xfrm>
          <a:prstGeom prst="right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858962"/>
            <a:ext cx="10515600" cy="431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sinteza </a:t>
            </a:r>
            <a:r>
              <a:rPr lang="hr-HR" sz="2000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MAPb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(I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1−x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Br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x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)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3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(x = 0,1 – 0,15) perovskita</a:t>
            </a:r>
            <a:endParaRPr lang="hr-HR" sz="2000" dirty="0">
              <a:latin typeface="Constantia" panose="0203060205030603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korištenje smjese otapala za otopinu prekursora: </a:t>
            </a:r>
            <a:r>
              <a:rPr lang="el-GR" sz="2000" dirty="0">
                <a:latin typeface="Constantia" panose="02030602050306030303" pitchFamily="18" charset="0"/>
              </a:rPr>
              <a:t>γ</a:t>
            </a:r>
            <a:r>
              <a:rPr lang="hr-HR" sz="2000" dirty="0">
                <a:latin typeface="Constantia" panose="02030602050306030303" pitchFamily="18" charset="0"/>
              </a:rPr>
              <a:t>-</a:t>
            </a:r>
            <a:r>
              <a:rPr lang="hr-HR" sz="2000" dirty="0" err="1">
                <a:latin typeface="Constantia" panose="02030602050306030303" pitchFamily="18" charset="0"/>
              </a:rPr>
              <a:t>butirolakton</a:t>
            </a:r>
            <a:r>
              <a:rPr lang="hr-HR" sz="2000" dirty="0">
                <a:latin typeface="Constantia" panose="02030602050306030303" pitchFamily="18" charset="0"/>
              </a:rPr>
              <a:t> (GBL), DMSO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uvođenje toluena kao „protuotapala”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rezultat: homogeni filmovi poboljšane kvalitete polikristalnog uzorka</a:t>
            </a:r>
            <a:endParaRPr lang="en-US" sz="2000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306E6C34-A3FA-44C4-8A61-E4A0D5C48500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N. J. </a:t>
            </a:r>
            <a:r>
              <a:rPr lang="hr-HR" sz="2200" b="1" dirty="0" err="1">
                <a:latin typeface="Constantia" panose="02030602050306030303" pitchFamily="18" charset="0"/>
              </a:rPr>
              <a:t>Jeon</a:t>
            </a:r>
            <a:r>
              <a:rPr lang="hr-HR" sz="2200" b="1" dirty="0">
                <a:latin typeface="Constantia" panose="02030602050306030303" pitchFamily="18" charset="0"/>
              </a:rPr>
              <a:t> i sur. (2014) </a:t>
            </a:r>
            <a:r>
              <a:rPr lang="hr-HR" sz="2200" b="1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Mater.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13, 897-903.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344016B7-2527-4CBF-A2BB-254931DCE1ED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38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b="1" dirty="0">
                <a:latin typeface="Constantia" panose="02030602050306030303" pitchFamily="18" charset="0"/>
              </a:rPr>
              <a:t>postupak: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pripremljena otopina prekursora: 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MAI, </a:t>
            </a:r>
            <a:r>
              <a:rPr lang="hr-HR" sz="2000" dirty="0" err="1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MABr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, PbI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2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te PbBr</a:t>
            </a:r>
            <a:r>
              <a:rPr lang="hr-HR" sz="2000" baseline="-25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2</a:t>
            </a:r>
            <a:r>
              <a:rPr lang="hr-HR" sz="2000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u smjesi otapala GBL i DMSO volumnog omjera 7:3</a:t>
            </a:r>
          </a:p>
          <a:p>
            <a:pPr lvl="1" algn="l">
              <a:lnSpc>
                <a:spcPct val="100000"/>
              </a:lnSpc>
            </a:pPr>
            <a:r>
              <a:rPr lang="hr-HR" b="1" dirty="0">
                <a:latin typeface="Constantia" panose="02030602050306030303" pitchFamily="18" charset="0"/>
              </a:rPr>
              <a:t>1.</a:t>
            </a:r>
            <a:r>
              <a:rPr lang="hr-HR" dirty="0">
                <a:latin typeface="Constantia" panose="02030602050306030303" pitchFamily="18" charset="0"/>
              </a:rPr>
              <a:t> nanošenje otopine prekursora na podlogu</a:t>
            </a:r>
          </a:p>
          <a:p>
            <a:pPr lvl="1" algn="l">
              <a:lnSpc>
                <a:spcPct val="100000"/>
              </a:lnSpc>
            </a:pPr>
            <a:r>
              <a:rPr lang="hr-HR" b="1" dirty="0">
                <a:latin typeface="Constantia" panose="02030602050306030303" pitchFamily="18" charset="0"/>
              </a:rPr>
              <a:t>2.</a:t>
            </a:r>
            <a:r>
              <a:rPr lang="hr-HR" dirty="0">
                <a:latin typeface="Constantia" panose="02030602050306030303" pitchFamily="18" charset="0"/>
              </a:rPr>
              <a:t> rotacija uzorka nekoliko desetaka sekundi – isparavanje GBL</a:t>
            </a:r>
          </a:p>
          <a:p>
            <a:pPr lvl="1" algn="l">
              <a:lnSpc>
                <a:spcPct val="100000"/>
              </a:lnSpc>
            </a:pPr>
            <a:r>
              <a:rPr lang="hr-HR" b="1" dirty="0">
                <a:latin typeface="Constantia" panose="02030602050306030303" pitchFamily="18" charset="0"/>
              </a:rPr>
              <a:t>3.</a:t>
            </a:r>
            <a:r>
              <a:rPr lang="hr-HR" dirty="0">
                <a:latin typeface="Constantia" panose="02030602050306030303" pitchFamily="18" charset="0"/>
              </a:rPr>
              <a:t> dokapavanje toluena pri kraju rotacije </a:t>
            </a:r>
          </a:p>
          <a:p>
            <a:pPr lvl="1" algn="l">
              <a:lnSpc>
                <a:spcPct val="100000"/>
              </a:lnSpc>
            </a:pPr>
            <a:r>
              <a:rPr lang="hr-HR" b="1" dirty="0">
                <a:latin typeface="Constantia" panose="02030602050306030303" pitchFamily="18" charset="0"/>
              </a:rPr>
              <a:t>4. </a:t>
            </a:r>
            <a:r>
              <a:rPr lang="hr-HR" dirty="0">
                <a:latin typeface="Constantia" panose="02030602050306030303" pitchFamily="18" charset="0"/>
              </a:rPr>
              <a:t>toplinska obrada</a:t>
            </a:r>
          </a:p>
          <a:p>
            <a:pPr algn="l">
              <a:lnSpc>
                <a:spcPct val="100000"/>
              </a:lnSpc>
            </a:pPr>
            <a:endParaRPr lang="hr-HR" dirty="0">
              <a:latin typeface="Constantia" panose="02030602050306030303" pitchFamily="18" charset="0"/>
            </a:endParaRP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B5C3D777-C9DB-4453-A2B6-81629CD0BF94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N. J. </a:t>
            </a:r>
            <a:r>
              <a:rPr lang="hr-HR" sz="2200" b="1" dirty="0" err="1">
                <a:latin typeface="Constantia" panose="02030602050306030303" pitchFamily="18" charset="0"/>
              </a:rPr>
              <a:t>Jeon</a:t>
            </a:r>
            <a:r>
              <a:rPr lang="hr-HR" sz="2200" b="1" dirty="0">
                <a:latin typeface="Constantia" panose="02030602050306030303" pitchFamily="18" charset="0"/>
              </a:rPr>
              <a:t> i sur. (2014) </a:t>
            </a:r>
            <a:r>
              <a:rPr lang="hr-HR" sz="2200" b="1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Mater.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13, 897-903.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FB7A1CEA-6C07-4058-B00C-C32A238B3EDE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814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BA5268-0AE7-4CAD-9537-D0EB09E76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A4F4235-06E6-40DA-8859-BA34973325C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id="{0E0F94FB-3883-4A71-A6D1-5D08FC693F91}"/>
              </a:ext>
            </a:extLst>
          </p:cNvPr>
          <p:cNvSpPr txBox="1">
            <a:spLocks/>
          </p:cNvSpPr>
          <p:nvPr/>
        </p:nvSpPr>
        <p:spPr>
          <a:xfrm>
            <a:off x="990600" y="681037"/>
            <a:ext cx="10515600" cy="86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2200" b="1" dirty="0">
                <a:latin typeface="Constantia" panose="02030602050306030303" pitchFamily="18" charset="0"/>
              </a:rPr>
              <a:t>N. J. </a:t>
            </a:r>
            <a:r>
              <a:rPr lang="hr-HR" sz="2200" b="1" dirty="0" err="1">
                <a:latin typeface="Constantia" panose="02030602050306030303" pitchFamily="18" charset="0"/>
              </a:rPr>
              <a:t>Jeon</a:t>
            </a:r>
            <a:r>
              <a:rPr lang="hr-HR" sz="2200" b="1" dirty="0">
                <a:latin typeface="Constantia" panose="02030602050306030303" pitchFamily="18" charset="0"/>
              </a:rPr>
              <a:t> i sur. (2014) </a:t>
            </a:r>
            <a:r>
              <a:rPr lang="hr-HR" sz="2200" b="1" i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Nat. Mater.</a:t>
            </a:r>
            <a:r>
              <a:rPr lang="hr-HR" sz="22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 13, 897-903.</a:t>
            </a:r>
            <a:r>
              <a:rPr lang="hr-HR" sz="2800" b="1" dirty="0">
                <a:latin typeface="Constantia" panose="02030602050306030303" pitchFamily="18" charset="0"/>
              </a:rPr>
              <a:t> </a:t>
            </a:r>
            <a:endParaRPr lang="en-US" sz="2000" b="1" dirty="0">
              <a:latin typeface="Constantia" panose="02030602050306030303" pitchFamily="18" charset="0"/>
            </a:endParaRP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63BC99CD-6CEF-4DE1-A507-4D7ACAB00640}"/>
              </a:ext>
            </a:extLst>
          </p:cNvPr>
          <p:cNvCxnSpPr>
            <a:cxnSpLocks/>
          </p:cNvCxnSpPr>
          <p:nvPr/>
        </p:nvCxnSpPr>
        <p:spPr>
          <a:xfrm flipH="1">
            <a:off x="838200" y="1543050"/>
            <a:ext cx="10515600" cy="0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" name="Grupa 4">
            <a:extLst>
              <a:ext uri="{FF2B5EF4-FFF2-40B4-BE49-F238E27FC236}">
                <a16:creationId xmlns:a16="http://schemas.microsoft.com/office/drawing/2014/main" id="{4A34C42A-730C-4EA6-AF12-A3A72C5E0805}"/>
              </a:ext>
            </a:extLst>
          </p:cNvPr>
          <p:cNvGrpSpPr/>
          <p:nvPr/>
        </p:nvGrpSpPr>
        <p:grpSpPr>
          <a:xfrm>
            <a:off x="1026658" y="1728865"/>
            <a:ext cx="5671745" cy="4764010"/>
            <a:chOff x="3100590" y="1701088"/>
            <a:chExt cx="5671745" cy="4764010"/>
          </a:xfrm>
        </p:grpSpPr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50EA4BFE-7324-447A-A132-F387A81407F9}"/>
                </a:ext>
              </a:extLst>
            </p:cNvPr>
            <p:cNvGrpSpPr/>
            <p:nvPr/>
          </p:nvGrpSpPr>
          <p:grpSpPr>
            <a:xfrm>
              <a:off x="3463372" y="1738035"/>
              <a:ext cx="5128232" cy="4727063"/>
              <a:chOff x="10278168" y="-217785"/>
              <a:chExt cx="7203040" cy="6514550"/>
            </a:xfrm>
          </p:grpSpPr>
          <p:pic>
            <p:nvPicPr>
              <p:cNvPr id="15" name="Slika 14" descr="Slika na kojoj se prikazuje tekst, snimka zaslona, dijagram, Trokut&#10;&#10;Opis je automatski generiran">
                <a:extLst>
                  <a:ext uri="{FF2B5EF4-FFF2-40B4-BE49-F238E27FC236}">
                    <a16:creationId xmlns:a16="http://schemas.microsoft.com/office/drawing/2014/main" id="{B15AFA10-D528-4FBA-8B91-73DBA63E67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03" r="5569" b="14445"/>
              <a:stretch/>
            </p:blipFill>
            <p:spPr>
              <a:xfrm>
                <a:off x="10278168" y="-217785"/>
                <a:ext cx="7203040" cy="6514550"/>
              </a:xfrm>
              <a:prstGeom prst="rect">
                <a:avLst/>
              </a:prstGeom>
            </p:spPr>
          </p:pic>
          <p:sp>
            <p:nvSpPr>
              <p:cNvPr id="2" name="Pravokutnik 1">
                <a:extLst>
                  <a:ext uri="{FF2B5EF4-FFF2-40B4-BE49-F238E27FC236}">
                    <a16:creationId xmlns:a16="http://schemas.microsoft.com/office/drawing/2014/main" id="{EA4CBA9F-FE38-405B-A727-517E98AE281F}"/>
                  </a:ext>
                </a:extLst>
              </p:cNvPr>
              <p:cNvSpPr/>
              <p:nvPr/>
            </p:nvSpPr>
            <p:spPr>
              <a:xfrm>
                <a:off x="10402621" y="4749982"/>
                <a:ext cx="3432928" cy="15467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488DB5B2-F267-477A-8FC6-2FE21841125B}"/>
                </a:ext>
              </a:extLst>
            </p:cNvPr>
            <p:cNvGrpSpPr/>
            <p:nvPr/>
          </p:nvGrpSpPr>
          <p:grpSpPr>
            <a:xfrm>
              <a:off x="3100590" y="1701088"/>
              <a:ext cx="5671745" cy="3337917"/>
              <a:chOff x="2525606" y="-3726582"/>
              <a:chExt cx="8638942" cy="5983914"/>
            </a:xfrm>
          </p:grpSpPr>
          <p:sp>
            <p:nvSpPr>
              <p:cNvPr id="16" name="Pravokutnik 15">
                <a:extLst>
                  <a:ext uri="{FF2B5EF4-FFF2-40B4-BE49-F238E27FC236}">
                    <a16:creationId xmlns:a16="http://schemas.microsoft.com/office/drawing/2014/main" id="{9DFA0096-170D-4863-A970-BDC4FCDB76B7}"/>
                  </a:ext>
                </a:extLst>
              </p:cNvPr>
              <p:cNvSpPr/>
              <p:nvPr/>
            </p:nvSpPr>
            <p:spPr>
              <a:xfrm>
                <a:off x="9178982" y="2004359"/>
                <a:ext cx="1111622" cy="252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Pravokutnik 16">
                <a:extLst>
                  <a:ext uri="{FF2B5EF4-FFF2-40B4-BE49-F238E27FC236}">
                    <a16:creationId xmlns:a16="http://schemas.microsoft.com/office/drawing/2014/main" id="{A4F26E1B-44AC-4372-A33D-5A48D532598E}"/>
                  </a:ext>
                </a:extLst>
              </p:cNvPr>
              <p:cNvSpPr/>
              <p:nvPr/>
            </p:nvSpPr>
            <p:spPr>
              <a:xfrm>
                <a:off x="8998609" y="89357"/>
                <a:ext cx="1933630" cy="4874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hr-HR" sz="1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hr-HR" sz="14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toluenom</a:t>
                </a:r>
                <a:endParaRPr lang="en-US" sz="1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Pravokutnik 17">
                <a:extLst>
                  <a:ext uri="{FF2B5EF4-FFF2-40B4-BE49-F238E27FC236}">
                    <a16:creationId xmlns:a16="http://schemas.microsoft.com/office/drawing/2014/main" id="{91FF7ECF-4751-4667-A120-4FEB2D1AB11C}"/>
                  </a:ext>
                </a:extLst>
              </p:cNvPr>
              <p:cNvSpPr/>
              <p:nvPr/>
            </p:nvSpPr>
            <p:spPr>
              <a:xfrm>
                <a:off x="2685370" y="59220"/>
                <a:ext cx="2033624" cy="5476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hr-HR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Bez toluena</a:t>
                </a:r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Pravokutnik 18">
                <a:extLst>
                  <a:ext uri="{FF2B5EF4-FFF2-40B4-BE49-F238E27FC236}">
                    <a16:creationId xmlns:a16="http://schemas.microsoft.com/office/drawing/2014/main" id="{B63DD02A-EA50-47FD-B503-1824C1F00A89}"/>
                  </a:ext>
                </a:extLst>
              </p:cNvPr>
              <p:cNvSpPr/>
              <p:nvPr/>
            </p:nvSpPr>
            <p:spPr>
              <a:xfrm>
                <a:off x="5594535" y="-372115"/>
                <a:ext cx="2848525" cy="3095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GBL/DMSO</a:t>
                </a:r>
                <a:endPara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Pravokutnik 19">
                <a:extLst>
                  <a:ext uri="{FF2B5EF4-FFF2-40B4-BE49-F238E27FC236}">
                    <a16:creationId xmlns:a16="http://schemas.microsoft.com/office/drawing/2014/main" id="{C0A39048-5E31-4206-B652-DF4C06C14E29}"/>
                  </a:ext>
                </a:extLst>
              </p:cNvPr>
              <p:cNvSpPr/>
              <p:nvPr/>
            </p:nvSpPr>
            <p:spPr>
              <a:xfrm>
                <a:off x="8998609" y="-3178888"/>
                <a:ext cx="2165939" cy="5854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hr-HR" sz="1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hr-HR" sz="14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toluenom</a:t>
                </a:r>
                <a:endParaRPr lang="en-US" sz="1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Pravokutnik 20">
                <a:extLst>
                  <a:ext uri="{FF2B5EF4-FFF2-40B4-BE49-F238E27FC236}">
                    <a16:creationId xmlns:a16="http://schemas.microsoft.com/office/drawing/2014/main" id="{FE76FB33-1201-469D-8E6F-51C057965153}"/>
                  </a:ext>
                </a:extLst>
              </p:cNvPr>
              <p:cNvSpPr/>
              <p:nvPr/>
            </p:nvSpPr>
            <p:spPr>
              <a:xfrm>
                <a:off x="2525606" y="-3027827"/>
                <a:ext cx="2033624" cy="4343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hr-HR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Bez toluena</a:t>
                </a:r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Pravokutnik 21">
                <a:extLst>
                  <a:ext uri="{FF2B5EF4-FFF2-40B4-BE49-F238E27FC236}">
                    <a16:creationId xmlns:a16="http://schemas.microsoft.com/office/drawing/2014/main" id="{208382CA-EA35-49F5-AA26-8FFF0E0D0C21}"/>
                  </a:ext>
                </a:extLst>
              </p:cNvPr>
              <p:cNvSpPr/>
              <p:nvPr/>
            </p:nvSpPr>
            <p:spPr>
              <a:xfrm>
                <a:off x="5512475" y="-3726582"/>
                <a:ext cx="2930584" cy="5476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hr-HR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Čisti GBL</a:t>
                </a:r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7CC62841-1693-4CDE-A666-95E067C9AB27}"/>
              </a:ext>
            </a:extLst>
          </p:cNvPr>
          <p:cNvSpPr txBox="1">
            <a:spLocks/>
          </p:cNvSpPr>
          <p:nvPr/>
        </p:nvSpPr>
        <p:spPr>
          <a:xfrm>
            <a:off x="6880454" y="4337216"/>
            <a:ext cx="4478642" cy="207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SEM snimke perovskitnih filmova: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Constantia" panose="02030602050306030303" pitchFamily="18" charset="0"/>
              </a:rPr>
              <a:t>Znatno homogenija struktura uz smjesu otapala GBL/DMSO i dodatak toluena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r-HR" sz="18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9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Crveno-narančast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1471</Words>
  <Application>Microsoft Office PowerPoint</Application>
  <PresentationFormat>Široki zaslon</PresentationFormat>
  <Paragraphs>233</Paragraphs>
  <Slides>26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4" baseType="lpstr">
      <vt:lpstr>Arial</vt:lpstr>
      <vt:lpstr>Avenir Next LT Pro</vt:lpstr>
      <vt:lpstr>Calibri</vt:lpstr>
      <vt:lpstr>Calibri Light</vt:lpstr>
      <vt:lpstr>Constantia</vt:lpstr>
      <vt:lpstr>Times New Roman</vt:lpstr>
      <vt:lpstr>Tema sustava Office</vt:lpstr>
      <vt:lpstr>CS ChemDraw Drawing</vt:lpstr>
      <vt:lpstr>UTJECAJ OTAPALA NA SINTEZU PEROVSKITNIH TANKIH FILMOVA b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UTJECAJ OTAPALA NA SINTEZU PEROVSKITNIH TANKIH FILMOVA</dc:title>
  <dc:creator>Lucija Klobučar</dc:creator>
  <cp:lastModifiedBy>Lucija Klobučar</cp:lastModifiedBy>
  <cp:revision>63</cp:revision>
  <dcterms:created xsi:type="dcterms:W3CDTF">2026-04-28T10:56:46Z</dcterms:created>
  <dcterms:modified xsi:type="dcterms:W3CDTF">2026-05-13T03:23:38Z</dcterms:modified>
</cp:coreProperties>
</file>