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98" r:id="rId2"/>
    <p:sldId id="299" r:id="rId3"/>
    <p:sldId id="300" r:id="rId4"/>
    <p:sldId id="301" r:id="rId5"/>
    <p:sldId id="297" r:id="rId6"/>
    <p:sldId id="296" r:id="rId7"/>
    <p:sldId id="302" r:id="rId8"/>
    <p:sldId id="322" r:id="rId9"/>
    <p:sldId id="295" r:id="rId10"/>
    <p:sldId id="261" r:id="rId11"/>
    <p:sldId id="323" r:id="rId12"/>
    <p:sldId id="260" r:id="rId13"/>
    <p:sldId id="305" r:id="rId14"/>
    <p:sldId id="327" r:id="rId15"/>
    <p:sldId id="306" r:id="rId16"/>
    <p:sldId id="310" r:id="rId17"/>
    <p:sldId id="311" r:id="rId18"/>
    <p:sldId id="312" r:id="rId19"/>
    <p:sldId id="314" r:id="rId20"/>
    <p:sldId id="315" r:id="rId21"/>
    <p:sldId id="262" r:id="rId22"/>
    <p:sldId id="263" r:id="rId23"/>
    <p:sldId id="264" r:id="rId24"/>
    <p:sldId id="265" r:id="rId25"/>
    <p:sldId id="266" r:id="rId26"/>
    <p:sldId id="267" r:id="rId27"/>
    <p:sldId id="268" r:id="rId28"/>
    <p:sldId id="269" r:id="rId29"/>
    <p:sldId id="270" r:id="rId30"/>
    <p:sldId id="271" r:id="rId31"/>
    <p:sldId id="319" r:id="rId32"/>
    <p:sldId id="272" r:id="rId33"/>
    <p:sldId id="320" r:id="rId34"/>
    <p:sldId id="273" r:id="rId35"/>
    <p:sldId id="274" r:id="rId36"/>
    <p:sldId id="275" r:id="rId37"/>
    <p:sldId id="318" r:id="rId38"/>
    <p:sldId id="326" r:id="rId39"/>
    <p:sldId id="276" r:id="rId40"/>
    <p:sldId id="328" r:id="rId41"/>
    <p:sldId id="321" r:id="rId42"/>
    <p:sldId id="277" r:id="rId43"/>
    <p:sldId id="278" r:id="rId44"/>
    <p:sldId id="279" r:id="rId45"/>
    <p:sldId id="280" r:id="rId46"/>
    <p:sldId id="281" r:id="rId47"/>
    <p:sldId id="282" r:id="rId48"/>
    <p:sldId id="284" r:id="rId49"/>
    <p:sldId id="283" r:id="rId50"/>
    <p:sldId id="290" r:id="rId51"/>
    <p:sldId id="294" r:id="rId52"/>
    <p:sldId id="291" r:id="rId53"/>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98" autoAdjust="0"/>
  </p:normalViewPr>
  <p:slideViewPr>
    <p:cSldViewPr>
      <p:cViewPr varScale="1">
        <p:scale>
          <a:sx n="96" d="100"/>
          <a:sy n="96" d="100"/>
        </p:scale>
        <p:origin x="-10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E078C93-1E50-49A6-9822-4A143A8F2268}" type="datetimeFigureOut">
              <a:rPr lang="en-US" smtClean="0"/>
              <a:t>2/1/2024</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749B1D2-3C05-478E-A45E-6EEA8CA53FED}" type="slidenum">
              <a:rPr lang="en-US" smtClean="0"/>
              <a:t>‹#›</a:t>
            </a:fld>
            <a:endParaRPr lang="en-US"/>
          </a:p>
        </p:txBody>
      </p:sp>
    </p:spTree>
    <p:extLst>
      <p:ext uri="{BB962C8B-B14F-4D97-AF65-F5344CB8AC3E}">
        <p14:creationId xmlns:p14="http://schemas.microsoft.com/office/powerpoint/2010/main" val="320363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74B0087-8C95-441F-9FF2-7C5B585FD2CB}" type="datetimeFigureOut">
              <a:rPr lang="en-US" smtClean="0"/>
              <a:t>2/1/2024</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CFD7C770-80C3-4EC1-AC47-5351576FC4B9}" type="slidenum">
              <a:rPr lang="en-US" smtClean="0"/>
              <a:t>‹#›</a:t>
            </a:fld>
            <a:endParaRPr lang="en-US"/>
          </a:p>
        </p:txBody>
      </p:sp>
    </p:spTree>
    <p:extLst>
      <p:ext uri="{BB962C8B-B14F-4D97-AF65-F5344CB8AC3E}">
        <p14:creationId xmlns:p14="http://schemas.microsoft.com/office/powerpoint/2010/main" val="161514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bv.fcgi?rid=mboc4.chapter.274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ncbi.nlm.nih.gov/books/n/mboc4/A4754/def-item/A5568/" TargetMode="External"/><Relationship Id="rId13" Type="http://schemas.openxmlformats.org/officeDocument/2006/relationships/hyperlink" Target="http://www.ncbi.nlm.nih.gov/books/n/mboc4/A4754/def-item/A5438/" TargetMode="External"/><Relationship Id="rId3" Type="http://schemas.openxmlformats.org/officeDocument/2006/relationships/hyperlink" Target="http://www.ncbi.nlm.nih.gov/books/n/mboc4/A4754/def-item/A5215/" TargetMode="External"/><Relationship Id="rId7" Type="http://schemas.openxmlformats.org/officeDocument/2006/relationships/hyperlink" Target="http://www.ncbi.nlm.nih.gov/books/n/mboc4/A4754/def-item/A5055/" TargetMode="External"/><Relationship Id="rId12" Type="http://schemas.openxmlformats.org/officeDocument/2006/relationships/hyperlink" Target="http://www.ncbi.nlm.nih.gov/books/NBK26813/figure/A2769/?report=objectonly"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cbi.nlm.nih.gov/books/n/mboc4/A4754/def-item/A5213/" TargetMode="External"/><Relationship Id="rId11" Type="http://schemas.openxmlformats.org/officeDocument/2006/relationships/hyperlink" Target="http://www.ncbi.nlm.nih.gov/books/n/mboc4/A4754/def-item/A5137/" TargetMode="External"/><Relationship Id="rId5" Type="http://schemas.openxmlformats.org/officeDocument/2006/relationships/hyperlink" Target="http://www.ncbi.nlm.nih.gov/books/NBK26813/figure/A2755/?report=objectonly" TargetMode="External"/><Relationship Id="rId15" Type="http://schemas.openxmlformats.org/officeDocument/2006/relationships/hyperlink" Target="http://www.ncbi.nlm.nih.gov/books/n/mboc4/A4754/def-item/A5014/" TargetMode="External"/><Relationship Id="rId10" Type="http://schemas.openxmlformats.org/officeDocument/2006/relationships/hyperlink" Target="http://www.ncbi.nlm.nih.gov/books/n/mboc4/A4754/def-item/A5355/" TargetMode="External"/><Relationship Id="rId4" Type="http://schemas.openxmlformats.org/officeDocument/2006/relationships/hyperlink" Target="http://www.ncbi.nlm.nih.gov/books/n/mboc4/A4754/def-item/A5163/" TargetMode="External"/><Relationship Id="rId9" Type="http://schemas.openxmlformats.org/officeDocument/2006/relationships/hyperlink" Target="http://www.ncbi.nlm.nih.gov/books/n/mboc4/A4754/def-item/A5688/" TargetMode="External"/><Relationship Id="rId14" Type="http://schemas.openxmlformats.org/officeDocument/2006/relationships/hyperlink" Target="http://www.ncbi.nlm.nih.gov/books/n/mboc4/A4754/def-item/A505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cbi.nlm.nih.gov/books/n/mboc4/A4754/def-item/A5688/"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ncbi.nlm.nih.gov/books/NBK26813/figure/A2779/?report=objectonly" TargetMode="External"/><Relationship Id="rId4" Type="http://schemas.openxmlformats.org/officeDocument/2006/relationships/hyperlink" Target="http://www.ncbi.nlm.nih.gov/books/n/mboc4/A4754/def-item/A562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0A8FB7-56D6-464A-952D-F1A552396ED7}" type="slidenum">
              <a:rPr lang="hr-HR" altLang="en-US" smtClean="0"/>
              <a:pPr eaLnBrk="1" hangingPunct="1">
                <a:spcBef>
                  <a:spcPct val="0"/>
                </a:spcBef>
              </a:pPr>
              <a:t>6</a:t>
            </a:fld>
            <a:endParaRPr lang="hr-HR"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Some ways in which the activity of gene regulatory proteins is regulated in eucaryotic cells.</a:t>
            </a:r>
            <a:r>
              <a:rPr lang="hr-HR" altLang="en-US" smtClean="0">
                <a:latin typeface="Arial" charset="0"/>
              </a:rPr>
              <a:t> (A) The protein is synthesized only when needed and is rapidly degraded by proteolysis so that it does not accumulate. (B) Activation by ligand binding. (C) Activation by phosphorylation. (D) Formation of a complex between a DNA-binding protein and a separate protein with a transcription-activating domain. (E) Unmasking of an activation domain by the phosphorylation of an inhibitor protein. (F) Stimulation of nuclear entry by removal of an inhibitory protein that otherwise keeps the regulatory protein from entering the nucleus. (G) Release of a gene regulatory protein from a membrane bilayer by regulated proteolysis. Each of these mechanisms is typically controlled by extracellular signals which are communicated across the plasma membrane to the gene regulatory proteins in the cell. The ways in which this signaling occurs is discussed in </a:t>
            </a:r>
            <a:r>
              <a:rPr lang="hr-HR" altLang="en-US" u="sng" smtClean="0">
                <a:latin typeface="Arial" charset="0"/>
                <a:hlinkClick r:id="rId3"/>
              </a:rPr>
              <a:t>Chapter 15</a:t>
            </a:r>
            <a:r>
              <a:rPr lang="hr-HR" altLang="en-US" smtClean="0">
                <a:latin typeface="Arial" charset="0"/>
              </a:rPr>
              <a:t>. Mechanisms (A)-(F) are readily reversible and therefore also provide the means to selectively inactivate gene regulatory proteins.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neki signali vode diobi i rastu, promjenama u ekspresiji gena, neki počinju sat ili više nakon primanja signala</a:t>
            </a:r>
          </a:p>
          <a:p>
            <a:r>
              <a:rPr lang="hr-HR" altLang="en-US" smtClean="0"/>
              <a:t>drugi: na razini proteina, brzi, migracija, sekrecija metabolizam, sekunde i minute</a:t>
            </a:r>
          </a:p>
          <a:p>
            <a:r>
              <a:rPr lang="hr-HR" altLang="en-US" smtClean="0"/>
              <a:t>sinapsa: mili sek</a:t>
            </a:r>
          </a:p>
          <a:p>
            <a:endParaRPr lang="en-US" altLang="en-US" smtClean="0"/>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E583C4D-A011-4C79-ADA1-1E6943A4E09D}" type="slidenum">
              <a:rPr lang="en-US" altLang="en-US" smtClean="0"/>
              <a:pPr eaLnBrk="1" hangingPunct="1">
                <a:spcBef>
                  <a:spcPct val="0"/>
                </a:spcBef>
              </a:pPr>
              <a:t>18</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dirty="0" smtClean="0"/>
              <a:t>Dvije domene kod N-WASP služe da blokiraju aktivna mjesta (</a:t>
            </a:r>
            <a:r>
              <a:rPr lang="hr-HR" sz="1200" dirty="0" err="1" smtClean="0"/>
              <a:t>autoinhibicija</a:t>
            </a:r>
            <a:r>
              <a:rPr lang="hr-HR" sz="1200" dirty="0" smtClean="0"/>
              <a:t>). Da bi se mjesta oslobodila potrebno je kooperativno vezanje dviju molekula: proteina </a:t>
            </a:r>
            <a:r>
              <a:rPr lang="hr-HR" sz="1200" dirty="0" err="1" smtClean="0"/>
              <a:t>Rho</a:t>
            </a:r>
            <a:r>
              <a:rPr lang="hr-HR" sz="1200" dirty="0" smtClean="0"/>
              <a:t> Cdc42 i PIP2. Svaki pojedinačno je slab aktivator.</a:t>
            </a:r>
          </a:p>
          <a:p>
            <a:r>
              <a:rPr lang="hr-HR" sz="1200" dirty="0" smtClean="0"/>
              <a:t>Adaptor </a:t>
            </a:r>
            <a:r>
              <a:rPr lang="hr-HR" sz="1200" dirty="0" err="1" smtClean="0"/>
              <a:t>Nck</a:t>
            </a:r>
            <a:r>
              <a:rPr lang="hr-HR" sz="1200" dirty="0" smtClean="0"/>
              <a:t> može zamijeniti Cdc42 (naredba ili/or)</a:t>
            </a:r>
          </a:p>
          <a:p>
            <a:r>
              <a:rPr lang="hr-HR" sz="1200" dirty="0" smtClean="0"/>
              <a:t>Ovakav sustav modularnog izlaza katalitičke domene ovisnog o više </a:t>
            </a:r>
            <a:r>
              <a:rPr lang="hr-HR" sz="1200" dirty="0" err="1" smtClean="0"/>
              <a:t>autoinhibitornih</a:t>
            </a:r>
            <a:r>
              <a:rPr lang="hr-HR" sz="1200" dirty="0" smtClean="0"/>
              <a:t> ulaznih domena je čest u signalizaciji i omogućuje integraciju signala.</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FD7C770-80C3-4EC1-AC47-5351576FC4B9}" type="slidenum">
              <a:rPr lang="en-US" smtClean="0"/>
              <a:t>25</a:t>
            </a:fld>
            <a:endParaRPr lang="en-US"/>
          </a:p>
        </p:txBody>
      </p:sp>
    </p:spTree>
    <p:extLst>
      <p:ext uri="{BB962C8B-B14F-4D97-AF65-F5344CB8AC3E}">
        <p14:creationId xmlns:p14="http://schemas.microsoft.com/office/powerpoint/2010/main" val="96105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Feed-forward control can be likened to learned anticipatory responses to known cues.</a:t>
            </a:r>
            <a:endParaRPr lang="en-US" dirty="0"/>
          </a:p>
        </p:txBody>
      </p:sp>
      <p:sp>
        <p:nvSpPr>
          <p:cNvPr id="4" name="Slide Number Placeholder 3"/>
          <p:cNvSpPr>
            <a:spLocks noGrp="1"/>
          </p:cNvSpPr>
          <p:nvPr>
            <p:ph type="sldNum" sz="quarter" idx="10"/>
          </p:nvPr>
        </p:nvSpPr>
        <p:spPr/>
        <p:txBody>
          <a:bodyPr/>
          <a:lstStyle/>
          <a:p>
            <a:fld id="{B0EC60D4-A271-4128-894E-B2E7FC5FC1C9}" type="slidenum">
              <a:rPr lang="en-US" smtClean="0"/>
              <a:t>29</a:t>
            </a:fld>
            <a:endParaRPr lang="en-US"/>
          </a:p>
        </p:txBody>
      </p:sp>
    </p:spTree>
    <p:extLst>
      <p:ext uri="{BB962C8B-B14F-4D97-AF65-F5344CB8AC3E}">
        <p14:creationId xmlns:p14="http://schemas.microsoft.com/office/powerpoint/2010/main" val="330648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analogni: odgovor razmjeran podražaju</a:t>
            </a:r>
          </a:p>
          <a:p>
            <a:r>
              <a:rPr lang="hr-HR" altLang="en-US" smtClean="0"/>
              <a:t>digitalni: sve ili ništa</a:t>
            </a:r>
          </a:p>
          <a:p>
            <a:endParaRPr lang="en-US" altLang="en-US"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C29917-38C8-49C3-ABAF-6DF5E63C3A7B}" type="slidenum">
              <a:rPr lang="hr-HR" altLang="en-US" smtClean="0"/>
              <a:pPr eaLnBrk="1" hangingPunct="1">
                <a:spcBef>
                  <a:spcPct val="0"/>
                </a:spcBef>
              </a:pPr>
              <a:t>33</a:t>
            </a:fld>
            <a:endParaRPr lang="hr-H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Transient versus sustained activation of </a:t>
            </a:r>
            <a:r>
              <a:rPr lang="en-US" sz="1200" b="0" i="0" u="none" strike="noStrike" kern="1200" baseline="0" dirty="0" err="1" smtClean="0">
                <a:solidFill>
                  <a:schemeClr val="tx1"/>
                </a:solidFill>
                <a:latin typeface="+mn-lt"/>
                <a:ea typeface="+mn-ea"/>
                <a:cs typeface="+mn-cs"/>
              </a:rPr>
              <a:t>Erk</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seen in PC12 cells following activation of the</a:t>
            </a:r>
          </a:p>
          <a:p>
            <a:r>
              <a:rPr lang="en-US" sz="1200" b="0" i="0" u="none" strike="noStrike" kern="1200" baseline="0" dirty="0" smtClean="0">
                <a:solidFill>
                  <a:schemeClr val="tx1"/>
                </a:solidFill>
                <a:latin typeface="+mn-lt"/>
                <a:ea typeface="+mn-ea"/>
                <a:cs typeface="+mn-cs"/>
              </a:rPr>
              <a:t>EGF receptor with EGF (left) or </a:t>
            </a:r>
            <a:r>
              <a:rPr lang="en-US" sz="1200" b="0" i="0" u="none" strike="noStrike" kern="1200" baseline="0" dirty="0" err="1" smtClean="0">
                <a:solidFill>
                  <a:schemeClr val="tx1"/>
                </a:solidFill>
                <a:latin typeface="+mn-lt"/>
                <a:ea typeface="+mn-ea"/>
                <a:cs typeface="+mn-cs"/>
              </a:rPr>
              <a:t>TrkA</a:t>
            </a:r>
            <a:r>
              <a:rPr lang="en-US" sz="1200" b="0" i="0" u="none" strike="noStrike" kern="1200" baseline="0" dirty="0" smtClean="0">
                <a:solidFill>
                  <a:schemeClr val="tx1"/>
                </a:solidFill>
                <a:latin typeface="+mn-lt"/>
                <a:ea typeface="+mn-ea"/>
                <a:cs typeface="+mn-cs"/>
              </a:rPr>
              <a:t> with NGF</a:t>
            </a:r>
          </a:p>
          <a:p>
            <a:r>
              <a:rPr lang="en-US" sz="1200" b="0" i="0" u="none" strike="noStrike" kern="1200" baseline="0" dirty="0" smtClean="0">
                <a:solidFill>
                  <a:schemeClr val="tx1"/>
                </a:solidFill>
                <a:latin typeface="+mn-lt"/>
                <a:ea typeface="+mn-ea"/>
                <a:cs typeface="+mn-cs"/>
              </a:rPr>
              <a:t>(right), as summarized by Marshall (1995). Transient</a:t>
            </a:r>
          </a:p>
          <a:p>
            <a:r>
              <a:rPr lang="en-US" sz="1200" b="0" i="0" u="none" strike="noStrike" kern="1200" baseline="0" dirty="0" err="1" smtClean="0">
                <a:solidFill>
                  <a:schemeClr val="tx1"/>
                </a:solidFill>
                <a:latin typeface="+mn-lt"/>
                <a:ea typeface="+mn-ea"/>
                <a:cs typeface="+mn-cs"/>
              </a:rPr>
              <a:t>Erk</a:t>
            </a:r>
            <a:r>
              <a:rPr lang="en-US" sz="1200" b="0" i="0" u="none" strike="noStrike" kern="1200" baseline="0" dirty="0" smtClean="0">
                <a:solidFill>
                  <a:schemeClr val="tx1"/>
                </a:solidFill>
                <a:latin typeface="+mn-lt"/>
                <a:ea typeface="+mn-ea"/>
                <a:cs typeface="+mn-cs"/>
              </a:rPr>
              <a:t> activation is associated with cell</a:t>
            </a:r>
          </a:p>
          <a:p>
            <a:r>
              <a:rPr lang="en-US" sz="1200" b="0" i="0" u="none" strike="noStrike" kern="1200" baseline="0" dirty="0" smtClean="0">
                <a:solidFill>
                  <a:schemeClr val="tx1"/>
                </a:solidFill>
                <a:latin typeface="+mn-lt"/>
                <a:ea typeface="+mn-ea"/>
                <a:cs typeface="+mn-cs"/>
              </a:rPr>
              <a:t>proliferation, whereas sustained </a:t>
            </a:r>
            <a:r>
              <a:rPr lang="en-US" sz="1200" b="0" i="0" u="none" strike="noStrike" kern="1200" baseline="0" dirty="0" err="1" smtClean="0">
                <a:solidFill>
                  <a:schemeClr val="tx1"/>
                </a:solidFill>
                <a:latin typeface="+mn-lt"/>
                <a:ea typeface="+mn-ea"/>
                <a:cs typeface="+mn-cs"/>
              </a:rPr>
              <a:t>Erk</a:t>
            </a:r>
            <a:r>
              <a:rPr lang="en-US" sz="1200" b="0" i="0" u="none" strike="noStrike" kern="1200" baseline="0" dirty="0" smtClean="0">
                <a:solidFill>
                  <a:schemeClr val="tx1"/>
                </a:solidFill>
                <a:latin typeface="+mn-lt"/>
                <a:ea typeface="+mn-ea"/>
                <a:cs typeface="+mn-cs"/>
              </a:rPr>
              <a:t> activation is</a:t>
            </a:r>
          </a:p>
          <a:p>
            <a:r>
              <a:rPr lang="en-US" sz="1200" b="0" i="0" u="none" strike="noStrike" kern="1200" baseline="0" smtClean="0">
                <a:solidFill>
                  <a:schemeClr val="tx1"/>
                </a:solidFill>
                <a:latin typeface="+mn-lt"/>
                <a:ea typeface="+mn-ea"/>
                <a:cs typeface="+mn-cs"/>
              </a:rPr>
              <a:t>associated with cell differentiation.</a:t>
            </a:r>
            <a:endParaRPr lang="en-US"/>
          </a:p>
        </p:txBody>
      </p:sp>
      <p:sp>
        <p:nvSpPr>
          <p:cNvPr id="4" name="Slide Number Placeholder 3"/>
          <p:cNvSpPr>
            <a:spLocks noGrp="1"/>
          </p:cNvSpPr>
          <p:nvPr>
            <p:ph type="sldNum" sz="quarter" idx="10"/>
          </p:nvPr>
        </p:nvSpPr>
        <p:spPr/>
        <p:txBody>
          <a:bodyPr/>
          <a:lstStyle/>
          <a:p>
            <a:fld id="{CFD7C770-80C3-4EC1-AC47-5351576FC4B9}" type="slidenum">
              <a:rPr lang="en-US" smtClean="0"/>
              <a:t>38</a:t>
            </a:fld>
            <a:endParaRPr lang="en-US"/>
          </a:p>
        </p:txBody>
      </p:sp>
    </p:spTree>
    <p:extLst>
      <p:ext uri="{BB962C8B-B14F-4D97-AF65-F5344CB8AC3E}">
        <p14:creationId xmlns:p14="http://schemas.microsoft.com/office/powerpoint/2010/main" val="136030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Fig. 3. Circuit diagrams of positive feedback loops. (A) Once turned on by an activator, gene 1 (shown in red) activates gene 2 (shown in green). In addition to acting on downstream targets, gene 2 activates gene 1, forming a positive feedback loop. When the initial activator signal fades, these genes will remain active. (B) In an example from </a:t>
            </a:r>
            <a:r>
              <a:rPr lang="en-US" altLang="en-US" i="1" dirty="0" smtClean="0">
                <a:latin typeface="Arial" charset="0"/>
              </a:rPr>
              <a:t>Drosophila</a:t>
            </a:r>
            <a:r>
              <a:rPr lang="en-US" altLang="en-US" dirty="0" smtClean="0">
                <a:latin typeface="Arial" charset="0"/>
              </a:rPr>
              <a:t> trachea development, </a:t>
            </a:r>
            <a:r>
              <a:rPr lang="en-US" altLang="en-US" i="1" dirty="0" err="1" smtClean="0">
                <a:latin typeface="Arial" charset="0"/>
              </a:rPr>
              <a:t>trh</a:t>
            </a:r>
            <a:r>
              <a:rPr lang="en-US" altLang="en-US" dirty="0" smtClean="0">
                <a:latin typeface="Arial" charset="0"/>
              </a:rPr>
              <a:t> and </a:t>
            </a:r>
            <a:r>
              <a:rPr lang="en-US" altLang="en-US" i="1" dirty="0" err="1" smtClean="0">
                <a:latin typeface="Arial" charset="0"/>
              </a:rPr>
              <a:t>dfr</a:t>
            </a:r>
            <a:r>
              <a:rPr lang="en-US" altLang="en-US" dirty="0" smtClean="0">
                <a:latin typeface="Arial" charset="0"/>
              </a:rPr>
              <a:t> form a feedback loop. </a:t>
            </a:r>
            <a:r>
              <a:rPr lang="en-US" altLang="en-US" i="1" dirty="0" err="1" smtClean="0">
                <a:latin typeface="Arial" charset="0"/>
              </a:rPr>
              <a:t>trh</a:t>
            </a:r>
            <a:r>
              <a:rPr lang="en-US" altLang="en-US" dirty="0" smtClean="0">
                <a:latin typeface="Arial" charset="0"/>
              </a:rPr>
              <a:t> (red) activates </a:t>
            </a:r>
            <a:r>
              <a:rPr lang="en-US" altLang="en-US" i="1" dirty="0" err="1" smtClean="0">
                <a:latin typeface="Arial" charset="0"/>
              </a:rPr>
              <a:t>dfr</a:t>
            </a:r>
            <a:r>
              <a:rPr lang="en-US" altLang="en-US" dirty="0" smtClean="0">
                <a:latin typeface="Arial" charset="0"/>
              </a:rPr>
              <a:t> (green), which completes the loop by in turn activating </a:t>
            </a:r>
            <a:r>
              <a:rPr lang="en-US" altLang="en-US" i="1" dirty="0" err="1" smtClean="0">
                <a:latin typeface="Arial" charset="0"/>
              </a:rPr>
              <a:t>trh</a:t>
            </a:r>
            <a:r>
              <a:rPr lang="en-US" altLang="en-US" dirty="0" smtClean="0">
                <a:latin typeface="Arial" charset="0"/>
              </a:rPr>
              <a:t>. The In this example, </a:t>
            </a:r>
            <a:r>
              <a:rPr lang="en-US" altLang="en-US" i="1" dirty="0" err="1" smtClean="0">
                <a:latin typeface="Arial" charset="0"/>
              </a:rPr>
              <a:t>dfr</a:t>
            </a:r>
            <a:r>
              <a:rPr lang="en-US" altLang="en-US" dirty="0" smtClean="0">
                <a:latin typeface="Arial" charset="0"/>
              </a:rPr>
              <a:t> also feeds back on itself. (C) In this variation of the circuit, the intermediary between the first activated gene and downstream target genes is dispensed with altogether: </a:t>
            </a:r>
            <a:r>
              <a:rPr lang="en-US" altLang="en-US" i="1" dirty="0" smtClean="0">
                <a:latin typeface="Arial" charset="0"/>
              </a:rPr>
              <a:t>elt-2</a:t>
            </a:r>
            <a:r>
              <a:rPr lang="en-US" altLang="en-US" dirty="0" smtClean="0">
                <a:latin typeface="Arial" charset="0"/>
              </a:rPr>
              <a:t> (red) is directly activated by a transient signal from </a:t>
            </a:r>
            <a:r>
              <a:rPr lang="en-US" altLang="en-US" i="1" dirty="0" smtClean="0">
                <a:latin typeface="Arial" charset="0"/>
              </a:rPr>
              <a:t>end-1</a:t>
            </a:r>
            <a:r>
              <a:rPr lang="en-US" altLang="en-US" dirty="0" smtClean="0">
                <a:latin typeface="Arial" charset="0"/>
              </a:rPr>
              <a:t> and </a:t>
            </a:r>
            <a:r>
              <a:rPr lang="en-US" altLang="en-US" i="1" dirty="0" smtClean="0">
                <a:latin typeface="Arial" charset="0"/>
              </a:rPr>
              <a:t>end-3</a:t>
            </a:r>
            <a:r>
              <a:rPr lang="en-US" altLang="en-US" dirty="0" smtClean="0">
                <a:latin typeface="Arial" charset="0"/>
              </a:rPr>
              <a:t>, and forms an auto-feedback loop.</a:t>
            </a:r>
          </a:p>
          <a:p>
            <a:endParaRPr lang="hr-HR" altLang="en-US" dirty="0" smtClean="0">
              <a:latin typeface="Arial"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BF7883C-5E99-445D-8D43-0261F2652C28}" type="slidenum">
              <a:rPr lang="hr-HR" altLang="en-US" smtClean="0"/>
              <a:pPr eaLnBrk="1" hangingPunct="1">
                <a:spcBef>
                  <a:spcPct val="0"/>
                </a:spcBef>
              </a:pPr>
              <a:t>51</a:t>
            </a:fld>
            <a:endParaRPr lang="hr-H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Lim W, </a:t>
            </a:r>
            <a:r>
              <a:rPr lang="en-US" altLang="en-US" smtClean="0"/>
              <a:t>Mayer</a:t>
            </a:r>
            <a:r>
              <a:rPr lang="hr-HR" altLang="en-US" smtClean="0"/>
              <a:t> B, Pawson T: Cell signaling. Principles and mechanisms. Garland Science, 2015.</a:t>
            </a:r>
            <a:endParaRPr lang="en-US" altLang="en-US" smtClean="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BFBF58A-6C98-408B-8C49-392B1EE1671B}"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b="1" dirty="0" smtClean="0"/>
              <a:t>Figure 15-16Different kinds of intracellular signaling proteins along a signaling pathway from a cell-surface receptor to the nucleus</a:t>
            </a:r>
          </a:p>
          <a:p>
            <a:pPr eaLnBrk="1" hangingPunct="1">
              <a:defRPr/>
            </a:pPr>
            <a:r>
              <a:rPr lang="en-US" dirty="0" smtClean="0"/>
              <a:t>In this example, a series of signaling proteins and small intracellular mediators relay the extracellular signal into the cell, causing a change in </a:t>
            </a:r>
            <a:r>
              <a:rPr lang="en-US" dirty="0" smtClean="0">
                <a:hlinkClick r:id="rId3" action="ppaction://hlinkfile"/>
              </a:rPr>
              <a:t>gene</a:t>
            </a:r>
            <a:r>
              <a:rPr lang="en-US" dirty="0" smtClean="0"/>
              <a:t> </a:t>
            </a:r>
            <a:r>
              <a:rPr lang="en-US" dirty="0" smtClean="0">
                <a:hlinkClick r:id="rId4" action="ppaction://hlinkfile"/>
              </a:rPr>
              <a:t>expression</a:t>
            </a:r>
            <a:r>
              <a:rPr lang="en-US" dirty="0" smtClean="0"/>
              <a:t>. The signal is amplified, altered (</a:t>
            </a:r>
            <a:r>
              <a:rPr lang="en-US" dirty="0" err="1" smtClean="0"/>
              <a:t>transduced</a:t>
            </a:r>
            <a:r>
              <a:rPr lang="en-US" dirty="0" smtClean="0"/>
              <a:t>), and distributed </a:t>
            </a:r>
            <a:r>
              <a:rPr lang="en-US" i="1" dirty="0" smtClean="0"/>
              <a:t>en route.</a:t>
            </a:r>
            <a:r>
              <a:rPr lang="en-US" dirty="0" smtClean="0"/>
              <a:t> Many of the steps can be modulated by other extracellular and intracellular signals, so that the final result of one signal depends on other factors affecting the cell (see </a:t>
            </a:r>
            <a:r>
              <a:rPr lang="en-US" dirty="0" smtClean="0">
                <a:hlinkClick r:id="rId5" action="ppaction://hlinkfile"/>
              </a:rPr>
              <a:t>Figure 15-8</a:t>
            </a:r>
            <a:r>
              <a:rPr lang="en-US" dirty="0" smtClean="0"/>
              <a:t>). Ultimately, the signaling pathway activates (or inactivates) target proteins that alter cell behavior. In this example, the target is a </a:t>
            </a:r>
            <a:r>
              <a:rPr lang="en-US" dirty="0" smtClean="0">
                <a:hlinkClick r:id="rId6" action="ppaction://hlinkfile"/>
              </a:rPr>
              <a:t>gene regulatory protein</a:t>
            </a:r>
            <a:r>
              <a:rPr lang="en-US" dirty="0" smtClean="0"/>
              <a:t>.</a:t>
            </a:r>
          </a:p>
          <a:p>
            <a:pPr eaLnBrk="1" hangingPunct="1">
              <a:defRPr/>
            </a:pPr>
            <a:r>
              <a:rPr lang="en-US" dirty="0" smtClean="0"/>
              <a:t>From: General Principles of Cell Communication</a:t>
            </a:r>
          </a:p>
          <a:p>
            <a:pPr eaLnBrk="1" hangingPunct="1">
              <a:defRPr/>
            </a:pPr>
            <a:r>
              <a:rPr lang="en-US" dirty="0" smtClean="0"/>
              <a:t>1. </a:t>
            </a:r>
            <a:r>
              <a:rPr lang="en-US" i="1" dirty="0" smtClean="0"/>
              <a:t>Relay proteins</a:t>
            </a:r>
            <a:r>
              <a:rPr lang="en-US" dirty="0" smtClean="0"/>
              <a:t> simply pass the message to the next </a:t>
            </a:r>
            <a:r>
              <a:rPr lang="en-US" b="1" dirty="0" smtClean="0"/>
              <a:t>signaling</a:t>
            </a:r>
            <a:r>
              <a:rPr lang="en-US" dirty="0" smtClean="0"/>
              <a:t> component in the chain.</a:t>
            </a:r>
          </a:p>
          <a:p>
            <a:pPr eaLnBrk="1" hangingPunct="1">
              <a:defRPr/>
            </a:pPr>
            <a:r>
              <a:rPr lang="en-US" dirty="0" smtClean="0"/>
              <a:t>2. </a:t>
            </a:r>
            <a:r>
              <a:rPr lang="en-US" i="1" dirty="0" smtClean="0"/>
              <a:t>Messenger proteins</a:t>
            </a:r>
            <a:r>
              <a:rPr lang="en-US" dirty="0" smtClean="0"/>
              <a:t> carry the </a:t>
            </a:r>
            <a:r>
              <a:rPr lang="en-US" b="1" dirty="0" smtClean="0"/>
              <a:t>signal</a:t>
            </a:r>
            <a:r>
              <a:rPr lang="en-US" dirty="0" smtClean="0"/>
              <a:t> from one part of the cell to another, such as from the </a:t>
            </a:r>
            <a:r>
              <a:rPr lang="en-US" dirty="0" err="1" smtClean="0">
                <a:hlinkClick r:id="rId7" action="ppaction://hlinkfile"/>
              </a:rPr>
              <a:t>cytosol</a:t>
            </a:r>
            <a:r>
              <a:rPr lang="en-US" dirty="0" smtClean="0"/>
              <a:t> to the </a:t>
            </a:r>
            <a:r>
              <a:rPr lang="en-US" dirty="0" smtClean="0">
                <a:hlinkClick r:id="rId8" action="ppaction://hlinkfile"/>
              </a:rPr>
              <a:t>nucleus</a:t>
            </a:r>
            <a:r>
              <a:rPr lang="en-US" dirty="0" smtClean="0"/>
              <a:t>.</a:t>
            </a:r>
          </a:p>
          <a:p>
            <a:pPr eaLnBrk="1" hangingPunct="1">
              <a:defRPr/>
            </a:pPr>
            <a:r>
              <a:rPr lang="en-US" dirty="0" smtClean="0"/>
              <a:t>3. </a:t>
            </a:r>
            <a:r>
              <a:rPr lang="en-US" i="1" dirty="0" smtClean="0"/>
              <a:t>Adaptor proteins</a:t>
            </a:r>
            <a:r>
              <a:rPr lang="en-US" dirty="0" smtClean="0"/>
              <a:t> link one </a:t>
            </a:r>
            <a:r>
              <a:rPr lang="en-US" b="1" dirty="0" smtClean="0"/>
              <a:t>signaling</a:t>
            </a:r>
            <a:r>
              <a:rPr lang="en-US" dirty="0" smtClean="0"/>
              <a:t> </a:t>
            </a:r>
            <a:r>
              <a:rPr lang="en-US" dirty="0" smtClean="0">
                <a:hlinkClick r:id="rId9" action="ppaction://hlinkfile"/>
              </a:rPr>
              <a:t>protein</a:t>
            </a:r>
            <a:r>
              <a:rPr lang="en-US" dirty="0" smtClean="0"/>
              <a:t> to another, without themselves conveying a </a:t>
            </a:r>
            <a:r>
              <a:rPr lang="en-US" b="1" dirty="0" smtClean="0"/>
              <a:t>signal</a:t>
            </a:r>
            <a:r>
              <a:rPr lang="en-US" dirty="0" smtClean="0"/>
              <a:t>.</a:t>
            </a:r>
          </a:p>
          <a:p>
            <a:pPr eaLnBrk="1" hangingPunct="1">
              <a:defRPr/>
            </a:pPr>
            <a:r>
              <a:rPr lang="en-US" dirty="0" smtClean="0"/>
              <a:t>4. </a:t>
            </a:r>
            <a:r>
              <a:rPr lang="en-US" i="1" dirty="0" smtClean="0"/>
              <a:t>Amplifier proteins,</a:t>
            </a:r>
            <a:r>
              <a:rPr lang="en-US" dirty="0" smtClean="0"/>
              <a:t> which are usually either enzymes or </a:t>
            </a:r>
            <a:r>
              <a:rPr lang="en-US" dirty="0" smtClean="0">
                <a:hlinkClick r:id="rId10" action="ppaction://hlinkfile"/>
              </a:rPr>
              <a:t>ion</a:t>
            </a:r>
            <a:r>
              <a:rPr lang="en-US" dirty="0" smtClean="0"/>
              <a:t> channels, greatly increase the </a:t>
            </a:r>
            <a:r>
              <a:rPr lang="en-US" b="1" dirty="0" smtClean="0"/>
              <a:t>signal</a:t>
            </a:r>
            <a:r>
              <a:rPr lang="en-US" dirty="0" smtClean="0"/>
              <a:t> they receive, either by producing large amounts of small intracellular mediators or by activating large numbers of downstream intracellular </a:t>
            </a:r>
            <a:r>
              <a:rPr lang="en-US" b="1" dirty="0" smtClean="0"/>
              <a:t>signaling</a:t>
            </a:r>
            <a:r>
              <a:rPr lang="en-US" dirty="0" smtClean="0"/>
              <a:t> proteins. When there are multiple amplification steps in a relay chain, the chain is often referred to as a </a:t>
            </a:r>
            <a:r>
              <a:rPr lang="en-US" b="1" dirty="0" smtClean="0"/>
              <a:t>signaling cascade</a:t>
            </a:r>
            <a:r>
              <a:rPr lang="en-US" dirty="0" smtClean="0"/>
              <a:t>.</a:t>
            </a:r>
          </a:p>
          <a:p>
            <a:pPr eaLnBrk="1" hangingPunct="1">
              <a:defRPr/>
            </a:pPr>
            <a:r>
              <a:rPr lang="en-US" dirty="0" smtClean="0"/>
              <a:t>5. </a:t>
            </a:r>
            <a:r>
              <a:rPr lang="en-US" i="1" dirty="0" smtClean="0"/>
              <a:t>Transducer proteins</a:t>
            </a:r>
            <a:r>
              <a:rPr lang="en-US" dirty="0" smtClean="0"/>
              <a:t> convert the </a:t>
            </a:r>
            <a:r>
              <a:rPr lang="en-US" b="1" dirty="0" smtClean="0"/>
              <a:t>signal</a:t>
            </a:r>
            <a:r>
              <a:rPr lang="en-US" dirty="0" smtClean="0"/>
              <a:t> into a different form. The </a:t>
            </a:r>
            <a:r>
              <a:rPr lang="en-US" dirty="0" smtClean="0">
                <a:hlinkClick r:id="rId11" action="ppaction://hlinkfile"/>
              </a:rPr>
              <a:t>enzyme</a:t>
            </a:r>
            <a:r>
              <a:rPr lang="en-US" dirty="0" smtClean="0"/>
              <a:t> that makes cyclic AMP is an example: it both converts the </a:t>
            </a:r>
            <a:r>
              <a:rPr lang="en-US" b="1" dirty="0" smtClean="0"/>
              <a:t>signal</a:t>
            </a:r>
            <a:r>
              <a:rPr lang="en-US" dirty="0" smtClean="0"/>
              <a:t> and amplifies it, thus acting as both a transducer and an amplifier.</a:t>
            </a:r>
          </a:p>
          <a:p>
            <a:pPr eaLnBrk="1" hangingPunct="1">
              <a:defRPr/>
            </a:pPr>
            <a:r>
              <a:rPr lang="en-US" dirty="0" smtClean="0"/>
              <a:t>6. </a:t>
            </a:r>
            <a:r>
              <a:rPr lang="en-US" i="1" dirty="0" smtClean="0"/>
              <a:t>Bifurcation proteins</a:t>
            </a:r>
            <a:r>
              <a:rPr lang="en-US" dirty="0" smtClean="0"/>
              <a:t> spread the </a:t>
            </a:r>
            <a:r>
              <a:rPr lang="en-US" b="1" dirty="0" smtClean="0"/>
              <a:t>signal</a:t>
            </a:r>
            <a:r>
              <a:rPr lang="en-US" dirty="0" smtClean="0"/>
              <a:t> from one </a:t>
            </a:r>
            <a:r>
              <a:rPr lang="en-US" b="1" dirty="0" smtClean="0"/>
              <a:t>signaling</a:t>
            </a:r>
            <a:r>
              <a:rPr lang="en-US" dirty="0" smtClean="0"/>
              <a:t> pathway to another.</a:t>
            </a:r>
          </a:p>
          <a:p>
            <a:pPr eaLnBrk="1" hangingPunct="1">
              <a:defRPr/>
            </a:pPr>
            <a:r>
              <a:rPr lang="en-US" dirty="0" smtClean="0"/>
              <a:t>7. </a:t>
            </a:r>
            <a:r>
              <a:rPr lang="en-US" i="1" dirty="0" smtClean="0"/>
              <a:t>Integrator proteins</a:t>
            </a:r>
            <a:r>
              <a:rPr lang="en-US" dirty="0" smtClean="0"/>
              <a:t> receive signals from two or more </a:t>
            </a:r>
            <a:r>
              <a:rPr lang="en-US" b="1" dirty="0" smtClean="0"/>
              <a:t>signaling</a:t>
            </a:r>
            <a:r>
              <a:rPr lang="en-US" dirty="0" smtClean="0"/>
              <a:t> pathways and integrate them before relaying a </a:t>
            </a:r>
            <a:r>
              <a:rPr lang="en-US" b="1" dirty="0" smtClean="0"/>
              <a:t>signal</a:t>
            </a:r>
            <a:r>
              <a:rPr lang="en-US" dirty="0" smtClean="0"/>
              <a:t> onward.</a:t>
            </a:r>
          </a:p>
          <a:p>
            <a:pPr eaLnBrk="1" hangingPunct="1">
              <a:defRPr/>
            </a:pPr>
            <a:r>
              <a:rPr lang="en-US" dirty="0" smtClean="0"/>
              <a:t>8. </a:t>
            </a:r>
            <a:r>
              <a:rPr lang="en-US" i="1" dirty="0" smtClean="0"/>
              <a:t>Latent </a:t>
            </a:r>
            <a:r>
              <a:rPr lang="en-US" i="1" dirty="0" smtClean="0">
                <a:hlinkClick r:id="rId3" action="ppaction://hlinkfile"/>
              </a:rPr>
              <a:t>gene</a:t>
            </a:r>
            <a:r>
              <a:rPr lang="en-US" i="1" dirty="0" smtClean="0"/>
              <a:t> regulatory proteins</a:t>
            </a:r>
            <a:r>
              <a:rPr lang="en-US" dirty="0" smtClean="0"/>
              <a:t> are activated at the cell surface by activated receptors and then migrate to the </a:t>
            </a:r>
            <a:r>
              <a:rPr lang="en-US" dirty="0" smtClean="0">
                <a:hlinkClick r:id="rId8" action="ppaction://hlinkfile"/>
              </a:rPr>
              <a:t>nucleus</a:t>
            </a:r>
            <a:r>
              <a:rPr lang="en-US" dirty="0" smtClean="0"/>
              <a:t> to stimulate gene transcription.</a:t>
            </a:r>
          </a:p>
          <a:p>
            <a:pPr eaLnBrk="1" hangingPunct="1">
              <a:defRPr/>
            </a:pPr>
            <a:r>
              <a:rPr lang="en-US" dirty="0" smtClean="0"/>
              <a:t>As shown in </a:t>
            </a:r>
            <a:r>
              <a:rPr lang="en-US" i="1" dirty="0" smtClean="0"/>
              <a:t>blue</a:t>
            </a:r>
            <a:r>
              <a:rPr lang="en-US" dirty="0" smtClean="0"/>
              <a:t> in </a:t>
            </a:r>
            <a:r>
              <a:rPr lang="en-US" dirty="0" smtClean="0">
                <a:hlinkClick r:id="rId12" action="ppaction://hlinkfile"/>
              </a:rPr>
              <a:t>Figure 15-16</a:t>
            </a:r>
            <a:r>
              <a:rPr lang="en-US" dirty="0" smtClean="0"/>
              <a:t>, other types of intracellular proteins also have important roles in intracellular </a:t>
            </a:r>
            <a:r>
              <a:rPr lang="en-US" b="1" dirty="0" smtClean="0"/>
              <a:t>signaling</a:t>
            </a:r>
            <a:r>
              <a:rPr lang="en-US" dirty="0" smtClean="0"/>
              <a:t>. </a:t>
            </a:r>
            <a:r>
              <a:rPr lang="en-US" i="1" dirty="0" smtClean="0"/>
              <a:t>Modulator proteins</a:t>
            </a:r>
            <a:r>
              <a:rPr lang="en-US" dirty="0" smtClean="0"/>
              <a:t> modify the activity of intracellular </a:t>
            </a:r>
            <a:r>
              <a:rPr lang="en-US" b="1" dirty="0" smtClean="0"/>
              <a:t>signaling</a:t>
            </a:r>
            <a:r>
              <a:rPr lang="en-US" dirty="0" smtClean="0"/>
              <a:t> proteins and thereby regulate the strength of </a:t>
            </a:r>
            <a:r>
              <a:rPr lang="en-US" b="1" dirty="0" smtClean="0"/>
              <a:t>signaling</a:t>
            </a:r>
            <a:r>
              <a:rPr lang="en-US" dirty="0" smtClean="0"/>
              <a:t> along the pathway. </a:t>
            </a:r>
            <a:r>
              <a:rPr lang="en-US" i="1" dirty="0" smtClean="0"/>
              <a:t>Anchoring proteins</a:t>
            </a:r>
            <a:r>
              <a:rPr lang="en-US" dirty="0" smtClean="0"/>
              <a:t> maintain specific </a:t>
            </a:r>
            <a:r>
              <a:rPr lang="en-US" b="1" dirty="0" smtClean="0"/>
              <a:t>signaling</a:t>
            </a:r>
            <a:r>
              <a:rPr lang="en-US" dirty="0" smtClean="0"/>
              <a:t> proteins at a precise location in the cell by tethering them to a </a:t>
            </a:r>
            <a:r>
              <a:rPr lang="en-US" dirty="0" smtClean="0">
                <a:hlinkClick r:id="rId13" action="ppaction://hlinkfile"/>
              </a:rPr>
              <a:t>membrane</a:t>
            </a:r>
            <a:r>
              <a:rPr lang="en-US" dirty="0" smtClean="0"/>
              <a:t> or the </a:t>
            </a:r>
            <a:r>
              <a:rPr lang="en-US" dirty="0" smtClean="0">
                <a:hlinkClick r:id="rId14" action="ppaction://hlinkfile"/>
              </a:rPr>
              <a:t>cytoskeleton</a:t>
            </a:r>
            <a:r>
              <a:rPr lang="en-US" dirty="0" smtClean="0"/>
              <a:t>. </a:t>
            </a:r>
            <a:r>
              <a:rPr lang="en-US" i="1" dirty="0" smtClean="0"/>
              <a:t>Scaffold proteins</a:t>
            </a:r>
            <a:r>
              <a:rPr lang="en-US" dirty="0" smtClean="0"/>
              <a:t> are adaptor and/or anchoring proteins that bind multiple </a:t>
            </a:r>
            <a:r>
              <a:rPr lang="en-US" b="1" dirty="0" smtClean="0"/>
              <a:t>signaling</a:t>
            </a:r>
            <a:r>
              <a:rPr lang="en-US" dirty="0" smtClean="0"/>
              <a:t> proteins together in a functional </a:t>
            </a:r>
            <a:r>
              <a:rPr lang="en-US" dirty="0" smtClean="0">
                <a:hlinkClick r:id="rId15" action="ppaction://hlinkfile"/>
              </a:rPr>
              <a:t>complex</a:t>
            </a:r>
            <a:r>
              <a:rPr lang="en-US" dirty="0" smtClean="0"/>
              <a:t> and often hold them at a specific location.</a:t>
            </a:r>
          </a:p>
          <a:p>
            <a:pPr eaLnBrk="1" hangingPunct="1">
              <a:defRPr/>
            </a:pPr>
            <a:endParaRPr lang="hr-HR"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F3FB34-EC5C-4C0B-91BE-8480DA19DC0B}" type="slidenum">
              <a:rPr lang="hr-HR" altLang="en-US" smtClean="0"/>
              <a:pPr eaLnBrk="1" hangingPunct="1">
                <a:spcBef>
                  <a:spcPct val="0"/>
                </a:spcBef>
              </a:pPr>
              <a:t>8</a:t>
            </a:fld>
            <a:endParaRPr lang="hr-H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fosforilacija</a:t>
            </a:r>
            <a:r>
              <a:rPr lang="hr-HR" baseline="0" dirty="0" smtClean="0"/>
              <a:t> i </a:t>
            </a:r>
            <a:r>
              <a:rPr lang="hr-HR" baseline="0" dirty="0" err="1" smtClean="0"/>
              <a:t>defosforilacija</a:t>
            </a:r>
            <a:r>
              <a:rPr lang="hr-HR" baseline="0" dirty="0" smtClean="0"/>
              <a:t> </a:t>
            </a:r>
          </a:p>
          <a:p>
            <a:r>
              <a:rPr lang="hr-HR" baseline="0" dirty="0" err="1" smtClean="0"/>
              <a:t>acetilacija</a:t>
            </a:r>
            <a:r>
              <a:rPr lang="hr-HR" baseline="0" dirty="0" smtClean="0"/>
              <a:t> </a:t>
            </a:r>
            <a:r>
              <a:rPr lang="hr-HR" baseline="0" dirty="0" err="1" smtClean="0"/>
              <a:t>histona</a:t>
            </a:r>
            <a:r>
              <a:rPr lang="hr-HR" baseline="0" dirty="0" smtClean="0"/>
              <a:t> i drugih proteina</a:t>
            </a:r>
          </a:p>
          <a:p>
            <a:r>
              <a:rPr lang="hr-HR" baseline="0" dirty="0" smtClean="0"/>
              <a:t>N </a:t>
            </a:r>
            <a:r>
              <a:rPr lang="hr-HR" baseline="0" dirty="0" err="1" smtClean="0"/>
              <a:t>metilacija</a:t>
            </a:r>
            <a:r>
              <a:rPr lang="hr-HR" baseline="0" dirty="0" smtClean="0"/>
              <a:t> </a:t>
            </a:r>
            <a:r>
              <a:rPr lang="hr-HR" baseline="0" dirty="0" err="1" smtClean="0"/>
              <a:t>histona</a:t>
            </a:r>
            <a:r>
              <a:rPr lang="hr-HR" baseline="0" dirty="0" smtClean="0"/>
              <a:t>: </a:t>
            </a:r>
            <a:r>
              <a:rPr lang="hr-HR" baseline="0" dirty="0" err="1" smtClean="0"/>
              <a:t>lizin</a:t>
            </a:r>
            <a:r>
              <a:rPr lang="hr-HR" baseline="0" dirty="0" smtClean="0"/>
              <a:t> metil </a:t>
            </a:r>
            <a:r>
              <a:rPr lang="hr-HR" baseline="0" dirty="0" err="1" smtClean="0"/>
              <a:t>transferaze</a:t>
            </a:r>
            <a:endParaRPr lang="hr-HR" baseline="0" dirty="0" smtClean="0"/>
          </a:p>
          <a:p>
            <a:r>
              <a:rPr lang="hr-HR" baseline="0" dirty="0" err="1" smtClean="0"/>
              <a:t>arginin</a:t>
            </a:r>
            <a:r>
              <a:rPr lang="hr-HR" baseline="0" dirty="0" smtClean="0"/>
              <a:t> metil </a:t>
            </a:r>
            <a:r>
              <a:rPr lang="hr-HR" baseline="0" dirty="0" err="1" smtClean="0"/>
              <a:t>transferaze</a:t>
            </a:r>
            <a:endParaRPr lang="hr-HR" baseline="0" dirty="0" smtClean="0"/>
          </a:p>
          <a:p>
            <a:r>
              <a:rPr lang="hr-HR" baseline="0" dirty="0" err="1" smtClean="0"/>
              <a:t>glikozilacija</a:t>
            </a:r>
            <a:endParaRPr lang="hr-HR" baseline="0" dirty="0" smtClean="0"/>
          </a:p>
          <a:p>
            <a:r>
              <a:rPr lang="hr-HR" baseline="0" dirty="0" smtClean="0"/>
              <a:t>lipidi: </a:t>
            </a:r>
            <a:r>
              <a:rPr lang="hr-HR" baseline="0" dirty="0" err="1" smtClean="0"/>
              <a:t>farnezil</a:t>
            </a:r>
            <a:r>
              <a:rPr lang="hr-HR" baseline="0" dirty="0" smtClean="0"/>
              <a:t> i </a:t>
            </a:r>
            <a:r>
              <a:rPr lang="hr-HR" baseline="0" dirty="0" err="1" smtClean="0"/>
              <a:t>geranilgeranil</a:t>
            </a:r>
            <a:r>
              <a:rPr lang="hr-HR" baseline="0" dirty="0" smtClean="0"/>
              <a:t>, </a:t>
            </a:r>
            <a:r>
              <a:rPr lang="hr-HR" baseline="0" dirty="0" err="1" smtClean="0"/>
              <a:t>palmitoilacija</a:t>
            </a:r>
            <a:endParaRPr lang="hr-HR" baseline="0" dirty="0" smtClean="0"/>
          </a:p>
          <a:p>
            <a:r>
              <a:rPr lang="hr-HR" baseline="0" dirty="0" err="1" smtClean="0"/>
              <a:t>ubikvitinacija</a:t>
            </a:r>
            <a:endParaRPr lang="hr-HR" baseline="0" dirty="0" smtClean="0"/>
          </a:p>
          <a:p>
            <a:r>
              <a:rPr lang="hr-HR" baseline="0" dirty="0" err="1" smtClean="0"/>
              <a:t>proteoliza</a:t>
            </a:r>
            <a:endParaRPr lang="hr-HR" baseline="0" dirty="0" smtClean="0"/>
          </a:p>
          <a:p>
            <a:r>
              <a:rPr lang="hr-HR" baseline="0" dirty="0" err="1" smtClean="0"/>
              <a:t>prolil</a:t>
            </a:r>
            <a:r>
              <a:rPr lang="hr-HR" baseline="0" dirty="0" smtClean="0"/>
              <a:t> </a:t>
            </a:r>
            <a:r>
              <a:rPr lang="hr-HR" baseline="0" dirty="0" err="1" smtClean="0"/>
              <a:t>cis</a:t>
            </a:r>
            <a:r>
              <a:rPr lang="hr-HR" baseline="0" dirty="0" smtClean="0"/>
              <a:t>-trans </a:t>
            </a:r>
            <a:r>
              <a:rPr lang="hr-HR" baseline="0" dirty="0" err="1" smtClean="0"/>
              <a:t>izomerizacija</a:t>
            </a:r>
            <a:endParaRPr lang="en-US" dirty="0"/>
          </a:p>
        </p:txBody>
      </p:sp>
      <p:sp>
        <p:nvSpPr>
          <p:cNvPr id="4" name="Slide Number Placeholder 3"/>
          <p:cNvSpPr>
            <a:spLocks noGrp="1"/>
          </p:cNvSpPr>
          <p:nvPr>
            <p:ph type="sldNum" sz="quarter" idx="10"/>
          </p:nvPr>
        </p:nvSpPr>
        <p:spPr/>
        <p:txBody>
          <a:bodyPr/>
          <a:lstStyle/>
          <a:p>
            <a:pPr>
              <a:defRPr/>
            </a:pPr>
            <a:fld id="{42B94164-58F4-49D4-B40E-6975FB279ED7}" type="slidenum">
              <a:rPr lang="hr-HR" smtClean="0"/>
              <a:pPr>
                <a:defRPr/>
              </a:pPr>
              <a:t>9</a:t>
            </a:fld>
            <a:endParaRPr lang="hr-HR"/>
          </a:p>
        </p:txBody>
      </p:sp>
    </p:spTree>
    <p:extLst>
      <p:ext uri="{BB962C8B-B14F-4D97-AF65-F5344CB8AC3E}">
        <p14:creationId xmlns:p14="http://schemas.microsoft.com/office/powerpoint/2010/main" val="250522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such as energy status and cell cycle phase</a:t>
            </a:r>
          </a:p>
          <a:p>
            <a:r>
              <a:rPr lang="hr-HR" altLang="en-US" smtClean="0"/>
              <a:t>Stanica mora integrirati </a:t>
            </a:r>
            <a:r>
              <a:rPr lang="hr-HR" altLang="en-US" smtClean="0">
                <a:solidFill>
                  <a:schemeClr val="accent1"/>
                </a:solidFill>
              </a:rPr>
              <a:t>mnoge ulazne signale</a:t>
            </a:r>
            <a:r>
              <a:rPr lang="hr-HR" altLang="en-US" smtClean="0"/>
              <a:t>, aktivirajuće i reprimirajuće</a:t>
            </a:r>
          </a:p>
          <a:p>
            <a:r>
              <a:rPr lang="hr-HR" altLang="en-US" smtClean="0"/>
              <a:t>treba uzeti u obzir vanjske uvjete i uvjete u stanici (npr. status energije, fazu staničnog ciklusa) </a:t>
            </a:r>
          </a:p>
          <a:p>
            <a:r>
              <a:rPr lang="hr-HR" altLang="en-US" smtClean="0"/>
              <a:t>-djeluje kao stroj s više ulaznih signala (</a:t>
            </a:r>
            <a:r>
              <a:rPr lang="hr-HR" altLang="en-US" i="1" smtClean="0"/>
              <a:t>multi-input state machine</a:t>
            </a:r>
            <a:r>
              <a:rPr lang="hr-HR" altLang="en-US" smtClean="0"/>
              <a:t>) koji se integriraju u </a:t>
            </a:r>
            <a:r>
              <a:rPr lang="hr-HR" altLang="en-US" smtClean="0">
                <a:solidFill>
                  <a:schemeClr val="accent1"/>
                </a:solidFill>
              </a:rPr>
              <a:t>signalizacijskom čvorištu</a:t>
            </a:r>
          </a:p>
          <a:p>
            <a:endParaRPr lang="en-US" altLang="en-US" smtClean="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AF23AA4-F256-4F25-9072-59CEE6954846}" type="slidenum">
              <a:rPr lang="en-US" altLang="en-US" smtClean="0"/>
              <a:pPr eaLnBrk="1" hangingPunct="1">
                <a:spcBef>
                  <a:spcPct val="0"/>
                </a:spcBef>
              </a:pPr>
              <a:t>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9BB4D4-D0E8-44E2-A08F-8AC1B0A82453}" type="slidenum">
              <a:rPr lang="hr-HR" altLang="en-US" smtClean="0"/>
              <a:pPr eaLnBrk="1" hangingPunct="1">
                <a:spcBef>
                  <a:spcPct val="0"/>
                </a:spcBef>
              </a:pPr>
              <a:t>13</a:t>
            </a:fld>
            <a:endParaRPr lang="hr-HR" alt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signalne molekule, receptori, unutarstanični milje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en-US" smtClean="0"/>
              <a:t>različite krivulje u ovisnosti o koncentraciji (receptora i liganada) </a:t>
            </a:r>
          </a:p>
          <a:p>
            <a:pPr eaLnBrk="1" hangingPunct="1">
              <a:spcBef>
                <a:spcPct val="0"/>
              </a:spcBef>
            </a:pPr>
            <a:r>
              <a:rPr lang="hr-HR" altLang="en-US" smtClean="0"/>
              <a:t>i njihovom afinitetu i točki zasićenja, pragu aktivacije</a:t>
            </a:r>
          </a:p>
          <a:p>
            <a:pPr eaLnBrk="1" hangingPunct="1">
              <a:spcBef>
                <a:spcPct val="0"/>
              </a:spcBef>
            </a:pPr>
            <a:endParaRPr lang="hr-HR" altLang="en-US" smtClean="0"/>
          </a:p>
          <a:p>
            <a:pPr eaLnBrk="1" hangingPunct="1">
              <a:spcBef>
                <a:spcPct val="0"/>
              </a:spcBef>
            </a:pPr>
            <a:r>
              <a:rPr lang="hr-HR" altLang="en-US" smtClean="0"/>
              <a:t>različite krivulje nastanka (npr. sinteze mRNA), trajanja i dokidanja signala</a:t>
            </a:r>
          </a:p>
          <a:p>
            <a:pPr eaLnBrk="1" hangingPunct="1">
              <a:spcBef>
                <a:spcPct val="0"/>
              </a:spcBef>
            </a:pPr>
            <a:r>
              <a:rPr lang="hr-HR" altLang="en-US" smtClean="0"/>
              <a:t>(npr različita brzina difuzije molekula)</a:t>
            </a:r>
          </a:p>
          <a:p>
            <a:pPr eaLnBrk="1" hangingPunct="1">
              <a:spcBef>
                <a:spcPct val="0"/>
              </a:spcBef>
            </a:pPr>
            <a:endParaRPr lang="hr-HR" altLang="en-US" smtClean="0"/>
          </a:p>
          <a:p>
            <a:r>
              <a:rPr lang="hr-HR" altLang="en-US" smtClean="0"/>
              <a:t>Kao lijekovi se koriste kompetitivni ligandi: agonisti (induciraju normalni odgovor) i antagonisti (vežu se, ali ne izazivaju odgovor) </a:t>
            </a:r>
          </a:p>
          <a:p>
            <a:r>
              <a:rPr lang="hr-HR" altLang="en-US" smtClean="0"/>
              <a:t>Npr izoproterenol se koristi kod astme. I agonist je epinefrina, ali se veže 10 x jače, relaksira bronhijalne gl. Mišiće.</a:t>
            </a:r>
          </a:p>
          <a:p>
            <a:r>
              <a:rPr lang="hr-HR" altLang="en-US" smtClean="0"/>
              <a:t>Drugi receptori koji su epinefrin ovisni –G protein – vezani receptor na srčaniom mišiću /beta adrenergički/ povećavaju stupanj srčanih kontrakcija. Antagonist, alprenolol je beta blokator i usporava srčane kontrakcije kod aritmije i angine pectoris.</a:t>
            </a:r>
          </a:p>
          <a:p>
            <a:r>
              <a:rPr lang="hr-HR" altLang="en-US" smtClean="0"/>
              <a:t>disocijacijska konstanta: mjera afiniteta receptora za ligand</a:t>
            </a:r>
            <a:endParaRPr lang="en-US" altLang="en-US"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030FA0F-F650-4B5C-B65E-6995E5E65107}" type="slidenum">
              <a:rPr lang="hr-HR" altLang="en-US" smtClean="0"/>
              <a:pPr eaLnBrk="1" hangingPunct="1">
                <a:spcBef>
                  <a:spcPct val="0"/>
                </a:spcBef>
              </a:pPr>
              <a:t>15</a:t>
            </a:fld>
            <a:endParaRPr lang="hr-H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4F5B58-2752-4BE7-BEF9-610CD90EC2E9}" type="slidenum">
              <a:rPr lang="hr-HR" altLang="en-US" smtClean="0"/>
              <a:pPr eaLnBrk="1" hangingPunct="1">
                <a:spcBef>
                  <a:spcPct val="0"/>
                </a:spcBef>
              </a:pPr>
              <a:t>16</a:t>
            </a:fld>
            <a:endParaRPr lang="hr-HR" alt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SH2</a:t>
            </a:r>
          </a:p>
          <a:p>
            <a:pPr eaLnBrk="1" hangingPunct="1"/>
            <a:r>
              <a:rPr lang="hr-HR" altLang="en-US" smtClean="0"/>
              <a:t>SH3 - Pro</a:t>
            </a:r>
          </a:p>
          <a:p>
            <a:pPr eaLnBrk="1" hangingPunct="1"/>
            <a:r>
              <a:rPr lang="hr-HR" altLang="en-US" smtClean="0"/>
              <a:t>PH</a:t>
            </a:r>
          </a:p>
          <a:p>
            <a:pPr eaLnBrk="1" hangingPunct="1"/>
            <a:endParaRPr lang="hr-H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15-18Signal integration</a:t>
            </a:r>
          </a:p>
          <a:p>
            <a:r>
              <a:rPr lang="en-US" altLang="en-US" smtClean="0"/>
              <a:t>(A) Extracellular signals A and B both activate a different series of </a:t>
            </a:r>
            <a:r>
              <a:rPr lang="en-US" altLang="en-US" smtClean="0">
                <a:hlinkClick r:id="rId3" action="ppaction://hlinkfile"/>
              </a:rPr>
              <a:t>protein</a:t>
            </a:r>
            <a:r>
              <a:rPr lang="en-US" altLang="en-US" smtClean="0"/>
              <a:t> phosphorylations, each of which leads to the </a:t>
            </a:r>
            <a:r>
              <a:rPr lang="en-US" altLang="en-US" smtClean="0">
                <a:hlinkClick r:id="rId4" action="ppaction://hlinkfile"/>
              </a:rPr>
              <a:t>phosphorylation</a:t>
            </a:r>
            <a:r>
              <a:rPr lang="en-US" altLang="en-US" smtClean="0"/>
              <a:t> of protein Y but at different sites on the protein. Protein Y is activated only when both of these sites are phosphorylated, and therefore it becomes active only when signals A and B are simultaneously present. For this reason, integrator proteins are sometimes called coincidence detectors. (B) Extracellular signals A and B lead to the phosphorylation of two proteins, a and b, which then bind to each other to create the active protein. In both of the examples illustrated, the proteins themselves are phosphorylated. An equivalent form of control can also occur, however, by the exchange of GTP for GDP on GTP-binding proteins (see </a:t>
            </a:r>
            <a:r>
              <a:rPr lang="en-US" altLang="en-US" smtClean="0">
                <a:hlinkClick r:id="rId5" action="ppaction://hlinkfile"/>
              </a:rPr>
              <a:t>Figure 15-17</a:t>
            </a:r>
            <a:r>
              <a:rPr lang="en-US" altLang="en-US" smtClean="0"/>
              <a:t>).</a:t>
            </a:r>
          </a:p>
          <a:p>
            <a:r>
              <a:rPr lang="en-US" altLang="en-US" smtClean="0"/>
              <a:t>From: General Principles of Cell Communication</a:t>
            </a:r>
          </a:p>
          <a:p>
            <a:endParaRPr lang="hr-HR" altLang="en-US" smtClean="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3FCD20C-B94E-479A-BC26-ACAE56C7AD9D}" type="slidenum">
              <a:rPr lang="hr-HR" altLang="en-US" smtClean="0"/>
              <a:pPr eaLnBrk="1" hangingPunct="1">
                <a:spcBef>
                  <a:spcPct val="0"/>
                </a:spcBef>
              </a:pPr>
              <a:t>17</a:t>
            </a:fld>
            <a:endParaRPr lang="hr-HR"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C0C309-1D6A-47B8-947D-4DB8F03D3A02}"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274133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C0C309-1D6A-47B8-947D-4DB8F03D3A02}"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284459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C0C309-1D6A-47B8-947D-4DB8F03D3A02}"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248274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C0C309-1D6A-47B8-947D-4DB8F03D3A02}"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32570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C0C309-1D6A-47B8-947D-4DB8F03D3A02}"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269318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C0C309-1D6A-47B8-947D-4DB8F03D3A02}"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135583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C0C309-1D6A-47B8-947D-4DB8F03D3A02}"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392139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C0C309-1D6A-47B8-947D-4DB8F03D3A02}"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117652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0C309-1D6A-47B8-947D-4DB8F03D3A02}"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349638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C0C309-1D6A-47B8-947D-4DB8F03D3A02}"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355770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C0C309-1D6A-47B8-947D-4DB8F03D3A02}"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3E88A-CFC5-4FCB-928E-E53CF0F16B32}" type="slidenum">
              <a:rPr lang="en-US" smtClean="0"/>
              <a:t>‹#›</a:t>
            </a:fld>
            <a:endParaRPr lang="en-US"/>
          </a:p>
        </p:txBody>
      </p:sp>
    </p:spTree>
    <p:extLst>
      <p:ext uri="{BB962C8B-B14F-4D97-AF65-F5344CB8AC3E}">
        <p14:creationId xmlns:p14="http://schemas.microsoft.com/office/powerpoint/2010/main" val="99439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0C309-1D6A-47B8-947D-4DB8F03D3A02}" type="datetimeFigureOut">
              <a:rPr lang="en-US" smtClean="0"/>
              <a:t>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3E88A-CFC5-4FCB-928E-E53CF0F16B32}" type="slidenum">
              <a:rPr lang="en-US" smtClean="0"/>
              <a:t>‹#›</a:t>
            </a:fld>
            <a:endParaRPr lang="en-US"/>
          </a:p>
        </p:txBody>
      </p:sp>
    </p:spTree>
    <p:extLst>
      <p:ext uri="{BB962C8B-B14F-4D97-AF65-F5344CB8AC3E}">
        <p14:creationId xmlns:p14="http://schemas.microsoft.com/office/powerpoint/2010/main" val="72724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www.ncbi.nlm.nih.gov/books/NBK26813/figure/A2788/?report=objectonly"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ncbi.nlm.nih.gov/books/NBK26813/figure/A2787/?report=objectonly"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ncbi.nlm.nih.gov/books/NBK26813/figure/A2788/?report=objectonly"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commons.wikimedia.org/wiki/File:Different_forms_of_protein_ubiquitylation.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2780928"/>
            <a:ext cx="3059748" cy="523220"/>
          </a:xfrm>
          <a:prstGeom prst="rect">
            <a:avLst/>
          </a:prstGeom>
          <a:noFill/>
        </p:spPr>
        <p:txBody>
          <a:bodyPr wrap="none" rtlCol="0">
            <a:spAutoFit/>
          </a:bodyPr>
          <a:lstStyle/>
          <a:p>
            <a:r>
              <a:rPr lang="hr-HR" sz="2800" dirty="0" smtClean="0"/>
              <a:t>Logika signaliziranja</a:t>
            </a:r>
            <a:endParaRPr lang="en-US" sz="2800" dirty="0"/>
          </a:p>
        </p:txBody>
      </p:sp>
    </p:spTree>
    <p:extLst>
      <p:ext uri="{BB962C8B-B14F-4D97-AF65-F5344CB8AC3E}">
        <p14:creationId xmlns:p14="http://schemas.microsoft.com/office/powerpoint/2010/main" val="266907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3"/>
            <a:ext cx="5495069" cy="59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7989" y="116632"/>
            <a:ext cx="3312368" cy="6740307"/>
          </a:xfrm>
          <a:prstGeom prst="rect">
            <a:avLst/>
          </a:prstGeom>
          <a:noFill/>
        </p:spPr>
        <p:txBody>
          <a:bodyPr wrap="square" rtlCol="0">
            <a:spAutoFit/>
          </a:bodyPr>
          <a:lstStyle/>
          <a:p>
            <a:r>
              <a:rPr lang="hr-HR" dirty="0" smtClean="0"/>
              <a:t>Proteini djeluju kao jednostavni signalni uređaji:</a:t>
            </a:r>
          </a:p>
          <a:p>
            <a:endParaRPr lang="hr-HR" dirty="0"/>
          </a:p>
          <a:p>
            <a:r>
              <a:rPr lang="hr-HR" dirty="0" err="1" smtClean="0"/>
              <a:t>alosterička</a:t>
            </a:r>
            <a:r>
              <a:rPr lang="hr-HR" dirty="0" smtClean="0"/>
              <a:t> sklopka:</a:t>
            </a:r>
          </a:p>
          <a:p>
            <a:r>
              <a:rPr lang="hr-HR" dirty="0" err="1" smtClean="0"/>
              <a:t>fosforilacija</a:t>
            </a:r>
            <a:r>
              <a:rPr lang="hr-HR" dirty="0" smtClean="0"/>
              <a:t> ili vezanje </a:t>
            </a:r>
            <a:r>
              <a:rPr lang="hr-HR" dirty="0" err="1" smtClean="0"/>
              <a:t>liganda</a:t>
            </a:r>
            <a:r>
              <a:rPr lang="hr-HR" dirty="0" smtClean="0"/>
              <a:t> mijenja </a:t>
            </a:r>
            <a:r>
              <a:rPr lang="hr-HR" dirty="0" err="1" smtClean="0"/>
              <a:t>konformaciju</a:t>
            </a:r>
            <a:r>
              <a:rPr lang="hr-HR" dirty="0" smtClean="0"/>
              <a:t> molekule</a:t>
            </a:r>
          </a:p>
          <a:p>
            <a:endParaRPr lang="hr-HR" dirty="0"/>
          </a:p>
          <a:p>
            <a:endParaRPr lang="hr-HR" dirty="0" smtClean="0"/>
          </a:p>
          <a:p>
            <a:r>
              <a:rPr lang="hr-HR" dirty="0" smtClean="0"/>
              <a:t>modularna </a:t>
            </a:r>
            <a:r>
              <a:rPr lang="hr-HR" dirty="0" err="1" smtClean="0"/>
              <a:t>alosterička</a:t>
            </a:r>
            <a:r>
              <a:rPr lang="hr-HR" dirty="0" smtClean="0"/>
              <a:t> sklopka:</a:t>
            </a:r>
          </a:p>
          <a:p>
            <a:r>
              <a:rPr lang="hr-HR" dirty="0" err="1" smtClean="0"/>
              <a:t>intramolekularne</a:t>
            </a:r>
            <a:r>
              <a:rPr lang="hr-HR" dirty="0" smtClean="0"/>
              <a:t> interakcije s modularnom </a:t>
            </a:r>
            <a:r>
              <a:rPr lang="hr-HR" dirty="0" err="1" smtClean="0"/>
              <a:t>vežućom</a:t>
            </a:r>
            <a:r>
              <a:rPr lang="hr-HR" dirty="0" smtClean="0"/>
              <a:t> domenom: promjene u regulacijskoj, a ne katalitičkoj domeni</a:t>
            </a:r>
          </a:p>
          <a:p>
            <a:endParaRPr lang="hr-HR" dirty="0"/>
          </a:p>
          <a:p>
            <a:r>
              <a:rPr lang="hr-HR" dirty="0" smtClean="0"/>
              <a:t>sklopke proteinskih kompleksa:</a:t>
            </a:r>
          </a:p>
          <a:p>
            <a:r>
              <a:rPr lang="hr-HR" dirty="0" smtClean="0"/>
              <a:t>interakcije između različitih proteinskih </a:t>
            </a:r>
            <a:r>
              <a:rPr lang="hr-HR" dirty="0" err="1" smtClean="0"/>
              <a:t>podjedinica</a:t>
            </a:r>
            <a:endParaRPr lang="hr-HR" dirty="0" smtClean="0"/>
          </a:p>
          <a:p>
            <a:endParaRPr lang="hr-HR" dirty="0"/>
          </a:p>
          <a:p>
            <a:r>
              <a:rPr lang="hr-HR" dirty="0" smtClean="0"/>
              <a:t>promjene molekule imaju posljedicu drugačiju lokalizaciju koja je vezana za aktivnost molekule</a:t>
            </a:r>
          </a:p>
          <a:p>
            <a:endParaRPr lang="en-US" dirty="0"/>
          </a:p>
        </p:txBody>
      </p:sp>
    </p:spTree>
    <p:extLst>
      <p:ext uri="{BB962C8B-B14F-4D97-AF65-F5344CB8AC3E}">
        <p14:creationId xmlns:p14="http://schemas.microsoft.com/office/powerpoint/2010/main" val="318475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8"/>
          <p:cNvGrpSpPr>
            <a:grpSpLocks/>
          </p:cNvGrpSpPr>
          <p:nvPr/>
        </p:nvGrpSpPr>
        <p:grpSpPr bwMode="auto">
          <a:xfrm>
            <a:off x="1452563" y="592138"/>
            <a:ext cx="5875337" cy="2338387"/>
            <a:chOff x="84089" y="514066"/>
            <a:chExt cx="5875274" cy="2338870"/>
          </a:xfrm>
        </p:grpSpPr>
        <p:sp>
          <p:nvSpPr>
            <p:cNvPr id="3" name="Oval 2"/>
            <p:cNvSpPr/>
            <p:nvPr/>
          </p:nvSpPr>
          <p:spPr>
            <a:xfrm>
              <a:off x="2484363" y="2349595"/>
              <a:ext cx="647693" cy="5033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 name="Straight Arrow Connector 4"/>
            <p:cNvCxnSpPr/>
            <p:nvPr/>
          </p:nvCxnSpPr>
          <p:spPr>
            <a:xfrm>
              <a:off x="1692209" y="1268284"/>
              <a:ext cx="576257" cy="792327"/>
            </a:xfrm>
            <a:prstGeom prst="straightConnector1">
              <a:avLst/>
            </a:prstGeom>
            <a:ln w="57150">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a:off x="2484363" y="1125379"/>
              <a:ext cx="142873" cy="935231"/>
            </a:xfrm>
            <a:prstGeom prst="straightConnector1">
              <a:avLst/>
            </a:prstGeom>
            <a:ln w="57150">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H="1">
              <a:off x="3132056" y="1125379"/>
              <a:ext cx="719129" cy="935231"/>
            </a:xfrm>
            <a:prstGeom prst="straightConnector1">
              <a:avLst/>
            </a:prstGeom>
            <a:ln w="57150">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flipH="1">
              <a:off x="3276517" y="1773213"/>
              <a:ext cx="792155" cy="435065"/>
            </a:xfrm>
            <a:prstGeom prst="straightConnector1">
              <a:avLst/>
            </a:prstGeom>
            <a:ln w="57150">
              <a:tailEnd type="arrow"/>
            </a:ln>
          </p:spPr>
          <p:style>
            <a:lnRef idx="2">
              <a:schemeClr val="accent4"/>
            </a:lnRef>
            <a:fillRef idx="0">
              <a:schemeClr val="accent4"/>
            </a:fillRef>
            <a:effectRef idx="1">
              <a:schemeClr val="accent4"/>
            </a:effectRef>
            <a:fontRef idx="minor">
              <a:schemeClr val="tx1"/>
            </a:fontRef>
          </p:style>
        </p:cxnSp>
        <p:sp>
          <p:nvSpPr>
            <p:cNvPr id="7179" name="TextBox 11"/>
            <p:cNvSpPr txBox="1">
              <a:spLocks noChangeArrowheads="1"/>
            </p:cNvSpPr>
            <p:nvPr/>
          </p:nvSpPr>
          <p:spPr bwMode="auto">
            <a:xfrm>
              <a:off x="84089" y="2416242"/>
              <a:ext cx="16113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signalni čvor</a:t>
              </a:r>
              <a:endParaRPr lang="en-US" altLang="en-US" sz="2000"/>
            </a:p>
          </p:txBody>
        </p:sp>
        <p:sp>
          <p:nvSpPr>
            <p:cNvPr id="7180" name="TextBox 12"/>
            <p:cNvSpPr txBox="1">
              <a:spLocks noChangeArrowheads="1"/>
            </p:cNvSpPr>
            <p:nvPr/>
          </p:nvSpPr>
          <p:spPr bwMode="auto">
            <a:xfrm>
              <a:off x="1328019" y="901281"/>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a:t>
              </a:r>
              <a:endParaRPr lang="en-US" altLang="en-US" sz="2000"/>
            </a:p>
          </p:txBody>
        </p:sp>
        <p:sp>
          <p:nvSpPr>
            <p:cNvPr id="7181" name="TextBox 14"/>
            <p:cNvSpPr txBox="1">
              <a:spLocks noChangeArrowheads="1"/>
            </p:cNvSpPr>
            <p:nvPr/>
          </p:nvSpPr>
          <p:spPr bwMode="auto">
            <a:xfrm>
              <a:off x="2262425" y="80106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b</a:t>
              </a:r>
              <a:endParaRPr lang="en-US" altLang="en-US" sz="2000"/>
            </a:p>
          </p:txBody>
        </p:sp>
        <p:sp>
          <p:nvSpPr>
            <p:cNvPr id="7182" name="TextBox 15"/>
            <p:cNvSpPr txBox="1">
              <a:spLocks noChangeArrowheads="1"/>
            </p:cNvSpPr>
            <p:nvPr/>
          </p:nvSpPr>
          <p:spPr bwMode="auto">
            <a:xfrm>
              <a:off x="3845508" y="792879"/>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a:t>
              </a:r>
              <a:endParaRPr lang="en-US" altLang="en-US" sz="2000"/>
            </a:p>
          </p:txBody>
        </p:sp>
        <p:sp>
          <p:nvSpPr>
            <p:cNvPr id="7183" name="TextBox 16"/>
            <p:cNvSpPr txBox="1">
              <a:spLocks noChangeArrowheads="1"/>
            </p:cNvSpPr>
            <p:nvPr/>
          </p:nvSpPr>
          <p:spPr bwMode="auto">
            <a:xfrm>
              <a:off x="4203223" y="1480138"/>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a:t>
              </a:r>
              <a:endParaRPr lang="en-US" altLang="en-US" sz="2000"/>
            </a:p>
          </p:txBody>
        </p:sp>
        <p:sp>
          <p:nvSpPr>
            <p:cNvPr id="7184" name="TextBox 13"/>
            <p:cNvSpPr txBox="1">
              <a:spLocks noChangeArrowheads="1"/>
            </p:cNvSpPr>
            <p:nvPr/>
          </p:nvSpPr>
          <p:spPr bwMode="auto">
            <a:xfrm>
              <a:off x="1167015" y="525456"/>
              <a:ext cx="21836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aktivirajući signali</a:t>
              </a:r>
              <a:endParaRPr lang="en-US" altLang="en-US" sz="2000"/>
            </a:p>
          </p:txBody>
        </p:sp>
        <p:sp>
          <p:nvSpPr>
            <p:cNvPr id="7185" name="TextBox 17"/>
            <p:cNvSpPr txBox="1">
              <a:spLocks noChangeArrowheads="1"/>
            </p:cNvSpPr>
            <p:nvPr/>
          </p:nvSpPr>
          <p:spPr bwMode="auto">
            <a:xfrm>
              <a:off x="3775752" y="514066"/>
              <a:ext cx="21836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utišavajući signali</a:t>
              </a:r>
              <a:endParaRPr lang="en-US" altLang="en-US" sz="2000"/>
            </a:p>
          </p:txBody>
        </p:sp>
      </p:grpSp>
      <p:sp>
        <p:nvSpPr>
          <p:cNvPr id="7171" name="TextBox 25"/>
          <p:cNvSpPr txBox="1">
            <a:spLocks noChangeArrowheads="1"/>
          </p:cNvSpPr>
          <p:nvPr/>
        </p:nvSpPr>
        <p:spPr bwMode="auto">
          <a:xfrm>
            <a:off x="503238" y="5056188"/>
            <a:ext cx="7993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Stanica integrira ulazne signale koji dolaze iz okoliša i iz same stanice.</a:t>
            </a:r>
          </a:p>
          <a:p>
            <a:pPr eaLnBrk="1" hangingPunct="1">
              <a:spcBef>
                <a:spcPct val="0"/>
              </a:spcBef>
              <a:buFontTx/>
              <a:buNone/>
            </a:pPr>
            <a:r>
              <a:rPr lang="hr-HR" altLang="en-US" sz="2000" dirty="0">
                <a:latin typeface="+mn-lt"/>
              </a:rPr>
              <a:t>Djeluje kao stroj s više ulaznih signala koji se integriraju u signalizacijskom čvorištu </a:t>
            </a:r>
            <a:r>
              <a:rPr lang="hr-HR" altLang="en-US" sz="2000" i="1" dirty="0">
                <a:latin typeface="+mn-lt"/>
              </a:rPr>
              <a:t>„</a:t>
            </a:r>
            <a:r>
              <a:rPr lang="hr-HR" altLang="en-US" sz="2000" i="1" dirty="0" err="1">
                <a:latin typeface="+mn-lt"/>
              </a:rPr>
              <a:t>multi</a:t>
            </a:r>
            <a:r>
              <a:rPr lang="hr-HR" altLang="en-US" sz="2000" i="1" dirty="0">
                <a:latin typeface="+mn-lt"/>
              </a:rPr>
              <a:t>-</a:t>
            </a:r>
            <a:r>
              <a:rPr lang="hr-HR" altLang="en-US" sz="2000" i="1" dirty="0" err="1">
                <a:latin typeface="+mn-lt"/>
              </a:rPr>
              <a:t>input</a:t>
            </a:r>
            <a:r>
              <a:rPr lang="hr-HR" altLang="en-US" sz="2000" i="1" dirty="0">
                <a:latin typeface="+mn-lt"/>
              </a:rPr>
              <a:t> </a:t>
            </a:r>
            <a:r>
              <a:rPr lang="hr-HR" altLang="en-US" sz="2000" i="1" dirty="0" err="1">
                <a:latin typeface="+mn-lt"/>
              </a:rPr>
              <a:t>state</a:t>
            </a:r>
            <a:r>
              <a:rPr lang="hr-HR" altLang="en-US" sz="2000" i="1" dirty="0">
                <a:latin typeface="+mn-lt"/>
              </a:rPr>
              <a:t> </a:t>
            </a:r>
            <a:r>
              <a:rPr lang="hr-HR" altLang="en-US" sz="2000" i="1" dirty="0" err="1">
                <a:latin typeface="+mn-lt"/>
              </a:rPr>
              <a:t>machine</a:t>
            </a:r>
            <a:r>
              <a:rPr lang="hr-HR" altLang="en-US" sz="2000" dirty="0">
                <a:latin typeface="+mn-lt"/>
              </a:rPr>
              <a:t>”</a:t>
            </a:r>
            <a:endParaRPr lang="en-US" altLang="en-US" sz="2000" dirty="0">
              <a:latin typeface="+mn-lt"/>
            </a:endParaRPr>
          </a:p>
        </p:txBody>
      </p:sp>
      <p:cxnSp>
        <p:nvCxnSpPr>
          <p:cNvPr id="8" name="Straight Arrow Connector 7"/>
          <p:cNvCxnSpPr/>
          <p:nvPr/>
        </p:nvCxnSpPr>
        <p:spPr>
          <a:xfrm>
            <a:off x="4176713" y="3213100"/>
            <a:ext cx="0" cy="6477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173" name="TextBox 9"/>
          <p:cNvSpPr txBox="1">
            <a:spLocks noChangeArrowheads="1"/>
          </p:cNvSpPr>
          <p:nvPr/>
        </p:nvSpPr>
        <p:spPr bwMode="auto">
          <a:xfrm>
            <a:off x="3435350" y="407035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izlazni efekt</a:t>
            </a:r>
          </a:p>
          <a:p>
            <a:pPr eaLnBrk="1" hangingPunct="1">
              <a:spcBef>
                <a:spcPct val="0"/>
              </a:spcBef>
              <a:buFontTx/>
              <a:buNone/>
            </a:pPr>
            <a:endParaRPr lang="en-US" altLang="en-US" sz="2000"/>
          </a:p>
        </p:txBody>
      </p:sp>
    </p:spTree>
    <p:extLst>
      <p:ext uri="{BB962C8B-B14F-4D97-AF65-F5344CB8AC3E}">
        <p14:creationId xmlns:p14="http://schemas.microsoft.com/office/powerpoint/2010/main" val="560417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717032"/>
            <a:ext cx="8064896" cy="1938992"/>
          </a:xfrm>
          <a:prstGeom prst="rect">
            <a:avLst/>
          </a:prstGeom>
          <a:noFill/>
        </p:spPr>
        <p:txBody>
          <a:bodyPr wrap="square" rtlCol="0">
            <a:spAutoFit/>
          </a:bodyPr>
          <a:lstStyle/>
          <a:p>
            <a:r>
              <a:rPr lang="hr-HR" sz="2000" dirty="0" smtClean="0">
                <a:cs typeface="Arial" panose="020B0604020202020204" pitchFamily="34" charset="0"/>
              </a:rPr>
              <a:t>Stanični signalni sustav odgovara na </a:t>
            </a:r>
            <a:r>
              <a:rPr lang="hr-HR" sz="2000" dirty="0" smtClean="0">
                <a:solidFill>
                  <a:schemeClr val="accent1"/>
                </a:solidFill>
                <a:cs typeface="Arial" panose="020B0604020202020204" pitchFamily="34" charset="0"/>
              </a:rPr>
              <a:t>razne tipove </a:t>
            </a:r>
            <a:r>
              <a:rPr lang="hr-HR" sz="2000" dirty="0" smtClean="0">
                <a:cs typeface="Arial" panose="020B0604020202020204" pitchFamily="34" charset="0"/>
              </a:rPr>
              <a:t>ulaznih signala: amplitudu, jakost, trajanje</a:t>
            </a:r>
          </a:p>
          <a:p>
            <a:r>
              <a:rPr lang="hr-HR" sz="2000" dirty="0" smtClean="0">
                <a:cs typeface="Arial" panose="020B0604020202020204" pitchFamily="34" charset="0"/>
              </a:rPr>
              <a:t>obično signalni sustav reagira na razne ulazne signale istovremeno</a:t>
            </a:r>
          </a:p>
          <a:p>
            <a:r>
              <a:rPr lang="hr-HR" sz="2000" dirty="0" smtClean="0">
                <a:cs typeface="Arial" panose="020B0604020202020204" pitchFamily="34" charset="0"/>
              </a:rPr>
              <a:t>dolazi do </a:t>
            </a:r>
            <a:r>
              <a:rPr lang="hr-HR" sz="2000" dirty="0" smtClean="0">
                <a:solidFill>
                  <a:schemeClr val="accent1"/>
                </a:solidFill>
                <a:cs typeface="Arial" panose="020B0604020202020204" pitchFamily="34" charset="0"/>
              </a:rPr>
              <a:t>integracije</a:t>
            </a:r>
            <a:r>
              <a:rPr lang="hr-HR" sz="2000" dirty="0" smtClean="0">
                <a:cs typeface="Arial" panose="020B0604020202020204" pitchFamily="34" charset="0"/>
              </a:rPr>
              <a:t> signala</a:t>
            </a:r>
          </a:p>
          <a:p>
            <a:r>
              <a:rPr lang="hr-HR" sz="2000" dirty="0" smtClean="0">
                <a:cs typeface="Arial" panose="020B0604020202020204" pitchFamily="34" charset="0"/>
              </a:rPr>
              <a:t>svi tipovi i kombinacija ulaznih signala (</a:t>
            </a:r>
            <a:r>
              <a:rPr lang="hr-HR" sz="2000" dirty="0" err="1" smtClean="0">
                <a:cs typeface="Arial" panose="020B0604020202020204" pitchFamily="34" charset="0"/>
              </a:rPr>
              <a:t>input</a:t>
            </a:r>
            <a:r>
              <a:rPr lang="hr-HR" sz="2000" dirty="0" smtClean="0">
                <a:cs typeface="Arial" panose="020B0604020202020204" pitchFamily="34" charset="0"/>
              </a:rPr>
              <a:t>) dovode do specifičnog izlaznog signala (</a:t>
            </a:r>
            <a:r>
              <a:rPr lang="hr-HR" sz="2000" dirty="0" err="1" smtClean="0">
                <a:cs typeface="Arial" panose="020B0604020202020204" pitchFamily="34" charset="0"/>
              </a:rPr>
              <a:t>output</a:t>
            </a:r>
            <a:r>
              <a:rPr lang="hr-HR" sz="2000" dirty="0" smtClean="0">
                <a:cs typeface="Arial" panose="020B0604020202020204" pitchFamily="34" charset="0"/>
              </a:rPr>
              <a:t>)</a:t>
            </a:r>
            <a:endParaRPr lang="en-US" sz="2000" dirty="0">
              <a:cs typeface="Arial" panose="020B0604020202020204" pitchFamily="34" charset="0"/>
            </a:endParaRPr>
          </a:p>
        </p:txBody>
      </p:sp>
      <p:grpSp>
        <p:nvGrpSpPr>
          <p:cNvPr id="4" name="Group 3"/>
          <p:cNvGrpSpPr/>
          <p:nvPr/>
        </p:nvGrpSpPr>
        <p:grpSpPr>
          <a:xfrm>
            <a:off x="755576" y="404663"/>
            <a:ext cx="7070481" cy="3113709"/>
            <a:chOff x="755576" y="404663"/>
            <a:chExt cx="7070481" cy="311370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20482" y="404664"/>
              <a:ext cx="6905575" cy="311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5576" y="404663"/>
              <a:ext cx="360040" cy="311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651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15f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08050"/>
            <a:ext cx="7847012"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468313" y="3213100"/>
            <a:ext cx="7750175" cy="617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25000"/>
              </a:spcBef>
              <a:buFontTx/>
              <a:buNone/>
              <a:defRPr/>
            </a:pPr>
            <a:r>
              <a:rPr lang="hr-HR" altLang="en-US" sz="2000" dirty="0" smtClean="0">
                <a:solidFill>
                  <a:srgbClr val="0070C0"/>
                </a:solidFill>
              </a:rPr>
              <a:t>Različiti efekti</a:t>
            </a:r>
            <a:r>
              <a:rPr lang="hr-HR" altLang="en-US" sz="2000" dirty="0" smtClean="0"/>
              <a:t> </a:t>
            </a:r>
            <a:r>
              <a:rPr lang="hr-HR" altLang="en-US" sz="2000" dirty="0" err="1" smtClean="0"/>
              <a:t>acetilkolina</a:t>
            </a:r>
            <a:r>
              <a:rPr lang="hr-HR" altLang="en-US" sz="2000" dirty="0" smtClean="0"/>
              <a:t>:</a:t>
            </a:r>
          </a:p>
          <a:p>
            <a:pPr eaLnBrk="1" hangingPunct="1">
              <a:spcBef>
                <a:spcPct val="25000"/>
              </a:spcBef>
              <a:buFontTx/>
              <a:buNone/>
              <a:defRPr/>
            </a:pPr>
            <a:r>
              <a:rPr lang="hr-HR" altLang="en-US" sz="2000" dirty="0" smtClean="0"/>
              <a:t>-ista signalna molekula može imati različite efekte</a:t>
            </a:r>
          </a:p>
          <a:p>
            <a:pPr eaLnBrk="1" hangingPunct="1">
              <a:spcBef>
                <a:spcPct val="25000"/>
              </a:spcBef>
              <a:buFontTx/>
              <a:buNone/>
              <a:defRPr/>
            </a:pPr>
            <a:r>
              <a:rPr lang="hr-HR" altLang="en-US" sz="2000" dirty="0" smtClean="0"/>
              <a:t>ovisnost o “staničnom miljeu”:</a:t>
            </a:r>
          </a:p>
          <a:p>
            <a:pPr eaLnBrk="1" hangingPunct="1">
              <a:spcBef>
                <a:spcPct val="25000"/>
              </a:spcBef>
              <a:buFontTx/>
              <a:buNone/>
              <a:defRPr/>
            </a:pPr>
            <a:r>
              <a:rPr lang="hr-HR" altLang="en-US" sz="2000" dirty="0" smtClean="0"/>
              <a:t>različiti receptori</a:t>
            </a:r>
          </a:p>
          <a:p>
            <a:pPr eaLnBrk="1" hangingPunct="1">
              <a:spcBef>
                <a:spcPct val="25000"/>
              </a:spcBef>
              <a:buFontTx/>
              <a:buNone/>
              <a:defRPr/>
            </a:pPr>
            <a:r>
              <a:rPr lang="hr-HR" altLang="en-US" sz="2000" dirty="0" smtClean="0">
                <a:solidFill>
                  <a:srgbClr val="0066FF"/>
                </a:solidFill>
              </a:rPr>
              <a:t>različita ekspresija molekula </a:t>
            </a:r>
            <a:r>
              <a:rPr lang="hr-HR" altLang="en-US" sz="2000" dirty="0" err="1" smtClean="0">
                <a:solidFill>
                  <a:srgbClr val="0066FF"/>
                </a:solidFill>
              </a:rPr>
              <a:t>unutarstaničnog</a:t>
            </a:r>
            <a:r>
              <a:rPr lang="hr-HR" altLang="en-US" sz="2000" dirty="0" smtClean="0">
                <a:solidFill>
                  <a:srgbClr val="0066FF"/>
                </a:solidFill>
              </a:rPr>
              <a:t> puta</a:t>
            </a:r>
            <a:r>
              <a:rPr lang="hr-HR" altLang="en-US" sz="2000" dirty="0" smtClean="0"/>
              <a:t>,</a:t>
            </a:r>
          </a:p>
          <a:p>
            <a:pPr eaLnBrk="1" hangingPunct="1">
              <a:spcBef>
                <a:spcPct val="25000"/>
              </a:spcBef>
              <a:buFontTx/>
              <a:buNone/>
              <a:defRPr/>
            </a:pPr>
            <a:r>
              <a:rPr lang="hr-HR" altLang="en-US" sz="2000" dirty="0" smtClean="0"/>
              <a:t>aktivatora, </a:t>
            </a:r>
            <a:r>
              <a:rPr lang="hr-HR" altLang="en-US" sz="2000" dirty="0" err="1" smtClean="0"/>
              <a:t>inhibitora</a:t>
            </a:r>
            <a:r>
              <a:rPr lang="hr-HR" altLang="en-US" sz="2000" dirty="0" smtClean="0"/>
              <a:t>, povratnih </a:t>
            </a:r>
            <a:r>
              <a:rPr lang="hr-HR" altLang="en-US" sz="2000" dirty="0" err="1" smtClean="0"/>
              <a:t>sprega..</a:t>
            </a:r>
            <a:r>
              <a:rPr lang="hr-HR" altLang="en-US" sz="2000" dirty="0" smtClean="0"/>
              <a:t>.</a:t>
            </a:r>
          </a:p>
          <a:p>
            <a:pPr marL="342900" indent="-342900" eaLnBrk="1" hangingPunct="1">
              <a:spcBef>
                <a:spcPct val="25000"/>
              </a:spcBef>
              <a:buFontTx/>
              <a:buChar char="-"/>
              <a:defRPr/>
            </a:pPr>
            <a:r>
              <a:rPr lang="hr-HR" altLang="en-US" sz="2000" dirty="0" smtClean="0"/>
              <a:t>posljedica “stanične prošlosti” koja diktira ekspresiju</a:t>
            </a:r>
          </a:p>
          <a:p>
            <a:pPr marL="342900" indent="-342900" eaLnBrk="1" hangingPunct="1">
              <a:spcBef>
                <a:spcPct val="25000"/>
              </a:spcBef>
              <a:buFontTx/>
              <a:buChar char="-"/>
              <a:defRPr/>
            </a:pPr>
            <a:endParaRPr lang="hr-HR" altLang="en-US" sz="2000" dirty="0"/>
          </a:p>
          <a:p>
            <a:pPr eaLnBrk="1" hangingPunct="1">
              <a:spcBef>
                <a:spcPct val="25000"/>
              </a:spcBef>
              <a:buFontTx/>
              <a:buNone/>
              <a:defRPr/>
            </a:pPr>
            <a:r>
              <a:rPr lang="hr-HR" altLang="en-US" sz="2000" dirty="0" smtClean="0"/>
              <a:t>- različiti signali – jednak odgovor (hormoni, </a:t>
            </a:r>
            <a:r>
              <a:rPr lang="hr-HR" altLang="en-US" sz="2000" dirty="0" err="1" smtClean="0"/>
              <a:t>kemotaksija</a:t>
            </a:r>
            <a:r>
              <a:rPr lang="hr-HR" altLang="en-US" sz="2000" dirty="0" smtClean="0"/>
              <a:t>, </a:t>
            </a:r>
            <a:r>
              <a:rPr lang="hr-HR" altLang="en-US" sz="2000" dirty="0" err="1" smtClean="0"/>
              <a:t>apoptoza</a:t>
            </a:r>
            <a:r>
              <a:rPr lang="hr-HR" altLang="en-US" sz="2000" dirty="0" smtClean="0"/>
              <a:t>)</a:t>
            </a:r>
          </a:p>
          <a:p>
            <a:pPr marL="342900" indent="-342900" eaLnBrk="1" hangingPunct="1">
              <a:spcBef>
                <a:spcPct val="25000"/>
              </a:spcBef>
              <a:buFontTx/>
              <a:buChar char="-"/>
              <a:defRPr/>
            </a:pPr>
            <a:endParaRPr lang="hr-HR" altLang="en-US" sz="2000" dirty="0" smtClean="0"/>
          </a:p>
          <a:p>
            <a:pPr marL="342900" indent="-342900" eaLnBrk="1" hangingPunct="1">
              <a:spcBef>
                <a:spcPct val="25000"/>
              </a:spcBef>
              <a:buFontTx/>
              <a:buChar char="-"/>
              <a:defRPr/>
            </a:pPr>
            <a:endParaRPr lang="hr-HR" altLang="en-US" sz="2000" dirty="0" smtClean="0"/>
          </a:p>
          <a:p>
            <a:pPr eaLnBrk="1" hangingPunct="1">
              <a:spcBef>
                <a:spcPct val="25000"/>
              </a:spcBef>
              <a:buFontTx/>
              <a:buNone/>
              <a:defRPr/>
            </a:pPr>
            <a:endParaRPr lang="hr-HR" altLang="en-US" sz="2000" dirty="0" smtClean="0"/>
          </a:p>
          <a:p>
            <a:pPr eaLnBrk="1" hangingPunct="1">
              <a:spcBef>
                <a:spcPct val="25000"/>
              </a:spcBef>
              <a:buFontTx/>
              <a:buNone/>
              <a:defRPr/>
            </a:pPr>
            <a:endParaRPr lang="hr-HR" altLang="en-US" sz="2000" dirty="0" smtClean="0"/>
          </a:p>
          <a:p>
            <a:pPr eaLnBrk="1" hangingPunct="1">
              <a:spcBef>
                <a:spcPct val="25000"/>
              </a:spcBef>
              <a:buFontTx/>
              <a:buNone/>
              <a:defRPr/>
            </a:pPr>
            <a:endParaRPr lang="hr-HR" altLang="en-US" sz="2000" dirty="0" smtClean="0"/>
          </a:p>
          <a:p>
            <a:pPr eaLnBrk="1" hangingPunct="1">
              <a:spcBef>
                <a:spcPct val="25000"/>
              </a:spcBef>
              <a:buFontTx/>
              <a:buNone/>
              <a:defRPr/>
            </a:pPr>
            <a:endParaRPr lang="hr-HR" altLang="en-US" sz="2000" dirty="0" smtClean="0"/>
          </a:p>
          <a:p>
            <a:pPr eaLnBrk="1" hangingPunct="1">
              <a:spcBef>
                <a:spcPct val="25000"/>
              </a:spcBef>
              <a:buFontTx/>
              <a:buNone/>
              <a:defRPr/>
            </a:pPr>
            <a:endParaRPr lang="hr-HR" altLang="en-US" sz="2000" dirty="0" smtClean="0"/>
          </a:p>
        </p:txBody>
      </p:sp>
      <p:sp>
        <p:nvSpPr>
          <p:cNvPr id="10244" name="Rectangle 1"/>
          <p:cNvSpPr>
            <a:spLocks noChangeArrowheads="1"/>
          </p:cNvSpPr>
          <p:nvPr/>
        </p:nvSpPr>
        <p:spPr bwMode="auto">
          <a:xfrm>
            <a:off x="612775" y="98425"/>
            <a:ext cx="374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Char char="-"/>
            </a:pPr>
            <a:r>
              <a:rPr lang="hr-HR" altLang="en-US" sz="2000">
                <a:solidFill>
                  <a:srgbClr val="000000"/>
                </a:solidFill>
              </a:rPr>
              <a:t>efektorska specifičnost</a:t>
            </a:r>
          </a:p>
        </p:txBody>
      </p:sp>
    </p:spTree>
    <p:extLst>
      <p:ext uri="{BB962C8B-B14F-4D97-AF65-F5344CB8AC3E}">
        <p14:creationId xmlns:p14="http://schemas.microsoft.com/office/powerpoint/2010/main" val="349342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86316"/>
            <a:ext cx="5112568" cy="628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66501" y="6197769"/>
            <a:ext cx="5801588"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Aktivacija sličnih putova može voditi različitim ishodima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9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 15-21. The primary response of chick oviduct cells to the steroid sex hormone estradi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28588"/>
            <a:ext cx="26066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Figure 15-23. One type of signaling mechanism expected to show a steep thresholdlike response.">
            <a:hlinkClick r:id="rId4" tooltip="Figure 15-2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4338" y="-9083675"/>
            <a:ext cx="952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Figure 15-23. One type of signaling mechanism expected to show a steep thresholdlike response.">
            <a:hlinkClick r:id="rId4" tooltip="Figure 15-2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4338" y="-9083675"/>
            <a:ext cx="952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 descr="Figure 15-23. One type of signaling mechanism expected to show a steep thresholdlike response.">
            <a:hlinkClick r:id="rId4" tooltip="Figure 15-2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4338" y="-9083675"/>
            <a:ext cx="952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p:cNvSpPr txBox="1">
            <a:spLocks noChangeArrowheads="1"/>
          </p:cNvSpPr>
          <p:nvPr/>
        </p:nvSpPr>
        <p:spPr bwMode="auto">
          <a:xfrm>
            <a:off x="323850" y="3357563"/>
            <a:ext cx="88646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solidFill>
                  <a:schemeClr val="accent2"/>
                </a:solidFill>
              </a:rPr>
              <a:t>Kinetika</a:t>
            </a:r>
            <a:r>
              <a:rPr lang="hr-HR" altLang="en-US" sz="2000"/>
              <a:t> signaliziranja:</a:t>
            </a:r>
          </a:p>
          <a:p>
            <a:pPr eaLnBrk="1" hangingPunct="1">
              <a:spcBef>
                <a:spcPct val="0"/>
              </a:spcBef>
              <a:buFontTx/>
              <a:buNone/>
            </a:pPr>
            <a:endParaRPr lang="hr-HR" altLang="en-US" sz="2000"/>
          </a:p>
          <a:p>
            <a:pPr eaLnBrk="1" hangingPunct="1">
              <a:spcBef>
                <a:spcPct val="0"/>
              </a:spcBef>
              <a:buFontTx/>
              <a:buNone/>
            </a:pPr>
            <a:r>
              <a:rPr lang="hr-HR" altLang="en-US" sz="2000"/>
              <a:t>različiti receptori imaju različitu kinetiku</a:t>
            </a:r>
          </a:p>
          <a:p>
            <a:pPr eaLnBrk="1" hangingPunct="1">
              <a:spcBef>
                <a:spcPct val="0"/>
              </a:spcBef>
              <a:buFontTx/>
              <a:buNone/>
            </a:pPr>
            <a:r>
              <a:rPr lang="hr-HR" altLang="en-US" sz="2000"/>
              <a:t>različit broj aktiviranih receptora potreban za maksimalan odgovor</a:t>
            </a:r>
          </a:p>
          <a:p>
            <a:pPr eaLnBrk="1" hangingPunct="1">
              <a:spcBef>
                <a:spcPct val="0"/>
              </a:spcBef>
              <a:buFontTx/>
              <a:buNone/>
            </a:pPr>
            <a:r>
              <a:rPr lang="hr-HR" altLang="en-US" sz="2000"/>
              <a:t>različit vremenski okvir za aktivaciju odgovora i „uklanjanja signala”</a:t>
            </a:r>
          </a:p>
          <a:p>
            <a:pPr eaLnBrk="1" hangingPunct="1">
              <a:spcBef>
                <a:spcPct val="0"/>
              </a:spcBef>
              <a:buFontTx/>
              <a:buNone/>
            </a:pPr>
            <a:r>
              <a:rPr lang="hr-HR" altLang="en-US" sz="2000"/>
              <a:t>različit poluživot signalnih molekula</a:t>
            </a:r>
          </a:p>
          <a:p>
            <a:pPr eaLnBrk="1" hangingPunct="1">
              <a:spcBef>
                <a:spcPct val="0"/>
              </a:spcBef>
              <a:buFontTx/>
              <a:buNone/>
            </a:pPr>
            <a:endParaRPr lang="hr-HR" altLang="en-US" sz="2000"/>
          </a:p>
          <a:p>
            <a:pPr eaLnBrk="1" hangingPunct="1">
              <a:spcBef>
                <a:spcPct val="0"/>
              </a:spcBef>
              <a:buFontTx/>
              <a:buNone/>
            </a:pPr>
            <a:r>
              <a:rPr lang="hr-HR" altLang="en-US" sz="2000"/>
              <a:t>-u liječenju se koriste agonisti (oponašaju molekule) i antagonisti (vežu se ali</a:t>
            </a:r>
          </a:p>
          <a:p>
            <a:pPr eaLnBrk="1" hangingPunct="1">
              <a:spcBef>
                <a:spcPct val="0"/>
              </a:spcBef>
              <a:buFontTx/>
              <a:buNone/>
            </a:pPr>
            <a:r>
              <a:rPr lang="hr-HR" altLang="en-US" sz="2000"/>
              <a:t>ne izazivaju odgovor) </a:t>
            </a:r>
          </a:p>
          <a:p>
            <a:pPr eaLnBrk="1" hangingPunct="1">
              <a:spcBef>
                <a:spcPct val="0"/>
              </a:spcBef>
              <a:buFontTx/>
              <a:buNone/>
            </a:pPr>
            <a:r>
              <a:rPr lang="hr-HR" altLang="en-US" sz="2000"/>
              <a:t>-kompeticija s prirodnim molekulama ovisno o afinitetu</a:t>
            </a:r>
          </a:p>
          <a:p>
            <a:pPr eaLnBrk="1" hangingPunct="1">
              <a:spcBef>
                <a:spcPct val="0"/>
              </a:spcBef>
              <a:buFontTx/>
              <a:buNone/>
            </a:pPr>
            <a:endParaRPr lang="hr-HR" altLang="en-US" sz="2000"/>
          </a:p>
        </p:txBody>
      </p:sp>
      <p:sp>
        <p:nvSpPr>
          <p:cNvPr id="11271" name="TextBox 1"/>
          <p:cNvSpPr txBox="1">
            <a:spLocks noChangeArrowheads="1"/>
          </p:cNvSpPr>
          <p:nvPr/>
        </p:nvSpPr>
        <p:spPr bwMode="auto">
          <a:xfrm>
            <a:off x="6588125" y="1417638"/>
            <a:ext cx="241141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sinteza albumina kao odgovor na signal: različita ovisnost o aktivaciji broja receptora</a:t>
            </a:r>
            <a:endParaRPr lang="en-US" altLang="en-US" sz="2000"/>
          </a:p>
        </p:txBody>
      </p:sp>
    </p:spTree>
    <p:extLst>
      <p:ext uri="{BB962C8B-B14F-4D97-AF65-F5344CB8AC3E}">
        <p14:creationId xmlns:p14="http://schemas.microsoft.com/office/powerpoint/2010/main" val="172660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979613" y="4652963"/>
            <a:ext cx="61928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Primjer domena u intracelularnom dijelu receptora:</a:t>
            </a:r>
          </a:p>
          <a:p>
            <a:pPr eaLnBrk="1" hangingPunct="1">
              <a:spcBef>
                <a:spcPct val="50000"/>
              </a:spcBef>
              <a:buFontTx/>
              <a:buNone/>
            </a:pPr>
            <a:r>
              <a:rPr lang="hr-HR" altLang="en-US" sz="2000"/>
              <a:t>prijenos signala nizvodno</a:t>
            </a:r>
          </a:p>
        </p:txBody>
      </p:sp>
      <p:graphicFrame>
        <p:nvGraphicFramePr>
          <p:cNvPr id="15363" name="Object 4"/>
          <p:cNvGraphicFramePr>
            <a:graphicFrameLocks noChangeAspect="1"/>
          </p:cNvGraphicFramePr>
          <p:nvPr/>
        </p:nvGraphicFramePr>
        <p:xfrm>
          <a:off x="1908175" y="692150"/>
          <a:ext cx="5616575" cy="3470275"/>
        </p:xfrm>
        <a:graphic>
          <a:graphicData uri="http://schemas.openxmlformats.org/presentationml/2006/ole">
            <mc:AlternateContent xmlns:mc="http://schemas.openxmlformats.org/markup-compatibility/2006">
              <mc:Choice xmlns:v="urn:schemas-microsoft-com:vml" Requires="v">
                <p:oleObj spid="_x0000_s3093" name="Photo Editor Photo" r:id="rId4" imgW="3191320" imgH="1971950" progId="MSPhotoEd.3">
                  <p:embed/>
                </p:oleObj>
              </mc:Choice>
              <mc:Fallback>
                <p:oleObj name="Photo Editor Photo" r:id="rId4" imgW="3191320" imgH="197195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692150"/>
                        <a:ext cx="5616575"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TextBox 3"/>
          <p:cNvSpPr txBox="1">
            <a:spLocks noChangeArrowheads="1"/>
          </p:cNvSpPr>
          <p:nvPr/>
        </p:nvSpPr>
        <p:spPr bwMode="auto">
          <a:xfrm>
            <a:off x="395288" y="333375"/>
            <a:ext cx="5484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 specifičnost zbog nizvodnog “mikrookoliša” </a:t>
            </a:r>
          </a:p>
        </p:txBody>
      </p:sp>
    </p:spTree>
    <p:extLst>
      <p:ext uri="{BB962C8B-B14F-4D97-AF65-F5344CB8AC3E}">
        <p14:creationId xmlns:p14="http://schemas.microsoft.com/office/powerpoint/2010/main" val="42555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15-18. Signal integ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268413"/>
            <a:ext cx="5903913"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2411413" y="5516563"/>
            <a:ext cx="5145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Integracija signala za specifičnost odgovora</a:t>
            </a:r>
          </a:p>
        </p:txBody>
      </p:sp>
      <p:sp>
        <p:nvSpPr>
          <p:cNvPr id="16388" name="TextBox 3"/>
          <p:cNvSpPr txBox="1">
            <a:spLocks noChangeArrowheads="1"/>
          </p:cNvSpPr>
          <p:nvPr/>
        </p:nvSpPr>
        <p:spPr bwMode="auto">
          <a:xfrm>
            <a:off x="611188" y="549275"/>
            <a:ext cx="4432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 specifičnost zbog integracije signala</a:t>
            </a:r>
          </a:p>
        </p:txBody>
      </p:sp>
    </p:spTree>
    <p:extLst>
      <p:ext uri="{BB962C8B-B14F-4D97-AF65-F5344CB8AC3E}">
        <p14:creationId xmlns:p14="http://schemas.microsoft.com/office/powerpoint/2010/main" val="121578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21.servimg.com/u/f21/17/30/76/23/extrac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676400"/>
            <a:ext cx="8986837"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611188" y="319088"/>
            <a:ext cx="4664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solidFill>
                  <a:srgbClr val="0033CC"/>
                </a:solidFill>
              </a:rPr>
              <a:t>Vremenska regulacija signaliziranja</a:t>
            </a:r>
            <a:r>
              <a:rPr lang="hr-HR" altLang="en-US" sz="2000"/>
              <a:t>:</a:t>
            </a:r>
          </a:p>
          <a:p>
            <a:pPr eaLnBrk="1" hangingPunct="1">
              <a:spcBef>
                <a:spcPct val="0"/>
              </a:spcBef>
              <a:buFontTx/>
              <a:buNone/>
            </a:pPr>
            <a:endParaRPr lang="hr-HR" altLang="en-US" sz="2000"/>
          </a:p>
          <a:p>
            <a:pPr eaLnBrk="1" hangingPunct="1">
              <a:spcBef>
                <a:spcPct val="0"/>
              </a:spcBef>
              <a:buFontTx/>
              <a:buNone/>
            </a:pPr>
            <a:r>
              <a:rPr lang="hr-HR" altLang="en-US" sz="2000"/>
              <a:t>različito trajanje signala – različiti ishodi</a:t>
            </a:r>
          </a:p>
          <a:p>
            <a:pPr eaLnBrk="1" hangingPunct="1">
              <a:spcBef>
                <a:spcPct val="0"/>
              </a:spcBef>
              <a:buFontTx/>
              <a:buNone/>
            </a:pPr>
            <a:endParaRPr lang="en-US" altLang="en-US" sz="2000"/>
          </a:p>
        </p:txBody>
      </p:sp>
      <p:sp>
        <p:nvSpPr>
          <p:cNvPr id="3" name="Rectangle 2"/>
          <p:cNvSpPr/>
          <p:nvPr/>
        </p:nvSpPr>
        <p:spPr>
          <a:xfrm>
            <a:off x="6372225" y="1196975"/>
            <a:ext cx="3168650" cy="4497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413" name="TextBox 3"/>
          <p:cNvSpPr txBox="1">
            <a:spLocks noChangeArrowheads="1"/>
          </p:cNvSpPr>
          <p:nvPr/>
        </p:nvSpPr>
        <p:spPr bwMode="auto">
          <a:xfrm>
            <a:off x="6372225" y="615950"/>
            <a:ext cx="25209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brzo signaliziranje:</a:t>
            </a:r>
          </a:p>
          <a:p>
            <a:pPr eaLnBrk="1" hangingPunct="1">
              <a:spcBef>
                <a:spcPct val="0"/>
              </a:spcBef>
              <a:buFontTx/>
              <a:buNone/>
            </a:pPr>
            <a:r>
              <a:rPr lang="hr-HR" altLang="en-US" sz="2000"/>
              <a:t>aktivacija proteina:</a:t>
            </a:r>
          </a:p>
          <a:p>
            <a:pPr eaLnBrk="1" hangingPunct="1">
              <a:spcBef>
                <a:spcPct val="0"/>
              </a:spcBef>
              <a:buFontTx/>
              <a:buNone/>
            </a:pPr>
            <a:r>
              <a:rPr lang="hr-HR" altLang="en-US" sz="2000"/>
              <a:t>migracija</a:t>
            </a:r>
          </a:p>
          <a:p>
            <a:pPr eaLnBrk="1" hangingPunct="1">
              <a:spcBef>
                <a:spcPct val="0"/>
              </a:spcBef>
              <a:buFontTx/>
              <a:buNone/>
            </a:pPr>
            <a:r>
              <a:rPr lang="hr-HR" altLang="en-US" sz="2000"/>
              <a:t>sekrecija </a:t>
            </a:r>
          </a:p>
          <a:p>
            <a:pPr eaLnBrk="1" hangingPunct="1">
              <a:spcBef>
                <a:spcPct val="0"/>
              </a:spcBef>
              <a:buFontTx/>
              <a:buNone/>
            </a:pPr>
            <a:r>
              <a:rPr lang="hr-HR" altLang="en-US" sz="2000"/>
              <a:t>metabolizam</a:t>
            </a:r>
          </a:p>
          <a:p>
            <a:pPr eaLnBrk="1" hangingPunct="1">
              <a:spcBef>
                <a:spcPct val="0"/>
              </a:spcBef>
              <a:buFontTx/>
              <a:buNone/>
            </a:pPr>
            <a:endParaRPr lang="hr-HR" altLang="en-US" sz="2000"/>
          </a:p>
          <a:p>
            <a:pPr eaLnBrk="1" hangingPunct="1">
              <a:spcBef>
                <a:spcPct val="0"/>
              </a:spcBef>
              <a:buFontTx/>
              <a:buNone/>
            </a:pPr>
            <a:r>
              <a:rPr lang="hr-HR" altLang="en-US" sz="2000"/>
              <a:t>živčana stanica:ms</a:t>
            </a:r>
          </a:p>
          <a:p>
            <a:pPr eaLnBrk="1" hangingPunct="1">
              <a:spcBef>
                <a:spcPct val="0"/>
              </a:spcBef>
              <a:buFontTx/>
              <a:buNone/>
            </a:pPr>
            <a:endParaRPr lang="hr-HR" altLang="en-US" sz="2000"/>
          </a:p>
          <a:p>
            <a:pPr eaLnBrk="1" hangingPunct="1">
              <a:spcBef>
                <a:spcPct val="0"/>
              </a:spcBef>
              <a:buFontTx/>
              <a:buNone/>
            </a:pPr>
            <a:r>
              <a:rPr lang="hr-HR" altLang="en-US" sz="2000"/>
              <a:t>spori signali:</a:t>
            </a:r>
          </a:p>
          <a:p>
            <a:pPr eaLnBrk="1" hangingPunct="1">
              <a:spcBef>
                <a:spcPct val="0"/>
              </a:spcBef>
              <a:buFontTx/>
              <a:buNone/>
            </a:pPr>
            <a:r>
              <a:rPr lang="hr-HR" altLang="en-US" sz="2000"/>
              <a:t>transkripcija</a:t>
            </a:r>
          </a:p>
          <a:p>
            <a:pPr eaLnBrk="1" hangingPunct="1">
              <a:spcBef>
                <a:spcPct val="0"/>
              </a:spcBef>
              <a:buFontTx/>
              <a:buNone/>
            </a:pPr>
            <a:r>
              <a:rPr lang="hr-HR" altLang="en-US" sz="2000"/>
              <a:t>rast</a:t>
            </a:r>
          </a:p>
          <a:p>
            <a:pPr eaLnBrk="1" hangingPunct="1">
              <a:spcBef>
                <a:spcPct val="0"/>
              </a:spcBef>
              <a:buFontTx/>
              <a:buNone/>
            </a:pPr>
            <a:r>
              <a:rPr lang="hr-HR" altLang="en-US" sz="2000"/>
              <a:t>dioba</a:t>
            </a:r>
          </a:p>
          <a:p>
            <a:pPr eaLnBrk="1" hangingPunct="1">
              <a:spcBef>
                <a:spcPct val="0"/>
              </a:spcBef>
              <a:buFontTx/>
              <a:buNone/>
            </a:pPr>
            <a:endParaRPr lang="hr-HR" altLang="en-US" sz="2000"/>
          </a:p>
          <a:p>
            <a:pPr eaLnBrk="1" hangingPunct="1">
              <a:spcBef>
                <a:spcPct val="0"/>
              </a:spcBef>
              <a:buFontTx/>
              <a:buNone/>
            </a:pPr>
            <a:r>
              <a:rPr lang="hr-HR" altLang="en-US" sz="2000"/>
              <a:t>složene povratne petlje:</a:t>
            </a:r>
          </a:p>
          <a:p>
            <a:pPr eaLnBrk="1" hangingPunct="1">
              <a:spcBef>
                <a:spcPct val="0"/>
              </a:spcBef>
              <a:buFontTx/>
              <a:buNone/>
            </a:pPr>
            <a:r>
              <a:rPr lang="hr-HR" altLang="en-US" sz="2000"/>
              <a:t>„mjerenje” duljine signala</a:t>
            </a:r>
          </a:p>
          <a:p>
            <a:pPr eaLnBrk="1" hangingPunct="1">
              <a:spcBef>
                <a:spcPct val="0"/>
              </a:spcBef>
              <a:buFontTx/>
              <a:buNone/>
            </a:pPr>
            <a:endParaRPr lang="hr-HR" altLang="en-US" sz="2000"/>
          </a:p>
          <a:p>
            <a:pPr eaLnBrk="1" hangingPunct="1">
              <a:spcBef>
                <a:spcPct val="0"/>
              </a:spcBef>
              <a:buFontTx/>
              <a:buNone/>
            </a:pPr>
            <a:endParaRPr lang="hr-HR" altLang="en-US" sz="2000"/>
          </a:p>
        </p:txBody>
      </p:sp>
      <p:sp>
        <p:nvSpPr>
          <p:cNvPr id="17414" name="TextBox 6"/>
          <p:cNvSpPr txBox="1">
            <a:spLocks noChangeArrowheads="1"/>
          </p:cNvSpPr>
          <p:nvPr/>
        </p:nvSpPr>
        <p:spPr bwMode="auto">
          <a:xfrm>
            <a:off x="4725988" y="6257925"/>
            <a:ext cx="45037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Alberts et al: Molecular Biology of the Cell, 5th ed. Garland Science, New York 2008</a:t>
            </a:r>
            <a:endParaRPr lang="en-US" altLang="en-US" sz="1400"/>
          </a:p>
          <a:p>
            <a:pPr eaLnBrk="1" hangingPunct="1">
              <a:spcBef>
                <a:spcPct val="0"/>
              </a:spcBef>
              <a:buFontTx/>
              <a:buNone/>
            </a:pPr>
            <a:endParaRPr lang="en-US" altLang="en-US" sz="1600"/>
          </a:p>
        </p:txBody>
      </p:sp>
    </p:spTree>
    <p:extLst>
      <p:ext uri="{BB962C8B-B14F-4D97-AF65-F5344CB8AC3E}">
        <p14:creationId xmlns:p14="http://schemas.microsoft.com/office/powerpoint/2010/main" val="3715006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rimarni i s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92150"/>
            <a:ext cx="68865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1258888" y="4652963"/>
            <a:ext cx="70262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Rani primarni odgovor i odgođeni </a:t>
            </a:r>
            <a:r>
              <a:rPr lang="hr-HR" altLang="en-US" sz="2000">
                <a:solidFill>
                  <a:srgbClr val="0066FF"/>
                </a:solidFill>
              </a:rPr>
              <a:t>sekundarni odgovor</a:t>
            </a:r>
            <a:r>
              <a:rPr lang="hr-HR" altLang="en-US" sz="2000"/>
              <a:t> na </a:t>
            </a:r>
          </a:p>
          <a:p>
            <a:pPr eaLnBrk="1" hangingPunct="1">
              <a:spcBef>
                <a:spcPct val="0"/>
              </a:spcBef>
              <a:buFontTx/>
              <a:buNone/>
            </a:pPr>
            <a:r>
              <a:rPr lang="hr-HR" altLang="en-US" sz="2000"/>
              <a:t>signalnu molekulu</a:t>
            </a:r>
          </a:p>
          <a:p>
            <a:pPr eaLnBrk="1" hangingPunct="1">
              <a:spcBef>
                <a:spcPct val="0"/>
              </a:spcBef>
              <a:buFontTx/>
              <a:buNone/>
            </a:pPr>
            <a:endParaRPr lang="hr-HR" altLang="en-US" sz="2000"/>
          </a:p>
          <a:p>
            <a:pPr eaLnBrk="1" hangingPunct="1">
              <a:spcBef>
                <a:spcPct val="0"/>
              </a:spcBef>
              <a:buFontTx/>
              <a:buNone/>
            </a:pPr>
            <a:r>
              <a:rPr lang="hr-HR" altLang="en-US" sz="2000"/>
              <a:t>sekundarni odgovor: npr. proizvodnja transkripcijskog faktora</a:t>
            </a:r>
          </a:p>
          <a:p>
            <a:pPr eaLnBrk="1" hangingPunct="1">
              <a:spcBef>
                <a:spcPct val="0"/>
              </a:spcBef>
              <a:buFontTx/>
              <a:buNone/>
            </a:pPr>
            <a:endParaRPr lang="hr-HR" altLang="en-US" sz="2000"/>
          </a:p>
          <a:p>
            <a:pPr eaLnBrk="1" hangingPunct="1">
              <a:spcBef>
                <a:spcPct val="0"/>
              </a:spcBef>
              <a:buFontTx/>
              <a:buNone/>
            </a:pPr>
            <a:endParaRPr lang="hr-HR" altLang="en-US" sz="2000"/>
          </a:p>
        </p:txBody>
      </p:sp>
    </p:spTree>
    <p:extLst>
      <p:ext uri="{BB962C8B-B14F-4D97-AF65-F5344CB8AC3E}">
        <p14:creationId xmlns:p14="http://schemas.microsoft.com/office/powerpoint/2010/main" val="394346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2627313" y="692150"/>
          <a:ext cx="4005262" cy="4252913"/>
        </p:xfrm>
        <a:graphic>
          <a:graphicData uri="http://schemas.openxmlformats.org/presentationml/2006/ole">
            <mc:AlternateContent xmlns:mc="http://schemas.openxmlformats.org/markup-compatibility/2006">
              <mc:Choice xmlns:v="urn:schemas-microsoft-com:vml" Requires="v">
                <p:oleObj spid="_x0000_s1047" name="Photo Editor Photo" r:id="rId3" imgW="3400900" imgH="3610479" progId="MSPhotoEd.3">
                  <p:embed/>
                </p:oleObj>
              </mc:Choice>
              <mc:Fallback>
                <p:oleObj name="Photo Editor Photo" r:id="rId3" imgW="3400900" imgH="361047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692150"/>
                        <a:ext cx="4005262"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6"/>
          <p:cNvSpPr txBox="1">
            <a:spLocks noChangeArrowheads="1"/>
          </p:cNvSpPr>
          <p:nvPr/>
        </p:nvSpPr>
        <p:spPr bwMode="auto">
          <a:xfrm>
            <a:off x="900113" y="5491163"/>
            <a:ext cx="7984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Arial" panose="020B0604020202020204" pitchFamily="34" charset="0"/>
                <a:cs typeface="Arial" panose="020B0604020202020204" pitchFamily="34" charset="0"/>
              </a:rPr>
              <a:t>Život stanice ovisi o signalima</a:t>
            </a:r>
          </a:p>
          <a:p>
            <a:pPr eaLnBrk="1" hangingPunct="1">
              <a:spcBef>
                <a:spcPct val="0"/>
              </a:spcBef>
              <a:buFontTx/>
              <a:buNone/>
            </a:pPr>
            <a:r>
              <a:rPr lang="hr-HR" altLang="en-US" sz="2000" dirty="0">
                <a:latin typeface="Arial" panose="020B0604020202020204" pitchFamily="34" charset="0"/>
                <a:cs typeface="Arial" panose="020B0604020202020204" pitchFamily="34" charset="0"/>
              </a:rPr>
              <a:t>-hormonima, faktorima rasta, kontaktu s drugim stanicama, okolišu…</a:t>
            </a:r>
          </a:p>
          <a:p>
            <a:pPr eaLnBrk="1" hangingPunct="1">
              <a:spcBef>
                <a:spcPct val="0"/>
              </a:spcBef>
              <a:buFontTx/>
              <a:buNone/>
            </a:pPr>
            <a:r>
              <a:rPr lang="hr-HR" altLang="en-US" sz="2000" dirty="0">
                <a:latin typeface="Arial" panose="020B0604020202020204" pitchFamily="34" charset="0"/>
                <a:cs typeface="Arial" panose="020B0604020202020204" pitchFamily="34" charset="0"/>
              </a:rPr>
              <a:t> </a:t>
            </a:r>
          </a:p>
        </p:txBody>
      </p:sp>
      <p:sp>
        <p:nvSpPr>
          <p:cNvPr id="3076" name="Line 7"/>
          <p:cNvSpPr>
            <a:spLocks noChangeShapeType="1"/>
          </p:cNvSpPr>
          <p:nvPr/>
        </p:nvSpPr>
        <p:spPr bwMode="auto">
          <a:xfrm>
            <a:off x="2195513" y="4652963"/>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04830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533400" y="188913"/>
          <a:ext cx="8324850" cy="3959225"/>
        </p:xfrm>
        <a:graphic>
          <a:graphicData uri="http://schemas.openxmlformats.org/presentationml/2006/ole">
            <mc:AlternateContent xmlns:mc="http://schemas.openxmlformats.org/markup-compatibility/2006">
              <mc:Choice xmlns:v="urn:schemas-microsoft-com:vml" Requires="v">
                <p:oleObj spid="_x0000_s4117" name="Photo Editor Photo" r:id="rId3" imgW="6857143" imgH="2534004" progId="MSPhotoEd.3">
                  <p:embed/>
                </p:oleObj>
              </mc:Choice>
              <mc:Fallback>
                <p:oleObj name="Photo Editor Photo" r:id="rId3" imgW="6857143" imgH="253400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8913"/>
                        <a:ext cx="832485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5"/>
          <p:cNvSpPr txBox="1">
            <a:spLocks noChangeArrowheads="1"/>
          </p:cNvSpPr>
          <p:nvPr/>
        </p:nvSpPr>
        <p:spPr bwMode="auto">
          <a:xfrm>
            <a:off x="539750" y="4437063"/>
            <a:ext cx="84248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Prestanak signala</a:t>
            </a:r>
          </a:p>
          <a:p>
            <a:pPr eaLnBrk="1" hangingPunct="1">
              <a:spcBef>
                <a:spcPct val="0"/>
              </a:spcBef>
              <a:buFontTx/>
              <a:buNone/>
            </a:pPr>
            <a:endParaRPr lang="hr-HR" altLang="en-US" sz="2000"/>
          </a:p>
          <a:p>
            <a:pPr eaLnBrk="1" hangingPunct="1">
              <a:spcBef>
                <a:spcPct val="0"/>
              </a:spcBef>
              <a:buFontTx/>
              <a:buNone/>
            </a:pPr>
            <a:r>
              <a:rPr lang="hr-HR" altLang="en-US" sz="2000"/>
              <a:t>-princip sklopke</a:t>
            </a:r>
          </a:p>
          <a:p>
            <a:pPr eaLnBrk="1" hangingPunct="1">
              <a:spcBef>
                <a:spcPct val="0"/>
              </a:spcBef>
              <a:buFontTx/>
              <a:buNone/>
            </a:pPr>
            <a:r>
              <a:rPr lang="hr-HR" altLang="en-US" sz="2000"/>
              <a:t>-različita stopa obrta signala (turnover) kod raznih puteva</a:t>
            </a:r>
          </a:p>
          <a:p>
            <a:pPr eaLnBrk="1" hangingPunct="1">
              <a:spcBef>
                <a:spcPct val="0"/>
              </a:spcBef>
              <a:buFontTx/>
              <a:buNone/>
            </a:pPr>
            <a:r>
              <a:rPr lang="hr-HR" altLang="en-US" sz="2000"/>
              <a:t>degradacija receptora, inaktivacija signalnih molekula negativnom povratnom vezom</a:t>
            </a:r>
          </a:p>
          <a:p>
            <a:pPr eaLnBrk="1" hangingPunct="1">
              <a:spcBef>
                <a:spcPct val="0"/>
              </a:spcBef>
              <a:buFontTx/>
              <a:buNone/>
            </a:pPr>
            <a:r>
              <a:rPr lang="hr-HR" altLang="en-US" sz="1800"/>
              <a:t> </a:t>
            </a:r>
          </a:p>
        </p:txBody>
      </p:sp>
    </p:spTree>
    <p:extLst>
      <p:ext uri="{BB962C8B-B14F-4D97-AF65-F5344CB8AC3E}">
        <p14:creationId xmlns:p14="http://schemas.microsoft.com/office/powerpoint/2010/main" val="3365578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55776" y="980728"/>
            <a:ext cx="3845446" cy="274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4437112"/>
            <a:ext cx="8352928" cy="1908215"/>
          </a:xfrm>
          <a:prstGeom prst="rect">
            <a:avLst/>
          </a:prstGeom>
          <a:noFill/>
        </p:spPr>
        <p:txBody>
          <a:bodyPr wrap="square" rtlCol="0">
            <a:spAutoFit/>
          </a:bodyPr>
          <a:lstStyle/>
          <a:p>
            <a:r>
              <a:rPr lang="hr-HR" sz="2000" dirty="0" smtClean="0"/>
              <a:t>Stanica mora integrirati </a:t>
            </a:r>
            <a:r>
              <a:rPr lang="hr-HR" sz="2000" dirty="0" smtClean="0">
                <a:solidFill>
                  <a:schemeClr val="accent1"/>
                </a:solidFill>
              </a:rPr>
              <a:t>mnoge ulazne signale</a:t>
            </a:r>
            <a:r>
              <a:rPr lang="hr-HR" sz="2000" dirty="0" smtClean="0"/>
              <a:t>, </a:t>
            </a:r>
            <a:r>
              <a:rPr lang="hr-HR" sz="2000" dirty="0" err="1" smtClean="0"/>
              <a:t>aktivirajuće</a:t>
            </a:r>
            <a:r>
              <a:rPr lang="hr-HR" sz="2000" dirty="0" smtClean="0"/>
              <a:t> i </a:t>
            </a:r>
            <a:r>
              <a:rPr lang="hr-HR" sz="2000" dirty="0" err="1" smtClean="0"/>
              <a:t>reprimirajuće</a:t>
            </a:r>
            <a:endParaRPr lang="hr-HR" sz="2000" dirty="0"/>
          </a:p>
          <a:p>
            <a:r>
              <a:rPr lang="hr-HR" sz="2000" dirty="0" smtClean="0"/>
              <a:t>treba uzeti u obzir vanjske uvjete i uvjete u stanici (npr. status energije, fazu staničnog ciklusa) </a:t>
            </a:r>
          </a:p>
          <a:p>
            <a:r>
              <a:rPr lang="hr-HR" sz="2000" dirty="0" smtClean="0"/>
              <a:t>-djeluje kao stroj s više ulaznih signala (</a:t>
            </a:r>
            <a:r>
              <a:rPr lang="hr-HR" sz="2000" i="1" dirty="0" err="1" smtClean="0"/>
              <a:t>multi</a:t>
            </a:r>
            <a:r>
              <a:rPr lang="hr-HR" sz="2000" i="1" dirty="0" smtClean="0"/>
              <a:t>-</a:t>
            </a:r>
            <a:r>
              <a:rPr lang="hr-HR" sz="2000" i="1" dirty="0" err="1" smtClean="0"/>
              <a:t>input</a:t>
            </a:r>
            <a:r>
              <a:rPr lang="hr-HR" sz="2000" i="1" dirty="0" smtClean="0"/>
              <a:t> </a:t>
            </a:r>
            <a:r>
              <a:rPr lang="hr-HR" sz="2000" i="1" dirty="0" err="1" smtClean="0"/>
              <a:t>state</a:t>
            </a:r>
            <a:r>
              <a:rPr lang="hr-HR" sz="2000" i="1" dirty="0" smtClean="0"/>
              <a:t> </a:t>
            </a:r>
            <a:r>
              <a:rPr lang="hr-HR" sz="2000" i="1" dirty="0" err="1" smtClean="0"/>
              <a:t>machine</a:t>
            </a:r>
            <a:r>
              <a:rPr lang="hr-HR" sz="2000" dirty="0" smtClean="0"/>
              <a:t>) koji se integriraju u </a:t>
            </a:r>
            <a:r>
              <a:rPr lang="hr-HR" sz="2000" dirty="0" smtClean="0">
                <a:solidFill>
                  <a:schemeClr val="accent1"/>
                </a:solidFill>
              </a:rPr>
              <a:t>signalizacijskom čvorištu</a:t>
            </a:r>
          </a:p>
          <a:p>
            <a:endParaRPr lang="en-US" dirty="0"/>
          </a:p>
        </p:txBody>
      </p:sp>
    </p:spTree>
    <p:extLst>
      <p:ext uri="{BB962C8B-B14F-4D97-AF65-F5344CB8AC3E}">
        <p14:creationId xmlns:p14="http://schemas.microsoft.com/office/powerpoint/2010/main" val="996747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41" y="260648"/>
            <a:ext cx="5468291" cy="418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72" y="4005064"/>
            <a:ext cx="3320465" cy="27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4797152"/>
            <a:ext cx="5568275" cy="1323439"/>
          </a:xfrm>
          <a:prstGeom prst="rect">
            <a:avLst/>
          </a:prstGeom>
          <a:noFill/>
        </p:spPr>
        <p:txBody>
          <a:bodyPr wrap="square" rtlCol="0">
            <a:spAutoFit/>
          </a:bodyPr>
          <a:lstStyle/>
          <a:p>
            <a:r>
              <a:rPr lang="hr-HR" sz="2000" dirty="0" smtClean="0"/>
              <a:t>Stanični je mehanizam nalik </a:t>
            </a:r>
            <a:r>
              <a:rPr lang="hr-HR" sz="2000" dirty="0" smtClean="0">
                <a:solidFill>
                  <a:schemeClr val="accent1"/>
                </a:solidFill>
              </a:rPr>
              <a:t>logičkim izlazima </a:t>
            </a:r>
            <a:r>
              <a:rPr lang="hr-HR" sz="2000" dirty="0" smtClean="0"/>
              <a:t>(</a:t>
            </a:r>
            <a:r>
              <a:rPr lang="hr-HR" sz="2000" dirty="0" err="1" smtClean="0"/>
              <a:t>logic</a:t>
            </a:r>
            <a:r>
              <a:rPr lang="hr-HR" sz="2000" dirty="0" smtClean="0"/>
              <a:t> </a:t>
            </a:r>
            <a:r>
              <a:rPr lang="hr-HR" sz="2000" dirty="0" err="1" smtClean="0"/>
              <a:t>gates</a:t>
            </a:r>
            <a:r>
              <a:rPr lang="hr-HR" sz="2000" dirty="0" smtClean="0"/>
              <a:t>)</a:t>
            </a:r>
          </a:p>
          <a:p>
            <a:r>
              <a:rPr lang="hr-HR" sz="2000" dirty="0" smtClean="0"/>
              <a:t>izlaz (</a:t>
            </a:r>
            <a:r>
              <a:rPr lang="hr-HR" sz="2000" dirty="0" err="1" smtClean="0"/>
              <a:t>output</a:t>
            </a:r>
            <a:r>
              <a:rPr lang="hr-HR" sz="2000" dirty="0" smtClean="0"/>
              <a:t>) ovisi o kombinaciji dvaju ulaza i njihovim odnosima</a:t>
            </a:r>
            <a:endParaRPr lang="en-US" sz="2000" dirty="0"/>
          </a:p>
        </p:txBody>
      </p:sp>
    </p:spTree>
    <p:extLst>
      <p:ext uri="{BB962C8B-B14F-4D97-AF65-F5344CB8AC3E}">
        <p14:creationId xmlns:p14="http://schemas.microsoft.com/office/powerpoint/2010/main" val="101521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7584" y="332656"/>
            <a:ext cx="7835565" cy="2592288"/>
            <a:chOff x="827584" y="332656"/>
            <a:chExt cx="7835565" cy="2592288"/>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43608" y="476672"/>
              <a:ext cx="761954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27584" y="332656"/>
              <a:ext cx="360040"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87624" y="2636912"/>
              <a:ext cx="100811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395536" y="3501008"/>
            <a:ext cx="8460432" cy="2554545"/>
          </a:xfrm>
          <a:prstGeom prst="rect">
            <a:avLst/>
          </a:prstGeom>
          <a:noFill/>
        </p:spPr>
        <p:txBody>
          <a:bodyPr wrap="square" rtlCol="0">
            <a:spAutoFit/>
          </a:bodyPr>
          <a:lstStyle/>
          <a:p>
            <a:r>
              <a:rPr lang="hr-HR" sz="2000" dirty="0" smtClean="0"/>
              <a:t>U stanici je moguć „</a:t>
            </a:r>
            <a:r>
              <a:rPr lang="hr-HR" sz="2000" dirty="0" err="1" smtClean="0"/>
              <a:t>višekanalni</a:t>
            </a:r>
            <a:r>
              <a:rPr lang="hr-HR" sz="2000" dirty="0" smtClean="0"/>
              <a:t>” ulaz kod proteina koji se </a:t>
            </a:r>
            <a:r>
              <a:rPr lang="hr-HR" sz="2000" dirty="0" err="1" smtClean="0"/>
              <a:t>fosforiliraju</a:t>
            </a:r>
            <a:r>
              <a:rPr lang="hr-HR" sz="2000" dirty="0" smtClean="0"/>
              <a:t> ili modificiraju na više mjesta: </a:t>
            </a:r>
          </a:p>
          <a:p>
            <a:r>
              <a:rPr lang="hr-HR" sz="2000" dirty="0" smtClean="0"/>
              <a:t>Na </a:t>
            </a:r>
            <a:r>
              <a:rPr lang="hr-HR" sz="2000" dirty="0" err="1" smtClean="0"/>
              <a:t>histonu</a:t>
            </a:r>
            <a:r>
              <a:rPr lang="hr-HR" sz="2000" dirty="0" smtClean="0"/>
              <a:t> H3, </a:t>
            </a:r>
            <a:r>
              <a:rPr lang="hr-HR" sz="2000" dirty="0" err="1" smtClean="0"/>
              <a:t>lizin</a:t>
            </a:r>
            <a:r>
              <a:rPr lang="hr-HR" sz="2000" dirty="0" smtClean="0"/>
              <a:t> Lys9 može biti </a:t>
            </a:r>
            <a:r>
              <a:rPr lang="hr-HR" sz="2000" dirty="0" err="1" smtClean="0"/>
              <a:t>trimetiliran</a:t>
            </a:r>
            <a:r>
              <a:rPr lang="hr-HR" sz="2000" dirty="0" smtClean="0"/>
              <a:t>. Ako je susjedni Ser10 </a:t>
            </a:r>
            <a:r>
              <a:rPr lang="hr-HR" sz="2000" dirty="0" err="1" smtClean="0"/>
              <a:t>fosforiliran</a:t>
            </a:r>
            <a:r>
              <a:rPr lang="hr-HR" sz="2000" dirty="0" smtClean="0"/>
              <a:t> blokira se vezanje proteina HP1 i </a:t>
            </a:r>
            <a:r>
              <a:rPr lang="hr-HR" sz="2000" dirty="0" err="1" smtClean="0"/>
              <a:t>heterokromatinizacija</a:t>
            </a:r>
            <a:endParaRPr lang="hr-HR" sz="2000" dirty="0" smtClean="0"/>
          </a:p>
          <a:p>
            <a:endParaRPr lang="hr-HR" sz="2000" dirty="0"/>
          </a:p>
          <a:p>
            <a:r>
              <a:rPr lang="hr-HR" sz="2000" dirty="0" smtClean="0"/>
              <a:t>nekad jedna modifikacija omogućuje drugu:</a:t>
            </a:r>
          </a:p>
          <a:p>
            <a:r>
              <a:rPr lang="hr-HR" sz="2000" dirty="0" smtClean="0"/>
              <a:t>npr. ako je supstrat već </a:t>
            </a:r>
            <a:r>
              <a:rPr lang="hr-HR" sz="2000" dirty="0" err="1" smtClean="0"/>
              <a:t>fosforiliran</a:t>
            </a:r>
            <a:r>
              <a:rPr lang="hr-HR" sz="2000" dirty="0" smtClean="0"/>
              <a:t> s CK1 ili CK2, GSK-3 će ga </a:t>
            </a:r>
            <a:r>
              <a:rPr lang="hr-HR" sz="2000" dirty="0" err="1" smtClean="0"/>
              <a:t>fosforilirati</a:t>
            </a:r>
            <a:endParaRPr lang="hr-HR" sz="2000" dirty="0" smtClean="0"/>
          </a:p>
          <a:p>
            <a:r>
              <a:rPr lang="hr-HR" sz="2000" dirty="0" smtClean="0">
                <a:solidFill>
                  <a:schemeClr val="accent1"/>
                </a:solidFill>
              </a:rPr>
              <a:t>kooperativno ili sekvencijalno djelovanje</a:t>
            </a:r>
            <a:endParaRPr lang="en-US" sz="2000" dirty="0">
              <a:solidFill>
                <a:schemeClr val="accent1"/>
              </a:solidFill>
            </a:endParaRPr>
          </a:p>
        </p:txBody>
      </p:sp>
    </p:spTree>
    <p:extLst>
      <p:ext uri="{BB962C8B-B14F-4D97-AF65-F5344CB8AC3E}">
        <p14:creationId xmlns:p14="http://schemas.microsoft.com/office/powerpoint/2010/main" val="2011970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43608" y="332656"/>
            <a:ext cx="6566267" cy="5112568"/>
            <a:chOff x="1043608" y="332656"/>
            <a:chExt cx="6566267" cy="5112568"/>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59631" y="476672"/>
              <a:ext cx="635024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43608" y="332656"/>
              <a:ext cx="432048" cy="511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899593" y="5445224"/>
            <a:ext cx="8064896" cy="707886"/>
          </a:xfrm>
          <a:prstGeom prst="rect">
            <a:avLst/>
          </a:prstGeom>
          <a:noFill/>
        </p:spPr>
        <p:txBody>
          <a:bodyPr wrap="square" rtlCol="0">
            <a:spAutoFit/>
          </a:bodyPr>
          <a:lstStyle/>
          <a:p>
            <a:r>
              <a:rPr lang="hr-HR" sz="2000" dirty="0" smtClean="0"/>
              <a:t>Aktivacija </a:t>
            </a:r>
            <a:r>
              <a:rPr lang="hr-HR" sz="2000" dirty="0" err="1" smtClean="0"/>
              <a:t>ciklin</a:t>
            </a:r>
            <a:r>
              <a:rPr lang="hr-HR" sz="2000" dirty="0" smtClean="0"/>
              <a:t> B-cdc2 primjer je višeulaznog sustava koji zahtijeva i </a:t>
            </a:r>
            <a:r>
              <a:rPr lang="hr-HR" sz="2000" dirty="0" err="1" smtClean="0"/>
              <a:t>posttranslacijske</a:t>
            </a:r>
            <a:r>
              <a:rPr lang="hr-HR" sz="2000" dirty="0" smtClean="0"/>
              <a:t> modifikacije i vezanje </a:t>
            </a:r>
            <a:r>
              <a:rPr lang="hr-HR" sz="2000" dirty="0" err="1" smtClean="0"/>
              <a:t>liganda</a:t>
            </a:r>
            <a:endParaRPr lang="en-US" sz="2000" dirty="0"/>
          </a:p>
        </p:txBody>
      </p:sp>
    </p:spTree>
    <p:extLst>
      <p:ext uri="{BB962C8B-B14F-4D97-AF65-F5344CB8AC3E}">
        <p14:creationId xmlns:p14="http://schemas.microsoft.com/office/powerpoint/2010/main" val="129493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76672"/>
            <a:ext cx="7166670" cy="340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6463" y="3909748"/>
            <a:ext cx="8352928" cy="1323439"/>
          </a:xfrm>
          <a:prstGeom prst="rect">
            <a:avLst/>
          </a:prstGeom>
          <a:noFill/>
        </p:spPr>
        <p:txBody>
          <a:bodyPr wrap="square" rtlCol="0">
            <a:spAutoFit/>
          </a:bodyPr>
          <a:lstStyle/>
          <a:p>
            <a:r>
              <a:rPr lang="hr-HR" sz="2000" dirty="0" smtClean="0"/>
              <a:t>Modularni proteini služe kao </a:t>
            </a:r>
            <a:r>
              <a:rPr lang="hr-HR" sz="2000" dirty="0" smtClean="0">
                <a:solidFill>
                  <a:schemeClr val="accent1"/>
                </a:solidFill>
              </a:rPr>
              <a:t>signalni integratori</a:t>
            </a:r>
            <a:r>
              <a:rPr lang="hr-HR" sz="2000" dirty="0" smtClean="0"/>
              <a:t>.</a:t>
            </a:r>
          </a:p>
          <a:p>
            <a:endParaRPr lang="hr-HR" sz="2000" dirty="0" smtClean="0"/>
          </a:p>
          <a:p>
            <a:r>
              <a:rPr lang="hr-HR" sz="2000" dirty="0" smtClean="0"/>
              <a:t>Signalni protein WASP regulator je </a:t>
            </a:r>
            <a:r>
              <a:rPr lang="hr-HR" sz="2000" dirty="0" err="1" smtClean="0"/>
              <a:t>aktinskog</a:t>
            </a:r>
            <a:r>
              <a:rPr lang="hr-HR" sz="2000" dirty="0" smtClean="0"/>
              <a:t> </a:t>
            </a:r>
            <a:r>
              <a:rPr lang="hr-HR" sz="2000" dirty="0" err="1" smtClean="0"/>
              <a:t>citoskeleta</a:t>
            </a:r>
            <a:r>
              <a:rPr lang="hr-HR" sz="2000" dirty="0" smtClean="0"/>
              <a:t> jer aktivira Arp2/3 kompleks da bi započela </a:t>
            </a:r>
            <a:r>
              <a:rPr lang="hr-HR" sz="2000" dirty="0" err="1" smtClean="0"/>
              <a:t>nukleacija</a:t>
            </a:r>
            <a:r>
              <a:rPr lang="hr-HR" sz="2000" dirty="0" smtClean="0"/>
              <a:t> </a:t>
            </a:r>
            <a:r>
              <a:rPr lang="hr-HR" sz="2000" dirty="0" err="1" smtClean="0"/>
              <a:t>aktinskog</a:t>
            </a:r>
            <a:r>
              <a:rPr lang="hr-HR" sz="2000" dirty="0" smtClean="0"/>
              <a:t> </a:t>
            </a:r>
            <a:r>
              <a:rPr lang="hr-HR" sz="2000" dirty="0" err="1" smtClean="0"/>
              <a:t>citoskeleta</a:t>
            </a:r>
            <a:r>
              <a:rPr lang="hr-HR" sz="2000" dirty="0" smtClean="0"/>
              <a:t>.</a:t>
            </a:r>
          </a:p>
        </p:txBody>
      </p:sp>
    </p:spTree>
    <p:extLst>
      <p:ext uri="{BB962C8B-B14F-4D97-AF65-F5344CB8AC3E}">
        <p14:creationId xmlns:p14="http://schemas.microsoft.com/office/powerpoint/2010/main" val="1782725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4293096"/>
            <a:ext cx="8748464" cy="1938992"/>
          </a:xfrm>
          <a:prstGeom prst="rect">
            <a:avLst/>
          </a:prstGeom>
          <a:noFill/>
        </p:spPr>
        <p:txBody>
          <a:bodyPr wrap="square" rtlCol="0">
            <a:spAutoFit/>
          </a:bodyPr>
          <a:lstStyle/>
          <a:p>
            <a:r>
              <a:rPr lang="hr-HR" sz="2000" dirty="0" smtClean="0">
                <a:solidFill>
                  <a:schemeClr val="accent1"/>
                </a:solidFill>
              </a:rPr>
              <a:t>Promotori gena </a:t>
            </a:r>
            <a:r>
              <a:rPr lang="hr-HR" sz="2000" dirty="0" smtClean="0"/>
              <a:t>mogu integrirati više signalnih </a:t>
            </a:r>
            <a:r>
              <a:rPr lang="hr-HR" sz="2000" dirty="0" err="1" smtClean="0"/>
              <a:t>puteva</a:t>
            </a:r>
            <a:r>
              <a:rPr lang="hr-HR" sz="2000" dirty="0" smtClean="0"/>
              <a:t> preko transkripcijskih faktora.</a:t>
            </a:r>
          </a:p>
          <a:p>
            <a:r>
              <a:rPr lang="hr-HR" sz="2000" dirty="0" smtClean="0"/>
              <a:t>T leukociti, aktivirani stanicama koje im prezentiraju antigen, luče IL-2 koji potiče proliferaciju i </a:t>
            </a:r>
            <a:r>
              <a:rPr lang="hr-HR" sz="2000" dirty="0" err="1" smtClean="0"/>
              <a:t>preživljenje</a:t>
            </a:r>
            <a:r>
              <a:rPr lang="hr-HR" sz="2000" dirty="0" smtClean="0"/>
              <a:t> aktiviranih T leukocita.</a:t>
            </a:r>
          </a:p>
          <a:p>
            <a:r>
              <a:rPr lang="hr-HR" sz="2000" dirty="0" smtClean="0"/>
              <a:t>Potrebno je kooperativno vezanje faktora NFAT koji </a:t>
            </a:r>
            <a:r>
              <a:rPr lang="hr-HR" sz="2000" dirty="0" err="1" smtClean="0"/>
              <a:t>fosforiliran</a:t>
            </a:r>
            <a:r>
              <a:rPr lang="hr-HR" sz="2000" dirty="0" smtClean="0"/>
              <a:t> može ući u jezgru i </a:t>
            </a:r>
            <a:r>
              <a:rPr lang="hr-HR" sz="2000" dirty="0" err="1" smtClean="0"/>
              <a:t>fosforilacija</a:t>
            </a:r>
            <a:r>
              <a:rPr lang="hr-HR" sz="2000" dirty="0" smtClean="0"/>
              <a:t> AP1 putem MAPK.</a:t>
            </a:r>
            <a:endParaRPr lang="en-US" sz="2000" dirty="0"/>
          </a:p>
        </p:txBody>
      </p:sp>
      <p:grpSp>
        <p:nvGrpSpPr>
          <p:cNvPr id="5" name="Group 4"/>
          <p:cNvGrpSpPr/>
          <p:nvPr/>
        </p:nvGrpSpPr>
        <p:grpSpPr>
          <a:xfrm>
            <a:off x="1115616" y="188640"/>
            <a:ext cx="6541740" cy="3616285"/>
            <a:chOff x="1115616" y="188640"/>
            <a:chExt cx="6541740" cy="3616285"/>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331640" y="332656"/>
              <a:ext cx="6325716" cy="347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15616" y="188640"/>
              <a:ext cx="576064" cy="361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31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052736"/>
            <a:ext cx="8064896" cy="3416320"/>
          </a:xfrm>
          <a:prstGeom prst="rect">
            <a:avLst/>
          </a:prstGeom>
          <a:noFill/>
        </p:spPr>
        <p:txBody>
          <a:bodyPr wrap="square" rtlCol="0">
            <a:spAutoFit/>
          </a:bodyPr>
          <a:lstStyle/>
          <a:p>
            <a:r>
              <a:rPr lang="hr-HR" sz="2000" dirty="0" smtClean="0"/>
              <a:t>Osim </a:t>
            </a:r>
            <a:r>
              <a:rPr lang="hr-HR" sz="2000" dirty="0" err="1" smtClean="0"/>
              <a:t>prisustva</a:t>
            </a:r>
            <a:r>
              <a:rPr lang="hr-HR" sz="2000" dirty="0" smtClean="0"/>
              <a:t> samog ulaznog signala, stanica treba mjeriti amplitudu (jakost) ili vremensko trajanje signala.</a:t>
            </a:r>
          </a:p>
          <a:p>
            <a:r>
              <a:rPr lang="hr-HR" sz="2000" dirty="0" smtClean="0"/>
              <a:t>Složena priroda i mreža međusobnih interakcija čini arhitekturu mreže (</a:t>
            </a:r>
            <a:r>
              <a:rPr lang="hr-HR" sz="2000" dirty="0" err="1" smtClean="0"/>
              <a:t>network</a:t>
            </a:r>
            <a:r>
              <a:rPr lang="hr-HR" sz="2000" dirty="0" smtClean="0"/>
              <a:t> </a:t>
            </a:r>
            <a:r>
              <a:rPr lang="hr-HR" sz="2000" dirty="0" err="1" smtClean="0"/>
              <a:t>architecture</a:t>
            </a:r>
            <a:r>
              <a:rPr lang="hr-HR" sz="2000" dirty="0" smtClean="0"/>
              <a:t>)</a:t>
            </a:r>
          </a:p>
          <a:p>
            <a:endParaRPr lang="hr-HR" sz="2000" dirty="0"/>
          </a:p>
          <a:p>
            <a:r>
              <a:rPr lang="hr-HR" sz="2000" dirty="0" smtClean="0">
                <a:solidFill>
                  <a:schemeClr val="tx2">
                    <a:lumMod val="60000"/>
                    <a:lumOff val="40000"/>
                  </a:schemeClr>
                </a:solidFill>
              </a:rPr>
              <a:t>Arhitektura mreže </a:t>
            </a:r>
            <a:r>
              <a:rPr lang="hr-HR" sz="2000" dirty="0" smtClean="0"/>
              <a:t>omogućuje izvođenje specifičnih zadataka obrade podataka. </a:t>
            </a:r>
          </a:p>
          <a:p>
            <a:r>
              <a:rPr lang="hr-HR" sz="2000" dirty="0" smtClean="0"/>
              <a:t>Nema jednostavne veze između arhitekture i funkcije (ponašanja) stanice: jedan tip arhitekture može izvoditi različite funkcije, ovisno o parametrima.</a:t>
            </a:r>
          </a:p>
          <a:p>
            <a:endParaRPr lang="hr-HR" dirty="0"/>
          </a:p>
          <a:p>
            <a:endParaRPr lang="hr-HR" dirty="0"/>
          </a:p>
        </p:txBody>
      </p:sp>
    </p:spTree>
    <p:extLst>
      <p:ext uri="{BB962C8B-B14F-4D97-AF65-F5344CB8AC3E}">
        <p14:creationId xmlns:p14="http://schemas.microsoft.com/office/powerpoint/2010/main" val="3005655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1629785"/>
              </p:ext>
            </p:extLst>
          </p:nvPr>
        </p:nvGraphicFramePr>
        <p:xfrm>
          <a:off x="395536" y="188640"/>
          <a:ext cx="8208912" cy="8499674"/>
        </p:xfrm>
        <a:graphic>
          <a:graphicData uri="http://schemas.openxmlformats.org/drawingml/2006/table">
            <a:tbl>
              <a:tblPr firstRow="1" bandRow="1">
                <a:tableStyleId>{5C22544A-7EE6-4342-B048-85BDC9FD1C3A}</a:tableStyleId>
              </a:tblPr>
              <a:tblGrid>
                <a:gridCol w="4104456"/>
                <a:gridCol w="4104456"/>
              </a:tblGrid>
              <a:tr h="374915">
                <a:tc>
                  <a:txBody>
                    <a:bodyPr/>
                    <a:lstStyle/>
                    <a:p>
                      <a:r>
                        <a:rPr lang="hr-HR" dirty="0" smtClean="0"/>
                        <a:t>modul mrežne arhitekture</a:t>
                      </a:r>
                      <a:endParaRPr lang="en-US" dirty="0"/>
                    </a:p>
                  </a:txBody>
                  <a:tcPr/>
                </a:tc>
                <a:tc>
                  <a:txBody>
                    <a:bodyPr/>
                    <a:lstStyle/>
                    <a:p>
                      <a:r>
                        <a:rPr lang="hr-HR" dirty="0" smtClean="0"/>
                        <a:t>upotreba u signaliziranju</a:t>
                      </a:r>
                      <a:endParaRPr lang="en-US" dirty="0"/>
                    </a:p>
                  </a:txBody>
                  <a:tcPr/>
                </a:tc>
              </a:tr>
              <a:tr h="647113">
                <a:tc>
                  <a:txBody>
                    <a:bodyPr/>
                    <a:lstStyle/>
                    <a:p>
                      <a:r>
                        <a:rPr lang="hr-HR" dirty="0" smtClean="0"/>
                        <a:t>kaskada</a:t>
                      </a:r>
                      <a:endParaRPr lang="en-US" dirty="0"/>
                    </a:p>
                  </a:txBody>
                  <a:tcPr/>
                </a:tc>
                <a:tc>
                  <a:txBody>
                    <a:bodyPr/>
                    <a:lstStyle/>
                    <a:p>
                      <a:r>
                        <a:rPr lang="hr-HR" dirty="0" smtClean="0"/>
                        <a:t>amplifikacija</a:t>
                      </a:r>
                    </a:p>
                    <a:p>
                      <a:r>
                        <a:rPr lang="hr-HR" dirty="0" smtClean="0"/>
                        <a:t>aktivacija</a:t>
                      </a:r>
                      <a:r>
                        <a:rPr lang="hr-HR" baseline="0" dirty="0" smtClean="0"/>
                        <a:t> tipa sklopke</a:t>
                      </a:r>
                      <a:endParaRPr lang="en-US" dirty="0"/>
                    </a:p>
                  </a:txBody>
                  <a:tcPr/>
                </a:tc>
              </a:tr>
              <a:tr h="1479116">
                <a:tc>
                  <a:txBody>
                    <a:bodyPr/>
                    <a:lstStyle/>
                    <a:p>
                      <a:r>
                        <a:rPr lang="hr-HR" dirty="0" smtClean="0"/>
                        <a:t>negativna</a:t>
                      </a:r>
                      <a:r>
                        <a:rPr lang="hr-HR" baseline="0" dirty="0" smtClean="0"/>
                        <a:t> povratna veza</a:t>
                      </a:r>
                      <a:endParaRPr lang="en-US" dirty="0"/>
                    </a:p>
                  </a:txBody>
                  <a:tcPr/>
                </a:tc>
                <a:tc>
                  <a:txBody>
                    <a:bodyPr/>
                    <a:lstStyle/>
                    <a:p>
                      <a:r>
                        <a:rPr lang="hr-HR" dirty="0" smtClean="0"/>
                        <a:t>ograničenje razine izlaznog signala</a:t>
                      </a:r>
                    </a:p>
                    <a:p>
                      <a:r>
                        <a:rPr lang="hr-HR" dirty="0" smtClean="0"/>
                        <a:t>povećanje preciznosti razine izlaznog signala</a:t>
                      </a:r>
                    </a:p>
                    <a:p>
                      <a:r>
                        <a:rPr lang="hr-HR" dirty="0" smtClean="0"/>
                        <a:t>adaptacija</a:t>
                      </a:r>
                    </a:p>
                    <a:p>
                      <a:r>
                        <a:rPr lang="hr-HR" dirty="0" smtClean="0"/>
                        <a:t>oscilacija (</a:t>
                      </a:r>
                      <a:r>
                        <a:rPr lang="hr-HR" dirty="0" err="1" smtClean="0"/>
                        <a:t>nerobustna</a:t>
                      </a:r>
                      <a:r>
                        <a:rPr lang="hr-HR" dirty="0" smtClean="0"/>
                        <a:t>)</a:t>
                      </a:r>
                      <a:endParaRPr lang="en-US" dirty="0"/>
                    </a:p>
                  </a:txBody>
                  <a:tcPr/>
                </a:tc>
              </a:tr>
              <a:tr h="374915">
                <a:tc>
                  <a:txBody>
                    <a:bodyPr/>
                    <a:lstStyle/>
                    <a:p>
                      <a:r>
                        <a:rPr lang="hr-HR" dirty="0" smtClean="0"/>
                        <a:t>pozitivna povratna</a:t>
                      </a:r>
                      <a:r>
                        <a:rPr lang="hr-HR" baseline="0" dirty="0" smtClean="0"/>
                        <a:t> veza</a:t>
                      </a:r>
                      <a:endParaRPr lang="en-US" dirty="0"/>
                    </a:p>
                  </a:txBody>
                  <a:tcPr/>
                </a:tc>
                <a:tc>
                  <a:txBody>
                    <a:bodyPr/>
                    <a:lstStyle/>
                    <a:p>
                      <a:r>
                        <a:rPr lang="hr-HR" dirty="0" smtClean="0"/>
                        <a:t>amplifikacija</a:t>
                      </a:r>
                    </a:p>
                    <a:p>
                      <a:r>
                        <a:rPr lang="hr-HR" dirty="0" smtClean="0"/>
                        <a:t>aktivacija tipa sklopke</a:t>
                      </a:r>
                    </a:p>
                    <a:p>
                      <a:r>
                        <a:rPr lang="hr-HR" dirty="0" err="1" smtClean="0"/>
                        <a:t>bistabilnost</a:t>
                      </a:r>
                      <a:r>
                        <a:rPr lang="hr-HR" dirty="0" smtClean="0"/>
                        <a:t>, pamćenje</a:t>
                      </a:r>
                      <a:endParaRPr lang="en-US" dirty="0"/>
                    </a:p>
                  </a:txBody>
                  <a:tcPr/>
                </a:tc>
              </a:tr>
              <a:tr h="374915">
                <a:tc>
                  <a:txBody>
                    <a:bodyPr/>
                    <a:lstStyle/>
                    <a:p>
                      <a:r>
                        <a:rPr lang="hr-HR" dirty="0" smtClean="0"/>
                        <a:t>povezana</a:t>
                      </a:r>
                      <a:r>
                        <a:rPr lang="hr-HR" baseline="0" dirty="0" smtClean="0"/>
                        <a:t> pozitivna i negativna povratna veza</a:t>
                      </a:r>
                      <a:endParaRPr lang="en-US" dirty="0"/>
                    </a:p>
                  </a:txBody>
                  <a:tcPr/>
                </a:tc>
                <a:tc>
                  <a:txBody>
                    <a:bodyPr/>
                    <a:lstStyle/>
                    <a:p>
                      <a:r>
                        <a:rPr lang="hr-HR" dirty="0" smtClean="0"/>
                        <a:t>oscilacije</a:t>
                      </a:r>
                      <a:r>
                        <a:rPr lang="hr-HR" baseline="0" dirty="0" smtClean="0"/>
                        <a:t> s mogućnosti podešavanja frekvencije, otporne (</a:t>
                      </a:r>
                      <a:r>
                        <a:rPr lang="hr-HR" baseline="0" dirty="0" err="1" smtClean="0"/>
                        <a:t>robustne</a:t>
                      </a:r>
                      <a:r>
                        <a:rPr lang="hr-HR" baseline="0" dirty="0" smtClean="0"/>
                        <a:t>)</a:t>
                      </a:r>
                      <a:endParaRPr lang="en-US" dirty="0"/>
                    </a:p>
                  </a:txBody>
                  <a:tcPr/>
                </a:tc>
              </a:tr>
              <a:tr h="374915">
                <a:tc>
                  <a:txBody>
                    <a:bodyPr/>
                    <a:lstStyle/>
                    <a:p>
                      <a:r>
                        <a:rPr lang="hr-HR" dirty="0" smtClean="0"/>
                        <a:t>povezane višestruke pozitivne povratne veze</a:t>
                      </a:r>
                      <a:endParaRPr lang="en-US" dirty="0"/>
                    </a:p>
                  </a:txBody>
                  <a:tcPr/>
                </a:tc>
                <a:tc>
                  <a:txBody>
                    <a:bodyPr/>
                    <a:lstStyle/>
                    <a:p>
                      <a:r>
                        <a:rPr lang="hr-HR" dirty="0" smtClean="0"/>
                        <a:t>povećanje sinkronizacije</a:t>
                      </a:r>
                    </a:p>
                    <a:p>
                      <a:r>
                        <a:rPr lang="hr-HR" dirty="0" smtClean="0"/>
                        <a:t>preciznost prekidača</a:t>
                      </a:r>
                      <a:endParaRPr lang="en-US" dirty="0"/>
                    </a:p>
                  </a:txBody>
                  <a:tcPr/>
                </a:tc>
              </a:tr>
              <a:tr h="374915">
                <a:tc>
                  <a:txBody>
                    <a:bodyPr/>
                    <a:lstStyle/>
                    <a:p>
                      <a:r>
                        <a:rPr lang="hr-HR" dirty="0" smtClean="0"/>
                        <a:t>koherentna petlja prema naprijed</a:t>
                      </a:r>
                    </a:p>
                    <a:p>
                      <a:r>
                        <a:rPr lang="hr-HR" i="1" dirty="0" smtClean="0"/>
                        <a:t>„</a:t>
                      </a:r>
                      <a:r>
                        <a:rPr lang="hr-HR" i="1" dirty="0" err="1" smtClean="0"/>
                        <a:t>feed</a:t>
                      </a:r>
                      <a:r>
                        <a:rPr lang="hr-HR" i="1" dirty="0" smtClean="0"/>
                        <a:t> </a:t>
                      </a:r>
                      <a:r>
                        <a:rPr lang="hr-HR" i="1" dirty="0" err="1" smtClean="0"/>
                        <a:t>forward</a:t>
                      </a:r>
                      <a:r>
                        <a:rPr lang="hr-HR" i="1" dirty="0" smtClean="0"/>
                        <a:t>”</a:t>
                      </a:r>
                      <a:endParaRPr lang="en-US" i="1" dirty="0"/>
                    </a:p>
                  </a:txBody>
                  <a:tcPr/>
                </a:tc>
                <a:tc>
                  <a:txBody>
                    <a:bodyPr/>
                    <a:lstStyle/>
                    <a:p>
                      <a:r>
                        <a:rPr lang="hr-HR" dirty="0" smtClean="0"/>
                        <a:t>odgoda/</a:t>
                      </a:r>
                      <a:r>
                        <a:rPr lang="hr-HR" dirty="0" err="1" smtClean="0"/>
                        <a:t>filter</a:t>
                      </a:r>
                      <a:r>
                        <a:rPr lang="hr-HR" dirty="0" smtClean="0"/>
                        <a:t> kod trajnog</a:t>
                      </a:r>
                      <a:r>
                        <a:rPr lang="hr-HR" baseline="0" dirty="0" smtClean="0"/>
                        <a:t> ulaznog signala</a:t>
                      </a:r>
                      <a:endParaRPr lang="en-US" dirty="0"/>
                    </a:p>
                  </a:txBody>
                  <a:tcPr/>
                </a:tc>
              </a:tr>
              <a:tr h="374915">
                <a:tc>
                  <a:txBody>
                    <a:bodyPr/>
                    <a:lstStyle/>
                    <a:p>
                      <a:r>
                        <a:rPr lang="hr-HR" dirty="0" err="1" smtClean="0"/>
                        <a:t>inkoherentna</a:t>
                      </a:r>
                      <a:r>
                        <a:rPr lang="hr-HR" baseline="0" dirty="0" smtClean="0"/>
                        <a:t> petlja prema naprijed</a:t>
                      </a:r>
                    </a:p>
                    <a:p>
                      <a:pPr marL="0" marR="0" indent="0" algn="l" defTabSz="914400" rtl="0" eaLnBrk="1" fontAlgn="auto" latinLnBrk="0" hangingPunct="1">
                        <a:lnSpc>
                          <a:spcPct val="100000"/>
                        </a:lnSpc>
                        <a:spcBef>
                          <a:spcPts val="0"/>
                        </a:spcBef>
                        <a:spcAft>
                          <a:spcPts val="0"/>
                        </a:spcAft>
                        <a:buClrTx/>
                        <a:buSzTx/>
                        <a:buFontTx/>
                        <a:buNone/>
                        <a:tabLst/>
                        <a:defRPr/>
                      </a:pPr>
                      <a:r>
                        <a:rPr lang="hr-HR" i="1" dirty="0" smtClean="0"/>
                        <a:t>„</a:t>
                      </a:r>
                      <a:r>
                        <a:rPr lang="hr-HR" i="1" dirty="0" err="1" smtClean="0"/>
                        <a:t>feed</a:t>
                      </a:r>
                      <a:r>
                        <a:rPr lang="hr-HR" i="1" dirty="0" smtClean="0"/>
                        <a:t> </a:t>
                      </a:r>
                      <a:r>
                        <a:rPr lang="hr-HR" i="1" dirty="0" err="1" smtClean="0"/>
                        <a:t>forward</a:t>
                      </a:r>
                      <a:r>
                        <a:rPr lang="hr-HR" i="1" dirty="0" smtClean="0"/>
                        <a:t>”</a:t>
                      </a:r>
                      <a:endParaRPr lang="en-US" i="1" dirty="0" smtClean="0"/>
                    </a:p>
                    <a:p>
                      <a:endParaRPr lang="en-US" dirty="0"/>
                    </a:p>
                  </a:txBody>
                  <a:tcPr/>
                </a:tc>
                <a:tc>
                  <a:txBody>
                    <a:bodyPr/>
                    <a:lstStyle/>
                    <a:p>
                      <a:r>
                        <a:rPr lang="hr-HR" dirty="0" smtClean="0"/>
                        <a:t>adaptacija, odgovor na trenutni signal</a:t>
                      </a:r>
                      <a:endParaRPr lang="en-US" dirty="0"/>
                    </a:p>
                  </a:txBody>
                  <a:tcPr/>
                </a:tc>
              </a:tr>
              <a:tr h="374915">
                <a:tc>
                  <a:txBody>
                    <a:bodyPr/>
                    <a:lstStyle/>
                    <a:p>
                      <a:endParaRPr lang="en-US" dirty="0"/>
                    </a:p>
                  </a:txBody>
                  <a:tcPr/>
                </a:tc>
                <a:tc>
                  <a:txBody>
                    <a:bodyPr/>
                    <a:lstStyle/>
                    <a:p>
                      <a:endParaRPr lang="en-US" dirty="0"/>
                    </a:p>
                  </a:txBody>
                  <a:tcPr/>
                </a:tc>
              </a:tr>
              <a:tr h="374915">
                <a:tc>
                  <a:txBody>
                    <a:bodyPr/>
                    <a:lstStyle/>
                    <a:p>
                      <a:endParaRPr lang="en-US" dirty="0"/>
                    </a:p>
                  </a:txBody>
                  <a:tcPr/>
                </a:tc>
                <a:tc>
                  <a:txBody>
                    <a:bodyPr/>
                    <a:lstStyle/>
                    <a:p>
                      <a:endParaRPr lang="en-US" dirty="0"/>
                    </a:p>
                  </a:txBody>
                  <a:tcPr/>
                </a:tc>
              </a:tr>
              <a:tr h="374915">
                <a:tc>
                  <a:txBody>
                    <a:bodyPr/>
                    <a:lstStyle/>
                    <a:p>
                      <a:endParaRPr lang="en-US" dirty="0"/>
                    </a:p>
                  </a:txBody>
                  <a:tcPr/>
                </a:tc>
                <a:tc>
                  <a:txBody>
                    <a:bodyPr/>
                    <a:lstStyle/>
                    <a:p>
                      <a:endParaRPr lang="en-US" dirty="0"/>
                    </a:p>
                  </a:txBody>
                  <a:tcPr/>
                </a:tc>
              </a:tr>
              <a:tr h="374915">
                <a:tc>
                  <a:txBody>
                    <a:bodyPr/>
                    <a:lstStyle/>
                    <a:p>
                      <a:endParaRPr lang="en-US"/>
                    </a:p>
                  </a:txBody>
                  <a:tcPr/>
                </a:tc>
                <a:tc>
                  <a:txBody>
                    <a:bodyPr/>
                    <a:lstStyle/>
                    <a:p>
                      <a:endParaRPr lang="en-US" dirty="0"/>
                    </a:p>
                  </a:txBody>
                  <a:tcPr/>
                </a:tc>
              </a:tr>
              <a:tr h="374915">
                <a:tc>
                  <a:txBody>
                    <a:bodyPr/>
                    <a:lstStyle/>
                    <a:p>
                      <a:endParaRPr lang="en-US"/>
                    </a:p>
                  </a:txBody>
                  <a:tcPr/>
                </a:tc>
                <a:tc>
                  <a:txBody>
                    <a:bodyPr/>
                    <a:lstStyle/>
                    <a:p>
                      <a:endParaRPr lang="en-US" dirty="0"/>
                    </a:p>
                  </a:txBody>
                  <a:tcPr/>
                </a:tc>
              </a:tr>
              <a:tr h="374915">
                <a:tc>
                  <a:txBody>
                    <a:bodyPr/>
                    <a:lstStyle/>
                    <a:p>
                      <a:endParaRPr lang="en-US" dirty="0"/>
                    </a:p>
                  </a:txBody>
                  <a:tcPr/>
                </a:tc>
                <a:tc>
                  <a:txBody>
                    <a:bodyPr/>
                    <a:lstStyle/>
                    <a:p>
                      <a:endParaRPr lang="en-US" dirty="0"/>
                    </a:p>
                  </a:txBody>
                  <a:tcPr/>
                </a:tc>
              </a:tr>
            </a:tbl>
          </a:graphicData>
        </a:graphic>
      </p:graphicFrame>
      <p:sp>
        <p:nvSpPr>
          <p:cNvPr id="3" name="Rectangle 2"/>
          <p:cNvSpPr/>
          <p:nvPr/>
        </p:nvSpPr>
        <p:spPr>
          <a:xfrm>
            <a:off x="417953" y="6237312"/>
            <a:ext cx="828092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003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83568" y="404664"/>
            <a:ext cx="3387009" cy="189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3567" y="2420888"/>
            <a:ext cx="3227554" cy="160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88024" y="116632"/>
            <a:ext cx="3475054" cy="400110"/>
          </a:xfrm>
          <a:prstGeom prst="rect">
            <a:avLst/>
          </a:prstGeom>
          <a:noFill/>
        </p:spPr>
        <p:txBody>
          <a:bodyPr wrap="none" rtlCol="0">
            <a:spAutoFit/>
          </a:bodyPr>
          <a:lstStyle/>
          <a:p>
            <a:r>
              <a:rPr lang="hr-HR" sz="2000" dirty="0" smtClean="0"/>
              <a:t>Arhitektura mreže signaliziranja</a:t>
            </a:r>
            <a:endParaRPr lang="en-US" sz="2000" dirty="0"/>
          </a:p>
        </p:txBody>
      </p:sp>
      <p:sp>
        <p:nvSpPr>
          <p:cNvPr id="3" name="TextBox 2"/>
          <p:cNvSpPr txBox="1"/>
          <p:nvPr/>
        </p:nvSpPr>
        <p:spPr>
          <a:xfrm>
            <a:off x="4139952" y="612212"/>
            <a:ext cx="4608512" cy="2215991"/>
          </a:xfrm>
          <a:prstGeom prst="rect">
            <a:avLst/>
          </a:prstGeom>
          <a:noFill/>
        </p:spPr>
        <p:txBody>
          <a:bodyPr wrap="square" rtlCol="0">
            <a:spAutoFit/>
          </a:bodyPr>
          <a:lstStyle/>
          <a:p>
            <a:r>
              <a:rPr lang="hr-HR" sz="2000" dirty="0">
                <a:solidFill>
                  <a:schemeClr val="accent1"/>
                </a:solidFill>
              </a:rPr>
              <a:t>Čvorovi</a:t>
            </a:r>
            <a:r>
              <a:rPr lang="hr-HR" sz="2000" dirty="0"/>
              <a:t> (</a:t>
            </a:r>
            <a:r>
              <a:rPr lang="hr-HR" sz="2000" dirty="0" err="1"/>
              <a:t>nodes</a:t>
            </a:r>
            <a:r>
              <a:rPr lang="hr-HR" sz="2000" dirty="0"/>
              <a:t>) su pojedine signalne komponente koje integriraju signale, a </a:t>
            </a:r>
            <a:r>
              <a:rPr lang="hr-HR" sz="2000" dirty="0">
                <a:solidFill>
                  <a:schemeClr val="accent1"/>
                </a:solidFill>
              </a:rPr>
              <a:t>veze</a:t>
            </a:r>
            <a:r>
              <a:rPr lang="hr-HR" sz="2000" dirty="0"/>
              <a:t> (</a:t>
            </a:r>
            <a:r>
              <a:rPr lang="hr-HR" sz="2000" dirty="0" err="1"/>
              <a:t>links</a:t>
            </a:r>
            <a:r>
              <a:rPr lang="hr-HR" sz="2000" dirty="0"/>
              <a:t>) su regulacijski odnosi između tih </a:t>
            </a:r>
            <a:r>
              <a:rPr lang="hr-HR" sz="2000" dirty="0" smtClean="0"/>
              <a:t>komponenata.</a:t>
            </a:r>
          </a:p>
          <a:p>
            <a:r>
              <a:rPr lang="hr-HR" sz="2000" dirty="0" smtClean="0"/>
              <a:t>Ukupni rezultat serije veza je matematički zbroj predznaka pojedinih veza.</a:t>
            </a:r>
            <a:endParaRPr lang="hr-HR" sz="2000" dirty="0"/>
          </a:p>
          <a:p>
            <a:endParaRPr lang="en-US" dirty="0"/>
          </a:p>
        </p:txBody>
      </p:sp>
      <p:sp>
        <p:nvSpPr>
          <p:cNvPr id="4" name="TextBox 3"/>
          <p:cNvSpPr txBox="1"/>
          <p:nvPr/>
        </p:nvSpPr>
        <p:spPr>
          <a:xfrm>
            <a:off x="4108655" y="2458871"/>
            <a:ext cx="4855833" cy="1323439"/>
          </a:xfrm>
          <a:prstGeom prst="rect">
            <a:avLst/>
          </a:prstGeom>
          <a:noFill/>
        </p:spPr>
        <p:txBody>
          <a:bodyPr wrap="square" rtlCol="0">
            <a:spAutoFit/>
          </a:bodyPr>
          <a:lstStyle/>
          <a:p>
            <a:r>
              <a:rPr lang="hr-HR" sz="2000" i="1" dirty="0" smtClean="0">
                <a:solidFill>
                  <a:schemeClr val="accent1"/>
                </a:solidFill>
              </a:rPr>
              <a:t>Fan </a:t>
            </a:r>
            <a:r>
              <a:rPr lang="hr-HR" sz="2000" i="1" dirty="0" err="1" smtClean="0">
                <a:solidFill>
                  <a:schemeClr val="accent1"/>
                </a:solidFill>
              </a:rPr>
              <a:t>in</a:t>
            </a:r>
            <a:r>
              <a:rPr lang="hr-HR" sz="2000" i="1" dirty="0" smtClean="0"/>
              <a:t>: </a:t>
            </a:r>
            <a:r>
              <a:rPr lang="hr-HR" sz="2000" dirty="0" smtClean="0"/>
              <a:t>logički ulaz kod kojeg u čvor ulazi više uzvodnih signala (</a:t>
            </a:r>
            <a:r>
              <a:rPr lang="hr-HR" sz="2000" i="1" dirty="0" err="1" smtClean="0"/>
              <a:t>inputs</a:t>
            </a:r>
            <a:r>
              <a:rPr lang="hr-HR" sz="2000" dirty="0" smtClean="0"/>
              <a:t>)</a:t>
            </a:r>
          </a:p>
          <a:p>
            <a:r>
              <a:rPr lang="hr-HR" sz="2000" i="1" dirty="0" smtClean="0">
                <a:solidFill>
                  <a:schemeClr val="accent1"/>
                </a:solidFill>
              </a:rPr>
              <a:t>Fan </a:t>
            </a:r>
            <a:r>
              <a:rPr lang="hr-HR" sz="2000" i="1" dirty="0" err="1" smtClean="0">
                <a:solidFill>
                  <a:schemeClr val="accent1"/>
                </a:solidFill>
              </a:rPr>
              <a:t>out</a:t>
            </a:r>
            <a:r>
              <a:rPr lang="hr-HR" sz="2000" i="1" dirty="0" smtClean="0"/>
              <a:t>: </a:t>
            </a:r>
            <a:r>
              <a:rPr lang="hr-HR" sz="2000" dirty="0" smtClean="0"/>
              <a:t>logički ulaz kod kojeg čvor kontrolira višestruke izlazne čvorove</a:t>
            </a:r>
            <a:endParaRPr lang="en-US" sz="2000" i="1" dirty="0"/>
          </a:p>
        </p:txBody>
      </p:sp>
      <p:sp>
        <p:nvSpPr>
          <p:cNvPr id="5" name="TextBox 4"/>
          <p:cNvSpPr txBox="1"/>
          <p:nvPr/>
        </p:nvSpPr>
        <p:spPr>
          <a:xfrm>
            <a:off x="6141724" y="3687901"/>
            <a:ext cx="3002276" cy="2246769"/>
          </a:xfrm>
          <a:prstGeom prst="rect">
            <a:avLst/>
          </a:prstGeom>
          <a:noFill/>
        </p:spPr>
        <p:txBody>
          <a:bodyPr wrap="square" rtlCol="0">
            <a:spAutoFit/>
          </a:bodyPr>
          <a:lstStyle/>
          <a:p>
            <a:r>
              <a:rPr lang="hr-HR" sz="2000" dirty="0" smtClean="0"/>
              <a:t>Sustav povratne veze i petlje</a:t>
            </a:r>
          </a:p>
          <a:p>
            <a:r>
              <a:rPr lang="hr-HR" sz="2000" dirty="0" smtClean="0">
                <a:solidFill>
                  <a:schemeClr val="accent1"/>
                </a:solidFill>
              </a:rPr>
              <a:t>Povratna veza</a:t>
            </a:r>
            <a:r>
              <a:rPr lang="hr-HR" sz="2000" dirty="0" smtClean="0"/>
              <a:t>: izlaz iz čvora regulira povratnim putem početnu točku. Može biti pozitivan ili negativan.</a:t>
            </a:r>
            <a:endParaRPr lang="en-US" sz="2000" dirty="0"/>
          </a:p>
        </p:txBody>
      </p:sp>
      <p:grpSp>
        <p:nvGrpSpPr>
          <p:cNvPr id="7" name="Group 6"/>
          <p:cNvGrpSpPr/>
          <p:nvPr/>
        </p:nvGrpSpPr>
        <p:grpSpPr>
          <a:xfrm>
            <a:off x="581867" y="4141017"/>
            <a:ext cx="5364684" cy="2438337"/>
            <a:chOff x="683567" y="4170034"/>
            <a:chExt cx="5364684" cy="2438337"/>
          </a:xfrm>
        </p:grpSpPr>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55576" y="4170034"/>
              <a:ext cx="529267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83567" y="6413302"/>
              <a:ext cx="5364684" cy="19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17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619250" y="260350"/>
            <a:ext cx="6337300" cy="5792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962800" bIns="255600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sr-Latn-CS" altLang="en-US" sz="1800"/>
          </a:p>
        </p:txBody>
      </p:sp>
      <p:grpSp>
        <p:nvGrpSpPr>
          <p:cNvPr id="4099" name="Group 3"/>
          <p:cNvGrpSpPr>
            <a:grpSpLocks/>
          </p:cNvGrpSpPr>
          <p:nvPr/>
        </p:nvGrpSpPr>
        <p:grpSpPr bwMode="auto">
          <a:xfrm>
            <a:off x="1258888" y="-307749"/>
            <a:ext cx="7129462" cy="6784976"/>
            <a:chOff x="896" y="-257"/>
            <a:chExt cx="4491" cy="4274"/>
          </a:xfrm>
        </p:grpSpPr>
        <p:graphicFrame>
          <p:nvGraphicFramePr>
            <p:cNvPr id="4102" name="Object 4"/>
            <p:cNvGraphicFramePr>
              <a:graphicFrameLocks noChangeAspect="1"/>
            </p:cNvGraphicFramePr>
            <p:nvPr/>
          </p:nvGraphicFramePr>
          <p:xfrm>
            <a:off x="1350" y="152"/>
            <a:ext cx="3306" cy="3434"/>
          </p:xfrm>
          <a:graphic>
            <a:graphicData uri="http://schemas.openxmlformats.org/presentationml/2006/ole">
              <mc:AlternateContent xmlns:mc="http://schemas.openxmlformats.org/markup-compatibility/2006">
                <mc:Choice xmlns:v="urn:schemas-microsoft-com:vml" Requires="v">
                  <p:oleObj spid="_x0000_s2071" name="Photo Editor Photo" r:id="rId3" imgW="3704762" imgH="3847619" progId="MSPhotoEd.3">
                    <p:embed/>
                  </p:oleObj>
                </mc:Choice>
                <mc:Fallback>
                  <p:oleObj name="Photo Editor Photo" r:id="rId3" imgW="3704762" imgH="384761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 y="152"/>
                          <a:ext cx="3306" cy="34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Text Box 5"/>
            <p:cNvSpPr txBox="1">
              <a:spLocks noChangeArrowheads="1"/>
            </p:cNvSpPr>
            <p:nvPr/>
          </p:nvSpPr>
          <p:spPr bwMode="auto">
            <a:xfrm>
              <a:off x="2393" y="3765"/>
              <a:ext cx="167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Shema signalnih </a:t>
              </a:r>
              <a:r>
                <a:rPr lang="hr-HR" altLang="en-US" sz="2000" dirty="0" err="1">
                  <a:latin typeface="+mn-lt"/>
                </a:rPr>
                <a:t>puteva</a:t>
              </a:r>
              <a:endParaRPr lang="hr-HR" altLang="en-US" sz="2000" dirty="0">
                <a:latin typeface="+mn-lt"/>
              </a:endParaRPr>
            </a:p>
          </p:txBody>
        </p:sp>
        <p:sp>
          <p:nvSpPr>
            <p:cNvPr id="4104" name="Text Box 6"/>
            <p:cNvSpPr txBox="1">
              <a:spLocks noChangeArrowheads="1"/>
            </p:cNvSpPr>
            <p:nvPr/>
          </p:nvSpPr>
          <p:spPr bwMode="auto">
            <a:xfrm>
              <a:off x="2756" y="106"/>
              <a:ext cx="2178" cy="2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1800"/>
                <a:t>izvanstanična signalna molekula</a:t>
              </a:r>
            </a:p>
          </p:txBody>
        </p:sp>
        <p:sp>
          <p:nvSpPr>
            <p:cNvPr id="4105" name="Text Box 7"/>
            <p:cNvSpPr txBox="1">
              <a:spLocks noChangeArrowheads="1"/>
            </p:cNvSpPr>
            <p:nvPr/>
          </p:nvSpPr>
          <p:spPr bwMode="auto">
            <a:xfrm>
              <a:off x="2698" y="437"/>
              <a:ext cx="196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receptorski protein</a:t>
              </a:r>
            </a:p>
          </p:txBody>
        </p:sp>
        <p:sp>
          <p:nvSpPr>
            <p:cNvPr id="4106" name="Text Box 8"/>
            <p:cNvSpPr txBox="1">
              <a:spLocks noChangeArrowheads="1"/>
            </p:cNvSpPr>
            <p:nvPr/>
          </p:nvSpPr>
          <p:spPr bwMode="auto">
            <a:xfrm>
              <a:off x="2698" y="1389"/>
              <a:ext cx="196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unutarstanični signalni putevi</a:t>
              </a:r>
            </a:p>
          </p:txBody>
        </p:sp>
        <p:sp>
          <p:nvSpPr>
            <p:cNvPr id="4107" name="Text Box 9"/>
            <p:cNvSpPr txBox="1">
              <a:spLocks noChangeArrowheads="1"/>
            </p:cNvSpPr>
            <p:nvPr/>
          </p:nvSpPr>
          <p:spPr bwMode="auto">
            <a:xfrm>
              <a:off x="3334" y="2523"/>
              <a:ext cx="132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ciljni protein</a:t>
              </a:r>
            </a:p>
          </p:txBody>
        </p:sp>
        <p:sp>
          <p:nvSpPr>
            <p:cNvPr id="4108" name="Text Box 10"/>
            <p:cNvSpPr txBox="1">
              <a:spLocks noChangeArrowheads="1"/>
            </p:cNvSpPr>
            <p:nvPr/>
          </p:nvSpPr>
          <p:spPr bwMode="auto">
            <a:xfrm>
              <a:off x="1078" y="3191"/>
              <a:ext cx="932"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promjena</a:t>
              </a:r>
            </a:p>
            <a:p>
              <a:pPr eaLnBrk="1" hangingPunct="1">
                <a:spcBef>
                  <a:spcPct val="0"/>
                </a:spcBef>
                <a:buFontTx/>
                <a:buNone/>
              </a:pPr>
              <a:r>
                <a:rPr lang="hr-HR" altLang="en-US" sz="1800"/>
                <a:t>metabolizma</a:t>
              </a:r>
            </a:p>
          </p:txBody>
        </p:sp>
        <p:sp>
          <p:nvSpPr>
            <p:cNvPr id="4109" name="Text Box 11"/>
            <p:cNvSpPr txBox="1">
              <a:spLocks noChangeArrowheads="1"/>
            </p:cNvSpPr>
            <p:nvPr/>
          </p:nvSpPr>
          <p:spPr bwMode="auto">
            <a:xfrm>
              <a:off x="1940" y="3191"/>
              <a:ext cx="764"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promjena</a:t>
              </a:r>
            </a:p>
            <a:p>
              <a:pPr eaLnBrk="1" hangingPunct="1">
                <a:spcBef>
                  <a:spcPct val="0"/>
                </a:spcBef>
                <a:buFontTx/>
                <a:buNone/>
              </a:pPr>
              <a:r>
                <a:rPr lang="hr-HR" altLang="en-US" sz="1800"/>
                <a:t>ekspresije</a:t>
              </a:r>
            </a:p>
            <a:p>
              <a:pPr eaLnBrk="1" hangingPunct="1">
                <a:spcBef>
                  <a:spcPct val="0"/>
                </a:spcBef>
                <a:buFontTx/>
                <a:buNone/>
              </a:pPr>
              <a:r>
                <a:rPr lang="hr-HR" altLang="en-US" sz="1800"/>
                <a:t>gena</a:t>
              </a:r>
            </a:p>
          </p:txBody>
        </p:sp>
        <p:sp>
          <p:nvSpPr>
            <p:cNvPr id="4110" name="Text Box 12"/>
            <p:cNvSpPr txBox="1">
              <a:spLocks noChangeArrowheads="1"/>
            </p:cNvSpPr>
            <p:nvPr/>
          </p:nvSpPr>
          <p:spPr bwMode="auto">
            <a:xfrm>
              <a:off x="2665" y="3191"/>
              <a:ext cx="1261"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1800"/>
                <a:t>   promjena</a:t>
              </a:r>
            </a:p>
            <a:p>
              <a:pPr eaLnBrk="1" hangingPunct="1">
                <a:spcBef>
                  <a:spcPct val="0"/>
                </a:spcBef>
                <a:buFontTx/>
                <a:buNone/>
              </a:pPr>
              <a:r>
                <a:rPr lang="hr-HR" altLang="en-US" sz="1800"/>
                <a:t>  oblika ili migracija</a:t>
              </a:r>
            </a:p>
          </p:txBody>
        </p:sp>
        <p:sp>
          <p:nvSpPr>
            <p:cNvPr id="4111" name="Text Box 13"/>
            <p:cNvSpPr txBox="1">
              <a:spLocks noChangeArrowheads="1"/>
            </p:cNvSpPr>
            <p:nvPr/>
          </p:nvSpPr>
          <p:spPr bwMode="auto">
            <a:xfrm>
              <a:off x="896" y="-257"/>
              <a:ext cx="4491"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190800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sr-Latn-CS" altLang="en-US" sz="1800"/>
            </a:p>
          </p:txBody>
        </p:sp>
      </p:grpSp>
      <p:sp>
        <p:nvSpPr>
          <p:cNvPr id="4100" name="TextBox 1"/>
          <p:cNvSpPr txBox="1">
            <a:spLocks noChangeArrowheads="1"/>
          </p:cNvSpPr>
          <p:nvPr/>
        </p:nvSpPr>
        <p:spPr bwMode="auto">
          <a:xfrm>
            <a:off x="463550" y="741363"/>
            <a:ext cx="216852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solidFill>
                  <a:srgbClr val="0070C0"/>
                </a:solidFill>
              </a:rPr>
              <a:t>primanje signala</a:t>
            </a:r>
          </a:p>
          <a:p>
            <a:pPr eaLnBrk="1" hangingPunct="1">
              <a:spcBef>
                <a:spcPct val="0"/>
              </a:spcBef>
              <a:buFontTx/>
              <a:buNone/>
            </a:pPr>
            <a:endParaRPr lang="hr-HR" altLang="en-US" sz="2000">
              <a:solidFill>
                <a:srgbClr val="0070C0"/>
              </a:solidFill>
            </a:endParaRPr>
          </a:p>
          <a:p>
            <a:pPr eaLnBrk="1" hangingPunct="1">
              <a:spcBef>
                <a:spcPct val="0"/>
              </a:spcBef>
              <a:buFontTx/>
              <a:buNone/>
            </a:pPr>
            <a:r>
              <a:rPr lang="hr-HR" altLang="en-US" sz="2000">
                <a:solidFill>
                  <a:srgbClr val="0070C0"/>
                </a:solidFill>
              </a:rPr>
              <a:t>provođenje</a:t>
            </a:r>
          </a:p>
          <a:p>
            <a:pPr eaLnBrk="1" hangingPunct="1">
              <a:spcBef>
                <a:spcPct val="0"/>
              </a:spcBef>
              <a:buFontTx/>
              <a:buNone/>
            </a:pPr>
            <a:endParaRPr lang="hr-HR" altLang="en-US" sz="2000">
              <a:solidFill>
                <a:srgbClr val="0070C0"/>
              </a:solidFill>
            </a:endParaRPr>
          </a:p>
          <a:p>
            <a:pPr eaLnBrk="1" hangingPunct="1">
              <a:spcBef>
                <a:spcPct val="0"/>
              </a:spcBef>
              <a:buFontTx/>
              <a:buNone/>
            </a:pPr>
            <a:r>
              <a:rPr lang="hr-HR" altLang="en-US" sz="2000">
                <a:solidFill>
                  <a:srgbClr val="0070C0"/>
                </a:solidFill>
              </a:rPr>
              <a:t>„čitanje signala”</a:t>
            </a:r>
          </a:p>
          <a:p>
            <a:pPr eaLnBrk="1" hangingPunct="1">
              <a:spcBef>
                <a:spcPct val="0"/>
              </a:spcBef>
              <a:buFontTx/>
              <a:buNone/>
            </a:pPr>
            <a:r>
              <a:rPr lang="hr-HR" altLang="en-US" sz="2000">
                <a:solidFill>
                  <a:srgbClr val="0070C0"/>
                </a:solidFill>
              </a:rPr>
              <a:t>odgovor stanice</a:t>
            </a:r>
          </a:p>
          <a:p>
            <a:pPr eaLnBrk="1" hangingPunct="1">
              <a:spcBef>
                <a:spcPct val="0"/>
              </a:spcBef>
              <a:buFontTx/>
              <a:buNone/>
            </a:pPr>
            <a:endParaRPr lang="hr-HR" altLang="en-US" sz="2000">
              <a:solidFill>
                <a:srgbClr val="0070C0"/>
              </a:solidFill>
            </a:endParaRPr>
          </a:p>
          <a:p>
            <a:pPr eaLnBrk="1" hangingPunct="1">
              <a:spcBef>
                <a:spcPct val="0"/>
              </a:spcBef>
              <a:buFontTx/>
              <a:buNone/>
            </a:pPr>
            <a:r>
              <a:rPr lang="hr-HR" altLang="en-US" sz="2000">
                <a:solidFill>
                  <a:srgbClr val="0070C0"/>
                </a:solidFill>
              </a:rPr>
              <a:t>dokidanje signala</a:t>
            </a:r>
          </a:p>
          <a:p>
            <a:pPr eaLnBrk="1" hangingPunct="1">
              <a:spcBef>
                <a:spcPct val="0"/>
              </a:spcBef>
              <a:buFontTx/>
              <a:buNone/>
            </a:pPr>
            <a:endParaRPr lang="hr-HR" altLang="en-US" sz="2000">
              <a:solidFill>
                <a:srgbClr val="0070C0"/>
              </a:solidFill>
            </a:endParaRPr>
          </a:p>
          <a:p>
            <a:pPr eaLnBrk="1" hangingPunct="1">
              <a:spcBef>
                <a:spcPct val="0"/>
              </a:spcBef>
              <a:buFontTx/>
              <a:buNone/>
            </a:pPr>
            <a:endParaRPr lang="hr-HR" altLang="en-US" sz="2000">
              <a:solidFill>
                <a:srgbClr val="0070C0"/>
              </a:solidFill>
            </a:endParaRPr>
          </a:p>
          <a:p>
            <a:pPr eaLnBrk="1" hangingPunct="1">
              <a:spcBef>
                <a:spcPct val="0"/>
              </a:spcBef>
              <a:buFontTx/>
              <a:buNone/>
            </a:pPr>
            <a:endParaRPr lang="hr-HR" altLang="en-US" sz="2000">
              <a:solidFill>
                <a:srgbClr val="0070C0"/>
              </a:solidFill>
            </a:endParaRPr>
          </a:p>
        </p:txBody>
      </p:sp>
      <p:sp>
        <p:nvSpPr>
          <p:cNvPr id="4101" name="TextBox 1"/>
          <p:cNvSpPr txBox="1">
            <a:spLocks noChangeArrowheads="1"/>
          </p:cNvSpPr>
          <p:nvPr/>
        </p:nvSpPr>
        <p:spPr bwMode="auto">
          <a:xfrm>
            <a:off x="6530975" y="4970463"/>
            <a:ext cx="25320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solidFill>
                  <a:srgbClr val="0070C0"/>
                </a:solidFill>
              </a:rPr>
              <a:t>odgovor:</a:t>
            </a:r>
          </a:p>
          <a:p>
            <a:pPr eaLnBrk="1" hangingPunct="1">
              <a:spcBef>
                <a:spcPct val="0"/>
              </a:spcBef>
              <a:buFontTx/>
              <a:buNone/>
            </a:pPr>
            <a:r>
              <a:rPr lang="hr-HR" altLang="en-US" sz="2000">
                <a:solidFill>
                  <a:srgbClr val="0070C0"/>
                </a:solidFill>
              </a:rPr>
              <a:t>trenutačan (proteini)</a:t>
            </a:r>
          </a:p>
          <a:p>
            <a:pPr eaLnBrk="1" hangingPunct="1">
              <a:spcBef>
                <a:spcPct val="0"/>
              </a:spcBef>
              <a:buFontTx/>
              <a:buNone/>
            </a:pPr>
            <a:r>
              <a:rPr lang="hr-HR" altLang="en-US" sz="2000">
                <a:solidFill>
                  <a:srgbClr val="0070C0"/>
                </a:solidFill>
              </a:rPr>
              <a:t>kasni (transkripcija)</a:t>
            </a:r>
          </a:p>
          <a:p>
            <a:pPr eaLnBrk="1" hangingPunct="1">
              <a:spcBef>
                <a:spcPct val="0"/>
              </a:spcBef>
              <a:buFontTx/>
              <a:buNone/>
            </a:pPr>
            <a:r>
              <a:rPr lang="hr-HR" altLang="en-US" sz="2000">
                <a:solidFill>
                  <a:srgbClr val="0070C0"/>
                </a:solidFill>
              </a:rPr>
              <a:t>          -diferencijacija</a:t>
            </a:r>
            <a:endParaRPr lang="en-US" altLang="en-US" sz="2000">
              <a:solidFill>
                <a:srgbClr val="0070C0"/>
              </a:solidFill>
            </a:endParaRPr>
          </a:p>
          <a:p>
            <a:pPr eaLnBrk="1" hangingPunct="1">
              <a:spcBef>
                <a:spcPct val="0"/>
              </a:spcBef>
              <a:buFontTx/>
              <a:buNone/>
            </a:pPr>
            <a:endParaRPr lang="en-US" altLang="en-US" sz="2000"/>
          </a:p>
        </p:txBody>
      </p:sp>
    </p:spTree>
    <p:extLst>
      <p:ext uri="{BB962C8B-B14F-4D97-AF65-F5344CB8AC3E}">
        <p14:creationId xmlns:p14="http://schemas.microsoft.com/office/powerpoint/2010/main" val="234316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12481" y="764704"/>
            <a:ext cx="7234871" cy="2816104"/>
            <a:chOff x="971600" y="594088"/>
            <a:chExt cx="7234871" cy="2816104"/>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20518">
              <a:off x="1239156" y="925784"/>
              <a:ext cx="6229212" cy="213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7679" y="738846"/>
              <a:ext cx="71287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71600" y="2924944"/>
              <a:ext cx="7128792" cy="485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80312" y="836712"/>
              <a:ext cx="288032" cy="233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71600" y="594088"/>
              <a:ext cx="288032" cy="233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5537" y="3338184"/>
            <a:ext cx="8496944" cy="2554545"/>
          </a:xfrm>
          <a:prstGeom prst="rect">
            <a:avLst/>
          </a:prstGeom>
          <a:noFill/>
        </p:spPr>
        <p:txBody>
          <a:bodyPr wrap="square" rtlCol="0">
            <a:spAutoFit/>
          </a:bodyPr>
          <a:lstStyle/>
          <a:p>
            <a:r>
              <a:rPr lang="hr-HR" sz="2000" dirty="0" smtClean="0"/>
              <a:t>Petlja „</a:t>
            </a:r>
            <a:r>
              <a:rPr lang="hr-HR" sz="2000" i="1" dirty="0" err="1" smtClean="0"/>
              <a:t>feed</a:t>
            </a:r>
            <a:r>
              <a:rPr lang="hr-HR" sz="2000" i="1" dirty="0" smtClean="0"/>
              <a:t>-</a:t>
            </a:r>
            <a:r>
              <a:rPr lang="hr-HR" sz="2000" i="1" dirty="0" err="1" smtClean="0"/>
              <a:t>forward</a:t>
            </a:r>
            <a:r>
              <a:rPr lang="hr-HR" sz="2000" i="1" dirty="0" smtClean="0"/>
              <a:t>” </a:t>
            </a:r>
            <a:r>
              <a:rPr lang="hr-HR" sz="2000" dirty="0" smtClean="0"/>
              <a:t>se definira kao situacija u kojoj razni </a:t>
            </a:r>
            <a:r>
              <a:rPr lang="hr-HR" sz="2000" dirty="0" err="1" smtClean="0"/>
              <a:t>putevi</a:t>
            </a:r>
            <a:r>
              <a:rPr lang="hr-HR" sz="2000" dirty="0" smtClean="0"/>
              <a:t> koji se šire iz uzvodnog čvora ponovo konvergiraju u isti nizvodni čvor. Petlja je koherentna ako iz dvije različite grane ide isti signal, a nekoherentna ako se šalju signali suprotna predznaka (pozitivan i negativan)</a:t>
            </a:r>
          </a:p>
          <a:p>
            <a:r>
              <a:rPr lang="hr-HR" sz="2000" dirty="0"/>
              <a:t>Petlja </a:t>
            </a:r>
            <a:r>
              <a:rPr lang="hr-HR" sz="2000" dirty="0" smtClean="0"/>
              <a:t>„</a:t>
            </a:r>
            <a:r>
              <a:rPr lang="hr-HR" sz="2000" i="1" dirty="0" err="1" smtClean="0"/>
              <a:t>feed</a:t>
            </a:r>
            <a:r>
              <a:rPr lang="hr-HR" sz="2000" i="1" dirty="0" smtClean="0"/>
              <a:t>-</a:t>
            </a:r>
            <a:r>
              <a:rPr lang="hr-HR" sz="2000" i="1" dirty="0" err="1" smtClean="0"/>
              <a:t>forward</a:t>
            </a:r>
            <a:r>
              <a:rPr lang="hr-HR" sz="2000" i="1" dirty="0" smtClean="0"/>
              <a:t>”: </a:t>
            </a:r>
            <a:r>
              <a:rPr lang="hr-HR" sz="2000" dirty="0" smtClean="0"/>
              <a:t>regulacija </a:t>
            </a:r>
            <a:r>
              <a:rPr lang="hr-HR" sz="2000" dirty="0"/>
              <a:t>na osnovi predviđanja budućeg </a:t>
            </a:r>
            <a:r>
              <a:rPr lang="hr-HR" sz="2000" dirty="0" smtClean="0"/>
              <a:t>stanja.</a:t>
            </a:r>
          </a:p>
          <a:p>
            <a:endParaRPr lang="hr-HR" sz="2000" dirty="0" smtClean="0"/>
          </a:p>
          <a:p>
            <a:r>
              <a:rPr lang="hr-HR" sz="2000" dirty="0"/>
              <a:t>„</a:t>
            </a:r>
            <a:r>
              <a:rPr lang="hr-HR" sz="2000" dirty="0" err="1">
                <a:solidFill>
                  <a:schemeClr val="accent1"/>
                </a:solidFill>
              </a:rPr>
              <a:t>feed</a:t>
            </a:r>
            <a:r>
              <a:rPr lang="hr-HR" sz="2000" dirty="0">
                <a:solidFill>
                  <a:schemeClr val="accent1"/>
                </a:solidFill>
              </a:rPr>
              <a:t> </a:t>
            </a:r>
            <a:r>
              <a:rPr lang="hr-HR" sz="2000" dirty="0" err="1">
                <a:solidFill>
                  <a:schemeClr val="accent1"/>
                </a:solidFill>
              </a:rPr>
              <a:t>forward</a:t>
            </a:r>
            <a:r>
              <a:rPr lang="hr-HR" sz="2000" dirty="0"/>
              <a:t>” odgovorni su za regulaciju složenog biološkog ponašanja.</a:t>
            </a:r>
          </a:p>
          <a:p>
            <a:endParaRPr lang="en-US" sz="2000" dirty="0"/>
          </a:p>
        </p:txBody>
      </p:sp>
    </p:spTree>
    <p:extLst>
      <p:ext uri="{BB962C8B-B14F-4D97-AF65-F5344CB8AC3E}">
        <p14:creationId xmlns:p14="http://schemas.microsoft.com/office/powerpoint/2010/main" val="404672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igure 15-22. Activation curves as a function of signal-molecule concentr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36563"/>
            <a:ext cx="3976687"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7213" y="4724400"/>
            <a:ext cx="7615237" cy="1323975"/>
          </a:xfrm>
          <a:prstGeom prst="rect">
            <a:avLst/>
          </a:prstGeom>
        </p:spPr>
        <p:txBody>
          <a:bodyPr>
            <a:spAutoFit/>
          </a:bodyPr>
          <a:lstStyle/>
          <a:p>
            <a:pPr>
              <a:defRPr/>
            </a:pPr>
            <a:r>
              <a:rPr lang="hr-HR" dirty="0">
                <a:solidFill>
                  <a:srgbClr val="0033CC"/>
                </a:solidFill>
                <a:latin typeface="Arial" panose="020B0604020202020204" pitchFamily="34" charset="0"/>
              </a:rPr>
              <a:t>Signaliziranje može biti „digitalno” ili „analogno”</a:t>
            </a:r>
          </a:p>
          <a:p>
            <a:pPr>
              <a:defRPr/>
            </a:pPr>
            <a:endParaRPr lang="hr-HR" dirty="0">
              <a:latin typeface="Arial" panose="020B0604020202020204" pitchFamily="34" charset="0"/>
            </a:endParaRPr>
          </a:p>
          <a:p>
            <a:pPr marL="342900" indent="-342900">
              <a:buFont typeface="Arial" panose="020B0604020202020204" pitchFamily="34" charset="0"/>
              <a:buChar char="•"/>
              <a:defRPr/>
            </a:pPr>
            <a:r>
              <a:rPr lang="hr-HR" dirty="0">
                <a:latin typeface="Arial" panose="020B0604020202020204" pitchFamily="34" charset="0"/>
              </a:rPr>
              <a:t>ulazni signal može biti razmjeran izlaznom</a:t>
            </a:r>
          </a:p>
          <a:p>
            <a:pPr marL="342900" indent="-342900">
              <a:buFont typeface="Arial" panose="020B0604020202020204" pitchFamily="34" charset="0"/>
              <a:buChar char="•"/>
              <a:defRPr/>
            </a:pPr>
            <a:r>
              <a:rPr lang="hr-HR" dirty="0">
                <a:latin typeface="Arial" panose="020B0604020202020204" pitchFamily="34" charset="0"/>
              </a:rPr>
              <a:t>princip sklopke: sve ili ništa</a:t>
            </a:r>
          </a:p>
        </p:txBody>
      </p:sp>
      <p:pic>
        <p:nvPicPr>
          <p:cNvPr id="12292" name="Picture 5" descr="Figure 15-17. Two types of intracellular signaling proteins that act as molecular switc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7576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976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63688" y="22130"/>
            <a:ext cx="5400600" cy="4752528"/>
            <a:chOff x="827584" y="332656"/>
            <a:chExt cx="5979006" cy="5469906"/>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71723" y="476672"/>
              <a:ext cx="5734867" cy="532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27584" y="332656"/>
              <a:ext cx="360040"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52298" y="5013177"/>
            <a:ext cx="8712968" cy="1631216"/>
          </a:xfrm>
          <a:prstGeom prst="rect">
            <a:avLst/>
          </a:prstGeom>
          <a:noFill/>
        </p:spPr>
        <p:txBody>
          <a:bodyPr wrap="square" rtlCol="0">
            <a:spAutoFit/>
          </a:bodyPr>
          <a:lstStyle/>
          <a:p>
            <a:r>
              <a:rPr lang="hr-HR" sz="2000" dirty="0" smtClean="0"/>
              <a:t>Stanica može odgovarati na razinu ulaznog signala na dva načina: </a:t>
            </a:r>
          </a:p>
          <a:p>
            <a:r>
              <a:rPr lang="hr-HR" sz="2000" dirty="0" smtClean="0"/>
              <a:t>linearno ili graduirano: odgovor razmjeran ulaznoj razini (stresni ili hormonski odgovor)</a:t>
            </a:r>
          </a:p>
          <a:p>
            <a:r>
              <a:rPr lang="hr-HR" sz="2000" dirty="0" smtClean="0"/>
              <a:t>digitalni ili odgovor sklopke: stanica zanemaruje signal ispod praga (nelinearni ili odgovor sve ili ništa, </a:t>
            </a:r>
            <a:r>
              <a:rPr lang="hr-HR" sz="2000" dirty="0" err="1" smtClean="0"/>
              <a:t>ultrasenzitivni</a:t>
            </a:r>
            <a:r>
              <a:rPr lang="hr-HR" sz="2000" dirty="0" smtClean="0"/>
              <a:t> ) (npr. u razvoju embrija)</a:t>
            </a:r>
            <a:endParaRPr lang="en-US" sz="2000" dirty="0"/>
          </a:p>
        </p:txBody>
      </p:sp>
    </p:spTree>
    <p:extLst>
      <p:ext uri="{BB962C8B-B14F-4D97-AF65-F5344CB8AC3E}">
        <p14:creationId xmlns:p14="http://schemas.microsoft.com/office/powerpoint/2010/main" val="2765807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1692275" y="4652963"/>
            <a:ext cx="55451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pretvaranje “analognog” u “digitalni” signal</a:t>
            </a:r>
          </a:p>
          <a:p>
            <a:pPr eaLnBrk="1" hangingPunct="1">
              <a:spcBef>
                <a:spcPct val="0"/>
              </a:spcBef>
              <a:buFontTx/>
              <a:buNone/>
            </a:pPr>
            <a:endParaRPr lang="hr-HR" altLang="en-US" sz="2000"/>
          </a:p>
          <a:p>
            <a:pPr eaLnBrk="1" hangingPunct="1">
              <a:spcBef>
                <a:spcPct val="0"/>
              </a:spcBef>
              <a:buFontTx/>
              <a:buNone/>
            </a:pPr>
            <a:r>
              <a:rPr lang="hr-HR" altLang="en-US" sz="2000"/>
              <a:t>signal “sve ili ništa” kooperacijom podjedinica; </a:t>
            </a:r>
          </a:p>
          <a:p>
            <a:pPr eaLnBrk="1" hangingPunct="1">
              <a:spcBef>
                <a:spcPct val="0"/>
              </a:spcBef>
              <a:buFontTx/>
              <a:buNone/>
            </a:pPr>
            <a:r>
              <a:rPr lang="hr-HR" altLang="en-US" sz="2000"/>
              <a:t>mehanizam povratne veze </a:t>
            </a:r>
          </a:p>
          <a:p>
            <a:pPr eaLnBrk="1" hangingPunct="1">
              <a:spcBef>
                <a:spcPct val="0"/>
              </a:spcBef>
              <a:buFontTx/>
              <a:buNone/>
            </a:pPr>
            <a:r>
              <a:rPr lang="hr-HR" altLang="en-US" sz="2000"/>
              <a:t> </a:t>
            </a:r>
          </a:p>
          <a:p>
            <a:pPr eaLnBrk="1" hangingPunct="1">
              <a:spcBef>
                <a:spcPct val="0"/>
              </a:spcBef>
              <a:buFontTx/>
              <a:buNone/>
            </a:pPr>
            <a:endParaRPr lang="hr-HR" altLang="en-US" sz="2000"/>
          </a:p>
        </p:txBody>
      </p:sp>
      <p:pic>
        <p:nvPicPr>
          <p:cNvPr id="13315" name="Picture 4" descr="Figure 15-23. One type of signaling mechanism expected to show a steep thresholdlike respo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49275"/>
            <a:ext cx="15049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7"/>
          <p:cNvGrpSpPr>
            <a:grpSpLocks/>
          </p:cNvGrpSpPr>
          <p:nvPr/>
        </p:nvGrpSpPr>
        <p:grpSpPr bwMode="auto">
          <a:xfrm>
            <a:off x="5005388" y="1268413"/>
            <a:ext cx="3046412" cy="1233487"/>
            <a:chOff x="4716016" y="1259321"/>
            <a:chExt cx="3046590" cy="1233575"/>
          </a:xfrm>
        </p:grpSpPr>
        <p:sp>
          <p:nvSpPr>
            <p:cNvPr id="13318" name="TextBox 8"/>
            <p:cNvSpPr txBox="1">
              <a:spLocks noChangeArrowheads="1"/>
            </p:cNvSpPr>
            <p:nvPr/>
          </p:nvSpPr>
          <p:spPr bwMode="auto">
            <a:xfrm>
              <a:off x="4716016" y="1268760"/>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signal</a:t>
              </a:r>
              <a:endParaRPr lang="en-US" altLang="en-US" sz="2000"/>
            </a:p>
          </p:txBody>
        </p:sp>
        <p:cxnSp>
          <p:nvCxnSpPr>
            <p:cNvPr id="10" name="Straight Arrow Connector 9"/>
            <p:cNvCxnSpPr/>
            <p:nvPr/>
          </p:nvCxnSpPr>
          <p:spPr>
            <a:xfrm>
              <a:off x="5563791" y="1443484"/>
              <a:ext cx="954143" cy="952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320" name="TextBox 10"/>
            <p:cNvSpPr txBox="1">
              <a:spLocks noChangeArrowheads="1"/>
            </p:cNvSpPr>
            <p:nvPr/>
          </p:nvSpPr>
          <p:spPr bwMode="auto">
            <a:xfrm>
              <a:off x="6628962" y="1259321"/>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response</a:t>
              </a:r>
              <a:endParaRPr lang="en-US" altLang="en-US" sz="2000"/>
            </a:p>
          </p:txBody>
        </p:sp>
        <p:grpSp>
          <p:nvGrpSpPr>
            <p:cNvPr id="13321" name="Group 11"/>
            <p:cNvGrpSpPr>
              <a:grpSpLocks/>
            </p:cNvGrpSpPr>
            <p:nvPr/>
          </p:nvGrpSpPr>
          <p:grpSpPr bwMode="auto">
            <a:xfrm>
              <a:off x="5437688" y="1700808"/>
              <a:ext cx="1617308" cy="792088"/>
              <a:chOff x="5437688" y="1700808"/>
              <a:chExt cx="1617308" cy="792088"/>
            </a:xfrm>
          </p:grpSpPr>
          <p:cxnSp>
            <p:nvCxnSpPr>
              <p:cNvPr id="13" name="Straight Connector 12"/>
              <p:cNvCxnSpPr/>
              <p:nvPr/>
            </p:nvCxnSpPr>
            <p:spPr>
              <a:xfrm>
                <a:off x="7019612" y="1700677"/>
                <a:ext cx="0" cy="7922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438370" y="2492896"/>
                <a:ext cx="158124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38370" y="1700677"/>
                <a:ext cx="0" cy="7922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7054539" y="1700677"/>
                <a:ext cx="0" cy="79221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5473297" y="2492896"/>
                <a:ext cx="1581242" cy="0"/>
              </a:xfrm>
              <a:prstGeom prst="line">
                <a:avLst/>
              </a:prstGeom>
              <a:ln/>
            </p:spPr>
            <p:style>
              <a:lnRef idx="2">
                <a:schemeClr val="accent2"/>
              </a:lnRef>
              <a:fillRef idx="0">
                <a:schemeClr val="accent2"/>
              </a:fillRef>
              <a:effectRef idx="1">
                <a:schemeClr val="accent2"/>
              </a:effectRef>
              <a:fontRef idx="minor">
                <a:schemeClr val="tx1"/>
              </a:fontRef>
            </p:style>
          </p:cxnSp>
        </p:grpSp>
      </p:grpSp>
      <p:sp>
        <p:nvSpPr>
          <p:cNvPr id="13317" name="TextBox 17"/>
          <p:cNvSpPr txBox="1">
            <a:spLocks noChangeArrowheads="1"/>
          </p:cNvSpPr>
          <p:nvPr/>
        </p:nvSpPr>
        <p:spPr bwMode="auto">
          <a:xfrm>
            <a:off x="5270500" y="2747963"/>
            <a:ext cx="2792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positive feed back loop</a:t>
            </a:r>
            <a:endParaRPr lang="en-US" altLang="en-US" sz="2000"/>
          </a:p>
        </p:txBody>
      </p:sp>
    </p:spTree>
    <p:extLst>
      <p:ext uri="{BB962C8B-B14F-4D97-AF65-F5344CB8AC3E}">
        <p14:creationId xmlns:p14="http://schemas.microsoft.com/office/powerpoint/2010/main" val="3826892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908720"/>
            <a:ext cx="7272808" cy="1015663"/>
          </a:xfrm>
          <a:prstGeom prst="rect">
            <a:avLst/>
          </a:prstGeom>
          <a:noFill/>
        </p:spPr>
        <p:txBody>
          <a:bodyPr wrap="square" rtlCol="0">
            <a:spAutoFit/>
          </a:bodyPr>
          <a:lstStyle/>
          <a:p>
            <a:r>
              <a:rPr lang="hr-HR" sz="2000" dirty="0" smtClean="0"/>
              <a:t>Enzim se ponaša kao sklopka ako se aktivira na kooperativni način: npr. ako ima </a:t>
            </a:r>
            <a:r>
              <a:rPr lang="hr-HR" sz="2000" dirty="0" smtClean="0">
                <a:solidFill>
                  <a:schemeClr val="accent1"/>
                </a:solidFill>
              </a:rPr>
              <a:t>više veznih mjesta za </a:t>
            </a:r>
            <a:r>
              <a:rPr lang="hr-HR" sz="2000" dirty="0" err="1" smtClean="0">
                <a:solidFill>
                  <a:schemeClr val="accent1"/>
                </a:solidFill>
              </a:rPr>
              <a:t>ligand</a:t>
            </a:r>
            <a:r>
              <a:rPr lang="hr-HR" sz="2000" dirty="0" smtClean="0"/>
              <a:t>, vezanje prvog </a:t>
            </a:r>
            <a:r>
              <a:rPr lang="hr-HR" sz="2000" dirty="0" err="1" smtClean="0"/>
              <a:t>liganda</a:t>
            </a:r>
            <a:r>
              <a:rPr lang="hr-HR" sz="2000" dirty="0" smtClean="0"/>
              <a:t> olakšava vezanje sljedećih</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3357389" cy="281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85816" y="2564904"/>
            <a:ext cx="5328592" cy="2831544"/>
          </a:xfrm>
          <a:prstGeom prst="rect">
            <a:avLst/>
          </a:prstGeom>
          <a:noFill/>
        </p:spPr>
        <p:txBody>
          <a:bodyPr wrap="square" rtlCol="0">
            <a:spAutoFit/>
          </a:bodyPr>
          <a:lstStyle/>
          <a:p>
            <a:r>
              <a:rPr lang="hr-HR" sz="2000" dirty="0" smtClean="0"/>
              <a:t>kod koncentracija </a:t>
            </a:r>
            <a:r>
              <a:rPr lang="hr-HR" sz="2000" dirty="0" err="1" smtClean="0"/>
              <a:t>liganda</a:t>
            </a:r>
            <a:r>
              <a:rPr lang="hr-HR" sz="2000" dirty="0" smtClean="0"/>
              <a:t> u blizini praga male će količine izazvati veliki učinak: u tom je području odgovor „</a:t>
            </a:r>
            <a:r>
              <a:rPr lang="hr-HR" sz="2000" dirty="0" err="1" smtClean="0">
                <a:solidFill>
                  <a:schemeClr val="tx2">
                    <a:lumMod val="60000"/>
                    <a:lumOff val="40000"/>
                  </a:schemeClr>
                </a:solidFill>
              </a:rPr>
              <a:t>ultrasenzitivan</a:t>
            </a:r>
            <a:r>
              <a:rPr lang="hr-HR" sz="2000" dirty="0" smtClean="0"/>
              <a:t>”</a:t>
            </a:r>
          </a:p>
          <a:p>
            <a:r>
              <a:rPr lang="hr-HR" sz="2000" dirty="0" smtClean="0"/>
              <a:t>kod koncentracija blizu zasićenja: mali učinak promjene</a:t>
            </a:r>
          </a:p>
          <a:p>
            <a:endParaRPr lang="hr-HR" sz="2000" dirty="0"/>
          </a:p>
          <a:p>
            <a:r>
              <a:rPr lang="hr-HR" sz="2000" dirty="0" smtClean="0"/>
              <a:t>-primjer je protein </a:t>
            </a:r>
            <a:r>
              <a:rPr lang="hr-HR" sz="2000" dirty="0" err="1" smtClean="0"/>
              <a:t>kinaza</a:t>
            </a:r>
            <a:r>
              <a:rPr lang="hr-HR" sz="2000" dirty="0" smtClean="0"/>
              <a:t> A koja se aktivira vezanjem ukupno 4 </a:t>
            </a:r>
            <a:r>
              <a:rPr lang="hr-HR" sz="2000" dirty="0" err="1" smtClean="0"/>
              <a:t>cAMP</a:t>
            </a:r>
            <a:r>
              <a:rPr lang="hr-HR" sz="2000" dirty="0" smtClean="0"/>
              <a:t> za dvije </a:t>
            </a:r>
            <a:r>
              <a:rPr lang="hr-HR" sz="2000" dirty="0" err="1" smtClean="0"/>
              <a:t>podjedinice</a:t>
            </a:r>
            <a:endParaRPr lang="hr-HR" sz="2000" dirty="0" smtClean="0"/>
          </a:p>
          <a:p>
            <a:endParaRPr lang="en-US" dirty="0"/>
          </a:p>
        </p:txBody>
      </p:sp>
    </p:spTree>
    <p:extLst>
      <p:ext uri="{BB962C8B-B14F-4D97-AF65-F5344CB8AC3E}">
        <p14:creationId xmlns:p14="http://schemas.microsoft.com/office/powerpoint/2010/main" val="4133789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692696"/>
            <a:ext cx="720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263947"/>
            <a:ext cx="5782421" cy="6120680"/>
            <a:chOff x="107504" y="260648"/>
            <a:chExt cx="5782421" cy="612068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9512" y="306763"/>
              <a:ext cx="5710413" cy="5994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7504" y="260648"/>
              <a:ext cx="288032" cy="612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511" y="6165304"/>
              <a:ext cx="136815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148065" y="404664"/>
            <a:ext cx="3888432" cy="6524863"/>
          </a:xfrm>
          <a:prstGeom prst="rect">
            <a:avLst/>
          </a:prstGeom>
          <a:noFill/>
        </p:spPr>
        <p:txBody>
          <a:bodyPr wrap="square" rtlCol="0">
            <a:spAutoFit/>
          </a:bodyPr>
          <a:lstStyle/>
          <a:p>
            <a:r>
              <a:rPr lang="hr-HR" sz="2000" dirty="0" smtClean="0"/>
              <a:t>Mrežni sustavi također mogu imati </a:t>
            </a:r>
            <a:r>
              <a:rPr lang="hr-HR" sz="2000" dirty="0" smtClean="0">
                <a:solidFill>
                  <a:schemeClr val="accent1"/>
                </a:solidFill>
              </a:rPr>
              <a:t>nelinearni </a:t>
            </a:r>
            <a:r>
              <a:rPr lang="hr-HR" sz="2000" dirty="0" err="1" smtClean="0">
                <a:solidFill>
                  <a:schemeClr val="accent1"/>
                </a:solidFill>
              </a:rPr>
              <a:t>ultrasenzitivni</a:t>
            </a:r>
            <a:r>
              <a:rPr lang="hr-HR" sz="2000" dirty="0" smtClean="0">
                <a:solidFill>
                  <a:schemeClr val="accent1"/>
                </a:solidFill>
              </a:rPr>
              <a:t> odgovor.</a:t>
            </a:r>
          </a:p>
          <a:p>
            <a:endParaRPr lang="hr-HR" sz="2000" dirty="0"/>
          </a:p>
          <a:p>
            <a:r>
              <a:rPr lang="hr-HR" sz="2000" dirty="0" smtClean="0"/>
              <a:t>A: kaskada </a:t>
            </a:r>
            <a:r>
              <a:rPr lang="hr-HR" sz="2000" dirty="0" err="1" smtClean="0"/>
              <a:t>višestupnjevite</a:t>
            </a:r>
            <a:r>
              <a:rPr lang="hr-HR" sz="2000" dirty="0" smtClean="0"/>
              <a:t> </a:t>
            </a:r>
            <a:r>
              <a:rPr lang="hr-HR" sz="2000" dirty="0" err="1" smtClean="0"/>
              <a:t>fosforilacije</a:t>
            </a:r>
            <a:endParaRPr lang="hr-HR" sz="2000" dirty="0" smtClean="0"/>
          </a:p>
          <a:p>
            <a:r>
              <a:rPr lang="hr-HR" sz="2000" dirty="0" smtClean="0"/>
              <a:t>-isti enzimi na više stepenica</a:t>
            </a:r>
          </a:p>
          <a:p>
            <a:r>
              <a:rPr lang="hr-HR" sz="2000" dirty="0" smtClean="0"/>
              <a:t>-razne </a:t>
            </a:r>
            <a:r>
              <a:rPr lang="hr-HR" sz="2000" dirty="0" err="1" smtClean="0"/>
              <a:t>kinaze</a:t>
            </a:r>
            <a:r>
              <a:rPr lang="hr-HR" sz="2000" dirty="0" smtClean="0"/>
              <a:t> za razna mjesta</a:t>
            </a:r>
          </a:p>
          <a:p>
            <a:r>
              <a:rPr lang="hr-HR" sz="2000" dirty="0" smtClean="0"/>
              <a:t>-npr. neki </a:t>
            </a:r>
            <a:r>
              <a:rPr lang="hr-HR" sz="2000" dirty="0" err="1" smtClean="0"/>
              <a:t>putevi</a:t>
            </a:r>
            <a:r>
              <a:rPr lang="hr-HR" sz="2000" dirty="0" smtClean="0"/>
              <a:t> </a:t>
            </a:r>
            <a:r>
              <a:rPr lang="hr-HR" sz="2000" dirty="0" err="1" smtClean="0"/>
              <a:t>kinaza</a:t>
            </a:r>
            <a:r>
              <a:rPr lang="hr-HR" sz="2000" dirty="0" smtClean="0"/>
              <a:t> MAP kod kvasca</a:t>
            </a:r>
          </a:p>
          <a:p>
            <a:endParaRPr lang="hr-HR" sz="2000" dirty="0"/>
          </a:p>
          <a:p>
            <a:r>
              <a:rPr lang="hr-HR" sz="2000" dirty="0" smtClean="0"/>
              <a:t>B: </a:t>
            </a:r>
            <a:r>
              <a:rPr lang="hr-HR" sz="2000" dirty="0" err="1" smtClean="0"/>
              <a:t>ultrasenzitivnost</a:t>
            </a:r>
            <a:r>
              <a:rPr lang="hr-HR" sz="2000" dirty="0" smtClean="0"/>
              <a:t> nultog reda:</a:t>
            </a:r>
          </a:p>
          <a:p>
            <a:r>
              <a:rPr lang="hr-HR" sz="2000" dirty="0" smtClean="0"/>
              <a:t>svaka reakcija ima i reverzni proces koji ima stalnu razinu </a:t>
            </a:r>
          </a:p>
          <a:p>
            <a:endParaRPr lang="hr-HR" sz="2000" dirty="0"/>
          </a:p>
          <a:p>
            <a:r>
              <a:rPr lang="hr-HR" sz="2000" dirty="0" smtClean="0"/>
              <a:t>C: na sličan način </a:t>
            </a:r>
            <a:r>
              <a:rPr lang="hr-HR" sz="2000" dirty="0" err="1" smtClean="0"/>
              <a:t>prisustvo</a:t>
            </a:r>
            <a:r>
              <a:rPr lang="hr-HR" sz="2000" dirty="0" smtClean="0"/>
              <a:t> </a:t>
            </a:r>
            <a:r>
              <a:rPr lang="hr-HR" sz="2000" dirty="0" err="1" smtClean="0"/>
              <a:t>inhibitora</a:t>
            </a:r>
            <a:r>
              <a:rPr lang="hr-HR" sz="2000" dirty="0" smtClean="0"/>
              <a:t> „titrira”  izlazni signal</a:t>
            </a:r>
          </a:p>
          <a:p>
            <a:endParaRPr lang="hr-HR" sz="2000" dirty="0"/>
          </a:p>
          <a:p>
            <a:r>
              <a:rPr lang="hr-HR" sz="2000" dirty="0" smtClean="0"/>
              <a:t>D: </a:t>
            </a:r>
            <a:r>
              <a:rPr lang="hr-HR" sz="2000" dirty="0" smtClean="0">
                <a:solidFill>
                  <a:schemeClr val="accent1"/>
                </a:solidFill>
              </a:rPr>
              <a:t>pozitivna povratna veza  </a:t>
            </a:r>
            <a:r>
              <a:rPr lang="hr-HR" sz="2000" dirty="0" smtClean="0"/>
              <a:t>omogućuje odgovor „sve ili ništa”</a:t>
            </a:r>
          </a:p>
          <a:p>
            <a:r>
              <a:rPr lang="hr-HR" sz="2000" dirty="0" smtClean="0"/>
              <a:t>-ulazak u faze staničnog ciklusa</a:t>
            </a:r>
          </a:p>
          <a:p>
            <a:endParaRPr lang="en-US" dirty="0"/>
          </a:p>
        </p:txBody>
      </p:sp>
      <p:sp>
        <p:nvSpPr>
          <p:cNvPr id="4" name="TextBox 3"/>
          <p:cNvSpPr txBox="1"/>
          <p:nvPr/>
        </p:nvSpPr>
        <p:spPr>
          <a:xfrm>
            <a:off x="288032" y="6119978"/>
            <a:ext cx="3460114" cy="369332"/>
          </a:xfrm>
          <a:prstGeom prst="rect">
            <a:avLst/>
          </a:prstGeom>
          <a:noFill/>
        </p:spPr>
        <p:txBody>
          <a:bodyPr wrap="none" rtlCol="0">
            <a:spAutoFit/>
          </a:bodyPr>
          <a:lstStyle/>
          <a:p>
            <a:r>
              <a:rPr lang="hr-HR" dirty="0" smtClean="0">
                <a:solidFill>
                  <a:schemeClr val="accent1"/>
                </a:solidFill>
              </a:rPr>
              <a:t>prag aktivnosti: po jakosti i trajanju</a:t>
            </a:r>
            <a:endParaRPr lang="en-US" dirty="0">
              <a:solidFill>
                <a:schemeClr val="accent1"/>
              </a:solidFill>
            </a:endParaRPr>
          </a:p>
        </p:txBody>
      </p:sp>
    </p:spTree>
    <p:extLst>
      <p:ext uri="{BB962C8B-B14F-4D97-AF65-F5344CB8AC3E}">
        <p14:creationId xmlns:p14="http://schemas.microsoft.com/office/powerpoint/2010/main" val="1994495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024" y="4353214"/>
            <a:ext cx="8784976" cy="2246769"/>
          </a:xfrm>
          <a:prstGeom prst="rect">
            <a:avLst/>
          </a:prstGeom>
          <a:noFill/>
        </p:spPr>
        <p:txBody>
          <a:bodyPr wrap="square" rtlCol="0">
            <a:spAutoFit/>
          </a:bodyPr>
          <a:lstStyle/>
          <a:p>
            <a:r>
              <a:rPr lang="hr-HR" sz="2000" dirty="0" smtClean="0"/>
              <a:t>Sustavi signaliziranja razlikuju kratkotrajni i trajni ulazni signal:</a:t>
            </a:r>
          </a:p>
          <a:p>
            <a:r>
              <a:rPr lang="hr-HR" sz="2000" dirty="0" smtClean="0"/>
              <a:t>stanici je „korisno” ne odgovarati (i trošiti energiju) na kratkotrajne signale koji su „šum”</a:t>
            </a:r>
          </a:p>
          <a:p>
            <a:r>
              <a:rPr lang="hr-HR" sz="2000" dirty="0" smtClean="0"/>
              <a:t>jedna je mogućnost koherentna mreža </a:t>
            </a:r>
            <a:r>
              <a:rPr lang="hr-HR" sz="2000" i="1" dirty="0" smtClean="0"/>
              <a:t>„</a:t>
            </a:r>
            <a:r>
              <a:rPr lang="hr-HR" sz="2000" i="1" dirty="0" err="1" smtClean="0"/>
              <a:t>feed</a:t>
            </a:r>
            <a:r>
              <a:rPr lang="hr-HR" sz="2000" i="1" dirty="0" smtClean="0"/>
              <a:t> </a:t>
            </a:r>
            <a:r>
              <a:rPr lang="hr-HR" sz="2000" i="1" dirty="0" err="1" smtClean="0"/>
              <a:t>forward</a:t>
            </a:r>
            <a:r>
              <a:rPr lang="hr-HR" sz="2000" i="1" dirty="0" smtClean="0"/>
              <a:t>”</a:t>
            </a:r>
            <a:r>
              <a:rPr lang="hr-HR" sz="2000" dirty="0" smtClean="0"/>
              <a:t>:</a:t>
            </a:r>
          </a:p>
          <a:p>
            <a:r>
              <a:rPr lang="hr-HR" sz="2000" dirty="0" smtClean="0"/>
              <a:t>jedan signalni čvor grana se u dva smjera od kojih je jedan sporiji, a konačni je izlazni signal pozitivan ako su oba puta aktivna (AND): trajanje </a:t>
            </a:r>
            <a:r>
              <a:rPr lang="hr-HR" sz="2000" dirty="0" err="1" smtClean="0"/>
              <a:t>stimulusa</a:t>
            </a:r>
            <a:r>
              <a:rPr lang="hr-HR" sz="2000" dirty="0" smtClean="0"/>
              <a:t> mora biti dulje od razlike u vremenu provođenja signala kraćim i duljim putem. </a:t>
            </a:r>
            <a:endParaRPr lang="en-US" sz="2000" dirty="0"/>
          </a:p>
        </p:txBody>
      </p:sp>
      <p:grpSp>
        <p:nvGrpSpPr>
          <p:cNvPr id="5" name="Group 4"/>
          <p:cNvGrpSpPr/>
          <p:nvPr/>
        </p:nvGrpSpPr>
        <p:grpSpPr>
          <a:xfrm>
            <a:off x="287523" y="44624"/>
            <a:ext cx="8136904" cy="3960440"/>
            <a:chOff x="179512" y="548680"/>
            <a:chExt cx="8136904" cy="396044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95536" y="764704"/>
              <a:ext cx="7920880" cy="362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548680"/>
              <a:ext cx="432048" cy="3844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7544" y="4149080"/>
              <a:ext cx="136815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292080" y="3829994"/>
            <a:ext cx="3473259" cy="523220"/>
          </a:xfrm>
          <a:prstGeom prst="rect">
            <a:avLst/>
          </a:prstGeom>
          <a:noFill/>
        </p:spPr>
        <p:txBody>
          <a:bodyPr wrap="none" rtlCol="0">
            <a:spAutoFit/>
          </a:bodyPr>
          <a:lstStyle/>
          <a:p>
            <a:r>
              <a:rPr lang="hr-HR" sz="1400" dirty="0" smtClean="0"/>
              <a:t>kratak i dug put nakon aktivacije MAP </a:t>
            </a:r>
            <a:r>
              <a:rPr lang="hr-HR" sz="1400" dirty="0" err="1" smtClean="0"/>
              <a:t>kinaza</a:t>
            </a:r>
            <a:r>
              <a:rPr lang="hr-HR" sz="1400" dirty="0" smtClean="0"/>
              <a:t>:</a:t>
            </a:r>
          </a:p>
          <a:p>
            <a:r>
              <a:rPr lang="hr-HR" sz="1400" dirty="0" err="1" smtClean="0"/>
              <a:t>Fos</a:t>
            </a:r>
            <a:r>
              <a:rPr lang="hr-HR" sz="1400" dirty="0" smtClean="0"/>
              <a:t> se transkribira i </a:t>
            </a:r>
            <a:r>
              <a:rPr lang="hr-HR" sz="1400" dirty="0" err="1" smtClean="0"/>
              <a:t>fosforilira</a:t>
            </a:r>
            <a:endParaRPr lang="en-US" sz="1400" dirty="0"/>
          </a:p>
        </p:txBody>
      </p:sp>
    </p:spTree>
    <p:extLst>
      <p:ext uri="{BB962C8B-B14F-4D97-AF65-F5344CB8AC3E}">
        <p14:creationId xmlns:p14="http://schemas.microsoft.com/office/powerpoint/2010/main" val="3516271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5219700" y="371633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435" name="TextBox 29"/>
          <p:cNvSpPr txBox="1">
            <a:spLocks noChangeArrowheads="1"/>
          </p:cNvSpPr>
          <p:nvPr/>
        </p:nvSpPr>
        <p:spPr bwMode="auto">
          <a:xfrm>
            <a:off x="209550" y="5300663"/>
            <a:ext cx="82543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hr-HR" altLang="en-US" dirty="0">
                <a:latin typeface="+mn-lt"/>
              </a:rPr>
              <a:t>Princip „mjerenja duljine signala” u stanici:</a:t>
            </a:r>
          </a:p>
          <a:p>
            <a:pPr eaLnBrk="1" hangingPunct="1"/>
            <a:r>
              <a:rPr lang="hr-HR" altLang="en-US" dirty="0">
                <a:latin typeface="+mn-lt"/>
              </a:rPr>
              <a:t>za aktivaciju mete A potrebna su dva signala, iz istog izvora</a:t>
            </a:r>
          </a:p>
          <a:p>
            <a:pPr eaLnBrk="1" hangingPunct="1"/>
            <a:r>
              <a:rPr lang="hr-HR" altLang="en-US" dirty="0">
                <a:latin typeface="+mn-lt"/>
              </a:rPr>
              <a:t>jedan je direktan, drugi indirektan i zahtijeva dulje vrijeme </a:t>
            </a:r>
          </a:p>
          <a:p>
            <a:pPr eaLnBrk="1" hangingPunct="1"/>
            <a:r>
              <a:rPr lang="hr-HR" altLang="en-US" dirty="0">
                <a:latin typeface="+mn-lt"/>
              </a:rPr>
              <a:t>doći će istovremeno na metu jedino ako je direktan signal dovoljno dugo traje</a:t>
            </a:r>
            <a:endParaRPr lang="en-US" altLang="en-US" dirty="0">
              <a:latin typeface="+mn-lt"/>
            </a:endParaRPr>
          </a:p>
        </p:txBody>
      </p:sp>
      <p:grpSp>
        <p:nvGrpSpPr>
          <p:cNvPr id="18436" name="Group 31"/>
          <p:cNvGrpSpPr>
            <a:grpSpLocks/>
          </p:cNvGrpSpPr>
          <p:nvPr/>
        </p:nvGrpSpPr>
        <p:grpSpPr bwMode="auto">
          <a:xfrm>
            <a:off x="2359025" y="330200"/>
            <a:ext cx="3508375" cy="4470400"/>
            <a:chOff x="2411760" y="764704"/>
            <a:chExt cx="3509641" cy="4470693"/>
          </a:xfrm>
        </p:grpSpPr>
        <p:cxnSp>
          <p:nvCxnSpPr>
            <p:cNvPr id="8" name="Straight Arrow Connector 7"/>
            <p:cNvCxnSpPr/>
            <p:nvPr/>
          </p:nvCxnSpPr>
          <p:spPr>
            <a:xfrm flipV="1">
              <a:off x="3204209" y="5049648"/>
              <a:ext cx="2663198" cy="349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2951705" y="1607722"/>
              <a:ext cx="981429" cy="32275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49258" y="4325700"/>
              <a:ext cx="639993" cy="5096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a:off x="2696026" y="764704"/>
              <a:ext cx="530416" cy="457230"/>
            </a:xfrm>
            <a:prstGeom prs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Isosceles Triangle 16"/>
            <p:cNvSpPr/>
            <p:nvPr/>
          </p:nvSpPr>
          <p:spPr>
            <a:xfrm>
              <a:off x="5386221" y="1917305"/>
              <a:ext cx="530416" cy="457230"/>
            </a:xfrm>
            <a:prstGeom prst="triangle">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Isosceles Triangle 17"/>
            <p:cNvSpPr/>
            <p:nvPr/>
          </p:nvSpPr>
          <p:spPr>
            <a:xfrm>
              <a:off x="5390985" y="3573176"/>
              <a:ext cx="530416" cy="457230"/>
            </a:xfrm>
            <a:prstGeom prst="triangle">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a:off x="3780679" y="1341005"/>
              <a:ext cx="1303808" cy="576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651429" y="2565047"/>
              <a:ext cx="36526" cy="7191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5" name="TextBox 30"/>
            <p:cNvSpPr txBox="1">
              <a:spLocks noChangeArrowheads="1"/>
            </p:cNvSpPr>
            <p:nvPr/>
          </p:nvSpPr>
          <p:spPr bwMode="auto">
            <a:xfrm>
              <a:off x="2411760" y="4835287"/>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hr-HR" altLang="en-US"/>
                <a:t>A</a:t>
              </a:r>
              <a:endParaRPr lang="en-US" altLang="en-US"/>
            </a:p>
          </p:txBody>
        </p:sp>
      </p:grpSp>
    </p:spTree>
    <p:extLst>
      <p:ext uri="{BB962C8B-B14F-4D97-AF65-F5344CB8AC3E}">
        <p14:creationId xmlns:p14="http://schemas.microsoft.com/office/powerpoint/2010/main" val="914299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124744"/>
            <a:ext cx="43529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5299883"/>
            <a:ext cx="8175893" cy="400110"/>
          </a:xfrm>
          <a:prstGeom prst="rect">
            <a:avLst/>
          </a:prstGeom>
          <a:noFill/>
        </p:spPr>
        <p:txBody>
          <a:bodyPr wrap="none" rtlCol="0">
            <a:spAutoFit/>
          </a:bodyPr>
          <a:lstStyle/>
          <a:p>
            <a:r>
              <a:rPr lang="hr-HR" sz="2000" dirty="0" smtClean="0"/>
              <a:t>Različiti ishodi kratkotrajne i dugotrajne aktivnosti puta ERK kod stanica PC12 </a:t>
            </a:r>
            <a:endParaRPr lang="en-US" sz="2000" dirty="0"/>
          </a:p>
        </p:txBody>
      </p:sp>
    </p:spTree>
    <p:extLst>
      <p:ext uri="{BB962C8B-B14F-4D97-AF65-F5344CB8AC3E}">
        <p14:creationId xmlns:p14="http://schemas.microsoft.com/office/powerpoint/2010/main" val="1870881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04137"/>
            <a:ext cx="317442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67945" y="476672"/>
            <a:ext cx="4968552" cy="5632311"/>
          </a:xfrm>
          <a:prstGeom prst="rect">
            <a:avLst/>
          </a:prstGeom>
          <a:noFill/>
        </p:spPr>
        <p:txBody>
          <a:bodyPr wrap="square" rtlCol="0">
            <a:spAutoFit/>
          </a:bodyPr>
          <a:lstStyle/>
          <a:p>
            <a:r>
              <a:rPr lang="hr-HR" sz="2000" dirty="0" smtClean="0"/>
              <a:t>Modifikacije </a:t>
            </a:r>
            <a:r>
              <a:rPr lang="hr-HR" sz="2000" dirty="0" smtClean="0">
                <a:solidFill>
                  <a:schemeClr val="tx2">
                    <a:lumMod val="60000"/>
                    <a:lumOff val="40000"/>
                  </a:schemeClr>
                </a:solidFill>
              </a:rPr>
              <a:t>jakosti</a:t>
            </a:r>
            <a:r>
              <a:rPr lang="hr-HR" sz="2000" dirty="0" smtClean="0"/>
              <a:t> ili trajanja izlaznog signala:</a:t>
            </a:r>
          </a:p>
          <a:p>
            <a:endParaRPr lang="hr-HR" sz="2000" dirty="0"/>
          </a:p>
          <a:p>
            <a:r>
              <a:rPr lang="hr-HR" sz="2000" dirty="0" smtClean="0"/>
              <a:t>postoji kontrola jakosti</a:t>
            </a:r>
          </a:p>
          <a:p>
            <a:endParaRPr lang="hr-HR" sz="2000" dirty="0"/>
          </a:p>
          <a:p>
            <a:r>
              <a:rPr lang="hr-HR" sz="2000" dirty="0" smtClean="0">
                <a:solidFill>
                  <a:schemeClr val="tx2">
                    <a:lumMod val="60000"/>
                    <a:lumOff val="40000"/>
                  </a:schemeClr>
                </a:solidFill>
              </a:rPr>
              <a:t>amplifikacija</a:t>
            </a:r>
            <a:r>
              <a:rPr lang="hr-HR" sz="2000" dirty="0" smtClean="0"/>
              <a:t>: propagacija signala </a:t>
            </a:r>
          </a:p>
          <a:p>
            <a:r>
              <a:rPr lang="hr-HR" sz="2000" dirty="0" smtClean="0"/>
              <a:t>ulazni je signal često slab, ovisi o malom broju receptorskih molekula te se treba pojačati da bi doveo do izlaza</a:t>
            </a:r>
          </a:p>
          <a:p>
            <a:r>
              <a:rPr lang="hr-HR" sz="2000" dirty="0" smtClean="0"/>
              <a:t>veliko povećanje sustavom kaskada</a:t>
            </a:r>
          </a:p>
          <a:p>
            <a:r>
              <a:rPr lang="hr-HR" sz="2000" dirty="0" smtClean="0"/>
              <a:t>ograničeno koncentracijom (</a:t>
            </a:r>
            <a:r>
              <a:rPr lang="hr-HR" sz="2000" dirty="0" err="1" smtClean="0"/>
              <a:t>saturacijskom</a:t>
            </a:r>
            <a:r>
              <a:rPr lang="hr-HR" sz="2000" dirty="0" smtClean="0"/>
              <a:t> aktivacijom) nizvodnih molekula</a:t>
            </a:r>
          </a:p>
          <a:p>
            <a:endParaRPr lang="hr-HR" sz="2000" dirty="0" smtClean="0"/>
          </a:p>
          <a:p>
            <a:r>
              <a:rPr lang="hr-HR" sz="2000" dirty="0" smtClean="0"/>
              <a:t>ako postoji protein skela prigušuje se amplifikacija</a:t>
            </a:r>
          </a:p>
          <a:p>
            <a:endParaRPr lang="hr-HR" sz="2000" dirty="0"/>
          </a:p>
          <a:p>
            <a:r>
              <a:rPr lang="hr-HR" sz="2000" dirty="0" smtClean="0"/>
              <a:t>stupanj amplifikacije na svakoj stepenici može znatno varirati</a:t>
            </a:r>
            <a:endParaRPr lang="en-US" sz="2000" dirty="0"/>
          </a:p>
        </p:txBody>
      </p:sp>
    </p:spTree>
    <p:extLst>
      <p:ext uri="{BB962C8B-B14F-4D97-AF65-F5344CB8AC3E}">
        <p14:creationId xmlns:p14="http://schemas.microsoft.com/office/powerpoint/2010/main" val="359534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1042988" y="692150"/>
            <a:ext cx="6785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Osnovni princip signaliziranja</a:t>
            </a:r>
          </a:p>
          <a:p>
            <a:pPr eaLnBrk="1" hangingPunct="1">
              <a:spcBef>
                <a:spcPct val="0"/>
              </a:spcBef>
              <a:buFontTx/>
              <a:buNone/>
            </a:pPr>
            <a:endParaRPr lang="hr-HR" altLang="en-US" sz="2000" dirty="0"/>
          </a:p>
          <a:p>
            <a:pPr eaLnBrk="1" hangingPunct="1">
              <a:spcBef>
                <a:spcPct val="0"/>
              </a:spcBef>
              <a:buFontTx/>
              <a:buNone/>
            </a:pPr>
            <a:r>
              <a:rPr lang="hr-HR" altLang="en-US" sz="2000" dirty="0"/>
              <a:t>-princip sklopke koja ima dva stanja: uključeno i </a:t>
            </a:r>
            <a:r>
              <a:rPr lang="hr-HR" altLang="en-US" sz="2000" dirty="0" smtClean="0"/>
              <a:t>isključeno</a:t>
            </a:r>
          </a:p>
          <a:p>
            <a:pPr eaLnBrk="1" hangingPunct="1">
              <a:spcBef>
                <a:spcPct val="0"/>
              </a:spcBef>
              <a:buFontTx/>
              <a:buNone/>
            </a:pPr>
            <a:r>
              <a:rPr lang="hr-HR" altLang="en-US" sz="2000" dirty="0" smtClean="0"/>
              <a:t>„</a:t>
            </a:r>
            <a:r>
              <a:rPr lang="hr-HR" altLang="en-US" sz="2000" dirty="0" err="1" smtClean="0"/>
              <a:t>state</a:t>
            </a:r>
            <a:r>
              <a:rPr lang="hr-HR" altLang="en-US" sz="2000" dirty="0" smtClean="0"/>
              <a:t> </a:t>
            </a:r>
            <a:r>
              <a:rPr lang="hr-HR" altLang="en-US" sz="2000" dirty="0" err="1" smtClean="0"/>
              <a:t>machine</a:t>
            </a:r>
            <a:r>
              <a:rPr lang="hr-HR" altLang="en-US" sz="2000" dirty="0" smtClean="0"/>
              <a:t>”</a:t>
            </a:r>
            <a:endParaRPr lang="en-US" altLang="en-US" sz="2000" dirty="0"/>
          </a:p>
        </p:txBody>
      </p:sp>
      <p:grpSp>
        <p:nvGrpSpPr>
          <p:cNvPr id="5123" name="Group 4"/>
          <p:cNvGrpSpPr>
            <a:grpSpLocks/>
          </p:cNvGrpSpPr>
          <p:nvPr/>
        </p:nvGrpSpPr>
        <p:grpSpPr bwMode="auto">
          <a:xfrm>
            <a:off x="474663" y="2130425"/>
            <a:ext cx="8693150" cy="2276475"/>
            <a:chOff x="607238" y="3104964"/>
            <a:chExt cx="8162065" cy="2277544"/>
          </a:xfrm>
        </p:grpSpPr>
        <p:sp>
          <p:nvSpPr>
            <p:cNvPr id="6" name="Rectangle 5"/>
            <p:cNvSpPr/>
            <p:nvPr/>
          </p:nvSpPr>
          <p:spPr>
            <a:xfrm>
              <a:off x="1547753" y="3106553"/>
              <a:ext cx="1943633" cy="1296008"/>
            </a:xfrm>
            <a:prstGeom prst="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hr-HR" dirty="0" err="1"/>
                <a:t>power</a:t>
              </a:r>
              <a:r>
                <a:rPr lang="hr-HR" dirty="0"/>
                <a:t> </a:t>
              </a:r>
              <a:r>
                <a:rPr lang="hr-HR" dirty="0" err="1"/>
                <a:t>off</a:t>
              </a:r>
              <a:endParaRPr lang="hr-HR" dirty="0"/>
            </a:p>
            <a:p>
              <a:pPr algn="ctr">
                <a:defRPr/>
              </a:pPr>
              <a:r>
                <a:rPr lang="hr-HR" dirty="0" err="1"/>
                <a:t>state</a:t>
              </a:r>
              <a:r>
                <a:rPr lang="hr-HR" dirty="0"/>
                <a:t> 0</a:t>
              </a:r>
              <a:endParaRPr lang="en-US" dirty="0"/>
            </a:p>
          </p:txBody>
        </p:sp>
        <p:cxnSp>
          <p:nvCxnSpPr>
            <p:cNvPr id="7" name="Straight Arrow Connector 6"/>
            <p:cNvCxnSpPr/>
            <p:nvPr/>
          </p:nvCxnSpPr>
          <p:spPr>
            <a:xfrm>
              <a:off x="3725397" y="3597320"/>
              <a:ext cx="136829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725397" y="4005500"/>
              <a:ext cx="136829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291929" y="3104964"/>
              <a:ext cx="1943633" cy="129600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hr-HR" dirty="0" err="1"/>
                <a:t>power</a:t>
              </a:r>
              <a:r>
                <a:rPr lang="hr-HR" dirty="0"/>
                <a:t> on</a:t>
              </a:r>
            </a:p>
            <a:p>
              <a:pPr algn="ctr">
                <a:defRPr/>
              </a:pPr>
              <a:r>
                <a:rPr lang="hr-HR" dirty="0" err="1"/>
                <a:t>state</a:t>
              </a:r>
              <a:r>
                <a:rPr lang="hr-HR" dirty="0"/>
                <a:t> 1</a:t>
              </a:r>
              <a:endParaRPr lang="en-US" dirty="0"/>
            </a:p>
          </p:txBody>
        </p:sp>
        <p:cxnSp>
          <p:nvCxnSpPr>
            <p:cNvPr id="10" name="Straight Arrow Connector 9"/>
            <p:cNvCxnSpPr/>
            <p:nvPr/>
          </p:nvCxnSpPr>
          <p:spPr>
            <a:xfrm>
              <a:off x="827834" y="3860969"/>
              <a:ext cx="43225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130" name="TextBox 10"/>
            <p:cNvSpPr txBox="1">
              <a:spLocks noChangeArrowheads="1"/>
            </p:cNvSpPr>
            <p:nvPr/>
          </p:nvSpPr>
          <p:spPr bwMode="auto">
            <a:xfrm>
              <a:off x="607238" y="3383704"/>
              <a:ext cx="69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input</a:t>
              </a:r>
              <a:endParaRPr lang="en-US" altLang="en-US" sz="2000"/>
            </a:p>
          </p:txBody>
        </p:sp>
        <p:cxnSp>
          <p:nvCxnSpPr>
            <p:cNvPr id="12" name="Straight Arrow Connector 11"/>
            <p:cNvCxnSpPr/>
            <p:nvPr/>
          </p:nvCxnSpPr>
          <p:spPr>
            <a:xfrm>
              <a:off x="7520251" y="3860969"/>
              <a:ext cx="43225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132" name="TextBox 12"/>
            <p:cNvSpPr txBox="1">
              <a:spLocks noChangeArrowheads="1"/>
            </p:cNvSpPr>
            <p:nvPr/>
          </p:nvSpPr>
          <p:spPr bwMode="auto">
            <a:xfrm>
              <a:off x="7500663" y="3383704"/>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output</a:t>
              </a:r>
              <a:endParaRPr lang="en-US" altLang="en-US" sz="2000"/>
            </a:p>
          </p:txBody>
        </p:sp>
        <p:sp>
          <p:nvSpPr>
            <p:cNvPr id="5133" name="TextBox 13"/>
            <p:cNvSpPr txBox="1">
              <a:spLocks noChangeArrowheads="1"/>
            </p:cNvSpPr>
            <p:nvPr/>
          </p:nvSpPr>
          <p:spPr bwMode="auto">
            <a:xfrm>
              <a:off x="683568" y="5013176"/>
              <a:ext cx="1518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growth factor</a:t>
              </a:r>
              <a:endParaRPr lang="en-US" altLang="en-US" sz="2000"/>
            </a:p>
          </p:txBody>
        </p:sp>
        <p:cxnSp>
          <p:nvCxnSpPr>
            <p:cNvPr id="15" name="Straight Arrow Connector 14"/>
            <p:cNvCxnSpPr/>
            <p:nvPr/>
          </p:nvCxnSpPr>
          <p:spPr>
            <a:xfrm>
              <a:off x="732441" y="5017212"/>
              <a:ext cx="5276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669302" y="5010859"/>
              <a:ext cx="52764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136" name="TextBox 16"/>
            <p:cNvSpPr txBox="1">
              <a:spLocks noChangeArrowheads="1"/>
            </p:cNvSpPr>
            <p:nvPr/>
          </p:nvSpPr>
          <p:spPr bwMode="auto">
            <a:xfrm>
              <a:off x="7392003" y="5010622"/>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cell survival</a:t>
              </a:r>
              <a:endParaRPr lang="en-US" altLang="en-US" sz="2000"/>
            </a:p>
          </p:txBody>
        </p:sp>
      </p:grpSp>
      <p:sp>
        <p:nvSpPr>
          <p:cNvPr id="18" name="TextBox 17"/>
          <p:cNvSpPr txBox="1"/>
          <p:nvPr/>
        </p:nvSpPr>
        <p:spPr>
          <a:xfrm>
            <a:off x="496888" y="5170488"/>
            <a:ext cx="8453437" cy="1016000"/>
          </a:xfrm>
          <a:prstGeom prst="rect">
            <a:avLst/>
          </a:prstGeom>
          <a:noFill/>
        </p:spPr>
        <p:txBody>
          <a:bodyPr wrap="none">
            <a:spAutoFit/>
          </a:bodyPr>
          <a:lstStyle/>
          <a:p>
            <a:pPr>
              <a:defRPr/>
            </a:pPr>
            <a:r>
              <a:rPr lang="hr-HR" dirty="0"/>
              <a:t>za provođenje signala/informacije potrebna je energija</a:t>
            </a:r>
          </a:p>
          <a:p>
            <a:pPr marL="342900" indent="-342900">
              <a:buFontTx/>
              <a:buChar char="-"/>
              <a:defRPr/>
            </a:pPr>
            <a:r>
              <a:rPr lang="hr-HR" dirty="0"/>
              <a:t>smanjenje entropije</a:t>
            </a:r>
          </a:p>
          <a:p>
            <a:pPr marL="342900" indent="-342900">
              <a:buFontTx/>
              <a:buChar char="-"/>
              <a:defRPr/>
            </a:pPr>
            <a:r>
              <a:rPr lang="hr-HR" dirty="0"/>
              <a:t>signal – „čitač signala” – „brisanje signala”/povratak na početno stanje</a:t>
            </a:r>
            <a:endParaRPr lang="en-US" dirty="0"/>
          </a:p>
        </p:txBody>
      </p:sp>
    </p:spTree>
    <p:extLst>
      <p:ext uri="{BB962C8B-B14F-4D97-AF65-F5344CB8AC3E}">
        <p14:creationId xmlns:p14="http://schemas.microsoft.com/office/powerpoint/2010/main" val="3877003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68760"/>
            <a:ext cx="6561981" cy="3611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79712" y="5389185"/>
            <a:ext cx="5362237" cy="400110"/>
          </a:xfrm>
          <a:prstGeom prst="rect">
            <a:avLst/>
          </a:prstGeom>
          <a:noFill/>
        </p:spPr>
        <p:txBody>
          <a:bodyPr wrap="none" rtlCol="0">
            <a:spAutoFit/>
          </a:bodyPr>
          <a:lstStyle/>
          <a:p>
            <a:r>
              <a:rPr lang="hr-HR" sz="2000" dirty="0" smtClean="0"/>
              <a:t>Proteini-skele u signalnom putu MAP </a:t>
            </a:r>
            <a:r>
              <a:rPr lang="hr-HR" sz="2000" dirty="0" err="1" smtClean="0"/>
              <a:t>kinaza</a:t>
            </a:r>
            <a:r>
              <a:rPr lang="hr-HR" sz="2000" dirty="0" smtClean="0"/>
              <a:t> (ERK)</a:t>
            </a:r>
            <a:endParaRPr lang="en-US" sz="2000" dirty="0"/>
          </a:p>
        </p:txBody>
      </p:sp>
      <p:sp>
        <p:nvSpPr>
          <p:cNvPr id="3" name="TextBox 2"/>
          <p:cNvSpPr txBox="1"/>
          <p:nvPr/>
        </p:nvSpPr>
        <p:spPr>
          <a:xfrm>
            <a:off x="5436096" y="6381328"/>
            <a:ext cx="2810962" cy="307777"/>
          </a:xfrm>
          <a:prstGeom prst="rect">
            <a:avLst/>
          </a:prstGeom>
          <a:noFill/>
        </p:spPr>
        <p:txBody>
          <a:bodyPr wrap="none" rtlCol="0">
            <a:spAutoFit/>
          </a:bodyPr>
          <a:lstStyle/>
          <a:p>
            <a:r>
              <a:rPr lang="hr-HR" sz="1400" dirty="0" err="1" smtClean="0"/>
              <a:t>Dhanasekaran</a:t>
            </a:r>
            <a:r>
              <a:rPr lang="hr-HR" sz="1400" dirty="0" smtClean="0"/>
              <a:t> et al. </a:t>
            </a:r>
            <a:r>
              <a:rPr lang="hr-HR" sz="1400" dirty="0" err="1" smtClean="0"/>
              <a:t>Oncogene</a:t>
            </a:r>
            <a:r>
              <a:rPr lang="hr-HR" sz="1400" dirty="0" smtClean="0"/>
              <a:t> 2007</a:t>
            </a:r>
            <a:endParaRPr lang="en-US" sz="1400" dirty="0"/>
          </a:p>
        </p:txBody>
      </p:sp>
    </p:spTree>
    <p:extLst>
      <p:ext uri="{BB962C8B-B14F-4D97-AF65-F5344CB8AC3E}">
        <p14:creationId xmlns:p14="http://schemas.microsoft.com/office/powerpoint/2010/main" val="3851404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p:cNvGrpSpPr>
            <a:grpSpLocks/>
          </p:cNvGrpSpPr>
          <p:nvPr/>
        </p:nvGrpSpPr>
        <p:grpSpPr bwMode="auto">
          <a:xfrm>
            <a:off x="495300" y="417513"/>
            <a:ext cx="5197475" cy="5721350"/>
            <a:chOff x="345087" y="261123"/>
            <a:chExt cx="5766322" cy="6520895"/>
          </a:xfrm>
        </p:grpSpPr>
        <p:sp>
          <p:nvSpPr>
            <p:cNvPr id="14340" name="TextBox 2"/>
            <p:cNvSpPr txBox="1">
              <a:spLocks noChangeArrowheads="1"/>
            </p:cNvSpPr>
            <p:nvPr/>
          </p:nvSpPr>
          <p:spPr bwMode="auto">
            <a:xfrm>
              <a:off x="1115616" y="6412686"/>
              <a:ext cx="4552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rod cell membrane hyperpolarized by 1 mV</a:t>
              </a:r>
              <a:endParaRPr lang="en-US" altLang="en-US" sz="2000"/>
            </a:p>
          </p:txBody>
        </p:sp>
        <p:sp>
          <p:nvSpPr>
            <p:cNvPr id="14341" name="TextBox 3"/>
            <p:cNvSpPr txBox="1">
              <a:spLocks noChangeArrowheads="1"/>
            </p:cNvSpPr>
            <p:nvPr/>
          </p:nvSpPr>
          <p:spPr bwMode="auto">
            <a:xfrm>
              <a:off x="1643116" y="868271"/>
              <a:ext cx="26340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one rhodopsin molecule</a:t>
              </a:r>
            </a:p>
            <a:p>
              <a:pPr eaLnBrk="1" hangingPunct="1">
                <a:spcBef>
                  <a:spcPct val="0"/>
                </a:spcBef>
                <a:buFontTx/>
                <a:buNone/>
              </a:pPr>
              <a:r>
                <a:rPr lang="hr-HR" altLang="en-US" sz="2000"/>
                <a:t>apsorbs one photon</a:t>
              </a:r>
              <a:endParaRPr lang="en-US" altLang="en-US" sz="2000"/>
            </a:p>
          </p:txBody>
        </p:sp>
        <p:sp>
          <p:nvSpPr>
            <p:cNvPr id="14342" name="TextBox 4"/>
            <p:cNvSpPr txBox="1">
              <a:spLocks noChangeArrowheads="1"/>
            </p:cNvSpPr>
            <p:nvPr/>
          </p:nvSpPr>
          <p:spPr bwMode="auto">
            <a:xfrm>
              <a:off x="986888" y="1802634"/>
              <a:ext cx="3980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activation of 500 tranducin molecules</a:t>
              </a:r>
              <a:endParaRPr lang="en-US" altLang="en-US" sz="2000"/>
            </a:p>
          </p:txBody>
        </p:sp>
        <p:sp>
          <p:nvSpPr>
            <p:cNvPr id="14343" name="TextBox 5"/>
            <p:cNvSpPr txBox="1">
              <a:spLocks noChangeArrowheads="1"/>
            </p:cNvSpPr>
            <p:nvPr/>
          </p:nvSpPr>
          <p:spPr bwMode="auto">
            <a:xfrm>
              <a:off x="601585" y="2684580"/>
              <a:ext cx="49808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activation of 500 phosphodiesterase molecules</a:t>
              </a:r>
              <a:endParaRPr lang="en-US" altLang="en-US" sz="2000"/>
            </a:p>
          </p:txBody>
        </p:sp>
        <p:sp>
          <p:nvSpPr>
            <p:cNvPr id="14344" name="TextBox 6"/>
            <p:cNvSpPr txBox="1">
              <a:spLocks noChangeArrowheads="1"/>
            </p:cNvSpPr>
            <p:nvPr/>
          </p:nvSpPr>
          <p:spPr bwMode="auto">
            <a:xfrm>
              <a:off x="1068008" y="360283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10</a:t>
              </a:r>
              <a:r>
                <a:rPr lang="hr-HR" altLang="en-US" sz="2000" baseline="30000"/>
                <a:t>5 </a:t>
              </a:r>
              <a:r>
                <a:rPr lang="hr-HR" altLang="en-US" sz="2000"/>
                <a:t>cyclic GMP molecules hydrolyzed</a:t>
              </a:r>
              <a:endParaRPr lang="en-US" altLang="en-US" sz="2000"/>
            </a:p>
          </p:txBody>
        </p:sp>
        <p:sp>
          <p:nvSpPr>
            <p:cNvPr id="14345" name="TextBox 7"/>
            <p:cNvSpPr txBox="1">
              <a:spLocks noChangeArrowheads="1"/>
            </p:cNvSpPr>
            <p:nvPr/>
          </p:nvSpPr>
          <p:spPr bwMode="auto">
            <a:xfrm>
              <a:off x="1657367" y="4538938"/>
              <a:ext cx="2587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250 Na</a:t>
              </a:r>
              <a:r>
                <a:rPr lang="hr-HR" altLang="en-US" sz="2000" baseline="30000"/>
                <a:t>+ </a:t>
              </a:r>
              <a:r>
                <a:rPr lang="hr-HR" altLang="en-US" sz="2000"/>
                <a:t>channels close</a:t>
              </a:r>
              <a:endParaRPr lang="en-US" altLang="en-US" sz="2000"/>
            </a:p>
          </p:txBody>
        </p:sp>
        <p:sp>
          <p:nvSpPr>
            <p:cNvPr id="14346" name="TextBox 8"/>
            <p:cNvSpPr txBox="1">
              <a:spLocks noChangeArrowheads="1"/>
            </p:cNvSpPr>
            <p:nvPr/>
          </p:nvSpPr>
          <p:spPr bwMode="auto">
            <a:xfrm>
              <a:off x="345087" y="5331398"/>
              <a:ext cx="57663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r-HR" altLang="en-US" sz="2000"/>
                <a:t>10</a:t>
              </a:r>
              <a:r>
                <a:rPr lang="hr-HR" altLang="en-US" sz="2000" baseline="30000"/>
                <a:t>6</a:t>
              </a:r>
              <a:r>
                <a:rPr lang="hr-HR" altLang="en-US" sz="2000"/>
                <a:t>-10</a:t>
              </a:r>
              <a:r>
                <a:rPr lang="hr-HR" altLang="en-US" sz="2000" baseline="30000"/>
                <a:t>7</a:t>
              </a:r>
              <a:r>
                <a:rPr lang="hr-HR" altLang="en-US" sz="2000"/>
                <a:t> Na</a:t>
              </a:r>
              <a:r>
                <a:rPr lang="hr-HR" altLang="en-US" sz="2000" baseline="30000"/>
                <a:t>+</a:t>
              </a:r>
              <a:r>
                <a:rPr lang="hr-HR" altLang="en-US" sz="2000"/>
                <a:t> ions/s are prevented from entering the cell</a:t>
              </a:r>
            </a:p>
            <a:p>
              <a:pPr algn="ctr" eaLnBrk="1" hangingPunct="1">
                <a:spcBef>
                  <a:spcPct val="0"/>
                </a:spcBef>
                <a:buFontTx/>
                <a:buNone/>
              </a:pPr>
              <a:r>
                <a:rPr lang="hr-HR" altLang="en-US" sz="2000"/>
                <a:t>for a period of ~1 second</a:t>
              </a:r>
              <a:endParaRPr lang="en-US" altLang="en-US" sz="2000"/>
            </a:p>
          </p:txBody>
        </p:sp>
        <p:grpSp>
          <p:nvGrpSpPr>
            <p:cNvPr id="14347" name="Group 9"/>
            <p:cNvGrpSpPr>
              <a:grpSpLocks/>
            </p:cNvGrpSpPr>
            <p:nvPr/>
          </p:nvGrpSpPr>
          <p:grpSpPr bwMode="auto">
            <a:xfrm>
              <a:off x="2565186" y="1557267"/>
              <a:ext cx="620444" cy="288032"/>
              <a:chOff x="1935332" y="1527449"/>
              <a:chExt cx="620444" cy="288032"/>
            </a:xfrm>
          </p:grpSpPr>
          <p:cxnSp>
            <p:nvCxnSpPr>
              <p:cNvPr id="25" name="Straight Arrow Connector 24"/>
              <p:cNvCxnSpPr/>
              <p:nvPr/>
            </p:nvCxnSpPr>
            <p:spPr>
              <a:xfrm flipH="1">
                <a:off x="1936166" y="1526799"/>
                <a:ext cx="332875" cy="2894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a:off x="2269042" y="1526799"/>
                <a:ext cx="287084" cy="2894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4348" name="Group 10"/>
            <p:cNvGrpSpPr>
              <a:grpSpLocks/>
            </p:cNvGrpSpPr>
            <p:nvPr/>
          </p:nvGrpSpPr>
          <p:grpSpPr bwMode="auto">
            <a:xfrm>
              <a:off x="2683760" y="3243268"/>
              <a:ext cx="607637" cy="288032"/>
              <a:chOff x="2517554" y="3399657"/>
              <a:chExt cx="607637" cy="288032"/>
            </a:xfrm>
          </p:grpSpPr>
          <p:cxnSp>
            <p:nvCxnSpPr>
              <p:cNvPr id="23" name="Straight Arrow Connector 22"/>
              <p:cNvCxnSpPr/>
              <p:nvPr/>
            </p:nvCxnSpPr>
            <p:spPr>
              <a:xfrm flipH="1">
                <a:off x="2517817" y="3399320"/>
                <a:ext cx="332876" cy="2876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a:off x="2836603" y="3399320"/>
                <a:ext cx="288844" cy="2876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4349" name="Group 11"/>
            <p:cNvGrpSpPr>
              <a:grpSpLocks/>
            </p:cNvGrpSpPr>
            <p:nvPr/>
          </p:nvGrpSpPr>
          <p:grpSpPr bwMode="auto">
            <a:xfrm>
              <a:off x="2699546" y="4947082"/>
              <a:ext cx="607637" cy="288032"/>
              <a:chOff x="2620611" y="5296003"/>
              <a:chExt cx="607637" cy="288032"/>
            </a:xfrm>
          </p:grpSpPr>
          <p:cxnSp>
            <p:nvCxnSpPr>
              <p:cNvPr id="21" name="Straight Arrow Connector 20"/>
              <p:cNvCxnSpPr/>
              <p:nvPr/>
            </p:nvCxnSpPr>
            <p:spPr>
              <a:xfrm flipH="1">
                <a:off x="2620939" y="5296258"/>
                <a:ext cx="332875" cy="2876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a:off x="2939724" y="5296258"/>
                <a:ext cx="288844" cy="2876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4350" name="Group 12"/>
            <p:cNvGrpSpPr>
              <a:grpSpLocks/>
            </p:cNvGrpSpPr>
            <p:nvPr/>
          </p:nvGrpSpPr>
          <p:grpSpPr bwMode="auto">
            <a:xfrm>
              <a:off x="2683760" y="261123"/>
              <a:ext cx="279159" cy="576064"/>
              <a:chOff x="2683760" y="231305"/>
              <a:chExt cx="279159" cy="576064"/>
            </a:xfrm>
          </p:grpSpPr>
          <p:cxnSp>
            <p:nvCxnSpPr>
              <p:cNvPr id="18" name="Straight Connector 17"/>
              <p:cNvCxnSpPr/>
              <p:nvPr/>
            </p:nvCxnSpPr>
            <p:spPr>
              <a:xfrm>
                <a:off x="2703397" y="231305"/>
                <a:ext cx="0" cy="302161"/>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V="1">
                <a:off x="2684023" y="339866"/>
                <a:ext cx="278277" cy="150175"/>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H="1">
                <a:off x="2703397" y="381480"/>
                <a:ext cx="258903" cy="4251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cxnSp>
          <p:nvCxnSpPr>
            <p:cNvPr id="14" name="Straight Arrow Connector 13"/>
            <p:cNvCxnSpPr/>
            <p:nvPr/>
          </p:nvCxnSpPr>
          <p:spPr>
            <a:xfrm>
              <a:off x="2962300" y="4086087"/>
              <a:ext cx="14090" cy="36006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a:off x="3015137" y="6020281"/>
              <a:ext cx="3522" cy="4650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3016899" y="2349112"/>
              <a:ext cx="12328" cy="36006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5145979" y="1370586"/>
              <a:ext cx="184731" cy="400110"/>
            </a:xfrm>
            <a:prstGeom prst="rect">
              <a:avLst/>
            </a:prstGeom>
            <a:noFill/>
            <a:effectLst>
              <a:innerShdw blurRad="63500" dist="50800" dir="13500000">
                <a:prstClr val="black">
                  <a:alpha val="50000"/>
                </a:prstClr>
              </a:innerShdw>
            </a:effectLst>
          </p:spPr>
          <p:txBody>
            <a:bodyPr wrap="none">
              <a:spAutoFit/>
            </a:bodyPr>
            <a:lstStyle/>
            <a:p>
              <a:pPr>
                <a:defRPr/>
              </a:pPr>
              <a:endParaRPr lang="en-US" dirty="0">
                <a:latin typeface="Arial" panose="020B0604020202020204" pitchFamily="34" charset="0"/>
              </a:endParaRPr>
            </a:p>
          </p:txBody>
        </p:sp>
      </p:grpSp>
      <p:sp>
        <p:nvSpPr>
          <p:cNvPr id="14339" name="TextBox 26"/>
          <p:cNvSpPr txBox="1">
            <a:spLocks noChangeArrowheads="1"/>
          </p:cNvSpPr>
          <p:nvPr/>
        </p:nvSpPr>
        <p:spPr bwMode="auto">
          <a:xfrm>
            <a:off x="6011863" y="844550"/>
            <a:ext cx="3024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solidFill>
                  <a:schemeClr val="accent2"/>
                </a:solidFill>
              </a:rPr>
              <a:t>Amplifikacija</a:t>
            </a:r>
            <a:r>
              <a:rPr lang="hr-HR" altLang="en-US" sz="2000"/>
              <a:t> signala prijenosom</a:t>
            </a:r>
          </a:p>
          <a:p>
            <a:pPr eaLnBrk="1" hangingPunct="1">
              <a:spcBef>
                <a:spcPct val="0"/>
              </a:spcBef>
              <a:buFontTx/>
              <a:buNone/>
            </a:pPr>
            <a:endParaRPr lang="hr-HR" altLang="en-US" sz="2000"/>
          </a:p>
          <a:p>
            <a:pPr eaLnBrk="1" hangingPunct="1">
              <a:spcBef>
                <a:spcPct val="0"/>
              </a:spcBef>
              <a:buFontTx/>
              <a:buNone/>
            </a:pPr>
            <a:r>
              <a:rPr lang="hr-HR" altLang="en-US" sz="2000"/>
              <a:t>signalni put osjeta vida</a:t>
            </a:r>
            <a:endParaRPr lang="en-US" altLang="en-US" sz="2000"/>
          </a:p>
        </p:txBody>
      </p:sp>
    </p:spTree>
    <p:extLst>
      <p:ext uri="{BB962C8B-B14F-4D97-AF65-F5344CB8AC3E}">
        <p14:creationId xmlns:p14="http://schemas.microsoft.com/office/powerpoint/2010/main" val="1645720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432048" cy="5688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7544" y="5517232"/>
            <a:ext cx="158417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71600" y="248798"/>
            <a:ext cx="6363197" cy="4404337"/>
            <a:chOff x="332764" y="151695"/>
            <a:chExt cx="7385964" cy="5688632"/>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48788" y="295711"/>
              <a:ext cx="7169940" cy="528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2764" y="151695"/>
              <a:ext cx="432048" cy="5688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6780" y="5480287"/>
              <a:ext cx="158417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107504" y="4557678"/>
            <a:ext cx="8892480" cy="2215991"/>
          </a:xfrm>
          <a:prstGeom prst="rect">
            <a:avLst/>
          </a:prstGeom>
          <a:noFill/>
        </p:spPr>
        <p:txBody>
          <a:bodyPr wrap="square" rtlCol="0">
            <a:spAutoFit/>
          </a:bodyPr>
          <a:lstStyle/>
          <a:p>
            <a:r>
              <a:rPr lang="hr-HR" sz="2000" dirty="0" smtClean="0">
                <a:solidFill>
                  <a:schemeClr val="tx2">
                    <a:lumMod val="60000"/>
                    <a:lumOff val="40000"/>
                  </a:schemeClr>
                </a:solidFill>
              </a:rPr>
              <a:t>Negativna povratna veza </a:t>
            </a:r>
            <a:r>
              <a:rPr lang="hr-HR" sz="2000" dirty="0" smtClean="0"/>
              <a:t>može spriječiti prekomjerno povećanje signala i zagušiti signaliziranje, nastaje ravnotežno stanje (A: mitohondrij preuzima višak </a:t>
            </a:r>
            <a:r>
              <a:rPr lang="hr-HR" sz="2000" dirty="0" err="1" smtClean="0"/>
              <a:t>Ca</a:t>
            </a:r>
            <a:r>
              <a:rPr lang="hr-HR" sz="2000" dirty="0"/>
              <a:t> </a:t>
            </a:r>
            <a:r>
              <a:rPr lang="hr-HR" sz="2000" dirty="0" smtClean="0"/>
              <a:t>koji bi djelovao toksično)</a:t>
            </a:r>
          </a:p>
          <a:p>
            <a:r>
              <a:rPr lang="hr-HR" sz="2000" dirty="0" smtClean="0"/>
              <a:t>povećava preciznost izlaznog signala jer sprječava fluktuacije ulaznih razina signala (B)</a:t>
            </a:r>
          </a:p>
          <a:p>
            <a:r>
              <a:rPr lang="hr-HR" sz="2000" dirty="0" smtClean="0"/>
              <a:t>snižavanje „šuma”</a:t>
            </a:r>
          </a:p>
          <a:p>
            <a:endParaRPr lang="hr-HR" dirty="0" smtClean="0"/>
          </a:p>
        </p:txBody>
      </p:sp>
    </p:spTree>
    <p:extLst>
      <p:ext uri="{BB962C8B-B14F-4D97-AF65-F5344CB8AC3E}">
        <p14:creationId xmlns:p14="http://schemas.microsoft.com/office/powerpoint/2010/main" val="688342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700808"/>
            <a:ext cx="7776864" cy="2246769"/>
          </a:xfrm>
          <a:prstGeom prst="rect">
            <a:avLst/>
          </a:prstGeom>
        </p:spPr>
        <p:txBody>
          <a:bodyPr wrap="square">
            <a:spAutoFit/>
          </a:bodyPr>
          <a:lstStyle/>
          <a:p>
            <a:r>
              <a:rPr lang="hr-HR" sz="2000" dirty="0"/>
              <a:t>Modifikacije jakosti ili </a:t>
            </a:r>
            <a:r>
              <a:rPr lang="hr-HR" sz="2000" dirty="0">
                <a:solidFill>
                  <a:schemeClr val="tx2">
                    <a:lumMod val="60000"/>
                    <a:lumOff val="40000"/>
                  </a:schemeClr>
                </a:solidFill>
              </a:rPr>
              <a:t>trajanja</a:t>
            </a:r>
            <a:r>
              <a:rPr lang="hr-HR" sz="2000" dirty="0"/>
              <a:t> izlaznog signala:</a:t>
            </a:r>
          </a:p>
          <a:p>
            <a:endParaRPr lang="hr-HR" sz="2000" dirty="0"/>
          </a:p>
          <a:p>
            <a:r>
              <a:rPr lang="hr-HR" sz="2000" dirty="0">
                <a:solidFill>
                  <a:schemeClr val="tx2">
                    <a:lumMod val="60000"/>
                    <a:lumOff val="40000"/>
                  </a:schemeClr>
                </a:solidFill>
              </a:rPr>
              <a:t>adaptacija</a:t>
            </a:r>
            <a:r>
              <a:rPr lang="hr-HR" sz="2000" dirty="0"/>
              <a:t> (prestanak izlaznog signala dok traje </a:t>
            </a:r>
            <a:r>
              <a:rPr lang="hr-HR" sz="2000" dirty="0" smtClean="0"/>
              <a:t>podražaj)</a:t>
            </a:r>
          </a:p>
          <a:p>
            <a:endParaRPr lang="hr-HR" sz="2000" dirty="0" smtClean="0"/>
          </a:p>
          <a:p>
            <a:r>
              <a:rPr lang="hr-HR" sz="2000" dirty="0" smtClean="0">
                <a:solidFill>
                  <a:schemeClr val="tx2">
                    <a:lumMod val="60000"/>
                    <a:lumOff val="40000"/>
                  </a:schemeClr>
                </a:solidFill>
              </a:rPr>
              <a:t>stanično </a:t>
            </a:r>
            <a:r>
              <a:rPr lang="hr-HR" sz="2000" dirty="0">
                <a:solidFill>
                  <a:schemeClr val="tx2">
                    <a:lumMod val="60000"/>
                    <a:lumOff val="40000"/>
                  </a:schemeClr>
                </a:solidFill>
              </a:rPr>
              <a:t>pamćenje</a:t>
            </a:r>
            <a:r>
              <a:rPr lang="hr-HR" sz="2000" dirty="0"/>
              <a:t> (trajanje izlaznog signala i nakon prestanka ulaza</a:t>
            </a:r>
            <a:r>
              <a:rPr lang="hr-HR" sz="2000" dirty="0" smtClean="0"/>
              <a:t>)</a:t>
            </a:r>
          </a:p>
          <a:p>
            <a:endParaRPr lang="hr-HR" sz="2000" dirty="0"/>
          </a:p>
          <a:p>
            <a:r>
              <a:rPr lang="hr-HR" sz="2000" dirty="0" smtClean="0">
                <a:solidFill>
                  <a:schemeClr val="tx2">
                    <a:lumMod val="60000"/>
                    <a:lumOff val="40000"/>
                  </a:schemeClr>
                </a:solidFill>
              </a:rPr>
              <a:t>oscilacije</a:t>
            </a:r>
            <a:endParaRPr lang="hr-HR" sz="2000" dirty="0">
              <a:solidFill>
                <a:schemeClr val="tx2">
                  <a:lumMod val="60000"/>
                  <a:lumOff val="40000"/>
                </a:schemeClr>
              </a:solidFill>
            </a:endParaRPr>
          </a:p>
        </p:txBody>
      </p:sp>
    </p:spTree>
    <p:extLst>
      <p:ext uri="{BB962C8B-B14F-4D97-AF65-F5344CB8AC3E}">
        <p14:creationId xmlns:p14="http://schemas.microsoft.com/office/powerpoint/2010/main" val="3238547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8488">
            <a:off x="251520" y="71861"/>
            <a:ext cx="7014581" cy="3718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711" y="4149080"/>
            <a:ext cx="8064896" cy="2831544"/>
          </a:xfrm>
          <a:prstGeom prst="rect">
            <a:avLst/>
          </a:prstGeom>
          <a:noFill/>
        </p:spPr>
        <p:txBody>
          <a:bodyPr wrap="square" rtlCol="0">
            <a:spAutoFit/>
          </a:bodyPr>
          <a:lstStyle/>
          <a:p>
            <a:r>
              <a:rPr lang="hr-HR" sz="2000" dirty="0" smtClean="0">
                <a:solidFill>
                  <a:schemeClr val="tx2">
                    <a:lumMod val="60000"/>
                    <a:lumOff val="40000"/>
                  </a:schemeClr>
                </a:solidFill>
              </a:rPr>
              <a:t>Adaptacija</a:t>
            </a:r>
            <a:r>
              <a:rPr lang="hr-HR" sz="2000" dirty="0" smtClean="0"/>
              <a:t>: nakon podržane stimulacije sustav u početku reagira izlaznim signalom, ali nakon nekog vremena se signal vraća na bazalnu razinu, iako ulazni signal ostaje prisutan.</a:t>
            </a:r>
          </a:p>
          <a:p>
            <a:r>
              <a:rPr lang="hr-HR" sz="2000" dirty="0" smtClean="0"/>
              <a:t>sprječava se dugotrajna reakcija koja bi bila toksična, štetna ili preskupa</a:t>
            </a:r>
          </a:p>
          <a:p>
            <a:r>
              <a:rPr lang="hr-HR" sz="2000" dirty="0" smtClean="0"/>
              <a:t>povezuje se odgovor s relativnom promjenom, ne s apsolutnom jakosti signala, tako da je omogućen širi raspon ulaznih jakosti (inače bi se zasitio kod visokih vrijednosti). </a:t>
            </a:r>
          </a:p>
          <a:p>
            <a:r>
              <a:rPr lang="hr-HR" sz="2000" dirty="0" smtClean="0"/>
              <a:t>prisutan kod </a:t>
            </a:r>
            <a:r>
              <a:rPr lang="hr-HR" sz="2000" dirty="0" smtClean="0">
                <a:solidFill>
                  <a:schemeClr val="tx2">
                    <a:lumMod val="60000"/>
                    <a:lumOff val="40000"/>
                  </a:schemeClr>
                </a:solidFill>
              </a:rPr>
              <a:t>osjetnih sustava </a:t>
            </a:r>
            <a:r>
              <a:rPr lang="hr-HR" sz="2000" dirty="0" smtClean="0"/>
              <a:t>(npr. osjet vida pri jakom i slabom svjetlu)</a:t>
            </a:r>
          </a:p>
          <a:p>
            <a:endParaRPr lang="en-US" dirty="0"/>
          </a:p>
        </p:txBody>
      </p:sp>
      <p:sp>
        <p:nvSpPr>
          <p:cNvPr id="3" name="TextBox 2"/>
          <p:cNvSpPr txBox="1"/>
          <p:nvPr/>
        </p:nvSpPr>
        <p:spPr>
          <a:xfrm>
            <a:off x="345487" y="3471254"/>
            <a:ext cx="3168352" cy="523220"/>
          </a:xfrm>
          <a:prstGeom prst="rect">
            <a:avLst/>
          </a:prstGeom>
          <a:solidFill>
            <a:schemeClr val="bg1"/>
          </a:solidFill>
        </p:spPr>
        <p:txBody>
          <a:bodyPr wrap="square" rtlCol="0">
            <a:spAutoFit/>
          </a:bodyPr>
          <a:lstStyle/>
          <a:p>
            <a:r>
              <a:rPr lang="hr-HR" sz="1400" dirty="0" smtClean="0"/>
              <a:t>negativna povratna veza „</a:t>
            </a:r>
            <a:r>
              <a:rPr lang="hr-HR" sz="1400" dirty="0" err="1" smtClean="0"/>
              <a:t>puferira</a:t>
            </a:r>
            <a:r>
              <a:rPr lang="hr-HR" sz="1400" dirty="0" smtClean="0"/>
              <a:t>” i vraća na ravnotežno stanje</a:t>
            </a:r>
            <a:endParaRPr lang="en-US" sz="1400" dirty="0"/>
          </a:p>
        </p:txBody>
      </p:sp>
      <p:sp>
        <p:nvSpPr>
          <p:cNvPr id="4" name="TextBox 3"/>
          <p:cNvSpPr txBox="1"/>
          <p:nvPr/>
        </p:nvSpPr>
        <p:spPr>
          <a:xfrm>
            <a:off x="3513839" y="3425087"/>
            <a:ext cx="3115829" cy="307777"/>
          </a:xfrm>
          <a:prstGeom prst="rect">
            <a:avLst/>
          </a:prstGeom>
          <a:solidFill>
            <a:schemeClr val="bg1"/>
          </a:solidFill>
        </p:spPr>
        <p:txBody>
          <a:bodyPr wrap="square" rtlCol="0">
            <a:spAutoFit/>
          </a:bodyPr>
          <a:lstStyle/>
          <a:p>
            <a:r>
              <a:rPr lang="hr-HR" sz="1400" dirty="0" err="1" smtClean="0"/>
              <a:t>inkoherentna</a:t>
            </a:r>
            <a:r>
              <a:rPr lang="hr-HR" sz="1400" dirty="0" smtClean="0"/>
              <a:t> petlja prema naprijed</a:t>
            </a:r>
            <a:endParaRPr lang="en-US" sz="1400" dirty="0"/>
          </a:p>
        </p:txBody>
      </p:sp>
      <p:sp>
        <p:nvSpPr>
          <p:cNvPr id="5" name="TextBox 4"/>
          <p:cNvSpPr txBox="1"/>
          <p:nvPr/>
        </p:nvSpPr>
        <p:spPr>
          <a:xfrm>
            <a:off x="6058171" y="2204864"/>
            <a:ext cx="2952328" cy="1169551"/>
          </a:xfrm>
          <a:prstGeom prst="rect">
            <a:avLst/>
          </a:prstGeom>
          <a:noFill/>
        </p:spPr>
        <p:txBody>
          <a:bodyPr wrap="square" rtlCol="0">
            <a:spAutoFit/>
          </a:bodyPr>
          <a:lstStyle/>
          <a:p>
            <a:r>
              <a:rPr lang="hr-HR" sz="1400" dirty="0" smtClean="0"/>
              <a:t>oba postrana „negativna” puta trebaju biti sporiji da se dozvoli stanični odgovor</a:t>
            </a:r>
          </a:p>
          <a:p>
            <a:endParaRPr lang="hr-HR" sz="1400" dirty="0"/>
          </a:p>
          <a:p>
            <a:r>
              <a:rPr lang="hr-HR" sz="1400" dirty="0" smtClean="0"/>
              <a:t>-moguće su i druge varijante</a:t>
            </a:r>
            <a:endParaRPr lang="en-US" sz="1400" dirty="0"/>
          </a:p>
        </p:txBody>
      </p:sp>
    </p:spTree>
    <p:extLst>
      <p:ext uri="{BB962C8B-B14F-4D97-AF65-F5344CB8AC3E}">
        <p14:creationId xmlns:p14="http://schemas.microsoft.com/office/powerpoint/2010/main" val="1819090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9" y="3881"/>
            <a:ext cx="631978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70900" y="3687901"/>
            <a:ext cx="5580112" cy="3170099"/>
          </a:xfrm>
          <a:prstGeom prst="rect">
            <a:avLst/>
          </a:prstGeom>
          <a:noFill/>
        </p:spPr>
        <p:txBody>
          <a:bodyPr wrap="square" rtlCol="0">
            <a:spAutoFit/>
          </a:bodyPr>
          <a:lstStyle/>
          <a:p>
            <a:r>
              <a:rPr lang="hr-HR" sz="2000" dirty="0" smtClean="0"/>
              <a:t>Adaptacija je prisutna kod bakterijske </a:t>
            </a:r>
            <a:r>
              <a:rPr lang="hr-HR" sz="2000" dirty="0" err="1" smtClean="0"/>
              <a:t>kemotaksije</a:t>
            </a:r>
            <a:r>
              <a:rPr lang="hr-HR" sz="2000" dirty="0" smtClean="0"/>
              <a:t>: </a:t>
            </a:r>
          </a:p>
          <a:p>
            <a:r>
              <a:rPr lang="hr-HR" sz="2000" dirty="0" smtClean="0"/>
              <a:t>bakterija osjeća gradijent </a:t>
            </a:r>
            <a:r>
              <a:rPr lang="hr-HR" sz="2000" dirty="0" err="1" smtClean="0"/>
              <a:t>kemorepelenta</a:t>
            </a:r>
            <a:r>
              <a:rPr lang="hr-HR" sz="2000" dirty="0" smtClean="0"/>
              <a:t> i bježi od izvora. Tada naizmjenično ima fazu pravocrtnog plivanja i „vrludanja” kad je smjer gibanja njenih bičeva obrnut (tada bičevi nisu usklađeni već se svaki giba za sebe).</a:t>
            </a:r>
          </a:p>
          <a:p>
            <a:r>
              <a:rPr lang="hr-HR" sz="2000" dirty="0" smtClean="0"/>
              <a:t>Adaptacijom se „vrludanje” svodi na bazalnu razinu, nakon kratkotrajnog povećanja.</a:t>
            </a:r>
          </a:p>
          <a:p>
            <a:r>
              <a:rPr lang="hr-HR" sz="2000" dirty="0" smtClean="0"/>
              <a:t>Arhitektura mreže je negativna povratna veza s adaptacijskim čvorom</a:t>
            </a:r>
            <a:endParaRPr lang="en-US" sz="2000" dirty="0"/>
          </a:p>
        </p:txBody>
      </p:sp>
      <p:sp>
        <p:nvSpPr>
          <p:cNvPr id="3" name="TextBox 2"/>
          <p:cNvSpPr txBox="1"/>
          <p:nvPr/>
        </p:nvSpPr>
        <p:spPr>
          <a:xfrm>
            <a:off x="6372200" y="953278"/>
            <a:ext cx="2843808" cy="2062103"/>
          </a:xfrm>
          <a:prstGeom prst="rect">
            <a:avLst/>
          </a:prstGeom>
          <a:noFill/>
        </p:spPr>
        <p:txBody>
          <a:bodyPr wrap="square" rtlCol="0">
            <a:spAutoFit/>
          </a:bodyPr>
          <a:lstStyle/>
          <a:p>
            <a:r>
              <a:rPr lang="hr-HR" sz="1600" dirty="0" smtClean="0"/>
              <a:t>adaptacija receptora </a:t>
            </a:r>
            <a:r>
              <a:rPr lang="hr-HR" sz="1600" dirty="0" err="1" smtClean="0"/>
              <a:t>metilacijom</a:t>
            </a:r>
            <a:r>
              <a:rPr lang="hr-HR" sz="1600" dirty="0" smtClean="0"/>
              <a:t>:</a:t>
            </a:r>
          </a:p>
          <a:p>
            <a:r>
              <a:rPr lang="hr-HR" sz="1600" dirty="0" smtClean="0"/>
              <a:t>receptor je „regulacijski čvor” koji </a:t>
            </a:r>
            <a:r>
              <a:rPr lang="hr-HR" sz="1600" dirty="0" err="1" smtClean="0"/>
              <a:t>puferira</a:t>
            </a:r>
            <a:r>
              <a:rPr lang="hr-HR" sz="1600" dirty="0" smtClean="0"/>
              <a:t> izlaz.</a:t>
            </a:r>
          </a:p>
          <a:p>
            <a:r>
              <a:rPr lang="hr-HR" sz="1600" dirty="0" smtClean="0"/>
              <a:t>Kontroliran je s dva enzima,</a:t>
            </a:r>
          </a:p>
          <a:p>
            <a:r>
              <a:rPr lang="hr-HR" sz="1600" dirty="0" err="1" smtClean="0"/>
              <a:t>metilazom</a:t>
            </a:r>
            <a:r>
              <a:rPr lang="hr-HR" sz="1600" dirty="0" smtClean="0"/>
              <a:t>, koja ima stalnu aktivnost i </a:t>
            </a:r>
            <a:r>
              <a:rPr lang="hr-HR" sz="1600" dirty="0" err="1" smtClean="0"/>
              <a:t>demetilazom</a:t>
            </a:r>
            <a:r>
              <a:rPr lang="hr-HR" sz="1600" dirty="0" smtClean="0"/>
              <a:t> koja ovisi o receptoru</a:t>
            </a:r>
            <a:r>
              <a:rPr lang="hr-HR" sz="1400" dirty="0" smtClean="0"/>
              <a:t>.</a:t>
            </a:r>
            <a:endParaRPr lang="en-US" sz="1400" dirty="0"/>
          </a:p>
        </p:txBody>
      </p:sp>
    </p:spTree>
    <p:extLst>
      <p:ext uri="{BB962C8B-B14F-4D97-AF65-F5344CB8AC3E}">
        <p14:creationId xmlns:p14="http://schemas.microsoft.com/office/powerpoint/2010/main" val="1470551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5921036" cy="510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24" y="4919008"/>
            <a:ext cx="8964488" cy="1938992"/>
          </a:xfrm>
          <a:prstGeom prst="rect">
            <a:avLst/>
          </a:prstGeom>
          <a:noFill/>
        </p:spPr>
        <p:txBody>
          <a:bodyPr wrap="square" rtlCol="0">
            <a:spAutoFit/>
          </a:bodyPr>
          <a:lstStyle/>
          <a:p>
            <a:r>
              <a:rPr lang="hr-HR" sz="2000" dirty="0" smtClean="0">
                <a:solidFill>
                  <a:schemeClr val="tx2">
                    <a:lumMod val="60000"/>
                    <a:lumOff val="40000"/>
                  </a:schemeClr>
                </a:solidFill>
              </a:rPr>
              <a:t>Oscilacije: </a:t>
            </a:r>
            <a:r>
              <a:rPr lang="hr-HR" sz="2000" dirty="0" smtClean="0"/>
              <a:t>vremenski odgovor kod kojeg izlaz fluktuira između stanja visoke i niske aktivnosti na periodički način.</a:t>
            </a:r>
          </a:p>
          <a:p>
            <a:r>
              <a:rPr lang="hr-HR" sz="2000" dirty="0" smtClean="0"/>
              <a:t>Primjer su </a:t>
            </a:r>
            <a:r>
              <a:rPr lang="hr-HR" sz="2000" dirty="0" smtClean="0">
                <a:solidFill>
                  <a:schemeClr val="accent1"/>
                </a:solidFill>
              </a:rPr>
              <a:t>stanični ciklus i cirkadijani ritam</a:t>
            </a:r>
            <a:r>
              <a:rPr lang="hr-HR" sz="2000" dirty="0" smtClean="0"/>
              <a:t>.</a:t>
            </a:r>
          </a:p>
          <a:p>
            <a:r>
              <a:rPr lang="hr-HR" sz="2000" dirty="0" smtClean="0"/>
              <a:t>Osnova je negativna povratna veza, ali bez dodatnih </a:t>
            </a:r>
            <a:r>
              <a:rPr lang="hr-HR" sz="2000" dirty="0" err="1" smtClean="0"/>
              <a:t>modulatora</a:t>
            </a:r>
            <a:r>
              <a:rPr lang="hr-HR" sz="2000" dirty="0" smtClean="0"/>
              <a:t> dovela bi do ravnotežnog stanja. Prirodni su sustavi </a:t>
            </a:r>
            <a:r>
              <a:rPr lang="hr-HR" sz="2000" dirty="0" smtClean="0">
                <a:solidFill>
                  <a:schemeClr val="tx2">
                    <a:lumMod val="60000"/>
                    <a:lumOff val="40000"/>
                  </a:schemeClr>
                </a:solidFill>
              </a:rPr>
              <a:t>otporni – </a:t>
            </a:r>
            <a:r>
              <a:rPr lang="hr-HR" sz="2000" dirty="0" err="1" smtClean="0">
                <a:solidFill>
                  <a:schemeClr val="tx2">
                    <a:lumMod val="60000"/>
                    <a:lumOff val="40000"/>
                  </a:schemeClr>
                </a:solidFill>
              </a:rPr>
              <a:t>robustni</a:t>
            </a:r>
            <a:r>
              <a:rPr lang="hr-HR" sz="2000" dirty="0" smtClean="0"/>
              <a:t>:  aktivni su u širokom rasponu uvjeta i neosjetljivi na perturbacije u sistemu.</a:t>
            </a:r>
            <a:endParaRPr lang="en-US" sz="2000" dirty="0"/>
          </a:p>
        </p:txBody>
      </p:sp>
      <p:sp>
        <p:nvSpPr>
          <p:cNvPr id="3" name="TextBox 2"/>
          <p:cNvSpPr txBox="1"/>
          <p:nvPr/>
        </p:nvSpPr>
        <p:spPr>
          <a:xfrm>
            <a:off x="5935546" y="1700808"/>
            <a:ext cx="3024336" cy="830997"/>
          </a:xfrm>
          <a:prstGeom prst="rect">
            <a:avLst/>
          </a:prstGeom>
          <a:noFill/>
        </p:spPr>
        <p:txBody>
          <a:bodyPr wrap="square" rtlCol="0">
            <a:spAutoFit/>
          </a:bodyPr>
          <a:lstStyle/>
          <a:p>
            <a:r>
              <a:rPr lang="hr-HR" sz="1600" dirty="0" smtClean="0"/>
              <a:t>sustav s odgođenom negativnom povratnom vezom stvara slabe oscilacije koje se stišavaju </a:t>
            </a:r>
            <a:endParaRPr lang="en-US" sz="1600" dirty="0"/>
          </a:p>
        </p:txBody>
      </p:sp>
      <p:sp>
        <p:nvSpPr>
          <p:cNvPr id="4" name="TextBox 3"/>
          <p:cNvSpPr txBox="1"/>
          <p:nvPr/>
        </p:nvSpPr>
        <p:spPr>
          <a:xfrm>
            <a:off x="6074956" y="3212976"/>
            <a:ext cx="2745516" cy="1323439"/>
          </a:xfrm>
          <a:prstGeom prst="rect">
            <a:avLst/>
          </a:prstGeom>
          <a:noFill/>
        </p:spPr>
        <p:txBody>
          <a:bodyPr wrap="square" rtlCol="0">
            <a:spAutoFit/>
          </a:bodyPr>
          <a:lstStyle/>
          <a:p>
            <a:r>
              <a:rPr lang="hr-HR" sz="1600" dirty="0"/>
              <a:t>sustav s odgođenom negativnom povratnom </a:t>
            </a:r>
            <a:r>
              <a:rPr lang="hr-HR" sz="1600" dirty="0" smtClean="0"/>
              <a:t>vezom i pozitivnom vezom koja je </a:t>
            </a:r>
            <a:r>
              <a:rPr lang="hr-HR" sz="1600" dirty="0" err="1" smtClean="0"/>
              <a:t>ultrasenzitivna</a:t>
            </a:r>
            <a:r>
              <a:rPr lang="hr-HR" sz="1600" dirty="0" smtClean="0"/>
              <a:t> sprječava nastanak ravnotežnog stanja</a:t>
            </a:r>
            <a:endParaRPr lang="en-US" sz="1600" dirty="0"/>
          </a:p>
        </p:txBody>
      </p:sp>
    </p:spTree>
    <p:extLst>
      <p:ext uri="{BB962C8B-B14F-4D97-AF65-F5344CB8AC3E}">
        <p14:creationId xmlns:p14="http://schemas.microsoft.com/office/powerpoint/2010/main" val="2324331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1"/>
            <a:ext cx="4487719" cy="442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3" y="4902349"/>
            <a:ext cx="8496944" cy="1938992"/>
          </a:xfrm>
          <a:prstGeom prst="rect">
            <a:avLst/>
          </a:prstGeom>
          <a:noFill/>
        </p:spPr>
        <p:txBody>
          <a:bodyPr wrap="square" rtlCol="0">
            <a:spAutoFit/>
          </a:bodyPr>
          <a:lstStyle/>
          <a:p>
            <a:r>
              <a:rPr lang="hr-HR" sz="2000" dirty="0" smtClean="0"/>
              <a:t>Stanični ciklus je primjer otpornog </a:t>
            </a:r>
            <a:r>
              <a:rPr lang="hr-HR" sz="2000" dirty="0" err="1" smtClean="0"/>
              <a:t>oscilatora</a:t>
            </a:r>
            <a:r>
              <a:rPr lang="hr-HR" sz="2000" dirty="0" smtClean="0"/>
              <a:t> konstruiranog od pozitivnih i negativnih povratnih veza. Osnovna negativna povratna veza je razgradnja </a:t>
            </a:r>
            <a:r>
              <a:rPr lang="hr-HR" sz="2000" dirty="0" err="1" smtClean="0"/>
              <a:t>ciklina</a:t>
            </a:r>
            <a:r>
              <a:rPr lang="hr-HR" sz="2000" dirty="0" smtClean="0"/>
              <a:t> putem APC/cdc20,</a:t>
            </a:r>
          </a:p>
          <a:p>
            <a:r>
              <a:rPr lang="hr-HR" sz="2000" dirty="0" smtClean="0"/>
              <a:t>dok su pozitivne povratne veze aktivacija CDK putem wee1 i cdc25.</a:t>
            </a:r>
          </a:p>
          <a:p>
            <a:r>
              <a:rPr lang="hr-HR" sz="2000" dirty="0" smtClean="0"/>
              <a:t>Oscilacije su najvidljivije kod brzo dijelećih embrionalnih stanica, kod drugih su potrebni dodatni signali za ulaz u st. ciklus.</a:t>
            </a:r>
            <a:endParaRPr lang="en-US" sz="2000" dirty="0"/>
          </a:p>
        </p:txBody>
      </p:sp>
    </p:spTree>
    <p:extLst>
      <p:ext uri="{BB962C8B-B14F-4D97-AF65-F5344CB8AC3E}">
        <p14:creationId xmlns:p14="http://schemas.microsoft.com/office/powerpoint/2010/main" val="435191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196752"/>
            <a:ext cx="7848872" cy="4093428"/>
          </a:xfrm>
          <a:prstGeom prst="rect">
            <a:avLst/>
          </a:prstGeom>
        </p:spPr>
        <p:txBody>
          <a:bodyPr wrap="square">
            <a:spAutoFit/>
          </a:bodyPr>
          <a:lstStyle/>
          <a:p>
            <a:r>
              <a:rPr lang="hr-HR" sz="2000" dirty="0" smtClean="0"/>
              <a:t>U jednostavnim sustavima odgovor je kratkotrajan, ovisan o trajanju ulaznog signala. </a:t>
            </a:r>
          </a:p>
          <a:p>
            <a:r>
              <a:rPr lang="hr-HR" sz="2000" dirty="0" smtClean="0"/>
              <a:t>Nekad sustav odgovara na signal trajnim promjenama u izlaznim signalima koji traju i nakon prestanka ulaznog signala. Ovakav podržan odgovor prisutan je kod procesa razvoja, učenja i imunog odgovora: </a:t>
            </a:r>
          </a:p>
          <a:p>
            <a:r>
              <a:rPr lang="hr-HR" sz="2000" dirty="0" smtClean="0">
                <a:solidFill>
                  <a:schemeClr val="tx2">
                    <a:lumMod val="60000"/>
                    <a:lumOff val="40000"/>
                  </a:schemeClr>
                </a:solidFill>
              </a:rPr>
              <a:t>molekularna memorija</a:t>
            </a:r>
            <a:r>
              <a:rPr lang="hr-HR" sz="2000" dirty="0" smtClean="0"/>
              <a:t> je pretvorba kratkotrajnog ulaznog signala u trajnu promjenu u izlaznom signalu.</a:t>
            </a:r>
          </a:p>
          <a:p>
            <a:endParaRPr lang="hr-HR" sz="2000" dirty="0" smtClean="0"/>
          </a:p>
          <a:p>
            <a:r>
              <a:rPr lang="hr-HR" sz="2000" dirty="0" err="1" smtClean="0">
                <a:solidFill>
                  <a:schemeClr val="tx2">
                    <a:lumMod val="60000"/>
                    <a:lumOff val="40000"/>
                  </a:schemeClr>
                </a:solidFill>
              </a:rPr>
              <a:t>Bistabilnost</a:t>
            </a:r>
            <a:r>
              <a:rPr lang="hr-HR" sz="2000" dirty="0"/>
              <a:t>: mogućnost postojanja u dva različita stabilna izlazna stanja, bez postojanja stabilnog </a:t>
            </a:r>
            <a:r>
              <a:rPr lang="hr-HR" sz="2000" dirty="0" err="1"/>
              <a:t>intermedijera</a:t>
            </a:r>
            <a:endParaRPr lang="en-US" sz="2000" dirty="0"/>
          </a:p>
          <a:p>
            <a:r>
              <a:rPr lang="hr-HR" sz="2000" dirty="0"/>
              <a:t>Jaka pozitivna povratna veza može stvoriti </a:t>
            </a:r>
            <a:r>
              <a:rPr lang="hr-HR" sz="2000" dirty="0" err="1"/>
              <a:t>bistabilnost</a:t>
            </a:r>
            <a:r>
              <a:rPr lang="hr-HR" sz="2000" dirty="0"/>
              <a:t>, a takvo stanje ovisi o početnim uvjetima i „povijesti”. </a:t>
            </a:r>
          </a:p>
          <a:p>
            <a:endParaRPr lang="hr-HR" sz="2000" dirty="0" smtClean="0"/>
          </a:p>
        </p:txBody>
      </p:sp>
    </p:spTree>
    <p:extLst>
      <p:ext uri="{BB962C8B-B14F-4D97-AF65-F5344CB8AC3E}">
        <p14:creationId xmlns:p14="http://schemas.microsoft.com/office/powerpoint/2010/main" val="161097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7096" y="548680"/>
            <a:ext cx="6254900" cy="5688632"/>
            <a:chOff x="179512" y="404664"/>
            <a:chExt cx="4436688" cy="469901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4664"/>
              <a:ext cx="4299578" cy="466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9512" y="3573016"/>
              <a:ext cx="4436688" cy="1530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je </a:t>
              </a:r>
              <a:r>
                <a:rPr lang="hr-HR" dirty="0"/>
                <a:t>pojava da se uključivanje „sklopke” nakon ulaznog signala razlikuje ovisno je li se razina kreće od visokog prema niskom ili niskog prema višem </a:t>
              </a:r>
              <a:r>
                <a:rPr lang="hr-HR" dirty="0" smtClean="0"/>
                <a:t>„.  </a:t>
              </a:r>
              <a:endParaRPr lang="hr-HR" dirty="0"/>
            </a:p>
            <a:p>
              <a:pPr algn="ctr"/>
              <a:endParaRPr lang="en-US" dirty="0"/>
            </a:p>
          </p:txBody>
        </p:sp>
      </p:grpSp>
      <p:sp>
        <p:nvSpPr>
          <p:cNvPr id="7" name="TextBox 6"/>
          <p:cNvSpPr txBox="1"/>
          <p:nvPr/>
        </p:nvSpPr>
        <p:spPr>
          <a:xfrm>
            <a:off x="4860032" y="692696"/>
            <a:ext cx="4052040" cy="1631216"/>
          </a:xfrm>
          <a:prstGeom prst="rect">
            <a:avLst/>
          </a:prstGeom>
          <a:noFill/>
        </p:spPr>
        <p:txBody>
          <a:bodyPr wrap="square" rtlCol="0">
            <a:spAutoFit/>
          </a:bodyPr>
          <a:lstStyle/>
          <a:p>
            <a:r>
              <a:rPr lang="hr-HR" sz="2000" dirty="0" err="1">
                <a:solidFill>
                  <a:schemeClr val="tx2">
                    <a:lumMod val="60000"/>
                    <a:lumOff val="40000"/>
                  </a:schemeClr>
                </a:solidFill>
              </a:rPr>
              <a:t>Histereza</a:t>
            </a:r>
            <a:r>
              <a:rPr lang="hr-HR" sz="2000" dirty="0"/>
              <a:t> je pojava da se uključivanje „sklopke” nakon ulaznog signala razlikuje ovisno je li se razina kreće od visokog prema niskom ili niskog prema višem „</a:t>
            </a:r>
            <a:r>
              <a:rPr lang="hr-HR" sz="2000" dirty="0" err="1"/>
              <a:t>inputu</a:t>
            </a:r>
            <a:r>
              <a:rPr lang="hr-HR" sz="2000" dirty="0"/>
              <a:t>”.  </a:t>
            </a:r>
            <a:endParaRPr lang="en-US" sz="2000" dirty="0"/>
          </a:p>
        </p:txBody>
      </p:sp>
      <p:sp>
        <p:nvSpPr>
          <p:cNvPr id="3" name="TextBox 2"/>
          <p:cNvSpPr txBox="1"/>
          <p:nvPr/>
        </p:nvSpPr>
        <p:spPr>
          <a:xfrm>
            <a:off x="245071" y="4402287"/>
            <a:ext cx="8712968" cy="2246769"/>
          </a:xfrm>
          <a:prstGeom prst="rect">
            <a:avLst/>
          </a:prstGeom>
          <a:noFill/>
        </p:spPr>
        <p:txBody>
          <a:bodyPr wrap="square" rtlCol="0">
            <a:spAutoFit/>
          </a:bodyPr>
          <a:lstStyle/>
          <a:p>
            <a:r>
              <a:rPr lang="hr-HR" sz="2000" dirty="0" smtClean="0">
                <a:solidFill>
                  <a:schemeClr val="tx2">
                    <a:lumMod val="60000"/>
                    <a:lumOff val="40000"/>
                  </a:schemeClr>
                </a:solidFill>
              </a:rPr>
              <a:t>Memorija</a:t>
            </a:r>
            <a:r>
              <a:rPr lang="hr-HR" sz="2000" dirty="0" smtClean="0"/>
              <a:t> nastaje kad kratkotrajni porast ulaznog signala „zaključa”  stanje s visokim izlazom.</a:t>
            </a:r>
          </a:p>
          <a:p>
            <a:r>
              <a:rPr lang="hr-HR" sz="2000" dirty="0" smtClean="0"/>
              <a:t>Kod ekstremnog oblika </a:t>
            </a:r>
            <a:r>
              <a:rPr lang="hr-HR" sz="2000" dirty="0" err="1" smtClean="0"/>
              <a:t>histereze</a:t>
            </a:r>
            <a:r>
              <a:rPr lang="hr-HR" sz="2000" dirty="0" smtClean="0"/>
              <a:t> proces je ireverzibilan i nema povratka na početno stanje.</a:t>
            </a:r>
          </a:p>
          <a:p>
            <a:r>
              <a:rPr lang="hr-HR" sz="2000" dirty="0" smtClean="0"/>
              <a:t>Sintetički sustavi promotora mogu imati sustav „zaključavanja” memorije. Nekad trajne stanične promjene tijekom razvoja mogu uključivati jake pozitivne povratne veze i „zaključane” krugove.</a:t>
            </a:r>
            <a:endParaRPr lang="en-US" sz="2000" dirty="0"/>
          </a:p>
        </p:txBody>
      </p:sp>
    </p:spTree>
    <p:extLst>
      <p:ext uri="{BB962C8B-B14F-4D97-AF65-F5344CB8AC3E}">
        <p14:creationId xmlns:p14="http://schemas.microsoft.com/office/powerpoint/2010/main" val="54389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2460" y="6185146"/>
            <a:ext cx="1325106" cy="276999"/>
          </a:xfrm>
          <a:prstGeom prst="rect">
            <a:avLst/>
          </a:prstGeom>
          <a:noFill/>
        </p:spPr>
        <p:txBody>
          <a:bodyPr wrap="none" rtlCol="0">
            <a:spAutoFit/>
          </a:bodyPr>
          <a:lstStyle/>
          <a:p>
            <a:r>
              <a:rPr lang="hr-HR" sz="1200" dirty="0" smtClean="0"/>
              <a:t>Jin i </a:t>
            </a:r>
            <a:r>
              <a:rPr lang="hr-HR" sz="1200" dirty="0" err="1" smtClean="0"/>
              <a:t>Pawson</a:t>
            </a:r>
            <a:r>
              <a:rPr lang="hr-HR" sz="1200" dirty="0" smtClean="0"/>
              <a:t>, 2015</a:t>
            </a:r>
            <a:endParaRPr lang="en-US" sz="1200" dirty="0"/>
          </a:p>
        </p:txBody>
      </p:sp>
      <p:sp>
        <p:nvSpPr>
          <p:cNvPr id="6" name="TextBox 5"/>
          <p:cNvSpPr txBox="1"/>
          <p:nvPr/>
        </p:nvSpPr>
        <p:spPr>
          <a:xfrm>
            <a:off x="251520" y="2996952"/>
            <a:ext cx="7232093" cy="1200329"/>
          </a:xfrm>
          <a:prstGeom prst="rect">
            <a:avLst/>
          </a:prstGeom>
          <a:noFill/>
        </p:spPr>
        <p:txBody>
          <a:bodyPr wrap="square" rtlCol="0">
            <a:spAutoFit/>
          </a:bodyPr>
          <a:lstStyle/>
          <a:p>
            <a:r>
              <a:rPr lang="hr-HR" dirty="0" err="1"/>
              <a:t>writer</a:t>
            </a:r>
            <a:r>
              <a:rPr lang="hr-HR" dirty="0"/>
              <a:t>: </a:t>
            </a:r>
            <a:r>
              <a:rPr lang="hr-HR" dirty="0" err="1"/>
              <a:t>metiltransferaze</a:t>
            </a:r>
            <a:r>
              <a:rPr lang="hr-HR" dirty="0"/>
              <a:t>, </a:t>
            </a:r>
            <a:r>
              <a:rPr lang="hr-HR" dirty="0" err="1"/>
              <a:t>acetiltransferaze</a:t>
            </a:r>
            <a:r>
              <a:rPr lang="hr-HR" dirty="0"/>
              <a:t>, </a:t>
            </a:r>
            <a:r>
              <a:rPr lang="hr-HR" dirty="0" err="1"/>
              <a:t>kinaze</a:t>
            </a:r>
            <a:r>
              <a:rPr lang="hr-HR" dirty="0"/>
              <a:t>, </a:t>
            </a:r>
            <a:r>
              <a:rPr lang="hr-HR" dirty="0" err="1"/>
              <a:t>ubikvitinske</a:t>
            </a:r>
            <a:r>
              <a:rPr lang="hr-HR" dirty="0"/>
              <a:t> </a:t>
            </a:r>
            <a:r>
              <a:rPr lang="hr-HR" dirty="0" err="1"/>
              <a:t>ligaze</a:t>
            </a:r>
            <a:endParaRPr lang="hr-HR" dirty="0"/>
          </a:p>
          <a:p>
            <a:r>
              <a:rPr lang="hr-HR" dirty="0" err="1" smtClean="0"/>
              <a:t>reader</a:t>
            </a:r>
            <a:r>
              <a:rPr lang="hr-HR" dirty="0" smtClean="0"/>
              <a:t>: proteini s domenama </a:t>
            </a:r>
            <a:r>
              <a:rPr lang="hr-HR" dirty="0" err="1" smtClean="0"/>
              <a:t>bromo</a:t>
            </a:r>
            <a:r>
              <a:rPr lang="hr-HR" dirty="0" smtClean="0"/>
              <a:t>, </a:t>
            </a:r>
            <a:r>
              <a:rPr lang="hr-HR" dirty="0" err="1" smtClean="0"/>
              <a:t>kromo</a:t>
            </a:r>
            <a:r>
              <a:rPr lang="hr-HR" dirty="0" smtClean="0"/>
              <a:t> i tudor</a:t>
            </a:r>
          </a:p>
          <a:p>
            <a:r>
              <a:rPr lang="hr-HR" dirty="0" err="1" smtClean="0"/>
              <a:t>eraser</a:t>
            </a:r>
            <a:r>
              <a:rPr lang="hr-HR" dirty="0"/>
              <a:t>: </a:t>
            </a:r>
            <a:r>
              <a:rPr lang="hr-HR" dirty="0" err="1"/>
              <a:t>demetilaze</a:t>
            </a:r>
            <a:r>
              <a:rPr lang="hr-HR" dirty="0"/>
              <a:t>, </a:t>
            </a:r>
            <a:r>
              <a:rPr lang="hr-HR" dirty="0" err="1"/>
              <a:t>deacetilaze</a:t>
            </a:r>
            <a:r>
              <a:rPr lang="hr-HR" dirty="0"/>
              <a:t>, </a:t>
            </a:r>
            <a:r>
              <a:rPr lang="hr-HR" dirty="0" err="1"/>
              <a:t>fosfataze</a:t>
            </a:r>
            <a:endParaRPr lang="hr-HR" dirty="0"/>
          </a:p>
          <a:p>
            <a:endParaRPr lang="en-US" dirty="0"/>
          </a:p>
        </p:txBody>
      </p:sp>
      <p:pic>
        <p:nvPicPr>
          <p:cNvPr id="1033" name="Picture 9" descr="http://www.nature.com/ni/journal/v11/n7/images/ni0710-565-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004" y="386704"/>
            <a:ext cx="3568309" cy="24689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02731" y="4019909"/>
            <a:ext cx="6992372" cy="2088232"/>
            <a:chOff x="675972" y="4221088"/>
            <a:chExt cx="6416308" cy="1728192"/>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72" y="4221088"/>
              <a:ext cx="604867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62861" y="4221088"/>
              <a:ext cx="2729419"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http://upload.wikimedia.org/wikipedia/commons/thumb/b/ba/Different_forms_of_protein_ubiquitylation.jpg/400px-Different_forms_of_protein_ubiquitylation.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351431" y="3947495"/>
            <a:ext cx="4730826" cy="2535261"/>
          </a:xfrm>
          <a:prstGeom prst="rect">
            <a:avLst/>
          </a:prstGeom>
          <a:noFill/>
          <a:ln>
            <a:noFill/>
          </a:ln>
        </p:spPr>
      </p:pic>
      <p:sp>
        <p:nvSpPr>
          <p:cNvPr id="2" name="TextBox 1"/>
          <p:cNvSpPr txBox="1"/>
          <p:nvPr/>
        </p:nvSpPr>
        <p:spPr>
          <a:xfrm>
            <a:off x="5580112" y="692696"/>
            <a:ext cx="3260764" cy="923330"/>
          </a:xfrm>
          <a:prstGeom prst="rect">
            <a:avLst/>
          </a:prstGeom>
          <a:noFill/>
        </p:spPr>
        <p:txBody>
          <a:bodyPr wrap="none" rtlCol="0">
            <a:spAutoFit/>
          </a:bodyPr>
          <a:lstStyle/>
          <a:p>
            <a:pPr marL="285750" indent="-285750">
              <a:buFontTx/>
              <a:buChar char="-"/>
            </a:pPr>
            <a:r>
              <a:rPr lang="hr-HR" dirty="0" err="1" smtClean="0"/>
              <a:t>histonske</a:t>
            </a:r>
            <a:r>
              <a:rPr lang="hr-HR" dirty="0" smtClean="0"/>
              <a:t> modifikacije</a:t>
            </a:r>
          </a:p>
          <a:p>
            <a:pPr marL="285750" indent="-285750">
              <a:buFontTx/>
              <a:buChar char="-"/>
            </a:pPr>
            <a:r>
              <a:rPr lang="hr-HR" dirty="0" smtClean="0"/>
              <a:t>signalni </a:t>
            </a:r>
            <a:r>
              <a:rPr lang="hr-HR" dirty="0" err="1" smtClean="0"/>
              <a:t>putevi</a:t>
            </a:r>
            <a:endParaRPr lang="hr-HR" dirty="0" smtClean="0"/>
          </a:p>
          <a:p>
            <a:pPr marL="285750" indent="-285750">
              <a:buFontTx/>
              <a:buChar char="-"/>
            </a:pPr>
            <a:r>
              <a:rPr lang="hr-HR" dirty="0" err="1" smtClean="0"/>
              <a:t>proteoliza</a:t>
            </a:r>
            <a:r>
              <a:rPr lang="hr-HR" dirty="0" smtClean="0"/>
              <a:t> i </a:t>
            </a:r>
            <a:r>
              <a:rPr lang="hr-HR" dirty="0" err="1" smtClean="0"/>
              <a:t>ubikvitinski</a:t>
            </a:r>
            <a:r>
              <a:rPr lang="hr-HR" dirty="0" smtClean="0"/>
              <a:t> sustav</a:t>
            </a:r>
            <a:endParaRPr lang="en-US" dirty="0"/>
          </a:p>
        </p:txBody>
      </p:sp>
    </p:spTree>
    <p:extLst>
      <p:ext uri="{BB962C8B-B14F-4D97-AF65-F5344CB8AC3E}">
        <p14:creationId xmlns:p14="http://schemas.microsoft.com/office/powerpoint/2010/main" val="2563184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7862887"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179388" y="4581525"/>
            <a:ext cx="8785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Primjer </a:t>
            </a:r>
            <a:r>
              <a:rPr lang="hr-HR" altLang="en-US" sz="2000" dirty="0" err="1">
                <a:latin typeface="+mn-lt"/>
              </a:rPr>
              <a:t>pretpostavljnih</a:t>
            </a:r>
            <a:r>
              <a:rPr lang="hr-HR" altLang="en-US" sz="2000" dirty="0">
                <a:latin typeface="+mn-lt"/>
              </a:rPr>
              <a:t> interakcija MAP </a:t>
            </a:r>
            <a:r>
              <a:rPr lang="hr-HR" altLang="en-US" sz="2000" dirty="0" err="1">
                <a:latin typeface="+mn-lt"/>
              </a:rPr>
              <a:t>kinaza</a:t>
            </a:r>
            <a:endParaRPr lang="hr-HR" altLang="en-US" sz="2000" dirty="0">
              <a:latin typeface="+mn-lt"/>
            </a:endParaRPr>
          </a:p>
          <a:p>
            <a:pPr eaLnBrk="1" hangingPunct="1">
              <a:spcBef>
                <a:spcPct val="0"/>
              </a:spcBef>
              <a:buFontTx/>
              <a:buNone/>
            </a:pPr>
            <a:endParaRPr lang="hr-HR" altLang="en-US" sz="2000" dirty="0"/>
          </a:p>
          <a:p>
            <a:pPr eaLnBrk="1" hangingPunct="1">
              <a:spcBef>
                <a:spcPct val="0"/>
              </a:spcBef>
              <a:buFontTx/>
              <a:buNone/>
            </a:pPr>
            <a:r>
              <a:rPr lang="hr-HR" altLang="en-US" sz="1400" dirty="0"/>
              <a:t>crno: klasične kaskade; plavo: pozitivna veza JNK crveno: negativna križna veza AKT-JNK; ljubičasto: negativna križna veza p38 prema ERK u </a:t>
            </a:r>
            <a:r>
              <a:rPr lang="hr-HR" altLang="en-US" sz="1400" dirty="0" err="1"/>
              <a:t>netransformiranim</a:t>
            </a:r>
            <a:r>
              <a:rPr lang="hr-HR" altLang="en-US" sz="1400" dirty="0"/>
              <a:t> stanicama; velika i mala slova: </a:t>
            </a:r>
            <a:r>
              <a:rPr lang="hr-HR" altLang="en-US" sz="1400" dirty="0" err="1"/>
              <a:t>mRNA</a:t>
            </a:r>
            <a:r>
              <a:rPr lang="hr-HR" altLang="en-US" sz="1400" dirty="0"/>
              <a:t> i proteini; zvjezdice: jednostruka i dvostruka </a:t>
            </a:r>
            <a:r>
              <a:rPr lang="hr-HR" altLang="en-US" sz="1400" dirty="0" err="1"/>
              <a:t>fosforilacija</a:t>
            </a:r>
            <a:endParaRPr lang="hr-HR" altLang="en-US" sz="1400" dirty="0"/>
          </a:p>
          <a:p>
            <a:pPr eaLnBrk="1" hangingPunct="1">
              <a:spcBef>
                <a:spcPct val="0"/>
              </a:spcBef>
              <a:buFontTx/>
              <a:buNone/>
            </a:pPr>
            <a:r>
              <a:rPr lang="hr-HR" altLang="en-US" sz="1200" dirty="0"/>
              <a:t>                                                                                                                                        (</a:t>
            </a:r>
            <a:r>
              <a:rPr lang="hr-HR" altLang="en-US" sz="1200" dirty="0" err="1"/>
              <a:t>Fey</a:t>
            </a:r>
            <a:r>
              <a:rPr lang="hr-HR" altLang="en-US" sz="1200" dirty="0"/>
              <a:t> et al. </a:t>
            </a:r>
            <a:r>
              <a:rPr lang="hr-HR" altLang="en-US" sz="1200" dirty="0" err="1"/>
              <a:t>Frontiers</a:t>
            </a:r>
            <a:r>
              <a:rPr lang="hr-HR" altLang="en-US" sz="1200" dirty="0"/>
              <a:t> </a:t>
            </a:r>
            <a:r>
              <a:rPr lang="hr-HR" altLang="en-US" sz="1200" dirty="0" err="1"/>
              <a:t>in</a:t>
            </a:r>
            <a:r>
              <a:rPr lang="hr-HR" altLang="en-US" sz="1200" dirty="0"/>
              <a:t> </a:t>
            </a:r>
            <a:r>
              <a:rPr lang="hr-HR" altLang="en-US" sz="1200" dirty="0" err="1"/>
              <a:t>Physiology</a:t>
            </a:r>
            <a:r>
              <a:rPr lang="hr-HR" altLang="en-US" sz="1200" dirty="0"/>
              <a:t>, 2012.)</a:t>
            </a:r>
          </a:p>
        </p:txBody>
      </p:sp>
      <p:sp>
        <p:nvSpPr>
          <p:cNvPr id="20484" name="TextBox 1"/>
          <p:cNvSpPr txBox="1">
            <a:spLocks noChangeArrowheads="1"/>
          </p:cNvSpPr>
          <p:nvPr/>
        </p:nvSpPr>
        <p:spPr bwMode="auto">
          <a:xfrm>
            <a:off x="547688" y="565150"/>
            <a:ext cx="42145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krugovi povratnih veza (</a:t>
            </a:r>
            <a:r>
              <a:rPr lang="hr-HR" altLang="en-US" sz="2000" dirty="0" err="1">
                <a:latin typeface="+mn-lt"/>
              </a:rPr>
              <a:t>feedback</a:t>
            </a:r>
            <a:r>
              <a:rPr lang="hr-HR" altLang="en-US" sz="2000" dirty="0">
                <a:latin typeface="+mn-lt"/>
              </a:rPr>
              <a:t> </a:t>
            </a:r>
            <a:r>
              <a:rPr lang="hr-HR" altLang="en-US" sz="2000" dirty="0" err="1">
                <a:latin typeface="+mn-lt"/>
              </a:rPr>
              <a:t>loop</a:t>
            </a:r>
            <a:r>
              <a:rPr lang="hr-HR" altLang="en-US" sz="2000" dirty="0">
                <a:latin typeface="+mn-lt"/>
              </a:rPr>
              <a:t>)</a:t>
            </a:r>
            <a:endParaRPr lang="en-US" altLang="en-US" sz="2000" dirty="0">
              <a:latin typeface="+mn-lt"/>
            </a:endParaRPr>
          </a:p>
        </p:txBody>
      </p:sp>
    </p:spTree>
    <p:extLst>
      <p:ext uri="{BB962C8B-B14F-4D97-AF65-F5344CB8AC3E}">
        <p14:creationId xmlns:p14="http://schemas.microsoft.com/office/powerpoint/2010/main" val="315312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ars.els-cdn.com/content/image/1-s2.0-S001216060400243X-g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33375"/>
            <a:ext cx="2562225"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4284663" y="3789363"/>
            <a:ext cx="46085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Kružni dijagrami pozitivnih povratnih petlji genske ekspresije koji reguliraju razvoj i diferencijaciju</a:t>
            </a:r>
          </a:p>
        </p:txBody>
      </p:sp>
    </p:spTree>
    <p:extLst>
      <p:ext uri="{BB962C8B-B14F-4D97-AF65-F5344CB8AC3E}">
        <p14:creationId xmlns:p14="http://schemas.microsoft.com/office/powerpoint/2010/main" val="15687659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1275"/>
            <a:ext cx="5834063"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5938838" y="3860800"/>
            <a:ext cx="30096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Složena mreža regulacije</a:t>
            </a:r>
          </a:p>
          <a:p>
            <a:pPr eaLnBrk="1" hangingPunct="1">
              <a:spcBef>
                <a:spcPct val="0"/>
              </a:spcBef>
              <a:buFontTx/>
              <a:buNone/>
            </a:pPr>
            <a:r>
              <a:rPr lang="hr-HR" altLang="en-US" sz="2000" dirty="0">
                <a:latin typeface="+mn-lt"/>
              </a:rPr>
              <a:t>transkripcijskih faktora:</a:t>
            </a:r>
          </a:p>
          <a:p>
            <a:pPr eaLnBrk="1" hangingPunct="1">
              <a:spcBef>
                <a:spcPct val="0"/>
              </a:spcBef>
              <a:buFontTx/>
              <a:buNone/>
            </a:pPr>
            <a:endParaRPr lang="hr-HR" altLang="en-US" sz="2000" dirty="0">
              <a:latin typeface="+mn-lt"/>
            </a:endParaRPr>
          </a:p>
          <a:p>
            <a:pPr eaLnBrk="1" hangingPunct="1">
              <a:spcBef>
                <a:spcPct val="0"/>
              </a:spcBef>
              <a:buFontTx/>
              <a:buNone/>
            </a:pPr>
            <a:r>
              <a:rPr lang="hr-HR" altLang="en-US" sz="2000" dirty="0">
                <a:latin typeface="+mn-lt"/>
              </a:rPr>
              <a:t>modeli autoregulacije,</a:t>
            </a:r>
          </a:p>
          <a:p>
            <a:pPr eaLnBrk="1" hangingPunct="1">
              <a:spcBef>
                <a:spcPct val="0"/>
              </a:spcBef>
              <a:buFontTx/>
              <a:buNone/>
            </a:pPr>
            <a:r>
              <a:rPr lang="hr-HR" altLang="en-US" sz="2000" dirty="0">
                <a:latin typeface="+mn-lt"/>
              </a:rPr>
              <a:t>kaskada,</a:t>
            </a:r>
          </a:p>
          <a:p>
            <a:pPr eaLnBrk="1" hangingPunct="1">
              <a:spcBef>
                <a:spcPct val="0"/>
              </a:spcBef>
              <a:buFontTx/>
              <a:buNone/>
            </a:pPr>
            <a:r>
              <a:rPr lang="hr-HR" altLang="en-US" sz="2000" dirty="0">
                <a:latin typeface="+mn-lt"/>
              </a:rPr>
              <a:t>pozitivnih povratnih sprega</a:t>
            </a:r>
          </a:p>
          <a:p>
            <a:pPr eaLnBrk="1" hangingPunct="1">
              <a:spcBef>
                <a:spcPct val="0"/>
              </a:spcBef>
              <a:buFontTx/>
              <a:buNone/>
            </a:pPr>
            <a:r>
              <a:rPr lang="hr-HR" altLang="en-US" sz="2000" dirty="0">
                <a:latin typeface="+mn-lt"/>
              </a:rPr>
              <a:t>negativnih sprega</a:t>
            </a:r>
          </a:p>
          <a:p>
            <a:pPr eaLnBrk="1" hangingPunct="1">
              <a:spcBef>
                <a:spcPct val="0"/>
              </a:spcBef>
              <a:buFontTx/>
              <a:buNone/>
            </a:pPr>
            <a:r>
              <a:rPr lang="hr-HR" altLang="en-US" sz="2000" dirty="0">
                <a:latin typeface="+mn-lt"/>
              </a:rPr>
              <a:t>integrirane </a:t>
            </a:r>
            <a:r>
              <a:rPr lang="hr-HR" altLang="en-US" sz="2000" dirty="0" err="1">
                <a:latin typeface="+mn-lt"/>
              </a:rPr>
              <a:t>petlje..</a:t>
            </a:r>
            <a:r>
              <a:rPr lang="hr-HR" altLang="en-US" sz="2000" dirty="0">
                <a:latin typeface="+mn-lt"/>
              </a:rPr>
              <a:t>.</a:t>
            </a:r>
          </a:p>
        </p:txBody>
      </p:sp>
    </p:spTree>
    <p:extLst>
      <p:ext uri="{BB962C8B-B14F-4D97-AF65-F5344CB8AC3E}">
        <p14:creationId xmlns:p14="http://schemas.microsoft.com/office/powerpoint/2010/main" val="3689970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ch7f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20713"/>
            <a:ext cx="5830888"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1115616" y="5924549"/>
            <a:ext cx="7559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rPr>
              <a:t>Regulacija transkripcijskih faktora </a:t>
            </a:r>
            <a:r>
              <a:rPr lang="hr-HR" altLang="en-US" sz="2000" dirty="0" err="1" smtClean="0">
                <a:latin typeface="+mn-lt"/>
              </a:rPr>
              <a:t>eukariota</a:t>
            </a:r>
            <a:r>
              <a:rPr lang="hr-HR" altLang="en-US" sz="2000" dirty="0">
                <a:latin typeface="+mn-lt"/>
              </a:rPr>
              <a:t> </a:t>
            </a:r>
            <a:r>
              <a:rPr lang="hr-HR" altLang="en-US" sz="2000" dirty="0" smtClean="0">
                <a:latin typeface="+mn-lt"/>
              </a:rPr>
              <a:t>– „sklopke”</a:t>
            </a:r>
            <a:endParaRPr lang="hr-HR" altLang="en-US" sz="2000" dirty="0">
              <a:latin typeface="+mn-lt"/>
            </a:endParaRPr>
          </a:p>
        </p:txBody>
      </p:sp>
    </p:spTree>
    <p:extLst>
      <p:ext uri="{BB962C8B-B14F-4D97-AF65-F5344CB8AC3E}">
        <p14:creationId xmlns:p14="http://schemas.microsoft.com/office/powerpoint/2010/main" val="33915913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258888" y="4941888"/>
            <a:ext cx="61214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latin typeface="+mn-lt"/>
                <a:cs typeface="Arial" charset="0"/>
              </a:rPr>
              <a:t>Signaliziranje je organizirano hijerarhijski,</a:t>
            </a:r>
          </a:p>
          <a:p>
            <a:pPr eaLnBrk="1" hangingPunct="1">
              <a:spcBef>
                <a:spcPct val="0"/>
              </a:spcBef>
              <a:buFontTx/>
              <a:buNone/>
            </a:pPr>
            <a:r>
              <a:rPr lang="hr-HR" altLang="en-US" sz="2000" dirty="0" err="1">
                <a:latin typeface="+mn-lt"/>
                <a:cs typeface="Arial" charset="0"/>
              </a:rPr>
              <a:t>podjedinice</a:t>
            </a:r>
            <a:r>
              <a:rPr lang="hr-HR" altLang="en-US" sz="2000" dirty="0">
                <a:latin typeface="+mn-lt"/>
                <a:cs typeface="Arial" charset="0"/>
              </a:rPr>
              <a:t> čine signalni put</a:t>
            </a:r>
          </a:p>
          <a:p>
            <a:pPr eaLnBrk="1" hangingPunct="1">
              <a:spcBef>
                <a:spcPct val="0"/>
              </a:spcBef>
              <a:buFontTx/>
              <a:buNone/>
            </a:pPr>
            <a:r>
              <a:rPr lang="hr-HR" altLang="en-US" sz="2000" dirty="0">
                <a:latin typeface="+mn-lt"/>
                <a:cs typeface="Arial" charset="0"/>
              </a:rPr>
              <a:t>svaka </a:t>
            </a:r>
            <a:r>
              <a:rPr lang="hr-HR" altLang="en-US" sz="2000" dirty="0" err="1">
                <a:latin typeface="+mn-lt"/>
                <a:cs typeface="Arial" charset="0"/>
              </a:rPr>
              <a:t>podjedinica</a:t>
            </a:r>
            <a:r>
              <a:rPr lang="hr-HR" altLang="en-US" sz="2000" dirty="0">
                <a:latin typeface="+mn-lt"/>
                <a:cs typeface="Arial" charset="0"/>
              </a:rPr>
              <a:t> je jedan oblik sklopke</a:t>
            </a:r>
          </a:p>
        </p:txBody>
      </p:sp>
      <p:grpSp>
        <p:nvGrpSpPr>
          <p:cNvPr id="6147" name="Group 6"/>
          <p:cNvGrpSpPr>
            <a:grpSpLocks/>
          </p:cNvGrpSpPr>
          <p:nvPr/>
        </p:nvGrpSpPr>
        <p:grpSpPr bwMode="auto">
          <a:xfrm>
            <a:off x="1835150" y="260350"/>
            <a:ext cx="5976938" cy="4435475"/>
            <a:chOff x="2051720" y="349915"/>
            <a:chExt cx="5760640" cy="4219503"/>
          </a:xfrm>
        </p:grpSpPr>
        <p:grpSp>
          <p:nvGrpSpPr>
            <p:cNvPr id="6149" name="Group 5"/>
            <p:cNvGrpSpPr>
              <a:grpSpLocks/>
            </p:cNvGrpSpPr>
            <p:nvPr/>
          </p:nvGrpSpPr>
          <p:grpSpPr bwMode="auto">
            <a:xfrm>
              <a:off x="2051720" y="349915"/>
              <a:ext cx="5760640" cy="4219503"/>
              <a:chOff x="1979712" y="332656"/>
              <a:chExt cx="5760640" cy="4219503"/>
            </a:xfrm>
          </p:grpSpPr>
          <p:pic>
            <p:nvPicPr>
              <p:cNvPr id="61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519711"/>
                <a:ext cx="422274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372487" y="332656"/>
                <a:ext cx="1367865" cy="4219503"/>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grpSp>
        <p:sp>
          <p:nvSpPr>
            <p:cNvPr id="3" name="Rectangle 2"/>
            <p:cNvSpPr/>
            <p:nvPr/>
          </p:nvSpPr>
          <p:spPr>
            <a:xfrm>
              <a:off x="6084933" y="349915"/>
              <a:ext cx="359562" cy="421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6148" name="TextBox 3"/>
          <p:cNvSpPr txBox="1">
            <a:spLocks noChangeArrowheads="1"/>
          </p:cNvSpPr>
          <p:nvPr/>
        </p:nvSpPr>
        <p:spPr bwMode="auto">
          <a:xfrm>
            <a:off x="5165725" y="6308725"/>
            <a:ext cx="42306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Lim et al: Cell signaling: principles and mechanisms,  Garland Science, NY 2014.</a:t>
            </a:r>
          </a:p>
          <a:p>
            <a:pPr eaLnBrk="1" hangingPunct="1">
              <a:spcBef>
                <a:spcPct val="0"/>
              </a:spcBef>
              <a:buFontTx/>
              <a:buNone/>
            </a:pPr>
            <a:endParaRPr lang="en-US" altLang="en-US" sz="2000"/>
          </a:p>
        </p:txBody>
      </p:sp>
    </p:spTree>
    <p:extLst>
      <p:ext uri="{BB962C8B-B14F-4D97-AF65-F5344CB8AC3E}">
        <p14:creationId xmlns:p14="http://schemas.microsoft.com/office/powerpoint/2010/main" val="1357430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 15-16. Different kinds of intracellular signaling proteins along a signaling pathway from a cell-surface receptor to the nuc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4408487"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976813" y="549275"/>
            <a:ext cx="4211637"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proteini – prenosioci signala</a:t>
            </a:r>
          </a:p>
          <a:p>
            <a:pPr eaLnBrk="1" hangingPunct="1">
              <a:spcBef>
                <a:spcPct val="0"/>
              </a:spcBef>
              <a:buFontTx/>
              <a:buNone/>
            </a:pPr>
            <a:r>
              <a:rPr lang="hr-HR" altLang="en-US" sz="1800"/>
              <a:t>proteini glasnici</a:t>
            </a:r>
          </a:p>
          <a:p>
            <a:pPr eaLnBrk="1" hangingPunct="1">
              <a:spcBef>
                <a:spcPct val="0"/>
              </a:spcBef>
              <a:buFontTx/>
              <a:buNone/>
            </a:pPr>
            <a:r>
              <a:rPr lang="hr-HR" altLang="en-US" sz="1800"/>
              <a:t>adaptorski proteini</a:t>
            </a:r>
          </a:p>
          <a:p>
            <a:pPr eaLnBrk="1" hangingPunct="1">
              <a:spcBef>
                <a:spcPct val="0"/>
              </a:spcBef>
              <a:buFontTx/>
              <a:buNone/>
            </a:pPr>
            <a:r>
              <a:rPr lang="hr-HR" altLang="en-US" sz="1800"/>
              <a:t>amplificirajući proteini - pojačivači</a:t>
            </a:r>
          </a:p>
          <a:p>
            <a:pPr eaLnBrk="1" hangingPunct="1">
              <a:spcBef>
                <a:spcPct val="0"/>
              </a:spcBef>
              <a:buFontTx/>
              <a:buNone/>
            </a:pPr>
            <a:r>
              <a:rPr lang="hr-HR" altLang="en-US" sz="1800"/>
              <a:t>proteini transduktori-pretvarači jednog</a:t>
            </a:r>
          </a:p>
          <a:p>
            <a:pPr eaLnBrk="1" hangingPunct="1">
              <a:spcBef>
                <a:spcPct val="0"/>
              </a:spcBef>
              <a:buFontTx/>
              <a:buNone/>
            </a:pPr>
            <a:r>
              <a:rPr lang="hr-HR" altLang="en-US" sz="1800"/>
              <a:t>             signala u drugi</a:t>
            </a:r>
          </a:p>
          <a:p>
            <a:pPr eaLnBrk="1" hangingPunct="1">
              <a:spcBef>
                <a:spcPct val="0"/>
              </a:spcBef>
              <a:buFontTx/>
              <a:buNone/>
            </a:pPr>
            <a:r>
              <a:rPr lang="hr-HR" altLang="en-US" sz="1800"/>
              <a:t>bifurkatori – širenje signala na drugi put</a:t>
            </a:r>
          </a:p>
          <a:p>
            <a:pPr eaLnBrk="1" hangingPunct="1">
              <a:spcBef>
                <a:spcPct val="0"/>
              </a:spcBef>
              <a:buFontTx/>
              <a:buNone/>
            </a:pPr>
            <a:r>
              <a:rPr lang="hr-HR" altLang="en-US" sz="1800"/>
              <a:t>integratori – integracija dvaju puteva</a:t>
            </a:r>
          </a:p>
          <a:p>
            <a:pPr eaLnBrk="1" hangingPunct="1">
              <a:spcBef>
                <a:spcPct val="0"/>
              </a:spcBef>
              <a:buFontTx/>
              <a:buNone/>
            </a:pPr>
            <a:r>
              <a:rPr lang="hr-HR" altLang="en-US" sz="1800"/>
              <a:t>latentni regulatorski proteini</a:t>
            </a:r>
          </a:p>
          <a:p>
            <a:pPr eaLnBrk="1" hangingPunct="1">
              <a:spcBef>
                <a:spcPct val="0"/>
              </a:spcBef>
              <a:buFontTx/>
              <a:buNone/>
            </a:pPr>
            <a:endParaRPr lang="hr-HR" altLang="en-US" sz="1800"/>
          </a:p>
          <a:p>
            <a:pPr eaLnBrk="1" hangingPunct="1">
              <a:spcBef>
                <a:spcPct val="0"/>
              </a:spcBef>
              <a:buFontTx/>
              <a:buNone/>
            </a:pPr>
            <a:r>
              <a:rPr lang="hr-HR" altLang="en-US" sz="1800"/>
              <a:t>modulatori</a:t>
            </a:r>
          </a:p>
          <a:p>
            <a:pPr eaLnBrk="1" hangingPunct="1">
              <a:spcBef>
                <a:spcPct val="0"/>
              </a:spcBef>
              <a:buFontTx/>
              <a:buNone/>
            </a:pPr>
            <a:r>
              <a:rPr lang="hr-HR" altLang="en-US" sz="1800"/>
              <a:t>usidravajući proteini</a:t>
            </a:r>
          </a:p>
          <a:p>
            <a:pPr eaLnBrk="1" hangingPunct="1">
              <a:spcBef>
                <a:spcPct val="0"/>
              </a:spcBef>
              <a:buFontTx/>
              <a:buNone/>
            </a:pPr>
            <a:r>
              <a:rPr lang="hr-HR" altLang="en-US" sz="1800"/>
              <a:t>proteini skele u nastanku kompleksa</a:t>
            </a:r>
          </a:p>
          <a:p>
            <a:pPr eaLnBrk="1" hangingPunct="1">
              <a:spcBef>
                <a:spcPct val="0"/>
              </a:spcBef>
              <a:buFontTx/>
              <a:buNone/>
            </a:pPr>
            <a:endParaRPr lang="hr-HR" altLang="en-US" sz="1800"/>
          </a:p>
          <a:p>
            <a:pPr eaLnBrk="1" hangingPunct="1">
              <a:spcBef>
                <a:spcPct val="0"/>
              </a:spcBef>
              <a:buFontTx/>
              <a:buNone/>
            </a:pPr>
            <a:r>
              <a:rPr lang="hr-HR" altLang="en-US" sz="1800"/>
              <a:t>-više varijanti signalnih proteina</a:t>
            </a:r>
          </a:p>
          <a:p>
            <a:pPr eaLnBrk="1" hangingPunct="1">
              <a:spcBef>
                <a:spcPct val="0"/>
              </a:spcBef>
              <a:buFontTx/>
              <a:buNone/>
            </a:pPr>
            <a:endParaRPr lang="hr-HR" altLang="en-US" sz="2000"/>
          </a:p>
          <a:p>
            <a:pPr eaLnBrk="1" hangingPunct="1">
              <a:spcBef>
                <a:spcPct val="0"/>
              </a:spcBef>
              <a:buFontTx/>
              <a:buNone/>
            </a:pPr>
            <a:endParaRPr lang="hr-HR" altLang="en-US" sz="2000"/>
          </a:p>
          <a:p>
            <a:pPr eaLnBrk="1" hangingPunct="1">
              <a:spcBef>
                <a:spcPct val="0"/>
              </a:spcBef>
              <a:buFontTx/>
              <a:buNone/>
            </a:pPr>
            <a:endParaRPr lang="hr-HR" altLang="en-US" sz="2000"/>
          </a:p>
        </p:txBody>
      </p:sp>
      <p:sp>
        <p:nvSpPr>
          <p:cNvPr id="9220" name="TextBox 1"/>
          <p:cNvSpPr txBox="1">
            <a:spLocks noChangeArrowheads="1"/>
          </p:cNvSpPr>
          <p:nvPr/>
        </p:nvSpPr>
        <p:spPr bwMode="auto">
          <a:xfrm>
            <a:off x="5003800" y="4797425"/>
            <a:ext cx="40687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a:p>
          <a:p>
            <a:pPr eaLnBrk="1" hangingPunct="1">
              <a:spcBef>
                <a:spcPct val="0"/>
              </a:spcBef>
              <a:buFontTx/>
              <a:buNone/>
            </a:pPr>
            <a:r>
              <a:rPr lang="hr-HR" altLang="en-US" sz="2000"/>
              <a:t>-relativno malen broj putova i</a:t>
            </a:r>
          </a:p>
          <a:p>
            <a:pPr eaLnBrk="1" hangingPunct="1">
              <a:spcBef>
                <a:spcPct val="0"/>
              </a:spcBef>
              <a:buFontTx/>
              <a:buNone/>
            </a:pPr>
            <a:r>
              <a:rPr lang="hr-HR" altLang="en-US" sz="2000"/>
              <a:t>elemenata puta</a:t>
            </a:r>
          </a:p>
          <a:p>
            <a:pPr eaLnBrk="1" hangingPunct="1">
              <a:spcBef>
                <a:spcPct val="0"/>
              </a:spcBef>
              <a:buFontTx/>
              <a:buNone/>
            </a:pPr>
            <a:r>
              <a:rPr lang="hr-HR" altLang="en-US" sz="2000"/>
              <a:t>-postoji niz „modulatora” signalnog puta koji dovode do stanične specifičnosti</a:t>
            </a:r>
            <a:endParaRPr lang="en-US" altLang="en-US" sz="2000"/>
          </a:p>
        </p:txBody>
      </p:sp>
    </p:spTree>
    <p:extLst>
      <p:ext uri="{BB962C8B-B14F-4D97-AF65-F5344CB8AC3E}">
        <p14:creationId xmlns:p14="http://schemas.microsoft.com/office/powerpoint/2010/main" val="256375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39552" y="260648"/>
            <a:ext cx="8352928" cy="5016758"/>
          </a:xfrm>
          <a:prstGeom prst="rect">
            <a:avLst/>
          </a:prstGeom>
          <a:noFill/>
        </p:spPr>
        <p:txBody>
          <a:bodyPr wrap="square" rtlCol="0">
            <a:spAutoFit/>
          </a:bodyPr>
          <a:lstStyle/>
          <a:p>
            <a:r>
              <a:rPr lang="hr-HR" sz="2000" dirty="0" smtClean="0">
                <a:cs typeface="Arial" panose="020B0604020202020204" pitchFamily="34" charset="0"/>
              </a:rPr>
              <a:t>Mehanizmi promjene svojstava proteina: kovalentna modifikacija strukture</a:t>
            </a:r>
          </a:p>
          <a:p>
            <a:endParaRPr lang="hr-HR" sz="2000" dirty="0">
              <a:cs typeface="Arial" panose="020B0604020202020204" pitchFamily="34" charset="0"/>
            </a:endParaRPr>
          </a:p>
          <a:p>
            <a:r>
              <a:rPr lang="hr-HR" sz="2000" dirty="0" smtClean="0">
                <a:cs typeface="Arial" panose="020B0604020202020204" pitchFamily="34" charset="0"/>
              </a:rPr>
              <a:t>-</a:t>
            </a:r>
            <a:r>
              <a:rPr lang="hr-HR" sz="2000" dirty="0" err="1" smtClean="0">
                <a:cs typeface="Arial" panose="020B0604020202020204" pitchFamily="34" charset="0"/>
              </a:rPr>
              <a:t>posttranslacijske</a:t>
            </a:r>
            <a:r>
              <a:rPr lang="hr-HR" sz="2000" dirty="0" smtClean="0">
                <a:cs typeface="Arial" panose="020B0604020202020204" pitchFamily="34" charset="0"/>
              </a:rPr>
              <a:t> modifikacije:</a:t>
            </a:r>
          </a:p>
          <a:p>
            <a:r>
              <a:rPr lang="hr-HR" sz="2000" dirty="0" smtClean="0">
                <a:cs typeface="Arial" panose="020B0604020202020204" pitchFamily="34" charset="0"/>
              </a:rPr>
              <a:t> -vezanje proteina, lipida</a:t>
            </a:r>
            <a:endParaRPr lang="hr-HR" sz="2000" dirty="0">
              <a:cs typeface="Arial" panose="020B0604020202020204" pitchFamily="34" charset="0"/>
            </a:endParaRPr>
          </a:p>
          <a:p>
            <a:r>
              <a:rPr lang="hr-HR" sz="2000" dirty="0" smtClean="0">
                <a:cs typeface="Arial" panose="020B0604020202020204" pitchFamily="34" charset="0"/>
              </a:rPr>
              <a:t>-cijepanje </a:t>
            </a:r>
            <a:r>
              <a:rPr lang="hr-HR" sz="2000" dirty="0" err="1" smtClean="0">
                <a:cs typeface="Arial" panose="020B0604020202020204" pitchFamily="34" charset="0"/>
              </a:rPr>
              <a:t>proteolizom</a:t>
            </a:r>
            <a:endParaRPr lang="hr-HR" sz="2000" dirty="0" smtClean="0">
              <a:cs typeface="Arial" panose="020B0604020202020204" pitchFamily="34" charset="0"/>
            </a:endParaRPr>
          </a:p>
          <a:p>
            <a:endParaRPr lang="hr-HR" sz="2000" dirty="0" smtClean="0">
              <a:cs typeface="Arial" panose="020B0604020202020204" pitchFamily="34" charset="0"/>
            </a:endParaRPr>
          </a:p>
          <a:p>
            <a:r>
              <a:rPr lang="hr-HR" sz="2000" dirty="0" smtClean="0">
                <a:cs typeface="Arial" panose="020B0604020202020204" pitchFamily="34" charset="0"/>
              </a:rPr>
              <a:t>-promjene brze, specifične, čvrsto regulirane</a:t>
            </a:r>
          </a:p>
          <a:p>
            <a:r>
              <a:rPr lang="hr-HR" sz="2000" dirty="0" smtClean="0">
                <a:cs typeface="Arial" panose="020B0604020202020204" pitchFamily="34" charset="0"/>
              </a:rPr>
              <a:t>-posljedica: promjena </a:t>
            </a:r>
            <a:r>
              <a:rPr lang="hr-HR" sz="2000" dirty="0" err="1" smtClean="0">
                <a:cs typeface="Arial" panose="020B0604020202020204" pitchFamily="34" charset="0"/>
              </a:rPr>
              <a:t>enzimatske</a:t>
            </a:r>
            <a:r>
              <a:rPr lang="hr-HR" sz="2000" dirty="0" smtClean="0">
                <a:cs typeface="Arial" panose="020B0604020202020204" pitchFamily="34" charset="0"/>
              </a:rPr>
              <a:t> aktivnosti, lokalizacije, </a:t>
            </a:r>
            <a:r>
              <a:rPr lang="hr-HR" sz="2000" dirty="0" err="1" smtClean="0">
                <a:cs typeface="Arial" panose="020B0604020202020204" pitchFamily="34" charset="0"/>
              </a:rPr>
              <a:t>konformacije</a:t>
            </a:r>
            <a:endParaRPr lang="hr-HR" sz="2000" dirty="0" smtClean="0">
              <a:cs typeface="Arial" panose="020B0604020202020204" pitchFamily="34" charset="0"/>
            </a:endParaRPr>
          </a:p>
          <a:p>
            <a:r>
              <a:rPr lang="hr-HR" sz="2000" dirty="0" smtClean="0">
                <a:cs typeface="Arial" panose="020B0604020202020204" pitchFamily="34" charset="0"/>
              </a:rPr>
              <a:t>-mogućnost trenutnog odgovora (sinteza novog proteina: spor proces)</a:t>
            </a:r>
          </a:p>
          <a:p>
            <a:endParaRPr lang="hr-HR" sz="2000" dirty="0">
              <a:cs typeface="Arial" panose="020B0604020202020204" pitchFamily="34" charset="0"/>
            </a:endParaRPr>
          </a:p>
          <a:p>
            <a:r>
              <a:rPr lang="hr-HR" sz="2000" dirty="0" smtClean="0">
                <a:cs typeface="Arial" panose="020B0604020202020204" pitchFamily="34" charset="0"/>
              </a:rPr>
              <a:t>-utječu na strukturu (promjena </a:t>
            </a:r>
            <a:r>
              <a:rPr lang="hr-HR" sz="2000" dirty="0" err="1" smtClean="0">
                <a:cs typeface="Arial" panose="020B0604020202020204" pitchFamily="34" charset="0"/>
              </a:rPr>
              <a:t>konformacije</a:t>
            </a:r>
            <a:r>
              <a:rPr lang="hr-HR" sz="2000" dirty="0" smtClean="0">
                <a:cs typeface="Arial" panose="020B0604020202020204" pitchFamily="34" charset="0"/>
              </a:rPr>
              <a:t> i aktivnosti, omogućuju ili onemogućuju vezanje proteina, lokalizaciju, stabilnost)</a:t>
            </a:r>
          </a:p>
          <a:p>
            <a:endParaRPr lang="hr-HR" sz="2000" dirty="0">
              <a:cs typeface="Arial" panose="020B0604020202020204" pitchFamily="34" charset="0"/>
            </a:endParaRPr>
          </a:p>
          <a:p>
            <a:r>
              <a:rPr lang="hr-HR" sz="2000" dirty="0" smtClean="0">
                <a:cs typeface="Arial" panose="020B0604020202020204" pitchFamily="34" charset="0"/>
              </a:rPr>
              <a:t>-model </a:t>
            </a:r>
            <a:r>
              <a:rPr lang="hr-HR" sz="2000" i="1" dirty="0" smtClean="0">
                <a:cs typeface="Arial" panose="020B0604020202020204" pitchFamily="34" charset="0"/>
              </a:rPr>
              <a:t>„</a:t>
            </a:r>
            <a:r>
              <a:rPr lang="hr-HR" sz="2000" i="1" dirty="0" err="1" smtClean="0">
                <a:cs typeface="Arial" panose="020B0604020202020204" pitchFamily="34" charset="0"/>
              </a:rPr>
              <a:t>writer</a:t>
            </a:r>
            <a:r>
              <a:rPr lang="hr-HR" sz="2000" i="1" dirty="0" smtClean="0">
                <a:cs typeface="Arial" panose="020B0604020202020204" pitchFamily="34" charset="0"/>
              </a:rPr>
              <a:t>-</a:t>
            </a:r>
            <a:r>
              <a:rPr lang="hr-HR" sz="2000" i="1" dirty="0" err="1" smtClean="0">
                <a:cs typeface="Arial" panose="020B0604020202020204" pitchFamily="34" charset="0"/>
              </a:rPr>
              <a:t>reader</a:t>
            </a:r>
            <a:r>
              <a:rPr lang="hr-HR" sz="2000" i="1" dirty="0" smtClean="0">
                <a:cs typeface="Arial" panose="020B0604020202020204" pitchFamily="34" charset="0"/>
              </a:rPr>
              <a:t>-</a:t>
            </a:r>
            <a:r>
              <a:rPr lang="hr-HR" sz="2000" i="1" dirty="0" err="1" smtClean="0">
                <a:cs typeface="Arial" panose="020B0604020202020204" pitchFamily="34" charset="0"/>
              </a:rPr>
              <a:t>eraser</a:t>
            </a:r>
            <a:r>
              <a:rPr lang="hr-HR" sz="2000" i="1" dirty="0" smtClean="0">
                <a:cs typeface="Arial" panose="020B0604020202020204" pitchFamily="34" charset="0"/>
              </a:rPr>
              <a:t>”</a:t>
            </a:r>
          </a:p>
          <a:p>
            <a:r>
              <a:rPr lang="hr-HR" sz="2000" dirty="0" smtClean="0">
                <a:cs typeface="Arial" panose="020B0604020202020204" pitchFamily="34" charset="0"/>
              </a:rPr>
              <a:t>- mogućnost modifikacija proteina na više mjesta i na više načina: ogroman porast mogućnosti: </a:t>
            </a:r>
            <a:r>
              <a:rPr lang="hr-HR" sz="2000" dirty="0" err="1" smtClean="0">
                <a:cs typeface="Arial" panose="020B0604020202020204" pitchFamily="34" charset="0"/>
              </a:rPr>
              <a:t>kombinatorijska</a:t>
            </a:r>
            <a:r>
              <a:rPr lang="hr-HR" sz="2000" dirty="0" smtClean="0">
                <a:cs typeface="Arial" panose="020B0604020202020204" pitchFamily="34" charset="0"/>
              </a:rPr>
              <a:t> složenost (kompleksnost): p53</a:t>
            </a:r>
          </a:p>
        </p:txBody>
      </p:sp>
    </p:spTree>
    <p:extLst>
      <p:ext uri="{BB962C8B-B14F-4D97-AF65-F5344CB8AC3E}">
        <p14:creationId xmlns:p14="http://schemas.microsoft.com/office/powerpoint/2010/main" val="12117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3871</Words>
  <Application>Microsoft Office PowerPoint</Application>
  <PresentationFormat>On-screen Show (4:3)</PresentationFormat>
  <Paragraphs>446</Paragraphs>
  <Slides>52</Slides>
  <Notes>15</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45</cp:revision>
  <cp:lastPrinted>2024-02-01T14:40:38Z</cp:lastPrinted>
  <dcterms:created xsi:type="dcterms:W3CDTF">2015-01-12T08:39:54Z</dcterms:created>
  <dcterms:modified xsi:type="dcterms:W3CDTF">2024-02-01T15:06:46Z</dcterms:modified>
</cp:coreProperties>
</file>