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20" d="100"/>
          <a:sy n="220" d="100"/>
        </p:scale>
        <p:origin x="3516" y="27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017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881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83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655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769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914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797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54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339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893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096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315F4-AA5C-4B80-B29D-19C18F32C068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87968-F5A3-4F41-B8F2-3CC299A2AC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524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660" y="-23256"/>
            <a:ext cx="6120680" cy="683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95851" y="405033"/>
            <a:ext cx="965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NaAlSi</a:t>
            </a:r>
            <a:r>
              <a:rPr lang="hr-HR" sz="1200" baseline="-25000" dirty="0" smtClean="0"/>
              <a:t>3</a:t>
            </a:r>
            <a:r>
              <a:rPr lang="hr-HR" sz="1200" dirty="0" smtClean="0"/>
              <a:t>O</a:t>
            </a:r>
            <a:r>
              <a:rPr lang="hr-HR" sz="1200" baseline="-25000" dirty="0" smtClean="0"/>
              <a:t>8</a:t>
            </a:r>
            <a:endParaRPr lang="hr-HR" sz="12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3421701" y="720435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CaAl</a:t>
            </a:r>
            <a:r>
              <a:rPr lang="hr-HR" sz="1200" baseline="-25000" dirty="0" smtClean="0"/>
              <a:t>2</a:t>
            </a:r>
            <a:r>
              <a:rPr lang="hr-HR" sz="1200" dirty="0" smtClean="0"/>
              <a:t>Si</a:t>
            </a:r>
            <a:r>
              <a:rPr lang="hr-HR" sz="1200" baseline="-25000" dirty="0" smtClean="0"/>
              <a:t>2</a:t>
            </a:r>
            <a:r>
              <a:rPr lang="hr-HR" sz="1200" dirty="0" smtClean="0"/>
              <a:t>O</a:t>
            </a:r>
            <a:r>
              <a:rPr lang="hr-HR" sz="1200" baseline="-25000" dirty="0" smtClean="0"/>
              <a:t>8</a:t>
            </a:r>
            <a:endParaRPr lang="hr-HR" sz="12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2967747" y="1022697"/>
            <a:ext cx="1860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(</a:t>
            </a:r>
            <a:r>
              <a:rPr lang="hr-HR" sz="1200" dirty="0" err="1" smtClean="0"/>
              <a:t>Ca</a:t>
            </a:r>
            <a:r>
              <a:rPr lang="hr-HR" sz="1200" dirty="0" smtClean="0"/>
              <a:t>,Na)(Mg,</a:t>
            </a:r>
            <a:r>
              <a:rPr lang="hr-HR" sz="1200" dirty="0" err="1" smtClean="0"/>
              <a:t>Fe</a:t>
            </a:r>
            <a:r>
              <a:rPr lang="hr-HR" sz="1200" dirty="0" smtClean="0"/>
              <a:t>,Al)(Si,Al)</a:t>
            </a:r>
            <a:r>
              <a:rPr lang="hr-HR" sz="1200" baseline="-25000" dirty="0" smtClean="0"/>
              <a:t>2</a:t>
            </a:r>
            <a:r>
              <a:rPr lang="hr-HR" sz="1200" dirty="0" smtClean="0"/>
              <a:t>O</a:t>
            </a:r>
            <a:r>
              <a:rPr lang="hr-HR" sz="1200" baseline="-25000" dirty="0" smtClean="0"/>
              <a:t>6</a:t>
            </a:r>
            <a:endParaRPr lang="hr-HR" sz="12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2974719" y="1352315"/>
            <a:ext cx="17214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K(Mg,</a:t>
            </a:r>
            <a:r>
              <a:rPr lang="hr-HR" sz="1200" dirty="0" err="1" smtClean="0"/>
              <a:t>Fe</a:t>
            </a:r>
            <a:r>
              <a:rPr lang="hr-HR" sz="1200" dirty="0" smtClean="0"/>
              <a:t>)</a:t>
            </a:r>
            <a:r>
              <a:rPr lang="hr-HR" sz="1200" baseline="-25000" dirty="0" smtClean="0"/>
              <a:t>3</a:t>
            </a:r>
            <a:r>
              <a:rPr lang="hr-HR" sz="1200" dirty="0" smtClean="0"/>
              <a:t>(AlSi</a:t>
            </a:r>
            <a:r>
              <a:rPr lang="hr-HR" sz="1200" baseline="-25000" dirty="0" smtClean="0"/>
              <a:t>3</a:t>
            </a:r>
            <a:r>
              <a:rPr lang="hr-HR" sz="1200" dirty="0" smtClean="0"/>
              <a:t>O</a:t>
            </a:r>
            <a:r>
              <a:rPr lang="hr-HR" sz="1200" baseline="-25000" dirty="0" smtClean="0"/>
              <a:t>10</a:t>
            </a:r>
            <a:r>
              <a:rPr lang="hr-HR" sz="1200" dirty="0" smtClean="0"/>
              <a:t>)(OH)</a:t>
            </a:r>
            <a:r>
              <a:rPr lang="hr-HR" sz="1200" baseline="-25000" dirty="0" smtClean="0"/>
              <a:t>2</a:t>
            </a:r>
            <a:endParaRPr lang="hr-HR" sz="12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465825" y="161993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CaMgSi</a:t>
            </a:r>
            <a:r>
              <a:rPr lang="hr-HR" sz="1200" baseline="-25000" dirty="0" smtClean="0"/>
              <a:t>2</a:t>
            </a:r>
            <a:r>
              <a:rPr lang="hr-HR" sz="1200" dirty="0" smtClean="0"/>
              <a:t>O</a:t>
            </a:r>
            <a:r>
              <a:rPr lang="hr-HR" sz="1200" baseline="-25000" dirty="0" smtClean="0"/>
              <a:t>6</a:t>
            </a:r>
            <a:endParaRPr lang="hr-HR" sz="12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573906" y="1922439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MgSiO</a:t>
            </a:r>
            <a:r>
              <a:rPr lang="hr-HR" sz="1200" baseline="-25000" dirty="0" smtClean="0"/>
              <a:t>3</a:t>
            </a:r>
            <a:endParaRPr lang="hr-HR" sz="12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3556511" y="2217022"/>
            <a:ext cx="668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Fe</a:t>
            </a:r>
            <a:r>
              <a:rPr lang="hr-HR" sz="1200" baseline="-25000" dirty="0" smtClean="0"/>
              <a:t>2</a:t>
            </a:r>
            <a:r>
              <a:rPr lang="hr-HR" sz="1200" dirty="0" smtClean="0"/>
              <a:t>SiO</a:t>
            </a:r>
            <a:r>
              <a:rPr lang="hr-HR" baseline="-25000" dirty="0" smtClean="0"/>
              <a:t>4</a:t>
            </a:r>
            <a:endParaRPr lang="hr-HR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3556511" y="2531191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Mg</a:t>
            </a:r>
            <a:r>
              <a:rPr lang="hr-HR" sz="1200" baseline="-25000" dirty="0" smtClean="0"/>
              <a:t>2</a:t>
            </a:r>
            <a:r>
              <a:rPr lang="hr-HR" sz="1200" dirty="0" smtClean="0"/>
              <a:t>SiO</a:t>
            </a:r>
            <a:r>
              <a:rPr lang="hr-HR" sz="1200" baseline="-25000" dirty="0" smtClean="0"/>
              <a:t>4</a:t>
            </a:r>
            <a:endParaRPr lang="hr-HR" sz="12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3208" y="2833735"/>
            <a:ext cx="9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(Mg,</a:t>
            </a:r>
            <a:r>
              <a:rPr lang="hr-HR" sz="1200" dirty="0" err="1" smtClean="0"/>
              <a:t>Fe</a:t>
            </a:r>
            <a:r>
              <a:rPr lang="hr-HR" sz="1200" dirty="0" smtClean="0"/>
              <a:t>)</a:t>
            </a:r>
            <a:r>
              <a:rPr lang="hr-HR" sz="1200" baseline="-25000" dirty="0" smtClean="0"/>
              <a:t>2</a:t>
            </a:r>
            <a:r>
              <a:rPr lang="hr-HR" sz="1200" dirty="0" smtClean="0"/>
              <a:t>SiO</a:t>
            </a:r>
            <a:r>
              <a:rPr lang="hr-HR" sz="1200" baseline="-25000" dirty="0" smtClean="0"/>
              <a:t>4</a:t>
            </a:r>
            <a:endParaRPr lang="hr-HR" sz="12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3412188" y="3149851"/>
            <a:ext cx="796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CaFeSi</a:t>
            </a:r>
            <a:r>
              <a:rPr lang="hr-HR" sz="1200" baseline="-25000" dirty="0" smtClean="0"/>
              <a:t>2</a:t>
            </a:r>
            <a:r>
              <a:rPr lang="hr-HR" sz="1200" dirty="0" smtClean="0"/>
              <a:t>O</a:t>
            </a:r>
            <a:r>
              <a:rPr lang="hr-HR" sz="1200" baseline="-25000" dirty="0" smtClean="0"/>
              <a:t>6</a:t>
            </a:r>
            <a:endParaRPr lang="hr-HR" sz="1200" baseline="-25000" dirty="0"/>
          </a:p>
        </p:txBody>
      </p:sp>
      <p:sp>
        <p:nvSpPr>
          <p:cNvPr id="14" name="TekstniOkvir 13"/>
          <p:cNvSpPr txBox="1"/>
          <p:nvPr/>
        </p:nvSpPr>
        <p:spPr>
          <a:xfrm>
            <a:off x="3418255" y="3433170"/>
            <a:ext cx="92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</a:t>
            </a:r>
            <a:r>
              <a:rPr lang="en-US" sz="1200" dirty="0" err="1"/>
              <a:t>Mg,Fe</a:t>
            </a:r>
            <a:r>
              <a:rPr lang="en-US" sz="1200" dirty="0"/>
              <a:t>)SiO</a:t>
            </a:r>
            <a:r>
              <a:rPr lang="en-US" sz="1200" baseline="-25000" dirty="0"/>
              <a:t>3</a:t>
            </a:r>
            <a:endParaRPr lang="en-US" sz="1200" dirty="0"/>
          </a:p>
        </p:txBody>
      </p:sp>
      <p:sp>
        <p:nvSpPr>
          <p:cNvPr id="15" name="TekstniOkvir 14"/>
          <p:cNvSpPr txBox="1"/>
          <p:nvPr/>
        </p:nvSpPr>
        <p:spPr>
          <a:xfrm>
            <a:off x="2811342" y="3750262"/>
            <a:ext cx="263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(</a:t>
            </a:r>
            <a:r>
              <a:rPr lang="it-IT" sz="1200" dirty="0" err="1" smtClean="0"/>
              <a:t>Ca,Na</a:t>
            </a:r>
            <a:r>
              <a:rPr lang="it-IT" sz="1200" dirty="0" smtClean="0"/>
              <a:t>)</a:t>
            </a:r>
            <a:r>
              <a:rPr lang="it-IT" sz="1200" baseline="-25000" dirty="0" smtClean="0"/>
              <a:t>2-3</a:t>
            </a:r>
            <a:r>
              <a:rPr lang="it-IT" sz="1200" dirty="0" smtClean="0"/>
              <a:t> </a:t>
            </a:r>
            <a:r>
              <a:rPr lang="it-IT" sz="1200" dirty="0"/>
              <a:t>(</a:t>
            </a:r>
            <a:r>
              <a:rPr lang="it-IT" sz="1200" dirty="0" err="1" smtClean="0"/>
              <a:t>Mg,Fe,Al</a:t>
            </a:r>
            <a:r>
              <a:rPr lang="it-IT" sz="1200" dirty="0" smtClean="0"/>
              <a:t>)</a:t>
            </a:r>
            <a:r>
              <a:rPr lang="it-IT" sz="1200" baseline="-25000" dirty="0" smtClean="0"/>
              <a:t>5</a:t>
            </a:r>
            <a:r>
              <a:rPr lang="it-IT" sz="1200" dirty="0" smtClean="0"/>
              <a:t>Si</a:t>
            </a:r>
            <a:r>
              <a:rPr lang="it-IT" sz="1200" baseline="-25000" dirty="0" smtClean="0"/>
              <a:t>6</a:t>
            </a:r>
            <a:r>
              <a:rPr lang="it-IT" sz="1200" dirty="0" smtClean="0"/>
              <a:t>(</a:t>
            </a:r>
            <a:r>
              <a:rPr lang="it-IT" sz="1200" dirty="0" err="1" smtClean="0"/>
              <a:t>Si,Al</a:t>
            </a:r>
            <a:r>
              <a:rPr lang="it-IT" sz="1200" dirty="0" smtClean="0"/>
              <a:t>)</a:t>
            </a:r>
            <a:r>
              <a:rPr lang="it-IT" sz="1200" baseline="-25000" dirty="0" smtClean="0"/>
              <a:t>2</a:t>
            </a:r>
            <a:r>
              <a:rPr lang="it-IT" sz="1200" dirty="0" smtClean="0"/>
              <a:t>O</a:t>
            </a:r>
            <a:r>
              <a:rPr lang="it-IT" sz="1200" baseline="-25000" dirty="0" smtClean="0"/>
              <a:t>22</a:t>
            </a:r>
            <a:r>
              <a:rPr lang="it-IT" sz="1200" dirty="0" smtClean="0"/>
              <a:t>(OH)</a:t>
            </a:r>
            <a:r>
              <a:rPr lang="it-IT" sz="1200" baseline="-25000" dirty="0" smtClean="0"/>
              <a:t>2</a:t>
            </a:r>
            <a:endParaRPr lang="en-US" sz="1200" baseline="-25000" dirty="0"/>
          </a:p>
        </p:txBody>
      </p:sp>
      <p:sp>
        <p:nvSpPr>
          <p:cNvPr id="16" name="TekstniOkvir 15"/>
          <p:cNvSpPr txBox="1"/>
          <p:nvPr/>
        </p:nvSpPr>
        <p:spPr>
          <a:xfrm>
            <a:off x="3752690" y="402469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SiO</a:t>
            </a:r>
            <a:r>
              <a:rPr lang="hr-HR" sz="1200" baseline="-25000" dirty="0" smtClean="0"/>
              <a:t>2</a:t>
            </a:r>
            <a:endParaRPr lang="en-US" sz="1200" baseline="-25000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3620015" y="4329863"/>
            <a:ext cx="7008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KAlSi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6</a:t>
            </a:r>
            <a:endParaRPr lang="en-US" sz="1200" baseline="-25000" dirty="0"/>
          </a:p>
        </p:txBody>
      </p:sp>
      <p:sp>
        <p:nvSpPr>
          <p:cNvPr id="18" name="Pravokutnik 17"/>
          <p:cNvSpPr/>
          <p:nvPr/>
        </p:nvSpPr>
        <p:spPr>
          <a:xfrm>
            <a:off x="3620014" y="4624000"/>
            <a:ext cx="7008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 dirty="0" smtClean="0"/>
              <a:t>KAlSi</a:t>
            </a:r>
            <a:r>
              <a:rPr lang="hr-HR" sz="1200" baseline="-25000" dirty="0" smtClean="0"/>
              <a:t>3</a:t>
            </a:r>
            <a:r>
              <a:rPr lang="hr-HR" sz="1200" dirty="0" smtClean="0"/>
              <a:t>O</a:t>
            </a:r>
            <a:r>
              <a:rPr lang="hr-HR" sz="1200" baseline="-25000" dirty="0" smtClean="0"/>
              <a:t>8</a:t>
            </a:r>
            <a:endParaRPr lang="hr-HR" sz="1200" baseline="-25000" dirty="0"/>
          </a:p>
        </p:txBody>
      </p:sp>
      <p:sp>
        <p:nvSpPr>
          <p:cNvPr id="23" name="Pravokutnik 22"/>
          <p:cNvSpPr/>
          <p:nvPr/>
        </p:nvSpPr>
        <p:spPr>
          <a:xfrm>
            <a:off x="3573906" y="5500300"/>
            <a:ext cx="7008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 dirty="0" smtClean="0"/>
              <a:t>KAlSi</a:t>
            </a:r>
            <a:r>
              <a:rPr lang="hr-HR" sz="1200" baseline="-25000" dirty="0" smtClean="0"/>
              <a:t>3</a:t>
            </a:r>
            <a:r>
              <a:rPr lang="hr-HR" sz="1200" dirty="0" smtClean="0"/>
              <a:t>O</a:t>
            </a:r>
            <a:r>
              <a:rPr lang="hr-HR" sz="1200" baseline="-25000" dirty="0" smtClean="0"/>
              <a:t>8</a:t>
            </a:r>
            <a:endParaRPr lang="hr-HR" sz="1200" baseline="-25000" dirty="0"/>
          </a:p>
        </p:txBody>
      </p:sp>
      <p:sp>
        <p:nvSpPr>
          <p:cNvPr id="20" name="TekstniOkvir 19"/>
          <p:cNvSpPr txBox="1"/>
          <p:nvPr/>
        </p:nvSpPr>
        <p:spPr>
          <a:xfrm>
            <a:off x="3412188" y="5195136"/>
            <a:ext cx="989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</a:t>
            </a:r>
            <a:r>
              <a:rPr lang="en-US" sz="1200" dirty="0" err="1" smtClean="0"/>
              <a:t>Na,K</a:t>
            </a:r>
            <a:r>
              <a:rPr lang="en-US" sz="1200" dirty="0" smtClean="0"/>
              <a:t>)AlSiO</a:t>
            </a:r>
            <a:r>
              <a:rPr lang="en-US" sz="1200" baseline="-25000" dirty="0" smtClean="0"/>
              <a:t>4</a:t>
            </a:r>
            <a:endParaRPr lang="en-US" sz="1200" baseline="-25000" dirty="0"/>
          </a:p>
        </p:txBody>
      </p:sp>
      <p:sp>
        <p:nvSpPr>
          <p:cNvPr id="21" name="TekstniOkvir 20"/>
          <p:cNvSpPr txBox="1"/>
          <p:nvPr/>
        </p:nvSpPr>
        <p:spPr>
          <a:xfrm>
            <a:off x="3465825" y="5805464"/>
            <a:ext cx="1040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</a:t>
            </a:r>
            <a:r>
              <a:rPr lang="en-US" sz="1200" dirty="0" err="1" smtClean="0"/>
              <a:t>K,Na</a:t>
            </a:r>
            <a:r>
              <a:rPr lang="en-US" sz="1200" dirty="0" smtClean="0"/>
              <a:t>)AlSi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8</a:t>
            </a:r>
            <a:endParaRPr lang="en-US" sz="1200" baseline="-25000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206255" y="4913012"/>
            <a:ext cx="1399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KAl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(AlSi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10</a:t>
            </a:r>
            <a:r>
              <a:rPr lang="en-US" sz="1200" dirty="0"/>
              <a:t>)(OH)</a:t>
            </a:r>
            <a:r>
              <a:rPr lang="en-US" sz="1200" baseline="-25000" dirty="0"/>
              <a:t>2</a:t>
            </a:r>
          </a:p>
        </p:txBody>
      </p:sp>
      <p:sp>
        <p:nvSpPr>
          <p:cNvPr id="25" name="TekstniOkvir 24"/>
          <p:cNvSpPr txBox="1"/>
          <p:nvPr/>
        </p:nvSpPr>
        <p:spPr>
          <a:xfrm>
            <a:off x="3390375" y="6396780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</a:t>
            </a:r>
            <a:r>
              <a:rPr lang="en-US" sz="1200" baseline="-25000" dirty="0" smtClean="0"/>
              <a:t>8</a:t>
            </a:r>
            <a:r>
              <a:rPr lang="en-US" sz="1200" dirty="0" smtClean="0"/>
              <a:t>(AlSiO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/>
              <a:t>)</a:t>
            </a:r>
            <a:r>
              <a:rPr lang="en-US" sz="1200" baseline="-25000" dirty="0"/>
              <a:t>6</a:t>
            </a:r>
            <a:r>
              <a:rPr lang="en-US" sz="1200" dirty="0"/>
              <a:t>Cl</a:t>
            </a:r>
            <a:r>
              <a:rPr lang="en-US" sz="1200" baseline="-25000" dirty="0"/>
              <a:t>2</a:t>
            </a:r>
          </a:p>
        </p:txBody>
      </p:sp>
      <p:sp>
        <p:nvSpPr>
          <p:cNvPr id="26" name="TekstniOkvir 25"/>
          <p:cNvSpPr txBox="1"/>
          <p:nvPr/>
        </p:nvSpPr>
        <p:spPr>
          <a:xfrm>
            <a:off x="2843808" y="6122343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</a:t>
            </a:r>
            <a:r>
              <a:rPr lang="hr-HR" sz="1200" dirty="0" smtClean="0"/>
              <a:t>N</a:t>
            </a:r>
            <a:r>
              <a:rPr lang="en-US" sz="1200" dirty="0" smtClean="0"/>
              <a:t>a,</a:t>
            </a:r>
            <a:r>
              <a:rPr lang="hr-HR" sz="1200" dirty="0" smtClean="0"/>
              <a:t>C</a:t>
            </a:r>
            <a:r>
              <a:rPr lang="en-US" sz="1200" dirty="0" smtClean="0"/>
              <a:t>a</a:t>
            </a:r>
            <a:r>
              <a:rPr lang="hr-HR" sz="1200" dirty="0" smtClean="0"/>
              <a:t>)</a:t>
            </a:r>
            <a:r>
              <a:rPr lang="en-US" sz="1200" dirty="0" smtClean="0"/>
              <a:t>(</a:t>
            </a:r>
            <a:r>
              <a:rPr lang="en-US" sz="1200" dirty="0" err="1" smtClean="0"/>
              <a:t>Al,Fe,Li,Mg,Mn</a:t>
            </a:r>
            <a:r>
              <a:rPr lang="en-US" sz="1200" dirty="0" smtClean="0"/>
              <a:t>)</a:t>
            </a:r>
            <a:r>
              <a:rPr lang="hr-HR" sz="1200" baseline="-25000" dirty="0" smtClean="0"/>
              <a:t>6</a:t>
            </a:r>
            <a:r>
              <a:rPr lang="en-US" sz="1200" dirty="0" smtClean="0"/>
              <a:t>(BO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)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(Si</a:t>
            </a:r>
            <a:r>
              <a:rPr lang="en-US" sz="1200" baseline="-25000" dirty="0" smtClean="0"/>
              <a:t>6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18</a:t>
            </a:r>
            <a:r>
              <a:rPr lang="hr-HR" sz="1200" dirty="0" smtClean="0"/>
              <a:t>)</a:t>
            </a:r>
            <a:r>
              <a:rPr lang="en-US" sz="1200" dirty="0" smtClean="0"/>
              <a:t>(OH)</a:t>
            </a:r>
            <a:r>
              <a:rPr lang="en-US" sz="1200" baseline="-25000" dirty="0" smtClean="0"/>
              <a:t>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2336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3" grpId="0"/>
      <p:bldP spid="20" grpId="0"/>
      <p:bldP spid="21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332656"/>
            <a:ext cx="3848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Opća formula silikata:       </a:t>
            </a:r>
            <a:r>
              <a:rPr lang="hr-HR" dirty="0" err="1" smtClean="0"/>
              <a:t>X</a:t>
            </a:r>
            <a:r>
              <a:rPr lang="hr-HR" baseline="-25000" dirty="0" err="1" smtClean="0"/>
              <a:t>m</a:t>
            </a:r>
            <a:r>
              <a:rPr lang="hr-HR" dirty="0" err="1" smtClean="0"/>
              <a:t>Y</a:t>
            </a:r>
            <a:r>
              <a:rPr lang="hr-HR" baseline="-25000" dirty="0" err="1" smtClean="0"/>
              <a:t>n</a:t>
            </a:r>
            <a:r>
              <a:rPr lang="hr-HR" dirty="0" smtClean="0"/>
              <a:t>(</a:t>
            </a:r>
            <a:r>
              <a:rPr lang="hr-HR" dirty="0" err="1" smtClean="0"/>
              <a:t>Z</a:t>
            </a:r>
            <a:r>
              <a:rPr lang="hr-HR" baseline="-25000" dirty="0" err="1" smtClean="0"/>
              <a:t>p</a:t>
            </a:r>
            <a:r>
              <a:rPr lang="hr-HR" dirty="0" err="1" smtClean="0"/>
              <a:t>O</a:t>
            </a:r>
            <a:r>
              <a:rPr lang="hr-HR" baseline="-25000" dirty="0" err="1" smtClean="0"/>
              <a:t>q</a:t>
            </a:r>
            <a:r>
              <a:rPr lang="hr-HR" dirty="0" smtClean="0"/>
              <a:t>)</a:t>
            </a:r>
            <a:r>
              <a:rPr lang="hr-HR" dirty="0" err="1" smtClean="0"/>
              <a:t>W</a:t>
            </a:r>
            <a:r>
              <a:rPr lang="hr-HR" baseline="-25000" dirty="0" err="1" smtClean="0"/>
              <a:t>r</a:t>
            </a:r>
            <a:endParaRPr lang="hr-HR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809328" y="746503"/>
            <a:ext cx="56740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X – </a:t>
            </a:r>
            <a:r>
              <a:rPr lang="hr-HR" sz="1600" dirty="0" smtClean="0"/>
              <a:t>elementi u koordinaciji 8 (koordinacijski poliedar – heksaedar)</a:t>
            </a:r>
          </a:p>
          <a:p>
            <a:r>
              <a:rPr lang="hr-HR" dirty="0" smtClean="0"/>
              <a:t>Y – </a:t>
            </a:r>
            <a:r>
              <a:rPr lang="hr-HR" sz="1600" dirty="0" smtClean="0"/>
              <a:t>elementi u koordinaciji 6 (</a:t>
            </a:r>
            <a:r>
              <a:rPr lang="hr-HR" sz="1600" dirty="0"/>
              <a:t>koordinacijski poliedar – </a:t>
            </a:r>
            <a:r>
              <a:rPr lang="hr-HR" sz="1600" dirty="0" err="1" smtClean="0"/>
              <a:t>oktaedar</a:t>
            </a:r>
            <a:r>
              <a:rPr lang="hr-HR" sz="1600" dirty="0" smtClean="0"/>
              <a:t>)</a:t>
            </a:r>
          </a:p>
          <a:p>
            <a:r>
              <a:rPr lang="hr-HR" dirty="0" smtClean="0"/>
              <a:t>Z -  </a:t>
            </a:r>
            <a:r>
              <a:rPr lang="hr-HR" sz="1600" dirty="0" smtClean="0"/>
              <a:t>elementi </a:t>
            </a:r>
            <a:r>
              <a:rPr lang="hr-HR" sz="1600" dirty="0"/>
              <a:t>u koordinaciji </a:t>
            </a:r>
            <a:r>
              <a:rPr lang="hr-HR" sz="1600" dirty="0" smtClean="0"/>
              <a:t>4 </a:t>
            </a:r>
            <a:r>
              <a:rPr lang="hr-HR" sz="1600" dirty="0"/>
              <a:t>(koordinacijski poliedar – </a:t>
            </a:r>
            <a:r>
              <a:rPr lang="hr-HR" sz="1600" dirty="0" smtClean="0"/>
              <a:t>tetraedar</a:t>
            </a:r>
            <a:r>
              <a:rPr lang="hr-HR" dirty="0" smtClean="0"/>
              <a:t>)</a:t>
            </a:r>
          </a:p>
          <a:p>
            <a:r>
              <a:rPr lang="hr-HR" dirty="0" smtClean="0"/>
              <a:t>O – </a:t>
            </a:r>
            <a:r>
              <a:rPr lang="hr-HR" sz="1600" dirty="0" smtClean="0"/>
              <a:t>kisik</a:t>
            </a:r>
          </a:p>
          <a:p>
            <a:r>
              <a:rPr lang="hr-HR" dirty="0" smtClean="0"/>
              <a:t>W – </a:t>
            </a:r>
            <a:r>
              <a:rPr lang="hr-HR" sz="1600" dirty="0" smtClean="0"/>
              <a:t>OH</a:t>
            </a:r>
            <a:r>
              <a:rPr lang="hr-HR" sz="1600" baseline="30000" dirty="0" smtClean="0"/>
              <a:t>-</a:t>
            </a:r>
            <a:r>
              <a:rPr lang="hr-HR" sz="1600" dirty="0" smtClean="0"/>
              <a:t> ili F</a:t>
            </a:r>
            <a:r>
              <a:rPr lang="hr-HR" sz="1600" baseline="30000" dirty="0" smtClean="0"/>
              <a:t>-</a:t>
            </a:r>
            <a:r>
              <a:rPr lang="hr-HR" sz="1600" dirty="0" smtClean="0"/>
              <a:t>, Cl</a:t>
            </a:r>
            <a:r>
              <a:rPr lang="hr-HR" sz="1600" baseline="30000" dirty="0" smtClean="0"/>
              <a:t>-</a:t>
            </a:r>
            <a:endParaRPr lang="hr-HR" sz="1600" baseline="30000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988840"/>
            <a:ext cx="4114800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2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102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drazen</dc:creator>
  <cp:lastModifiedBy>drazen</cp:lastModifiedBy>
  <cp:revision>11</cp:revision>
  <dcterms:created xsi:type="dcterms:W3CDTF">2020-10-06T10:29:49Z</dcterms:created>
  <dcterms:modified xsi:type="dcterms:W3CDTF">2020-10-14T08:30:07Z</dcterms:modified>
</cp:coreProperties>
</file>