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4" r:id="rId2"/>
    <p:sldId id="271" r:id="rId3"/>
    <p:sldId id="273" r:id="rId4"/>
    <p:sldId id="275" r:id="rId5"/>
    <p:sldId id="276" r:id="rId6"/>
    <p:sldId id="279" r:id="rId7"/>
    <p:sldId id="258" r:id="rId8"/>
    <p:sldId id="259" r:id="rId9"/>
    <p:sldId id="260" r:id="rId10"/>
    <p:sldId id="262" r:id="rId11"/>
    <p:sldId id="263" r:id="rId12"/>
    <p:sldId id="264" r:id="rId13"/>
    <p:sldId id="267" r:id="rId14"/>
    <p:sldId id="266" r:id="rId15"/>
    <p:sldId id="280" r:id="rId16"/>
    <p:sldId id="27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9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B403B6-802A-4533-9E8D-4A07F13E4C49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7B7279-01CF-44F0-85E7-C145D5F26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499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7B7279-01CF-44F0-85E7-C145D5F26D3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443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7B7279-01CF-44F0-85E7-C145D5F26D3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0970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7B7279-01CF-44F0-85E7-C145D5F26D3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9812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Fosforilacija</a:t>
            </a:r>
            <a:r>
              <a:rPr lang="en-US" dirty="0"/>
              <a:t> </a:t>
            </a:r>
            <a:r>
              <a:rPr lang="en-US" dirty="0" err="1"/>
              <a:t>proteina</a:t>
            </a:r>
            <a:r>
              <a:rPr lang="en-US" dirty="0"/>
              <a:t> </a:t>
            </a:r>
            <a:r>
              <a:rPr lang="en-US" dirty="0" err="1"/>
              <a:t>imunološke</a:t>
            </a:r>
            <a:r>
              <a:rPr lang="en-US" dirty="0"/>
              <a:t> </a:t>
            </a:r>
            <a:r>
              <a:rPr lang="en-US" dirty="0" err="1"/>
              <a:t>signalizacije</a:t>
            </a:r>
            <a:r>
              <a:rPr lang="en-US" dirty="0"/>
              <a:t>, Stat1 </a:t>
            </a:r>
            <a:r>
              <a:rPr lang="en-US" dirty="0" err="1"/>
              <a:t>i</a:t>
            </a:r>
            <a:r>
              <a:rPr lang="en-US" dirty="0"/>
              <a:t> p65, </a:t>
            </a:r>
            <a:r>
              <a:rPr lang="en-US" dirty="0" err="1"/>
              <a:t>aktivira</a:t>
            </a:r>
            <a:r>
              <a:rPr lang="en-US" dirty="0"/>
              <a:t> </a:t>
            </a:r>
            <a:r>
              <a:rPr lang="en-US" dirty="0" err="1"/>
              <a:t>njihovu</a:t>
            </a:r>
            <a:r>
              <a:rPr lang="en-US" dirty="0"/>
              <a:t> </a:t>
            </a:r>
            <a:r>
              <a:rPr lang="en-US" dirty="0" err="1"/>
              <a:t>translokaciju</a:t>
            </a:r>
            <a:r>
              <a:rPr lang="en-US" dirty="0"/>
              <a:t> u </a:t>
            </a:r>
            <a:r>
              <a:rPr lang="en-US" dirty="0" err="1"/>
              <a:t>jezgru</a:t>
            </a:r>
            <a:r>
              <a:rPr lang="en-US" dirty="0"/>
              <a:t> </a:t>
            </a:r>
            <a:r>
              <a:rPr lang="en-US" dirty="0" err="1"/>
              <a:t>gdje</a:t>
            </a:r>
            <a:r>
              <a:rPr lang="en-US" dirty="0"/>
              <a:t> </a:t>
            </a:r>
            <a:r>
              <a:rPr lang="en-US" dirty="0" err="1"/>
              <a:t>djeluju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promotori</a:t>
            </a:r>
            <a:r>
              <a:rPr lang="en-US" dirty="0"/>
              <a:t> </a:t>
            </a:r>
            <a:r>
              <a:rPr lang="en-US" dirty="0" err="1"/>
              <a:t>gena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sudjeluju</a:t>
            </a:r>
            <a:r>
              <a:rPr lang="en-US" dirty="0"/>
              <a:t> u </a:t>
            </a:r>
            <a:r>
              <a:rPr lang="en-US" dirty="0" err="1"/>
              <a:t>antivirusnom</a:t>
            </a:r>
            <a:r>
              <a:rPr lang="en-US" dirty="0"/>
              <a:t> </a:t>
            </a:r>
            <a:r>
              <a:rPr lang="en-US" dirty="0" err="1"/>
              <a:t>odgovoru</a:t>
            </a:r>
            <a:r>
              <a:rPr lang="en-US" dirty="0"/>
              <a:t>. </a:t>
            </a:r>
            <a:r>
              <a:rPr lang="en-US" dirty="0" err="1"/>
              <a:t>Također</a:t>
            </a:r>
            <a:r>
              <a:rPr lang="en-US" dirty="0"/>
              <a:t>, </a:t>
            </a:r>
            <a:r>
              <a:rPr lang="en-US" dirty="0" err="1"/>
              <a:t>fosforilacija</a:t>
            </a:r>
            <a:r>
              <a:rPr lang="en-US" dirty="0"/>
              <a:t> Tbk1 </a:t>
            </a:r>
            <a:r>
              <a:rPr lang="en-US" dirty="0" err="1"/>
              <a:t>aktivira</a:t>
            </a:r>
            <a:r>
              <a:rPr lang="en-US" dirty="0"/>
              <a:t> </a:t>
            </a:r>
            <a:r>
              <a:rPr lang="en-US" dirty="0" err="1"/>
              <a:t>ključne</a:t>
            </a:r>
            <a:r>
              <a:rPr lang="en-US" dirty="0"/>
              <a:t> </a:t>
            </a:r>
            <a:r>
              <a:rPr lang="en-US" dirty="0" err="1"/>
              <a:t>transkripcijske</a:t>
            </a:r>
            <a:r>
              <a:rPr lang="en-US" dirty="0"/>
              <a:t> </a:t>
            </a:r>
            <a:r>
              <a:rPr lang="en-US" dirty="0" err="1"/>
              <a:t>faktore</a:t>
            </a:r>
            <a:r>
              <a:rPr lang="en-US" dirty="0"/>
              <a:t> </a:t>
            </a:r>
            <a:r>
              <a:rPr lang="en-US" dirty="0" err="1"/>
              <a:t>poput</a:t>
            </a:r>
            <a:r>
              <a:rPr lang="en-US" dirty="0"/>
              <a:t> IRF3,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dovodi</a:t>
            </a:r>
            <a:r>
              <a:rPr lang="en-US" dirty="0"/>
              <a:t> do </a:t>
            </a:r>
            <a:r>
              <a:rPr lang="en-US" dirty="0" err="1"/>
              <a:t>proizvodnje</a:t>
            </a:r>
            <a:r>
              <a:rPr lang="en-US" dirty="0"/>
              <a:t> </a:t>
            </a:r>
            <a:r>
              <a:rPr lang="en-US" dirty="0" err="1"/>
              <a:t>interferona</a:t>
            </a:r>
            <a:r>
              <a:rPr lang="en-US" dirty="0"/>
              <a:t> </a:t>
            </a:r>
            <a:r>
              <a:rPr lang="en-US" dirty="0" err="1"/>
              <a:t>tipa</a:t>
            </a:r>
            <a:r>
              <a:rPr lang="en-US" dirty="0"/>
              <a:t> I (IFN-</a:t>
            </a:r>
            <a:r>
              <a:rPr lang="el-GR" dirty="0"/>
              <a:t>α/β)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bitni</a:t>
            </a:r>
            <a:r>
              <a:rPr lang="en-US" dirty="0"/>
              <a:t> za </a:t>
            </a:r>
            <a:r>
              <a:rPr lang="en-US" dirty="0" err="1"/>
              <a:t>antivirusni</a:t>
            </a:r>
            <a:r>
              <a:rPr lang="en-US" dirty="0"/>
              <a:t> </a:t>
            </a:r>
            <a:r>
              <a:rPr lang="en-US" dirty="0" err="1"/>
              <a:t>imunitet</a:t>
            </a:r>
            <a:r>
              <a:rPr lang="en-US" dirty="0"/>
              <a:t>. </a:t>
            </a:r>
            <a:r>
              <a:rPr lang="en-US" dirty="0" err="1"/>
              <a:t>Qiu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suradnici</a:t>
            </a:r>
            <a:r>
              <a:rPr lang="en-US" dirty="0"/>
              <a:t> </a:t>
            </a:r>
            <a:r>
              <a:rPr lang="en-US" dirty="0" err="1"/>
              <a:t>pokazali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da je </a:t>
            </a:r>
            <a:r>
              <a:rPr lang="en-US" dirty="0" err="1"/>
              <a:t>fosforilacija</a:t>
            </a:r>
            <a:r>
              <a:rPr lang="en-US" dirty="0"/>
              <a:t> </a:t>
            </a:r>
            <a:r>
              <a:rPr lang="en-US" dirty="0" err="1"/>
              <a:t>spomenutih</a:t>
            </a:r>
            <a:r>
              <a:rPr lang="en-US" dirty="0"/>
              <a:t> </a:t>
            </a:r>
            <a:r>
              <a:rPr lang="en-US" dirty="0" err="1"/>
              <a:t>proteina</a:t>
            </a:r>
            <a:r>
              <a:rPr lang="en-US" dirty="0"/>
              <a:t> za </a:t>
            </a:r>
            <a:r>
              <a:rPr lang="en-US" dirty="0" err="1"/>
              <a:t>vrijeme</a:t>
            </a:r>
            <a:r>
              <a:rPr lang="en-US" dirty="0"/>
              <a:t> VSV </a:t>
            </a:r>
            <a:r>
              <a:rPr lang="en-US" dirty="0" err="1"/>
              <a:t>infekcije</a:t>
            </a:r>
            <a:r>
              <a:rPr lang="en-US" dirty="0"/>
              <a:t> u </a:t>
            </a:r>
            <a:r>
              <a:rPr lang="en-US" dirty="0" err="1"/>
              <a:t>miševima</a:t>
            </a:r>
            <a:r>
              <a:rPr lang="en-US" dirty="0"/>
              <a:t> s </a:t>
            </a:r>
            <a:r>
              <a:rPr lang="en-US" dirty="0" err="1"/>
              <a:t>monocitno-specifičnim</a:t>
            </a:r>
            <a:r>
              <a:rPr lang="en-US" dirty="0"/>
              <a:t> </a:t>
            </a:r>
            <a:r>
              <a:rPr lang="en-US" dirty="0" err="1"/>
              <a:t>nedostatkom</a:t>
            </a:r>
            <a:r>
              <a:rPr lang="en-US" dirty="0"/>
              <a:t> METTL3 </a:t>
            </a:r>
            <a:r>
              <a:rPr lang="en-US" dirty="0" err="1"/>
              <a:t>pojačana</a:t>
            </a:r>
            <a:r>
              <a:rPr lang="en-US" dirty="0"/>
              <a:t> u </a:t>
            </a:r>
            <a:r>
              <a:rPr lang="en-US" dirty="0" err="1"/>
              <a:t>odnosu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kontrolnu</a:t>
            </a:r>
            <a:r>
              <a:rPr lang="en-US" dirty="0"/>
              <a:t> </a:t>
            </a:r>
            <a:r>
              <a:rPr lang="en-US" dirty="0" err="1"/>
              <a:t>skupinu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ukazuje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bitnu</a:t>
            </a:r>
            <a:r>
              <a:rPr lang="en-US" dirty="0"/>
              <a:t> </a:t>
            </a:r>
            <a:r>
              <a:rPr lang="en-US" dirty="0" err="1"/>
              <a:t>inhibitornu</a:t>
            </a:r>
            <a:r>
              <a:rPr lang="en-US" dirty="0"/>
              <a:t> </a:t>
            </a:r>
            <a:r>
              <a:rPr lang="en-US" dirty="0" err="1"/>
              <a:t>aktivnost</a:t>
            </a:r>
            <a:r>
              <a:rPr lang="en-US" dirty="0"/>
              <a:t> METTL3-a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urođenu</a:t>
            </a:r>
            <a:r>
              <a:rPr lang="en-US" dirty="0"/>
              <a:t> </a:t>
            </a:r>
            <a:r>
              <a:rPr lang="en-US" dirty="0" err="1"/>
              <a:t>imunološku</a:t>
            </a:r>
            <a:r>
              <a:rPr lang="en-US" dirty="0"/>
              <a:t> </a:t>
            </a:r>
            <a:r>
              <a:rPr lang="en-US" dirty="0" err="1"/>
              <a:t>signalizaciju</a:t>
            </a:r>
            <a:r>
              <a:rPr lang="en-US" dirty="0"/>
              <a:t>. Za </a:t>
            </a:r>
            <a:r>
              <a:rPr lang="en-US" dirty="0" err="1"/>
              <a:t>potvrdu</a:t>
            </a:r>
            <a:r>
              <a:rPr lang="en-US" dirty="0"/>
              <a:t>, u </a:t>
            </a:r>
            <a:r>
              <a:rPr lang="en-US" dirty="0" err="1"/>
              <a:t>različitim</a:t>
            </a:r>
            <a:r>
              <a:rPr lang="en-US" dirty="0"/>
              <a:t> </a:t>
            </a:r>
            <a:r>
              <a:rPr lang="en-US" dirty="0" err="1"/>
              <a:t>staničnim</a:t>
            </a:r>
            <a:r>
              <a:rPr lang="en-US" dirty="0"/>
              <a:t> </a:t>
            </a:r>
            <a:r>
              <a:rPr lang="en-US" dirty="0" err="1"/>
              <a:t>linijama</a:t>
            </a:r>
            <a:r>
              <a:rPr lang="en-US" dirty="0"/>
              <a:t> </a:t>
            </a:r>
            <a:r>
              <a:rPr lang="en-US" dirty="0" err="1"/>
              <a:t>tokom</a:t>
            </a:r>
            <a:r>
              <a:rPr lang="en-US" dirty="0"/>
              <a:t> VSV </a:t>
            </a:r>
            <a:r>
              <a:rPr lang="en-US" dirty="0" err="1"/>
              <a:t>infekcije</a:t>
            </a:r>
            <a:r>
              <a:rPr lang="en-US" dirty="0"/>
              <a:t>, </a:t>
            </a:r>
            <a:r>
              <a:rPr lang="en-US" dirty="0" err="1"/>
              <a:t>praćena</a:t>
            </a:r>
            <a:r>
              <a:rPr lang="en-US" dirty="0"/>
              <a:t> je </a:t>
            </a:r>
            <a:r>
              <a:rPr lang="en-US" dirty="0" err="1"/>
              <a:t>fosforilacija</a:t>
            </a:r>
            <a:r>
              <a:rPr lang="en-US" dirty="0"/>
              <a:t> IRF3 </a:t>
            </a:r>
            <a:r>
              <a:rPr lang="en-US" dirty="0" err="1"/>
              <a:t>tijekom</a:t>
            </a:r>
            <a:r>
              <a:rPr lang="en-US" dirty="0"/>
              <a:t> </a:t>
            </a:r>
            <a:r>
              <a:rPr lang="en-US" dirty="0" err="1"/>
              <a:t>utišavanja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prekomjerne</a:t>
            </a:r>
            <a:r>
              <a:rPr lang="en-US" dirty="0"/>
              <a:t> </a:t>
            </a:r>
            <a:r>
              <a:rPr lang="en-US" dirty="0" err="1"/>
              <a:t>ekspresije</a:t>
            </a:r>
            <a:r>
              <a:rPr lang="en-US" dirty="0"/>
              <a:t> METT3L </a:t>
            </a:r>
            <a:r>
              <a:rPr lang="en-US" dirty="0" err="1"/>
              <a:t>gena</a:t>
            </a:r>
            <a:r>
              <a:rPr lang="en-US" dirty="0"/>
              <a:t>. Kao </a:t>
            </a:r>
            <a:r>
              <a:rPr lang="en-US" dirty="0" err="1"/>
              <a:t>što</a:t>
            </a:r>
            <a:r>
              <a:rPr lang="en-US" dirty="0"/>
              <a:t> je </a:t>
            </a:r>
            <a:r>
              <a:rPr lang="en-US" dirty="0" err="1"/>
              <a:t>bilo</a:t>
            </a:r>
            <a:r>
              <a:rPr lang="en-US" dirty="0"/>
              <a:t> za </a:t>
            </a:r>
            <a:r>
              <a:rPr lang="en-US" dirty="0" err="1"/>
              <a:t>očekivati</a:t>
            </a:r>
            <a:r>
              <a:rPr lang="en-US" dirty="0"/>
              <a:t>, </a:t>
            </a:r>
            <a:r>
              <a:rPr lang="en-US" dirty="0" err="1"/>
              <a:t>utišavanje</a:t>
            </a:r>
            <a:r>
              <a:rPr lang="en-US" dirty="0"/>
              <a:t> METTL3 </a:t>
            </a:r>
            <a:r>
              <a:rPr lang="en-US" dirty="0" err="1"/>
              <a:t>gena</a:t>
            </a:r>
            <a:r>
              <a:rPr lang="en-US" dirty="0"/>
              <a:t> </a:t>
            </a:r>
            <a:r>
              <a:rPr lang="en-US" dirty="0" err="1"/>
              <a:t>pospješilo</a:t>
            </a:r>
            <a:r>
              <a:rPr lang="en-US" dirty="0"/>
              <a:t> je </a:t>
            </a:r>
            <a:r>
              <a:rPr lang="en-US" dirty="0" err="1"/>
              <a:t>fosforilaciju</a:t>
            </a:r>
            <a:r>
              <a:rPr lang="en-US" dirty="0"/>
              <a:t> IRF3, a </a:t>
            </a:r>
            <a:r>
              <a:rPr lang="en-US" dirty="0" err="1"/>
              <a:t>prekomjerna</a:t>
            </a:r>
            <a:r>
              <a:rPr lang="en-US" dirty="0"/>
              <a:t> </a:t>
            </a:r>
            <a:r>
              <a:rPr lang="en-US" dirty="0" err="1"/>
              <a:t>ekspresija</a:t>
            </a:r>
            <a:r>
              <a:rPr lang="en-US" dirty="0"/>
              <a:t> </a:t>
            </a:r>
            <a:r>
              <a:rPr lang="en-US" dirty="0" err="1"/>
              <a:t>suprimirala</a:t>
            </a:r>
            <a:r>
              <a:rPr lang="en-US" dirty="0"/>
              <a:t> IRF-3 </a:t>
            </a:r>
            <a:r>
              <a:rPr lang="en-US" dirty="0" err="1"/>
              <a:t>aktivaciju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njegovu</a:t>
            </a:r>
            <a:r>
              <a:rPr lang="en-US" dirty="0"/>
              <a:t> </a:t>
            </a:r>
            <a:r>
              <a:rPr lang="en-US" dirty="0" err="1"/>
              <a:t>translokaciju</a:t>
            </a:r>
            <a:r>
              <a:rPr lang="en-US" dirty="0"/>
              <a:t> u </a:t>
            </a:r>
            <a:r>
              <a:rPr lang="en-US" dirty="0" err="1"/>
              <a:t>jezgu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7B7279-01CF-44F0-85E7-C145D5F26D3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8882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 in vivo </a:t>
            </a:r>
            <a:r>
              <a:rPr lang="en-US" dirty="0" err="1"/>
              <a:t>studijima</a:t>
            </a:r>
            <a:r>
              <a:rPr lang="en-US" dirty="0"/>
              <a:t> </a:t>
            </a:r>
            <a:r>
              <a:rPr lang="en-US" dirty="0" err="1"/>
              <a:t>miševi</a:t>
            </a:r>
            <a:r>
              <a:rPr lang="en-US" dirty="0"/>
              <a:t> s </a:t>
            </a:r>
            <a:r>
              <a:rPr lang="en-US" dirty="0" err="1"/>
              <a:t>monocitno-specifičnim</a:t>
            </a:r>
            <a:r>
              <a:rPr lang="en-US" dirty="0"/>
              <a:t> </a:t>
            </a:r>
            <a:r>
              <a:rPr lang="en-US" dirty="0" err="1"/>
              <a:t>nedostatkom</a:t>
            </a:r>
            <a:r>
              <a:rPr lang="en-US" dirty="0"/>
              <a:t> METTL3 </a:t>
            </a:r>
            <a:r>
              <a:rPr lang="en-US" dirty="0" err="1"/>
              <a:t>pokazali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povećanu</a:t>
            </a:r>
            <a:r>
              <a:rPr lang="en-US" dirty="0"/>
              <a:t> </a:t>
            </a:r>
            <a:r>
              <a:rPr lang="en-US" dirty="0" err="1"/>
              <a:t>rezistenciju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letalni</a:t>
            </a:r>
            <a:r>
              <a:rPr lang="en-US" dirty="0"/>
              <a:t> </a:t>
            </a:r>
            <a:r>
              <a:rPr lang="en-US" dirty="0" err="1"/>
              <a:t>učinak</a:t>
            </a:r>
            <a:r>
              <a:rPr lang="en-US" dirty="0"/>
              <a:t> VSV-a, </a:t>
            </a:r>
            <a:r>
              <a:rPr lang="en-US" dirty="0" err="1"/>
              <a:t>smanjenu</a:t>
            </a:r>
            <a:r>
              <a:rPr lang="en-US" dirty="0"/>
              <a:t> </a:t>
            </a:r>
            <a:r>
              <a:rPr lang="en-US" dirty="0" err="1"/>
              <a:t>viralnu</a:t>
            </a:r>
            <a:r>
              <a:rPr lang="en-US" dirty="0"/>
              <a:t> </a:t>
            </a:r>
            <a:r>
              <a:rPr lang="en-US" dirty="0" err="1"/>
              <a:t>replikaciju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jaču</a:t>
            </a:r>
            <a:r>
              <a:rPr lang="en-US" dirty="0"/>
              <a:t> </a:t>
            </a:r>
            <a:r>
              <a:rPr lang="en-US" dirty="0" err="1"/>
              <a:t>ekspresiju</a:t>
            </a:r>
            <a:r>
              <a:rPr lang="en-US" dirty="0"/>
              <a:t> Infb1 u </a:t>
            </a:r>
            <a:r>
              <a:rPr lang="en-US" dirty="0" err="1"/>
              <a:t>organima</a:t>
            </a:r>
            <a:r>
              <a:rPr lang="en-US" dirty="0"/>
              <a:t> </a:t>
            </a:r>
            <a:r>
              <a:rPr lang="en-US" dirty="0" err="1"/>
              <a:t>povezanima</a:t>
            </a:r>
            <a:r>
              <a:rPr lang="en-US" dirty="0"/>
              <a:t> s </a:t>
            </a:r>
            <a:r>
              <a:rPr lang="en-US" dirty="0" err="1"/>
              <a:t>imunosnim</a:t>
            </a:r>
            <a:r>
              <a:rPr lang="en-US" dirty="0"/>
              <a:t> </a:t>
            </a:r>
            <a:r>
              <a:rPr lang="en-US" dirty="0" err="1"/>
              <a:t>sustavom</a:t>
            </a:r>
            <a:r>
              <a:rPr lang="en-US" dirty="0"/>
              <a:t> u </a:t>
            </a:r>
            <a:r>
              <a:rPr lang="en-US" dirty="0" err="1"/>
              <a:t>odnosu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kontrolnu</a:t>
            </a:r>
            <a:r>
              <a:rPr lang="en-US" dirty="0"/>
              <a:t> </a:t>
            </a:r>
            <a:r>
              <a:rPr lang="en-US" dirty="0" err="1"/>
              <a:t>skupinu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7B7279-01CF-44F0-85E7-C145D5F26D3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206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E3B76-5F39-4D06-B823-348ED751ED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D2DFD8-8833-49DB-960B-1107AD60C5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4BC68C-BCAD-49E6-BB21-583C8A660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37FF4-F43B-4028-ADD8-2E934A4A8927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345C85-B1EA-470A-B38B-DFA3C75E5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885D9F-D6AA-410B-8DBF-86FAEE439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8A845-05C0-4047-852B-23435F0FE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6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748A3-7D85-449A-BE2B-121C9A457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AEC875-3ABE-4A7E-A8DE-A73909C79E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C43C17-BFEB-486A-AE21-AD9C3E337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37FF4-F43B-4028-ADD8-2E934A4A8927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06980-19B9-4102-A2F2-66DC5754D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B12646-AE5A-459A-93B0-F16E52E02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8A845-05C0-4047-852B-23435F0FE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353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B8ED0C-5EF0-46F3-9B26-EF34CF2A17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05D64D-9B0D-44F3-8137-C74C04E9D3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000F02-DCEE-4ACA-AE88-21F8F1A48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37FF4-F43B-4028-ADD8-2E934A4A8927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E0157B-DB06-42F0-991D-943FBBD2E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86910E-FB2C-47D9-A57E-E338967F1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8A845-05C0-4047-852B-23435F0FE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618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52013-EF19-43CE-A38D-93F721FD2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55E2D6-9960-4D9D-B004-19C7B1DA60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C22E9A-C3DF-4341-B279-46865BCA3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37FF4-F43B-4028-ADD8-2E934A4A8927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2B6DC7-6D27-4D54-AA60-69589EEF2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024F57-4D51-451F-9546-B426606D7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8A845-05C0-4047-852B-23435F0FE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095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4BB47-242D-41C1-9AFA-AA942E785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5988A2-A47D-49BB-8EAE-8CC08FA35A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ABAF3F-C3D5-48B9-9CBF-0FD78D51C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37FF4-F43B-4028-ADD8-2E934A4A8927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6D3037-46CF-4E61-950D-1BA5AF87E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7BDCEA-0624-4B1F-AF79-86B58DD9B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8A845-05C0-4047-852B-23435F0FE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154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EB637-9611-4A14-BD81-2F209CDE3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5843AC-449D-43E9-90BC-915828E7B2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B391E5-9EA6-4FCC-A21A-485E8AB4FD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FCDF85-D4FB-4D31-BA5F-ADC839A51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37FF4-F43B-4028-ADD8-2E934A4A8927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79B954-0699-49B8-AF3A-95EC43A67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08518F-129B-44CC-9EDE-19C20B886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8A845-05C0-4047-852B-23435F0FE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555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0D352-55C3-482A-9CE1-1C88019AA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5AD353-D79A-44CE-A092-9033A38FA3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ACF9B8-E38B-4CC6-9194-51CC390880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6658BE-9B4A-461B-9F4B-E52141C237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AC28BA-FD21-4C2A-A53D-F856E8DC90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C8E4E35-D648-4E7D-9D50-D71D08A3C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37FF4-F43B-4028-ADD8-2E934A4A8927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57B3F4-93E6-4E28-A077-F22B025F9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AC5AF1-46D2-40FD-8F3A-D84393976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8A845-05C0-4047-852B-23435F0FE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887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ACECE-6D5F-49B7-9005-4B33A1AB4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C83B24-38AE-440C-93E2-FF69E2264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37FF4-F43B-4028-ADD8-2E934A4A8927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53B729-CB06-472D-9353-7AE997971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7374D9-9926-480A-BF3D-C0DF5E9BB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8A845-05C0-4047-852B-23435F0FE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702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D3F093-5C0C-48ED-B075-A645FBED4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37FF4-F43B-4028-ADD8-2E934A4A8927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CAD1C4-5066-4818-9191-82DC8B307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8F5818-78A9-4E2B-9ECB-8A6D77902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8A845-05C0-4047-852B-23435F0FE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81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68EAF-FE8A-42A3-BCCC-46935F61E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03150A-09E5-4FF0-9605-7C7AAD93CF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6A7036-50F5-4A51-9C67-2CDE2988D6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ED438B-F887-465C-B5C7-D1EC96F1C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37FF4-F43B-4028-ADD8-2E934A4A8927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FE1E2E-0CC3-43A8-B9D5-926B1326D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2F3FCD-9406-49AA-B7CF-C9217D667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8A845-05C0-4047-852B-23435F0FE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3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27B43-D7BB-40C5-8B34-D74A262CD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66CC76-EEBD-40E3-95D1-F1237413CA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3BC3B8-4AFD-4DDE-9689-53DA253184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119A97-71A5-4BAC-98BD-4409F83DB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37FF4-F43B-4028-ADD8-2E934A4A8927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DE9F7D-37BC-43B0-A9DB-4E268EB0C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F5BC88-2AB0-476F-B1D2-D23CBCB68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8A845-05C0-4047-852B-23435F0FE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72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7820F8A-537B-421B-BCC1-E0193DDB6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F94625-91A1-4669-A306-63A8CF945B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325F48-E5A1-4097-82BA-484F566774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C37FF4-F43B-4028-ADD8-2E934A4A8927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573ED3-12F0-4501-9490-E5D02BA233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B25E96-BCE4-45C2-9D37-5ADF0C654B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18A845-05C0-4047-852B-23435F0FE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004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0E59220-5A2D-45B1-B051-881384922891}"/>
              </a:ext>
            </a:extLst>
          </p:cNvPr>
          <p:cNvSpPr txBox="1"/>
          <p:nvPr/>
        </p:nvSpPr>
        <p:spPr>
          <a:xfrm>
            <a:off x="2847975" y="1335643"/>
            <a:ext cx="93440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 b="1" dirty="0">
                <a:solidFill>
                  <a:schemeClr val="bg1"/>
                </a:solidFill>
                <a:latin typeface="Franklin Gothic Medium Cond" panose="020B0606030402020204" pitchFamily="34" charset="0"/>
                <a:ea typeface="Yu Gothic UI Semilight" panose="020B0400000000000000" pitchFamily="34" charset="-128"/>
              </a:rPr>
              <a:t>Uloga </a:t>
            </a:r>
            <a:r>
              <a:rPr lang="hr-HR" sz="3600" b="1" dirty="0" err="1">
                <a:solidFill>
                  <a:schemeClr val="bg1"/>
                </a:solidFill>
                <a:latin typeface="Franklin Gothic Medium Cond" panose="020B0606030402020204" pitchFamily="34" charset="0"/>
                <a:ea typeface="Yu Gothic UI Semilight" panose="020B0400000000000000" pitchFamily="34" charset="-128"/>
              </a:rPr>
              <a:t>metilacije</a:t>
            </a:r>
            <a:r>
              <a:rPr lang="hr-HR" sz="3600" b="1" dirty="0">
                <a:solidFill>
                  <a:schemeClr val="bg1"/>
                </a:solidFill>
                <a:latin typeface="Franklin Gothic Medium Cond" panose="020B0606030402020204" pitchFamily="34" charset="0"/>
                <a:ea typeface="Yu Gothic UI Semilight" panose="020B0400000000000000" pitchFamily="34" charset="-128"/>
              </a:rPr>
              <a:t> RNA u regulaciji urođenog imunološkog odgovora na viruse</a:t>
            </a:r>
            <a:endParaRPr lang="en-US" sz="3600" b="1" dirty="0">
              <a:solidFill>
                <a:schemeClr val="bg1"/>
              </a:solidFill>
              <a:latin typeface="Franklin Gothic Medium Cond" panose="020B0606030402020204" pitchFamily="34" charset="0"/>
              <a:ea typeface="Yu Gothic UI Semilight" panose="020B0400000000000000" pitchFamily="34" charset="-12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38A5E4-DCA4-48E2-B0CC-8C5074F33697}"/>
              </a:ext>
            </a:extLst>
          </p:cNvPr>
          <p:cNvSpPr txBox="1"/>
          <p:nvPr/>
        </p:nvSpPr>
        <p:spPr>
          <a:xfrm>
            <a:off x="2847975" y="2535972"/>
            <a:ext cx="9344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>
                <a:solidFill>
                  <a:schemeClr val="bg1"/>
                </a:solidFill>
                <a:latin typeface="Franklin Gothic Medium Cond" panose="020B0606030402020204" pitchFamily="34" charset="0"/>
                <a:ea typeface="Yu Gothic UI Semilight" panose="020B0400000000000000" pitchFamily="34" charset="-128"/>
              </a:rPr>
              <a:t>KEMIJSKI SEMINAR 1</a:t>
            </a:r>
            <a:endParaRPr lang="en-US" b="1" dirty="0">
              <a:solidFill>
                <a:schemeClr val="bg1"/>
              </a:solidFill>
              <a:latin typeface="Franklin Gothic Medium Cond" panose="020B0606030402020204" pitchFamily="34" charset="0"/>
              <a:ea typeface="Yu Gothic UI Semilight" panose="020B0400000000000000" pitchFamily="34" charset="-128"/>
            </a:endParaRPr>
          </a:p>
        </p:txBody>
      </p:sp>
      <p:pic>
        <p:nvPicPr>
          <p:cNvPr id="3075" name="Picture 3" descr="Laying the groundwork &lt; Yale School of Medicine">
            <a:extLst>
              <a:ext uri="{FF2B5EF4-FFF2-40B4-BE49-F238E27FC236}">
                <a16:creationId xmlns:a16="http://schemas.microsoft.com/office/drawing/2014/main" id="{B7EF746B-A6F8-4B1E-98F8-6FA989B90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479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18F3AFD-7254-4B7C-B31E-A256D019556B}"/>
              </a:ext>
            </a:extLst>
          </p:cNvPr>
          <p:cNvSpPr/>
          <p:nvPr/>
        </p:nvSpPr>
        <p:spPr>
          <a:xfrm>
            <a:off x="2847975" y="117334"/>
            <a:ext cx="93440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err="1">
                <a:solidFill>
                  <a:schemeClr val="bg1"/>
                </a:solidFill>
                <a:latin typeface="Franklin Gothic Medium Cond" panose="020B0606030402020204" pitchFamily="34" charset="0"/>
                <a:ea typeface="Yu Gothic UI Semilight" panose="020B0400000000000000" pitchFamily="34" charset="-128"/>
              </a:rPr>
              <a:t>Kemijski</a:t>
            </a:r>
            <a:r>
              <a:rPr lang="en-US" sz="1400" dirty="0">
                <a:solidFill>
                  <a:schemeClr val="bg1"/>
                </a:solidFill>
                <a:latin typeface="Franklin Gothic Medium Cond" panose="020B0606030402020204" pitchFamily="34" charset="0"/>
                <a:ea typeface="Yu Gothic UI Semilight" panose="020B0400000000000000" pitchFamily="34" charset="-128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Franklin Gothic Medium Cond" panose="020B0606030402020204" pitchFamily="34" charset="0"/>
                <a:ea typeface="Yu Gothic UI Semilight" panose="020B0400000000000000" pitchFamily="34" charset="-128"/>
              </a:rPr>
              <a:t>odsjek</a:t>
            </a:r>
            <a:endParaRPr lang="en-US" sz="1400" dirty="0">
              <a:solidFill>
                <a:schemeClr val="bg1"/>
              </a:solidFill>
              <a:latin typeface="Franklin Gothic Medium Cond" panose="020B0606030402020204" pitchFamily="34" charset="0"/>
              <a:ea typeface="Yu Gothic UI Semilight" panose="020B0400000000000000" pitchFamily="34" charset="-128"/>
            </a:endParaRPr>
          </a:p>
          <a:p>
            <a:pPr algn="r"/>
            <a:r>
              <a:rPr lang="en-US" sz="1400" dirty="0" err="1">
                <a:solidFill>
                  <a:schemeClr val="bg1"/>
                </a:solidFill>
                <a:latin typeface="Franklin Gothic Medium Cond" panose="020B0606030402020204" pitchFamily="34" charset="0"/>
                <a:ea typeface="Yu Gothic UI Semilight" panose="020B0400000000000000" pitchFamily="34" charset="-128"/>
              </a:rPr>
              <a:t>Prirodoslovno-matematički</a:t>
            </a:r>
            <a:r>
              <a:rPr lang="en-US" sz="1400" dirty="0">
                <a:solidFill>
                  <a:schemeClr val="bg1"/>
                </a:solidFill>
                <a:latin typeface="Franklin Gothic Medium Cond" panose="020B0606030402020204" pitchFamily="34" charset="0"/>
                <a:ea typeface="Yu Gothic UI Semilight" panose="020B0400000000000000" pitchFamily="34" charset="-128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Franklin Gothic Medium Cond" panose="020B0606030402020204" pitchFamily="34" charset="0"/>
                <a:ea typeface="Yu Gothic UI Semilight" panose="020B0400000000000000" pitchFamily="34" charset="-128"/>
              </a:rPr>
              <a:t>fakultet</a:t>
            </a:r>
            <a:endParaRPr lang="en-US" sz="1400" dirty="0">
              <a:solidFill>
                <a:schemeClr val="bg1"/>
              </a:solidFill>
              <a:latin typeface="Franklin Gothic Medium Cond" panose="020B0606030402020204" pitchFamily="34" charset="0"/>
              <a:ea typeface="Yu Gothic UI Semilight" panose="020B0400000000000000" pitchFamily="34" charset="-128"/>
            </a:endParaRPr>
          </a:p>
          <a:p>
            <a:pPr algn="r"/>
            <a:r>
              <a:rPr lang="en-US" sz="1400" dirty="0" err="1">
                <a:solidFill>
                  <a:schemeClr val="bg1"/>
                </a:solidFill>
                <a:latin typeface="Franklin Gothic Medium Cond" panose="020B0606030402020204" pitchFamily="34" charset="0"/>
                <a:ea typeface="Yu Gothic UI Semilight" panose="020B0400000000000000" pitchFamily="34" charset="-128"/>
              </a:rPr>
              <a:t>Sveučilište</a:t>
            </a:r>
            <a:r>
              <a:rPr lang="en-US" sz="1400" dirty="0">
                <a:solidFill>
                  <a:schemeClr val="bg1"/>
                </a:solidFill>
                <a:latin typeface="Franklin Gothic Medium Cond" panose="020B0606030402020204" pitchFamily="34" charset="0"/>
                <a:ea typeface="Yu Gothic UI Semilight" panose="020B0400000000000000" pitchFamily="34" charset="-128"/>
              </a:rPr>
              <a:t> u </a:t>
            </a:r>
            <a:r>
              <a:rPr lang="en-US" sz="1400" dirty="0" err="1">
                <a:solidFill>
                  <a:schemeClr val="bg1"/>
                </a:solidFill>
                <a:latin typeface="Franklin Gothic Medium Cond" panose="020B0606030402020204" pitchFamily="34" charset="0"/>
                <a:ea typeface="Yu Gothic UI Semilight" panose="020B0400000000000000" pitchFamily="34" charset="-128"/>
              </a:rPr>
              <a:t>Zagrebu</a:t>
            </a:r>
            <a:endParaRPr lang="hr-HR" sz="1400" dirty="0">
              <a:solidFill>
                <a:schemeClr val="bg1"/>
              </a:solidFill>
              <a:latin typeface="Franklin Gothic Medium Cond" panose="020B0606030402020204" pitchFamily="34" charset="0"/>
              <a:ea typeface="Yu Gothic UI Semilight" panose="020B0400000000000000" pitchFamily="34" charset="-128"/>
            </a:endParaRPr>
          </a:p>
          <a:p>
            <a:pPr algn="r"/>
            <a:endParaRPr lang="en-US" sz="1400" dirty="0">
              <a:solidFill>
                <a:schemeClr val="bg1"/>
              </a:solidFill>
              <a:latin typeface="Franklin Gothic Medium Cond" panose="020B0606030402020204" pitchFamily="34" charset="0"/>
              <a:ea typeface="Yu Gothic UI Semilight" panose="020B0400000000000000" pitchFamily="34" charset="-12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02445F-7786-4F7D-B3BF-2CD269D17CD1}"/>
              </a:ext>
            </a:extLst>
          </p:cNvPr>
          <p:cNvSpPr/>
          <p:nvPr/>
        </p:nvSpPr>
        <p:spPr>
          <a:xfrm>
            <a:off x="2847975" y="4481542"/>
            <a:ext cx="93440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b="1" dirty="0">
                <a:solidFill>
                  <a:schemeClr val="bg1"/>
                </a:solidFill>
                <a:latin typeface="Franklin Gothic Medium Cond" panose="020B0606030402020204" pitchFamily="34" charset="0"/>
                <a:ea typeface="Yu Gothic UI Semilight" panose="020B0400000000000000" pitchFamily="34" charset="-128"/>
              </a:rPr>
              <a:t>Petra Gulan</a:t>
            </a:r>
          </a:p>
          <a:p>
            <a:pPr algn="ctr"/>
            <a:r>
              <a:rPr lang="hr-HR" sz="1200" dirty="0" err="1">
                <a:solidFill>
                  <a:schemeClr val="bg1"/>
                </a:solidFill>
                <a:latin typeface="Franklin Gothic Medium Cond" panose="020B0606030402020204" pitchFamily="34" charset="0"/>
                <a:ea typeface="Yu Gothic UI Semilight" panose="020B0400000000000000" pitchFamily="34" charset="-128"/>
              </a:rPr>
              <a:t>mag.ing.biotechn</a:t>
            </a:r>
            <a:r>
              <a:rPr lang="hr-HR" sz="1200" dirty="0">
                <a:solidFill>
                  <a:schemeClr val="bg1"/>
                </a:solidFill>
                <a:latin typeface="Franklin Gothic Medium Cond" panose="020B0606030402020204" pitchFamily="34" charset="0"/>
                <a:ea typeface="Yu Gothic UI Semilight" panose="020B0400000000000000" pitchFamily="34" charset="-128"/>
              </a:rPr>
              <a:t>.</a:t>
            </a:r>
          </a:p>
          <a:p>
            <a:pPr algn="ctr"/>
            <a:r>
              <a:rPr lang="en-US" sz="1400" dirty="0" err="1">
                <a:solidFill>
                  <a:schemeClr val="bg1"/>
                </a:solidFill>
                <a:latin typeface="Franklin Gothic Medium Cond" panose="020B0606030402020204" pitchFamily="34" charset="0"/>
                <a:ea typeface="Yu Gothic UI Semilight" panose="020B0400000000000000" pitchFamily="34" charset="-128"/>
              </a:rPr>
              <a:t>Centar</a:t>
            </a:r>
            <a:r>
              <a:rPr lang="en-US" sz="1400" dirty="0">
                <a:solidFill>
                  <a:schemeClr val="bg1"/>
                </a:solidFill>
                <a:latin typeface="Franklin Gothic Medium Cond" panose="020B0606030402020204" pitchFamily="34" charset="0"/>
                <a:ea typeface="Yu Gothic UI Semilight" panose="020B0400000000000000" pitchFamily="34" charset="-128"/>
              </a:rPr>
              <a:t> za </a:t>
            </a:r>
            <a:r>
              <a:rPr lang="en-US" sz="1400" dirty="0" err="1">
                <a:solidFill>
                  <a:schemeClr val="bg1"/>
                </a:solidFill>
                <a:latin typeface="Franklin Gothic Medium Cond" panose="020B0606030402020204" pitchFamily="34" charset="0"/>
                <a:ea typeface="Yu Gothic UI Semilight" panose="020B0400000000000000" pitchFamily="34" charset="-128"/>
              </a:rPr>
              <a:t>istraživanje</a:t>
            </a:r>
            <a:r>
              <a:rPr lang="en-US" sz="1400" dirty="0">
                <a:solidFill>
                  <a:schemeClr val="bg1"/>
                </a:solidFill>
                <a:latin typeface="Franklin Gothic Medium Cond" panose="020B0606030402020204" pitchFamily="34" charset="0"/>
                <a:ea typeface="Yu Gothic UI Semilight" panose="020B0400000000000000" pitchFamily="34" charset="-128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Franklin Gothic Medium Cond" panose="020B0606030402020204" pitchFamily="34" charset="0"/>
                <a:ea typeface="Yu Gothic UI Semilight" panose="020B0400000000000000" pitchFamily="34" charset="-128"/>
              </a:rPr>
              <a:t>i</a:t>
            </a:r>
            <a:r>
              <a:rPr lang="en-US" sz="1400" dirty="0">
                <a:solidFill>
                  <a:schemeClr val="bg1"/>
                </a:solidFill>
                <a:latin typeface="Franklin Gothic Medium Cond" panose="020B0606030402020204" pitchFamily="34" charset="0"/>
                <a:ea typeface="Yu Gothic UI Semilight" panose="020B0400000000000000" pitchFamily="34" charset="-128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Franklin Gothic Medium Cond" panose="020B0606030402020204" pitchFamily="34" charset="0"/>
                <a:ea typeface="Yu Gothic UI Semilight" panose="020B0400000000000000" pitchFamily="34" charset="-128"/>
              </a:rPr>
              <a:t>prijenos</a:t>
            </a:r>
            <a:r>
              <a:rPr lang="en-US" sz="1400" dirty="0">
                <a:solidFill>
                  <a:schemeClr val="bg1"/>
                </a:solidFill>
                <a:latin typeface="Franklin Gothic Medium Cond" panose="020B0606030402020204" pitchFamily="34" charset="0"/>
                <a:ea typeface="Yu Gothic UI Semilight" panose="020B0400000000000000" pitchFamily="34" charset="-128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Franklin Gothic Medium Cond" panose="020B0606030402020204" pitchFamily="34" charset="0"/>
                <a:ea typeface="Yu Gothic UI Semilight" panose="020B0400000000000000" pitchFamily="34" charset="-128"/>
              </a:rPr>
              <a:t>znanja</a:t>
            </a:r>
            <a:r>
              <a:rPr lang="en-US" sz="1400" dirty="0">
                <a:solidFill>
                  <a:schemeClr val="bg1"/>
                </a:solidFill>
                <a:latin typeface="Franklin Gothic Medium Cond" panose="020B0606030402020204" pitchFamily="34" charset="0"/>
                <a:ea typeface="Yu Gothic UI Semilight" panose="020B0400000000000000" pitchFamily="34" charset="-128"/>
              </a:rPr>
              <a:t> </a:t>
            </a:r>
            <a:endParaRPr lang="hr-HR" sz="1400" dirty="0">
              <a:solidFill>
                <a:schemeClr val="bg1"/>
              </a:solidFill>
              <a:latin typeface="Franklin Gothic Medium Cond" panose="020B0606030402020204" pitchFamily="34" charset="0"/>
              <a:ea typeface="Yu Gothic UI Semilight" panose="020B0400000000000000" pitchFamily="34" charset="-128"/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Franklin Gothic Medium Cond" panose="020B0606030402020204" pitchFamily="34" charset="0"/>
                <a:ea typeface="Yu Gothic UI Semilight" panose="020B0400000000000000" pitchFamily="34" charset="-128"/>
              </a:rPr>
              <a:t>u </a:t>
            </a:r>
            <a:r>
              <a:rPr lang="en-US" sz="1400" dirty="0" err="1">
                <a:solidFill>
                  <a:schemeClr val="bg1"/>
                </a:solidFill>
                <a:latin typeface="Franklin Gothic Medium Cond" panose="020B0606030402020204" pitchFamily="34" charset="0"/>
                <a:ea typeface="Yu Gothic UI Semilight" panose="020B0400000000000000" pitchFamily="34" charset="-128"/>
              </a:rPr>
              <a:t>biotehnologiji</a:t>
            </a:r>
            <a:r>
              <a:rPr lang="en-US" sz="1400" dirty="0">
                <a:solidFill>
                  <a:schemeClr val="bg1"/>
                </a:solidFill>
                <a:latin typeface="Franklin Gothic Medium Cond" panose="020B0606030402020204" pitchFamily="34" charset="0"/>
                <a:ea typeface="Yu Gothic UI Semilight" panose="020B0400000000000000" pitchFamily="34" charset="-128"/>
              </a:rPr>
              <a:t>, </a:t>
            </a:r>
            <a:r>
              <a:rPr lang="en-US" sz="1400" dirty="0" err="1">
                <a:solidFill>
                  <a:schemeClr val="bg1"/>
                </a:solidFill>
                <a:latin typeface="Franklin Gothic Medium Cond" panose="020B0606030402020204" pitchFamily="34" charset="0"/>
                <a:ea typeface="Yu Gothic UI Semilight" panose="020B0400000000000000" pitchFamily="34" charset="-128"/>
              </a:rPr>
              <a:t>Sveučilište</a:t>
            </a:r>
            <a:r>
              <a:rPr lang="en-US" sz="1400" dirty="0">
                <a:solidFill>
                  <a:schemeClr val="bg1"/>
                </a:solidFill>
                <a:latin typeface="Franklin Gothic Medium Cond" panose="020B0606030402020204" pitchFamily="34" charset="0"/>
                <a:ea typeface="Yu Gothic UI Semilight" panose="020B0400000000000000" pitchFamily="34" charset="-128"/>
              </a:rPr>
              <a:t> u </a:t>
            </a:r>
            <a:r>
              <a:rPr lang="en-US" sz="1400" dirty="0" err="1">
                <a:solidFill>
                  <a:schemeClr val="bg1"/>
                </a:solidFill>
                <a:latin typeface="Franklin Gothic Medium Cond" panose="020B0606030402020204" pitchFamily="34" charset="0"/>
                <a:ea typeface="Yu Gothic UI Semilight" panose="020B0400000000000000" pitchFamily="34" charset="-128"/>
              </a:rPr>
              <a:t>Zagrebu</a:t>
            </a:r>
            <a:endParaRPr lang="hr-HR" sz="1400" dirty="0">
              <a:solidFill>
                <a:schemeClr val="bg1"/>
              </a:solidFill>
              <a:latin typeface="Franklin Gothic Medium Cond" panose="020B0606030402020204" pitchFamily="34" charset="0"/>
              <a:ea typeface="Yu Gothic UI Semilight" panose="020B0400000000000000" pitchFamily="34" charset="-128"/>
            </a:endParaRPr>
          </a:p>
          <a:p>
            <a:pPr algn="ctr"/>
            <a:r>
              <a:rPr lang="pl-PL" sz="1400" dirty="0">
                <a:solidFill>
                  <a:schemeClr val="bg1"/>
                </a:solidFill>
                <a:latin typeface="Franklin Gothic Medium Cond" panose="020B0606030402020204" pitchFamily="34" charset="0"/>
                <a:ea typeface="Yu Gothic UI Semilight" panose="020B0400000000000000" pitchFamily="34" charset="-128"/>
              </a:rPr>
              <a:t>Laboratorij za imunokemiju i biokemiju</a:t>
            </a:r>
            <a:endParaRPr lang="en-US" sz="1400" dirty="0">
              <a:solidFill>
                <a:schemeClr val="bg1"/>
              </a:solidFill>
              <a:latin typeface="Franklin Gothic Medium Cond" panose="020B0606030402020204" pitchFamily="34" charset="0"/>
              <a:ea typeface="Yu Gothic UI Semilight" panose="020B0400000000000000" pitchFamily="34" charset="-12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D50216-7F8E-4119-83E1-D4F2EB9D4C7B}"/>
              </a:ext>
            </a:extLst>
          </p:cNvPr>
          <p:cNvSpPr/>
          <p:nvPr/>
        </p:nvSpPr>
        <p:spPr>
          <a:xfrm>
            <a:off x="2905125" y="6145115"/>
            <a:ext cx="92868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chemeClr val="bg1"/>
                </a:solidFill>
                <a:latin typeface="Franklin Gothic Medium Cond" panose="020B0606030402020204" pitchFamily="34" charset="0"/>
                <a:ea typeface="Yu Gothic UI Semilight" panose="020B0400000000000000" pitchFamily="34" charset="-128"/>
              </a:rPr>
              <a:t>Napisano</a:t>
            </a:r>
            <a:r>
              <a:rPr lang="en-US" sz="1200" dirty="0">
                <a:solidFill>
                  <a:schemeClr val="bg1"/>
                </a:solidFill>
                <a:latin typeface="Franklin Gothic Medium Cond" panose="020B0606030402020204" pitchFamily="34" charset="0"/>
                <a:ea typeface="Yu Gothic UI Semilight" panose="020B0400000000000000" pitchFamily="34" charset="-128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Franklin Gothic Medium Cond" panose="020B0606030402020204" pitchFamily="34" charset="0"/>
                <a:ea typeface="Yu Gothic UI Semilight" panose="020B0400000000000000" pitchFamily="34" charset="-128"/>
              </a:rPr>
              <a:t>prema</a:t>
            </a:r>
            <a:r>
              <a:rPr lang="en-US" sz="1200" dirty="0">
                <a:solidFill>
                  <a:schemeClr val="bg1"/>
                </a:solidFill>
                <a:latin typeface="Franklin Gothic Medium Cond" panose="020B0606030402020204" pitchFamily="34" charset="0"/>
                <a:ea typeface="Yu Gothic UI Semilight" panose="020B0400000000000000" pitchFamily="34" charset="-128"/>
              </a:rPr>
              <a:t>: </a:t>
            </a:r>
            <a:r>
              <a:rPr lang="en-US" sz="1200" dirty="0" err="1">
                <a:solidFill>
                  <a:schemeClr val="bg1"/>
                </a:solidFill>
                <a:latin typeface="Franklin Gothic Medium Cond" panose="020B0606030402020204" pitchFamily="34" charset="0"/>
                <a:ea typeface="Yu Gothic UI Semilight" panose="020B0400000000000000" pitchFamily="34" charset="-128"/>
              </a:rPr>
              <a:t>Qiu</a:t>
            </a:r>
            <a:r>
              <a:rPr lang="en-US" sz="1200" dirty="0">
                <a:solidFill>
                  <a:schemeClr val="bg1"/>
                </a:solidFill>
                <a:latin typeface="Franklin Gothic Medium Cond" panose="020B0606030402020204" pitchFamily="34" charset="0"/>
                <a:ea typeface="Yu Gothic UI Semilight" panose="020B0400000000000000" pitchFamily="34" charset="-128"/>
              </a:rPr>
              <a:t>, W., Zhang, Q., Zhang, R. et al. N6-methyladenosine RNA modification suppresses antiviral innate sensing pathways via reshaping double-stranded RNA. Nat </a:t>
            </a:r>
            <a:r>
              <a:rPr lang="en-US" sz="1200" dirty="0" err="1">
                <a:solidFill>
                  <a:schemeClr val="bg1"/>
                </a:solidFill>
                <a:latin typeface="Franklin Gothic Medium Cond" panose="020B0606030402020204" pitchFamily="34" charset="0"/>
                <a:ea typeface="Yu Gothic UI Semilight" panose="020B0400000000000000" pitchFamily="34" charset="-128"/>
              </a:rPr>
              <a:t>Commun</a:t>
            </a:r>
            <a:r>
              <a:rPr lang="en-US" sz="1200" dirty="0">
                <a:solidFill>
                  <a:schemeClr val="bg1"/>
                </a:solidFill>
                <a:latin typeface="Franklin Gothic Medium Cond" panose="020B0606030402020204" pitchFamily="34" charset="0"/>
                <a:ea typeface="Yu Gothic UI Semilight" panose="020B0400000000000000" pitchFamily="34" charset="-128"/>
              </a:rPr>
              <a:t> 12, 1582 (2021)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21A59A1-B624-4056-A381-DEEA0F867CFE}"/>
              </a:ext>
            </a:extLst>
          </p:cNvPr>
          <p:cNvSpPr/>
          <p:nvPr/>
        </p:nvSpPr>
        <p:spPr>
          <a:xfrm>
            <a:off x="2847975" y="2905304"/>
            <a:ext cx="93440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>
                <a:solidFill>
                  <a:schemeClr val="bg1"/>
                </a:solidFill>
                <a:latin typeface="Franklin Gothic Medium Cond" panose="020B0606030402020204" pitchFamily="34" charset="0"/>
                <a:ea typeface="Yu Gothic UI Semilight" panose="020B0400000000000000" pitchFamily="34" charset="-128"/>
              </a:rPr>
              <a:t>Poslijediplomski</a:t>
            </a:r>
            <a:r>
              <a:rPr lang="en-US" sz="1400" dirty="0">
                <a:solidFill>
                  <a:schemeClr val="bg1"/>
                </a:solidFill>
                <a:latin typeface="Franklin Gothic Medium Cond" panose="020B0606030402020204" pitchFamily="34" charset="0"/>
                <a:ea typeface="Yu Gothic UI Semilight" panose="020B0400000000000000" pitchFamily="34" charset="-128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Franklin Gothic Medium Cond" panose="020B0606030402020204" pitchFamily="34" charset="0"/>
                <a:ea typeface="Yu Gothic UI Semilight" panose="020B0400000000000000" pitchFamily="34" charset="-128"/>
              </a:rPr>
              <a:t>sveučilišni</a:t>
            </a:r>
            <a:r>
              <a:rPr lang="en-US" sz="1400" dirty="0">
                <a:solidFill>
                  <a:schemeClr val="bg1"/>
                </a:solidFill>
                <a:latin typeface="Franklin Gothic Medium Cond" panose="020B0606030402020204" pitchFamily="34" charset="0"/>
                <a:ea typeface="Yu Gothic UI Semilight" panose="020B0400000000000000" pitchFamily="34" charset="-128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Franklin Gothic Medium Cond" panose="020B0606030402020204" pitchFamily="34" charset="0"/>
                <a:ea typeface="Yu Gothic UI Semilight" panose="020B0400000000000000" pitchFamily="34" charset="-128"/>
              </a:rPr>
              <a:t>studij</a:t>
            </a:r>
            <a:r>
              <a:rPr lang="en-US" sz="1400" dirty="0">
                <a:solidFill>
                  <a:schemeClr val="bg1"/>
                </a:solidFill>
                <a:latin typeface="Franklin Gothic Medium Cond" panose="020B0606030402020204" pitchFamily="34" charset="0"/>
                <a:ea typeface="Yu Gothic UI Semilight" panose="020B0400000000000000" pitchFamily="34" charset="-128"/>
              </a:rPr>
              <a:t> </a:t>
            </a:r>
            <a:r>
              <a:rPr lang="hr-HR" sz="1400" dirty="0">
                <a:solidFill>
                  <a:schemeClr val="bg1"/>
                </a:solidFill>
                <a:latin typeface="Franklin Gothic Medium Cond" panose="020B0606030402020204" pitchFamily="34" charset="0"/>
                <a:ea typeface="Yu Gothic UI Semilight" panose="020B0400000000000000" pitchFamily="34" charset="-128"/>
              </a:rPr>
              <a:t>Kemije</a:t>
            </a:r>
            <a:endParaRPr lang="en-US" sz="1400" dirty="0">
              <a:solidFill>
                <a:schemeClr val="bg1"/>
              </a:solidFill>
              <a:latin typeface="Franklin Gothic Medium Cond" panose="020B0606030402020204" pitchFamily="34" charset="0"/>
              <a:ea typeface="Yu Gothic UI Semilight" panose="020B0400000000000000" pitchFamily="34" charset="-128"/>
            </a:endParaRPr>
          </a:p>
          <a:p>
            <a:pPr algn="ctr"/>
            <a:r>
              <a:rPr lang="en-US" sz="1400" dirty="0" err="1">
                <a:solidFill>
                  <a:schemeClr val="bg1"/>
                </a:solidFill>
                <a:latin typeface="Franklin Gothic Medium Cond" panose="020B0606030402020204" pitchFamily="34" charset="0"/>
                <a:ea typeface="Yu Gothic UI Semilight" panose="020B0400000000000000" pitchFamily="34" charset="-128"/>
              </a:rPr>
              <a:t>Smjer</a:t>
            </a:r>
            <a:r>
              <a:rPr lang="en-US" sz="1400" dirty="0">
                <a:solidFill>
                  <a:schemeClr val="bg1"/>
                </a:solidFill>
                <a:latin typeface="Franklin Gothic Medium Cond" panose="020B0606030402020204" pitchFamily="34" charset="0"/>
                <a:ea typeface="Yu Gothic UI Semilight" panose="020B0400000000000000" pitchFamily="34" charset="-128"/>
              </a:rPr>
              <a:t>: </a:t>
            </a:r>
            <a:r>
              <a:rPr lang="en-US" sz="1400" dirty="0" err="1">
                <a:solidFill>
                  <a:schemeClr val="bg1"/>
                </a:solidFill>
                <a:latin typeface="Franklin Gothic Medium Cond" panose="020B0606030402020204" pitchFamily="34" charset="0"/>
                <a:ea typeface="Yu Gothic UI Semilight" panose="020B0400000000000000" pitchFamily="34" charset="-128"/>
              </a:rPr>
              <a:t>Biokemija</a:t>
            </a:r>
            <a:endParaRPr lang="en-US" sz="1400" dirty="0">
              <a:solidFill>
                <a:schemeClr val="bg1"/>
              </a:solidFill>
              <a:latin typeface="Franklin Gothic Medium Cond" panose="020B0606030402020204" pitchFamily="34" charset="0"/>
              <a:ea typeface="Yu Gothic UI Semilight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38559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F832BE3-6F53-4D13-AD8B-ED81E2AEBD30}"/>
              </a:ext>
            </a:extLst>
          </p:cNvPr>
          <p:cNvSpPr/>
          <p:nvPr/>
        </p:nvSpPr>
        <p:spPr>
          <a:xfrm>
            <a:off x="0" y="362635"/>
            <a:ext cx="1219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Franklin Gothic Medium Cond" panose="020B0606030402020204" pitchFamily="34" charset="0"/>
              </a:rPr>
              <a:t>METTL3 </a:t>
            </a:r>
            <a:r>
              <a:rPr lang="en-US" b="1" dirty="0" err="1">
                <a:latin typeface="Franklin Gothic Medium Cond" panose="020B0606030402020204" pitchFamily="34" charset="0"/>
              </a:rPr>
              <a:t>posreduje</a:t>
            </a:r>
            <a:r>
              <a:rPr lang="en-US" b="1" dirty="0">
                <a:latin typeface="Franklin Gothic Medium Cond" panose="020B0606030402020204" pitchFamily="34" charset="0"/>
              </a:rPr>
              <a:t> m6A </a:t>
            </a:r>
            <a:r>
              <a:rPr lang="en-US" b="1" dirty="0" err="1">
                <a:latin typeface="Franklin Gothic Medium Cond" panose="020B0606030402020204" pitchFamily="34" charset="0"/>
              </a:rPr>
              <a:t>modifikaciju</a:t>
            </a:r>
            <a:r>
              <a:rPr lang="en-US" b="1" dirty="0">
                <a:latin typeface="Franklin Gothic Medium Cond" panose="020B0606030402020204" pitchFamily="34" charset="0"/>
              </a:rPr>
              <a:t> (+) RNA </a:t>
            </a:r>
            <a:r>
              <a:rPr lang="en-US" b="1" dirty="0" err="1">
                <a:latin typeface="Franklin Gothic Medium Cond" panose="020B0606030402020204" pitchFamily="34" charset="0"/>
              </a:rPr>
              <a:t>lanca</a:t>
            </a:r>
            <a:r>
              <a:rPr lang="en-US" b="1" dirty="0">
                <a:latin typeface="Franklin Gothic Medium Cond" panose="020B0606030402020204" pitchFamily="34" charset="0"/>
              </a:rPr>
              <a:t> </a:t>
            </a:r>
            <a:r>
              <a:rPr lang="en-US" b="1" dirty="0" err="1">
                <a:latin typeface="Franklin Gothic Medium Cond" panose="020B0606030402020204" pitchFamily="34" charset="0"/>
              </a:rPr>
              <a:t>i</a:t>
            </a:r>
            <a:r>
              <a:rPr lang="en-US" b="1" dirty="0">
                <a:latin typeface="Franklin Gothic Medium Cond" panose="020B0606030402020204" pitchFamily="34" charset="0"/>
              </a:rPr>
              <a:t> </a:t>
            </a:r>
            <a:r>
              <a:rPr lang="en-US" b="1" dirty="0" err="1">
                <a:latin typeface="Franklin Gothic Medium Cond" panose="020B0606030402020204" pitchFamily="34" charset="0"/>
              </a:rPr>
              <a:t>modificira</a:t>
            </a:r>
            <a:r>
              <a:rPr lang="en-US" b="1" dirty="0">
                <a:latin typeface="Franklin Gothic Medium Cond" panose="020B0606030402020204" pitchFamily="34" charset="0"/>
              </a:rPr>
              <a:t> </a:t>
            </a:r>
            <a:r>
              <a:rPr lang="en-US" b="1" dirty="0" err="1">
                <a:latin typeface="Franklin Gothic Medium Cond" panose="020B0606030402020204" pitchFamily="34" charset="0"/>
              </a:rPr>
              <a:t>virusnu</a:t>
            </a:r>
            <a:r>
              <a:rPr lang="en-US" b="1" dirty="0">
                <a:latin typeface="Franklin Gothic Medium Cond" panose="020B0606030402020204" pitchFamily="34" charset="0"/>
              </a:rPr>
              <a:t> dsRNA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B35B005-282D-4B17-9660-1290DC6B68BC}"/>
              </a:ext>
            </a:extLst>
          </p:cNvPr>
          <p:cNvGrpSpPr/>
          <p:nvPr/>
        </p:nvGrpSpPr>
        <p:grpSpPr>
          <a:xfrm>
            <a:off x="1667435" y="1794124"/>
            <a:ext cx="9198349" cy="3377816"/>
            <a:chOff x="1147482" y="1798360"/>
            <a:chExt cx="9198349" cy="337781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DCCDDA4-A954-4B26-A685-8F035695CF4F}"/>
                </a:ext>
              </a:extLst>
            </p:cNvPr>
            <p:cNvSpPr/>
            <p:nvPr/>
          </p:nvSpPr>
          <p:spPr>
            <a:xfrm>
              <a:off x="1147482" y="4806844"/>
              <a:ext cx="919834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b="1" dirty="0" err="1">
                  <a:latin typeface="Franklin Gothic Medium Cond" panose="020B0606030402020204" pitchFamily="34" charset="0"/>
                </a:rPr>
                <a:t>Slika</a:t>
              </a:r>
              <a:r>
                <a:rPr lang="en-US" b="1" dirty="0">
                  <a:latin typeface="Franklin Gothic Medium Cond" panose="020B0606030402020204" pitchFamily="34" charset="0"/>
                </a:rPr>
                <a:t> </a:t>
              </a:r>
              <a:r>
                <a:rPr lang="hr-HR" b="1" dirty="0">
                  <a:latin typeface="Franklin Gothic Medium Cond" panose="020B0606030402020204" pitchFamily="34" charset="0"/>
                </a:rPr>
                <a:t>11</a:t>
              </a:r>
              <a:r>
                <a:rPr lang="en-US" dirty="0">
                  <a:latin typeface="Franklin Gothic Medium Cond" panose="020B0606030402020204" pitchFamily="34" charset="0"/>
                </a:rPr>
                <a:t>:</a:t>
              </a:r>
              <a:r>
                <a:rPr lang="hr-HR" dirty="0">
                  <a:latin typeface="Franklin Gothic Medium Cond" panose="020B0606030402020204" pitchFamily="34" charset="0"/>
                </a:rPr>
                <a:t> </a:t>
              </a:r>
              <a:r>
                <a:rPr lang="en-US" dirty="0">
                  <a:latin typeface="Franklin Gothic Medium Cond" panose="020B0606030402020204" pitchFamily="34" charset="0"/>
                </a:rPr>
                <a:t>Dot blot </a:t>
              </a:r>
              <a:r>
                <a:rPr lang="en-US" dirty="0" err="1">
                  <a:latin typeface="Franklin Gothic Medium Cond" panose="020B0606030402020204" pitchFamily="34" charset="0"/>
                </a:rPr>
                <a:t>analiza</a:t>
              </a:r>
              <a:r>
                <a:rPr lang="en-US" dirty="0">
                  <a:latin typeface="Franklin Gothic Medium Cond" panose="020B0606030402020204" pitchFamily="34" charset="0"/>
                </a:rPr>
                <a:t> m6A </a:t>
              </a:r>
              <a:r>
                <a:rPr lang="en-US" dirty="0" err="1">
                  <a:latin typeface="Franklin Gothic Medium Cond" panose="020B0606030402020204" pitchFamily="34" charset="0"/>
                </a:rPr>
                <a:t>razine</a:t>
              </a:r>
              <a:r>
                <a:rPr lang="en-US" dirty="0">
                  <a:latin typeface="Franklin Gothic Medium Cond" panose="020B0606030402020204" pitchFamily="34" charset="0"/>
                </a:rPr>
                <a:t> VSV RNA </a:t>
              </a:r>
              <a:r>
                <a:rPr lang="en-US" dirty="0" err="1">
                  <a:latin typeface="Franklin Gothic Medium Cond" panose="020B0606030402020204" pitchFamily="34" charset="0"/>
                </a:rPr>
                <a:t>tretirane</a:t>
              </a:r>
              <a:r>
                <a:rPr lang="hr-HR" dirty="0">
                  <a:latin typeface="Franklin Gothic Medium Cond" panose="020B0606030402020204" pitchFamily="34" charset="0"/>
                </a:rPr>
                <a:t> </a:t>
              </a:r>
              <a:r>
                <a:rPr lang="en-US" dirty="0">
                  <a:latin typeface="Franklin Gothic Medium Cond" panose="020B0606030402020204" pitchFamily="34" charset="0"/>
                </a:rPr>
                <a:t>METTL3</a:t>
              </a:r>
              <a:r>
                <a:rPr lang="hr-HR" dirty="0">
                  <a:latin typeface="Franklin Gothic Medium Cond" panose="020B0606030402020204" pitchFamily="34" charset="0"/>
                </a:rPr>
                <a:t> i </a:t>
              </a:r>
              <a:r>
                <a:rPr lang="hr-HR" dirty="0" err="1">
                  <a:latin typeface="Franklin Gothic Medium Cond" panose="020B0606030402020204" pitchFamily="34" charset="0"/>
                </a:rPr>
                <a:t>IgG</a:t>
              </a:r>
              <a:r>
                <a:rPr lang="hr-HR" dirty="0">
                  <a:latin typeface="Franklin Gothic Medium Cond" panose="020B0606030402020204" pitchFamily="34" charset="0"/>
                </a:rPr>
                <a:t> (negativna kontrola).</a:t>
              </a:r>
              <a:endParaRPr lang="en-US" dirty="0">
                <a:latin typeface="Franklin Gothic Medium Cond" panose="020B060603040202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D1F4629-775F-4E12-AE77-E4FAAFA1961C}"/>
                </a:ext>
              </a:extLst>
            </p:cNvPr>
            <p:cNvSpPr/>
            <p:nvPr/>
          </p:nvSpPr>
          <p:spPr>
            <a:xfrm>
              <a:off x="2217906" y="2247089"/>
              <a:ext cx="223737" cy="3112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66D8577-B700-474F-8413-E10C98F31826}"/>
                </a:ext>
              </a:extLst>
            </p:cNvPr>
            <p:cNvGrpSpPr/>
            <p:nvPr/>
          </p:nvGrpSpPr>
          <p:grpSpPr>
            <a:xfrm>
              <a:off x="3658330" y="1798360"/>
              <a:ext cx="3510474" cy="2745679"/>
              <a:chOff x="3658330" y="1798360"/>
              <a:chExt cx="3510474" cy="2745679"/>
            </a:xfrm>
          </p:grpSpPr>
          <p:pic>
            <p:nvPicPr>
              <p:cNvPr id="2" name="Picture 1">
                <a:extLst>
                  <a:ext uri="{FF2B5EF4-FFF2-40B4-BE49-F238E27FC236}">
                    <a16:creationId xmlns:a16="http://schemas.microsoft.com/office/drawing/2014/main" id="{16C41281-D1A3-445C-8340-035ACE91D3B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34940" r="27348" b="79863"/>
              <a:stretch/>
            </p:blipFill>
            <p:spPr>
              <a:xfrm>
                <a:off x="3658330" y="1798360"/>
                <a:ext cx="3510474" cy="2745679"/>
              </a:xfrm>
              <a:prstGeom prst="rect">
                <a:avLst/>
              </a:prstGeom>
            </p:spPr>
          </p:pic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9D7BF47-59B6-4CB5-BDE6-1C61B4393D5B}"/>
                  </a:ext>
                </a:extLst>
              </p:cNvPr>
              <p:cNvSpPr/>
              <p:nvPr/>
            </p:nvSpPr>
            <p:spPr>
              <a:xfrm>
                <a:off x="3686115" y="1984486"/>
                <a:ext cx="223737" cy="31128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8E12DE7-9065-40E1-A712-B1F65C9669CB}"/>
                </a:ext>
              </a:extLst>
            </p:cNvPr>
            <p:cNvSpPr txBox="1"/>
            <p:nvPr/>
          </p:nvSpPr>
          <p:spPr>
            <a:xfrm>
              <a:off x="2070975" y="2373708"/>
              <a:ext cx="2334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CD34468-F3E6-40D0-A160-94B325D0D3A9}"/>
                </a:ext>
              </a:extLst>
            </p:cNvPr>
            <p:cNvSpPr txBox="1"/>
            <p:nvPr/>
          </p:nvSpPr>
          <p:spPr>
            <a:xfrm>
              <a:off x="6114439" y="2373708"/>
              <a:ext cx="2334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76A9F496-A2AA-42F5-AEDD-9FE7471881D3}"/>
              </a:ext>
            </a:extLst>
          </p:cNvPr>
          <p:cNvSpPr txBox="1"/>
          <p:nvPr/>
        </p:nvSpPr>
        <p:spPr>
          <a:xfrm>
            <a:off x="1" y="-4207"/>
            <a:ext cx="12191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Franklin Gothic Medium Cond" panose="020B0606030402020204" pitchFamily="34" charset="0"/>
              </a:rPr>
              <a:t>Metodologija i rezultati</a:t>
            </a:r>
            <a:endParaRPr lang="en-US" dirty="0">
              <a:latin typeface="Franklin Gothic Medium Cond" panose="020B06060304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B0D85B0-59C7-4BEB-BC6F-012FF11E8CD1}"/>
              </a:ext>
            </a:extLst>
          </p:cNvPr>
          <p:cNvSpPr/>
          <p:nvPr/>
        </p:nvSpPr>
        <p:spPr>
          <a:xfrm>
            <a:off x="-24479" y="6581001"/>
            <a:ext cx="111969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latin typeface="Franklin Gothic Medium Cond" panose="020B0606030402020204" pitchFamily="34" charset="0"/>
                <a:ea typeface="Yu Gothic UI Semilight" panose="020B0400000000000000" pitchFamily="34" charset="-128"/>
              </a:rPr>
              <a:t>Qiu</a:t>
            </a:r>
            <a:r>
              <a:rPr lang="en-US" sz="1200" dirty="0">
                <a:latin typeface="Franklin Gothic Medium Cond" panose="020B0606030402020204" pitchFamily="34" charset="0"/>
                <a:ea typeface="Yu Gothic UI Semilight" panose="020B0400000000000000" pitchFamily="34" charset="-128"/>
              </a:rPr>
              <a:t>, W., Zhang, Q., Zhang, R. et al. N6-methyladenosine RNA modification suppresses antiviral innate sensing pathways via reshaping double-stranded RNA. Nat </a:t>
            </a:r>
            <a:r>
              <a:rPr lang="en-US" sz="1200" dirty="0" err="1">
                <a:latin typeface="Franklin Gothic Medium Cond" panose="020B0606030402020204" pitchFamily="34" charset="0"/>
                <a:ea typeface="Yu Gothic UI Semilight" panose="020B0400000000000000" pitchFamily="34" charset="-128"/>
              </a:rPr>
              <a:t>Commun</a:t>
            </a:r>
            <a:r>
              <a:rPr lang="en-US" sz="1200" dirty="0">
                <a:latin typeface="Franklin Gothic Medium Cond" panose="020B0606030402020204" pitchFamily="34" charset="0"/>
                <a:ea typeface="Yu Gothic UI Semilight" panose="020B0400000000000000" pitchFamily="34" charset="-128"/>
              </a:rPr>
              <a:t> 12, 1582 (2021</a:t>
            </a:r>
            <a:r>
              <a:rPr lang="hr-HR" sz="1200" dirty="0">
                <a:latin typeface="Franklin Gothic Medium Cond" panose="020B0606030402020204" pitchFamily="34" charset="0"/>
                <a:ea typeface="Yu Gothic UI Semilight" panose="020B0400000000000000" pitchFamily="34" charset="-128"/>
              </a:rPr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959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A5D99D-936F-46C1-8FE6-5683CD0ABF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6454" b="20231"/>
          <a:stretch/>
        </p:blipFill>
        <p:spPr>
          <a:xfrm>
            <a:off x="1955259" y="466928"/>
            <a:ext cx="7868653" cy="499156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A0E40DC-B351-45A5-A782-617AEF7986C8}"/>
              </a:ext>
            </a:extLst>
          </p:cNvPr>
          <p:cNvSpPr/>
          <p:nvPr/>
        </p:nvSpPr>
        <p:spPr>
          <a:xfrm>
            <a:off x="2286001" y="5667399"/>
            <a:ext cx="79377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r-HR" b="1" dirty="0">
                <a:latin typeface="Franklin Gothic Medium Cond" panose="020B0606030402020204" pitchFamily="34" charset="0"/>
              </a:rPr>
              <a:t>Slika 12</a:t>
            </a:r>
            <a:r>
              <a:rPr lang="hr-HR" dirty="0">
                <a:latin typeface="Franklin Gothic Medium Cond" panose="020B0606030402020204" pitchFamily="34" charset="0"/>
              </a:rPr>
              <a:t>: </a:t>
            </a:r>
            <a:r>
              <a:rPr lang="en-US" dirty="0" err="1">
                <a:latin typeface="Franklin Gothic Medium Cond" panose="020B0606030402020204" pitchFamily="34" charset="0"/>
              </a:rPr>
              <a:t>Integrativni</a:t>
            </a:r>
            <a:r>
              <a:rPr lang="en-US" dirty="0">
                <a:latin typeface="Franklin Gothic Medium Cond" panose="020B0606030402020204" pitchFamily="34" charset="0"/>
              </a:rPr>
              <a:t> </a:t>
            </a:r>
            <a:r>
              <a:rPr lang="en-US" dirty="0" err="1">
                <a:latin typeface="Franklin Gothic Medium Cond" panose="020B0606030402020204" pitchFamily="34" charset="0"/>
              </a:rPr>
              <a:t>prikazi</a:t>
            </a:r>
            <a:r>
              <a:rPr lang="en-US" dirty="0">
                <a:latin typeface="Franklin Gothic Medium Cond" panose="020B0606030402020204" pitchFamily="34" charset="0"/>
              </a:rPr>
              <a:t> </a:t>
            </a:r>
            <a:r>
              <a:rPr lang="en-US" dirty="0" err="1">
                <a:latin typeface="Franklin Gothic Medium Cond" panose="020B0606030402020204" pitchFamily="34" charset="0"/>
              </a:rPr>
              <a:t>genomskih</a:t>
            </a:r>
            <a:r>
              <a:rPr lang="en-US" dirty="0">
                <a:latin typeface="Franklin Gothic Medium Cond" panose="020B0606030402020204" pitchFamily="34" charset="0"/>
              </a:rPr>
              <a:t> </a:t>
            </a:r>
            <a:r>
              <a:rPr lang="en-US" dirty="0" err="1">
                <a:latin typeface="Franklin Gothic Medium Cond" panose="020B0606030402020204" pitchFamily="34" charset="0"/>
              </a:rPr>
              <a:t>podataka</a:t>
            </a:r>
            <a:r>
              <a:rPr lang="en-US" dirty="0">
                <a:latin typeface="Franklin Gothic Medium Cond" panose="020B0606030402020204" pitchFamily="34" charset="0"/>
              </a:rPr>
              <a:t> METTL3-vezujućih </a:t>
            </a:r>
            <a:r>
              <a:rPr lang="en-US" dirty="0" err="1">
                <a:latin typeface="Franklin Gothic Medium Cond" panose="020B0606030402020204" pitchFamily="34" charset="0"/>
              </a:rPr>
              <a:t>regija</a:t>
            </a:r>
            <a:r>
              <a:rPr lang="en-US" dirty="0">
                <a:latin typeface="Franklin Gothic Medium Cond" panose="020B0606030402020204" pitchFamily="34" charset="0"/>
              </a:rPr>
              <a:t> </a:t>
            </a:r>
            <a:r>
              <a:rPr lang="en-US" dirty="0" err="1">
                <a:latin typeface="Franklin Gothic Medium Cond" panose="020B0606030402020204" pitchFamily="34" charset="0"/>
              </a:rPr>
              <a:t>i</a:t>
            </a:r>
            <a:r>
              <a:rPr lang="en-US" dirty="0">
                <a:latin typeface="Franklin Gothic Medium Cond" panose="020B0606030402020204" pitchFamily="34" charset="0"/>
              </a:rPr>
              <a:t> m6A </a:t>
            </a:r>
            <a:r>
              <a:rPr lang="en-US" dirty="0" err="1">
                <a:latin typeface="Franklin Gothic Medium Cond" panose="020B0606030402020204" pitchFamily="34" charset="0"/>
              </a:rPr>
              <a:t>modifikacija</a:t>
            </a:r>
            <a:r>
              <a:rPr lang="en-US" dirty="0">
                <a:latin typeface="Franklin Gothic Medium Cond" panose="020B0606030402020204" pitchFamily="34" charset="0"/>
              </a:rPr>
              <a:t> </a:t>
            </a:r>
            <a:r>
              <a:rPr lang="en-US" dirty="0" err="1">
                <a:latin typeface="Franklin Gothic Medium Cond" panose="020B0606030402020204" pitchFamily="34" charset="0"/>
              </a:rPr>
              <a:t>na</a:t>
            </a:r>
            <a:r>
              <a:rPr lang="en-US" dirty="0">
                <a:latin typeface="Franklin Gothic Medium Cond" panose="020B0606030402020204" pitchFamily="34" charset="0"/>
              </a:rPr>
              <a:t> VSV </a:t>
            </a:r>
            <a:r>
              <a:rPr lang="en-US" dirty="0" err="1">
                <a:latin typeface="Franklin Gothic Medium Cond" panose="020B0606030402020204" pitchFamily="34" charset="0"/>
              </a:rPr>
              <a:t>negativnoj</a:t>
            </a:r>
            <a:r>
              <a:rPr lang="en-US" dirty="0">
                <a:latin typeface="Franklin Gothic Medium Cond" panose="020B0606030402020204" pitchFamily="34" charset="0"/>
              </a:rPr>
              <a:t> (-) </a:t>
            </a:r>
            <a:r>
              <a:rPr lang="en-US" dirty="0" err="1">
                <a:latin typeface="Franklin Gothic Medium Cond" panose="020B0606030402020204" pitchFamily="34" charset="0"/>
              </a:rPr>
              <a:t>genomskog</a:t>
            </a:r>
            <a:r>
              <a:rPr lang="en-US" dirty="0">
                <a:latin typeface="Franklin Gothic Medium Cond" panose="020B0606030402020204" pitchFamily="34" charset="0"/>
              </a:rPr>
              <a:t> RNA (</a:t>
            </a:r>
            <a:r>
              <a:rPr lang="en-US" dirty="0" err="1">
                <a:latin typeface="Franklin Gothic Medium Cond" panose="020B0606030402020204" pitchFamily="34" charset="0"/>
              </a:rPr>
              <a:t>gornji</a:t>
            </a:r>
            <a:r>
              <a:rPr lang="en-US" dirty="0">
                <a:latin typeface="Franklin Gothic Medium Cond" panose="020B0606030402020204" pitchFamily="34" charset="0"/>
              </a:rPr>
              <a:t> </a:t>
            </a:r>
            <a:r>
              <a:rPr lang="en-US" dirty="0" err="1">
                <a:latin typeface="Franklin Gothic Medium Cond" panose="020B0606030402020204" pitchFamily="34" charset="0"/>
              </a:rPr>
              <a:t>grafikon</a:t>
            </a:r>
            <a:r>
              <a:rPr lang="en-US" dirty="0">
                <a:latin typeface="Franklin Gothic Medium Cond" panose="020B0606030402020204" pitchFamily="34" charset="0"/>
              </a:rPr>
              <a:t>) </a:t>
            </a:r>
            <a:r>
              <a:rPr lang="en-US" dirty="0" err="1">
                <a:latin typeface="Franklin Gothic Medium Cond" panose="020B0606030402020204" pitchFamily="34" charset="0"/>
              </a:rPr>
              <a:t>i</a:t>
            </a:r>
            <a:r>
              <a:rPr lang="en-US" dirty="0">
                <a:latin typeface="Franklin Gothic Medium Cond" panose="020B0606030402020204" pitchFamily="34" charset="0"/>
              </a:rPr>
              <a:t> VSV </a:t>
            </a:r>
            <a:r>
              <a:rPr lang="en-US" dirty="0" err="1">
                <a:latin typeface="Franklin Gothic Medium Cond" panose="020B0606030402020204" pitchFamily="34" charset="0"/>
              </a:rPr>
              <a:t>pozitivnoj</a:t>
            </a:r>
            <a:r>
              <a:rPr lang="en-US" dirty="0">
                <a:latin typeface="Franklin Gothic Medium Cond" panose="020B0606030402020204" pitchFamily="34" charset="0"/>
              </a:rPr>
              <a:t> (+) RNA (</a:t>
            </a:r>
            <a:r>
              <a:rPr lang="en-US" dirty="0" err="1">
                <a:latin typeface="Franklin Gothic Medium Cond" panose="020B0606030402020204" pitchFamily="34" charset="0"/>
              </a:rPr>
              <a:t>donji</a:t>
            </a:r>
            <a:r>
              <a:rPr lang="en-US" dirty="0">
                <a:latin typeface="Franklin Gothic Medium Cond" panose="020B0606030402020204" pitchFamily="34" charset="0"/>
              </a:rPr>
              <a:t> </a:t>
            </a:r>
            <a:r>
              <a:rPr lang="en-US" dirty="0" err="1">
                <a:latin typeface="Franklin Gothic Medium Cond" panose="020B0606030402020204" pitchFamily="34" charset="0"/>
              </a:rPr>
              <a:t>grafikon</a:t>
            </a:r>
            <a:r>
              <a:rPr lang="hr-HR" dirty="0">
                <a:latin typeface="Franklin Gothic Medium Cond" panose="020B0606030402020204" pitchFamily="34" charset="0"/>
              </a:rPr>
              <a:t>).</a:t>
            </a:r>
            <a:endParaRPr lang="en-US" dirty="0">
              <a:latin typeface="Franklin Gothic Medium Cond" panose="020B06060304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1A34B0-725D-47D6-83C3-0CA8761B4FF8}"/>
              </a:ext>
            </a:extLst>
          </p:cNvPr>
          <p:cNvSpPr txBox="1"/>
          <p:nvPr/>
        </p:nvSpPr>
        <p:spPr>
          <a:xfrm>
            <a:off x="1" y="-4207"/>
            <a:ext cx="12191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Franklin Gothic Medium Cond" panose="020B0606030402020204" pitchFamily="34" charset="0"/>
              </a:rPr>
              <a:t>Metodologija i rezultati</a:t>
            </a:r>
            <a:endParaRPr lang="en-US" dirty="0">
              <a:latin typeface="Franklin Gothic Medium Cond" panose="020B06060304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5D44FF9-1EAA-49A8-8C29-09ED8DCC64BE}"/>
              </a:ext>
            </a:extLst>
          </p:cNvPr>
          <p:cNvSpPr/>
          <p:nvPr/>
        </p:nvSpPr>
        <p:spPr>
          <a:xfrm>
            <a:off x="2038350" y="466928"/>
            <a:ext cx="4572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09552BF-B054-41F2-BA7E-F86EF961ECFA}"/>
              </a:ext>
            </a:extLst>
          </p:cNvPr>
          <p:cNvSpPr/>
          <p:nvPr/>
        </p:nvSpPr>
        <p:spPr>
          <a:xfrm>
            <a:off x="-24479" y="6581001"/>
            <a:ext cx="111969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latin typeface="Franklin Gothic Medium Cond" panose="020B0606030402020204" pitchFamily="34" charset="0"/>
                <a:ea typeface="Yu Gothic UI Semilight" panose="020B0400000000000000" pitchFamily="34" charset="-128"/>
              </a:rPr>
              <a:t>Qiu</a:t>
            </a:r>
            <a:r>
              <a:rPr lang="en-US" sz="1200" dirty="0">
                <a:latin typeface="Franklin Gothic Medium Cond" panose="020B0606030402020204" pitchFamily="34" charset="0"/>
                <a:ea typeface="Yu Gothic UI Semilight" panose="020B0400000000000000" pitchFamily="34" charset="-128"/>
              </a:rPr>
              <a:t>, W., Zhang, Q., Zhang, R. et al. N6-methyladenosine RNA modification suppresses antiviral innate sensing pathways via reshaping double-stranded RNA. Nat </a:t>
            </a:r>
            <a:r>
              <a:rPr lang="en-US" sz="1200" dirty="0" err="1">
                <a:latin typeface="Franklin Gothic Medium Cond" panose="020B0606030402020204" pitchFamily="34" charset="0"/>
                <a:ea typeface="Yu Gothic UI Semilight" panose="020B0400000000000000" pitchFamily="34" charset="-128"/>
              </a:rPr>
              <a:t>Commun</a:t>
            </a:r>
            <a:r>
              <a:rPr lang="en-US" sz="1200" dirty="0">
                <a:latin typeface="Franklin Gothic Medium Cond" panose="020B0606030402020204" pitchFamily="34" charset="0"/>
                <a:ea typeface="Yu Gothic UI Semilight" panose="020B0400000000000000" pitchFamily="34" charset="-128"/>
              </a:rPr>
              <a:t> 12, 1582 (2021</a:t>
            </a:r>
            <a:r>
              <a:rPr lang="hr-HR" sz="1200" dirty="0">
                <a:latin typeface="Franklin Gothic Medium Cond" panose="020B0606030402020204" pitchFamily="34" charset="0"/>
                <a:ea typeface="Yu Gothic UI Semilight" panose="020B0400000000000000" pitchFamily="34" charset="-128"/>
              </a:rPr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624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9EFF1F5-45AB-4BF7-A8D7-99ECF35BD3DD}"/>
              </a:ext>
            </a:extLst>
          </p:cNvPr>
          <p:cNvSpPr/>
          <p:nvPr/>
        </p:nvSpPr>
        <p:spPr>
          <a:xfrm>
            <a:off x="0" y="248215"/>
            <a:ext cx="1219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Franklin Gothic Medium Cond" panose="020B0606030402020204" pitchFamily="34" charset="0"/>
              </a:rPr>
              <a:t>m6A </a:t>
            </a:r>
            <a:r>
              <a:rPr lang="en-US" b="1" dirty="0" err="1">
                <a:latin typeface="Franklin Gothic Medium Cond" panose="020B0606030402020204" pitchFamily="34" charset="0"/>
              </a:rPr>
              <a:t>modifikacija</a:t>
            </a:r>
            <a:r>
              <a:rPr lang="en-US" b="1" dirty="0">
                <a:latin typeface="Franklin Gothic Medium Cond" panose="020B0606030402020204" pitchFamily="34" charset="0"/>
              </a:rPr>
              <a:t> </a:t>
            </a:r>
            <a:r>
              <a:rPr lang="en-US" b="1" dirty="0" err="1">
                <a:latin typeface="Franklin Gothic Medium Cond" panose="020B0606030402020204" pitchFamily="34" charset="0"/>
              </a:rPr>
              <a:t>smanjuje</a:t>
            </a:r>
            <a:r>
              <a:rPr lang="en-US" b="1" dirty="0">
                <a:latin typeface="Franklin Gothic Medium Cond" panose="020B0606030402020204" pitchFamily="34" charset="0"/>
              </a:rPr>
              <a:t> </a:t>
            </a:r>
            <a:r>
              <a:rPr lang="en-US" b="1" dirty="0" err="1">
                <a:latin typeface="Franklin Gothic Medium Cond" panose="020B0606030402020204" pitchFamily="34" charset="0"/>
              </a:rPr>
              <a:t>osjetljivost</a:t>
            </a:r>
            <a:r>
              <a:rPr lang="en-US" b="1" dirty="0">
                <a:latin typeface="Franklin Gothic Medium Cond" panose="020B0606030402020204" pitchFamily="34" charset="0"/>
              </a:rPr>
              <a:t> RLR </a:t>
            </a:r>
            <a:r>
              <a:rPr lang="en-US" b="1" dirty="0" err="1">
                <a:latin typeface="Franklin Gothic Medium Cond" panose="020B0606030402020204" pitchFamily="34" charset="0"/>
              </a:rPr>
              <a:t>proteina</a:t>
            </a:r>
            <a:endParaRPr lang="en-US" b="1" dirty="0">
              <a:latin typeface="Franklin Gothic Medium Cond" panose="020B06060304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D9699B6-8B76-4E8B-B5DD-0A5E1DC55DE9}"/>
              </a:ext>
            </a:extLst>
          </p:cNvPr>
          <p:cNvGrpSpPr/>
          <p:nvPr/>
        </p:nvGrpSpPr>
        <p:grpSpPr>
          <a:xfrm>
            <a:off x="206189" y="1389530"/>
            <a:ext cx="11376212" cy="3567953"/>
            <a:chOff x="206189" y="1389530"/>
            <a:chExt cx="11376212" cy="356795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11FC08D-BD84-4D86-8129-C191B38E3F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250" t="2495" r="5441" b="3674"/>
            <a:stretch/>
          </p:blipFill>
          <p:spPr>
            <a:xfrm>
              <a:off x="206189" y="1389530"/>
              <a:ext cx="11376212" cy="3567953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2A66466-9419-43FB-882F-0A2A7FA75812}"/>
                </a:ext>
              </a:extLst>
            </p:cNvPr>
            <p:cNvSpPr/>
            <p:nvPr/>
          </p:nvSpPr>
          <p:spPr>
            <a:xfrm>
              <a:off x="421341" y="1452282"/>
              <a:ext cx="376518" cy="23308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CD0CF2AD-7EAF-4744-BD49-824B129B2FBC}"/>
              </a:ext>
            </a:extLst>
          </p:cNvPr>
          <p:cNvSpPr/>
          <p:nvPr/>
        </p:nvSpPr>
        <p:spPr>
          <a:xfrm>
            <a:off x="0" y="5099138"/>
            <a:ext cx="1219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>
                <a:latin typeface="Franklin Gothic Medium Cond" panose="020B0606030402020204" pitchFamily="34" charset="0"/>
              </a:rPr>
              <a:t>Slika 13</a:t>
            </a:r>
            <a:r>
              <a:rPr lang="pl-PL" dirty="0">
                <a:latin typeface="Franklin Gothic Medium Cond" panose="020B0606030402020204" pitchFamily="34" charset="0"/>
              </a:rPr>
              <a:t>: lokalizacija m</a:t>
            </a:r>
            <a:r>
              <a:rPr lang="pl-PL" baseline="30000" dirty="0">
                <a:latin typeface="Franklin Gothic Medium Cond" panose="020B0606030402020204" pitchFamily="34" charset="0"/>
              </a:rPr>
              <a:t>6</a:t>
            </a:r>
            <a:r>
              <a:rPr lang="pl-PL" dirty="0">
                <a:latin typeface="Franklin Gothic Medium Cond" panose="020B0606030402020204" pitchFamily="34" charset="0"/>
              </a:rPr>
              <a:t>a i regije vezanja RIG-I i MDA5 na VSV (+) RNA.</a:t>
            </a:r>
            <a:endParaRPr lang="en-US" dirty="0">
              <a:latin typeface="Franklin Gothic Medium Cond" panose="020B06060304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D83167-8443-4B5E-BBA7-43C0D4EB28BC}"/>
              </a:ext>
            </a:extLst>
          </p:cNvPr>
          <p:cNvSpPr txBox="1"/>
          <p:nvPr/>
        </p:nvSpPr>
        <p:spPr>
          <a:xfrm>
            <a:off x="1" y="-4207"/>
            <a:ext cx="12191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Franklin Gothic Medium Cond" panose="020B0606030402020204" pitchFamily="34" charset="0"/>
              </a:rPr>
              <a:t>Metodologija i rezultati</a:t>
            </a:r>
            <a:endParaRPr lang="en-US" dirty="0">
              <a:latin typeface="Franklin Gothic Medium Cond" panose="020B06060304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E18135A-BD92-4656-A78E-B66DBC286736}"/>
              </a:ext>
            </a:extLst>
          </p:cNvPr>
          <p:cNvSpPr/>
          <p:nvPr/>
        </p:nvSpPr>
        <p:spPr>
          <a:xfrm>
            <a:off x="-24479" y="6581001"/>
            <a:ext cx="111969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latin typeface="Franklin Gothic Medium Cond" panose="020B0606030402020204" pitchFamily="34" charset="0"/>
                <a:ea typeface="Yu Gothic UI Semilight" panose="020B0400000000000000" pitchFamily="34" charset="-128"/>
              </a:rPr>
              <a:t>Qiu</a:t>
            </a:r>
            <a:r>
              <a:rPr lang="en-US" sz="1200" dirty="0">
                <a:latin typeface="Franklin Gothic Medium Cond" panose="020B0606030402020204" pitchFamily="34" charset="0"/>
                <a:ea typeface="Yu Gothic UI Semilight" panose="020B0400000000000000" pitchFamily="34" charset="-128"/>
              </a:rPr>
              <a:t>, W., Zhang, Q., Zhang, R. et al. N6-methyladenosine RNA modification suppresses antiviral innate sensing pathways via reshaping double-stranded RNA. Nat </a:t>
            </a:r>
            <a:r>
              <a:rPr lang="en-US" sz="1200" dirty="0" err="1">
                <a:latin typeface="Franklin Gothic Medium Cond" panose="020B0606030402020204" pitchFamily="34" charset="0"/>
                <a:ea typeface="Yu Gothic UI Semilight" panose="020B0400000000000000" pitchFamily="34" charset="-128"/>
              </a:rPr>
              <a:t>Commun</a:t>
            </a:r>
            <a:r>
              <a:rPr lang="en-US" sz="1200" dirty="0">
                <a:latin typeface="Franklin Gothic Medium Cond" panose="020B0606030402020204" pitchFamily="34" charset="0"/>
                <a:ea typeface="Yu Gothic UI Semilight" panose="020B0400000000000000" pitchFamily="34" charset="-128"/>
              </a:rPr>
              <a:t> 12, 1582 (2021</a:t>
            </a:r>
            <a:r>
              <a:rPr lang="hr-HR" sz="1200" dirty="0">
                <a:latin typeface="Franklin Gothic Medium Cond" panose="020B0606030402020204" pitchFamily="34" charset="0"/>
                <a:ea typeface="Yu Gothic UI Semilight" panose="020B0400000000000000" pitchFamily="34" charset="-128"/>
              </a:rPr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186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CA2F7AE-4559-4AA9-9E6C-99122415531F}"/>
              </a:ext>
            </a:extLst>
          </p:cNvPr>
          <p:cNvSpPr/>
          <p:nvPr/>
        </p:nvSpPr>
        <p:spPr>
          <a:xfrm>
            <a:off x="1559859" y="4845423"/>
            <a:ext cx="86419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err="1">
                <a:latin typeface="Franklin Gothic Medium Cond" panose="020B0606030402020204" pitchFamily="34" charset="0"/>
              </a:rPr>
              <a:t>Slika</a:t>
            </a:r>
            <a:r>
              <a:rPr lang="en-US" b="1" dirty="0">
                <a:latin typeface="Franklin Gothic Medium Cond" panose="020B0606030402020204" pitchFamily="34" charset="0"/>
              </a:rPr>
              <a:t> </a:t>
            </a:r>
            <a:r>
              <a:rPr lang="hr-HR" b="1" dirty="0">
                <a:latin typeface="Franklin Gothic Medium Cond" panose="020B0606030402020204" pitchFamily="34" charset="0"/>
              </a:rPr>
              <a:t>14</a:t>
            </a:r>
            <a:r>
              <a:rPr lang="hr-HR" dirty="0">
                <a:latin typeface="Franklin Gothic Medium Cond" panose="020B0606030402020204" pitchFamily="34" charset="0"/>
              </a:rPr>
              <a:t>:</a:t>
            </a:r>
            <a:r>
              <a:rPr lang="en-US" dirty="0">
                <a:latin typeface="Franklin Gothic Medium Cond" panose="020B0606030402020204" pitchFamily="34" charset="0"/>
              </a:rPr>
              <a:t> </a:t>
            </a:r>
            <a:r>
              <a:rPr lang="en-US" b="1" dirty="0">
                <a:latin typeface="Franklin Gothic Medium Cond" panose="020B0606030402020204" pitchFamily="34" charset="0"/>
              </a:rPr>
              <a:t>(</a:t>
            </a:r>
            <a:r>
              <a:rPr lang="hr-HR" b="1" dirty="0">
                <a:latin typeface="Franklin Gothic Medium Cond" panose="020B0606030402020204" pitchFamily="34" charset="0"/>
              </a:rPr>
              <a:t>A</a:t>
            </a:r>
            <a:r>
              <a:rPr lang="en-US" b="1" dirty="0">
                <a:latin typeface="Franklin Gothic Medium Cond" panose="020B0606030402020204" pitchFamily="34" charset="0"/>
              </a:rPr>
              <a:t>)</a:t>
            </a:r>
            <a:r>
              <a:rPr lang="en-US" dirty="0">
                <a:latin typeface="Franklin Gothic Medium Cond" panose="020B0606030402020204" pitchFamily="34" charset="0"/>
              </a:rPr>
              <a:t> </a:t>
            </a:r>
            <a:r>
              <a:rPr lang="en-US" dirty="0" err="1">
                <a:latin typeface="Franklin Gothic Medium Cond" panose="020B0606030402020204" pitchFamily="34" charset="0"/>
              </a:rPr>
              <a:t>Umjetno</a:t>
            </a:r>
            <a:r>
              <a:rPr lang="en-US" dirty="0">
                <a:latin typeface="Franklin Gothic Medium Cond" panose="020B0606030402020204" pitchFamily="34" charset="0"/>
              </a:rPr>
              <a:t> </a:t>
            </a:r>
            <a:r>
              <a:rPr lang="en-US" dirty="0" err="1">
                <a:latin typeface="Franklin Gothic Medium Cond" panose="020B0606030402020204" pitchFamily="34" charset="0"/>
              </a:rPr>
              <a:t>sintetizirani</a:t>
            </a:r>
            <a:r>
              <a:rPr lang="en-US" dirty="0">
                <a:latin typeface="Franklin Gothic Medium Cond" panose="020B0606030402020204" pitchFamily="34" charset="0"/>
              </a:rPr>
              <a:t> je biotin-poly(A:U)</a:t>
            </a:r>
            <a:r>
              <a:rPr lang="hr-HR" dirty="0">
                <a:latin typeface="Franklin Gothic Medium Cond" panose="020B0606030402020204" pitchFamily="34" charset="0"/>
              </a:rPr>
              <a:t> </a:t>
            </a:r>
            <a:r>
              <a:rPr lang="en-US" dirty="0" err="1">
                <a:latin typeface="Franklin Gothic Medium Cond" panose="020B0606030402020204" pitchFamily="34" charset="0"/>
              </a:rPr>
              <a:t>i</a:t>
            </a:r>
            <a:r>
              <a:rPr lang="en-US" dirty="0">
                <a:latin typeface="Franklin Gothic Medium Cond" panose="020B0606030402020204" pitchFamily="34" charset="0"/>
              </a:rPr>
              <a:t> poly(m6A:U)</a:t>
            </a:r>
            <a:r>
              <a:rPr lang="hr-HR" dirty="0">
                <a:latin typeface="Franklin Gothic Medium Cond" panose="020B0606030402020204" pitchFamily="34" charset="0"/>
              </a:rPr>
              <a:t> </a:t>
            </a:r>
            <a:r>
              <a:rPr lang="en-US" b="1" dirty="0">
                <a:latin typeface="Franklin Gothic Medium Cond" panose="020B0606030402020204" pitchFamily="34" charset="0"/>
              </a:rPr>
              <a:t>(</a:t>
            </a:r>
            <a:r>
              <a:rPr lang="hr-HR" b="1" dirty="0">
                <a:latin typeface="Franklin Gothic Medium Cond" panose="020B0606030402020204" pitchFamily="34" charset="0"/>
              </a:rPr>
              <a:t>B</a:t>
            </a:r>
            <a:r>
              <a:rPr lang="en-US" b="1" dirty="0">
                <a:latin typeface="Franklin Gothic Medium Cond" panose="020B0606030402020204" pitchFamily="34" charset="0"/>
              </a:rPr>
              <a:t>)</a:t>
            </a:r>
            <a:r>
              <a:rPr lang="en-US" dirty="0">
                <a:latin typeface="Franklin Gothic Medium Cond" panose="020B0606030402020204" pitchFamily="34" charset="0"/>
              </a:rPr>
              <a:t> Pull-down </a:t>
            </a:r>
            <a:r>
              <a:rPr lang="en-US" dirty="0" err="1">
                <a:latin typeface="Franklin Gothic Medium Cond" panose="020B0606030402020204" pitchFamily="34" charset="0"/>
              </a:rPr>
              <a:t>analiza</a:t>
            </a:r>
            <a:r>
              <a:rPr lang="en-US" dirty="0">
                <a:latin typeface="Franklin Gothic Medium Cond" panose="020B0606030402020204" pitchFamily="34" charset="0"/>
              </a:rPr>
              <a:t> RNA </a:t>
            </a:r>
            <a:r>
              <a:rPr lang="en-US" dirty="0" err="1">
                <a:latin typeface="Franklin Gothic Medium Cond" panose="020B0606030402020204" pitchFamily="34" charset="0"/>
              </a:rPr>
              <a:t>označene</a:t>
            </a:r>
            <a:r>
              <a:rPr lang="en-US" dirty="0">
                <a:latin typeface="Franklin Gothic Medium Cond" panose="020B0606030402020204" pitchFamily="34" charset="0"/>
              </a:rPr>
              <a:t> </a:t>
            </a:r>
            <a:r>
              <a:rPr lang="en-US" dirty="0" err="1">
                <a:latin typeface="Franklin Gothic Medium Cond" panose="020B0606030402020204" pitchFamily="34" charset="0"/>
              </a:rPr>
              <a:t>biotinom</a:t>
            </a:r>
            <a:r>
              <a:rPr lang="en-US" dirty="0">
                <a:latin typeface="Franklin Gothic Medium Cond" panose="020B0606030402020204" pitchFamily="34" charset="0"/>
              </a:rPr>
              <a:t> </a:t>
            </a:r>
            <a:r>
              <a:rPr lang="en-US" dirty="0" err="1">
                <a:latin typeface="Franklin Gothic Medium Cond" panose="020B0606030402020204" pitchFamily="34" charset="0"/>
              </a:rPr>
              <a:t>i</a:t>
            </a:r>
            <a:r>
              <a:rPr lang="en-US" dirty="0">
                <a:latin typeface="Franklin Gothic Medium Cond" panose="020B0606030402020204" pitchFamily="34" charset="0"/>
              </a:rPr>
              <a:t> Western blot </a:t>
            </a:r>
            <a:r>
              <a:rPr lang="en-US" dirty="0" err="1">
                <a:latin typeface="Franklin Gothic Medium Cond" panose="020B0606030402020204" pitchFamily="34" charset="0"/>
              </a:rPr>
              <a:t>analiza</a:t>
            </a:r>
            <a:r>
              <a:rPr lang="en-US" dirty="0">
                <a:latin typeface="Franklin Gothic Medium Cond" panose="020B0606030402020204" pitchFamily="34" charset="0"/>
              </a:rPr>
              <a:t> </a:t>
            </a:r>
            <a:r>
              <a:rPr lang="en-US" dirty="0" err="1">
                <a:latin typeface="Franklin Gothic Medium Cond" panose="020B0606030402020204" pitchFamily="34" charset="0"/>
              </a:rPr>
              <a:t>vezanja</a:t>
            </a:r>
            <a:r>
              <a:rPr lang="en-US" dirty="0">
                <a:latin typeface="Franklin Gothic Medium Cond" panose="020B0606030402020204" pitchFamily="34" charset="0"/>
              </a:rPr>
              <a:t> RIG-I </a:t>
            </a:r>
            <a:r>
              <a:rPr lang="en-US" dirty="0" err="1">
                <a:latin typeface="Franklin Gothic Medium Cond" panose="020B0606030402020204" pitchFamily="34" charset="0"/>
              </a:rPr>
              <a:t>i</a:t>
            </a:r>
            <a:r>
              <a:rPr lang="en-US" dirty="0">
                <a:latin typeface="Franklin Gothic Medium Cond" panose="020B0606030402020204" pitchFamily="34" charset="0"/>
              </a:rPr>
              <a:t> MDA5 </a:t>
            </a:r>
            <a:r>
              <a:rPr lang="en-US" dirty="0" err="1">
                <a:latin typeface="Franklin Gothic Medium Cond" panose="020B0606030402020204" pitchFamily="34" charset="0"/>
              </a:rPr>
              <a:t>na</a:t>
            </a:r>
            <a:r>
              <a:rPr lang="en-US" dirty="0">
                <a:latin typeface="Franklin Gothic Medium Cond" panose="020B0606030402020204" pitchFamily="34" charset="0"/>
              </a:rPr>
              <a:t> RNA </a:t>
            </a:r>
            <a:r>
              <a:rPr lang="en-US" dirty="0" err="1">
                <a:latin typeface="Franklin Gothic Medium Cond" panose="020B0606030402020204" pitchFamily="34" charset="0"/>
              </a:rPr>
              <a:t>oligonukleotide</a:t>
            </a:r>
            <a:r>
              <a:rPr lang="en-US" dirty="0">
                <a:latin typeface="Franklin Gothic Medium Cond" panose="020B0606030402020204" pitchFamily="34" charset="0"/>
              </a:rPr>
              <a:t> s </a:t>
            </a:r>
            <a:r>
              <a:rPr lang="en-US" dirty="0" err="1">
                <a:latin typeface="Franklin Gothic Medium Cond" panose="020B0606030402020204" pitchFamily="34" charset="0"/>
              </a:rPr>
              <a:t>ili</a:t>
            </a:r>
            <a:r>
              <a:rPr lang="en-US" dirty="0">
                <a:latin typeface="Franklin Gothic Medium Cond" panose="020B0606030402020204" pitchFamily="34" charset="0"/>
              </a:rPr>
              <a:t> bez m6A </a:t>
            </a:r>
            <a:r>
              <a:rPr lang="en-US" dirty="0" err="1">
                <a:latin typeface="Franklin Gothic Medium Cond" panose="020B0606030402020204" pitchFamily="34" charset="0"/>
              </a:rPr>
              <a:t>modifikacije</a:t>
            </a:r>
            <a:r>
              <a:rPr lang="hr-HR" dirty="0">
                <a:latin typeface="Franklin Gothic Medium Cond" panose="020B0606030402020204" pitchFamily="34" charset="0"/>
              </a:rPr>
              <a:t>.</a:t>
            </a:r>
            <a:endParaRPr lang="en-US" dirty="0">
              <a:latin typeface="Franklin Gothic Medium Cond" panose="020B06060304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0F1DC27-48F4-498C-8C8B-705CC0BC2D40}"/>
              </a:ext>
            </a:extLst>
          </p:cNvPr>
          <p:cNvGrpSpPr/>
          <p:nvPr/>
        </p:nvGrpSpPr>
        <p:grpSpPr>
          <a:xfrm>
            <a:off x="1559859" y="1757082"/>
            <a:ext cx="8234536" cy="3088341"/>
            <a:chOff x="1559859" y="1757082"/>
            <a:chExt cx="8234536" cy="3088341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7E92EDD9-BBB9-4784-8542-515A2FAB48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9176" t="33558" r="44896" b="20726"/>
            <a:stretch/>
          </p:blipFill>
          <p:spPr>
            <a:xfrm>
              <a:off x="1559859" y="2572869"/>
              <a:ext cx="4392706" cy="1532965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943EF3B-3890-43BA-AAE2-7E30E704E6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5061" t="10172" r="8478"/>
            <a:stretch/>
          </p:blipFill>
          <p:spPr>
            <a:xfrm>
              <a:off x="6307124" y="1833282"/>
              <a:ext cx="3487271" cy="3012141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629021C-8B8B-4A2D-9F9F-566F335DC011}"/>
                </a:ext>
              </a:extLst>
            </p:cNvPr>
            <p:cNvSpPr txBox="1"/>
            <p:nvPr/>
          </p:nvSpPr>
          <p:spPr>
            <a:xfrm>
              <a:off x="1559859" y="1833282"/>
              <a:ext cx="4365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547EE68-53DF-4686-929E-FD9A5974DDA8}"/>
                </a:ext>
              </a:extLst>
            </p:cNvPr>
            <p:cNvSpPr txBox="1"/>
            <p:nvPr/>
          </p:nvSpPr>
          <p:spPr>
            <a:xfrm>
              <a:off x="6096000" y="1757082"/>
              <a:ext cx="4365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BE571762-21C2-4690-97A9-671C87A41FDF}"/>
              </a:ext>
            </a:extLst>
          </p:cNvPr>
          <p:cNvSpPr txBox="1"/>
          <p:nvPr/>
        </p:nvSpPr>
        <p:spPr>
          <a:xfrm>
            <a:off x="1" y="-4207"/>
            <a:ext cx="12191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Franklin Gothic Medium Cond" panose="020B0606030402020204" pitchFamily="34" charset="0"/>
              </a:rPr>
              <a:t>Metodologija i rezultati</a:t>
            </a:r>
            <a:endParaRPr lang="en-US" dirty="0">
              <a:latin typeface="Franklin Gothic Medium Cond" panose="020B06060304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D94A319-35D1-4A93-B235-83AC54BC7854}"/>
              </a:ext>
            </a:extLst>
          </p:cNvPr>
          <p:cNvSpPr/>
          <p:nvPr/>
        </p:nvSpPr>
        <p:spPr>
          <a:xfrm>
            <a:off x="-24479" y="6581001"/>
            <a:ext cx="111969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latin typeface="Franklin Gothic Medium Cond" panose="020B0606030402020204" pitchFamily="34" charset="0"/>
                <a:ea typeface="Yu Gothic UI Semilight" panose="020B0400000000000000" pitchFamily="34" charset="-128"/>
              </a:rPr>
              <a:t>Qiu</a:t>
            </a:r>
            <a:r>
              <a:rPr lang="en-US" sz="1200" dirty="0">
                <a:latin typeface="Franklin Gothic Medium Cond" panose="020B0606030402020204" pitchFamily="34" charset="0"/>
                <a:ea typeface="Yu Gothic UI Semilight" panose="020B0400000000000000" pitchFamily="34" charset="-128"/>
              </a:rPr>
              <a:t>, W., Zhang, Q., Zhang, R. et al. N6-methyladenosine RNA modification suppresses antiviral innate sensing pathways via reshaping double-stranded RNA. Nat </a:t>
            </a:r>
            <a:r>
              <a:rPr lang="en-US" sz="1200" dirty="0" err="1">
                <a:latin typeface="Franklin Gothic Medium Cond" panose="020B0606030402020204" pitchFamily="34" charset="0"/>
                <a:ea typeface="Yu Gothic UI Semilight" panose="020B0400000000000000" pitchFamily="34" charset="-128"/>
              </a:rPr>
              <a:t>Commun</a:t>
            </a:r>
            <a:r>
              <a:rPr lang="en-US" sz="1200" dirty="0">
                <a:latin typeface="Franklin Gothic Medium Cond" panose="020B0606030402020204" pitchFamily="34" charset="0"/>
                <a:ea typeface="Yu Gothic UI Semilight" panose="020B0400000000000000" pitchFamily="34" charset="-128"/>
              </a:rPr>
              <a:t> 12, 1582 (2021</a:t>
            </a:r>
            <a:r>
              <a:rPr lang="hr-HR" sz="1200" dirty="0">
                <a:latin typeface="Franklin Gothic Medium Cond" panose="020B0606030402020204" pitchFamily="34" charset="0"/>
                <a:ea typeface="Yu Gothic UI Semilight" panose="020B0400000000000000" pitchFamily="34" charset="-128"/>
              </a:rPr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919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25DF5D4-56C4-4EB9-8C25-653F6F1851E3}"/>
              </a:ext>
            </a:extLst>
          </p:cNvPr>
          <p:cNvSpPr/>
          <p:nvPr/>
        </p:nvSpPr>
        <p:spPr>
          <a:xfrm>
            <a:off x="3160059" y="5164612"/>
            <a:ext cx="58718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err="1">
                <a:latin typeface="Franklin Gothic Medium Cond" panose="020B0606030402020204" pitchFamily="34" charset="0"/>
              </a:rPr>
              <a:t>Slika</a:t>
            </a:r>
            <a:r>
              <a:rPr lang="en-US" b="1" dirty="0">
                <a:latin typeface="Franklin Gothic Medium Cond" panose="020B0606030402020204" pitchFamily="34" charset="0"/>
              </a:rPr>
              <a:t> </a:t>
            </a:r>
            <a:r>
              <a:rPr lang="hr-HR" b="1" dirty="0">
                <a:latin typeface="Franklin Gothic Medium Cond" panose="020B0606030402020204" pitchFamily="34" charset="0"/>
              </a:rPr>
              <a:t>15</a:t>
            </a:r>
            <a:r>
              <a:rPr lang="en-US" dirty="0">
                <a:latin typeface="Franklin Gothic Medium Cond" panose="020B0606030402020204" pitchFamily="34" charset="0"/>
              </a:rPr>
              <a:t>: Model METTL3-posredovane m</a:t>
            </a:r>
            <a:r>
              <a:rPr lang="en-US" baseline="30000" dirty="0">
                <a:latin typeface="Franklin Gothic Medium Cond" panose="020B0606030402020204" pitchFamily="34" charset="0"/>
              </a:rPr>
              <a:t>6</a:t>
            </a:r>
            <a:r>
              <a:rPr lang="en-US" dirty="0">
                <a:latin typeface="Franklin Gothic Medium Cond" panose="020B0606030402020204" pitchFamily="34" charset="0"/>
              </a:rPr>
              <a:t>A </a:t>
            </a:r>
            <a:r>
              <a:rPr lang="en-US" dirty="0" err="1">
                <a:latin typeface="Franklin Gothic Medium Cond" panose="020B0606030402020204" pitchFamily="34" charset="0"/>
              </a:rPr>
              <a:t>modifikacije</a:t>
            </a:r>
            <a:r>
              <a:rPr lang="en-US" dirty="0">
                <a:latin typeface="Franklin Gothic Medium Cond" panose="020B0606030402020204" pitchFamily="34" charset="0"/>
              </a:rPr>
              <a:t> </a:t>
            </a:r>
            <a:r>
              <a:rPr lang="en-US" dirty="0" err="1">
                <a:latin typeface="Franklin Gothic Medium Cond" panose="020B0606030402020204" pitchFamily="34" charset="0"/>
              </a:rPr>
              <a:t>koja</a:t>
            </a:r>
            <a:r>
              <a:rPr lang="en-US" dirty="0">
                <a:latin typeface="Franklin Gothic Medium Cond" panose="020B0606030402020204" pitchFamily="34" charset="0"/>
              </a:rPr>
              <a:t> </a:t>
            </a:r>
            <a:r>
              <a:rPr lang="en-US" dirty="0" err="1">
                <a:latin typeface="Franklin Gothic Medium Cond" panose="020B0606030402020204" pitchFamily="34" charset="0"/>
              </a:rPr>
              <a:t>smanjuje</a:t>
            </a:r>
            <a:r>
              <a:rPr lang="en-US" dirty="0">
                <a:latin typeface="Franklin Gothic Medium Cond" panose="020B0606030402020204" pitchFamily="34" charset="0"/>
              </a:rPr>
              <a:t> </a:t>
            </a:r>
            <a:r>
              <a:rPr lang="en-US" dirty="0" err="1">
                <a:latin typeface="Franklin Gothic Medium Cond" panose="020B0606030402020204" pitchFamily="34" charset="0"/>
              </a:rPr>
              <a:t>stabilnost</a:t>
            </a:r>
            <a:r>
              <a:rPr lang="en-US" dirty="0">
                <a:latin typeface="Franklin Gothic Medium Cond" panose="020B0606030402020204" pitchFamily="34" charset="0"/>
              </a:rPr>
              <a:t> </a:t>
            </a:r>
            <a:r>
              <a:rPr lang="en-US" dirty="0" err="1">
                <a:latin typeface="Franklin Gothic Medium Cond" panose="020B0606030402020204" pitchFamily="34" charset="0"/>
              </a:rPr>
              <a:t>sekundarne</a:t>
            </a:r>
            <a:r>
              <a:rPr lang="en-US" dirty="0">
                <a:latin typeface="Franklin Gothic Medium Cond" panose="020B0606030402020204" pitchFamily="34" charset="0"/>
              </a:rPr>
              <a:t> </a:t>
            </a:r>
            <a:r>
              <a:rPr lang="en-US" dirty="0" err="1">
                <a:latin typeface="Franklin Gothic Medium Cond" panose="020B0606030402020204" pitchFamily="34" charset="0"/>
              </a:rPr>
              <a:t>strukture</a:t>
            </a:r>
            <a:r>
              <a:rPr lang="en-US" dirty="0">
                <a:latin typeface="Franklin Gothic Medium Cond" panose="020B0606030402020204" pitchFamily="34" charset="0"/>
              </a:rPr>
              <a:t> </a:t>
            </a:r>
            <a:r>
              <a:rPr lang="en-US" dirty="0" err="1">
                <a:latin typeface="Franklin Gothic Medium Cond" panose="020B0606030402020204" pitchFamily="34" charset="0"/>
              </a:rPr>
              <a:t>virusne</a:t>
            </a:r>
            <a:r>
              <a:rPr lang="en-US" dirty="0">
                <a:latin typeface="Franklin Gothic Medium Cond" panose="020B0606030402020204" pitchFamily="34" charset="0"/>
              </a:rPr>
              <a:t> RNA </a:t>
            </a:r>
            <a:r>
              <a:rPr lang="en-US" dirty="0" err="1">
                <a:latin typeface="Franklin Gothic Medium Cond" panose="020B0606030402020204" pitchFamily="34" charset="0"/>
              </a:rPr>
              <a:t>kako</a:t>
            </a:r>
            <a:r>
              <a:rPr lang="en-US" dirty="0">
                <a:latin typeface="Franklin Gothic Medium Cond" panose="020B0606030402020204" pitchFamily="34" charset="0"/>
              </a:rPr>
              <a:t> bi </a:t>
            </a:r>
            <a:r>
              <a:rPr lang="en-US" dirty="0" err="1">
                <a:latin typeface="Franklin Gothic Medium Cond" panose="020B0606030402020204" pitchFamily="34" charset="0"/>
              </a:rPr>
              <a:t>izbjegla</a:t>
            </a:r>
            <a:r>
              <a:rPr lang="en-US" dirty="0">
                <a:latin typeface="Franklin Gothic Medium Cond" panose="020B0606030402020204" pitchFamily="34" charset="0"/>
              </a:rPr>
              <a:t> </a:t>
            </a:r>
            <a:r>
              <a:rPr lang="en-US" dirty="0" err="1">
                <a:latin typeface="Franklin Gothic Medium Cond" panose="020B0606030402020204" pitchFamily="34" charset="0"/>
              </a:rPr>
              <a:t>detekciju</a:t>
            </a:r>
            <a:r>
              <a:rPr lang="en-US" dirty="0">
                <a:latin typeface="Franklin Gothic Medium Cond" panose="020B0606030402020204" pitchFamily="34" charset="0"/>
              </a:rPr>
              <a:t> od </a:t>
            </a:r>
            <a:r>
              <a:rPr lang="en-US" dirty="0" err="1">
                <a:latin typeface="Franklin Gothic Medium Cond" panose="020B0606030402020204" pitchFamily="34" charset="0"/>
              </a:rPr>
              <a:t>strane</a:t>
            </a:r>
            <a:r>
              <a:rPr lang="en-US" dirty="0">
                <a:latin typeface="Franklin Gothic Medium Cond" panose="020B0606030402020204" pitchFamily="34" charset="0"/>
              </a:rPr>
              <a:t> </a:t>
            </a:r>
            <a:r>
              <a:rPr lang="en-US" dirty="0" err="1">
                <a:latin typeface="Franklin Gothic Medium Cond" panose="020B0606030402020204" pitchFamily="34" charset="0"/>
              </a:rPr>
              <a:t>urođenog</a:t>
            </a:r>
            <a:r>
              <a:rPr lang="en-US" dirty="0">
                <a:latin typeface="Franklin Gothic Medium Cond" panose="020B0606030402020204" pitchFamily="34" charset="0"/>
              </a:rPr>
              <a:t> </a:t>
            </a:r>
            <a:r>
              <a:rPr lang="en-US" dirty="0" err="1">
                <a:latin typeface="Franklin Gothic Medium Cond" panose="020B0606030402020204" pitchFamily="34" charset="0"/>
              </a:rPr>
              <a:t>imunološkog</a:t>
            </a:r>
            <a:r>
              <a:rPr lang="en-US" dirty="0">
                <a:latin typeface="Franklin Gothic Medium Cond" panose="020B0606030402020204" pitchFamily="34" charset="0"/>
              </a:rPr>
              <a:t> </a:t>
            </a:r>
            <a:r>
              <a:rPr lang="en-US" dirty="0" err="1">
                <a:latin typeface="Franklin Gothic Medium Cond" panose="020B0606030402020204" pitchFamily="34" charset="0"/>
              </a:rPr>
              <a:t>sustava</a:t>
            </a:r>
            <a:r>
              <a:rPr lang="hr-HR" dirty="0">
                <a:latin typeface="Franklin Gothic Medium Cond" panose="020B0606030402020204" pitchFamily="34" charset="0"/>
              </a:rPr>
              <a:t>.</a:t>
            </a:r>
            <a:endParaRPr lang="en-US" dirty="0">
              <a:latin typeface="Franklin Gothic Medium Cond" panose="020B06060304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FFAB5C-1FF8-41B2-B0A7-0A9741B8964F}"/>
              </a:ext>
            </a:extLst>
          </p:cNvPr>
          <p:cNvSpPr txBox="1"/>
          <p:nvPr/>
        </p:nvSpPr>
        <p:spPr>
          <a:xfrm>
            <a:off x="1" y="-4207"/>
            <a:ext cx="12191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Franklin Gothic Medium Cond" panose="020B0606030402020204" pitchFamily="34" charset="0"/>
              </a:rPr>
              <a:t>Metodologija i rezultati</a:t>
            </a:r>
            <a:endParaRPr lang="en-US" dirty="0">
              <a:latin typeface="Franklin Gothic Medium Cond" panose="020B06060304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DA924E2-09DE-4118-8426-71162CBD1366}"/>
              </a:ext>
            </a:extLst>
          </p:cNvPr>
          <p:cNvSpPr/>
          <p:nvPr/>
        </p:nvSpPr>
        <p:spPr>
          <a:xfrm>
            <a:off x="-24479" y="6581001"/>
            <a:ext cx="111969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latin typeface="Franklin Gothic Medium Cond" panose="020B0606030402020204" pitchFamily="34" charset="0"/>
                <a:ea typeface="Yu Gothic UI Semilight" panose="020B0400000000000000" pitchFamily="34" charset="-128"/>
              </a:rPr>
              <a:t>Qiu</a:t>
            </a:r>
            <a:r>
              <a:rPr lang="en-US" sz="1200" dirty="0">
                <a:latin typeface="Franklin Gothic Medium Cond" panose="020B0606030402020204" pitchFamily="34" charset="0"/>
                <a:ea typeface="Yu Gothic UI Semilight" panose="020B0400000000000000" pitchFamily="34" charset="-128"/>
              </a:rPr>
              <a:t>, W., Zhang, Q., Zhang, R. et al. N6-methyladenosine RNA modification suppresses antiviral innate sensing pathways via reshaping double-stranded RNA. Nat </a:t>
            </a:r>
            <a:r>
              <a:rPr lang="en-US" sz="1200" dirty="0" err="1">
                <a:latin typeface="Franklin Gothic Medium Cond" panose="020B0606030402020204" pitchFamily="34" charset="0"/>
                <a:ea typeface="Yu Gothic UI Semilight" panose="020B0400000000000000" pitchFamily="34" charset="-128"/>
              </a:rPr>
              <a:t>Commun</a:t>
            </a:r>
            <a:r>
              <a:rPr lang="en-US" sz="1200" dirty="0">
                <a:latin typeface="Franklin Gothic Medium Cond" panose="020B0606030402020204" pitchFamily="34" charset="0"/>
                <a:ea typeface="Yu Gothic UI Semilight" panose="020B0400000000000000" pitchFamily="34" charset="-128"/>
              </a:rPr>
              <a:t> 12, 1582 (2021</a:t>
            </a:r>
            <a:r>
              <a:rPr lang="hr-HR" sz="1200" dirty="0">
                <a:latin typeface="Franklin Gothic Medium Cond" panose="020B0606030402020204" pitchFamily="34" charset="0"/>
                <a:ea typeface="Yu Gothic UI Semilight" panose="020B0400000000000000" pitchFamily="34" charset="-128"/>
              </a:rPr>
              <a:t>)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C8E389-25C5-4207-BB48-DC99E0D2E5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7" t="829" r="707" b="739"/>
          <a:stretch/>
        </p:blipFill>
        <p:spPr>
          <a:xfrm>
            <a:off x="3442447" y="307830"/>
            <a:ext cx="4993341" cy="485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609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47CB000-012D-4216-A394-9FE36CEA732A}"/>
              </a:ext>
            </a:extLst>
          </p:cNvPr>
          <p:cNvSpPr txBox="1"/>
          <p:nvPr/>
        </p:nvSpPr>
        <p:spPr>
          <a:xfrm>
            <a:off x="0" y="-4207"/>
            <a:ext cx="12191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Franklin Gothic Medium Cond" panose="020B0606030402020204" pitchFamily="34" charset="0"/>
              </a:rPr>
              <a:t>Zaključci</a:t>
            </a:r>
            <a:endParaRPr lang="en-US" dirty="0">
              <a:latin typeface="Franklin Gothic Medium Cond" panose="020B06060304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5F6C415-6A61-422C-8079-D893B62A5D75}"/>
              </a:ext>
            </a:extLst>
          </p:cNvPr>
          <p:cNvSpPr/>
          <p:nvPr/>
        </p:nvSpPr>
        <p:spPr>
          <a:xfrm>
            <a:off x="950258" y="1053319"/>
            <a:ext cx="78082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sv-SE" dirty="0">
                <a:latin typeface="Franklin Gothic Medium Cond" panose="020B0606030402020204" pitchFamily="34" charset="0"/>
              </a:rPr>
              <a:t>METTL3 ometa globalne signalne kaskade urođenog imunološkog odgovora</a:t>
            </a:r>
            <a:r>
              <a:rPr lang="hr-HR" dirty="0">
                <a:latin typeface="Franklin Gothic Medium Cond" panose="020B0606030402020204" pitchFamily="34" charset="0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hr-HR" dirty="0">
                <a:latin typeface="Franklin Gothic Medium Cond" panose="020B0606030402020204" pitchFamily="34" charset="0"/>
              </a:rPr>
              <a:t>METTL3 posreduje m</a:t>
            </a:r>
            <a:r>
              <a:rPr lang="hr-HR" baseline="30000" dirty="0">
                <a:latin typeface="Franklin Gothic Medium Cond" panose="020B0606030402020204" pitchFamily="34" charset="0"/>
              </a:rPr>
              <a:t>6</a:t>
            </a:r>
            <a:r>
              <a:rPr lang="hr-HR" dirty="0">
                <a:latin typeface="Franklin Gothic Medium Cond" panose="020B0606030402020204" pitchFamily="34" charset="0"/>
              </a:rPr>
              <a:t>A modifikaciju (+) RNA lanca i modificira virusnu </a:t>
            </a:r>
            <a:r>
              <a:rPr lang="hr-HR" dirty="0" err="1">
                <a:latin typeface="Franklin Gothic Medium Cond" panose="020B0606030402020204" pitchFamily="34" charset="0"/>
              </a:rPr>
              <a:t>dsRNA</a:t>
            </a:r>
            <a:r>
              <a:rPr lang="hr-HR" dirty="0">
                <a:latin typeface="Franklin Gothic Medium Cond" panose="020B0606030402020204" pitchFamily="34" charset="0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hr-HR" dirty="0">
                <a:latin typeface="Franklin Gothic Medium Cond" panose="020B0606030402020204" pitchFamily="34" charset="0"/>
              </a:rPr>
              <a:t>VSV infekcija inducira </a:t>
            </a:r>
            <a:r>
              <a:rPr lang="hr-HR" dirty="0" err="1">
                <a:latin typeface="Franklin Gothic Medium Cond" panose="020B0606030402020204" pitchFamily="34" charset="0"/>
              </a:rPr>
              <a:t>translokaciju</a:t>
            </a:r>
            <a:r>
              <a:rPr lang="hr-HR" dirty="0">
                <a:latin typeface="Franklin Gothic Medium Cond" panose="020B0606030402020204" pitchFamily="34" charset="0"/>
              </a:rPr>
              <a:t> METTL3 u citoplazmu.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hr-HR" dirty="0">
                <a:latin typeface="Franklin Gothic Medium Cond" panose="020B0606030402020204" pitchFamily="34" charset="0"/>
              </a:rPr>
              <a:t>m</a:t>
            </a:r>
            <a:r>
              <a:rPr lang="hr-HR" baseline="30000" dirty="0">
                <a:latin typeface="Franklin Gothic Medium Cond" panose="020B0606030402020204" pitchFamily="34" charset="0"/>
              </a:rPr>
              <a:t>6</a:t>
            </a:r>
            <a:r>
              <a:rPr lang="hr-HR" dirty="0">
                <a:latin typeface="Franklin Gothic Medium Cond" panose="020B0606030402020204" pitchFamily="34" charset="0"/>
              </a:rPr>
              <a:t>A modifikacija smanjuje osjetljivost RLR proteina.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hr-HR" dirty="0">
                <a:latin typeface="Franklin Gothic Medium Cond" panose="020B0606030402020204" pitchFamily="34" charset="0"/>
              </a:rPr>
              <a:t>METTL3 predstavlja potencijalnu terapijsku metu za modulaciju imunološkog odgovora.</a:t>
            </a:r>
          </a:p>
          <a:p>
            <a:pPr algn="just"/>
            <a:endParaRPr lang="hr-HR" dirty="0">
              <a:latin typeface="Franklin Gothic Medium Cond" panose="020B06060304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endParaRPr lang="hr-HR" dirty="0">
              <a:latin typeface="Franklin Gothic Medium Cond" panose="020B06060304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endParaRPr lang="en-US" dirty="0">
              <a:latin typeface="Franklin Gothic Medium Cond" panose="020B06060304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F4C99A-44A3-4222-B2E9-3FC56470FC7B}"/>
              </a:ext>
            </a:extLst>
          </p:cNvPr>
          <p:cNvSpPr/>
          <p:nvPr/>
        </p:nvSpPr>
        <p:spPr>
          <a:xfrm>
            <a:off x="-24479" y="6581001"/>
            <a:ext cx="111969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latin typeface="Franklin Gothic Medium Cond" panose="020B0606030402020204" pitchFamily="34" charset="0"/>
                <a:ea typeface="Yu Gothic UI Semilight" panose="020B0400000000000000" pitchFamily="34" charset="-128"/>
              </a:rPr>
              <a:t>Qiu</a:t>
            </a:r>
            <a:r>
              <a:rPr lang="en-US" sz="1200" dirty="0">
                <a:latin typeface="Franklin Gothic Medium Cond" panose="020B0606030402020204" pitchFamily="34" charset="0"/>
                <a:ea typeface="Yu Gothic UI Semilight" panose="020B0400000000000000" pitchFamily="34" charset="-128"/>
              </a:rPr>
              <a:t>, W., Zhang, Q., Zhang, R. et al. N6-methyladenosine RNA modification suppresses antiviral innate sensing pathways via reshaping double-stranded RNA. Nat </a:t>
            </a:r>
            <a:r>
              <a:rPr lang="en-US" sz="1200" dirty="0" err="1">
                <a:latin typeface="Franklin Gothic Medium Cond" panose="020B0606030402020204" pitchFamily="34" charset="0"/>
                <a:ea typeface="Yu Gothic UI Semilight" panose="020B0400000000000000" pitchFamily="34" charset="-128"/>
              </a:rPr>
              <a:t>Commun</a:t>
            </a:r>
            <a:r>
              <a:rPr lang="en-US" sz="1200" dirty="0">
                <a:latin typeface="Franklin Gothic Medium Cond" panose="020B0606030402020204" pitchFamily="34" charset="0"/>
                <a:ea typeface="Yu Gothic UI Semilight" panose="020B0400000000000000" pitchFamily="34" charset="-128"/>
              </a:rPr>
              <a:t> 12, 1582 (2021</a:t>
            </a:r>
            <a:r>
              <a:rPr lang="hr-HR" sz="1200" dirty="0">
                <a:latin typeface="Franklin Gothic Medium Cond" panose="020B0606030402020204" pitchFamily="34" charset="0"/>
                <a:ea typeface="Yu Gothic UI Semilight" panose="020B0400000000000000" pitchFamily="34" charset="-128"/>
              </a:rPr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967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6D04F-1746-4FFD-A185-DB899E8A7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6753"/>
            <a:ext cx="12192000" cy="6874754"/>
          </a:xfrm>
        </p:spPr>
        <p:txBody>
          <a:bodyPr/>
          <a:lstStyle/>
          <a:p>
            <a:pPr algn="ctr"/>
            <a:r>
              <a:rPr lang="hr-HR" dirty="0">
                <a:latin typeface="Franklin Gothic Medium Cond" panose="020B0606030402020204" pitchFamily="34" charset="0"/>
              </a:rPr>
              <a:t>Hvala na pažnji!</a:t>
            </a:r>
            <a:endParaRPr lang="en-US" dirty="0">
              <a:latin typeface="Franklin Gothic Medium Cond" panose="020B06060304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B936EBC-D201-4DC6-9782-D45D44C180B4}"/>
              </a:ext>
            </a:extLst>
          </p:cNvPr>
          <p:cNvGrpSpPr/>
          <p:nvPr/>
        </p:nvGrpSpPr>
        <p:grpSpPr>
          <a:xfrm>
            <a:off x="0" y="0"/>
            <a:ext cx="7487659" cy="1207655"/>
            <a:chOff x="0" y="0"/>
            <a:chExt cx="7487659" cy="120765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22B68F3-E438-4C32-B1C0-427CB48789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54719"/>
            <a:stretch/>
          </p:blipFill>
          <p:spPr>
            <a:xfrm>
              <a:off x="0" y="0"/>
              <a:ext cx="3648075" cy="1207655"/>
            </a:xfrm>
            <a:prstGeom prst="rect">
              <a:avLst/>
            </a:prstGeom>
          </p:spPr>
        </p:pic>
        <p:pic>
          <p:nvPicPr>
            <p:cNvPr id="1026" name="Picture 2" descr="32,629 Corona Virus Drawing Royalty-Free Photos and Stock Images |  Shutterstock">
              <a:extLst>
                <a:ext uri="{FF2B5EF4-FFF2-40B4-BE49-F238E27FC236}">
                  <a16:creationId xmlns:a16="http://schemas.microsoft.com/office/drawing/2014/main" id="{2FA857C7-2243-4E23-8E85-188A236ECB5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3512" b="6532"/>
            <a:stretch/>
          </p:blipFill>
          <p:spPr bwMode="auto">
            <a:xfrm>
              <a:off x="3839584" y="0"/>
              <a:ext cx="3648075" cy="10656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A0D6580-0EFC-4DEA-82A8-3240AE0F3507}"/>
              </a:ext>
            </a:extLst>
          </p:cNvPr>
          <p:cNvGrpSpPr/>
          <p:nvPr/>
        </p:nvGrpSpPr>
        <p:grpSpPr>
          <a:xfrm>
            <a:off x="0" y="5783695"/>
            <a:ext cx="7487659" cy="1207655"/>
            <a:chOff x="0" y="0"/>
            <a:chExt cx="7487659" cy="120765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67A4D77-35BC-48A6-9BDC-1901823C9F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54719"/>
            <a:stretch/>
          </p:blipFill>
          <p:spPr>
            <a:xfrm>
              <a:off x="0" y="0"/>
              <a:ext cx="3648075" cy="1207655"/>
            </a:xfrm>
            <a:prstGeom prst="rect">
              <a:avLst/>
            </a:prstGeom>
          </p:spPr>
        </p:pic>
        <p:pic>
          <p:nvPicPr>
            <p:cNvPr id="8" name="Picture 2" descr="32,629 Corona Virus Drawing Royalty-Free Photos and Stock Images |  Shutterstock">
              <a:extLst>
                <a:ext uri="{FF2B5EF4-FFF2-40B4-BE49-F238E27FC236}">
                  <a16:creationId xmlns:a16="http://schemas.microsoft.com/office/drawing/2014/main" id="{63D6DBE1-61AA-4915-835D-80EEEB8D46A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3512" b="6532"/>
            <a:stretch/>
          </p:blipFill>
          <p:spPr bwMode="auto">
            <a:xfrm>
              <a:off x="3839584" y="0"/>
              <a:ext cx="3648075" cy="10656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CF78BE4-0023-479B-AF1D-A90EB935734F}"/>
              </a:ext>
            </a:extLst>
          </p:cNvPr>
          <p:cNvGrpSpPr/>
          <p:nvPr/>
        </p:nvGrpSpPr>
        <p:grpSpPr>
          <a:xfrm>
            <a:off x="7583413" y="5712676"/>
            <a:ext cx="4962525" cy="1207655"/>
            <a:chOff x="0" y="0"/>
            <a:chExt cx="4962525" cy="120765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AFFF2C-B1F4-4318-930E-78BBA3B9A3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-26330" b="54719"/>
            <a:stretch/>
          </p:blipFill>
          <p:spPr>
            <a:xfrm>
              <a:off x="0" y="0"/>
              <a:ext cx="4608587" cy="1207655"/>
            </a:xfrm>
            <a:prstGeom prst="rect">
              <a:avLst/>
            </a:prstGeom>
          </p:spPr>
        </p:pic>
        <p:pic>
          <p:nvPicPr>
            <p:cNvPr id="11" name="Picture 2" descr="32,629 Corona Virus Drawing Royalty-Free Photos and Stock Images |  Shutterstock">
              <a:extLst>
                <a:ext uri="{FF2B5EF4-FFF2-40B4-BE49-F238E27FC236}">
                  <a16:creationId xmlns:a16="http://schemas.microsoft.com/office/drawing/2014/main" id="{A67A1F11-9025-4A81-9FE1-84AE9189C9E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3512" r="69218" b="6532"/>
            <a:stretch/>
          </p:blipFill>
          <p:spPr bwMode="auto">
            <a:xfrm>
              <a:off x="3839584" y="0"/>
              <a:ext cx="1122941" cy="10656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49AF97F-4B15-4122-B3AC-E0CFE1A20752}"/>
              </a:ext>
            </a:extLst>
          </p:cNvPr>
          <p:cNvGrpSpPr/>
          <p:nvPr/>
        </p:nvGrpSpPr>
        <p:grpSpPr>
          <a:xfrm>
            <a:off x="7583413" y="-16754"/>
            <a:ext cx="4857026" cy="1207655"/>
            <a:chOff x="2630633" y="0"/>
            <a:chExt cx="4857026" cy="1207655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0A50598-4E1F-45C7-B0C6-FE1695EAC8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72110" b="54719"/>
            <a:stretch/>
          </p:blipFill>
          <p:spPr>
            <a:xfrm>
              <a:off x="2630633" y="0"/>
              <a:ext cx="1017441" cy="1207655"/>
            </a:xfrm>
            <a:prstGeom prst="rect">
              <a:avLst/>
            </a:prstGeom>
          </p:spPr>
        </p:pic>
        <p:pic>
          <p:nvPicPr>
            <p:cNvPr id="14" name="Picture 2" descr="32,629 Corona Virus Drawing Royalty-Free Photos and Stock Images |  Shutterstock">
              <a:extLst>
                <a:ext uri="{FF2B5EF4-FFF2-40B4-BE49-F238E27FC236}">
                  <a16:creationId xmlns:a16="http://schemas.microsoft.com/office/drawing/2014/main" id="{A4E124E3-E506-4D31-BBEB-EDD93207208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3512" b="6532"/>
            <a:stretch/>
          </p:blipFill>
          <p:spPr bwMode="auto">
            <a:xfrm>
              <a:off x="3839584" y="0"/>
              <a:ext cx="3648075" cy="10656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75810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7B548-CBB2-4A87-9159-050AA359A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/>
          <a:lstStyle/>
          <a:p>
            <a:pPr algn="ctr"/>
            <a:r>
              <a:rPr lang="en-US" dirty="0">
                <a:latin typeface="Franklin Gothic Medium Cond" panose="020B0606030402020204" pitchFamily="34" charset="0"/>
              </a:rPr>
              <a:t>Virus </a:t>
            </a:r>
            <a:r>
              <a:rPr lang="en-US" dirty="0" err="1">
                <a:latin typeface="Franklin Gothic Medium Cond" panose="020B0606030402020204" pitchFamily="34" charset="0"/>
              </a:rPr>
              <a:t>vezikularnog</a:t>
            </a:r>
            <a:r>
              <a:rPr lang="en-US" dirty="0">
                <a:latin typeface="Franklin Gothic Medium Cond" panose="020B0606030402020204" pitchFamily="34" charset="0"/>
              </a:rPr>
              <a:t> </a:t>
            </a:r>
            <a:r>
              <a:rPr lang="en-US" dirty="0" err="1">
                <a:latin typeface="Franklin Gothic Medium Cond" panose="020B0606030402020204" pitchFamily="34" charset="0"/>
              </a:rPr>
              <a:t>stomatitisa</a:t>
            </a:r>
            <a:r>
              <a:rPr lang="hr-HR" dirty="0">
                <a:latin typeface="Franklin Gothic Medium Cond" panose="020B0606030402020204" pitchFamily="34" charset="0"/>
              </a:rPr>
              <a:t> (VSV)</a:t>
            </a:r>
            <a:endParaRPr lang="en-US" dirty="0">
              <a:latin typeface="Franklin Gothic Medium Cond" panose="020B0606030402020204" pitchFamily="34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207EC41-9945-4E09-A37A-ABB8182E4E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00748" y="1690688"/>
            <a:ext cx="5316173" cy="352379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D5A5885-5CA9-400F-B478-ED92312AC17B}"/>
              </a:ext>
            </a:extLst>
          </p:cNvPr>
          <p:cNvSpPr/>
          <p:nvPr/>
        </p:nvSpPr>
        <p:spPr>
          <a:xfrm>
            <a:off x="7023286" y="5240814"/>
            <a:ext cx="54684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Franklin Gothic Medium Cond" panose="020B0606030402020204" pitchFamily="34" charset="0"/>
              </a:rPr>
              <a:t>Slika</a:t>
            </a:r>
            <a:r>
              <a:rPr lang="en-US" dirty="0">
                <a:latin typeface="Franklin Gothic Medium Cond" panose="020B0606030402020204" pitchFamily="34" charset="0"/>
              </a:rPr>
              <a:t> 1: </a:t>
            </a:r>
            <a:r>
              <a:rPr lang="en-US" dirty="0" err="1">
                <a:latin typeface="Franklin Gothic Medium Cond" panose="020B0606030402020204" pitchFamily="34" charset="0"/>
              </a:rPr>
              <a:t>Struktura</a:t>
            </a:r>
            <a:r>
              <a:rPr lang="en-US" dirty="0">
                <a:latin typeface="Franklin Gothic Medium Cond" panose="020B0606030402020204" pitchFamily="34" charset="0"/>
              </a:rPr>
              <a:t> </a:t>
            </a:r>
            <a:r>
              <a:rPr lang="en-US" dirty="0" err="1">
                <a:latin typeface="Franklin Gothic Medium Cond" panose="020B0606030402020204" pitchFamily="34" charset="0"/>
              </a:rPr>
              <a:t>virusa</a:t>
            </a:r>
            <a:r>
              <a:rPr lang="en-US" dirty="0">
                <a:latin typeface="Franklin Gothic Medium Cond" panose="020B0606030402020204" pitchFamily="34" charset="0"/>
              </a:rPr>
              <a:t> </a:t>
            </a:r>
            <a:r>
              <a:rPr lang="en-US" dirty="0" err="1">
                <a:latin typeface="Franklin Gothic Medium Cond" panose="020B0606030402020204" pitchFamily="34" charset="0"/>
              </a:rPr>
              <a:t>vezikularnog</a:t>
            </a:r>
            <a:r>
              <a:rPr lang="en-US" dirty="0">
                <a:latin typeface="Franklin Gothic Medium Cond" panose="020B0606030402020204" pitchFamily="34" charset="0"/>
              </a:rPr>
              <a:t> </a:t>
            </a:r>
            <a:r>
              <a:rPr lang="en-US" dirty="0" err="1">
                <a:latin typeface="Franklin Gothic Medium Cond" panose="020B0606030402020204" pitchFamily="34" charset="0"/>
              </a:rPr>
              <a:t>stomatitisa</a:t>
            </a:r>
            <a:r>
              <a:rPr lang="en-US" dirty="0">
                <a:latin typeface="Franklin Gothic Medium Cond" panose="020B0606030402020204" pitchFamily="34" charset="0"/>
              </a:rPr>
              <a:t> (VSV)</a:t>
            </a:r>
            <a:endParaRPr lang="hr-HR" dirty="0">
              <a:latin typeface="Franklin Gothic Medium Cond" panose="020B0606030402020204" pitchFamily="34" charset="0"/>
            </a:endParaRPr>
          </a:p>
          <a:p>
            <a:pPr algn="ctr"/>
            <a:r>
              <a:rPr lang="en-US" dirty="0">
                <a:latin typeface="Franklin Gothic Medium Cond" panose="020B0606030402020204" pitchFamily="34" charset="0"/>
              </a:rPr>
              <a:t> </a:t>
            </a:r>
            <a:r>
              <a:rPr lang="en-US" dirty="0" err="1">
                <a:latin typeface="Franklin Gothic Medium Cond" panose="020B0606030402020204" pitchFamily="34" charset="0"/>
              </a:rPr>
              <a:t>i</a:t>
            </a:r>
            <a:r>
              <a:rPr lang="en-US" dirty="0">
                <a:latin typeface="Franklin Gothic Medium Cond" panose="020B0606030402020204" pitchFamily="34" charset="0"/>
              </a:rPr>
              <a:t> </a:t>
            </a:r>
            <a:r>
              <a:rPr lang="en-US" dirty="0" err="1">
                <a:latin typeface="Franklin Gothic Medium Cond" panose="020B0606030402020204" pitchFamily="34" charset="0"/>
              </a:rPr>
              <a:t>njegov</a:t>
            </a:r>
            <a:r>
              <a:rPr lang="en-US" dirty="0">
                <a:latin typeface="Franklin Gothic Medium Cond" panose="020B0606030402020204" pitchFamily="34" charset="0"/>
              </a:rPr>
              <a:t> </a:t>
            </a:r>
            <a:r>
              <a:rPr lang="en-US" dirty="0" err="1">
                <a:latin typeface="Franklin Gothic Medium Cond" panose="020B0606030402020204" pitchFamily="34" charset="0"/>
              </a:rPr>
              <a:t>genom</a:t>
            </a:r>
            <a:r>
              <a:rPr lang="hr-HR" baseline="30000" dirty="0">
                <a:latin typeface="Franklin Gothic Medium Cond" panose="020B0606030402020204" pitchFamily="34" charset="0"/>
              </a:rPr>
              <a:t>1</a:t>
            </a:r>
            <a:r>
              <a:rPr lang="hr-HR" dirty="0">
                <a:latin typeface="Franklin Gothic Medium Cond" panose="020B0606030402020204" pitchFamily="34" charset="0"/>
              </a:rPr>
              <a:t>.</a:t>
            </a:r>
            <a:endParaRPr lang="en-US" baseline="30000" dirty="0">
              <a:latin typeface="Franklin Gothic Medium Cond" panose="020B06060304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41A9A98-E402-4AC3-94B6-7838FA38A29F}"/>
              </a:ext>
            </a:extLst>
          </p:cNvPr>
          <p:cNvSpPr/>
          <p:nvPr/>
        </p:nvSpPr>
        <p:spPr>
          <a:xfrm>
            <a:off x="485775" y="1824494"/>
            <a:ext cx="594370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dirty="0">
                <a:latin typeface="Franklin Gothic Medium Cond" panose="020B0606030402020204" pitchFamily="34" charset="0"/>
              </a:rPr>
              <a:t>Virus stoke </a:t>
            </a:r>
            <a:r>
              <a:rPr lang="en-US" altLang="en-US" dirty="0" err="1">
                <a:latin typeface="Franklin Gothic Medium Cond" panose="020B0606030402020204" pitchFamily="34" charset="0"/>
              </a:rPr>
              <a:t>iz</a:t>
            </a:r>
            <a:r>
              <a:rPr lang="en-US" altLang="en-US" dirty="0">
                <a:latin typeface="Franklin Gothic Medium Cond" panose="020B0606030402020204" pitchFamily="34" charset="0"/>
              </a:rPr>
              <a:t> </a:t>
            </a:r>
            <a:r>
              <a:rPr lang="en-US" altLang="en-US" dirty="0" err="1">
                <a:latin typeface="Franklin Gothic Medium Cond" panose="020B0606030402020204" pitchFamily="34" charset="0"/>
              </a:rPr>
              <a:t>roda</a:t>
            </a:r>
            <a:r>
              <a:rPr lang="en-US" altLang="en-US" dirty="0">
                <a:latin typeface="Franklin Gothic Medium Cond" panose="020B0606030402020204" pitchFamily="34" charset="0"/>
              </a:rPr>
              <a:t> </a:t>
            </a:r>
            <a:r>
              <a:rPr lang="en-US" altLang="en-US" i="1" dirty="0" err="1">
                <a:latin typeface="Franklin Gothic Medium Cond" panose="020B0606030402020204" pitchFamily="34" charset="0"/>
              </a:rPr>
              <a:t>Vesiculovirus</a:t>
            </a:r>
            <a:r>
              <a:rPr lang="en-US" altLang="en-US" dirty="0">
                <a:latin typeface="Franklin Gothic Medium Cond" panose="020B0606030402020204" pitchFamily="34" charset="0"/>
              </a:rPr>
              <a:t>, </a:t>
            </a:r>
            <a:r>
              <a:rPr lang="en-US" altLang="en-US" dirty="0" err="1">
                <a:latin typeface="Franklin Gothic Medium Cond" panose="020B0606030402020204" pitchFamily="34" charset="0"/>
              </a:rPr>
              <a:t>porodica</a:t>
            </a:r>
            <a:r>
              <a:rPr lang="en-US" altLang="en-US" dirty="0">
                <a:latin typeface="Franklin Gothic Medium Cond" panose="020B0606030402020204" pitchFamily="34" charset="0"/>
              </a:rPr>
              <a:t> </a:t>
            </a:r>
            <a:r>
              <a:rPr lang="en-US" altLang="en-US" i="1" dirty="0" err="1">
                <a:latin typeface="Franklin Gothic Medium Cond" panose="020B0606030402020204" pitchFamily="34" charset="0"/>
              </a:rPr>
              <a:t>Rhabdoviridae</a:t>
            </a:r>
            <a:r>
              <a:rPr lang="en-US" altLang="en-US" dirty="0">
                <a:latin typeface="Franklin Gothic Medium Cond" panose="020B0606030402020204" pitchFamily="34" charset="0"/>
              </a:rPr>
              <a:t>, </a:t>
            </a:r>
            <a:r>
              <a:rPr lang="en-US" altLang="en-US" dirty="0" err="1">
                <a:latin typeface="Franklin Gothic Medium Cond" panose="020B0606030402020204" pitchFamily="34" charset="0"/>
              </a:rPr>
              <a:t>uzrokuje</a:t>
            </a:r>
            <a:r>
              <a:rPr lang="en-US" altLang="en-US" dirty="0">
                <a:latin typeface="Franklin Gothic Medium Cond" panose="020B0606030402020204" pitchFamily="34" charset="0"/>
              </a:rPr>
              <a:t> </a:t>
            </a:r>
            <a:r>
              <a:rPr lang="en-US" altLang="en-US" dirty="0" err="1">
                <a:latin typeface="Franklin Gothic Medium Cond" panose="020B0606030402020204" pitchFamily="34" charset="0"/>
              </a:rPr>
              <a:t>bolest</a:t>
            </a:r>
            <a:r>
              <a:rPr lang="en-US" altLang="en-US" dirty="0">
                <a:latin typeface="Franklin Gothic Medium Cond" panose="020B0606030402020204" pitchFamily="34" charset="0"/>
              </a:rPr>
              <a:t> </a:t>
            </a:r>
            <a:r>
              <a:rPr lang="en-US" altLang="en-US" dirty="0" err="1">
                <a:latin typeface="Franklin Gothic Medium Cond" panose="020B0606030402020204" pitchFamily="34" charset="0"/>
              </a:rPr>
              <a:t>vezikularnog</a:t>
            </a:r>
            <a:r>
              <a:rPr lang="en-US" altLang="en-US" dirty="0">
                <a:latin typeface="Franklin Gothic Medium Cond" panose="020B0606030402020204" pitchFamily="34" charset="0"/>
              </a:rPr>
              <a:t> </a:t>
            </a:r>
            <a:r>
              <a:rPr lang="en-US" altLang="en-US" dirty="0" err="1">
                <a:latin typeface="Franklin Gothic Medium Cond" panose="020B0606030402020204" pitchFamily="34" charset="0"/>
              </a:rPr>
              <a:t>stomatitisa</a:t>
            </a:r>
            <a:r>
              <a:rPr lang="en-US" altLang="en-US" dirty="0">
                <a:latin typeface="Franklin Gothic Medium Cond" panose="020B0606030402020204" pitchFamily="34" charset="0"/>
              </a:rPr>
              <a:t>. </a:t>
            </a:r>
            <a:endParaRPr lang="hr-HR" altLang="en-US" dirty="0">
              <a:latin typeface="Franklin Gothic Medium Cond" panose="020B0606030402020204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Franklin Gothic Medium Cond" panose="020B0606030402020204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b="1" dirty="0" err="1">
                <a:latin typeface="Franklin Gothic Medium Cond" panose="020B0606030402020204" pitchFamily="34" charset="0"/>
              </a:rPr>
              <a:t>Struktura</a:t>
            </a:r>
            <a:r>
              <a:rPr lang="en-US" altLang="en-US" dirty="0">
                <a:latin typeface="Franklin Gothic Medium Cond" panose="020B0606030402020204" pitchFamily="34" charset="0"/>
              </a:rPr>
              <a:t> - </a:t>
            </a:r>
            <a:r>
              <a:rPr lang="hr-HR" altLang="en-US" dirty="0">
                <a:latin typeface="Franklin Gothic Medium Cond" panose="020B0606030402020204" pitchFamily="34" charset="0"/>
              </a:rPr>
              <a:t>v</a:t>
            </a:r>
            <a:r>
              <a:rPr lang="en-US" altLang="en-US" dirty="0" err="1">
                <a:latin typeface="Franklin Gothic Medium Cond" panose="020B0606030402020204" pitchFamily="34" charset="0"/>
              </a:rPr>
              <a:t>irus</a:t>
            </a:r>
            <a:r>
              <a:rPr lang="en-US" altLang="en-US" dirty="0">
                <a:latin typeface="Franklin Gothic Medium Cond" panose="020B0606030402020204" pitchFamily="34" charset="0"/>
              </a:rPr>
              <a:t> </a:t>
            </a:r>
            <a:r>
              <a:rPr lang="en-US" altLang="en-US" dirty="0" err="1">
                <a:latin typeface="Franklin Gothic Medium Cond" panose="020B0606030402020204" pitchFamily="34" charset="0"/>
              </a:rPr>
              <a:t>ima</a:t>
            </a:r>
            <a:r>
              <a:rPr lang="hr-HR" altLang="en-US" dirty="0">
                <a:latin typeface="Franklin Gothic Medium Cond" panose="020B0606030402020204" pitchFamily="34" charset="0"/>
              </a:rPr>
              <a:t> oblik metka</a:t>
            </a:r>
            <a:r>
              <a:rPr lang="en-US" altLang="en-US" dirty="0">
                <a:latin typeface="Franklin Gothic Medium Cond" panose="020B0606030402020204" pitchFamily="34" charset="0"/>
              </a:rPr>
              <a:t>, </a:t>
            </a:r>
            <a:r>
              <a:rPr lang="en-US" altLang="en-US" dirty="0" err="1">
                <a:latin typeface="Franklin Gothic Medium Cond" panose="020B0606030402020204" pitchFamily="34" charset="0"/>
              </a:rPr>
              <a:t>fosfolipidnu</a:t>
            </a:r>
            <a:r>
              <a:rPr lang="en-US" altLang="en-US" dirty="0">
                <a:latin typeface="Franklin Gothic Medium Cond" panose="020B0606030402020204" pitchFamily="34" charset="0"/>
              </a:rPr>
              <a:t> </a:t>
            </a:r>
            <a:r>
              <a:rPr lang="en-US" altLang="en-US" dirty="0" err="1">
                <a:latin typeface="Franklin Gothic Medium Cond" panose="020B0606030402020204" pitchFamily="34" charset="0"/>
              </a:rPr>
              <a:t>ovojnicu</a:t>
            </a:r>
            <a:r>
              <a:rPr lang="en-US" altLang="en-US" dirty="0">
                <a:latin typeface="Franklin Gothic Medium Cond" panose="020B0606030402020204" pitchFamily="34" charset="0"/>
              </a:rPr>
              <a:t> </a:t>
            </a:r>
            <a:r>
              <a:rPr lang="en-US" altLang="en-US" dirty="0" err="1">
                <a:latin typeface="Franklin Gothic Medium Cond" panose="020B0606030402020204" pitchFamily="34" charset="0"/>
              </a:rPr>
              <a:t>i</a:t>
            </a:r>
            <a:r>
              <a:rPr lang="en-US" altLang="en-US" dirty="0">
                <a:latin typeface="Franklin Gothic Medium Cond" panose="020B0606030402020204" pitchFamily="34" charset="0"/>
              </a:rPr>
              <a:t> </a:t>
            </a:r>
            <a:r>
              <a:rPr lang="en-US" altLang="en-US" dirty="0" err="1">
                <a:latin typeface="Franklin Gothic Medium Cond" panose="020B0606030402020204" pitchFamily="34" charset="0"/>
              </a:rPr>
              <a:t>jednolančani</a:t>
            </a:r>
            <a:r>
              <a:rPr lang="en-US" altLang="en-US" dirty="0">
                <a:latin typeface="Franklin Gothic Medium Cond" panose="020B0606030402020204" pitchFamily="34" charset="0"/>
              </a:rPr>
              <a:t> </a:t>
            </a:r>
            <a:r>
              <a:rPr lang="en-US" altLang="en-US" dirty="0" err="1">
                <a:latin typeface="Franklin Gothic Medium Cond" panose="020B0606030402020204" pitchFamily="34" charset="0"/>
              </a:rPr>
              <a:t>negativni</a:t>
            </a:r>
            <a:r>
              <a:rPr lang="en-US" altLang="en-US" dirty="0">
                <a:latin typeface="Franklin Gothic Medium Cond" panose="020B0606030402020204" pitchFamily="34" charset="0"/>
              </a:rPr>
              <a:t> RNA </a:t>
            </a:r>
            <a:r>
              <a:rPr lang="en-US" altLang="en-US" dirty="0" err="1">
                <a:latin typeface="Franklin Gothic Medium Cond" panose="020B0606030402020204" pitchFamily="34" charset="0"/>
              </a:rPr>
              <a:t>genom</a:t>
            </a:r>
            <a:r>
              <a:rPr lang="en-US" altLang="en-US" dirty="0">
                <a:latin typeface="Franklin Gothic Medium Cond" panose="020B0606030402020204" pitchFamily="34" charset="0"/>
              </a:rPr>
              <a:t> od 11 kb</a:t>
            </a:r>
            <a:endParaRPr lang="hr-HR" altLang="en-US" dirty="0">
              <a:latin typeface="Franklin Gothic Medium Cond" panose="020B0606030402020204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Franklin Gothic Medium Cond" panose="020B0606030402020204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b="1" dirty="0" err="1">
                <a:latin typeface="Franklin Gothic Medium Cond" panose="020B0606030402020204" pitchFamily="34" charset="0"/>
              </a:rPr>
              <a:t>Genom</a:t>
            </a:r>
            <a:r>
              <a:rPr lang="en-US" altLang="en-US" dirty="0">
                <a:latin typeface="Franklin Gothic Medium Cond" panose="020B0606030402020204" pitchFamily="34" charset="0"/>
              </a:rPr>
              <a:t> - </a:t>
            </a:r>
            <a:r>
              <a:rPr lang="hr-HR" altLang="en-US" dirty="0">
                <a:latin typeface="Franklin Gothic Medium Cond" panose="020B0606030402020204" pitchFamily="34" charset="0"/>
              </a:rPr>
              <a:t>k</a:t>
            </a:r>
            <a:r>
              <a:rPr lang="en-US" altLang="en-US" dirty="0" err="1">
                <a:latin typeface="Franklin Gothic Medium Cond" panose="020B0606030402020204" pitchFamily="34" charset="0"/>
              </a:rPr>
              <a:t>odira</a:t>
            </a:r>
            <a:r>
              <a:rPr lang="en-US" altLang="en-US" dirty="0">
                <a:latin typeface="Franklin Gothic Medium Cond" panose="020B0606030402020204" pitchFamily="34" charset="0"/>
              </a:rPr>
              <a:t> 5 </a:t>
            </a:r>
            <a:r>
              <a:rPr lang="en-US" altLang="en-US" dirty="0" err="1">
                <a:latin typeface="Franklin Gothic Medium Cond" panose="020B0606030402020204" pitchFamily="34" charset="0"/>
              </a:rPr>
              <a:t>strukturnih</a:t>
            </a:r>
            <a:r>
              <a:rPr lang="en-US" altLang="en-US" dirty="0">
                <a:latin typeface="Franklin Gothic Medium Cond" panose="020B0606030402020204" pitchFamily="34" charset="0"/>
              </a:rPr>
              <a:t> </a:t>
            </a:r>
            <a:r>
              <a:rPr lang="en-US" altLang="en-US" dirty="0" err="1">
                <a:latin typeface="Franklin Gothic Medium Cond" panose="020B0606030402020204" pitchFamily="34" charset="0"/>
              </a:rPr>
              <a:t>proteina</a:t>
            </a:r>
            <a:r>
              <a:rPr lang="en-US" altLang="en-US" dirty="0">
                <a:latin typeface="Franklin Gothic Medium Cond" panose="020B0606030402020204" pitchFamily="34" charset="0"/>
              </a:rPr>
              <a:t>: N, G, P, M, </a:t>
            </a:r>
            <a:r>
              <a:rPr lang="en-US" altLang="en-US" dirty="0" err="1">
                <a:latin typeface="Franklin Gothic Medium Cond" panose="020B0606030402020204" pitchFamily="34" charset="0"/>
              </a:rPr>
              <a:t>i</a:t>
            </a:r>
            <a:r>
              <a:rPr lang="en-US" altLang="en-US" dirty="0">
                <a:latin typeface="Franklin Gothic Medium Cond" panose="020B0606030402020204" pitchFamily="34" charset="0"/>
              </a:rPr>
              <a:t> L; </a:t>
            </a:r>
            <a:r>
              <a:rPr lang="en-US" altLang="en-US" dirty="0" err="1">
                <a:latin typeface="Franklin Gothic Medium Cond" panose="020B0606030402020204" pitchFamily="34" charset="0"/>
              </a:rPr>
              <a:t>svaki</a:t>
            </a:r>
            <a:r>
              <a:rPr lang="en-US" altLang="en-US" dirty="0">
                <a:latin typeface="Franklin Gothic Medium Cond" panose="020B0606030402020204" pitchFamily="34" charset="0"/>
              </a:rPr>
              <a:t> gen </a:t>
            </a:r>
            <a:r>
              <a:rPr lang="en-US" altLang="en-US" dirty="0" err="1">
                <a:latin typeface="Franklin Gothic Medium Cond" panose="020B0606030402020204" pitchFamily="34" charset="0"/>
              </a:rPr>
              <a:t>ima</a:t>
            </a:r>
            <a:r>
              <a:rPr lang="en-US" altLang="en-US" dirty="0">
                <a:latin typeface="Franklin Gothic Medium Cond" panose="020B0606030402020204" pitchFamily="34" charset="0"/>
              </a:rPr>
              <a:t> </a:t>
            </a:r>
            <a:r>
              <a:rPr lang="en-US" altLang="en-US" dirty="0" err="1">
                <a:latin typeface="Franklin Gothic Medium Cond" panose="020B0606030402020204" pitchFamily="34" charset="0"/>
              </a:rPr>
              <a:t>konzervirane</a:t>
            </a:r>
            <a:r>
              <a:rPr lang="en-US" altLang="en-US" dirty="0">
                <a:latin typeface="Franklin Gothic Medium Cond" panose="020B0606030402020204" pitchFamily="34" charset="0"/>
              </a:rPr>
              <a:t> </a:t>
            </a:r>
            <a:r>
              <a:rPr lang="en-US" altLang="en-US" dirty="0" err="1">
                <a:latin typeface="Franklin Gothic Medium Cond" panose="020B0606030402020204" pitchFamily="34" charset="0"/>
              </a:rPr>
              <a:t>početne</a:t>
            </a:r>
            <a:r>
              <a:rPr lang="en-US" altLang="en-US" dirty="0">
                <a:latin typeface="Franklin Gothic Medium Cond" panose="020B0606030402020204" pitchFamily="34" charset="0"/>
              </a:rPr>
              <a:t> </a:t>
            </a:r>
            <a:r>
              <a:rPr lang="en-US" altLang="en-US" dirty="0" err="1">
                <a:latin typeface="Franklin Gothic Medium Cond" panose="020B0606030402020204" pitchFamily="34" charset="0"/>
              </a:rPr>
              <a:t>i</a:t>
            </a:r>
            <a:r>
              <a:rPr lang="en-US" altLang="en-US" dirty="0">
                <a:latin typeface="Franklin Gothic Medium Cond" panose="020B0606030402020204" pitchFamily="34" charset="0"/>
              </a:rPr>
              <a:t> </a:t>
            </a:r>
            <a:r>
              <a:rPr lang="en-US" altLang="en-US" dirty="0" err="1">
                <a:latin typeface="Franklin Gothic Medium Cond" panose="020B0606030402020204" pitchFamily="34" charset="0"/>
              </a:rPr>
              <a:t>završne</a:t>
            </a:r>
            <a:r>
              <a:rPr lang="en-US" altLang="en-US" dirty="0">
                <a:latin typeface="Franklin Gothic Medium Cond" panose="020B0606030402020204" pitchFamily="34" charset="0"/>
              </a:rPr>
              <a:t> </a:t>
            </a:r>
            <a:r>
              <a:rPr lang="en-US" altLang="en-US" dirty="0" err="1">
                <a:latin typeface="Franklin Gothic Medium Cond" panose="020B0606030402020204" pitchFamily="34" charset="0"/>
              </a:rPr>
              <a:t>signale</a:t>
            </a:r>
            <a:r>
              <a:rPr lang="en-US" altLang="en-US" dirty="0">
                <a:latin typeface="Franklin Gothic Medium Cond" panose="020B0606030402020204" pitchFamily="34" charset="0"/>
              </a:rPr>
              <a:t> za </a:t>
            </a:r>
            <a:r>
              <a:rPr lang="en-US" altLang="en-US" dirty="0" err="1">
                <a:latin typeface="Franklin Gothic Medium Cond" panose="020B0606030402020204" pitchFamily="34" charset="0"/>
              </a:rPr>
              <a:t>transkripciju</a:t>
            </a:r>
            <a:r>
              <a:rPr lang="en-US" altLang="en-US" dirty="0">
                <a:latin typeface="Franklin Gothic Medium Cond" panose="020B0606030402020204" pitchFamily="34" charset="0"/>
              </a:rPr>
              <a:t>. </a:t>
            </a:r>
            <a:endParaRPr lang="hr-HR" altLang="en-US" dirty="0">
              <a:latin typeface="Franklin Gothic Medium Cond" panose="020B0606030402020204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Franklin Gothic Medium Cond" panose="020B0606030402020204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b="1" dirty="0" err="1">
                <a:latin typeface="Franklin Gothic Medium Cond" panose="020B0606030402020204" pitchFamily="34" charset="0"/>
              </a:rPr>
              <a:t>Onkolitički</a:t>
            </a:r>
            <a:r>
              <a:rPr lang="en-US" altLang="en-US" b="1" dirty="0">
                <a:latin typeface="Franklin Gothic Medium Cond" panose="020B0606030402020204" pitchFamily="34" charset="0"/>
              </a:rPr>
              <a:t> </a:t>
            </a:r>
            <a:r>
              <a:rPr lang="en-US" altLang="en-US" b="1" dirty="0" err="1">
                <a:latin typeface="Franklin Gothic Medium Cond" panose="020B0606030402020204" pitchFamily="34" charset="0"/>
              </a:rPr>
              <a:t>potencijal</a:t>
            </a:r>
            <a:r>
              <a:rPr lang="en-US" altLang="en-US" dirty="0">
                <a:latin typeface="Franklin Gothic Medium Cond" panose="020B0606030402020204" pitchFamily="34" charset="0"/>
              </a:rPr>
              <a:t> - </a:t>
            </a:r>
            <a:r>
              <a:rPr lang="hr-HR" altLang="en-US" dirty="0">
                <a:latin typeface="Franklin Gothic Medium Cond" panose="020B0606030402020204" pitchFamily="34" charset="0"/>
              </a:rPr>
              <a:t>z</a:t>
            </a:r>
            <a:r>
              <a:rPr lang="en-US" altLang="en-US" dirty="0">
                <a:latin typeface="Franklin Gothic Medium Cond" panose="020B0606030402020204" pitchFamily="34" charset="0"/>
              </a:rPr>
              <a:t>bog </a:t>
            </a:r>
            <a:r>
              <a:rPr lang="en-US" altLang="en-US" dirty="0" err="1">
                <a:latin typeface="Franklin Gothic Medium Cond" panose="020B0606030402020204" pitchFamily="34" charset="0"/>
              </a:rPr>
              <a:t>sposobnosti</a:t>
            </a:r>
            <a:r>
              <a:rPr lang="en-US" altLang="en-US" dirty="0">
                <a:latin typeface="Franklin Gothic Medium Cond" panose="020B0606030402020204" pitchFamily="34" charset="0"/>
              </a:rPr>
              <a:t> </a:t>
            </a:r>
            <a:r>
              <a:rPr lang="en-US" altLang="en-US" dirty="0" err="1">
                <a:latin typeface="Franklin Gothic Medium Cond" panose="020B0606030402020204" pitchFamily="34" charset="0"/>
              </a:rPr>
              <a:t>inhibicije</a:t>
            </a:r>
            <a:r>
              <a:rPr lang="en-US" altLang="en-US" dirty="0">
                <a:latin typeface="Franklin Gothic Medium Cond" panose="020B0606030402020204" pitchFamily="34" charset="0"/>
              </a:rPr>
              <a:t> </a:t>
            </a:r>
            <a:r>
              <a:rPr lang="en-US" altLang="en-US" dirty="0" err="1">
                <a:latin typeface="Franklin Gothic Medium Cond" panose="020B0606030402020204" pitchFamily="34" charset="0"/>
              </a:rPr>
              <a:t>transkripcije</a:t>
            </a:r>
            <a:r>
              <a:rPr lang="en-US" altLang="en-US" dirty="0">
                <a:latin typeface="Franklin Gothic Medium Cond" panose="020B0606030402020204" pitchFamily="34" charset="0"/>
              </a:rPr>
              <a:t> </a:t>
            </a:r>
            <a:r>
              <a:rPr lang="en-US" altLang="en-US" dirty="0" err="1">
                <a:latin typeface="Franklin Gothic Medium Cond" panose="020B0606030402020204" pitchFamily="34" charset="0"/>
              </a:rPr>
              <a:t>domaćina</a:t>
            </a:r>
            <a:r>
              <a:rPr lang="en-US" altLang="en-US" dirty="0">
                <a:latin typeface="Franklin Gothic Medium Cond" panose="020B0606030402020204" pitchFamily="34" charset="0"/>
              </a:rPr>
              <a:t>, </a:t>
            </a:r>
            <a:r>
              <a:rPr lang="en-US" altLang="en-US" dirty="0" err="1">
                <a:latin typeface="Franklin Gothic Medium Cond" panose="020B0606030402020204" pitchFamily="34" charset="0"/>
              </a:rPr>
              <a:t>koristi</a:t>
            </a:r>
            <a:r>
              <a:rPr lang="en-US" altLang="en-US" dirty="0">
                <a:latin typeface="Franklin Gothic Medium Cond" panose="020B0606030402020204" pitchFamily="34" charset="0"/>
              </a:rPr>
              <a:t> se u </a:t>
            </a:r>
            <a:r>
              <a:rPr lang="en-US" altLang="en-US" dirty="0" err="1">
                <a:latin typeface="Franklin Gothic Medium Cond" panose="020B0606030402020204" pitchFamily="34" charset="0"/>
              </a:rPr>
              <a:t>eksperimentalnoj</a:t>
            </a:r>
            <a:r>
              <a:rPr lang="en-US" altLang="en-US" dirty="0">
                <a:latin typeface="Franklin Gothic Medium Cond" panose="020B0606030402020204" pitchFamily="34" charset="0"/>
              </a:rPr>
              <a:t> </a:t>
            </a:r>
            <a:r>
              <a:rPr lang="en-US" altLang="en-US" dirty="0" err="1">
                <a:latin typeface="Franklin Gothic Medium Cond" panose="020B0606030402020204" pitchFamily="34" charset="0"/>
              </a:rPr>
              <a:t>terapiji</a:t>
            </a:r>
            <a:r>
              <a:rPr lang="en-US" altLang="en-US" dirty="0">
                <a:latin typeface="Franklin Gothic Medium Cond" panose="020B0606030402020204" pitchFamily="34" charset="0"/>
              </a:rPr>
              <a:t> </a:t>
            </a:r>
            <a:r>
              <a:rPr lang="en-US" altLang="en-US" dirty="0" err="1">
                <a:latin typeface="Franklin Gothic Medium Cond" panose="020B0606030402020204" pitchFamily="34" charset="0"/>
              </a:rPr>
              <a:t>tumora</a:t>
            </a:r>
            <a:r>
              <a:rPr lang="en-US" altLang="en-US" dirty="0">
                <a:latin typeface="Franklin Gothic Medium Cond" panose="020B0606030402020204" pitchFamily="34" charset="0"/>
              </a:rPr>
              <a:t>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C62C29-431E-4094-B6FF-DE101B6660BA}"/>
              </a:ext>
            </a:extLst>
          </p:cNvPr>
          <p:cNvSpPr txBox="1"/>
          <p:nvPr/>
        </p:nvSpPr>
        <p:spPr>
          <a:xfrm>
            <a:off x="1" y="-4207"/>
            <a:ext cx="12191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Franklin Gothic Medium Cond" panose="020B0606030402020204" pitchFamily="34" charset="0"/>
              </a:rPr>
              <a:t>Teorijski pregled teme</a:t>
            </a:r>
            <a:endParaRPr lang="en-US" dirty="0">
              <a:latin typeface="Franklin Gothic Medium Cond" panose="020B06060304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7BB4B75-E6CC-4BD8-B2CC-892A8B5132D0}"/>
              </a:ext>
            </a:extLst>
          </p:cNvPr>
          <p:cNvSpPr/>
          <p:nvPr/>
        </p:nvSpPr>
        <p:spPr>
          <a:xfrm>
            <a:off x="0" y="6566377"/>
            <a:ext cx="1211692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200" baseline="30000" dirty="0">
                <a:latin typeface="Franklin Gothic Medium Cond" panose="020B0606030402020204" pitchFamily="34" charset="0"/>
              </a:rPr>
              <a:t>1</a:t>
            </a:r>
            <a:r>
              <a:rPr lang="en-US" sz="1200" dirty="0">
                <a:latin typeface="Franklin Gothic Medium Cond" panose="020B0606030402020204" pitchFamily="34" charset="0"/>
              </a:rPr>
              <a:t>Liu G, Cao W, </a:t>
            </a:r>
            <a:r>
              <a:rPr lang="en-US" sz="1200" dirty="0" err="1">
                <a:latin typeface="Franklin Gothic Medium Cond" panose="020B0606030402020204" pitchFamily="34" charset="0"/>
              </a:rPr>
              <a:t>Salawudeen</a:t>
            </a:r>
            <a:r>
              <a:rPr lang="en-US" sz="1200" dirty="0">
                <a:latin typeface="Franklin Gothic Medium Cond" panose="020B0606030402020204" pitchFamily="34" charset="0"/>
              </a:rPr>
              <a:t> A, Zhu W, </a:t>
            </a:r>
            <a:r>
              <a:rPr lang="en-US" sz="1200" dirty="0" err="1">
                <a:latin typeface="Franklin Gothic Medium Cond" panose="020B0606030402020204" pitchFamily="34" charset="0"/>
              </a:rPr>
              <a:t>Emeterio</a:t>
            </a:r>
            <a:r>
              <a:rPr lang="en-US" sz="1200" dirty="0">
                <a:latin typeface="Franklin Gothic Medium Cond" panose="020B0606030402020204" pitchFamily="34" charset="0"/>
              </a:rPr>
              <a:t> K, </a:t>
            </a:r>
            <a:r>
              <a:rPr lang="en-US" sz="1200" dirty="0" err="1">
                <a:latin typeface="Franklin Gothic Medium Cond" panose="020B0606030402020204" pitchFamily="34" charset="0"/>
              </a:rPr>
              <a:t>Safronetz</a:t>
            </a:r>
            <a:r>
              <a:rPr lang="en-US" sz="1200" dirty="0">
                <a:latin typeface="Franklin Gothic Medium Cond" panose="020B0606030402020204" pitchFamily="34" charset="0"/>
              </a:rPr>
              <a:t> D, </a:t>
            </a:r>
            <a:r>
              <a:rPr lang="en-US" sz="1200" dirty="0" err="1">
                <a:latin typeface="Franklin Gothic Medium Cond" panose="020B0606030402020204" pitchFamily="34" charset="0"/>
              </a:rPr>
              <a:t>Banadyga</a:t>
            </a:r>
            <a:r>
              <a:rPr lang="en-US" sz="1200" dirty="0">
                <a:latin typeface="Franklin Gothic Medium Cond" panose="020B0606030402020204" pitchFamily="34" charset="0"/>
              </a:rPr>
              <a:t> L. Vesicular Stomatitis Virus: From Agricultural Pathogen to Vaccine Vector. Pathogens. 2021 Aug 27;10(9):1092.</a:t>
            </a:r>
          </a:p>
        </p:txBody>
      </p:sp>
    </p:spTree>
    <p:extLst>
      <p:ext uri="{BB962C8B-B14F-4D97-AF65-F5344CB8AC3E}">
        <p14:creationId xmlns:p14="http://schemas.microsoft.com/office/powerpoint/2010/main" val="2641272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2D509390-0C6C-4516-92E4-B1A499FEA73B}"/>
              </a:ext>
            </a:extLst>
          </p:cNvPr>
          <p:cNvGrpSpPr/>
          <p:nvPr/>
        </p:nvGrpSpPr>
        <p:grpSpPr>
          <a:xfrm>
            <a:off x="9482789" y="604719"/>
            <a:ext cx="2402541" cy="1431393"/>
            <a:chOff x="470740" y="537380"/>
            <a:chExt cx="2402541" cy="1431393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AE9C1AA8-7248-4113-A14F-94D39450BE47}"/>
                </a:ext>
              </a:extLst>
            </p:cNvPr>
            <p:cNvSpPr txBox="1"/>
            <p:nvPr/>
          </p:nvSpPr>
          <p:spPr>
            <a:xfrm>
              <a:off x="800149" y="1660996"/>
              <a:ext cx="20260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1400" dirty="0"/>
                <a:t>Virusna infekcija</a:t>
              </a:r>
              <a:endParaRPr lang="en-US" sz="1400" dirty="0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B20FF54-8FC0-4CAC-A834-13C068521F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25941"/>
            <a:stretch/>
          </p:blipFill>
          <p:spPr>
            <a:xfrm>
              <a:off x="470740" y="537380"/>
              <a:ext cx="2402541" cy="1059098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2687A34-8011-47E9-9932-265CDCD685C2}"/>
              </a:ext>
            </a:extLst>
          </p:cNvPr>
          <p:cNvGrpSpPr/>
          <p:nvPr/>
        </p:nvGrpSpPr>
        <p:grpSpPr>
          <a:xfrm>
            <a:off x="4563445" y="604719"/>
            <a:ext cx="2904918" cy="1628303"/>
            <a:chOff x="3619210" y="669688"/>
            <a:chExt cx="2890615" cy="138863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A2805FC-D6B9-4D08-AAB1-E898A2534A4A}"/>
                </a:ext>
              </a:extLst>
            </p:cNvPr>
            <p:cNvSpPr txBox="1"/>
            <p:nvPr/>
          </p:nvSpPr>
          <p:spPr>
            <a:xfrm>
              <a:off x="3619210" y="1552372"/>
              <a:ext cx="2890615" cy="5059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1400" dirty="0"/>
                <a:t>Prepoznavanje od strane staničnih senzora </a:t>
              </a:r>
              <a:endParaRPr lang="en-US" sz="1400" dirty="0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8D9883E-790F-4103-9F84-A29BF18095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38155"/>
            <a:stretch/>
          </p:blipFill>
          <p:spPr>
            <a:xfrm>
              <a:off x="3738702" y="669688"/>
              <a:ext cx="2771123" cy="842345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75AD38AC-9B03-4836-B2A8-F146A25ABD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" y="4299325"/>
            <a:ext cx="2857801" cy="12467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BFCFF5A-0351-4C3C-8D85-C215317A81B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2074" t="23679" r="10384" b="18281"/>
          <a:stretch/>
        </p:blipFill>
        <p:spPr>
          <a:xfrm rot="5400000">
            <a:off x="684081" y="2947248"/>
            <a:ext cx="1787747" cy="72177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FF70277-AD41-4F41-81A7-80D5184013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35638" y="3783270"/>
            <a:ext cx="2652997" cy="227885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3B1FE09-F4BA-4B84-AF4B-8FCCBAB80FC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7022" b="20721"/>
          <a:stretch/>
        </p:blipFill>
        <p:spPr>
          <a:xfrm>
            <a:off x="2688004" y="3930980"/>
            <a:ext cx="1048873" cy="64633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0950601-63C9-42BB-8C63-A4E06047705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6844" t="15319" r="9799" b="15230"/>
          <a:stretch/>
        </p:blipFill>
        <p:spPr>
          <a:xfrm>
            <a:off x="2476481" y="5501627"/>
            <a:ext cx="1515036" cy="86861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EE75921-7367-4076-9B39-F897DD9ABCF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83703" y="4641688"/>
            <a:ext cx="2532201" cy="64633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1DE822C-C8FE-4A48-AF29-3400F262AA8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0800000">
            <a:off x="7577511" y="701502"/>
            <a:ext cx="2032802" cy="587091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190648F6-A626-4715-A138-A4750F21C4B9}"/>
              </a:ext>
            </a:extLst>
          </p:cNvPr>
          <p:cNvGrpSpPr/>
          <p:nvPr/>
        </p:nvGrpSpPr>
        <p:grpSpPr>
          <a:xfrm>
            <a:off x="-112693" y="436185"/>
            <a:ext cx="4686942" cy="1799567"/>
            <a:chOff x="-112693" y="436185"/>
            <a:chExt cx="4686942" cy="1799567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37958CA-3565-4B9C-83F9-64F40517FC89}"/>
                </a:ext>
              </a:extLst>
            </p:cNvPr>
            <p:cNvGrpSpPr/>
            <p:nvPr/>
          </p:nvGrpSpPr>
          <p:grpSpPr>
            <a:xfrm>
              <a:off x="-112693" y="436185"/>
              <a:ext cx="3381293" cy="1799567"/>
              <a:chOff x="8305628" y="310523"/>
              <a:chExt cx="3381293" cy="1799567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9814DC30-A93D-4B85-B2E5-D1E98BBCE4A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/>
              <a:srcRect l="11891" t="12391" r="12086" b="13041"/>
              <a:stretch/>
            </p:blipFill>
            <p:spPr>
              <a:xfrm>
                <a:off x="8464635" y="310523"/>
                <a:ext cx="2179265" cy="1276347"/>
              </a:xfrm>
              <a:prstGeom prst="rect">
                <a:avLst/>
              </a:prstGeom>
            </p:spPr>
          </p:pic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66A1342-D32C-400F-BEEB-73E050D27E5B}"/>
                  </a:ext>
                </a:extLst>
              </p:cNvPr>
              <p:cNvSpPr txBox="1"/>
              <p:nvPr/>
            </p:nvSpPr>
            <p:spPr>
              <a:xfrm>
                <a:off x="8305628" y="1586870"/>
                <a:ext cx="33812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hr-HR" sz="1400" dirty="0"/>
                  <a:t>Prijenos signala do mitohondrijskog </a:t>
                </a:r>
              </a:p>
              <a:p>
                <a:pPr algn="ctr"/>
                <a:r>
                  <a:rPr lang="hr-HR" sz="1400" dirty="0"/>
                  <a:t>antivirusnog signalnog proteina  </a:t>
                </a:r>
                <a:endParaRPr lang="en-US" sz="1400" dirty="0"/>
              </a:p>
            </p:txBody>
          </p:sp>
        </p:grp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34A53EB3-B1DF-45F8-809E-E2B2CBFEEE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rot="10800000">
              <a:off x="2541447" y="780812"/>
              <a:ext cx="2032802" cy="587091"/>
            </a:xfrm>
            <a:prstGeom prst="rect">
              <a:avLst/>
            </a:prstGeom>
          </p:spPr>
        </p:pic>
      </p:grpSp>
      <p:pic>
        <p:nvPicPr>
          <p:cNvPr id="2050" name="Picture 2" descr="Antiviral Immune Response - an overview | ScienceDirect Topics">
            <a:extLst>
              <a:ext uri="{FF2B5EF4-FFF2-40B4-BE49-F238E27FC236}">
                <a16:creationId xmlns:a16="http://schemas.microsoft.com/office/drawing/2014/main" id="{DA8F7843-E5DD-4F7E-9FD3-0EA67C7ACB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0" r="16689"/>
          <a:stretch/>
        </p:blipFill>
        <p:spPr bwMode="auto">
          <a:xfrm>
            <a:off x="8467839" y="3491815"/>
            <a:ext cx="3417491" cy="2756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itle 1">
            <a:extLst>
              <a:ext uri="{FF2B5EF4-FFF2-40B4-BE49-F238E27FC236}">
                <a16:creationId xmlns:a16="http://schemas.microsoft.com/office/drawing/2014/main" id="{5310FF75-F8FF-41A1-8F54-2C10E7C182B8}"/>
              </a:ext>
            </a:extLst>
          </p:cNvPr>
          <p:cNvSpPr txBox="1">
            <a:spLocks/>
          </p:cNvSpPr>
          <p:nvPr/>
        </p:nvSpPr>
        <p:spPr>
          <a:xfrm>
            <a:off x="0" y="2841687"/>
            <a:ext cx="12191999" cy="4788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err="1">
                <a:latin typeface="Franklin Gothic Medium Cond" panose="020B0606030402020204" pitchFamily="34" charset="0"/>
              </a:rPr>
              <a:t>Odgovor</a:t>
            </a:r>
            <a:r>
              <a:rPr lang="en-US" sz="3200" b="1" dirty="0">
                <a:latin typeface="Franklin Gothic Medium Cond" panose="020B0606030402020204" pitchFamily="34" charset="0"/>
              </a:rPr>
              <a:t> </a:t>
            </a:r>
            <a:r>
              <a:rPr lang="en-US" sz="3200" b="1" dirty="0" err="1">
                <a:latin typeface="Franklin Gothic Medium Cond" panose="020B0606030402020204" pitchFamily="34" charset="0"/>
              </a:rPr>
              <a:t>urođenog</a:t>
            </a:r>
            <a:r>
              <a:rPr lang="en-US" sz="3200" b="1" dirty="0">
                <a:latin typeface="Franklin Gothic Medium Cond" panose="020B0606030402020204" pitchFamily="34" charset="0"/>
              </a:rPr>
              <a:t> </a:t>
            </a:r>
            <a:r>
              <a:rPr lang="en-US" sz="3200" b="1" dirty="0" err="1">
                <a:latin typeface="Franklin Gothic Medium Cond" panose="020B0606030402020204" pitchFamily="34" charset="0"/>
              </a:rPr>
              <a:t>imunološkog</a:t>
            </a:r>
            <a:r>
              <a:rPr lang="en-US" sz="3200" b="1" dirty="0">
                <a:latin typeface="Franklin Gothic Medium Cond" panose="020B0606030402020204" pitchFamily="34" charset="0"/>
              </a:rPr>
              <a:t> </a:t>
            </a:r>
            <a:r>
              <a:rPr lang="en-US" sz="3200" b="1" dirty="0" err="1">
                <a:latin typeface="Franklin Gothic Medium Cond" panose="020B0606030402020204" pitchFamily="34" charset="0"/>
              </a:rPr>
              <a:t>sustava</a:t>
            </a:r>
            <a:r>
              <a:rPr lang="en-US" sz="3200" b="1" dirty="0">
                <a:latin typeface="Franklin Gothic Medium Cond" panose="020B0606030402020204" pitchFamily="34" charset="0"/>
              </a:rPr>
              <a:t> </a:t>
            </a:r>
            <a:r>
              <a:rPr lang="en-US" sz="3200" b="1" dirty="0" err="1">
                <a:latin typeface="Franklin Gothic Medium Cond" panose="020B0606030402020204" pitchFamily="34" charset="0"/>
              </a:rPr>
              <a:t>na</a:t>
            </a:r>
            <a:r>
              <a:rPr lang="en-US" sz="3200" b="1" dirty="0">
                <a:latin typeface="Franklin Gothic Medium Cond" panose="020B0606030402020204" pitchFamily="34" charset="0"/>
              </a:rPr>
              <a:t> </a:t>
            </a:r>
            <a:r>
              <a:rPr lang="en-US" sz="3200" b="1" dirty="0" err="1">
                <a:latin typeface="Franklin Gothic Medium Cond" panose="020B0606030402020204" pitchFamily="34" charset="0"/>
              </a:rPr>
              <a:t>viruse</a:t>
            </a:r>
            <a:endParaRPr lang="en-US" sz="3200" b="1" dirty="0">
              <a:latin typeface="Franklin Gothic Medium Cond" panose="020B0606030402020204" pitchFamily="34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B197ACB6-AD92-45B0-9EAE-EEC5B48DAAE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534650" y="6604324"/>
            <a:ext cx="1657350" cy="253676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2FEE048B-AE99-45DE-A472-772646EC26B1}"/>
              </a:ext>
            </a:extLst>
          </p:cNvPr>
          <p:cNvSpPr txBox="1"/>
          <p:nvPr/>
        </p:nvSpPr>
        <p:spPr>
          <a:xfrm>
            <a:off x="1" y="-4207"/>
            <a:ext cx="12191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Franklin Gothic Medium Cond" panose="020B0606030402020204" pitchFamily="34" charset="0"/>
              </a:rPr>
              <a:t>Teorijski pregled teme</a:t>
            </a:r>
            <a:endParaRPr lang="en-US" dirty="0">
              <a:latin typeface="Franklin Gothic Medium Cond" panose="020B0606030402020204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9AD4BAF-452A-4746-80E9-E6C117FB650C}"/>
              </a:ext>
            </a:extLst>
          </p:cNvPr>
          <p:cNvSpPr/>
          <p:nvPr/>
        </p:nvSpPr>
        <p:spPr>
          <a:xfrm>
            <a:off x="4500282" y="251012"/>
            <a:ext cx="3218330" cy="21279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ultiplication Sign 5">
            <a:extLst>
              <a:ext uri="{FF2B5EF4-FFF2-40B4-BE49-F238E27FC236}">
                <a16:creationId xmlns:a16="http://schemas.microsoft.com/office/drawing/2014/main" id="{D4FC3274-46F9-4749-93E1-088262437B6C}"/>
              </a:ext>
            </a:extLst>
          </p:cNvPr>
          <p:cNvSpPr/>
          <p:nvPr/>
        </p:nvSpPr>
        <p:spPr>
          <a:xfrm>
            <a:off x="3004963" y="791767"/>
            <a:ext cx="1226462" cy="523220"/>
          </a:xfrm>
          <a:prstGeom prst="mathMultiply">
            <a:avLst>
              <a:gd name="adj1" fmla="val 467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79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CCBD958-A2C4-4422-8645-1774806BD7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7694" y="1230838"/>
            <a:ext cx="5404560" cy="40783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685648A-D4B2-4189-8C72-84638C63772D}"/>
              </a:ext>
            </a:extLst>
          </p:cNvPr>
          <p:cNvSpPr txBox="1"/>
          <p:nvPr/>
        </p:nvSpPr>
        <p:spPr>
          <a:xfrm>
            <a:off x="1" y="-4207"/>
            <a:ext cx="12191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Franklin Gothic Medium Cond" panose="020B0606030402020204" pitchFamily="34" charset="0"/>
              </a:rPr>
              <a:t>Teorijski pregled teme</a:t>
            </a:r>
            <a:endParaRPr lang="en-US" dirty="0">
              <a:latin typeface="Franklin Gothic Medium Cond" panose="020B06060304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3A6073-A831-486D-B711-309C5A5F0FB8}"/>
              </a:ext>
            </a:extLst>
          </p:cNvPr>
          <p:cNvSpPr txBox="1"/>
          <p:nvPr/>
        </p:nvSpPr>
        <p:spPr>
          <a:xfrm>
            <a:off x="6427694" y="5868830"/>
            <a:ext cx="5764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>
                <a:latin typeface="Franklin Gothic Medium Cond" panose="020B0606030402020204" pitchFamily="34" charset="0"/>
              </a:rPr>
              <a:t>Slika 2</a:t>
            </a:r>
            <a:r>
              <a:rPr lang="hr-HR" dirty="0">
                <a:latin typeface="Franklin Gothic Medium Cond" panose="020B0606030402020204" pitchFamily="34" charset="0"/>
              </a:rPr>
              <a:t>: Pisači, brisači i čitači m6A modifikacije</a:t>
            </a:r>
            <a:r>
              <a:rPr lang="hr-HR" baseline="30000" dirty="0">
                <a:latin typeface="Franklin Gothic Medium Cond" panose="020B0606030402020204" pitchFamily="34" charset="0"/>
              </a:rPr>
              <a:t>2</a:t>
            </a:r>
            <a:r>
              <a:rPr lang="hr-HR" dirty="0">
                <a:latin typeface="Franklin Gothic Medium Cond" panose="020B0606030402020204" pitchFamily="34" charset="0"/>
              </a:rPr>
              <a:t>.</a:t>
            </a:r>
            <a:endParaRPr lang="en-US" baseline="30000" dirty="0">
              <a:latin typeface="Franklin Gothic Medium Cond" panose="020B06060304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29F0A80-2CE2-4C48-94E9-5C4BCA48318A}"/>
              </a:ext>
            </a:extLst>
          </p:cNvPr>
          <p:cNvSpPr/>
          <p:nvPr/>
        </p:nvSpPr>
        <p:spPr>
          <a:xfrm>
            <a:off x="0" y="6566377"/>
            <a:ext cx="1211692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200" baseline="30000" dirty="0">
                <a:latin typeface="Franklin Gothic Medium Cond" panose="020B0606030402020204" pitchFamily="34" charset="0"/>
              </a:rPr>
              <a:t>2</a:t>
            </a:r>
            <a:r>
              <a:rPr lang="en-US" sz="1200" dirty="0">
                <a:latin typeface="Franklin Gothic Medium Cond" panose="020B0606030402020204" pitchFamily="34" charset="0"/>
              </a:rPr>
              <a:t>Zhao, </a:t>
            </a:r>
            <a:r>
              <a:rPr lang="en-US" sz="1200" dirty="0" err="1">
                <a:latin typeface="Franklin Gothic Medium Cond" panose="020B0606030402020204" pitchFamily="34" charset="0"/>
              </a:rPr>
              <a:t>Boxuan</a:t>
            </a:r>
            <a:r>
              <a:rPr lang="en-US" sz="1200" dirty="0">
                <a:latin typeface="Franklin Gothic Medium Cond" panose="020B0606030402020204" pitchFamily="34" charset="0"/>
              </a:rPr>
              <a:t> &amp; Roundtree, Ian &amp; He, </a:t>
            </a:r>
            <a:r>
              <a:rPr lang="en-US" sz="1200" dirty="0" err="1">
                <a:latin typeface="Franklin Gothic Medium Cond" panose="020B0606030402020204" pitchFamily="34" charset="0"/>
              </a:rPr>
              <a:t>Chuan</a:t>
            </a:r>
            <a:r>
              <a:rPr lang="en-US" sz="1200" dirty="0">
                <a:latin typeface="Franklin Gothic Medium Cond" panose="020B0606030402020204" pitchFamily="34" charset="0"/>
              </a:rPr>
              <a:t>. (2018). Publisher Correction: Post-transcriptional gene regulation by mRNA modifications. Nature Reviews Molecular Cell Biology. 19. 1. 10.1038/s41580-018-0075-1.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44BDC4B-7F1A-48B1-AC81-7501DE163361}"/>
              </a:ext>
            </a:extLst>
          </p:cNvPr>
          <p:cNvSpPr/>
          <p:nvPr/>
        </p:nvSpPr>
        <p:spPr>
          <a:xfrm>
            <a:off x="485775" y="1824494"/>
            <a:ext cx="59437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hr-HR" altLang="en-US" dirty="0">
                <a:latin typeface="Franklin Gothic Medium Cond" panose="020B0606030402020204" pitchFamily="34" charset="0"/>
              </a:rPr>
              <a:t>kemijska modifikacija dodavanja metilne skupine na 6. ugljikov atom </a:t>
            </a:r>
            <a:r>
              <a:rPr lang="hr-HR" altLang="en-US" dirty="0" err="1">
                <a:latin typeface="Franklin Gothic Medium Cond" panose="020B0606030402020204" pitchFamily="34" charset="0"/>
              </a:rPr>
              <a:t>adenozina</a:t>
            </a:r>
            <a:r>
              <a:rPr lang="hr-HR" altLang="en-US" dirty="0">
                <a:latin typeface="Franklin Gothic Medium Cond" panose="020B0606030402020204" pitchFamily="34" charset="0"/>
              </a:rPr>
              <a:t> u RNA</a:t>
            </a: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hr-HR" altLang="en-US" dirty="0">
                <a:latin typeface="Franklin Gothic Medium Cond" panose="020B0606030402020204" pitchFamily="34" charset="0"/>
              </a:rPr>
              <a:t>najučestalija modifikacija RNA koja usmjerava </a:t>
            </a:r>
            <a:r>
              <a:rPr lang="hr-HR" altLang="en-US" dirty="0" err="1">
                <a:latin typeface="Franklin Gothic Medium Cond" panose="020B0606030402020204" pitchFamily="34" charset="0"/>
              </a:rPr>
              <a:t>mRNA</a:t>
            </a:r>
            <a:r>
              <a:rPr lang="hr-HR" altLang="en-US" dirty="0">
                <a:latin typeface="Franklin Gothic Medium Cond" panose="020B0606030402020204" pitchFamily="34" charset="0"/>
              </a:rPr>
              <a:t> u različite metaboličke procese</a:t>
            </a: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hr-HR" altLang="en-US" dirty="0">
                <a:latin typeface="Franklin Gothic Medium Cond" panose="020B0606030402020204" pitchFamily="34" charset="0"/>
              </a:rPr>
              <a:t>e</a:t>
            </a:r>
            <a:r>
              <a:rPr lang="en-US" altLang="en-US" dirty="0" err="1">
                <a:latin typeface="Franklin Gothic Medium Cond" panose="020B0606030402020204" pitchFamily="34" charset="0"/>
              </a:rPr>
              <a:t>nzimi</a:t>
            </a:r>
            <a:r>
              <a:rPr lang="en-US" altLang="en-US" dirty="0">
                <a:latin typeface="Franklin Gothic Medium Cond" panose="020B0606030402020204" pitchFamily="34" charset="0"/>
              </a:rPr>
              <a:t> m</a:t>
            </a:r>
            <a:r>
              <a:rPr lang="en-US" altLang="en-US" baseline="30000" dirty="0">
                <a:latin typeface="Franklin Gothic Medium Cond" panose="020B0606030402020204" pitchFamily="34" charset="0"/>
              </a:rPr>
              <a:t>6</a:t>
            </a:r>
            <a:r>
              <a:rPr lang="en-US" altLang="en-US" dirty="0">
                <a:latin typeface="Franklin Gothic Medium Cond" panose="020B0606030402020204" pitchFamily="34" charset="0"/>
              </a:rPr>
              <a:t>A </a:t>
            </a:r>
            <a:r>
              <a:rPr lang="en-US" altLang="en-US" dirty="0" err="1">
                <a:latin typeface="Franklin Gothic Medium Cond" panose="020B0606030402020204" pitchFamily="34" charset="0"/>
              </a:rPr>
              <a:t>mašinerije</a:t>
            </a:r>
            <a:r>
              <a:rPr lang="hr-HR" altLang="en-US" dirty="0">
                <a:latin typeface="Franklin Gothic Medium Cond" panose="020B0606030402020204" pitchFamily="34" charset="0"/>
              </a:rPr>
              <a:t>: pisači, brisači, čitači</a:t>
            </a:r>
            <a:endParaRPr lang="en-US" altLang="en-US" dirty="0">
              <a:latin typeface="Franklin Gothic Medium Cond" panose="020B06060304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CE6A05F-DBFA-41EC-92EE-C7890627CE92}"/>
              </a:ext>
            </a:extLst>
          </p:cNvPr>
          <p:cNvSpPr/>
          <p:nvPr/>
        </p:nvSpPr>
        <p:spPr>
          <a:xfrm>
            <a:off x="3625407" y="325368"/>
            <a:ext cx="383265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altLang="en-US" sz="4400" dirty="0">
                <a:latin typeface="Franklin Gothic Medium Cond" panose="020B0606030402020204" pitchFamily="34" charset="0"/>
              </a:rPr>
              <a:t>m</a:t>
            </a:r>
            <a:r>
              <a:rPr lang="hr-HR" altLang="en-US" sz="4400" baseline="30000" dirty="0">
                <a:latin typeface="Franklin Gothic Medium Cond" panose="020B0606030402020204" pitchFamily="34" charset="0"/>
              </a:rPr>
              <a:t>6</a:t>
            </a:r>
            <a:r>
              <a:rPr lang="hr-HR" altLang="en-US" sz="4400" dirty="0">
                <a:latin typeface="Franklin Gothic Medium Cond" panose="020B0606030402020204" pitchFamily="34" charset="0"/>
              </a:rPr>
              <a:t>A modifikacija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145368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981E3CF-AA24-487C-818C-DB2F1430271C}"/>
              </a:ext>
            </a:extLst>
          </p:cNvPr>
          <p:cNvSpPr txBox="1"/>
          <p:nvPr/>
        </p:nvSpPr>
        <p:spPr>
          <a:xfrm>
            <a:off x="1" y="-4207"/>
            <a:ext cx="12191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Franklin Gothic Medium Cond" panose="020B0606030402020204" pitchFamily="34" charset="0"/>
              </a:rPr>
              <a:t>Metodologija i rezultati</a:t>
            </a:r>
            <a:endParaRPr lang="en-US" dirty="0">
              <a:latin typeface="Franklin Gothic Medium Cond" panose="020B06060304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8AF0DC-70B0-4624-8DA4-BA979C4452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4915"/>
          <a:stretch/>
        </p:blipFill>
        <p:spPr>
          <a:xfrm>
            <a:off x="1389530" y="2283899"/>
            <a:ext cx="2190312" cy="26149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070698A-F3CB-4169-BF36-2C7D21663A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45" y="2242860"/>
            <a:ext cx="2495898" cy="342948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21FCE590-DA09-41AF-B5F5-3D0325B963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340" y="303854"/>
            <a:ext cx="8526281" cy="1827778"/>
          </a:xfrm>
          <a:prstGeom prst="rect">
            <a:avLst/>
          </a:prstGeom>
        </p:spPr>
      </p:pic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5E58A940-2CAC-468C-AF97-2DC65835DFF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1" r="34496" b="17140"/>
          <a:stretch/>
        </p:blipFill>
        <p:spPr>
          <a:xfrm>
            <a:off x="1092646" y="5051081"/>
            <a:ext cx="5585139" cy="151448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05DE7D0-40B9-470A-BA93-0A5905A2801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406"/>
          <a:stretch/>
        </p:blipFill>
        <p:spPr>
          <a:xfrm>
            <a:off x="80245" y="5001231"/>
            <a:ext cx="1792121" cy="46679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2318E9B-712B-40FD-8338-2EDBD66F87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60985" y="5200723"/>
            <a:ext cx="1076603" cy="515872"/>
          </a:xfrm>
          <a:prstGeom prst="rect">
            <a:avLst/>
          </a:prstGeom>
        </p:spPr>
      </p:pic>
      <p:pic>
        <p:nvPicPr>
          <p:cNvPr id="14" name="Content Placeholder 3">
            <a:extLst>
              <a:ext uri="{FF2B5EF4-FFF2-40B4-BE49-F238E27FC236}">
                <a16:creationId xmlns:a16="http://schemas.microsoft.com/office/drawing/2014/main" id="{FD637F3C-2774-4679-8B4A-29E3A8AEE5E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5608" r="16302" b="17140"/>
          <a:stretch/>
        </p:blipFill>
        <p:spPr>
          <a:xfrm>
            <a:off x="7252446" y="5153631"/>
            <a:ext cx="1542352" cy="151448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976E99-6ABE-4A68-A98C-4E13EE7FFB18}"/>
              </a:ext>
            </a:extLst>
          </p:cNvPr>
          <p:cNvCxnSpPr>
            <a:cxnSpLocks/>
          </p:cNvCxnSpPr>
          <p:nvPr/>
        </p:nvCxnSpPr>
        <p:spPr>
          <a:xfrm>
            <a:off x="7467600" y="5538149"/>
            <a:ext cx="959223" cy="83023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50364E5-513E-4C1F-978C-DD15519AC66E}"/>
              </a:ext>
            </a:extLst>
          </p:cNvPr>
          <p:cNvCxnSpPr>
            <a:cxnSpLocks/>
          </p:cNvCxnSpPr>
          <p:nvPr/>
        </p:nvCxnSpPr>
        <p:spPr>
          <a:xfrm flipH="1">
            <a:off x="7351059" y="5618132"/>
            <a:ext cx="1075764" cy="64819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D08BBCE-DBF2-403F-B9E2-E55949C8DC25}"/>
              </a:ext>
            </a:extLst>
          </p:cNvPr>
          <p:cNvGrpSpPr/>
          <p:nvPr/>
        </p:nvGrpSpPr>
        <p:grpSpPr>
          <a:xfrm>
            <a:off x="8911339" y="5286865"/>
            <a:ext cx="1217169" cy="1381252"/>
            <a:chOff x="8964705" y="5153631"/>
            <a:chExt cx="1217169" cy="1381252"/>
          </a:xfrm>
        </p:grpSpPr>
        <p:pic>
          <p:nvPicPr>
            <p:cNvPr id="21" name="Content Placeholder 3">
              <a:extLst>
                <a:ext uri="{FF2B5EF4-FFF2-40B4-BE49-F238E27FC236}">
                  <a16:creationId xmlns:a16="http://schemas.microsoft.com/office/drawing/2014/main" id="{81DDCC64-8256-4A60-A5D6-21AEC13D6E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83646"/>
            <a:stretch/>
          </p:blipFill>
          <p:spPr>
            <a:xfrm>
              <a:off x="9128100" y="5153631"/>
              <a:ext cx="1053774" cy="1381252"/>
            </a:xfrm>
            <a:prstGeom prst="rect">
              <a:avLst/>
            </a:prstGeom>
          </p:spPr>
        </p:pic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074DE4F-95B2-45BD-87A4-7D656800FA3F}"/>
                </a:ext>
              </a:extLst>
            </p:cNvPr>
            <p:cNvCxnSpPr>
              <a:cxnSpLocks/>
            </p:cNvCxnSpPr>
            <p:nvPr/>
          </p:nvCxnSpPr>
          <p:spPr>
            <a:xfrm>
              <a:off x="9081246" y="5458166"/>
              <a:ext cx="959223" cy="83023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7D2CE38C-5FC7-4AF0-84CE-76769831BE7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64705" y="5538149"/>
              <a:ext cx="1075764" cy="64819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F84431B5-849D-48D5-A382-517CD3C29F8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33744" y="6601946"/>
            <a:ext cx="1658256" cy="25605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0DE752E-EB06-4FF0-BE96-45597D61F3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154" r="33470"/>
          <a:stretch/>
        </p:blipFill>
        <p:spPr>
          <a:xfrm>
            <a:off x="3639669" y="2311628"/>
            <a:ext cx="3612777" cy="261491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EF1A944E-E6EA-45BC-A639-32A9946674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630"/>
          <a:stretch/>
        </p:blipFill>
        <p:spPr>
          <a:xfrm>
            <a:off x="7351059" y="2406530"/>
            <a:ext cx="2913744" cy="2614915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346DB9E9-E774-4637-A9E8-90A2A5E1F9BF}"/>
              </a:ext>
            </a:extLst>
          </p:cNvPr>
          <p:cNvSpPr/>
          <p:nvPr/>
        </p:nvSpPr>
        <p:spPr>
          <a:xfrm>
            <a:off x="4742329" y="2492188"/>
            <a:ext cx="2569944" cy="2234181"/>
          </a:xfrm>
          <a:prstGeom prst="ellipse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2D82E60-0C0D-4DA7-8A5E-8E72074087FE}"/>
              </a:ext>
            </a:extLst>
          </p:cNvPr>
          <p:cNvSpPr/>
          <p:nvPr/>
        </p:nvSpPr>
        <p:spPr>
          <a:xfrm>
            <a:off x="8355106" y="2551622"/>
            <a:ext cx="2569944" cy="2234181"/>
          </a:xfrm>
          <a:prstGeom prst="ellipse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1665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CE3095D-744B-4B0C-AC32-742DC20E42A3}"/>
              </a:ext>
            </a:extLst>
          </p:cNvPr>
          <p:cNvSpPr/>
          <p:nvPr/>
        </p:nvSpPr>
        <p:spPr>
          <a:xfrm>
            <a:off x="0" y="578928"/>
            <a:ext cx="1219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dirty="0">
                <a:latin typeface="Franklin Gothic Medium Cond" panose="020B0606030402020204" pitchFamily="34" charset="0"/>
              </a:rPr>
              <a:t>	</a:t>
            </a:r>
            <a:r>
              <a:rPr lang="sv-SE" b="1" dirty="0">
                <a:latin typeface="Franklin Gothic Medium Cond" panose="020B0606030402020204" pitchFamily="34" charset="0"/>
              </a:rPr>
              <a:t>METTL3 ometa globalne signalne kaskade urođenog imunološkog odgovora</a:t>
            </a:r>
            <a:endParaRPr lang="en-US" b="1" dirty="0">
              <a:latin typeface="Franklin Gothic Medium Cond" panose="020B06060304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6DC518-E71A-4869-A671-93982E9E9A31}"/>
              </a:ext>
            </a:extLst>
          </p:cNvPr>
          <p:cNvSpPr txBox="1"/>
          <p:nvPr/>
        </p:nvSpPr>
        <p:spPr>
          <a:xfrm>
            <a:off x="214009" y="4986410"/>
            <a:ext cx="61284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b="1" dirty="0">
                <a:latin typeface="Franklin Gothic Medium Cond" panose="020B0606030402020204" pitchFamily="34" charset="0"/>
              </a:rPr>
              <a:t>Slika 3</a:t>
            </a:r>
            <a:r>
              <a:rPr lang="hr-HR" dirty="0">
                <a:latin typeface="Franklin Gothic Medium Cond" panose="020B0606030402020204" pitchFamily="34" charset="0"/>
              </a:rPr>
              <a:t>: </a:t>
            </a:r>
            <a:r>
              <a:rPr lang="en-US" dirty="0" err="1">
                <a:latin typeface="Franklin Gothic Medium Cond" panose="020B0606030402020204" pitchFamily="34" charset="0"/>
              </a:rPr>
              <a:t>qRT</a:t>
            </a:r>
            <a:r>
              <a:rPr lang="en-US" dirty="0">
                <a:latin typeface="Franklin Gothic Medium Cond" panose="020B0606030402020204" pitchFamily="34" charset="0"/>
              </a:rPr>
              <a:t>-PCR </a:t>
            </a:r>
            <a:r>
              <a:rPr lang="en-US" dirty="0" err="1">
                <a:latin typeface="Franklin Gothic Medium Cond" panose="020B0606030402020204" pitchFamily="34" charset="0"/>
              </a:rPr>
              <a:t>analiza</a:t>
            </a:r>
            <a:r>
              <a:rPr lang="en-US" dirty="0">
                <a:latin typeface="Franklin Gothic Medium Cond" panose="020B0606030402020204" pitchFamily="34" charset="0"/>
              </a:rPr>
              <a:t> </a:t>
            </a:r>
            <a:r>
              <a:rPr lang="en-US" dirty="0" err="1">
                <a:latin typeface="Franklin Gothic Medium Cond" panose="020B0606030402020204" pitchFamily="34" charset="0"/>
              </a:rPr>
              <a:t>ekspresije</a:t>
            </a:r>
            <a:r>
              <a:rPr lang="en-US" dirty="0">
                <a:latin typeface="Franklin Gothic Medium Cond" panose="020B0606030402020204" pitchFamily="34" charset="0"/>
              </a:rPr>
              <a:t> IFNB1</a:t>
            </a:r>
            <a:r>
              <a:rPr lang="hr-HR" dirty="0">
                <a:latin typeface="Franklin Gothic Medium Cond" panose="020B0606030402020204" pitchFamily="34" charset="0"/>
              </a:rPr>
              <a:t> u </a:t>
            </a:r>
            <a:r>
              <a:rPr lang="hr-HR" dirty="0" err="1">
                <a:latin typeface="Franklin Gothic Medium Cond" panose="020B0606030402020204" pitchFamily="34" charset="0"/>
              </a:rPr>
              <a:t>HeLa</a:t>
            </a:r>
            <a:r>
              <a:rPr lang="hr-HR" dirty="0">
                <a:latin typeface="Franklin Gothic Medium Cond" panose="020B0606030402020204" pitchFamily="34" charset="0"/>
              </a:rPr>
              <a:t> stanicama </a:t>
            </a:r>
            <a:r>
              <a:rPr lang="hr-HR" dirty="0" err="1">
                <a:latin typeface="Franklin Gothic Medium Cond" panose="020B0606030402020204" pitchFamily="34" charset="0"/>
              </a:rPr>
              <a:t>transficiranim</a:t>
            </a:r>
            <a:r>
              <a:rPr lang="hr-HR" dirty="0">
                <a:latin typeface="Franklin Gothic Medium Cond" panose="020B0606030402020204" pitchFamily="34" charset="0"/>
              </a:rPr>
              <a:t> različitim vektorima</a:t>
            </a:r>
            <a:r>
              <a:rPr lang="en-US" dirty="0">
                <a:latin typeface="Franklin Gothic Medium Cond" panose="020B0606030402020204" pitchFamily="34" charset="0"/>
              </a:rPr>
              <a:t> </a:t>
            </a:r>
            <a:r>
              <a:rPr lang="en-US" dirty="0" err="1">
                <a:latin typeface="Franklin Gothic Medium Cond" panose="020B0606030402020204" pitchFamily="34" charset="0"/>
              </a:rPr>
              <a:t>nakon</a:t>
            </a:r>
            <a:r>
              <a:rPr lang="en-US" dirty="0">
                <a:latin typeface="Franklin Gothic Medium Cond" panose="020B0606030402020204" pitchFamily="34" charset="0"/>
              </a:rPr>
              <a:t> 12-satnog </a:t>
            </a:r>
            <a:r>
              <a:rPr lang="en-US" dirty="0" err="1">
                <a:latin typeface="Franklin Gothic Medium Cond" panose="020B0606030402020204" pitchFamily="34" charset="0"/>
              </a:rPr>
              <a:t>tretmana</a:t>
            </a:r>
            <a:r>
              <a:rPr lang="en-US" dirty="0">
                <a:latin typeface="Franklin Gothic Medium Cond" panose="020B0606030402020204" pitchFamily="34" charset="0"/>
              </a:rPr>
              <a:t> s PBS-om </a:t>
            </a:r>
            <a:r>
              <a:rPr lang="en-US" dirty="0" err="1">
                <a:latin typeface="Franklin Gothic Medium Cond" panose="020B0606030402020204" pitchFamily="34" charset="0"/>
              </a:rPr>
              <a:t>ili</a:t>
            </a:r>
            <a:r>
              <a:rPr lang="en-US" dirty="0">
                <a:latin typeface="Franklin Gothic Medium Cond" panose="020B0606030402020204" pitchFamily="34" charset="0"/>
              </a:rPr>
              <a:t> VS</a:t>
            </a:r>
            <a:r>
              <a:rPr lang="hr-HR" dirty="0">
                <a:latin typeface="Franklin Gothic Medium Cond" panose="020B0606030402020204" pitchFamily="34" charset="0"/>
              </a:rPr>
              <a:t>V-om.</a:t>
            </a:r>
            <a:endParaRPr lang="en-US" dirty="0">
              <a:latin typeface="Franklin Gothic Medium Cond" panose="020B06060304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5E9BB8-1798-42E8-9832-532D6209E589}"/>
              </a:ext>
            </a:extLst>
          </p:cNvPr>
          <p:cNvSpPr txBox="1"/>
          <p:nvPr/>
        </p:nvSpPr>
        <p:spPr>
          <a:xfrm>
            <a:off x="6618021" y="4986409"/>
            <a:ext cx="56501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b="1" dirty="0">
                <a:latin typeface="Franklin Gothic Medium Cond" panose="020B0606030402020204" pitchFamily="34" charset="0"/>
              </a:rPr>
              <a:t>Slika 4</a:t>
            </a:r>
            <a:r>
              <a:rPr lang="hr-HR" dirty="0">
                <a:latin typeface="Franklin Gothic Medium Cond" panose="020B0606030402020204" pitchFamily="34" charset="0"/>
              </a:rPr>
              <a:t>: </a:t>
            </a:r>
            <a:r>
              <a:rPr lang="hr-HR" dirty="0" err="1">
                <a:latin typeface="Franklin Gothic Medium Cond" panose="020B0606030402020204" pitchFamily="34" charset="0"/>
              </a:rPr>
              <a:t>qPcr</a:t>
            </a:r>
            <a:r>
              <a:rPr lang="hr-HR" dirty="0">
                <a:latin typeface="Franklin Gothic Medium Cond" panose="020B0606030402020204" pitchFamily="34" charset="0"/>
              </a:rPr>
              <a:t> analiza ekspresije Infb1 tijekom prekomjerne ekspresije Mettl3 u RAW264.7 stanicama potaknuta različitim okidačima stanične imunosti.</a:t>
            </a:r>
            <a:endParaRPr lang="en-US" dirty="0">
              <a:latin typeface="Franklin Gothic Medium Cond" panose="020B06060304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159226-263F-41BC-8364-0A20EA9FE633}"/>
              </a:ext>
            </a:extLst>
          </p:cNvPr>
          <p:cNvSpPr txBox="1"/>
          <p:nvPr/>
        </p:nvSpPr>
        <p:spPr>
          <a:xfrm>
            <a:off x="1" y="-4207"/>
            <a:ext cx="12191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Franklin Gothic Medium Cond" panose="020B0606030402020204" pitchFamily="34" charset="0"/>
              </a:rPr>
              <a:t>Metodologija i rezultati</a:t>
            </a:r>
            <a:endParaRPr lang="en-US" dirty="0">
              <a:latin typeface="Franklin Gothic Medium Cond" panose="020B06060304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DB6A4D8-0F08-42AE-9BE6-92DEB786288D}"/>
              </a:ext>
            </a:extLst>
          </p:cNvPr>
          <p:cNvSpPr/>
          <p:nvPr/>
        </p:nvSpPr>
        <p:spPr>
          <a:xfrm>
            <a:off x="-24479" y="6581001"/>
            <a:ext cx="111969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latin typeface="Franklin Gothic Medium Cond" panose="020B0606030402020204" pitchFamily="34" charset="0"/>
                <a:ea typeface="Yu Gothic UI Semilight" panose="020B0400000000000000" pitchFamily="34" charset="-128"/>
              </a:rPr>
              <a:t>Qiu</a:t>
            </a:r>
            <a:r>
              <a:rPr lang="en-US" sz="1200" dirty="0">
                <a:latin typeface="Franklin Gothic Medium Cond" panose="020B0606030402020204" pitchFamily="34" charset="0"/>
                <a:ea typeface="Yu Gothic UI Semilight" panose="020B0400000000000000" pitchFamily="34" charset="-128"/>
              </a:rPr>
              <a:t>, W., Zhang, Q., Zhang, R. et al. N6-methyladenosine RNA modification suppresses antiviral innate sensing pathways via reshaping double-stranded RNA. Nat </a:t>
            </a:r>
            <a:r>
              <a:rPr lang="en-US" sz="1200" dirty="0" err="1">
                <a:latin typeface="Franklin Gothic Medium Cond" panose="020B0606030402020204" pitchFamily="34" charset="0"/>
                <a:ea typeface="Yu Gothic UI Semilight" panose="020B0400000000000000" pitchFamily="34" charset="-128"/>
              </a:rPr>
              <a:t>Commun</a:t>
            </a:r>
            <a:r>
              <a:rPr lang="en-US" sz="1200" dirty="0">
                <a:latin typeface="Franklin Gothic Medium Cond" panose="020B0606030402020204" pitchFamily="34" charset="0"/>
                <a:ea typeface="Yu Gothic UI Semilight" panose="020B0400000000000000" pitchFamily="34" charset="-128"/>
              </a:rPr>
              <a:t> 12, 1582 (2021</a:t>
            </a:r>
            <a:r>
              <a:rPr lang="hr-HR" sz="1200" dirty="0">
                <a:latin typeface="Franklin Gothic Medium Cond" panose="020B0606030402020204" pitchFamily="34" charset="0"/>
                <a:ea typeface="Yu Gothic UI Semilight" panose="020B0400000000000000" pitchFamily="34" charset="-128"/>
              </a:rPr>
              <a:t>)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0B1874-032F-4A0F-90CF-C8527338A2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3498" y="1480564"/>
            <a:ext cx="4858933" cy="34018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266285-DB0B-422A-BFC6-044E80EEB1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4023" y="1418606"/>
            <a:ext cx="4099145" cy="346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400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A202C13-9923-40E4-9BEE-5AD9C50C0329}"/>
              </a:ext>
            </a:extLst>
          </p:cNvPr>
          <p:cNvSpPr/>
          <p:nvPr/>
        </p:nvSpPr>
        <p:spPr>
          <a:xfrm>
            <a:off x="296133" y="5276091"/>
            <a:ext cx="67359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>
                <a:latin typeface="Franklin Gothic Medium Cond" panose="020B0606030402020204" pitchFamily="34" charset="0"/>
              </a:rPr>
              <a:t>Slika 5</a:t>
            </a:r>
            <a:r>
              <a:rPr lang="hr-HR" dirty="0">
                <a:latin typeface="Franklin Gothic Medium Cond" panose="020B0606030402020204" pitchFamily="34" charset="0"/>
              </a:rPr>
              <a:t>:  </a:t>
            </a:r>
            <a:r>
              <a:rPr lang="en-US" dirty="0">
                <a:latin typeface="Franklin Gothic Medium Cond" panose="020B0606030402020204" pitchFamily="34" charset="0"/>
              </a:rPr>
              <a:t>Western blot </a:t>
            </a:r>
            <a:r>
              <a:rPr lang="en-US" dirty="0" err="1">
                <a:latin typeface="Franklin Gothic Medium Cond" panose="020B0606030402020204" pitchFamily="34" charset="0"/>
              </a:rPr>
              <a:t>analiza</a:t>
            </a:r>
            <a:r>
              <a:rPr lang="hr-HR" dirty="0">
                <a:latin typeface="Franklin Gothic Medium Cond" panose="020B0606030402020204" pitchFamily="34" charset="0"/>
              </a:rPr>
              <a:t> </a:t>
            </a:r>
            <a:r>
              <a:rPr lang="en-US" dirty="0" err="1">
                <a:latin typeface="Franklin Gothic Medium Cond" panose="020B0606030402020204" pitchFamily="34" charset="0"/>
              </a:rPr>
              <a:t>proteina</a:t>
            </a:r>
            <a:r>
              <a:rPr lang="en-US" dirty="0">
                <a:latin typeface="Franklin Gothic Medium Cond" panose="020B0606030402020204" pitchFamily="34" charset="0"/>
              </a:rPr>
              <a:t> </a:t>
            </a:r>
            <a:r>
              <a:rPr lang="en-US" dirty="0" err="1">
                <a:latin typeface="Franklin Gothic Medium Cond" panose="020B0606030402020204" pitchFamily="34" charset="0"/>
              </a:rPr>
              <a:t>uključenih</a:t>
            </a:r>
            <a:r>
              <a:rPr lang="en-US" dirty="0">
                <a:latin typeface="Franklin Gothic Medium Cond" panose="020B0606030402020204" pitchFamily="34" charset="0"/>
              </a:rPr>
              <a:t> u </a:t>
            </a:r>
            <a:r>
              <a:rPr lang="en-US" dirty="0" err="1">
                <a:latin typeface="Franklin Gothic Medium Cond" panose="020B0606030402020204" pitchFamily="34" charset="0"/>
              </a:rPr>
              <a:t>signalizaciju</a:t>
            </a:r>
            <a:r>
              <a:rPr lang="en-US" dirty="0">
                <a:latin typeface="Franklin Gothic Medium Cond" panose="020B0606030402020204" pitchFamily="34" charset="0"/>
              </a:rPr>
              <a:t> </a:t>
            </a:r>
            <a:r>
              <a:rPr lang="en-US" dirty="0" err="1">
                <a:latin typeface="Franklin Gothic Medium Cond" panose="020B0606030402020204" pitchFamily="34" charset="0"/>
              </a:rPr>
              <a:t>urođene</a:t>
            </a:r>
            <a:r>
              <a:rPr lang="en-US" dirty="0">
                <a:latin typeface="Franklin Gothic Medium Cond" panose="020B0606030402020204" pitchFamily="34" charset="0"/>
              </a:rPr>
              <a:t> </a:t>
            </a:r>
            <a:r>
              <a:rPr lang="en-US" dirty="0" err="1">
                <a:latin typeface="Franklin Gothic Medium Cond" panose="020B0606030402020204" pitchFamily="34" charset="0"/>
              </a:rPr>
              <a:t>imunosti</a:t>
            </a:r>
            <a:r>
              <a:rPr lang="en-US" dirty="0">
                <a:latin typeface="Franklin Gothic Medium Cond" panose="020B0606030402020204" pitchFamily="34" charset="0"/>
              </a:rPr>
              <a:t>, </a:t>
            </a:r>
            <a:r>
              <a:rPr lang="en-US" dirty="0" err="1">
                <a:latin typeface="Franklin Gothic Medium Cond" panose="020B0606030402020204" pitchFamily="34" charset="0"/>
              </a:rPr>
              <a:t>izoliranih</a:t>
            </a:r>
            <a:r>
              <a:rPr lang="en-US" dirty="0">
                <a:latin typeface="Franklin Gothic Medium Cond" panose="020B0606030402020204" pitchFamily="34" charset="0"/>
              </a:rPr>
              <a:t> </a:t>
            </a:r>
            <a:r>
              <a:rPr lang="en-US" dirty="0" err="1">
                <a:latin typeface="Franklin Gothic Medium Cond" panose="020B0606030402020204" pitchFamily="34" charset="0"/>
              </a:rPr>
              <a:t>iz</a:t>
            </a:r>
            <a:r>
              <a:rPr lang="en-US" dirty="0">
                <a:latin typeface="Franklin Gothic Medium Cond" panose="020B0606030402020204" pitchFamily="34" charset="0"/>
              </a:rPr>
              <a:t> </a:t>
            </a:r>
            <a:r>
              <a:rPr lang="en-US" dirty="0" err="1">
                <a:latin typeface="Franklin Gothic Medium Cond" panose="020B0606030402020204" pitchFamily="34" charset="0"/>
              </a:rPr>
              <a:t>peritonealnih</a:t>
            </a:r>
            <a:r>
              <a:rPr lang="en-US" dirty="0">
                <a:latin typeface="Franklin Gothic Medium Cond" panose="020B0606030402020204" pitchFamily="34" charset="0"/>
              </a:rPr>
              <a:t> </a:t>
            </a:r>
            <a:r>
              <a:rPr lang="en-US" dirty="0" err="1">
                <a:latin typeface="Franklin Gothic Medium Cond" panose="020B0606030402020204" pitchFamily="34" charset="0"/>
              </a:rPr>
              <a:t>makrofaga</a:t>
            </a:r>
            <a:r>
              <a:rPr lang="en-US" dirty="0">
                <a:latin typeface="Franklin Gothic Medium Cond" panose="020B0606030402020204" pitchFamily="34" charset="0"/>
              </a:rPr>
              <a:t> </a:t>
            </a:r>
            <a:r>
              <a:rPr lang="hr-HR" dirty="0">
                <a:latin typeface="Franklin Gothic Medium Cond" panose="020B0606030402020204" pitchFamily="34" charset="0"/>
              </a:rPr>
              <a:t> tretiranih PBS-om ili VSV-om </a:t>
            </a:r>
            <a:r>
              <a:rPr lang="en-US" dirty="0">
                <a:latin typeface="Franklin Gothic Medium Cond" panose="020B0606030402020204" pitchFamily="34" charset="0"/>
              </a:rPr>
              <a:t>WT </a:t>
            </a:r>
            <a:r>
              <a:rPr lang="en-US" dirty="0" err="1">
                <a:latin typeface="Franklin Gothic Medium Cond" panose="020B0606030402020204" pitchFamily="34" charset="0"/>
              </a:rPr>
              <a:t>ili</a:t>
            </a:r>
            <a:r>
              <a:rPr lang="en-US" dirty="0">
                <a:latin typeface="Franklin Gothic Medium Cond" panose="020B0606030402020204" pitchFamily="34" charset="0"/>
              </a:rPr>
              <a:t> </a:t>
            </a:r>
            <a:r>
              <a:rPr lang="en-US" i="1" dirty="0">
                <a:latin typeface="Franklin Gothic Medium Cond" panose="020B0606030402020204" pitchFamily="34" charset="0"/>
              </a:rPr>
              <a:t>Mettl3</a:t>
            </a:r>
            <a:r>
              <a:rPr lang="en-US" dirty="0">
                <a:latin typeface="Franklin Gothic Medium Cond" panose="020B0606030402020204" pitchFamily="34" charset="0"/>
              </a:rPr>
              <a:t>-deficijentnih </a:t>
            </a:r>
            <a:r>
              <a:rPr lang="en-US" dirty="0" err="1">
                <a:latin typeface="Franklin Gothic Medium Cond" panose="020B0606030402020204" pitchFamily="34" charset="0"/>
              </a:rPr>
              <a:t>miševa</a:t>
            </a:r>
            <a:r>
              <a:rPr lang="hr-HR" dirty="0">
                <a:latin typeface="Franklin Gothic Medium Cond" panose="020B0606030402020204" pitchFamily="34" charset="0"/>
              </a:rPr>
              <a:t>.</a:t>
            </a:r>
            <a:endParaRPr lang="en-US" dirty="0">
              <a:latin typeface="Franklin Gothic Medium Cond" panose="020B06060304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A915D4A-9A6D-4D32-AB39-D2D8087FD98B}"/>
              </a:ext>
            </a:extLst>
          </p:cNvPr>
          <p:cNvSpPr/>
          <p:nvPr/>
        </p:nvSpPr>
        <p:spPr>
          <a:xfrm>
            <a:off x="6841787" y="5276091"/>
            <a:ext cx="53502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r-HR" b="1" dirty="0">
                <a:latin typeface="Franklin Gothic Medium Cond" panose="020B0606030402020204" pitchFamily="34" charset="0"/>
              </a:rPr>
              <a:t>Slika 6</a:t>
            </a:r>
            <a:r>
              <a:rPr lang="hr-HR" dirty="0">
                <a:latin typeface="Franklin Gothic Medium Cond" panose="020B0606030402020204" pitchFamily="34" charset="0"/>
              </a:rPr>
              <a:t>: </a:t>
            </a:r>
            <a:r>
              <a:rPr lang="en-US" dirty="0">
                <a:latin typeface="Franklin Gothic Medium Cond" panose="020B0606030402020204" pitchFamily="34" charset="0"/>
              </a:rPr>
              <a:t>Western blot </a:t>
            </a:r>
            <a:r>
              <a:rPr lang="en-US" dirty="0" err="1">
                <a:latin typeface="Franklin Gothic Medium Cond" panose="020B0606030402020204" pitchFamily="34" charset="0"/>
              </a:rPr>
              <a:t>analiza</a:t>
            </a:r>
            <a:r>
              <a:rPr lang="en-US" dirty="0">
                <a:latin typeface="Franklin Gothic Medium Cond" panose="020B0606030402020204" pitchFamily="34" charset="0"/>
              </a:rPr>
              <a:t> </a:t>
            </a:r>
            <a:r>
              <a:rPr lang="en-US" dirty="0" err="1">
                <a:latin typeface="Franklin Gothic Medium Cond" panose="020B0606030402020204" pitchFamily="34" charset="0"/>
              </a:rPr>
              <a:t>proteina</a:t>
            </a:r>
            <a:r>
              <a:rPr lang="en-US" dirty="0">
                <a:latin typeface="Franklin Gothic Medium Cond" panose="020B0606030402020204" pitchFamily="34" charset="0"/>
              </a:rPr>
              <a:t> </a:t>
            </a:r>
            <a:r>
              <a:rPr lang="en-US" dirty="0" err="1">
                <a:latin typeface="Franklin Gothic Medium Cond" panose="020B0606030402020204" pitchFamily="34" charset="0"/>
              </a:rPr>
              <a:t>iz</a:t>
            </a:r>
            <a:r>
              <a:rPr lang="en-US" dirty="0">
                <a:latin typeface="Franklin Gothic Medium Cond" panose="020B0606030402020204" pitchFamily="34" charset="0"/>
              </a:rPr>
              <a:t> </a:t>
            </a:r>
            <a:r>
              <a:rPr lang="en-US" dirty="0" err="1">
                <a:latin typeface="Franklin Gothic Medium Cond" panose="020B0606030402020204" pitchFamily="34" charset="0"/>
              </a:rPr>
              <a:t>staničnih</a:t>
            </a:r>
            <a:r>
              <a:rPr lang="en-US" dirty="0">
                <a:latin typeface="Franklin Gothic Medium Cond" panose="020B0606030402020204" pitchFamily="34" charset="0"/>
              </a:rPr>
              <a:t> </a:t>
            </a:r>
            <a:r>
              <a:rPr lang="en-US" dirty="0" err="1">
                <a:latin typeface="Franklin Gothic Medium Cond" panose="020B0606030402020204" pitchFamily="34" charset="0"/>
              </a:rPr>
              <a:t>linija</a:t>
            </a:r>
            <a:r>
              <a:rPr lang="en-US" dirty="0">
                <a:latin typeface="Franklin Gothic Medium Cond" panose="020B0606030402020204" pitchFamily="34" charset="0"/>
              </a:rPr>
              <a:t> RAW264.7</a:t>
            </a:r>
            <a:r>
              <a:rPr lang="hr-HR" dirty="0">
                <a:latin typeface="Franklin Gothic Medium Cond" panose="020B0606030402020204" pitchFamily="34" charset="0"/>
              </a:rPr>
              <a:t> (</a:t>
            </a:r>
            <a:r>
              <a:rPr lang="hr-HR" b="1" dirty="0">
                <a:latin typeface="Franklin Gothic Medium Cond" panose="020B0606030402020204" pitchFamily="34" charset="0"/>
              </a:rPr>
              <a:t>A</a:t>
            </a:r>
            <a:r>
              <a:rPr lang="hr-HR" dirty="0">
                <a:latin typeface="Franklin Gothic Medium Cond" panose="020B0606030402020204" pitchFamily="34" charset="0"/>
              </a:rPr>
              <a:t>)</a:t>
            </a:r>
            <a:r>
              <a:rPr lang="en-US" dirty="0">
                <a:latin typeface="Franklin Gothic Medium Cond" panose="020B0606030402020204" pitchFamily="34" charset="0"/>
              </a:rPr>
              <a:t>, HeLa (</a:t>
            </a:r>
            <a:r>
              <a:rPr lang="hr-HR" b="1" dirty="0">
                <a:latin typeface="Franklin Gothic Medium Cond" panose="020B0606030402020204" pitchFamily="34" charset="0"/>
              </a:rPr>
              <a:t>B</a:t>
            </a:r>
            <a:r>
              <a:rPr lang="en-US" dirty="0">
                <a:latin typeface="Franklin Gothic Medium Cond" panose="020B0606030402020204" pitchFamily="34" charset="0"/>
              </a:rPr>
              <a:t>), Huh7 (</a:t>
            </a:r>
            <a:r>
              <a:rPr lang="hr-HR" b="1" dirty="0">
                <a:latin typeface="Franklin Gothic Medium Cond" panose="020B0606030402020204" pitchFamily="34" charset="0"/>
              </a:rPr>
              <a:t>C</a:t>
            </a:r>
            <a:r>
              <a:rPr lang="en-US" dirty="0">
                <a:latin typeface="Franklin Gothic Medium Cond" panose="020B0606030402020204" pitchFamily="34" charset="0"/>
              </a:rPr>
              <a:t>) </a:t>
            </a:r>
            <a:r>
              <a:rPr lang="en-US" dirty="0" err="1">
                <a:latin typeface="Franklin Gothic Medium Cond" panose="020B0606030402020204" pitchFamily="34" charset="0"/>
              </a:rPr>
              <a:t>i</a:t>
            </a:r>
            <a:r>
              <a:rPr lang="en-US" dirty="0">
                <a:latin typeface="Franklin Gothic Medium Cond" panose="020B0606030402020204" pitchFamily="34" charset="0"/>
              </a:rPr>
              <a:t> LO2 (</a:t>
            </a:r>
            <a:r>
              <a:rPr lang="hr-HR" b="1" dirty="0">
                <a:latin typeface="Franklin Gothic Medium Cond" panose="020B0606030402020204" pitchFamily="34" charset="0"/>
              </a:rPr>
              <a:t>D</a:t>
            </a:r>
            <a:r>
              <a:rPr lang="en-US" dirty="0">
                <a:latin typeface="Franklin Gothic Medium Cond" panose="020B0606030402020204" pitchFamily="34" charset="0"/>
              </a:rPr>
              <a:t>) </a:t>
            </a:r>
            <a:r>
              <a:rPr lang="hr-HR" dirty="0">
                <a:latin typeface="Franklin Gothic Medium Cond" panose="020B0606030402020204" pitchFamily="34" charset="0"/>
              </a:rPr>
              <a:t>za vrijeme</a:t>
            </a:r>
            <a:r>
              <a:rPr lang="en-US" dirty="0">
                <a:latin typeface="Franklin Gothic Medium Cond" panose="020B0606030402020204" pitchFamily="34" charset="0"/>
              </a:rPr>
              <a:t> </a:t>
            </a:r>
            <a:r>
              <a:rPr lang="en-US" dirty="0" err="1">
                <a:latin typeface="Franklin Gothic Medium Cond" panose="020B0606030402020204" pitchFamily="34" charset="0"/>
              </a:rPr>
              <a:t>prekomjerne</a:t>
            </a:r>
            <a:r>
              <a:rPr lang="en-US" dirty="0">
                <a:latin typeface="Franklin Gothic Medium Cond" panose="020B0606030402020204" pitchFamily="34" charset="0"/>
              </a:rPr>
              <a:t> </a:t>
            </a:r>
            <a:r>
              <a:rPr lang="en-US" dirty="0" err="1">
                <a:latin typeface="Franklin Gothic Medium Cond" panose="020B0606030402020204" pitchFamily="34" charset="0"/>
              </a:rPr>
              <a:t>ekspresije</a:t>
            </a:r>
            <a:r>
              <a:rPr lang="en-US" dirty="0">
                <a:latin typeface="Franklin Gothic Medium Cond" panose="020B0606030402020204" pitchFamily="34" charset="0"/>
              </a:rPr>
              <a:t> METTL3</a:t>
            </a:r>
            <a:r>
              <a:rPr lang="hr-HR" dirty="0">
                <a:latin typeface="Franklin Gothic Medium Cond" panose="020B0606030402020204" pitchFamily="34" charset="0"/>
              </a:rPr>
              <a:t>.</a:t>
            </a:r>
            <a:endParaRPr lang="en-US" dirty="0">
              <a:latin typeface="Franklin Gothic Medium Cond" panose="020B0606030402020204" pitchFamily="34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5786504-108D-4BAC-8339-8D9A44AEFAC5}"/>
              </a:ext>
            </a:extLst>
          </p:cNvPr>
          <p:cNvGrpSpPr/>
          <p:nvPr/>
        </p:nvGrpSpPr>
        <p:grpSpPr>
          <a:xfrm>
            <a:off x="510104" y="335622"/>
            <a:ext cx="2719854" cy="4874737"/>
            <a:chOff x="528945" y="210767"/>
            <a:chExt cx="2719854" cy="4874737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02EE13DD-8FA5-44A9-9518-9248C9FE48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4838" t="526" b="63137"/>
            <a:stretch/>
          </p:blipFill>
          <p:spPr>
            <a:xfrm>
              <a:off x="528945" y="321012"/>
              <a:ext cx="2187732" cy="4764492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1E0569F-4021-4D49-9F9A-E7D8F197FD02}"/>
                </a:ext>
              </a:extLst>
            </p:cNvPr>
            <p:cNvSpPr/>
            <p:nvPr/>
          </p:nvSpPr>
          <p:spPr>
            <a:xfrm>
              <a:off x="528945" y="729575"/>
              <a:ext cx="340468" cy="3850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83D1956-0744-403E-8388-E0178BBC8B71}"/>
                </a:ext>
              </a:extLst>
            </p:cNvPr>
            <p:cNvSpPr/>
            <p:nvPr/>
          </p:nvSpPr>
          <p:spPr>
            <a:xfrm>
              <a:off x="2908331" y="3176884"/>
              <a:ext cx="340468" cy="3850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7E42C88-354D-47A9-99F5-B944FE1003BE}"/>
                </a:ext>
              </a:extLst>
            </p:cNvPr>
            <p:cNvSpPr/>
            <p:nvPr/>
          </p:nvSpPr>
          <p:spPr>
            <a:xfrm>
              <a:off x="603524" y="210767"/>
              <a:ext cx="340468" cy="3850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24D7C8C-1B5B-4863-AE9E-7BD03A43334B}"/>
              </a:ext>
            </a:extLst>
          </p:cNvPr>
          <p:cNvGrpSpPr/>
          <p:nvPr/>
        </p:nvGrpSpPr>
        <p:grpSpPr>
          <a:xfrm>
            <a:off x="6841787" y="1594153"/>
            <a:ext cx="4634357" cy="3681938"/>
            <a:chOff x="7154183" y="1403566"/>
            <a:chExt cx="4634357" cy="3681938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779C3D34-B04E-49A5-AFD9-4A963C49ACA4}"/>
                </a:ext>
              </a:extLst>
            </p:cNvPr>
            <p:cNvGrpSpPr/>
            <p:nvPr/>
          </p:nvGrpSpPr>
          <p:grpSpPr>
            <a:xfrm>
              <a:off x="7154183" y="1403566"/>
              <a:ext cx="4634357" cy="3681938"/>
              <a:chOff x="7173639" y="349622"/>
              <a:chExt cx="4634357" cy="3681938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F1236E8F-CE0A-4D02-92CF-AE6DBE1C95D9}"/>
                  </a:ext>
                </a:extLst>
              </p:cNvPr>
              <p:cNvGrpSpPr/>
              <p:nvPr/>
            </p:nvGrpSpPr>
            <p:grpSpPr>
              <a:xfrm>
                <a:off x="7251831" y="349622"/>
                <a:ext cx="4556165" cy="3593569"/>
                <a:chOff x="7251831" y="349622"/>
                <a:chExt cx="4556165" cy="3593569"/>
              </a:xfrm>
            </p:grpSpPr>
            <p:pic>
              <p:nvPicPr>
                <p:cNvPr id="4" name="Picture 3">
                  <a:extLst>
                    <a:ext uri="{FF2B5EF4-FFF2-40B4-BE49-F238E27FC236}">
                      <a16:creationId xmlns:a16="http://schemas.microsoft.com/office/drawing/2014/main" id="{8615A8E8-47D0-440B-8AFB-FB2BBD9362E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t="52895" r="67239"/>
                <a:stretch/>
              </p:blipFill>
              <p:spPr>
                <a:xfrm>
                  <a:off x="9414740" y="477663"/>
                  <a:ext cx="2269796" cy="1666824"/>
                </a:xfrm>
                <a:prstGeom prst="rect">
                  <a:avLst/>
                </a:prstGeom>
              </p:spPr>
            </p:pic>
            <p:pic>
              <p:nvPicPr>
                <p:cNvPr id="5" name="Picture 4">
                  <a:extLst>
                    <a:ext uri="{FF2B5EF4-FFF2-40B4-BE49-F238E27FC236}">
                      <a16:creationId xmlns:a16="http://schemas.microsoft.com/office/drawing/2014/main" id="{72F0760B-1985-4241-BE30-E26545B27B6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/>
                <a:srcRect l="55280"/>
                <a:stretch/>
              </p:blipFill>
              <p:spPr>
                <a:xfrm>
                  <a:off x="7271194" y="349622"/>
                  <a:ext cx="2162908" cy="1823475"/>
                </a:xfrm>
                <a:prstGeom prst="rect">
                  <a:avLst/>
                </a:prstGeom>
              </p:spPr>
            </p:pic>
            <p:pic>
              <p:nvPicPr>
                <p:cNvPr id="7" name="Picture 6">
                  <a:extLst>
                    <a:ext uri="{FF2B5EF4-FFF2-40B4-BE49-F238E27FC236}">
                      <a16:creationId xmlns:a16="http://schemas.microsoft.com/office/drawing/2014/main" id="{D3E744FF-918D-4DF8-876B-AD760A350BF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65457" t="53717"/>
                <a:stretch/>
              </p:blipFill>
              <p:spPr>
                <a:xfrm>
                  <a:off x="9414740" y="2305455"/>
                  <a:ext cx="2393256" cy="1637736"/>
                </a:xfrm>
                <a:prstGeom prst="rect">
                  <a:avLst/>
                </a:prstGeom>
              </p:spPr>
            </p:pic>
            <p:pic>
              <p:nvPicPr>
                <p:cNvPr id="8" name="Picture 7">
                  <a:extLst>
                    <a:ext uri="{FF2B5EF4-FFF2-40B4-BE49-F238E27FC236}">
                      <a16:creationId xmlns:a16="http://schemas.microsoft.com/office/drawing/2014/main" id="{0CA390FF-440A-4561-AAA7-5356914C35A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33291" t="52895" r="35491"/>
                <a:stretch/>
              </p:blipFill>
              <p:spPr>
                <a:xfrm>
                  <a:off x="7251831" y="2210427"/>
                  <a:ext cx="2162909" cy="1666824"/>
                </a:xfrm>
                <a:prstGeom prst="rect">
                  <a:avLst/>
                </a:prstGeom>
              </p:spPr>
            </p:pic>
          </p:grp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2811CD4-52E7-48A3-BFA3-BDE5D66B0C16}"/>
                  </a:ext>
                </a:extLst>
              </p:cNvPr>
              <p:cNvSpPr/>
              <p:nvPr/>
            </p:nvSpPr>
            <p:spPr>
              <a:xfrm>
                <a:off x="9414739" y="3811008"/>
                <a:ext cx="322557" cy="2205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Franklin Gothic Medium Cond" panose="020B0606030402020204" pitchFamily="34" charset="0"/>
                </a:endParaRP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0F2D4C3-50E0-4712-A255-EA8623AEA417}"/>
                  </a:ext>
                </a:extLst>
              </p:cNvPr>
              <p:cNvSpPr/>
              <p:nvPr/>
            </p:nvSpPr>
            <p:spPr>
              <a:xfrm>
                <a:off x="9253461" y="1968120"/>
                <a:ext cx="322557" cy="2205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Franklin Gothic Medium Cond" panose="020B0606030402020204" pitchFamily="34" charset="0"/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1FA1599-D4B5-4413-AA54-5253E8399E42}"/>
                  </a:ext>
                </a:extLst>
              </p:cNvPr>
              <p:cNvSpPr/>
              <p:nvPr/>
            </p:nvSpPr>
            <p:spPr>
              <a:xfrm flipH="1">
                <a:off x="7657474" y="2045088"/>
                <a:ext cx="1595986" cy="15446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Franklin Gothic Medium Cond" panose="020B0606030402020204" pitchFamily="34" charset="0"/>
                </a:endParaRP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E505328-C506-435A-9B8F-313D399D84BA}"/>
                  </a:ext>
                </a:extLst>
              </p:cNvPr>
              <p:cNvSpPr/>
              <p:nvPr/>
            </p:nvSpPr>
            <p:spPr>
              <a:xfrm>
                <a:off x="7271194" y="477663"/>
                <a:ext cx="322557" cy="2205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Franklin Gothic Medium Cond" panose="020B0606030402020204" pitchFamily="34" charset="0"/>
                </a:endParaRP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68D4A9D-D415-4FE1-84F5-D0D563FCA5C3}"/>
                  </a:ext>
                </a:extLst>
              </p:cNvPr>
              <p:cNvSpPr/>
              <p:nvPr/>
            </p:nvSpPr>
            <p:spPr>
              <a:xfrm>
                <a:off x="9414739" y="433478"/>
                <a:ext cx="322557" cy="2205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Franklin Gothic Medium Cond" panose="020B0606030402020204" pitchFamily="34" charset="0"/>
                </a:endParaRP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DCB905FF-78E6-4BCA-89D0-F1A37EE9A528}"/>
                  </a:ext>
                </a:extLst>
              </p:cNvPr>
              <p:cNvSpPr/>
              <p:nvPr/>
            </p:nvSpPr>
            <p:spPr>
              <a:xfrm>
                <a:off x="7173639" y="2203089"/>
                <a:ext cx="322557" cy="2205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Franklin Gothic Medium Cond" panose="020B0606030402020204" pitchFamily="34" charset="0"/>
                </a:endParaRP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B7163A9-557D-4CB3-938F-C88021D711BE}"/>
                  </a:ext>
                </a:extLst>
              </p:cNvPr>
              <p:cNvSpPr/>
              <p:nvPr/>
            </p:nvSpPr>
            <p:spPr>
              <a:xfrm>
                <a:off x="9414739" y="2263331"/>
                <a:ext cx="322557" cy="2205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Franklin Gothic Medium Cond" panose="020B0606030402020204" pitchFamily="34" charset="0"/>
                </a:endParaRPr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4C436A9-D5F5-49DB-B800-3DC9834A0A1A}"/>
                </a:ext>
              </a:extLst>
            </p:cNvPr>
            <p:cNvSpPr txBox="1"/>
            <p:nvPr/>
          </p:nvSpPr>
          <p:spPr>
            <a:xfrm>
              <a:off x="7240825" y="1407196"/>
              <a:ext cx="4365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b="1" dirty="0">
                  <a:latin typeface="Franklin Gothic Medium Cond" panose="020B0606030402020204" pitchFamily="34" charset="0"/>
                  <a:cs typeface="Times New Roman" panose="02020603050405020304" pitchFamily="18" charset="0"/>
                </a:rPr>
                <a:t>A</a:t>
              </a:r>
              <a:endParaRPr lang="en-US" b="1" dirty="0">
                <a:latin typeface="Franklin Gothic Medium Cond" panose="020B06060304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BD719D8-B157-4DAD-8DD7-B517FF7E7703}"/>
                </a:ext>
              </a:extLst>
            </p:cNvPr>
            <p:cNvSpPr txBox="1"/>
            <p:nvPr/>
          </p:nvSpPr>
          <p:spPr>
            <a:xfrm>
              <a:off x="9697107" y="1403566"/>
              <a:ext cx="4365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b="1" dirty="0">
                  <a:latin typeface="Franklin Gothic Medium Cond" panose="020B0606030402020204" pitchFamily="34" charset="0"/>
                  <a:cs typeface="Times New Roman" panose="02020603050405020304" pitchFamily="18" charset="0"/>
                </a:rPr>
                <a:t>B</a:t>
              </a:r>
              <a:endParaRPr lang="en-US" b="1" dirty="0">
                <a:latin typeface="Franklin Gothic Medium Cond" panose="020B06060304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44BCF80-DFB8-48B7-B134-AE49343883E2}"/>
                </a:ext>
              </a:extLst>
            </p:cNvPr>
            <p:cNvSpPr txBox="1"/>
            <p:nvPr/>
          </p:nvSpPr>
          <p:spPr>
            <a:xfrm>
              <a:off x="7194732" y="3317275"/>
              <a:ext cx="4365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b="1" dirty="0">
                  <a:latin typeface="Franklin Gothic Medium Cond" panose="020B0606030402020204" pitchFamily="34" charset="0"/>
                  <a:cs typeface="Times New Roman" panose="02020603050405020304" pitchFamily="18" charset="0"/>
                </a:rPr>
                <a:t>C</a:t>
              </a:r>
              <a:endParaRPr lang="en-US" b="1" dirty="0">
                <a:latin typeface="Franklin Gothic Medium Cond" panose="020B06060304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C385894-6267-41FE-812B-5B3314A3231F}"/>
                </a:ext>
              </a:extLst>
            </p:cNvPr>
            <p:cNvSpPr txBox="1"/>
            <p:nvPr/>
          </p:nvSpPr>
          <p:spPr>
            <a:xfrm>
              <a:off x="9703068" y="3303979"/>
              <a:ext cx="4365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b="1" dirty="0">
                  <a:latin typeface="Franklin Gothic Medium Cond" panose="020B0606030402020204" pitchFamily="34" charset="0"/>
                  <a:cs typeface="Times New Roman" panose="02020603050405020304" pitchFamily="18" charset="0"/>
                </a:rPr>
                <a:t>D</a:t>
              </a:r>
              <a:endParaRPr lang="en-US" b="1" dirty="0">
                <a:latin typeface="Franklin Gothic Medium Cond" panose="020B060603040202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60FC2108-50A8-431D-8182-0B193B63D798}"/>
              </a:ext>
            </a:extLst>
          </p:cNvPr>
          <p:cNvSpPr txBox="1"/>
          <p:nvPr/>
        </p:nvSpPr>
        <p:spPr>
          <a:xfrm>
            <a:off x="1" y="-4207"/>
            <a:ext cx="12191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Franklin Gothic Medium Cond" panose="020B0606030402020204" pitchFamily="34" charset="0"/>
              </a:rPr>
              <a:t>Metodologija i rezultati</a:t>
            </a:r>
            <a:endParaRPr lang="en-US" dirty="0">
              <a:latin typeface="Franklin Gothic Medium Cond" panose="020B060603040202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EE77970-0EB2-4BA9-9437-3CEBA03088C7}"/>
              </a:ext>
            </a:extLst>
          </p:cNvPr>
          <p:cNvSpPr/>
          <p:nvPr/>
        </p:nvSpPr>
        <p:spPr>
          <a:xfrm>
            <a:off x="-24479" y="6581001"/>
            <a:ext cx="111969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latin typeface="Franklin Gothic Medium Cond" panose="020B0606030402020204" pitchFamily="34" charset="0"/>
                <a:ea typeface="Yu Gothic UI Semilight" panose="020B0400000000000000" pitchFamily="34" charset="-128"/>
              </a:rPr>
              <a:t>Qiu</a:t>
            </a:r>
            <a:r>
              <a:rPr lang="en-US" sz="1200" dirty="0">
                <a:latin typeface="Franklin Gothic Medium Cond" panose="020B0606030402020204" pitchFamily="34" charset="0"/>
                <a:ea typeface="Yu Gothic UI Semilight" panose="020B0400000000000000" pitchFamily="34" charset="-128"/>
              </a:rPr>
              <a:t>, W., Zhang, Q., Zhang, R. et al. N6-methyladenosine RNA modification suppresses antiviral innate sensing pathways via reshaping double-stranded RNA. Nat </a:t>
            </a:r>
            <a:r>
              <a:rPr lang="en-US" sz="1200" dirty="0" err="1">
                <a:latin typeface="Franklin Gothic Medium Cond" panose="020B0606030402020204" pitchFamily="34" charset="0"/>
                <a:ea typeface="Yu Gothic UI Semilight" panose="020B0400000000000000" pitchFamily="34" charset="-128"/>
              </a:rPr>
              <a:t>Commun</a:t>
            </a:r>
            <a:r>
              <a:rPr lang="en-US" sz="1200" dirty="0">
                <a:latin typeface="Franklin Gothic Medium Cond" panose="020B0606030402020204" pitchFamily="34" charset="0"/>
                <a:ea typeface="Yu Gothic UI Semilight" panose="020B0400000000000000" pitchFamily="34" charset="-128"/>
              </a:rPr>
              <a:t> 12, 1582 (2021</a:t>
            </a:r>
            <a:r>
              <a:rPr lang="hr-HR" sz="1200" dirty="0">
                <a:latin typeface="Franklin Gothic Medium Cond" panose="020B0606030402020204" pitchFamily="34" charset="0"/>
                <a:ea typeface="Yu Gothic UI Semilight" panose="020B0400000000000000" pitchFamily="34" charset="-128"/>
              </a:rPr>
              <a:t>)</a:t>
            </a:r>
            <a:endParaRPr lang="en-US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DA84523-D9C3-4ABA-9D38-F3FD255BF9BE}"/>
              </a:ext>
            </a:extLst>
          </p:cNvPr>
          <p:cNvSpPr/>
          <p:nvPr/>
        </p:nvSpPr>
        <p:spPr>
          <a:xfrm>
            <a:off x="1771022" y="2340452"/>
            <a:ext cx="628874" cy="2061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5E51B63A-FBC3-46C0-8383-C1B2EDEAE65E}"/>
              </a:ext>
            </a:extLst>
          </p:cNvPr>
          <p:cNvSpPr/>
          <p:nvPr/>
        </p:nvSpPr>
        <p:spPr>
          <a:xfrm>
            <a:off x="1771022" y="2931485"/>
            <a:ext cx="628874" cy="2061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32EB76DB-03D3-496E-9E43-E7430B272B3D}"/>
              </a:ext>
            </a:extLst>
          </p:cNvPr>
          <p:cNvSpPr/>
          <p:nvPr/>
        </p:nvSpPr>
        <p:spPr>
          <a:xfrm>
            <a:off x="1735887" y="3494245"/>
            <a:ext cx="628874" cy="2061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829EA27C-F688-4722-BE58-619B2BB4D854}"/>
              </a:ext>
            </a:extLst>
          </p:cNvPr>
          <p:cNvSpPr/>
          <p:nvPr/>
        </p:nvSpPr>
        <p:spPr>
          <a:xfrm>
            <a:off x="1735887" y="3781176"/>
            <a:ext cx="628874" cy="2061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579D6B99-D4C2-45E3-9157-8A2881F56B1C}"/>
              </a:ext>
            </a:extLst>
          </p:cNvPr>
          <p:cNvSpPr/>
          <p:nvPr/>
        </p:nvSpPr>
        <p:spPr>
          <a:xfrm>
            <a:off x="9972087" y="4370453"/>
            <a:ext cx="1200352" cy="2553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CAE7DC21-1E50-4CCB-A565-F4ED165C5A84}"/>
              </a:ext>
            </a:extLst>
          </p:cNvPr>
          <p:cNvSpPr/>
          <p:nvPr/>
        </p:nvSpPr>
        <p:spPr>
          <a:xfrm>
            <a:off x="7641900" y="4314145"/>
            <a:ext cx="1200352" cy="2553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3E9913BF-562E-4FB4-90AE-9608C057482D}"/>
              </a:ext>
            </a:extLst>
          </p:cNvPr>
          <p:cNvSpPr/>
          <p:nvPr/>
        </p:nvSpPr>
        <p:spPr>
          <a:xfrm>
            <a:off x="7679433" y="2565272"/>
            <a:ext cx="1200352" cy="2553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3262B7BC-C55B-42BD-ABD3-4634698E4307}"/>
              </a:ext>
            </a:extLst>
          </p:cNvPr>
          <p:cNvSpPr/>
          <p:nvPr/>
        </p:nvSpPr>
        <p:spPr>
          <a:xfrm>
            <a:off x="9997501" y="2565272"/>
            <a:ext cx="1200352" cy="2553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308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4" grpId="0" animBg="1"/>
      <p:bldP spid="35" grpId="0" animBg="1"/>
      <p:bldP spid="44" grpId="0" animBg="1"/>
      <p:bldP spid="48" grpId="0" animBg="1"/>
      <p:bldP spid="49" grpId="0" animBg="1"/>
      <p:bldP spid="50" grpId="0" animBg="1"/>
      <p:bldP spid="5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C52DA6-E794-486B-BFBA-FB5C247290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9357" y="1978419"/>
            <a:ext cx="4741284" cy="310708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196057C-7FA5-44D8-9605-A12F20BCCCE3}"/>
              </a:ext>
            </a:extLst>
          </p:cNvPr>
          <p:cNvSpPr/>
          <p:nvPr/>
        </p:nvSpPr>
        <p:spPr>
          <a:xfrm>
            <a:off x="128556" y="5171229"/>
            <a:ext cx="59674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r-HR" b="1" dirty="0">
                <a:latin typeface="Franklin Gothic Medium Cond" panose="020B0606030402020204" pitchFamily="34" charset="0"/>
              </a:rPr>
              <a:t>Slika 7</a:t>
            </a:r>
            <a:r>
              <a:rPr lang="hr-HR" dirty="0">
                <a:latin typeface="Franklin Gothic Medium Cond" panose="020B0606030402020204" pitchFamily="34" charset="0"/>
              </a:rPr>
              <a:t>: </a:t>
            </a:r>
            <a:r>
              <a:rPr lang="en-US" dirty="0" err="1">
                <a:latin typeface="Franklin Gothic Medium Cond" panose="020B0606030402020204" pitchFamily="34" charset="0"/>
              </a:rPr>
              <a:t>Preživljavanje</a:t>
            </a:r>
            <a:r>
              <a:rPr lang="en-US" dirty="0">
                <a:latin typeface="Franklin Gothic Medium Cond" panose="020B0606030402020204" pitchFamily="34" charset="0"/>
              </a:rPr>
              <a:t> Mettl3f/</a:t>
            </a:r>
            <a:r>
              <a:rPr lang="en-US" dirty="0" err="1">
                <a:latin typeface="Franklin Gothic Medium Cond" panose="020B0606030402020204" pitchFamily="34" charset="0"/>
              </a:rPr>
              <a:t>fAlb-Cre</a:t>
            </a:r>
            <a:r>
              <a:rPr lang="en-US" dirty="0">
                <a:latin typeface="Franklin Gothic Medium Cond" panose="020B0606030402020204" pitchFamily="34" charset="0"/>
              </a:rPr>
              <a:t> </a:t>
            </a:r>
            <a:r>
              <a:rPr lang="hr-HR" dirty="0">
                <a:latin typeface="Franklin Gothic Medium Cond" panose="020B0606030402020204" pitchFamily="34" charset="0"/>
              </a:rPr>
              <a:t>i</a:t>
            </a:r>
            <a:r>
              <a:rPr lang="en-US" dirty="0">
                <a:latin typeface="Franklin Gothic Medium Cond" panose="020B0606030402020204" pitchFamily="34" charset="0"/>
              </a:rPr>
              <a:t> Mettl3f/f </a:t>
            </a:r>
            <a:r>
              <a:rPr lang="en-US" dirty="0" err="1">
                <a:latin typeface="Franklin Gothic Medium Cond" panose="020B0606030402020204" pitchFamily="34" charset="0"/>
              </a:rPr>
              <a:t>srodnih</a:t>
            </a:r>
            <a:r>
              <a:rPr lang="en-US" dirty="0">
                <a:latin typeface="Franklin Gothic Medium Cond" panose="020B0606030402020204" pitchFamily="34" charset="0"/>
              </a:rPr>
              <a:t> </a:t>
            </a:r>
            <a:r>
              <a:rPr lang="en-US" dirty="0" err="1">
                <a:latin typeface="Franklin Gothic Medium Cond" panose="020B0606030402020204" pitchFamily="34" charset="0"/>
              </a:rPr>
              <a:t>ženki</a:t>
            </a:r>
            <a:r>
              <a:rPr lang="en-US" dirty="0">
                <a:latin typeface="Franklin Gothic Medium Cond" panose="020B0606030402020204" pitchFamily="34" charset="0"/>
              </a:rPr>
              <a:t> </a:t>
            </a:r>
            <a:r>
              <a:rPr lang="en-US" dirty="0" err="1">
                <a:latin typeface="Franklin Gothic Medium Cond" panose="020B0606030402020204" pitchFamily="34" charset="0"/>
              </a:rPr>
              <a:t>miševa</a:t>
            </a:r>
            <a:r>
              <a:rPr lang="en-US" dirty="0">
                <a:latin typeface="Franklin Gothic Medium Cond" panose="020B0606030402020204" pitchFamily="34" charset="0"/>
              </a:rPr>
              <a:t> u </a:t>
            </a:r>
            <a:r>
              <a:rPr lang="en-US" dirty="0" err="1">
                <a:latin typeface="Franklin Gothic Medium Cond" panose="020B0606030402020204" pitchFamily="34" charset="0"/>
              </a:rPr>
              <a:t>različitim</a:t>
            </a:r>
            <a:r>
              <a:rPr lang="en-US" dirty="0">
                <a:latin typeface="Franklin Gothic Medium Cond" panose="020B0606030402020204" pitchFamily="34" charset="0"/>
              </a:rPr>
              <a:t> </a:t>
            </a:r>
            <a:r>
              <a:rPr lang="en-US" dirty="0" err="1">
                <a:latin typeface="Franklin Gothic Medium Cond" panose="020B0606030402020204" pitchFamily="34" charset="0"/>
              </a:rPr>
              <a:t>vremenskim</a:t>
            </a:r>
            <a:r>
              <a:rPr lang="en-US" dirty="0">
                <a:latin typeface="Franklin Gothic Medium Cond" panose="020B0606030402020204" pitchFamily="34" charset="0"/>
              </a:rPr>
              <a:t> </a:t>
            </a:r>
            <a:r>
              <a:rPr lang="en-US" dirty="0" err="1">
                <a:latin typeface="Franklin Gothic Medium Cond" panose="020B0606030402020204" pitchFamily="34" charset="0"/>
              </a:rPr>
              <a:t>točkama</a:t>
            </a:r>
            <a:r>
              <a:rPr lang="en-US" dirty="0">
                <a:latin typeface="Franklin Gothic Medium Cond" panose="020B0606030402020204" pitchFamily="34" charset="0"/>
              </a:rPr>
              <a:t> (</a:t>
            </a:r>
            <a:r>
              <a:rPr lang="en-US" dirty="0" err="1">
                <a:latin typeface="Franklin Gothic Medium Cond" panose="020B0606030402020204" pitchFamily="34" charset="0"/>
              </a:rPr>
              <a:t>horizontalna</a:t>
            </a:r>
            <a:r>
              <a:rPr lang="en-US" dirty="0">
                <a:latin typeface="Franklin Gothic Medium Cond" panose="020B0606030402020204" pitchFamily="34" charset="0"/>
              </a:rPr>
              <a:t> </a:t>
            </a:r>
            <a:r>
              <a:rPr lang="en-US" dirty="0" err="1">
                <a:latin typeface="Franklin Gothic Medium Cond" panose="020B0606030402020204" pitchFamily="34" charset="0"/>
              </a:rPr>
              <a:t>os</a:t>
            </a:r>
            <a:r>
              <a:rPr lang="en-US" dirty="0">
                <a:latin typeface="Franklin Gothic Medium Cond" panose="020B0606030402020204" pitchFamily="34" charset="0"/>
              </a:rPr>
              <a:t>) </a:t>
            </a:r>
            <a:r>
              <a:rPr lang="en-US" dirty="0" err="1">
                <a:latin typeface="Franklin Gothic Medium Cond" panose="020B0606030402020204" pitchFamily="34" charset="0"/>
              </a:rPr>
              <a:t>nakon</a:t>
            </a:r>
            <a:r>
              <a:rPr lang="en-US" dirty="0">
                <a:latin typeface="Franklin Gothic Medium Cond" panose="020B0606030402020204" pitchFamily="34" charset="0"/>
              </a:rPr>
              <a:t> </a:t>
            </a:r>
            <a:r>
              <a:rPr lang="en-US" dirty="0" err="1">
                <a:latin typeface="Franklin Gothic Medium Cond" panose="020B0606030402020204" pitchFamily="34" charset="0"/>
              </a:rPr>
              <a:t>intraperitonealne</a:t>
            </a:r>
            <a:r>
              <a:rPr lang="en-US" dirty="0">
                <a:latin typeface="Franklin Gothic Medium Cond" panose="020B0606030402020204" pitchFamily="34" charset="0"/>
              </a:rPr>
              <a:t> </a:t>
            </a:r>
            <a:r>
              <a:rPr lang="en-US" dirty="0" err="1">
                <a:latin typeface="Franklin Gothic Medium Cond" panose="020B0606030402020204" pitchFamily="34" charset="0"/>
              </a:rPr>
              <a:t>infekcije</a:t>
            </a:r>
            <a:r>
              <a:rPr lang="en-US" dirty="0">
                <a:latin typeface="Franklin Gothic Medium Cond" panose="020B0606030402020204" pitchFamily="34" charset="0"/>
              </a:rPr>
              <a:t> VSV-om (1 × 10⁹ PFU po </a:t>
            </a:r>
            <a:r>
              <a:rPr lang="en-US" dirty="0" err="1">
                <a:latin typeface="Franklin Gothic Medium Cond" panose="020B0606030402020204" pitchFamily="34" charset="0"/>
              </a:rPr>
              <a:t>mišu</a:t>
            </a:r>
            <a:r>
              <a:rPr lang="en-US" dirty="0">
                <a:latin typeface="Franklin Gothic Medium Cond" panose="020B0606030402020204" pitchFamily="34" charset="0"/>
              </a:rPr>
              <a:t>)</a:t>
            </a:r>
            <a:r>
              <a:rPr lang="hr-HR" dirty="0">
                <a:latin typeface="Franklin Gothic Medium Cond" panose="020B0606030402020204" pitchFamily="34" charset="0"/>
              </a:rPr>
              <a:t>.</a:t>
            </a:r>
            <a:endParaRPr lang="en-US" dirty="0">
              <a:latin typeface="Franklin Gothic Medium Cond" panose="020B06060304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B6A86E-776D-4B33-AFB7-F396010348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5538" y="1760814"/>
            <a:ext cx="4153480" cy="332468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B76C896-F62F-4A32-AD92-7199298EF8F4}"/>
              </a:ext>
            </a:extLst>
          </p:cNvPr>
          <p:cNvSpPr/>
          <p:nvPr/>
        </p:nvSpPr>
        <p:spPr>
          <a:xfrm>
            <a:off x="6224556" y="5171228"/>
            <a:ext cx="59674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r-HR" b="1" dirty="0">
                <a:latin typeface="Franklin Gothic Medium Cond" panose="020B0606030402020204" pitchFamily="34" charset="0"/>
              </a:rPr>
              <a:t>Slika 8</a:t>
            </a:r>
            <a:r>
              <a:rPr lang="hr-HR" dirty="0">
                <a:latin typeface="Franklin Gothic Medium Cond" panose="020B0606030402020204" pitchFamily="34" charset="0"/>
              </a:rPr>
              <a:t>: </a:t>
            </a:r>
            <a:r>
              <a:rPr lang="hr-HR" dirty="0" err="1">
                <a:latin typeface="Franklin Gothic Medium Cond" panose="020B0606030402020204" pitchFamily="34" charset="0"/>
              </a:rPr>
              <a:t>qRT</a:t>
            </a:r>
            <a:r>
              <a:rPr lang="hr-HR" dirty="0">
                <a:latin typeface="Franklin Gothic Medium Cond" panose="020B0606030402020204" pitchFamily="34" charset="0"/>
              </a:rPr>
              <a:t>-PCR analiza Ifnb1  u slezeni, </a:t>
            </a:r>
            <a:r>
              <a:rPr lang="hr-HR" dirty="0" err="1">
                <a:latin typeface="Franklin Gothic Medium Cond" panose="020B0606030402020204" pitchFamily="34" charset="0"/>
              </a:rPr>
              <a:t>jetri</a:t>
            </a:r>
            <a:r>
              <a:rPr lang="hr-HR" dirty="0">
                <a:latin typeface="Franklin Gothic Medium Cond" panose="020B0606030402020204" pitchFamily="34" charset="0"/>
              </a:rPr>
              <a:t> i plućima  Mettl3f/f </a:t>
            </a:r>
            <a:r>
              <a:rPr lang="hr-HR" dirty="0" err="1">
                <a:latin typeface="Franklin Gothic Medium Cond" panose="020B0606030402020204" pitchFamily="34" charset="0"/>
              </a:rPr>
              <a:t>Alb-Cre</a:t>
            </a:r>
            <a:r>
              <a:rPr lang="hr-HR" dirty="0">
                <a:latin typeface="Franklin Gothic Medium Cond" panose="020B0606030402020204" pitchFamily="34" charset="0"/>
              </a:rPr>
              <a:t> i Mettl3f/f srodnih ženki miševa (n = 5 po grupi) nakon </a:t>
            </a:r>
            <a:r>
              <a:rPr lang="hr-HR" dirty="0" err="1">
                <a:latin typeface="Franklin Gothic Medium Cond" panose="020B0606030402020204" pitchFamily="34" charset="0"/>
              </a:rPr>
              <a:t>intraperitonealne</a:t>
            </a:r>
            <a:r>
              <a:rPr lang="hr-HR" dirty="0">
                <a:latin typeface="Franklin Gothic Medium Cond" panose="020B0606030402020204" pitchFamily="34" charset="0"/>
              </a:rPr>
              <a:t> injekcije PBS-a ili infekcije VSV-om (2,5 × 10⁸ PFU po mišu) tijekom 24 h.</a:t>
            </a:r>
            <a:endParaRPr lang="en-US" dirty="0">
              <a:latin typeface="Franklin Gothic Medium Cond" panose="020B06060304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5EAB60-7E69-4D14-8E37-71238577AA6B}"/>
              </a:ext>
            </a:extLst>
          </p:cNvPr>
          <p:cNvSpPr txBox="1"/>
          <p:nvPr/>
        </p:nvSpPr>
        <p:spPr>
          <a:xfrm>
            <a:off x="1" y="-4207"/>
            <a:ext cx="12191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Franklin Gothic Medium Cond" panose="020B0606030402020204" pitchFamily="34" charset="0"/>
              </a:rPr>
              <a:t>Metodologija i rezultati</a:t>
            </a:r>
            <a:endParaRPr lang="en-US" dirty="0">
              <a:latin typeface="Franklin Gothic Medium Cond" panose="020B06060304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261E69-7F2B-43A8-999B-685B9421D63C}"/>
              </a:ext>
            </a:extLst>
          </p:cNvPr>
          <p:cNvSpPr/>
          <p:nvPr/>
        </p:nvSpPr>
        <p:spPr>
          <a:xfrm>
            <a:off x="-24479" y="6581001"/>
            <a:ext cx="111969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latin typeface="Franklin Gothic Medium Cond" panose="020B0606030402020204" pitchFamily="34" charset="0"/>
                <a:ea typeface="Yu Gothic UI Semilight" panose="020B0400000000000000" pitchFamily="34" charset="-128"/>
              </a:rPr>
              <a:t>Qiu</a:t>
            </a:r>
            <a:r>
              <a:rPr lang="en-US" sz="1200" dirty="0">
                <a:latin typeface="Franklin Gothic Medium Cond" panose="020B0606030402020204" pitchFamily="34" charset="0"/>
                <a:ea typeface="Yu Gothic UI Semilight" panose="020B0400000000000000" pitchFamily="34" charset="-128"/>
              </a:rPr>
              <a:t>, W., Zhang, Q., Zhang, R. et al. N6-methyladenosine RNA modification suppresses antiviral innate sensing pathways via reshaping double-stranded RNA. Nat </a:t>
            </a:r>
            <a:r>
              <a:rPr lang="en-US" sz="1200" dirty="0" err="1">
                <a:latin typeface="Franklin Gothic Medium Cond" panose="020B0606030402020204" pitchFamily="34" charset="0"/>
                <a:ea typeface="Yu Gothic UI Semilight" panose="020B0400000000000000" pitchFamily="34" charset="-128"/>
              </a:rPr>
              <a:t>Commun</a:t>
            </a:r>
            <a:r>
              <a:rPr lang="en-US" sz="1200" dirty="0">
                <a:latin typeface="Franklin Gothic Medium Cond" panose="020B0606030402020204" pitchFamily="34" charset="0"/>
                <a:ea typeface="Yu Gothic UI Semilight" panose="020B0400000000000000" pitchFamily="34" charset="-128"/>
              </a:rPr>
              <a:t> 12, 1582 (2021</a:t>
            </a:r>
            <a:r>
              <a:rPr lang="hr-HR" sz="1200" dirty="0">
                <a:latin typeface="Franklin Gothic Medium Cond" panose="020B0606030402020204" pitchFamily="34" charset="0"/>
                <a:ea typeface="Yu Gothic UI Semilight" panose="020B0400000000000000" pitchFamily="34" charset="-128"/>
              </a:rPr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273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37F88A-ACDE-4103-ABA2-33C8B73D2E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974" y="2678629"/>
            <a:ext cx="4496427" cy="2857899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F8DEBF6E-F21D-4D8B-866E-81343D03B8FE}"/>
              </a:ext>
            </a:extLst>
          </p:cNvPr>
          <p:cNvGrpSpPr/>
          <p:nvPr/>
        </p:nvGrpSpPr>
        <p:grpSpPr>
          <a:xfrm>
            <a:off x="5638799" y="310948"/>
            <a:ext cx="5335647" cy="5162200"/>
            <a:chOff x="5710517" y="838200"/>
            <a:chExt cx="5335647" cy="51622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D16A555-24C7-43E3-987F-A23E8B0B78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541" t="2699" b="1562"/>
            <a:stretch/>
          </p:blipFill>
          <p:spPr>
            <a:xfrm>
              <a:off x="5818094" y="838200"/>
              <a:ext cx="5228070" cy="51622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0B954B2-545B-408A-8896-516CA9703460}"/>
                </a:ext>
              </a:extLst>
            </p:cNvPr>
            <p:cNvSpPr/>
            <p:nvPr/>
          </p:nvSpPr>
          <p:spPr>
            <a:xfrm>
              <a:off x="5710517" y="948683"/>
              <a:ext cx="215153" cy="34065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C5A6B6CB-5350-4EF0-9158-E1B65422F7A7}"/>
              </a:ext>
            </a:extLst>
          </p:cNvPr>
          <p:cNvSpPr/>
          <p:nvPr/>
        </p:nvSpPr>
        <p:spPr>
          <a:xfrm>
            <a:off x="259975" y="5536528"/>
            <a:ext cx="53788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r-HR" b="1" dirty="0">
                <a:latin typeface="Franklin Gothic Medium Cond" panose="020B0606030402020204" pitchFamily="34" charset="0"/>
              </a:rPr>
              <a:t>Slika 9</a:t>
            </a:r>
            <a:r>
              <a:rPr lang="hr-HR" dirty="0">
                <a:latin typeface="Franklin Gothic Medium Cond" panose="020B0606030402020204" pitchFamily="34" charset="0"/>
              </a:rPr>
              <a:t>: </a:t>
            </a:r>
            <a:r>
              <a:rPr lang="en-US" dirty="0" err="1">
                <a:latin typeface="Franklin Gothic Medium Cond" panose="020B0606030402020204" pitchFamily="34" charset="0"/>
              </a:rPr>
              <a:t>Staničn</a:t>
            </a:r>
            <a:r>
              <a:rPr lang="hr-HR" dirty="0">
                <a:latin typeface="Franklin Gothic Medium Cond" panose="020B0606030402020204" pitchFamily="34" charset="0"/>
              </a:rPr>
              <a:t>o</a:t>
            </a:r>
            <a:r>
              <a:rPr lang="en-US" dirty="0">
                <a:latin typeface="Franklin Gothic Medium Cond" panose="020B0606030402020204" pitchFamily="34" charset="0"/>
              </a:rPr>
              <a:t> </a:t>
            </a:r>
            <a:r>
              <a:rPr lang="en-US" dirty="0" err="1">
                <a:latin typeface="Franklin Gothic Medium Cond" panose="020B0606030402020204" pitchFamily="34" charset="0"/>
              </a:rPr>
              <a:t>frakcion</a:t>
            </a:r>
            <a:r>
              <a:rPr lang="hr-HR" dirty="0" err="1">
                <a:latin typeface="Franklin Gothic Medium Cond" panose="020B0606030402020204" pitchFamily="34" charset="0"/>
              </a:rPr>
              <a:t>iranje</a:t>
            </a:r>
            <a:r>
              <a:rPr lang="hr-HR" dirty="0">
                <a:latin typeface="Franklin Gothic Medium Cond" panose="020B0606030402020204" pitchFamily="34" charset="0"/>
              </a:rPr>
              <a:t> i</a:t>
            </a:r>
            <a:r>
              <a:rPr lang="en-US" dirty="0">
                <a:latin typeface="Franklin Gothic Medium Cond" panose="020B0606030402020204" pitchFamily="34" charset="0"/>
              </a:rPr>
              <a:t> Western blot </a:t>
            </a:r>
            <a:r>
              <a:rPr lang="en-US" dirty="0" err="1">
                <a:latin typeface="Franklin Gothic Medium Cond" panose="020B0606030402020204" pitchFamily="34" charset="0"/>
              </a:rPr>
              <a:t>analiza</a:t>
            </a:r>
            <a:r>
              <a:rPr lang="en-US" dirty="0">
                <a:latin typeface="Franklin Gothic Medium Cond" panose="020B0606030402020204" pitchFamily="34" charset="0"/>
              </a:rPr>
              <a:t> </a:t>
            </a:r>
            <a:r>
              <a:rPr lang="en-US" dirty="0" err="1">
                <a:latin typeface="Franklin Gothic Medium Cond" panose="020B0606030402020204" pitchFamily="34" charset="0"/>
              </a:rPr>
              <a:t>lokalizacije</a:t>
            </a:r>
            <a:r>
              <a:rPr lang="en-US" dirty="0">
                <a:latin typeface="Franklin Gothic Medium Cond" panose="020B0606030402020204" pitchFamily="34" charset="0"/>
              </a:rPr>
              <a:t> METTL3 </a:t>
            </a:r>
            <a:r>
              <a:rPr lang="en-US" dirty="0" err="1">
                <a:latin typeface="Franklin Gothic Medium Cond" panose="020B0606030402020204" pitchFamily="34" charset="0"/>
              </a:rPr>
              <a:t>proteina</a:t>
            </a:r>
            <a:r>
              <a:rPr lang="en-US" dirty="0">
                <a:latin typeface="Franklin Gothic Medium Cond" panose="020B0606030402020204" pitchFamily="34" charset="0"/>
              </a:rPr>
              <a:t> </a:t>
            </a:r>
            <a:r>
              <a:rPr lang="en-US" dirty="0" err="1">
                <a:latin typeface="Franklin Gothic Medium Cond" panose="020B0606030402020204" pitchFamily="34" charset="0"/>
              </a:rPr>
              <a:t>prije</a:t>
            </a:r>
            <a:r>
              <a:rPr lang="en-US" dirty="0">
                <a:latin typeface="Franklin Gothic Medium Cond" panose="020B0606030402020204" pitchFamily="34" charset="0"/>
              </a:rPr>
              <a:t> </a:t>
            </a:r>
            <a:r>
              <a:rPr lang="en-US" dirty="0" err="1">
                <a:latin typeface="Franklin Gothic Medium Cond" panose="020B0606030402020204" pitchFamily="34" charset="0"/>
              </a:rPr>
              <a:t>i</a:t>
            </a:r>
            <a:r>
              <a:rPr lang="en-US" dirty="0">
                <a:latin typeface="Franklin Gothic Medium Cond" panose="020B0606030402020204" pitchFamily="34" charset="0"/>
              </a:rPr>
              <a:t> </a:t>
            </a:r>
            <a:r>
              <a:rPr lang="en-US" dirty="0" err="1">
                <a:latin typeface="Franklin Gothic Medium Cond" panose="020B0606030402020204" pitchFamily="34" charset="0"/>
              </a:rPr>
              <a:t>nakon</a:t>
            </a:r>
            <a:r>
              <a:rPr lang="en-US" dirty="0">
                <a:latin typeface="Franklin Gothic Medium Cond" panose="020B0606030402020204" pitchFamily="34" charset="0"/>
              </a:rPr>
              <a:t> VSV </a:t>
            </a:r>
            <a:r>
              <a:rPr lang="en-US" dirty="0" err="1">
                <a:latin typeface="Franklin Gothic Medium Cond" panose="020B0606030402020204" pitchFamily="34" charset="0"/>
              </a:rPr>
              <a:t>infekcije</a:t>
            </a:r>
            <a:r>
              <a:rPr lang="en-US" dirty="0">
                <a:latin typeface="Franklin Gothic Medium Cond" panose="020B0606030402020204" pitchFamily="34" charset="0"/>
              </a:rPr>
              <a:t> u HEK293T </a:t>
            </a:r>
            <a:r>
              <a:rPr lang="en-US" dirty="0" err="1">
                <a:latin typeface="Franklin Gothic Medium Cond" panose="020B0606030402020204" pitchFamily="34" charset="0"/>
              </a:rPr>
              <a:t>stanicama</a:t>
            </a:r>
            <a:r>
              <a:rPr lang="hr-HR" dirty="0">
                <a:latin typeface="Franklin Gothic Medium Cond" panose="020B0606030402020204" pitchFamily="34" charset="0"/>
              </a:rPr>
              <a:t>.</a:t>
            </a:r>
            <a:endParaRPr lang="en-US" dirty="0">
              <a:latin typeface="Franklin Gothic Medium Cond" panose="020B06060304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92B8DC9-65CA-4FB8-9AF5-8E5E2F03016C}"/>
              </a:ext>
            </a:extLst>
          </p:cNvPr>
          <p:cNvSpPr/>
          <p:nvPr/>
        </p:nvSpPr>
        <p:spPr>
          <a:xfrm>
            <a:off x="5746375" y="5532991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hr-HR" b="1" dirty="0">
                <a:latin typeface="Franklin Gothic Medium Cond" panose="020B0606030402020204" pitchFamily="34" charset="0"/>
              </a:rPr>
              <a:t>Slika 10</a:t>
            </a:r>
            <a:r>
              <a:rPr lang="hr-HR" dirty="0">
                <a:latin typeface="Franklin Gothic Medium Cond" panose="020B0606030402020204" pitchFamily="34" charset="0"/>
              </a:rPr>
              <a:t>: </a:t>
            </a:r>
            <a:r>
              <a:rPr lang="en-US" dirty="0" err="1">
                <a:latin typeface="Franklin Gothic Medium Cond" panose="020B0606030402020204" pitchFamily="34" charset="0"/>
              </a:rPr>
              <a:t>Imunofluorescentna</a:t>
            </a:r>
            <a:r>
              <a:rPr lang="en-US" dirty="0">
                <a:latin typeface="Franklin Gothic Medium Cond" panose="020B0606030402020204" pitchFamily="34" charset="0"/>
              </a:rPr>
              <a:t> </a:t>
            </a:r>
            <a:r>
              <a:rPr lang="en-US" dirty="0" err="1">
                <a:latin typeface="Franklin Gothic Medium Cond" panose="020B0606030402020204" pitchFamily="34" charset="0"/>
              </a:rPr>
              <a:t>analiza</a:t>
            </a:r>
            <a:r>
              <a:rPr lang="en-US" dirty="0">
                <a:latin typeface="Franklin Gothic Medium Cond" panose="020B0606030402020204" pitchFamily="34" charset="0"/>
              </a:rPr>
              <a:t> </a:t>
            </a:r>
            <a:r>
              <a:rPr lang="en-US" dirty="0" err="1">
                <a:latin typeface="Franklin Gothic Medium Cond" panose="020B0606030402020204" pitchFamily="34" charset="0"/>
              </a:rPr>
              <a:t>substanične</a:t>
            </a:r>
            <a:r>
              <a:rPr lang="en-US" dirty="0">
                <a:latin typeface="Franklin Gothic Medium Cond" panose="020B0606030402020204" pitchFamily="34" charset="0"/>
              </a:rPr>
              <a:t> </a:t>
            </a:r>
            <a:r>
              <a:rPr lang="en-US" dirty="0" err="1">
                <a:latin typeface="Franklin Gothic Medium Cond" panose="020B0606030402020204" pitchFamily="34" charset="0"/>
              </a:rPr>
              <a:t>lokalizacije</a:t>
            </a:r>
            <a:r>
              <a:rPr lang="en-US" dirty="0">
                <a:latin typeface="Franklin Gothic Medium Cond" panose="020B0606030402020204" pitchFamily="34" charset="0"/>
              </a:rPr>
              <a:t> </a:t>
            </a:r>
            <a:r>
              <a:rPr lang="en-US" dirty="0" err="1">
                <a:latin typeface="Franklin Gothic Medium Cond" panose="020B0606030402020204" pitchFamily="34" charset="0"/>
              </a:rPr>
              <a:t>endogenog</a:t>
            </a:r>
            <a:r>
              <a:rPr lang="en-US" dirty="0">
                <a:latin typeface="Franklin Gothic Medium Cond" panose="020B0606030402020204" pitchFamily="34" charset="0"/>
              </a:rPr>
              <a:t> METTL3 </a:t>
            </a:r>
            <a:r>
              <a:rPr lang="en-US" dirty="0" err="1">
                <a:latin typeface="Franklin Gothic Medium Cond" panose="020B0606030402020204" pitchFamily="34" charset="0"/>
              </a:rPr>
              <a:t>proteina</a:t>
            </a:r>
            <a:r>
              <a:rPr lang="en-US" dirty="0">
                <a:latin typeface="Franklin Gothic Medium Cond" panose="020B0606030402020204" pitchFamily="34" charset="0"/>
              </a:rPr>
              <a:t> </a:t>
            </a:r>
            <a:r>
              <a:rPr lang="en-US" dirty="0" err="1">
                <a:latin typeface="Franklin Gothic Medium Cond" panose="020B0606030402020204" pitchFamily="34" charset="0"/>
              </a:rPr>
              <a:t>prije</a:t>
            </a:r>
            <a:r>
              <a:rPr lang="en-US" dirty="0">
                <a:latin typeface="Franklin Gothic Medium Cond" panose="020B0606030402020204" pitchFamily="34" charset="0"/>
              </a:rPr>
              <a:t> </a:t>
            </a:r>
            <a:r>
              <a:rPr lang="en-US" dirty="0" err="1">
                <a:latin typeface="Franklin Gothic Medium Cond" panose="020B0606030402020204" pitchFamily="34" charset="0"/>
              </a:rPr>
              <a:t>i</a:t>
            </a:r>
            <a:r>
              <a:rPr lang="en-US" dirty="0">
                <a:latin typeface="Franklin Gothic Medium Cond" panose="020B0606030402020204" pitchFamily="34" charset="0"/>
              </a:rPr>
              <a:t> </a:t>
            </a:r>
            <a:r>
              <a:rPr lang="en-US" dirty="0" err="1">
                <a:latin typeface="Franklin Gothic Medium Cond" panose="020B0606030402020204" pitchFamily="34" charset="0"/>
              </a:rPr>
              <a:t>nakon</a:t>
            </a:r>
            <a:r>
              <a:rPr lang="en-US" dirty="0">
                <a:latin typeface="Franklin Gothic Medium Cond" panose="020B0606030402020204" pitchFamily="34" charset="0"/>
              </a:rPr>
              <a:t> VSV </a:t>
            </a:r>
            <a:r>
              <a:rPr lang="en-US" dirty="0" err="1">
                <a:latin typeface="Franklin Gothic Medium Cond" panose="020B0606030402020204" pitchFamily="34" charset="0"/>
              </a:rPr>
              <a:t>infekcije</a:t>
            </a:r>
            <a:r>
              <a:rPr lang="en-US" dirty="0">
                <a:latin typeface="Franklin Gothic Medium Cond" panose="020B0606030402020204" pitchFamily="34" charset="0"/>
              </a:rPr>
              <a:t> </a:t>
            </a:r>
            <a:r>
              <a:rPr lang="en-US" dirty="0" err="1">
                <a:latin typeface="Franklin Gothic Medium Cond" panose="020B0606030402020204" pitchFamily="34" charset="0"/>
              </a:rPr>
              <a:t>tijekom</a:t>
            </a:r>
            <a:r>
              <a:rPr lang="en-US" dirty="0">
                <a:latin typeface="Franklin Gothic Medium Cond" panose="020B0606030402020204" pitchFamily="34" charset="0"/>
              </a:rPr>
              <a:t> 6 sati u HeLa </a:t>
            </a:r>
            <a:r>
              <a:rPr lang="en-US" dirty="0" err="1">
                <a:latin typeface="Franklin Gothic Medium Cond" panose="020B0606030402020204" pitchFamily="34" charset="0"/>
              </a:rPr>
              <a:t>stanicama</a:t>
            </a:r>
            <a:r>
              <a:rPr lang="hr-HR" dirty="0">
                <a:latin typeface="Franklin Gothic Medium Cond" panose="020B0606030402020204" pitchFamily="34" charset="0"/>
              </a:rPr>
              <a:t>.</a:t>
            </a:r>
            <a:endParaRPr lang="en-US" dirty="0">
              <a:latin typeface="Franklin Gothic Medium Cond" panose="020B06060304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1DB763B-B558-4F3C-BC7D-E8F6E265B44B}"/>
              </a:ext>
            </a:extLst>
          </p:cNvPr>
          <p:cNvSpPr/>
          <p:nvPr/>
        </p:nvSpPr>
        <p:spPr>
          <a:xfrm>
            <a:off x="-24479" y="6581001"/>
            <a:ext cx="111969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latin typeface="Franklin Gothic Medium Cond" panose="020B0606030402020204" pitchFamily="34" charset="0"/>
                <a:ea typeface="Yu Gothic UI Semilight" panose="020B0400000000000000" pitchFamily="34" charset="-128"/>
              </a:rPr>
              <a:t>Qiu</a:t>
            </a:r>
            <a:r>
              <a:rPr lang="en-US" sz="1200" dirty="0">
                <a:latin typeface="Franklin Gothic Medium Cond" panose="020B0606030402020204" pitchFamily="34" charset="0"/>
                <a:ea typeface="Yu Gothic UI Semilight" panose="020B0400000000000000" pitchFamily="34" charset="-128"/>
              </a:rPr>
              <a:t>, W., Zhang, Q., Zhang, R. et al. N6-methyladenosine RNA modification suppresses antiviral innate sensing pathways via reshaping double-stranded RNA. Nat </a:t>
            </a:r>
            <a:r>
              <a:rPr lang="en-US" sz="1200" dirty="0" err="1">
                <a:latin typeface="Franklin Gothic Medium Cond" panose="020B0606030402020204" pitchFamily="34" charset="0"/>
                <a:ea typeface="Yu Gothic UI Semilight" panose="020B0400000000000000" pitchFamily="34" charset="-128"/>
              </a:rPr>
              <a:t>Commun</a:t>
            </a:r>
            <a:r>
              <a:rPr lang="en-US" sz="1200" dirty="0">
                <a:latin typeface="Franklin Gothic Medium Cond" panose="020B0606030402020204" pitchFamily="34" charset="0"/>
                <a:ea typeface="Yu Gothic UI Semilight" panose="020B0400000000000000" pitchFamily="34" charset="-128"/>
              </a:rPr>
              <a:t> 12, 1582 (2021</a:t>
            </a:r>
            <a:r>
              <a:rPr lang="hr-HR" sz="1200" dirty="0">
                <a:latin typeface="Franklin Gothic Medium Cond" panose="020B0606030402020204" pitchFamily="34" charset="0"/>
                <a:ea typeface="Yu Gothic UI Semilight" panose="020B0400000000000000" pitchFamily="34" charset="-128"/>
              </a:rPr>
              <a:t>)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7F1777-4A60-4C87-8C7E-AF12E76ABA58}"/>
              </a:ext>
            </a:extLst>
          </p:cNvPr>
          <p:cNvSpPr txBox="1"/>
          <p:nvPr/>
        </p:nvSpPr>
        <p:spPr>
          <a:xfrm>
            <a:off x="1" y="-4207"/>
            <a:ext cx="12191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Franklin Gothic Medium Cond" panose="020B0606030402020204" pitchFamily="34" charset="0"/>
              </a:rPr>
              <a:t>Metodologija i rezultati</a:t>
            </a:r>
            <a:endParaRPr lang="en-US" dirty="0">
              <a:latin typeface="Franklin Gothic Medium Cond" panose="020B06060304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F9B06BA-2CBF-4BDC-9527-462533EDC097}"/>
              </a:ext>
            </a:extLst>
          </p:cNvPr>
          <p:cNvSpPr/>
          <p:nvPr/>
        </p:nvSpPr>
        <p:spPr>
          <a:xfrm>
            <a:off x="0" y="120473"/>
            <a:ext cx="12191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Franklin Gothic Medium Cond" panose="020B0606030402020204" pitchFamily="34" charset="0"/>
              </a:rPr>
              <a:t>VSV </a:t>
            </a:r>
            <a:r>
              <a:rPr lang="en-US" b="1" dirty="0" err="1">
                <a:latin typeface="Franklin Gothic Medium Cond" panose="020B0606030402020204" pitchFamily="34" charset="0"/>
              </a:rPr>
              <a:t>infekcija</a:t>
            </a:r>
            <a:r>
              <a:rPr lang="en-US" b="1" dirty="0">
                <a:latin typeface="Franklin Gothic Medium Cond" panose="020B0606030402020204" pitchFamily="34" charset="0"/>
              </a:rPr>
              <a:t> </a:t>
            </a:r>
            <a:r>
              <a:rPr lang="en-US" b="1" dirty="0" err="1">
                <a:latin typeface="Franklin Gothic Medium Cond" panose="020B0606030402020204" pitchFamily="34" charset="0"/>
              </a:rPr>
              <a:t>inducira</a:t>
            </a:r>
            <a:r>
              <a:rPr lang="en-US" b="1" dirty="0">
                <a:latin typeface="Franklin Gothic Medium Cond" panose="020B0606030402020204" pitchFamily="34" charset="0"/>
              </a:rPr>
              <a:t> </a:t>
            </a:r>
            <a:r>
              <a:rPr lang="en-US" b="1" dirty="0" err="1">
                <a:latin typeface="Franklin Gothic Medium Cond" panose="020B0606030402020204" pitchFamily="34" charset="0"/>
              </a:rPr>
              <a:t>translokaciju</a:t>
            </a:r>
            <a:r>
              <a:rPr lang="en-US" b="1" dirty="0">
                <a:latin typeface="Franklin Gothic Medium Cond" panose="020B0606030402020204" pitchFamily="34" charset="0"/>
              </a:rPr>
              <a:t> METTL3 u </a:t>
            </a:r>
            <a:r>
              <a:rPr lang="hr-HR" b="1" dirty="0">
                <a:latin typeface="Franklin Gothic Medium Cond" panose="020B0606030402020204" pitchFamily="34" charset="0"/>
              </a:rPr>
              <a:t>citoplazmu</a:t>
            </a:r>
            <a:endParaRPr lang="en-US" b="1" dirty="0"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526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2884</TotalTime>
  <Words>1383</Words>
  <Application>Microsoft Office PowerPoint</Application>
  <PresentationFormat>Widescreen</PresentationFormat>
  <Paragraphs>96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Yu Gothic UI Semilight</vt:lpstr>
      <vt:lpstr>Arial</vt:lpstr>
      <vt:lpstr>Calibri</vt:lpstr>
      <vt:lpstr>Calibri Light</vt:lpstr>
      <vt:lpstr>Franklin Gothic Medium Cond</vt:lpstr>
      <vt:lpstr>Times New Roman</vt:lpstr>
      <vt:lpstr>Office Theme</vt:lpstr>
      <vt:lpstr>PowerPoint Presentation</vt:lpstr>
      <vt:lpstr>Virus vezikularnog stomatitisa (VSV)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Hvala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Petra Gulan</dc:creator>
  <cp:lastModifiedBy>Petra Gulan</cp:lastModifiedBy>
  <cp:revision>86</cp:revision>
  <dcterms:created xsi:type="dcterms:W3CDTF">2025-03-17T07:33:43Z</dcterms:created>
  <dcterms:modified xsi:type="dcterms:W3CDTF">2025-03-26T11:32:02Z</dcterms:modified>
</cp:coreProperties>
</file>