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5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74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3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2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74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9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1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62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78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86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74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3912-C5C5-4A72-81CB-37952ABFD51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5D83-8CE1-4708-B0DB-78414FF2A6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43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946" y="2329642"/>
            <a:ext cx="10392937" cy="2387600"/>
          </a:xfrm>
        </p:spPr>
        <p:txBody>
          <a:bodyPr>
            <a:noAutofit/>
          </a:bodyPr>
          <a:lstStyle/>
          <a:p>
            <a:r>
              <a:rPr lang="hr-HR" sz="9600" dirty="0"/>
              <a:t>11. </a:t>
            </a:r>
            <a:br>
              <a:rPr lang="hr-HR" sz="9600" dirty="0"/>
            </a:br>
            <a:r>
              <a:rPr lang="hr-HR" sz="9600" dirty="0"/>
              <a:t>Fizikalna kemija u XIX. stoljeću</a:t>
            </a:r>
          </a:p>
        </p:txBody>
      </p:sp>
    </p:spTree>
    <p:extLst>
      <p:ext uri="{BB962C8B-B14F-4D97-AF65-F5344CB8AC3E}">
        <p14:creationId xmlns:p14="http://schemas.microsoft.com/office/powerpoint/2010/main" val="42384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252"/>
            <a:ext cx="8577330" cy="497760"/>
          </a:xfrm>
        </p:spPr>
        <p:txBody>
          <a:bodyPr>
            <a:normAutofit fontScale="90000"/>
          </a:bodyPr>
          <a:lstStyle/>
          <a:p>
            <a:r>
              <a:rPr lang="hr-HR" dirty="0"/>
              <a:t>Otopine – koligativna svojstva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079976"/>
            <a:ext cx="9053848" cy="5778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1748. (Jean-Antoine Nollet) – osmoza</a:t>
            </a:r>
          </a:p>
          <a:p>
            <a:pPr marL="0" indent="0">
              <a:buNone/>
            </a:pPr>
            <a:r>
              <a:rPr lang="hr-HR" sz="2400" dirty="0"/>
              <a:t>1877. (Wilhelm Pfeffer) – umjetne polupropusne membrane za mjerenje osmotskog tlaka </a:t>
            </a:r>
          </a:p>
          <a:p>
            <a:pPr marL="0" indent="0">
              <a:buNone/>
            </a:pPr>
            <a:r>
              <a:rPr lang="hr-HR" sz="2400" dirty="0"/>
              <a:t>1878.-82. (Raoult) – sniženje ledišta (umnožak sniženja ledišta otopine 1 g tvari u 100 g vode i </a:t>
            </a:r>
            <a:r>
              <a:rPr lang="hr-HR" sz="2400" i="1" dirty="0"/>
              <a:t>M</a:t>
            </a:r>
            <a:r>
              <a:rPr lang="hr-HR" sz="2400" baseline="-25000" dirty="0"/>
              <a:t>r</a:t>
            </a:r>
            <a:r>
              <a:rPr lang="hr-HR" sz="2400" dirty="0"/>
              <a:t> tvari je konstantan – ne ovisi o tvari)</a:t>
            </a:r>
          </a:p>
          <a:p>
            <a:pPr marL="0" indent="0">
              <a:buNone/>
            </a:pPr>
            <a:r>
              <a:rPr lang="hr-HR" sz="2400" dirty="0"/>
              <a:t>1884. (Raoult) – ne vrijedi za soli: proporcionalno je ‘radikalima koji tvore soli, kao da su u otopini ti radikali jednostavno pomiješani’ </a:t>
            </a:r>
          </a:p>
          <a:p>
            <a:pPr marL="0" indent="0">
              <a:buNone/>
            </a:pPr>
            <a:r>
              <a:rPr lang="hr-HR" sz="2400" dirty="0"/>
              <a:t>1886. (Van’t Hoff) – </a:t>
            </a:r>
            <a:r>
              <a:rPr lang="el-GR" sz="2400" i="1" dirty="0"/>
              <a:t>π</a:t>
            </a:r>
            <a:r>
              <a:rPr lang="hr-HR" sz="2400" dirty="0"/>
              <a:t> = </a:t>
            </a:r>
            <a:r>
              <a:rPr lang="hr-HR" sz="2400" i="1" dirty="0"/>
              <a:t>cRT</a:t>
            </a:r>
            <a:r>
              <a:rPr lang="hr-HR" sz="2400" dirty="0"/>
              <a:t> (po analogiji s plinovima, kod solî zacijelo dolazi do nekakve disocijacije u otopini.</a:t>
            </a:r>
            <a:endParaRPr lang="hr-HR" sz="2400" i="1" dirty="0"/>
          </a:p>
          <a:p>
            <a:pPr marL="0" indent="0">
              <a:buNone/>
            </a:pPr>
            <a:r>
              <a:rPr lang="hr-HR" sz="2400" dirty="0"/>
              <a:t>1887. – Raoultov zakon (tlak para otopine)</a:t>
            </a:r>
          </a:p>
          <a:p>
            <a:pPr marL="0" indent="0">
              <a:buNone/>
            </a:pPr>
            <a:r>
              <a:rPr lang="hr-HR" sz="2400" dirty="0"/>
              <a:t>1889. Ernst Beckmann – ebulioskopija (</a:t>
            </a:r>
            <a:r>
              <a:rPr lang="hr-HR" sz="2400" i="1" dirty="0"/>
              <a:t>Ebuliomethrie</a:t>
            </a:r>
            <a:r>
              <a:rPr lang="hr-HR" sz="2400" dirty="0"/>
              <a:t>) kao metoda za određivanje molarne mase)</a:t>
            </a:r>
          </a:p>
          <a:p>
            <a:pPr marL="0" indent="0">
              <a:buNone/>
            </a:pPr>
            <a:r>
              <a:rPr lang="hr-HR" sz="2400" dirty="0"/>
              <a:t>1891. (Ostwald) – tri vrste svojstava otopljene tvari: </a:t>
            </a:r>
            <a:r>
              <a:rPr lang="hr-HR" sz="2400" i="1" dirty="0"/>
              <a:t>koligativna</a:t>
            </a:r>
            <a:r>
              <a:rPr lang="hr-HR" sz="2400" dirty="0"/>
              <a:t>, </a:t>
            </a:r>
            <a:r>
              <a:rPr lang="hr-HR" sz="2400" i="1" dirty="0"/>
              <a:t>aditivna</a:t>
            </a:r>
            <a:r>
              <a:rPr lang="hr-HR" sz="2400" dirty="0"/>
              <a:t> i </a:t>
            </a:r>
            <a:r>
              <a:rPr lang="hr-HR" sz="2400" i="1" dirty="0"/>
              <a:t>konstitucionalna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5802" y="5101673"/>
            <a:ext cx="245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François-Marie Raoult</a:t>
            </a:r>
            <a:r>
              <a:rPr lang="hr-HR" dirty="0"/>
              <a:t> (</a:t>
            </a:r>
            <a:r>
              <a:rPr lang="fr-FR" dirty="0"/>
              <a:t>1830</a:t>
            </a:r>
            <a:r>
              <a:rPr lang="hr-HR" dirty="0"/>
              <a:t>.-</a:t>
            </a:r>
            <a:r>
              <a:rPr lang="fr-FR" dirty="0"/>
              <a:t>1901</a:t>
            </a:r>
            <a:r>
              <a:rPr lang="hr-HR" dirty="0"/>
              <a:t>.)</a:t>
            </a:r>
            <a:r>
              <a:rPr lang="fr-FR" dirty="0"/>
              <a:t>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55" y="1639347"/>
            <a:ext cx="2036914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252"/>
            <a:ext cx="8577330" cy="497760"/>
          </a:xfrm>
        </p:spPr>
        <p:txBody>
          <a:bodyPr>
            <a:normAutofit fontScale="90000"/>
          </a:bodyPr>
          <a:lstStyle/>
          <a:p>
            <a:r>
              <a:rPr lang="hr-HR" dirty="0"/>
              <a:t>Otopine </a:t>
            </a:r>
            <a:r>
              <a:rPr lang="hr-HR"/>
              <a:t>– elektrolitska disocijacija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012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1853.-9. (Johann Wilhelm Hittorf) – u otopini elektrolita pojedini ioni ne prenose struju jednako</a:t>
            </a:r>
          </a:p>
          <a:p>
            <a:pPr marL="0" indent="0">
              <a:buNone/>
            </a:pPr>
            <a:r>
              <a:rPr lang="hr-HR" sz="2400" dirty="0"/>
              <a:t>1874. (Friedrich Kohlrausch) –molarna provodnost soli pri ‘beskonačnom razrjeđenju’ (</a:t>
            </a:r>
            <a:r>
              <a:rPr lang="el-GR" sz="2400" i="1" dirty="0"/>
              <a:t>Λ</a:t>
            </a:r>
            <a:r>
              <a:rPr lang="el-GR" sz="2400" baseline="-25000" dirty="0"/>
              <a:t>∞</a:t>
            </a:r>
            <a:r>
              <a:rPr lang="hr-HR" sz="2400" dirty="0"/>
              <a:t>) je zbroj molarnih provodnosti pojedinih ionâ</a:t>
            </a:r>
          </a:p>
          <a:p>
            <a:pPr marL="0" indent="0">
              <a:buNone/>
            </a:pPr>
            <a:r>
              <a:rPr lang="hr-HR" sz="2400" dirty="0"/>
              <a:t>1883. (Arrhenius) – stupanj disocijacije računat temeljem smanjenja vodljivosti pri višim koncentracijama soli (</a:t>
            </a:r>
            <a:r>
              <a:rPr lang="el-GR" sz="2400" i="1" dirty="0"/>
              <a:t>Λ</a:t>
            </a:r>
            <a:r>
              <a:rPr lang="el-GR" sz="2400" dirty="0"/>
              <a:t> </a:t>
            </a:r>
            <a:r>
              <a:rPr lang="hr-HR" sz="2400" dirty="0"/>
              <a:t>/ </a:t>
            </a:r>
            <a:r>
              <a:rPr lang="el-GR" sz="2400" i="1" dirty="0"/>
              <a:t>Λ</a:t>
            </a:r>
            <a:r>
              <a:rPr lang="el-GR" sz="2400" baseline="-25000" dirty="0"/>
              <a:t>∞</a:t>
            </a:r>
            <a:r>
              <a:rPr lang="hr-HR" sz="2400" dirty="0"/>
              <a:t>) jednak je onome izračunatom iz odstupanja od Raoultovog pravila sniženja ledišta </a:t>
            </a:r>
            <a:r>
              <a:rPr lang="hr-HR" sz="2400" dirty="0">
                <a:sym typeface="Wingdings" panose="05000000000000000000" pitchFamily="2" charset="2"/>
              </a:rPr>
              <a:t> sol disocira na nabijene čestice (ione)</a:t>
            </a:r>
          </a:p>
          <a:p>
            <a:pPr marL="0" indent="0">
              <a:buNone/>
            </a:pPr>
            <a:r>
              <a:rPr lang="hr-HR" sz="2400" dirty="0">
                <a:sym typeface="Wingdings" panose="05000000000000000000" pitchFamily="2" charset="2"/>
              </a:rPr>
              <a:t>1888. (Ostwald) – zakon o djelovanju masa primjenjiv na disocijaciju (slabih) elektrolita: zakon razrjeđenja  konstanta disocijacije</a:t>
            </a:r>
          </a:p>
          <a:p>
            <a:pPr marL="0" indent="0">
              <a:buNone/>
            </a:pPr>
            <a:r>
              <a:rPr lang="hr-HR" sz="2400" dirty="0">
                <a:sym typeface="Wingdings" panose="05000000000000000000" pitchFamily="2" charset="2"/>
              </a:rPr>
              <a:t>1889. (Nernst) – elektromotivnost u galvanskom članku ovisi o koncentracijama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3136" y="6245411"/>
            <a:ext cx="235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Svante August Arrhenius</a:t>
            </a:r>
            <a:r>
              <a:rPr lang="hr-HR" dirty="0"/>
              <a:t> (1859–1927)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9600"/>
            <a:ext cx="2025736" cy="2532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14" y="4295928"/>
            <a:ext cx="1924158" cy="2562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74155" y="6270326"/>
            <a:ext cx="230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Walther </a:t>
            </a:r>
            <a:r>
              <a:rPr lang="hr-HR" dirty="0"/>
              <a:t>Hermann </a:t>
            </a:r>
            <a:r>
              <a:rPr lang="hr-HR" b="1" dirty="0"/>
              <a:t>Nernst</a:t>
            </a:r>
            <a:r>
              <a:rPr lang="hr-HR" dirty="0"/>
              <a:t> (1864–1941)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55" y="4312191"/>
            <a:ext cx="1923740" cy="2562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17325" y="6270326"/>
            <a:ext cx="254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/>
              <a:t>Friedrich </a:t>
            </a:r>
            <a:r>
              <a:rPr lang="hr-HR" b="1" dirty="0"/>
              <a:t>Wilhelm Ostwald</a:t>
            </a:r>
            <a:r>
              <a:rPr lang="hr-HR" dirty="0"/>
              <a:t> (1853–1932)</a:t>
            </a:r>
          </a:p>
        </p:txBody>
      </p:sp>
    </p:spTree>
    <p:extLst>
      <p:ext uri="{BB962C8B-B14F-4D97-AF65-F5344CB8AC3E}">
        <p14:creationId xmlns:p14="http://schemas.microsoft.com/office/powerpoint/2010/main" val="213219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20485" cy="729579"/>
          </a:xfrm>
        </p:spPr>
        <p:txBody>
          <a:bodyPr/>
          <a:lstStyle/>
          <a:p>
            <a:r>
              <a:rPr lang="hr-HR" dirty="0"/>
              <a:t>Afinitet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35"/>
            <a:ext cx="6841162" cy="4908088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25430" y="5997913"/>
            <a:ext cx="3294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+mn-lt"/>
              </a:rPr>
              <a:t>Tablica afiniteta (Geoffroy, 1718.)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096259" y="364789"/>
            <a:ext cx="50957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ca 1200. Albertus Magnus – </a:t>
            </a:r>
            <a:r>
              <a:rPr lang="hr-HR" altLang="sr-Latn-RS" sz="2400" i="1" dirty="0">
                <a:latin typeface="+mn-lt"/>
              </a:rPr>
              <a:t>affinitas</a:t>
            </a:r>
            <a:r>
              <a:rPr lang="hr-HR" altLang="sr-Latn-RS" sz="2400" dirty="0">
                <a:latin typeface="+mn-lt"/>
              </a:rPr>
              <a:t> = težnja </a:t>
            </a:r>
            <a:r>
              <a:rPr lang="hr-HR" altLang="sr-Latn-RS" sz="2400" i="1" dirty="0">
                <a:latin typeface="+mn-lt"/>
              </a:rPr>
              <a:t>tijela</a:t>
            </a:r>
            <a:r>
              <a:rPr lang="hr-HR" altLang="sr-Latn-RS" sz="2400" dirty="0">
                <a:latin typeface="+mn-lt"/>
              </a:rPr>
              <a:t> k međusobnom spajanju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Od XVII. st. – ‘sila’ koja ‘pogoni’ kemijske reakcije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‘elektivni afinitet’ – uzrok različitog oslobađanja topline pri gorenju različitih tvari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1674. Boyle: ‘...</a:t>
            </a:r>
            <a:r>
              <a:rPr lang="en-US" altLang="sr-Latn-RS" sz="2400" i="1" dirty="0">
                <a:latin typeface="+mn-lt"/>
              </a:rPr>
              <a:t>and I have long thought , that, in divers case , the </a:t>
            </a:r>
            <a:r>
              <a:rPr lang="en-US" altLang="sr-Latn-RS" sz="2400" b="1" i="1" dirty="0">
                <a:latin typeface="+mn-lt"/>
              </a:rPr>
              <a:t>quantity</a:t>
            </a:r>
            <a:r>
              <a:rPr lang="en-US" altLang="sr-Latn-RS" sz="2400" i="1" dirty="0">
                <a:latin typeface="+mn-lt"/>
              </a:rPr>
              <a:t> of a menstruum may much</a:t>
            </a:r>
            <a:r>
              <a:rPr lang="hr-HR" altLang="sr-Latn-RS" sz="2400" i="1" dirty="0">
                <a:latin typeface="+mn-lt"/>
              </a:rPr>
              <a:t> more compensate its want of strength, than chemists are commonly aware of</a:t>
            </a:r>
            <a:r>
              <a:rPr lang="hr-HR" altLang="sr-Latn-RS" sz="2400" dirty="0">
                <a:latin typeface="+mn-lt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73085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Napoleo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7" y="1070982"/>
            <a:ext cx="3334149" cy="39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-25427" y="108287"/>
            <a:ext cx="11780207" cy="5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400" dirty="0">
                <a:latin typeface="+mj-lt"/>
              </a:rPr>
              <a:t>‘Nepotpunost’ kemijskih reakcija </a:t>
            </a:r>
            <a:endParaRPr lang="en-US" altLang="sr-Latn-RS" sz="4400" dirty="0">
              <a:latin typeface="+mj-lt"/>
            </a:endParaRPr>
          </a:p>
        </p:txBody>
      </p:sp>
      <p:pic>
        <p:nvPicPr>
          <p:cNvPr id="10246" name="Picture 6" descr="Description_de_l%C2%B4Egypt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90" y="1193330"/>
            <a:ext cx="4065126" cy="56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7" name="Picture 7" descr="napoleon_sphi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3436990"/>
            <a:ext cx="5598016" cy="342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9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ile:Berthollet Claude Louis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4" y="59531"/>
            <a:ext cx="309721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ANd9GcQbUK8tlAEStkVRHkZnW9Tpl5YlHbjLRzL9XcEqgbB8Kms9kH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74" y="3225368"/>
            <a:ext cx="5256212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489439" y="3736362"/>
            <a:ext cx="391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latin typeface="+mn-lt"/>
              </a:rPr>
              <a:t>Claude Louis Berthollet </a:t>
            </a:r>
            <a:r>
              <a:rPr lang="hr-HR" altLang="sr-Latn-RS" sz="1800" dirty="0">
                <a:latin typeface="+mn-lt"/>
              </a:rPr>
              <a:t>(1748. – 1822.) 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642687" y="3744480"/>
            <a:ext cx="504825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137861" y="3384118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+mn-lt"/>
              </a:rPr>
              <a:t>NaCl(aq)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8163637" y="3744481"/>
            <a:ext cx="1655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+mn-lt"/>
              </a:rPr>
              <a:t>CaCO</a:t>
            </a:r>
            <a:r>
              <a:rPr lang="hr-HR" altLang="sr-Latn-RS" sz="2000" b="1" baseline="-25000">
                <a:solidFill>
                  <a:srgbClr val="FF0000"/>
                </a:solidFill>
                <a:latin typeface="+mn-lt"/>
              </a:rPr>
              <a:t>3</a:t>
            </a:r>
            <a:r>
              <a:rPr lang="hr-HR" altLang="sr-Latn-RS" sz="2000" b="1">
                <a:solidFill>
                  <a:srgbClr val="FF0000"/>
                </a:solidFill>
                <a:latin typeface="+mn-lt"/>
              </a:rPr>
              <a:t>(s)</a:t>
            </a: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H="1">
            <a:off x="8522412" y="4104843"/>
            <a:ext cx="288925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6938087" y="3457143"/>
            <a:ext cx="1655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+mn-lt"/>
              </a:rPr>
              <a:t>Na</a:t>
            </a:r>
            <a:r>
              <a:rPr lang="hr-HR" altLang="sr-Latn-RS" sz="2000" b="1" baseline="-25000">
                <a:solidFill>
                  <a:srgbClr val="FF0000"/>
                </a:solidFill>
                <a:latin typeface="+mn-lt"/>
              </a:rPr>
              <a:t>2</a:t>
            </a:r>
            <a:r>
              <a:rPr lang="hr-HR" altLang="sr-Latn-RS" sz="2000" b="1">
                <a:solidFill>
                  <a:srgbClr val="FF0000"/>
                </a:solidFill>
                <a:latin typeface="+mn-lt"/>
              </a:rPr>
              <a:t>CO</a:t>
            </a:r>
            <a:r>
              <a:rPr lang="hr-HR" altLang="sr-Latn-RS" sz="2000" b="1" baseline="-25000">
                <a:solidFill>
                  <a:srgbClr val="FF0000"/>
                </a:solidFill>
                <a:latin typeface="+mn-lt"/>
              </a:rPr>
              <a:t>3</a:t>
            </a:r>
            <a:r>
              <a:rPr lang="hr-HR" altLang="sr-Latn-RS" sz="2000" b="1">
                <a:solidFill>
                  <a:srgbClr val="FF0000"/>
                </a:solidFill>
                <a:latin typeface="+mn-lt"/>
              </a:rPr>
              <a:t>(s)</a:t>
            </a:r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>
            <a:off x="6506287" y="3888943"/>
            <a:ext cx="1008063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952260" y="567142"/>
            <a:ext cx="4337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2 NaCl + CaCO</a:t>
            </a:r>
            <a:r>
              <a:rPr lang="hr-HR" altLang="sr-Latn-RS" sz="2400" baseline="-25000" dirty="0">
                <a:latin typeface="+mn-lt"/>
              </a:rPr>
              <a:t>3</a:t>
            </a:r>
            <a:r>
              <a:rPr lang="hr-HR" altLang="sr-Latn-RS" sz="2400" dirty="0">
                <a:latin typeface="+mn-lt"/>
              </a:rPr>
              <a:t> → Na</a:t>
            </a:r>
            <a:r>
              <a:rPr lang="hr-HR" altLang="sr-Latn-RS" sz="2400" baseline="-25000" dirty="0">
                <a:latin typeface="+mn-lt"/>
              </a:rPr>
              <a:t>2</a:t>
            </a:r>
            <a:r>
              <a:rPr lang="hr-HR" altLang="sr-Latn-RS" sz="2400" dirty="0">
                <a:latin typeface="+mn-lt"/>
              </a:rPr>
              <a:t>CO</a:t>
            </a:r>
            <a:r>
              <a:rPr lang="hr-HR" altLang="sr-Latn-RS" sz="2400" baseline="-25000" dirty="0">
                <a:latin typeface="+mn-lt"/>
              </a:rPr>
              <a:t>3</a:t>
            </a:r>
            <a:r>
              <a:rPr lang="hr-HR" altLang="sr-Latn-RS" sz="2400" dirty="0">
                <a:latin typeface="+mn-lt"/>
              </a:rPr>
              <a:t> + CaCl</a:t>
            </a:r>
            <a:r>
              <a:rPr lang="hr-HR" altLang="sr-Latn-RS" sz="2400" baseline="-25000" dirty="0">
                <a:latin typeface="+mn-lt"/>
              </a:rPr>
              <a:t>2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952260" y="1461549"/>
            <a:ext cx="4406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+mn-lt"/>
              </a:rPr>
              <a:t>Na</a:t>
            </a:r>
            <a:r>
              <a:rPr lang="hr-HR" altLang="sr-Latn-RS" sz="2400" baseline="-25000">
                <a:latin typeface="+mn-lt"/>
              </a:rPr>
              <a:t>2</a:t>
            </a:r>
            <a:r>
              <a:rPr lang="hr-HR" altLang="sr-Latn-RS" sz="2400">
                <a:latin typeface="+mn-lt"/>
              </a:rPr>
              <a:t>CO</a:t>
            </a:r>
            <a:r>
              <a:rPr lang="hr-HR" altLang="sr-Latn-RS" sz="2400" baseline="-25000">
                <a:latin typeface="+mn-lt"/>
              </a:rPr>
              <a:t>3</a:t>
            </a:r>
            <a:r>
              <a:rPr lang="hr-HR" altLang="sr-Latn-RS" sz="2400">
                <a:latin typeface="+mn-lt"/>
              </a:rPr>
              <a:t> + CaCl</a:t>
            </a:r>
            <a:r>
              <a:rPr lang="hr-HR" altLang="sr-Latn-RS" sz="2400" baseline="-25000">
                <a:latin typeface="+mn-lt"/>
              </a:rPr>
              <a:t>2</a:t>
            </a:r>
            <a:r>
              <a:rPr lang="hr-HR" altLang="sr-Latn-RS" sz="2400">
                <a:latin typeface="+mn-lt"/>
              </a:rPr>
              <a:t> → 2 NaCl + CaCO</a:t>
            </a:r>
            <a:r>
              <a:rPr lang="hr-HR" altLang="sr-Latn-RS" sz="2400" baseline="-25000">
                <a:latin typeface="+mn-lt"/>
              </a:rPr>
              <a:t>3</a:t>
            </a:r>
            <a:r>
              <a:rPr lang="hr-HR" altLang="sr-Latn-RS" sz="2400">
                <a:latin typeface="+mn-lt"/>
              </a:rPr>
              <a:t> </a:t>
            </a:r>
            <a:endParaRPr lang="hr-HR" altLang="sr-Latn-RS" sz="2400" baseline="-25000">
              <a:latin typeface="+mn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77251" y="141692"/>
            <a:ext cx="2338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Nastajanje trone:</a:t>
            </a:r>
          </a:p>
        </p:txBody>
      </p:sp>
      <p:pic>
        <p:nvPicPr>
          <p:cNvPr id="93202" name="Picture 18" descr="File:Trona(small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81" y="4551926"/>
            <a:ext cx="2139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670901" y="1008467"/>
            <a:ext cx="3891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Taloženje kalcijeva karbonata: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164312" y="2121778"/>
            <a:ext cx="706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+mn-lt"/>
              </a:rPr>
              <a:t>1803. – neke kemijske reakcije mogu ići ‘u oba smjera’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latin typeface="+mn-lt"/>
              </a:rPr>
              <a:t>Kemijske reakcije mogu biti reverzibilne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77239" y="6099262"/>
            <a:ext cx="692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+mn-lt"/>
              </a:rPr>
              <a:t>trona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25228" y="6297698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وادي النطرون</a:t>
            </a:r>
            <a:endParaRPr lang="hr-HR" sz="2800" dirty="0"/>
          </a:p>
        </p:txBody>
      </p:sp>
      <p:sp>
        <p:nvSpPr>
          <p:cNvPr id="3" name="Rectangle 2"/>
          <p:cNvSpPr/>
          <p:nvPr/>
        </p:nvSpPr>
        <p:spPr>
          <a:xfrm>
            <a:off x="1032667" y="6414980"/>
            <a:ext cx="276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·10H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hr-HR" dirty="0"/>
              <a:t> +</a:t>
            </a:r>
            <a:r>
              <a:rPr lang="en-US" dirty="0"/>
              <a:t> NaHCO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080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1667" y="189947"/>
            <a:ext cx="1155235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1842. (Henirich Rose) – Bertholletov princip djelotvornih masa nije nespojiv s zakonom stalnih omjera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1850. (Ludwig Wilhelmy) – </a:t>
            </a:r>
            <a:r>
              <a:rPr lang="hr-HR" altLang="sr-Latn-RS" sz="2400" i="1" dirty="0">
                <a:latin typeface="+mn-lt"/>
              </a:rPr>
              <a:t>inverzija šećera</a:t>
            </a:r>
            <a:r>
              <a:rPr lang="hr-HR" altLang="sr-Latn-RS" sz="2400" dirty="0">
                <a:latin typeface="+mn-lt"/>
              </a:rPr>
              <a:t>: brzina promjene zakretnog kuta proporcionalna trenutnoj količini saharoze u otopini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1855. (John Hall Gladstone) – reakcija željeza(III) i tiocijanata: ‘</a:t>
            </a:r>
            <a:r>
              <a:rPr lang="hr-HR" altLang="sr-Latn-RS" sz="2400" i="1" dirty="0">
                <a:latin typeface="+mn-lt"/>
              </a:rPr>
              <a:t>a change in the mass of one of the binary compounds brings about a change in the amount of each of the other binary compounds, and that in a regularly progressive ratio</a:t>
            </a:r>
            <a:r>
              <a:rPr lang="hr-HR" altLang="sr-Latn-RS" sz="2400" dirty="0">
                <a:latin typeface="+mn-lt"/>
              </a:rPr>
              <a:t>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1857. (Canizzaro) / 1858. (Kekulé i Hermann Kopp) – ‘iznimke’ od Avogadrova pravila (PCl</a:t>
            </a:r>
            <a:r>
              <a:rPr lang="hr-HR" altLang="sr-Latn-RS" sz="2400" baseline="-25000" dirty="0">
                <a:latin typeface="+mn-lt"/>
              </a:rPr>
              <a:t>5</a:t>
            </a:r>
            <a:r>
              <a:rPr lang="hr-HR" altLang="sr-Latn-RS" sz="2400" dirty="0">
                <a:latin typeface="+mn-lt"/>
              </a:rPr>
              <a:t>, H</a:t>
            </a:r>
            <a:r>
              <a:rPr lang="hr-HR" altLang="sr-Latn-RS" sz="2400" baseline="-25000" dirty="0">
                <a:latin typeface="+mn-lt"/>
              </a:rPr>
              <a:t>2</a:t>
            </a:r>
            <a:r>
              <a:rPr lang="hr-HR" altLang="sr-Latn-RS" sz="2400" dirty="0">
                <a:latin typeface="+mn-lt"/>
              </a:rPr>
              <a:t>SO</a:t>
            </a:r>
            <a:r>
              <a:rPr lang="hr-HR" altLang="sr-Latn-RS" sz="2400" baseline="-25000" dirty="0">
                <a:latin typeface="+mn-lt"/>
              </a:rPr>
              <a:t>4</a:t>
            </a:r>
            <a:r>
              <a:rPr lang="hr-HR" altLang="sr-Latn-RS" sz="2400" dirty="0">
                <a:latin typeface="+mn-lt"/>
              </a:rPr>
              <a:t>, NH</a:t>
            </a:r>
            <a:r>
              <a:rPr lang="hr-HR" altLang="sr-Latn-RS" sz="2400" baseline="-25000" dirty="0">
                <a:latin typeface="+mn-lt"/>
              </a:rPr>
              <a:t>4</a:t>
            </a:r>
            <a:r>
              <a:rPr lang="hr-HR" altLang="sr-Latn-RS" sz="2400" dirty="0">
                <a:latin typeface="+mn-lt"/>
              </a:rPr>
              <a:t>Cl,...) posljedica su (djelomične) disocijacije molekula u plinovitom stanju.</a:t>
            </a:r>
          </a:p>
          <a:p>
            <a:pPr>
              <a:spcBef>
                <a:spcPct val="0"/>
              </a:spcBef>
              <a:buNone/>
            </a:pPr>
            <a:endParaRPr lang="hr-HR" altLang="sr-Latn-RS" sz="24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1862./3. (Berthelot i Léon Péan de Sainte-Gilles) – esterifikacija nikad nije potpuna već teži ravnotežnom stanju u kojem su sve komponente prisutne. Isto se stanje postiže hidrolizom estera. Brzina esterifikacije proporcionalna koncentraciji alkohola i koncentraciji kiseline. </a:t>
            </a:r>
          </a:p>
        </p:txBody>
      </p:sp>
    </p:spTree>
    <p:extLst>
      <p:ext uri="{BB962C8B-B14F-4D97-AF65-F5344CB8AC3E}">
        <p14:creationId xmlns:p14="http://schemas.microsoft.com/office/powerpoint/2010/main" val="364116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Guldberg_Wa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/>
          <a:stretch/>
        </p:blipFill>
        <p:spPr bwMode="auto">
          <a:xfrm>
            <a:off x="132625" y="656823"/>
            <a:ext cx="3819525" cy="555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0" y="6211669"/>
            <a:ext cx="40847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latin typeface="+mn-lt"/>
              </a:rPr>
              <a:t>Cato </a:t>
            </a:r>
            <a:r>
              <a:rPr lang="hr-HR" altLang="sr-Latn-RS" sz="1800" dirty="0">
                <a:latin typeface="+mn-lt"/>
              </a:rPr>
              <a:t>Maximilian </a:t>
            </a:r>
            <a:r>
              <a:rPr lang="hr-HR" altLang="sr-Latn-RS" sz="1800" b="1" dirty="0">
                <a:latin typeface="+mn-lt"/>
              </a:rPr>
              <a:t>Guldberg </a:t>
            </a:r>
            <a:r>
              <a:rPr lang="hr-HR" altLang="sr-Latn-RS" sz="1800" dirty="0">
                <a:latin typeface="+mn-lt"/>
              </a:rPr>
              <a:t>(1836.–1902.)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>
                <a:latin typeface="+mn-lt"/>
              </a:rPr>
              <a:t>Peter Waage </a:t>
            </a:r>
            <a:r>
              <a:rPr lang="hr-HR" altLang="sr-Latn-RS" sz="1800" dirty="0">
                <a:latin typeface="+mn-lt"/>
              </a:rPr>
              <a:t>(1833.–1900.) 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5917819" cy="5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400" dirty="0">
                <a:latin typeface="+mj-lt"/>
              </a:rPr>
              <a:t>Zakon o djelovanju masa</a:t>
            </a:r>
            <a:endParaRPr lang="en-US" altLang="sr-Latn-RS" sz="4400" dirty="0"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8913" y="509900"/>
            <a:ext cx="819308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1864. / 1867. (Guldberg i Waage) –  u reakciji 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			A + B </a:t>
            </a:r>
            <a:r>
              <a:rPr lang="hr-HR" sz="2400" dirty="0">
                <a:latin typeface="+mn-lt"/>
              </a:rPr>
              <a:t>⇌ A’ + B’ 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i="1" dirty="0">
                <a:latin typeface="+mn-lt"/>
              </a:rPr>
              <a:t>p</a:t>
            </a:r>
            <a:r>
              <a:rPr lang="hr-HR" altLang="sr-Latn-RS" sz="2400" dirty="0">
                <a:latin typeface="+mn-lt"/>
              </a:rPr>
              <a:t> i </a:t>
            </a:r>
            <a:r>
              <a:rPr lang="hr-HR" altLang="sr-Latn-RS" sz="2400" i="1" dirty="0">
                <a:latin typeface="+mn-lt"/>
              </a:rPr>
              <a:t>q</a:t>
            </a:r>
            <a:r>
              <a:rPr lang="hr-HR" altLang="sr-Latn-RS" sz="2400" dirty="0">
                <a:latin typeface="+mn-lt"/>
              </a:rPr>
              <a:t> su </a:t>
            </a:r>
            <a:r>
              <a:rPr lang="hr-HR" altLang="sr-Latn-RS" sz="2400" i="1" dirty="0">
                <a:latin typeface="+mn-lt"/>
              </a:rPr>
              <a:t>aktivne mase </a:t>
            </a:r>
            <a:r>
              <a:rPr lang="hr-HR" altLang="sr-Latn-RS" sz="2400" dirty="0">
                <a:latin typeface="+mn-lt"/>
              </a:rPr>
              <a:t>(= broj molekula u jedinici volumena) reaktanata, a </a:t>
            </a:r>
            <a:r>
              <a:rPr lang="hr-HR" altLang="sr-Latn-RS" sz="2400" i="1" dirty="0">
                <a:latin typeface="+mn-lt"/>
              </a:rPr>
              <a:t>p’</a:t>
            </a:r>
            <a:r>
              <a:rPr lang="hr-HR" altLang="sr-Latn-RS" sz="2400" dirty="0">
                <a:latin typeface="+mn-lt"/>
              </a:rPr>
              <a:t> i </a:t>
            </a:r>
            <a:r>
              <a:rPr lang="hr-HR" altLang="sr-Latn-RS" sz="2400" i="1" dirty="0">
                <a:latin typeface="+mn-lt"/>
              </a:rPr>
              <a:t>q’</a:t>
            </a:r>
            <a:r>
              <a:rPr lang="hr-HR" altLang="sr-Latn-RS" sz="2400" dirty="0">
                <a:latin typeface="+mn-lt"/>
              </a:rPr>
              <a:t> su aktivne mase produkata. 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i="1" dirty="0">
                <a:latin typeface="+mn-lt"/>
              </a:rPr>
              <a:t>	Sila</a:t>
            </a:r>
            <a:r>
              <a:rPr lang="hr-HR" altLang="sr-Latn-RS" sz="2400" dirty="0">
                <a:latin typeface="+mn-lt"/>
              </a:rPr>
              <a:t> koja uzrokuje pretvorbu A i B u A’ i B’ je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			</a:t>
            </a:r>
            <a:r>
              <a:rPr lang="hr-HR" altLang="sr-Latn-RS" sz="2400" i="1" dirty="0">
                <a:latin typeface="+mn-lt"/>
              </a:rPr>
              <a:t>f</a:t>
            </a:r>
            <a:r>
              <a:rPr lang="hr-HR" altLang="sr-Latn-RS" sz="2400" dirty="0">
                <a:latin typeface="+mn-lt"/>
              </a:rPr>
              <a:t> = </a:t>
            </a:r>
            <a:r>
              <a:rPr lang="hr-HR" altLang="sr-Latn-RS" sz="2400" i="1" dirty="0">
                <a:latin typeface="+mn-lt"/>
              </a:rPr>
              <a:t>k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p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q,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i="1" dirty="0">
                <a:latin typeface="+mn-lt"/>
              </a:rPr>
              <a:t>a sila</a:t>
            </a:r>
            <a:r>
              <a:rPr lang="hr-HR" altLang="sr-Latn-RS" sz="2400" dirty="0">
                <a:latin typeface="+mn-lt"/>
              </a:rPr>
              <a:t> koja uzrokuje pretvorbu A i B u A’ i B’ je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			</a:t>
            </a:r>
            <a:r>
              <a:rPr lang="hr-HR" altLang="sr-Latn-RS" sz="2400" i="1" dirty="0">
                <a:latin typeface="+mn-lt"/>
              </a:rPr>
              <a:t>f’</a:t>
            </a:r>
            <a:r>
              <a:rPr lang="hr-HR" altLang="sr-Latn-RS" sz="2400" dirty="0">
                <a:latin typeface="+mn-lt"/>
              </a:rPr>
              <a:t> = </a:t>
            </a:r>
            <a:r>
              <a:rPr lang="hr-HR" altLang="sr-Latn-RS" sz="2400" i="1" dirty="0">
                <a:latin typeface="+mn-lt"/>
              </a:rPr>
              <a:t>k’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p’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q’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(</a:t>
            </a:r>
            <a:r>
              <a:rPr lang="hr-HR" altLang="sr-Latn-RS" sz="2400" i="1" dirty="0">
                <a:latin typeface="+mn-lt"/>
              </a:rPr>
              <a:t>k</a:t>
            </a:r>
            <a:r>
              <a:rPr lang="hr-HR" altLang="sr-Latn-RS" sz="2400" dirty="0">
                <a:latin typeface="+mn-lt"/>
              </a:rPr>
              <a:t> i </a:t>
            </a:r>
            <a:r>
              <a:rPr lang="hr-HR" altLang="sr-Latn-RS" sz="2400" i="1" dirty="0">
                <a:latin typeface="+mn-lt"/>
              </a:rPr>
              <a:t>k</a:t>
            </a:r>
            <a:r>
              <a:rPr lang="hr-HR" altLang="sr-Latn-RS" sz="2400" dirty="0">
                <a:latin typeface="+mn-lt"/>
              </a:rPr>
              <a:t>’ = ‘koeficijenti afiniteta’), U ravnoteži sile su jednake pa je 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i="1" dirty="0">
                <a:latin typeface="+mn-lt"/>
              </a:rPr>
              <a:t>			k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p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q</a:t>
            </a:r>
            <a:r>
              <a:rPr lang="hr-HR" altLang="sr-Latn-RS" sz="2400" dirty="0">
                <a:latin typeface="+mn-lt"/>
              </a:rPr>
              <a:t> = </a:t>
            </a:r>
            <a:r>
              <a:rPr lang="hr-HR" altLang="sr-Latn-RS" sz="2400" i="1" dirty="0">
                <a:latin typeface="+mn-lt"/>
              </a:rPr>
              <a:t>k’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p’</a:t>
            </a:r>
            <a:r>
              <a:rPr lang="hr-HR" altLang="sr-Latn-RS" sz="2400" dirty="0">
                <a:latin typeface="+mn-lt"/>
              </a:rPr>
              <a:t> · </a:t>
            </a:r>
            <a:r>
              <a:rPr lang="hr-HR" altLang="sr-Latn-RS" sz="2400" i="1" dirty="0">
                <a:latin typeface="+mn-lt"/>
              </a:rPr>
              <a:t>q’</a:t>
            </a: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odnosno</a:t>
            </a:r>
          </a:p>
          <a:p>
            <a:pPr lvl="0">
              <a:spcBef>
                <a:spcPct val="0"/>
              </a:spcBef>
              <a:buNone/>
            </a:pP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			(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 · 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q</a:t>
            </a: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)/(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p’</a:t>
            </a: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 · 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q’</a:t>
            </a: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) = 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k’</a:t>
            </a: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lang="hr-HR" altLang="sr-Latn-RS" sz="2400" dirty="0">
                <a:solidFill>
                  <a:prstClr val="black"/>
                </a:solidFill>
                <a:latin typeface="Calibri" panose="020F0502020204030204"/>
              </a:rPr>
              <a:t> = </a:t>
            </a:r>
            <a:r>
              <a:rPr lang="hr-HR" altLang="sr-Latn-RS" sz="2400" i="1" dirty="0">
                <a:solidFill>
                  <a:prstClr val="black"/>
                </a:solidFill>
                <a:latin typeface="Calibri" panose="020F0502020204030204"/>
              </a:rPr>
              <a:t>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1877. (Van’t Hoff) – </a:t>
            </a:r>
            <a:r>
              <a:rPr lang="hr-HR" altLang="sr-Latn-RS" sz="2400" i="1" dirty="0">
                <a:latin typeface="+mn-lt"/>
              </a:rPr>
              <a:t>f</a:t>
            </a:r>
            <a:r>
              <a:rPr lang="hr-HR" altLang="sr-Latn-RS" sz="2400" dirty="0">
                <a:latin typeface="+mn-lt"/>
              </a:rPr>
              <a:t> i </a:t>
            </a:r>
            <a:r>
              <a:rPr lang="hr-HR" altLang="sr-Latn-RS" sz="2400" i="1" dirty="0">
                <a:latin typeface="+mn-lt"/>
              </a:rPr>
              <a:t>f</a:t>
            </a:r>
            <a:r>
              <a:rPr lang="hr-HR" altLang="sr-Latn-RS" sz="2400" dirty="0">
                <a:latin typeface="+mn-lt"/>
              </a:rPr>
              <a:t>’ </a:t>
            </a:r>
            <a:r>
              <a:rPr lang="hr-HR" altLang="sr-Latn-RS" sz="24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hr-HR" altLang="sr-Latn-RS" sz="2400" i="1" dirty="0">
                <a:latin typeface="+mn-lt"/>
                <a:sym typeface="Wingdings" panose="05000000000000000000" pitchFamily="2" charset="2"/>
              </a:rPr>
              <a:t>v</a:t>
            </a:r>
            <a:r>
              <a:rPr lang="hr-HR" altLang="sr-Latn-RS" sz="2400" dirty="0">
                <a:latin typeface="+mn-lt"/>
                <a:sym typeface="Wingdings" panose="05000000000000000000" pitchFamily="2" charset="2"/>
              </a:rPr>
              <a:t> i </a:t>
            </a:r>
            <a:r>
              <a:rPr lang="hr-HR" altLang="sr-Latn-RS" sz="2400" i="1" dirty="0">
                <a:latin typeface="+mn-lt"/>
                <a:sym typeface="Wingdings" panose="05000000000000000000" pitchFamily="2" charset="2"/>
              </a:rPr>
              <a:t>v</a:t>
            </a:r>
            <a:r>
              <a:rPr lang="hr-HR" altLang="sr-Latn-RS" sz="2400" dirty="0">
                <a:latin typeface="+mn-lt"/>
                <a:sym typeface="Wingdings" panose="05000000000000000000" pitchFamily="2" charset="2"/>
              </a:rPr>
              <a:t>’</a:t>
            </a:r>
            <a:r>
              <a:rPr lang="hr-HR" altLang="sr-Latn-RS" sz="2400" dirty="0">
                <a:latin typeface="+mn-lt"/>
              </a:rPr>
              <a:t> = brzina reakcije; u ravnoteži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			</a:t>
            </a:r>
            <a:r>
              <a:rPr lang="hr-HR" altLang="sr-Latn-RS" sz="2400" i="1" dirty="0">
                <a:latin typeface="+mn-lt"/>
              </a:rPr>
              <a:t>v</a:t>
            </a:r>
            <a:r>
              <a:rPr lang="hr-HR" altLang="sr-Latn-RS" sz="2400" dirty="0">
                <a:latin typeface="+mn-lt"/>
              </a:rPr>
              <a:t> – </a:t>
            </a:r>
            <a:r>
              <a:rPr lang="hr-HR" altLang="sr-Latn-RS" sz="2400" i="1" dirty="0">
                <a:latin typeface="+mn-lt"/>
              </a:rPr>
              <a:t>v</a:t>
            </a:r>
            <a:r>
              <a:rPr lang="hr-HR" altLang="sr-Latn-RS" sz="2400" dirty="0">
                <a:latin typeface="+mn-lt"/>
              </a:rPr>
              <a:t>’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hr-HR" altLang="sr-Latn-RS" sz="2400" dirty="0">
                <a:latin typeface="+mn-lt"/>
              </a:rPr>
              <a:t>1884. </a:t>
            </a:r>
            <a:r>
              <a:rPr lang="hr-HR" altLang="sr-Latn-RS" sz="2400" i="1" dirty="0">
                <a:solidFill>
                  <a:prstClr val="black"/>
                </a:solidFill>
                <a:latin typeface="+mn-lt"/>
              </a:rPr>
              <a:t>Le Chatélierovo načelo</a:t>
            </a:r>
            <a:r>
              <a:rPr lang="hr-HR" altLang="sr-Latn-RS" sz="2400" i="1" dirty="0">
                <a:latin typeface="+mn-lt"/>
              </a:rPr>
              <a:t> </a:t>
            </a:r>
            <a:r>
              <a:rPr lang="hr-HR" altLang="sr-Latn-RS" sz="2400" dirty="0">
                <a:latin typeface="+mn-lt"/>
              </a:rPr>
              <a:t>(Henry Louis Le Chatelier)</a:t>
            </a:r>
          </a:p>
        </p:txBody>
      </p:sp>
    </p:spTree>
    <p:extLst>
      <p:ext uri="{BB962C8B-B14F-4D97-AF65-F5344CB8AC3E}">
        <p14:creationId xmlns:p14="http://schemas.microsoft.com/office/powerpoint/2010/main" val="29058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60313" cy="621742"/>
          </a:xfrm>
        </p:spPr>
        <p:txBody>
          <a:bodyPr>
            <a:normAutofit fontScale="90000"/>
          </a:bodyPr>
          <a:lstStyle/>
          <a:p>
            <a:r>
              <a:rPr lang="hr-HR" dirty="0"/>
              <a:t> Termokemija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7" y="621742"/>
            <a:ext cx="12181013" cy="2901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1840. (Hess) – ukupna toplina koja se razvije tijekom neke kemijske reakcije jednaka je bez obzira dogodila se reakcija u jednom koraku ili u više njih. </a:t>
            </a:r>
          </a:p>
          <a:p>
            <a:pPr marL="0" indent="0">
              <a:buNone/>
            </a:pPr>
            <a:r>
              <a:rPr lang="hr-HR" sz="2400" dirty="0"/>
              <a:t>1858. (Kirchhoff) – d</a:t>
            </a:r>
            <a:r>
              <a:rPr lang="el-GR" sz="2400" dirty="0"/>
              <a:t>Δ</a:t>
            </a:r>
            <a:r>
              <a:rPr lang="hr-HR" sz="2400" i="1" dirty="0"/>
              <a:t>H</a:t>
            </a:r>
            <a:r>
              <a:rPr lang="hr-HR" sz="2400" dirty="0"/>
              <a:t>/d</a:t>
            </a:r>
            <a:r>
              <a:rPr lang="hr-HR" sz="2400" i="1" dirty="0"/>
              <a:t>T</a:t>
            </a:r>
            <a:r>
              <a:rPr lang="hr-HR" sz="2400" dirty="0"/>
              <a:t> = </a:t>
            </a:r>
            <a:r>
              <a:rPr lang="el-GR" sz="2400" dirty="0"/>
              <a:t>Δ</a:t>
            </a:r>
            <a:r>
              <a:rPr lang="hr-HR" sz="2400" i="1" dirty="0"/>
              <a:t>C</a:t>
            </a:r>
            <a:r>
              <a:rPr lang="hr-HR" sz="2400" baseline="-25000" dirty="0"/>
              <a:t>p</a:t>
            </a:r>
            <a:r>
              <a:rPr lang="hr-HR" sz="2400" dirty="0"/>
              <a:t>. </a:t>
            </a:r>
          </a:p>
          <a:p>
            <a:pPr marL="0" indent="0">
              <a:buNone/>
            </a:pPr>
            <a:r>
              <a:rPr lang="hr-HR" sz="2400" dirty="0"/>
              <a:t>1850-ih – 1870-ih (Thomsen i Berthelot): toplina razvijena tijekom teakcije kao mjera za afinitet.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228" y="5874198"/>
            <a:ext cx="3360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Germain Henri </a:t>
            </a:r>
            <a:r>
              <a:rPr lang="hr-HR" dirty="0"/>
              <a:t>(Heinrich Hermann) </a:t>
            </a:r>
            <a:r>
              <a:rPr lang="hr-HR" b="1" dirty="0"/>
              <a:t>Hess</a:t>
            </a:r>
            <a:r>
              <a:rPr lang="hr-HR" dirty="0"/>
              <a:t>, (</a:t>
            </a:r>
            <a:r>
              <a:rPr lang="az-Cyrl-AZ" dirty="0"/>
              <a:t>Герман</a:t>
            </a:r>
            <a:r>
              <a:rPr lang="ru-RU" dirty="0"/>
              <a:t> Генрих</a:t>
            </a:r>
          </a:p>
          <a:p>
            <a:pPr algn="ctr"/>
            <a:r>
              <a:rPr lang="az-Cyrl-AZ" dirty="0"/>
              <a:t> Иванович Гесс</a:t>
            </a:r>
            <a:r>
              <a:rPr lang="hr-HR" dirty="0"/>
              <a:t>; 1802.–1850.)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4" y="2395471"/>
            <a:ext cx="2430369" cy="3116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56" y="2445004"/>
            <a:ext cx="2447867" cy="307207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1418" y="5867435"/>
            <a:ext cx="20501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Pierre Eugène 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Marcellin Berthelot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(1827.–1907.)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" b="3945"/>
          <a:stretch/>
        </p:blipFill>
        <p:spPr>
          <a:xfrm>
            <a:off x="6767288" y="4161265"/>
            <a:ext cx="1881385" cy="2649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55" y="2426998"/>
            <a:ext cx="2705580" cy="30854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58379" y="5887338"/>
            <a:ext cx="1895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/>
              <a:t>Hans Peter Jørgen </a:t>
            </a:r>
            <a:r>
              <a:rPr lang="hr-HR" b="1" dirty="0"/>
              <a:t>Julius Thomsen</a:t>
            </a:r>
            <a:r>
              <a:rPr lang="hr-HR" dirty="0"/>
              <a:t> (1826.–1909.)</a:t>
            </a:r>
          </a:p>
        </p:txBody>
      </p:sp>
    </p:spTree>
    <p:extLst>
      <p:ext uri="{BB962C8B-B14F-4D97-AF65-F5344CB8AC3E}">
        <p14:creationId xmlns:p14="http://schemas.microsoft.com/office/powerpoint/2010/main" val="180882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252"/>
            <a:ext cx="8577330" cy="497760"/>
          </a:xfrm>
        </p:spPr>
        <p:txBody>
          <a:bodyPr>
            <a:normAutofit fontScale="90000"/>
          </a:bodyPr>
          <a:lstStyle/>
          <a:p>
            <a:r>
              <a:rPr lang="hr-HR" dirty="0"/>
              <a:t>Termodinamika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771132"/>
            <a:ext cx="8597825" cy="274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1798. (Rumford) – mehanički ekvivalent topline</a:t>
            </a:r>
          </a:p>
          <a:p>
            <a:pPr marL="0" indent="0">
              <a:buNone/>
            </a:pPr>
            <a:r>
              <a:rPr lang="hr-HR" sz="2400" dirty="0"/>
              <a:t>1824. (Carnot) – učinkovitost toplinskih strojeva je ograničena</a:t>
            </a:r>
          </a:p>
          <a:p>
            <a:pPr marL="0" indent="0">
              <a:buNone/>
            </a:pPr>
            <a:r>
              <a:rPr lang="hr-HR" sz="2400" dirty="0"/>
              <a:t>1843. (Joule) – zakon očuvanja energije (1. stavak termodinamike)</a:t>
            </a:r>
          </a:p>
          <a:p>
            <a:pPr marL="0" indent="0">
              <a:buNone/>
            </a:pPr>
            <a:r>
              <a:rPr lang="hr-HR" sz="2400" dirty="0"/>
              <a:t>1848. (Kelvin) – apsolutna temperatura</a:t>
            </a:r>
          </a:p>
          <a:p>
            <a:pPr marL="0" indent="0">
              <a:buNone/>
            </a:pPr>
            <a:r>
              <a:rPr lang="hr-HR" sz="2400" dirty="0"/>
              <a:t>1854. (Clausius) – entropija (2. stavak termodinamike)</a:t>
            </a:r>
          </a:p>
          <a:p>
            <a:pPr marL="0" indent="0">
              <a:buNone/>
            </a:pPr>
            <a:r>
              <a:rPr lang="hr-HR" sz="2400" dirty="0"/>
              <a:t>1877. (Boltzmann) – statistička definicija entropije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47" y="63658"/>
            <a:ext cx="2123830" cy="2674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7437" y="2751660"/>
            <a:ext cx="3414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/>
              <a:t>Sir Benjamin Thompson, </a:t>
            </a:r>
            <a:r>
              <a:rPr lang="hr-HR" b="1" dirty="0"/>
              <a:t>grof Rumford</a:t>
            </a:r>
            <a:r>
              <a:rPr lang="hr-HR" dirty="0"/>
              <a:t> (</a:t>
            </a:r>
            <a:r>
              <a:rPr lang="hr-HR" i="1" dirty="0"/>
              <a:t>Reichsgraf von Rumford</a:t>
            </a:r>
            <a:r>
              <a:rPr lang="hr-HR" dirty="0"/>
              <a:t>; 1753.–1814.)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63" y="3718804"/>
            <a:ext cx="1804185" cy="242744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9654" y="6146253"/>
            <a:ext cx="22538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Nicolas Léonard 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Sadi Carnot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(1796.–1832.)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" y="4009600"/>
            <a:ext cx="2040081" cy="21366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722" y="6233882"/>
            <a:ext cx="2202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James </a:t>
            </a:r>
            <a:r>
              <a:rPr lang="hr-HR" dirty="0"/>
              <a:t>Prescott</a:t>
            </a:r>
            <a:r>
              <a:rPr lang="hr-HR" b="1" dirty="0"/>
              <a:t> Joule</a:t>
            </a:r>
            <a:r>
              <a:rPr lang="hr-HR" dirty="0"/>
              <a:t> (1818.–1889.)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t="10515" r="15417" b="29391"/>
          <a:stretch/>
        </p:blipFill>
        <p:spPr>
          <a:xfrm>
            <a:off x="2644253" y="3705692"/>
            <a:ext cx="1668993" cy="2302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47716" y="6007752"/>
            <a:ext cx="2771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/>
              <a:t>William Thomson, prvi barun </a:t>
            </a:r>
            <a:r>
              <a:rPr lang="hr-HR" b="1" dirty="0"/>
              <a:t>Kelvin</a:t>
            </a:r>
            <a:r>
              <a:rPr lang="hr-HR" dirty="0"/>
              <a:t> od Laargsa (1824.–1907.)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75" y="3870058"/>
            <a:ext cx="1879573" cy="222985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53576" y="6109496"/>
            <a:ext cx="27678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Rudolf </a:t>
            </a:r>
            <a:r>
              <a:rPr kumimoji="0" lang="sr-Latn-RS" altLang="sr-Latn-R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Julius Emanuel 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Clausius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(1822.–1888.)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19" y="3612861"/>
            <a:ext cx="2083894" cy="2551706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120263" y="6174148"/>
            <a:ext cx="26788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Ludwig </a:t>
            </a:r>
            <a:r>
              <a:rPr kumimoji="0" lang="sr-Latn-RS" altLang="sr-Latn-R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Eduard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Boltzmann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(1844.–1906.) </a:t>
            </a:r>
          </a:p>
        </p:txBody>
      </p:sp>
    </p:spTree>
    <p:extLst>
      <p:ext uri="{BB962C8B-B14F-4D97-AF65-F5344CB8AC3E}">
        <p14:creationId xmlns:p14="http://schemas.microsoft.com/office/powerpoint/2010/main" val="156595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52" y="3437553"/>
            <a:ext cx="1934714" cy="2515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117252"/>
            <a:ext cx="8577330" cy="497760"/>
          </a:xfrm>
        </p:spPr>
        <p:txBody>
          <a:bodyPr>
            <a:normAutofit fontScale="90000"/>
          </a:bodyPr>
          <a:lstStyle/>
          <a:p>
            <a:r>
              <a:rPr lang="hr-HR" dirty="0"/>
              <a:t>Kemijska termodinamika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17" y="895833"/>
            <a:ext cx="6683142" cy="59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do 1866. (Deville) – disocijacija vode, CO</a:t>
            </a:r>
            <a:r>
              <a:rPr lang="hr-HR" sz="2400" baseline="-25000" dirty="0"/>
              <a:t>2</a:t>
            </a:r>
            <a:r>
              <a:rPr lang="hr-HR" sz="2400" dirty="0"/>
              <a:t>, SO</a:t>
            </a:r>
            <a:r>
              <a:rPr lang="hr-HR" sz="2400" baseline="-25000" dirty="0"/>
              <a:t>2</a:t>
            </a:r>
            <a:r>
              <a:rPr lang="hr-HR" sz="2400" dirty="0"/>
              <a:t>, HCl i CO pri visokim temperaturama</a:t>
            </a:r>
          </a:p>
          <a:p>
            <a:pPr marL="0" indent="0">
              <a:buNone/>
            </a:pPr>
            <a:r>
              <a:rPr lang="hr-HR" sz="2400" dirty="0"/>
              <a:t>1873. (Horstmann) – primjena 2. stavka termodinamike u objašnjavanju reakcija disocijacije</a:t>
            </a:r>
          </a:p>
          <a:p>
            <a:pPr marL="0" indent="0">
              <a:buNone/>
            </a:pPr>
            <a:r>
              <a:rPr lang="hr-HR" sz="2400" dirty="0"/>
              <a:t>1876. (Gibbs) – spajanje prvog i drugog stavka (veza unutrašnje energije i entropije), kemijski potencijal</a:t>
            </a:r>
          </a:p>
          <a:p>
            <a:pPr marL="0" indent="0">
              <a:buNone/>
            </a:pPr>
            <a:r>
              <a:rPr lang="hr-HR" sz="2400" dirty="0"/>
              <a:t>1882. (Helmholtz) – mjera </a:t>
            </a:r>
            <a:r>
              <a:rPr lang="hr-HR" sz="2400" i="1" dirty="0"/>
              <a:t>afiniteta</a:t>
            </a:r>
            <a:r>
              <a:rPr lang="hr-HR" sz="2400" dirty="0"/>
              <a:t> nije toplina nego najveći mogući rad (</a:t>
            </a:r>
            <a:r>
              <a:rPr lang="hr-HR" sz="2400" i="1" dirty="0"/>
              <a:t>sobodna energija</a:t>
            </a:r>
            <a:r>
              <a:rPr lang="hr-HR" sz="2400" dirty="0"/>
              <a:t>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1867./8. (Deville &amp; Debray) – disocijacija CaCO</a:t>
            </a:r>
            <a:r>
              <a:rPr lang="hr-HR" sz="2400" baseline="-25000" dirty="0"/>
              <a:t>3</a:t>
            </a:r>
            <a:r>
              <a:rPr lang="hr-HR" sz="2400" dirty="0"/>
              <a:t> – tlak ovisi ovisi samo o temperaturi</a:t>
            </a:r>
          </a:p>
          <a:p>
            <a:pPr marL="0" indent="0">
              <a:buNone/>
            </a:pPr>
            <a:r>
              <a:rPr lang="hr-HR" sz="2400" dirty="0"/>
              <a:t>1876. (Gibbs) – </a:t>
            </a:r>
            <a:r>
              <a:rPr lang="hr-HR" sz="2400" b="1" dirty="0"/>
              <a:t>pravilo fazâ </a:t>
            </a:r>
            <a:r>
              <a:rPr lang="hr-HR" sz="2400" dirty="0"/>
              <a:t>(</a:t>
            </a:r>
            <a:r>
              <a:rPr lang="hr-HR" sz="2400" i="1" dirty="0"/>
              <a:t>P</a:t>
            </a:r>
            <a:r>
              <a:rPr lang="hr-HR" sz="2400" dirty="0"/>
              <a:t> + </a:t>
            </a:r>
            <a:r>
              <a:rPr lang="hr-HR" sz="2400" i="1" dirty="0"/>
              <a:t>F</a:t>
            </a:r>
            <a:r>
              <a:rPr lang="hr-HR" sz="2400" dirty="0"/>
              <a:t> = </a:t>
            </a:r>
            <a:r>
              <a:rPr lang="hr-HR" sz="2400" i="1" dirty="0"/>
              <a:t>C</a:t>
            </a:r>
            <a:r>
              <a:rPr lang="hr-HR" sz="2400" dirty="0"/>
              <a:t> + 2)</a:t>
            </a:r>
          </a:p>
          <a:p>
            <a:pPr marL="0" indent="0">
              <a:buNone/>
            </a:pPr>
            <a:r>
              <a:rPr lang="hr-HR" sz="2400" dirty="0"/>
              <a:t>1884. (Bakhius Rozeboom) – hidrati sumporovodika: primjena pravila fazâ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3437554"/>
            <a:ext cx="1885757" cy="2515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78929" y="5958787"/>
            <a:ext cx="227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Josiah Willard Gibbs</a:t>
            </a:r>
            <a:r>
              <a:rPr lang="en-US" dirty="0"/>
              <a:t> (1839–1903)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9401578" y="5928059"/>
            <a:ext cx="2949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Hermann </a:t>
            </a:r>
            <a:r>
              <a:rPr lang="hr-HR" dirty="0"/>
              <a:t>Ludwig Ferdinand </a:t>
            </a:r>
            <a:r>
              <a:rPr lang="hr-HR" b="1" dirty="0"/>
              <a:t>von</a:t>
            </a:r>
            <a:r>
              <a:rPr lang="hr-HR" dirty="0"/>
              <a:t> </a:t>
            </a:r>
            <a:r>
              <a:rPr lang="hr-HR" b="1" dirty="0"/>
              <a:t>Helmholtz</a:t>
            </a:r>
            <a:r>
              <a:rPr lang="hr-HR" dirty="0"/>
              <a:t> (1821–1894)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345625"/>
            <a:ext cx="1885757" cy="2220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92410" y="256091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Henri </a:t>
            </a:r>
            <a:r>
              <a:rPr lang="fr-FR" dirty="0"/>
              <a:t>Étienne Sainte-Claire </a:t>
            </a:r>
            <a:r>
              <a:rPr lang="fr-FR" b="1" dirty="0"/>
              <a:t>Deville</a:t>
            </a:r>
            <a:r>
              <a:rPr lang="fr-FR" dirty="0"/>
              <a:t> (1818–1881)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6341" r="-1" b="12805"/>
          <a:stretch/>
        </p:blipFill>
        <p:spPr>
          <a:xfrm>
            <a:off x="9969551" y="330874"/>
            <a:ext cx="2021625" cy="22300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40410" y="2560910"/>
            <a:ext cx="2679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August Friedrich Horstmann</a:t>
            </a:r>
            <a:r>
              <a:rPr lang="de-DE" dirty="0"/>
              <a:t> (1842</a:t>
            </a:r>
            <a:r>
              <a:rPr lang="hr-HR" dirty="0"/>
              <a:t>–</a:t>
            </a:r>
            <a:r>
              <a:rPr lang="de-DE" dirty="0"/>
              <a:t>1929)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216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1256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11.  Fizikalna kemija u XIX. stoljeću</vt:lpstr>
      <vt:lpstr>Afinitet</vt:lpstr>
      <vt:lpstr>PowerPoint Presentation</vt:lpstr>
      <vt:lpstr>PowerPoint Presentation</vt:lpstr>
      <vt:lpstr>PowerPoint Presentation</vt:lpstr>
      <vt:lpstr>PowerPoint Presentation</vt:lpstr>
      <vt:lpstr> Termokemija</vt:lpstr>
      <vt:lpstr>Termodinamika</vt:lpstr>
      <vt:lpstr>Kemijska termodinamika</vt:lpstr>
      <vt:lpstr>Otopine – koligativna svojstva</vt:lpstr>
      <vt:lpstr>Otopine – elektrolitska disocijacija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 Fizikalna kemija u XIX. stoljeću</dc:title>
  <dc:creator>Vladimir Stilinović</dc:creator>
  <cp:lastModifiedBy>Vladimir</cp:lastModifiedBy>
  <cp:revision>5</cp:revision>
  <dcterms:created xsi:type="dcterms:W3CDTF">2021-01-04T09:02:35Z</dcterms:created>
  <dcterms:modified xsi:type="dcterms:W3CDTF">2024-01-16T13:00:53Z</dcterms:modified>
</cp:coreProperties>
</file>