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6AC5-4FAA-4DB9-BABB-D9732A9C87D9}" type="datetimeFigureOut">
              <a:rPr lang="hr-HR" smtClean="0"/>
              <a:t>30.1.2016.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2DFA-1123-4DB3-B68D-9B9CD0952845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00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6AC5-4FAA-4DB9-BABB-D9732A9C87D9}" type="datetimeFigureOut">
              <a:rPr lang="hr-HR" smtClean="0"/>
              <a:t>30.1.2016.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2DFA-1123-4DB3-B68D-9B9CD09528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556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6AC5-4FAA-4DB9-BABB-D9732A9C87D9}" type="datetimeFigureOut">
              <a:rPr lang="hr-HR" smtClean="0"/>
              <a:t>30.1.2016.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2DFA-1123-4DB3-B68D-9B9CD09528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273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6AC5-4FAA-4DB9-BABB-D9732A9C87D9}" type="datetimeFigureOut">
              <a:rPr lang="hr-HR" smtClean="0"/>
              <a:t>30.1.2016.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2DFA-1123-4DB3-B68D-9B9CD09528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329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6AC5-4FAA-4DB9-BABB-D9732A9C87D9}" type="datetimeFigureOut">
              <a:rPr lang="hr-HR" smtClean="0"/>
              <a:t>30.1.2016.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2DFA-1123-4DB3-B68D-9B9CD0952845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97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6AC5-4FAA-4DB9-BABB-D9732A9C87D9}" type="datetimeFigureOut">
              <a:rPr lang="hr-HR" smtClean="0"/>
              <a:t>30.1.2016.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2DFA-1123-4DB3-B68D-9B9CD09528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481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6AC5-4FAA-4DB9-BABB-D9732A9C87D9}" type="datetimeFigureOut">
              <a:rPr lang="hr-HR" smtClean="0"/>
              <a:t>30.1.2016.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2DFA-1123-4DB3-B68D-9B9CD09528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701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6AC5-4FAA-4DB9-BABB-D9732A9C87D9}" type="datetimeFigureOut">
              <a:rPr lang="hr-HR" smtClean="0"/>
              <a:t>30.1.2016.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2DFA-1123-4DB3-B68D-9B9CD09528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535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6AC5-4FAA-4DB9-BABB-D9732A9C87D9}" type="datetimeFigureOut">
              <a:rPr lang="hr-HR" smtClean="0"/>
              <a:t>30.1.2016.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2DFA-1123-4DB3-B68D-9B9CD09528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888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9CF6AC5-4FAA-4DB9-BABB-D9732A9C87D9}" type="datetimeFigureOut">
              <a:rPr lang="hr-HR" smtClean="0"/>
              <a:t>30.1.2016.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842DFA-1123-4DB3-B68D-9B9CD09528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490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6AC5-4FAA-4DB9-BABB-D9732A9C87D9}" type="datetimeFigureOut">
              <a:rPr lang="hr-HR" smtClean="0"/>
              <a:t>30.1.2016.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2DFA-1123-4DB3-B68D-9B9CD09528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074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9CF6AC5-4FAA-4DB9-BABB-D9732A9C87D9}" type="datetimeFigureOut">
              <a:rPr lang="hr-HR" smtClean="0"/>
              <a:t>30.1.2016.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6842DFA-1123-4DB3-B68D-9B9CD0952845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53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8589" y="153645"/>
            <a:ext cx="10321324" cy="3566160"/>
          </a:xfrm>
        </p:spPr>
        <p:txBody>
          <a:bodyPr>
            <a:normAutofit/>
          </a:bodyPr>
          <a:lstStyle/>
          <a:p>
            <a:pPr algn="ctr"/>
            <a:r>
              <a:rPr lang="hr-HR" sz="6000" b="1" dirty="0" smtClean="0"/>
              <a:t>Izrada koincidencijskog sklopa za mjerenja okidajućih kozmičkih zraka i njihova karakterizacija</a:t>
            </a:r>
            <a:endParaRPr lang="hr-HR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189862" cy="1648966"/>
          </a:xfrm>
        </p:spPr>
        <p:txBody>
          <a:bodyPr/>
          <a:lstStyle/>
          <a:p>
            <a:r>
              <a:rPr lang="hr-HR" cap="none" dirty="0" smtClean="0"/>
              <a:t>Marko Jerčić</a:t>
            </a:r>
          </a:p>
          <a:p>
            <a:r>
              <a:rPr lang="hr-HR" cap="none" dirty="0" smtClean="0"/>
              <a:t>Mentor</a:t>
            </a:r>
            <a:r>
              <a:rPr lang="hr-HR" dirty="0" smtClean="0"/>
              <a:t>: </a:t>
            </a:r>
            <a:r>
              <a:rPr lang="hr-HR" cap="none" dirty="0" smtClean="0"/>
              <a:t>doc.dr.dc</a:t>
            </a:r>
            <a:r>
              <a:rPr lang="hr-HR" dirty="0" smtClean="0"/>
              <a:t>. </a:t>
            </a:r>
            <a:r>
              <a:rPr lang="hr-HR" cap="none" dirty="0" smtClean="0"/>
              <a:t>Nikola Poljak</a:t>
            </a:r>
          </a:p>
          <a:p>
            <a:endParaRPr lang="hr-HR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9620518" y="5563673"/>
            <a:ext cx="242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Zagreb, </a:t>
            </a:r>
            <a:r>
              <a:rPr lang="hr-HR" dirty="0" smtClean="0"/>
              <a:t>3.veljače </a:t>
            </a:r>
            <a:r>
              <a:rPr lang="hr-HR" dirty="0" smtClean="0"/>
              <a:t>2016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950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Budućnost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 </a:t>
            </a:r>
            <a:r>
              <a:rPr lang="hr-HR" sz="2400" dirty="0" smtClean="0"/>
              <a:t> U tijeku je izrada odgovarajućeg eksperimentalnog postava u koji bi </a:t>
            </a:r>
            <a:br>
              <a:rPr lang="hr-HR" sz="2400" dirty="0" smtClean="0"/>
            </a:br>
            <a:r>
              <a:rPr lang="hr-HR" sz="2400" dirty="0" smtClean="0"/>
              <a:t>   ukomponirali izrađenu koincidencijsku jedinicu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 </a:t>
            </a:r>
            <a:r>
              <a:rPr lang="hr-HR" sz="2400" dirty="0" smtClean="0"/>
              <a:t> Postav bi sadržavao dva plastična scintilatora veličine 30cm x 10cm x 10cm </a:t>
            </a:r>
            <a:br>
              <a:rPr lang="hr-HR" sz="2400" dirty="0" smtClean="0"/>
            </a:br>
            <a:r>
              <a:rPr lang="hr-HR" sz="2400" dirty="0" smtClean="0"/>
              <a:t>   koji bi bili udaljeni 30cm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 </a:t>
            </a:r>
            <a:r>
              <a:rPr lang="hr-HR" sz="2400" dirty="0" smtClean="0"/>
              <a:t> Na njih bi bila zalijepljena dva fotomultiplikatora koja ne zahtjevaju rad na </a:t>
            </a:r>
            <a:br>
              <a:rPr lang="hr-HR" sz="2400" dirty="0" smtClean="0"/>
            </a:br>
            <a:r>
              <a:rPr lang="hr-HR" sz="2400" dirty="0" smtClean="0"/>
              <a:t>   visokom naponu te bi se mogli napajati izravno s koincidencijske jedinice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 </a:t>
            </a:r>
            <a:r>
              <a:rPr lang="hr-HR" sz="2400" dirty="0" smtClean="0"/>
              <a:t> Na izlazu s koincidencijske jedinice bi spojili zvučnik (ili LED - diodu) preko </a:t>
            </a:r>
            <a:br>
              <a:rPr lang="hr-HR" sz="2400" dirty="0" smtClean="0"/>
            </a:br>
            <a:r>
              <a:rPr lang="hr-HR" sz="2400" dirty="0" smtClean="0"/>
              <a:t>   kojeg bi registrirali koincidenciju</a:t>
            </a:r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38003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 smtClean="0"/>
              <a:t>  Uspješno je izrađena malena prenosiva koincidencijska jedinica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 </a:t>
            </a:r>
            <a:r>
              <a:rPr lang="hr-HR" sz="2400" dirty="0" smtClean="0"/>
              <a:t> Da bi uspješno opazili koincidenciju potrebni su brzi signali (vrijeme porasta </a:t>
            </a:r>
            <a:br>
              <a:rPr lang="hr-HR" sz="2400" dirty="0" smtClean="0"/>
            </a:br>
            <a:r>
              <a:rPr lang="hr-HR" sz="2400" dirty="0" smtClean="0"/>
              <a:t>   par nanosekundi) te amplituda signala iz fotomultiplikatora mora biti veća </a:t>
            </a:r>
            <a:br>
              <a:rPr lang="hr-HR" sz="2400" dirty="0" smtClean="0"/>
            </a:br>
            <a:r>
              <a:rPr lang="hr-HR" sz="2400" dirty="0" smtClean="0"/>
              <a:t>   od 100 mV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 </a:t>
            </a:r>
            <a:r>
              <a:rPr lang="hr-HR" sz="2400" dirty="0" smtClean="0"/>
              <a:t> S prethodno navedenim eksperimentalnim postavom bi mogli napraviti </a:t>
            </a:r>
            <a:br>
              <a:rPr lang="hr-HR" sz="2400" dirty="0" smtClean="0"/>
            </a:br>
            <a:r>
              <a:rPr lang="hr-HR" sz="2400" dirty="0" smtClean="0"/>
              <a:t>  pokuse kao što su </a:t>
            </a:r>
            <a:r>
              <a:rPr lang="hr-HR" sz="2400" dirty="0"/>
              <a:t>mjerenje </a:t>
            </a:r>
            <a:r>
              <a:rPr lang="hr-HR" sz="2400" dirty="0" smtClean="0"/>
              <a:t>toka miona </a:t>
            </a:r>
            <a:r>
              <a:rPr lang="hr-HR" sz="2400" dirty="0"/>
              <a:t>na </a:t>
            </a:r>
            <a:r>
              <a:rPr lang="hr-HR" sz="2400" dirty="0" smtClean="0"/>
              <a:t>različitim </a:t>
            </a:r>
            <a:r>
              <a:rPr lang="hr-HR" sz="2400" dirty="0"/>
              <a:t>nadmorskim </a:t>
            </a:r>
            <a:r>
              <a:rPr lang="hr-HR" sz="2400" dirty="0" smtClean="0"/>
              <a:t>visinama</a:t>
            </a:r>
            <a:br>
              <a:rPr lang="hr-HR" sz="2400" dirty="0" smtClean="0"/>
            </a:br>
            <a:r>
              <a:rPr lang="hr-HR" sz="2400" dirty="0"/>
              <a:t> </a:t>
            </a:r>
            <a:r>
              <a:rPr lang="hr-HR" sz="2400" dirty="0" smtClean="0"/>
              <a:t> </a:t>
            </a:r>
            <a:r>
              <a:rPr lang="pl-PL" sz="2400" dirty="0"/>
              <a:t>kao i ovisnost toka miona o upadnom kutu </a:t>
            </a:r>
            <a:r>
              <a:rPr lang="pl-PL" sz="2400" dirty="0" smtClean="0"/>
              <a:t>prema </a:t>
            </a:r>
            <a:r>
              <a:rPr lang="hr-HR" sz="2400" dirty="0" smtClean="0"/>
              <a:t>vertikali.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0735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15" y="2438960"/>
            <a:ext cx="10058400" cy="1450757"/>
          </a:xfrm>
        </p:spPr>
        <p:txBody>
          <a:bodyPr>
            <a:normAutofit/>
          </a:bodyPr>
          <a:lstStyle/>
          <a:p>
            <a:r>
              <a:rPr lang="hr-HR" sz="7200" dirty="0" smtClean="0"/>
              <a:t>Hvala na pažnji!</a:t>
            </a:r>
            <a:endParaRPr lang="hr-HR" sz="7200" dirty="0"/>
          </a:p>
        </p:txBody>
      </p:sp>
    </p:spTree>
    <p:extLst>
      <p:ext uri="{BB962C8B-B14F-4D97-AF65-F5344CB8AC3E}">
        <p14:creationId xmlns:p14="http://schemas.microsoft.com/office/powerpoint/2010/main" val="38446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Motivacija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400" dirty="0" smtClean="0">
                <a:cs typeface="Times New Roman" panose="02020603050405020304" pitchFamily="18" charset="0"/>
              </a:rPr>
              <a:t>Cilj ovog seminara bio je izgraditi prijenosni koincidencijski sklop s kojim bi: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 smtClean="0">
                <a:cs typeface="Times New Roman" panose="02020603050405020304" pitchFamily="18" charset="0"/>
              </a:rPr>
              <a:t>   Izbjegli skupocjene i teške NIM - crateove</a:t>
            </a:r>
            <a:endParaRPr lang="hr-HR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 smtClean="0"/>
              <a:t>   Izbjegli rad na visokom naponu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 </a:t>
            </a:r>
            <a:r>
              <a:rPr lang="hr-HR" sz="2400" dirty="0" smtClean="0"/>
              <a:t> Mogli izvoditi stvarna mjerenja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 </a:t>
            </a:r>
            <a:r>
              <a:rPr lang="hr-HR" sz="2400" dirty="0" smtClean="0"/>
              <a:t> Mogli izvoditi demonstracijske pokuse predviđene za nastavu</a:t>
            </a:r>
            <a:endParaRPr lang="hr-HR" sz="2400" dirty="0"/>
          </a:p>
          <a:p>
            <a:pPr>
              <a:buFont typeface="Wingdings" panose="05000000000000000000" pitchFamily="2" charset="2"/>
              <a:buChar char="§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28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Koincidencijski sklop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 smtClean="0"/>
              <a:t>  Koincidencijska </a:t>
            </a:r>
            <a:r>
              <a:rPr lang="hr-HR" sz="2400" dirty="0"/>
              <a:t>jedinica u eksperimentalnoj </a:t>
            </a:r>
            <a:r>
              <a:rPr lang="hr-HR" sz="2400" dirty="0" smtClean="0"/>
              <a:t>fizici </a:t>
            </a:r>
            <a:r>
              <a:rPr lang="hr-HR" sz="2400" dirty="0"/>
              <a:t>elementarnih </a:t>
            </a:r>
            <a:r>
              <a:rPr lang="hr-HR" sz="2400" dirty="0" smtClean="0"/>
              <a:t>čestica </a:t>
            </a:r>
            <a:br>
              <a:rPr lang="hr-HR" sz="2400" dirty="0" smtClean="0"/>
            </a:br>
            <a:r>
              <a:rPr lang="hr-HR" sz="2400" dirty="0" smtClean="0"/>
              <a:t>   </a:t>
            </a:r>
            <a:r>
              <a:rPr lang="hr-HR" sz="2400" dirty="0"/>
              <a:t>uspoređuje jesu li signali iz dva ili </a:t>
            </a:r>
            <a:r>
              <a:rPr lang="hr-HR" sz="2400" dirty="0" smtClean="0"/>
              <a:t>više </a:t>
            </a:r>
            <a:r>
              <a:rPr lang="hr-HR" sz="2400" dirty="0"/>
              <a:t>detektora vremenski </a:t>
            </a:r>
            <a:r>
              <a:rPr lang="hr-HR" sz="2400" dirty="0" smtClean="0"/>
              <a:t>povezani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 </a:t>
            </a:r>
            <a:r>
              <a:rPr lang="hr-HR" sz="2400" dirty="0" smtClean="0"/>
              <a:t> Signali iz dva detektora dolaze na dva </a:t>
            </a:r>
            <a:br>
              <a:rPr lang="hr-HR" sz="2400" dirty="0" smtClean="0"/>
            </a:br>
            <a:r>
              <a:rPr lang="hr-HR" sz="2400" dirty="0" smtClean="0"/>
              <a:t>  komparatora koji uz uvjet da je signal </a:t>
            </a:r>
            <a:br>
              <a:rPr lang="hr-HR" sz="2400" dirty="0" smtClean="0"/>
            </a:br>
            <a:r>
              <a:rPr lang="hr-HR" sz="2400" dirty="0" smtClean="0"/>
              <a:t>  dovoljno velik na izlazu daju digitalni </a:t>
            </a:r>
            <a:br>
              <a:rPr lang="hr-HR" sz="2400" dirty="0" smtClean="0"/>
            </a:br>
            <a:r>
              <a:rPr lang="hr-HR" sz="2400" dirty="0" smtClean="0"/>
              <a:t>  signal od 3.5 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 </a:t>
            </a:r>
            <a:r>
              <a:rPr lang="hr-HR" sz="2400" dirty="0" smtClean="0"/>
              <a:t> Signali se dalje vode na logička AND vrata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 smtClean="0"/>
              <a:t>   koja na izlazu daju signal ako su oba signala</a:t>
            </a:r>
            <a:br>
              <a:rPr lang="hr-HR" sz="2400" dirty="0" smtClean="0"/>
            </a:br>
            <a:r>
              <a:rPr lang="hr-HR" sz="2400" dirty="0" smtClean="0"/>
              <a:t>   na ulazu došla u isto vrijeme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937" y="2545741"/>
            <a:ext cx="3650484" cy="332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7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Dizajn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 </a:t>
            </a:r>
            <a:r>
              <a:rPr lang="hr-HR" sz="2400" dirty="0" smtClean="0"/>
              <a:t>Za dizajn elektroničke sheme i izgleda elektroničke pločice smo koristili računalni program CadSoft Eagle. Shema sadrži: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 </a:t>
            </a:r>
            <a:r>
              <a:rPr lang="hr-HR" sz="2400" dirty="0" smtClean="0"/>
              <a:t> Sklop otpornika i kondenzatora koji moderiraju signal iz fotomultiplikatora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 smtClean="0"/>
              <a:t>  Dva komparatora AD8561 kojima je vrijeme propagacije 7 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 </a:t>
            </a:r>
            <a:r>
              <a:rPr lang="hr-HR" sz="2400" dirty="0" smtClean="0"/>
              <a:t> Quad AND vrata 74AC08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 </a:t>
            </a:r>
            <a:r>
              <a:rPr lang="hr-HR" sz="2400" dirty="0" smtClean="0"/>
              <a:t> Regulator napona LM7805 koji daje izlazni napon od 5V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 </a:t>
            </a:r>
            <a:r>
              <a:rPr lang="hr-HR" sz="2400" dirty="0" smtClean="0"/>
              <a:t> Timer 555 (služi kao pojačalo na koje se spaja zvučnik)</a:t>
            </a:r>
          </a:p>
        </p:txBody>
      </p:sp>
    </p:spTree>
    <p:extLst>
      <p:ext uri="{BB962C8B-B14F-4D97-AF65-F5344CB8AC3E}">
        <p14:creationId xmlns:p14="http://schemas.microsoft.com/office/powerpoint/2010/main" val="101367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318" y="269169"/>
            <a:ext cx="7139322" cy="5776562"/>
          </a:xfrm>
        </p:spPr>
      </p:pic>
      <p:sp>
        <p:nvSpPr>
          <p:cNvPr id="5" name="Rectangle 4"/>
          <p:cNvSpPr/>
          <p:nvPr/>
        </p:nvSpPr>
        <p:spPr>
          <a:xfrm>
            <a:off x="682580" y="1442434"/>
            <a:ext cx="1785738" cy="708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9607640" y="1442434"/>
            <a:ext cx="1785738" cy="708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59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Dizajn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Iz sheme pomoću programa CadSoft Eagle možemo dizajnirati izgled pločice u realnoj veličini.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02" y="2431374"/>
            <a:ext cx="4213274" cy="367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</a:t>
            </a:r>
            <a:r>
              <a:rPr lang="hr-HR" dirty="0" smtClean="0"/>
              <a:t>zrada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 smtClean="0"/>
              <a:t>  Isprintamo </a:t>
            </a:r>
            <a:r>
              <a:rPr lang="hr-HR" sz="2400" dirty="0"/>
              <a:t>dokument iz programa Eagle </a:t>
            </a:r>
            <a:br>
              <a:rPr lang="hr-HR" sz="2400" dirty="0"/>
            </a:br>
            <a:r>
              <a:rPr lang="hr-HR" sz="2400" dirty="0" smtClean="0"/>
              <a:t>   na prozirnu </a:t>
            </a:r>
            <a:r>
              <a:rPr lang="hr-HR" sz="2400" dirty="0"/>
              <a:t>foliju koju stavljamo </a:t>
            </a:r>
            <a:r>
              <a:rPr lang="hr-HR" sz="2400" dirty="0" smtClean="0"/>
              <a:t>na </a:t>
            </a:r>
            <a:br>
              <a:rPr lang="hr-HR" sz="2400" dirty="0" smtClean="0"/>
            </a:br>
            <a:r>
              <a:rPr lang="hr-HR" sz="2400" dirty="0" smtClean="0"/>
              <a:t>   fotoosjetljivi materijal </a:t>
            </a:r>
            <a:r>
              <a:rPr lang="hr-HR" sz="2400" dirty="0"/>
              <a:t>na </a:t>
            </a:r>
            <a:r>
              <a:rPr lang="hr-HR" sz="2400" dirty="0" smtClean="0"/>
              <a:t>pločici </a:t>
            </a:r>
            <a:r>
              <a:rPr lang="hr-HR" sz="2400" dirty="0"/>
              <a:t>te zatim 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   osvjetljavamo UV </a:t>
            </a:r>
            <a:r>
              <a:rPr lang="hr-HR" sz="2400" dirty="0"/>
              <a:t>lampom</a:t>
            </a:r>
            <a:endParaRPr lang="hr-HR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 smtClean="0"/>
              <a:t>  Tada </a:t>
            </a:r>
            <a:r>
              <a:rPr lang="hr-HR" sz="2400" dirty="0"/>
              <a:t>razvijamo </a:t>
            </a:r>
            <a:r>
              <a:rPr lang="hr-HR" sz="2400" dirty="0" smtClean="0"/>
              <a:t>pločicu </a:t>
            </a:r>
            <a:r>
              <a:rPr lang="hr-HR" sz="2400" dirty="0"/>
              <a:t>u vodenoj otopini 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   NaOH i </a:t>
            </a:r>
            <a:r>
              <a:rPr lang="hr-HR" sz="2400" dirty="0"/>
              <a:t>na kraju u </a:t>
            </a:r>
            <a:r>
              <a:rPr lang="hr-HR" sz="2400" dirty="0" smtClean="0"/>
              <a:t>FeCl3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 </a:t>
            </a:r>
            <a:r>
              <a:rPr lang="hr-HR" sz="2400" dirty="0" smtClean="0"/>
              <a:t> Na kraji očistimo alkoholom i vodom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 </a:t>
            </a:r>
            <a:r>
              <a:rPr lang="hr-HR" sz="2400" dirty="0" smtClean="0"/>
              <a:t> Na slici vidimo izgled pločice nakon ovog</a:t>
            </a:r>
            <a:br>
              <a:rPr lang="hr-HR" sz="2400" dirty="0" smtClean="0"/>
            </a:br>
            <a:r>
              <a:rPr lang="hr-HR" sz="2400" dirty="0" smtClean="0"/>
              <a:t>   postupka</a:t>
            </a:r>
            <a:endParaRPr lang="hr-H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09" y="1845734"/>
            <a:ext cx="4816709" cy="361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Nakon toga izbušimo rupe na pločici te zalemimo sve komponente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03" y="2373346"/>
            <a:ext cx="4825354" cy="360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8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Testiranje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 smtClean="0"/>
              <a:t>  Multimetrom smo provjerili jesu li svi kontakti dobro spojeni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 smtClean="0"/>
              <a:t>  Narinuli smo napon preko adaptera te mjerili odgovaraju li svi naponi </a:t>
            </a:r>
            <a:br>
              <a:rPr lang="hr-HR" sz="2400" dirty="0" smtClean="0"/>
            </a:br>
            <a:r>
              <a:rPr lang="hr-HR" sz="2400" dirty="0" smtClean="0"/>
              <a:t>   očekivanim vrijednostima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 </a:t>
            </a:r>
            <a:r>
              <a:rPr lang="hr-HR" sz="2400" dirty="0" smtClean="0"/>
              <a:t> Spojili smo fotomultiplikatore te mjerili koincidenciju. Bez rezultata.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 </a:t>
            </a:r>
            <a:r>
              <a:rPr lang="hr-HR" sz="2400" dirty="0" smtClean="0"/>
              <a:t> Mjerili smo koincidenciju preko generatora signala. Koincidencija je opažena.</a:t>
            </a:r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0077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292</TotalTime>
  <Words>236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Times New Roman</vt:lpstr>
      <vt:lpstr>Wingdings</vt:lpstr>
      <vt:lpstr>Retrospect</vt:lpstr>
      <vt:lpstr>Izrada koincidencijskog sklopa za mjerenja okidajućih kozmičkih zraka i njihova karakterizacija</vt:lpstr>
      <vt:lpstr>Motivacija</vt:lpstr>
      <vt:lpstr>Koincidencijski sklop</vt:lpstr>
      <vt:lpstr>Dizajn</vt:lpstr>
      <vt:lpstr>PowerPoint Presentation</vt:lpstr>
      <vt:lpstr>Dizajn</vt:lpstr>
      <vt:lpstr>Izrada</vt:lpstr>
      <vt:lpstr>Izrada</vt:lpstr>
      <vt:lpstr>Testiranje</vt:lpstr>
      <vt:lpstr>Budućnost</vt:lpstr>
      <vt:lpstr>Zaključak</vt:lpstr>
      <vt:lpstr>Hvala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Izrada koincidencijskog sklopa za mjerenja okidajućih kozmičkih zraka i njihova karakterizacija</dc:title>
  <dc:creator>Marko</dc:creator>
  <cp:lastModifiedBy>Marko</cp:lastModifiedBy>
  <cp:revision>15</cp:revision>
  <dcterms:created xsi:type="dcterms:W3CDTF">2016-01-30T14:00:52Z</dcterms:created>
  <dcterms:modified xsi:type="dcterms:W3CDTF">2016-01-30T21:28:52Z</dcterms:modified>
</cp:coreProperties>
</file>