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90" r:id="rId11"/>
    <p:sldId id="269" r:id="rId12"/>
    <p:sldId id="270" r:id="rId13"/>
    <p:sldId id="275" r:id="rId14"/>
    <p:sldId id="276" r:id="rId15"/>
    <p:sldId id="272" r:id="rId16"/>
    <p:sldId id="273" r:id="rId17"/>
    <p:sldId id="277" r:id="rId18"/>
    <p:sldId id="278" r:id="rId19"/>
    <p:sldId id="264" r:id="rId20"/>
    <p:sldId id="280" r:id="rId21"/>
    <p:sldId id="265" r:id="rId22"/>
    <p:sldId id="281" r:id="rId23"/>
    <p:sldId id="282" r:id="rId24"/>
    <p:sldId id="289" r:id="rId25"/>
    <p:sldId id="283" r:id="rId26"/>
    <p:sldId id="266" r:id="rId27"/>
    <p:sldId id="284" r:id="rId28"/>
    <p:sldId id="291" r:id="rId29"/>
    <p:sldId id="286" r:id="rId30"/>
    <p:sldId id="292" r:id="rId31"/>
    <p:sldId id="293" r:id="rId3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4.wmf"/><Relationship Id="rId1" Type="http://schemas.openxmlformats.org/officeDocument/2006/relationships/image" Target="../media/image46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9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90BC9-4C91-41DD-A647-89B0AB7DF1D7}" type="datetimeFigureOut">
              <a:rPr lang="hr-HR" smtClean="0"/>
              <a:pPr/>
              <a:t>30.1.2016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249618C-5CDA-48AC-B5AA-03FD8F078FB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832648" cy="3471664"/>
          </a:xfrm>
        </p:spPr>
        <p:txBody>
          <a:bodyPr>
            <a:normAutofit/>
          </a:bodyPr>
          <a:lstStyle/>
          <a:p>
            <a:r>
              <a:rPr lang="hr-HR" dirty="0" smtClean="0"/>
              <a:t>Utjecaj metode blokiranja orbitala na karakteristike raspada egzotičnih jezgara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896" y="5373216"/>
            <a:ext cx="5114778" cy="1101248"/>
          </a:xfrm>
        </p:spPr>
        <p:txBody>
          <a:bodyPr>
            <a:normAutofit fontScale="92500"/>
          </a:bodyPr>
          <a:lstStyle/>
          <a:p>
            <a:pPr algn="l"/>
            <a:r>
              <a:rPr lang="hr-HR" dirty="0" smtClean="0"/>
              <a:t>Ines </a:t>
            </a:r>
            <a:r>
              <a:rPr lang="hr-HR" dirty="0" smtClean="0"/>
              <a:t>Markulin</a:t>
            </a:r>
          </a:p>
          <a:p>
            <a:pPr algn="l"/>
            <a:r>
              <a:rPr lang="sv-SE" dirty="0" smtClean="0"/>
              <a:t>Mentor: doc. dr. sc. Tomislav </a:t>
            </a:r>
            <a:r>
              <a:rPr lang="sv-SE" dirty="0" smtClean="0"/>
              <a:t>Marketin</a:t>
            </a:r>
            <a:endParaRPr lang="hr-HR" dirty="0" smtClean="0"/>
          </a:p>
          <a:p>
            <a:pPr algn="l"/>
            <a:endParaRPr lang="hr-HR" dirty="0" smtClean="0"/>
          </a:p>
          <a:p>
            <a:pPr algn="ctr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571184" cy="5835048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preko varijacijskog principa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raspisuju se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vremenski ovisne HB jednadžbe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gibanja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generalizirani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hamiltonijan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dobije kao derivacija funkcionala energije s obzirom na generaliziranu gustoću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snovno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stanje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određuje HB jednadžbama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statički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limes vremenski ovisne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jednadžbe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/>
              <a:t>dijagonalizacij</a:t>
            </a:r>
            <a:r>
              <a:rPr lang="hr-HR" sz="2000" dirty="0" smtClean="0"/>
              <a:t>a</a:t>
            </a:r>
            <a:r>
              <a:rPr lang="vi-VN" sz="2000" dirty="0" smtClean="0"/>
              <a:t> </a:t>
            </a:r>
            <a:r>
              <a:rPr lang="vi-VN" sz="2000" dirty="0" smtClean="0"/>
              <a:t>hamiltonijana</a:t>
            </a:r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627784" y="1268760"/>
          <a:ext cx="2295525" cy="515937"/>
        </p:xfrm>
        <a:graphic>
          <a:graphicData uri="http://schemas.openxmlformats.org/presentationml/2006/ole">
            <p:oleObj spid="_x0000_s38914" name="Equation" r:id="rId3" imgW="1015920" imgH="2286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827584" y="2708920"/>
          <a:ext cx="4318643" cy="867916"/>
        </p:xfrm>
        <a:graphic>
          <a:graphicData uri="http://schemas.openxmlformats.org/presentationml/2006/ole">
            <p:oleObj spid="_x0000_s38916" name="Equation" r:id="rId4" imgW="2527200" imgH="50796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2555776" y="3645024"/>
          <a:ext cx="431800" cy="431800"/>
        </p:xfrm>
        <a:graphic>
          <a:graphicData uri="http://schemas.openxmlformats.org/presentationml/2006/ole">
            <p:oleObj spid="_x0000_s38918" name="Equation" r:id="rId5" imgW="253800" imgH="25380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331640" y="5301208"/>
          <a:ext cx="5405297" cy="920651"/>
        </p:xfrm>
        <a:graphic>
          <a:graphicData uri="http://schemas.openxmlformats.org/presentationml/2006/ole">
            <p:oleObj spid="_x0000_s38919" name="Equation" r:id="rId6" imgW="2984400" imgH="50796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32040" y="429309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svojstvene vrijednosti =kvazičestične E</a:t>
            </a:r>
            <a:endParaRPr lang="hr-HR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80112" y="4941168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5536" y="4797153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svojstveni vektori= k. valne funkcije</a:t>
            </a:r>
            <a:endParaRPr lang="hr-HR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63888" y="5085184"/>
            <a:ext cx="1008112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6136" y="2636913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kemijski potencijal</a:t>
            </a:r>
            <a:endParaRPr lang="hr-HR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5004048" y="2924944"/>
            <a:ext cx="792088" cy="43204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156176" y="2996952"/>
          <a:ext cx="1304295" cy="503932"/>
        </p:xfrm>
        <a:graphic>
          <a:graphicData uri="http://schemas.openxmlformats.org/presentationml/2006/ole">
            <p:oleObj spid="_x0000_s38920" name="Equation" r:id="rId7" imgW="5587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>
            <a:normAutofit/>
          </a:bodyPr>
          <a:lstStyle/>
          <a:p>
            <a:r>
              <a:rPr lang="hr-HR" dirty="0" smtClean="0"/>
              <a:t>Metoda blokiranja</a:t>
            </a:r>
            <a:endParaRPr lang="hr-HR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</p:nvPr>
        </p:nvGraphicFramePr>
        <p:xfrm>
          <a:off x="6011863" y="1700213"/>
          <a:ext cx="2016125" cy="615950"/>
        </p:xfrm>
        <a:graphic>
          <a:graphicData uri="http://schemas.openxmlformats.org/presentationml/2006/ole">
            <p:oleObj spid="_x0000_s23554" name="Equation" r:id="rId3" imgW="914400" imgH="279360" progId="Equation.3">
              <p:embed/>
            </p:oleObj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1052736"/>
            <a:ext cx="4680520" cy="5256584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novi prostor - &gt; izbor kvazičestice  </a:t>
            </a:r>
          </a:p>
          <a:p>
            <a:pPr>
              <a:buNone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- &gt; stanje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sa točnim br. čestica</a:t>
            </a:r>
          </a:p>
          <a:p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 </a:t>
            </a:r>
          </a:p>
          <a:p>
            <a:r>
              <a:rPr lang="vi-VN" sz="2000" dirty="0" smtClean="0"/>
              <a:t>BCSE</a:t>
            </a:r>
            <a:r>
              <a:rPr lang="hr-HR" sz="2000" dirty="0" smtClean="0"/>
              <a:t>:</a:t>
            </a:r>
            <a:r>
              <a:rPr lang="vi-VN" sz="2000" dirty="0" smtClean="0"/>
              <a:t> </a:t>
            </a:r>
            <a:r>
              <a:rPr lang="vi-VN" sz="2000" dirty="0" smtClean="0"/>
              <a:t>stanje </a:t>
            </a:r>
            <a:r>
              <a:rPr lang="vi-VN" sz="2000" dirty="0" smtClean="0"/>
              <a:t>kreirano </a:t>
            </a:r>
            <a:r>
              <a:rPr lang="vi-VN" sz="2000" dirty="0" smtClean="0"/>
              <a:t>kao paran prostor bez kvazičestičnih </a:t>
            </a:r>
            <a:r>
              <a:rPr lang="vi-VN" sz="2000" dirty="0" smtClean="0"/>
              <a:t>pobuđenja</a:t>
            </a:r>
            <a:r>
              <a:rPr lang="hr-HR" sz="2000" dirty="0" smtClean="0"/>
              <a:t>, </a:t>
            </a:r>
            <a:r>
              <a:rPr lang="vi-VN" sz="2000" dirty="0" smtClean="0"/>
              <a:t>bez </a:t>
            </a:r>
            <a:r>
              <a:rPr lang="vi-VN" sz="2000" dirty="0" smtClean="0"/>
              <a:t>slamanja invarijantnosti na vremenski </a:t>
            </a:r>
            <a:r>
              <a:rPr lang="vi-VN" sz="2000" dirty="0" smtClean="0"/>
              <a:t>obrat </a:t>
            </a:r>
            <a:r>
              <a:rPr lang="hr-HR" sz="2000" dirty="0" smtClean="0"/>
              <a:t>(</a:t>
            </a:r>
            <a:r>
              <a:rPr lang="vi-VN" sz="2000" dirty="0" smtClean="0"/>
              <a:t>neparni </a:t>
            </a:r>
            <a:r>
              <a:rPr lang="vi-VN" sz="2000" dirty="0" smtClean="0"/>
              <a:t>prosječnim brojem </a:t>
            </a:r>
            <a:r>
              <a:rPr lang="vi-VN" sz="2000" dirty="0" smtClean="0"/>
              <a:t>čestica</a:t>
            </a:r>
            <a:r>
              <a:rPr lang="hr-HR" sz="2000" dirty="0" smtClean="0"/>
              <a:t>)</a:t>
            </a:r>
            <a:endParaRPr lang="hr-HR" sz="2000" dirty="0" smtClean="0"/>
          </a:p>
          <a:p>
            <a:endParaRPr lang="hr-HR" sz="2000" dirty="0"/>
          </a:p>
        </p:txBody>
      </p:sp>
      <p:pic>
        <p:nvPicPr>
          <p:cNvPr id="8" name="Content Placeholder 4" descr="Fig1_Dugue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268760"/>
            <a:ext cx="3960440" cy="3213042"/>
          </a:xfrm>
          <a:prstGeom prst="rect">
            <a:avLst/>
          </a:prstGeom>
        </p:spPr>
      </p:pic>
      <p:graphicFrame>
        <p:nvGraphicFramePr>
          <p:cNvPr id="23557" name="Content Placeholder 5"/>
          <p:cNvGraphicFramePr>
            <a:graphicFrameLocks noChangeAspect="1"/>
          </p:cNvGraphicFramePr>
          <p:nvPr/>
        </p:nvGraphicFramePr>
        <p:xfrm>
          <a:off x="1691680" y="5085184"/>
          <a:ext cx="4029075" cy="414337"/>
        </p:xfrm>
        <a:graphic>
          <a:graphicData uri="http://schemas.openxmlformats.org/presentationml/2006/ole">
            <p:oleObj spid="_x0000_s23557" name="Equation" r:id="rId5" imgW="2476440" imgH="25380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339752" y="5733256"/>
          <a:ext cx="2016125" cy="627063"/>
        </p:xfrm>
        <a:graphic>
          <a:graphicData uri="http://schemas.openxmlformats.org/presentationml/2006/ole">
            <p:oleObj spid="_x0000_s23558" name="Equation" r:id="rId6" imgW="1346040" imgH="419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292080" y="57332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najniža E kvazičestice</a:t>
            </a:r>
            <a:endParaRPr lang="hr-HR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5292080" y="5517232"/>
            <a:ext cx="504056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572000" y="6093296"/>
            <a:ext cx="72008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48064" y="443711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energija BCS prostora N sparenih čestica</a:t>
            </a:r>
            <a:endParaRPr lang="hr-HR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499992" y="4653136"/>
            <a:ext cx="576064" cy="3600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520" y="4581129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razlika energija sa neparnim susjedom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hr-HR" dirty="0" smtClean="0"/>
              <a:t>QRPa izračun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330992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potpuno mikroskopski teorijski okvir temeljen na funkcionalu relativističke nuklearne gustoće energije (RNEDF)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osnovni okvir koristi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samodosljedno prosječno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područje za nukleone i za minimalnu grupu mesonskih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područja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izoskalarni skalar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meson, izoskalarni vektor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meson, izovektorski  vektor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meson   </a:t>
            </a:r>
          </a:p>
          <a:p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dopunjeni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elektromagnetskim poljem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RHB-efekti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sparivanja u jezgri otvorene ljuske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D3C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* parametrizacija: parametri modela za spajanje ovisno  o gustoći i masi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mesona (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vremena poluživota β-raspada u mediju i teškoj jezgri)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Gogny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interakcijom konačnog dosega i D1S parametrizacijom: korelacije sparivanja (jezgre otvorene ljuske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obuđena stanja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proton-neutron relativističke kvazičestične nasumične fazne aproksimacije (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pn-RQRPA)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43809" y="2852936"/>
          <a:ext cx="1656184" cy="387160"/>
        </p:xfrm>
        <a:graphic>
          <a:graphicData uri="http://schemas.openxmlformats.org/presentationml/2006/ole">
            <p:oleObj spid="_x0000_s24578" name="Equation" r:id="rId3" imgW="9777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76056" y="2852936"/>
          <a:ext cx="1552575" cy="373062"/>
        </p:xfrm>
        <a:graphic>
          <a:graphicData uri="http://schemas.openxmlformats.org/presentationml/2006/ole">
            <p:oleObj spid="_x0000_s24579" name="Equation" r:id="rId4" imgW="9522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948264" y="2780928"/>
          <a:ext cx="1541463" cy="379413"/>
        </p:xfrm>
        <a:graphic>
          <a:graphicData uri="http://schemas.openxmlformats.org/presentationml/2006/ole">
            <p:oleObj spid="_x0000_s24580" name="Equation" r:id="rId5" imgW="927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907056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kvazičestični parovi mogu biti spareni do dobrog angularnog momenta i matričnih jednadžbi od pn-RQRPA kao (sferična simetrija)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matrični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el. prijelaza između osnovnog stanja roditelja i pobuđenog stanja kćeri  (inducirano operatorom )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 Y amplitude dobivene rješavanjem  pn-RQRPA jednadžbi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dio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za sparivanje iz Gogny sile (kanal T=1 za pn-RQRPA)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/>
          </a:p>
        </p:txBody>
      </p:sp>
      <p:graphicFrame>
        <p:nvGraphicFramePr>
          <p:cNvPr id="29698" name="Content Placeholder 3"/>
          <p:cNvGraphicFramePr>
            <a:graphicFrameLocks noChangeAspect="1"/>
          </p:cNvGraphicFramePr>
          <p:nvPr/>
        </p:nvGraphicFramePr>
        <p:xfrm>
          <a:off x="1403648" y="1412776"/>
          <a:ext cx="5305402" cy="1061080"/>
        </p:xfrm>
        <a:graphic>
          <a:graphicData uri="http://schemas.openxmlformats.org/presentationml/2006/ole">
            <p:oleObj spid="_x0000_s29698" name="Equation" r:id="rId3" imgW="2412720" imgH="482400" progId="Equation.3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403648" y="3356992"/>
          <a:ext cx="5400600" cy="934281"/>
        </p:xfrm>
        <a:graphic>
          <a:graphicData uri="http://schemas.openxmlformats.org/presentationml/2006/ole">
            <p:oleObj spid="_x0000_s29700" name="Equation" r:id="rId4" imgW="3009600" imgH="52056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55976" y="2852936"/>
          <a:ext cx="634639" cy="432709"/>
        </p:xfrm>
        <a:graphic>
          <a:graphicData uri="http://schemas.openxmlformats.org/presentationml/2006/ole">
            <p:oleObj spid="_x0000_s29701" name="Equation" r:id="rId5" imgW="279360" imgH="19044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331640" y="5157192"/>
          <a:ext cx="5737411" cy="720080"/>
        </p:xfrm>
        <a:graphic>
          <a:graphicData uri="http://schemas.openxmlformats.org/presentationml/2006/ole">
            <p:oleObj spid="_x0000_s29702" name="Equation" r:id="rId6" imgW="313668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300192" y="5733256"/>
            <a:ext cx="2664296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operatori izmjene spina i izospina</a:t>
            </a:r>
            <a:endParaRPr lang="hr-HR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588224" y="5589240"/>
            <a:ext cx="2880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71800" y="602128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grupa D1S parametara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3563888" y="551723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779912" y="5733256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067944" y="5661248"/>
            <a:ext cx="3240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283968" y="5661248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716016" y="5661248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39552" y="5877272"/>
          <a:ext cx="1224136" cy="429521"/>
        </p:xfrm>
        <a:graphic>
          <a:graphicData uri="http://schemas.openxmlformats.org/presentationml/2006/ole">
            <p:oleObj spid="_x0000_s29704" name="Equation" r:id="rId7" imgW="7236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147248" cy="5763040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T=0 proton-neutron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interakcija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sparivanja jezgre otvorene ljuske: kombinacija kratko-dosežnog odbojnog Gaussiana sa slabijim daleko-dosežnim Gaussianom</a:t>
            </a:r>
          </a:p>
          <a:p>
            <a:endParaRPr lang="hr-HR" dirty="0" smtClean="0"/>
          </a:p>
          <a:p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domet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od dva Gaussiana su uzeta iz Gogny interakcija  </a:t>
            </a:r>
          </a:p>
          <a:p>
            <a:endParaRPr lang="hr-HR" dirty="0" smtClean="0"/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relativne snage </a:t>
            </a:r>
          </a:p>
          <a:p>
            <a:pPr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(kako bi sila bila odbojna na malim udaljenostima )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ukupna snaga </a:t>
            </a:r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r>
              <a:rPr lang="vi-VN" sz="2000" dirty="0" smtClean="0"/>
              <a:t> </a:t>
            </a:r>
            <a:endParaRPr lang="hr-HR" sz="2000" dirty="0" smtClean="0"/>
          </a:p>
          <a:p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najbolji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mogući opis dostupnih podataka za vremena poluživota</a:t>
            </a:r>
          </a:p>
          <a:p>
            <a:endParaRPr lang="hr-HR" sz="20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1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660232" y="2276872"/>
          <a:ext cx="1224136" cy="378369"/>
        </p:xfrm>
        <a:graphic>
          <a:graphicData uri="http://schemas.openxmlformats.org/presentationml/2006/ole">
            <p:oleObj spid="_x0000_s30722" name="Equation" r:id="rId4" imgW="69840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16216" y="2780928"/>
          <a:ext cx="1584176" cy="383948"/>
        </p:xfrm>
        <a:graphic>
          <a:graphicData uri="http://schemas.openxmlformats.org/presentationml/2006/ole">
            <p:oleObj spid="_x0000_s30723" name="Equation" r:id="rId5" imgW="73656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87824" y="3212976"/>
          <a:ext cx="792088" cy="448850"/>
        </p:xfrm>
        <a:graphic>
          <a:graphicData uri="http://schemas.openxmlformats.org/presentationml/2006/ole">
            <p:oleObj spid="_x0000_s30724" name="Equation" r:id="rId6" imgW="38088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95936" y="3212976"/>
          <a:ext cx="961519" cy="408645"/>
        </p:xfrm>
        <a:graphic>
          <a:graphicData uri="http://schemas.openxmlformats.org/presentationml/2006/ole">
            <p:oleObj spid="_x0000_s30725" name="Equation" r:id="rId7" imgW="507960" imgH="215640" progId="Equation.3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/>
        </p:nvGraphicFramePr>
        <p:xfrm>
          <a:off x="3131840" y="4005064"/>
          <a:ext cx="2605609" cy="768704"/>
        </p:xfrm>
        <a:graphic>
          <a:graphicData uri="http://schemas.openxmlformats.org/presentationml/2006/ole">
            <p:oleObj spid="_x0000_s30727" name="Equation" r:id="rId8" imgW="1333440" imgH="3934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275856" y="5013176"/>
          <a:ext cx="1651379" cy="359916"/>
        </p:xfrm>
        <a:graphic>
          <a:graphicData uri="http://schemas.openxmlformats.org/presentationml/2006/ole">
            <p:oleObj spid="_x0000_s30728" name="Equation" r:id="rId9" imgW="99036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971600" y="4902698"/>
          <a:ext cx="1721572" cy="400914"/>
        </p:xfrm>
        <a:graphic>
          <a:graphicData uri="http://schemas.openxmlformats.org/presentationml/2006/ole">
            <p:oleObj spid="_x0000_s30729" name="Equation" r:id="rId10" imgW="927000" imgH="2156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220072" y="4869160"/>
          <a:ext cx="1040821" cy="393824"/>
        </p:xfrm>
        <a:graphic>
          <a:graphicData uri="http://schemas.openxmlformats.org/presentationml/2006/ole">
            <p:oleObj spid="_x0000_s30730" name="Equation" r:id="rId11" imgW="469800" imgH="17748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588224" y="4869160"/>
          <a:ext cx="1209602" cy="393824"/>
        </p:xfrm>
        <a:graphic>
          <a:graphicData uri="http://schemas.openxmlformats.org/presentationml/2006/ole">
            <p:oleObj spid="_x0000_s30731" name="Equation" r:id="rId12" imgW="545760" imgH="177480" progId="Equation.3">
              <p:embed/>
            </p:oleObj>
          </a:graphicData>
        </a:graphic>
      </p:graphicFrame>
      <p:graphicFrame>
        <p:nvGraphicFramePr>
          <p:cNvPr id="30733" name="Object 13"/>
          <p:cNvGraphicFramePr>
            <a:graphicFrameLocks noChangeAspect="1"/>
          </p:cNvGraphicFramePr>
          <p:nvPr/>
        </p:nvGraphicFramePr>
        <p:xfrm>
          <a:off x="2483768" y="1340768"/>
          <a:ext cx="3464797" cy="1111638"/>
        </p:xfrm>
        <a:graphic>
          <a:graphicData uri="http://schemas.openxmlformats.org/presentationml/2006/ole">
            <p:oleObj spid="_x0000_s30733" name="Equation" r:id="rId13" imgW="1663560" imgH="533160" progId="Equation.3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>
            <a:off x="3635896" y="4653136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04048" y="4653136"/>
            <a:ext cx="151216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04048" y="4725144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hr-HR" dirty="0" smtClean="0"/>
              <a:t>Vrijeme poluživota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7571184" cy="5186976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rijednost vremena poluživota β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-raspada</a:t>
            </a:r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prijelaz između početnog i konačnog nuklearnog stanja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maksimalna energija 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aproksimacija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hr-HR" sz="2000" dirty="0" smtClean="0"/>
          </a:p>
          <a:p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faktor C(W) ograničen Gamow-Tellerovom vjerojatnosti prijelaza C(W)=B(GT)                                   kod raspada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6" name="Content Placeholder 3"/>
          <p:cNvGraphicFramePr>
            <a:graphicFrameLocks noChangeAspect="1"/>
          </p:cNvGraphicFramePr>
          <p:nvPr/>
        </p:nvGraphicFramePr>
        <p:xfrm>
          <a:off x="1043608" y="1916832"/>
          <a:ext cx="5976664" cy="1147084"/>
        </p:xfrm>
        <a:graphic>
          <a:graphicData uri="http://schemas.openxmlformats.org/presentationml/2006/ole">
            <p:oleObj spid="_x0000_s26626" name="Equation" r:id="rId3" imgW="2514600" imgH="482400" progId="Equation.3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779912" y="2924944"/>
          <a:ext cx="1511300" cy="671512"/>
        </p:xfrm>
        <a:graphic>
          <a:graphicData uri="http://schemas.openxmlformats.org/presentationml/2006/ole">
            <p:oleObj spid="_x0000_s26629" name="Equation" r:id="rId4" imgW="1028520" imgH="45720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195736" y="3789040"/>
          <a:ext cx="3729038" cy="431800"/>
        </p:xfrm>
        <a:graphic>
          <a:graphicData uri="http://schemas.openxmlformats.org/presentationml/2006/ole">
            <p:oleObj spid="_x0000_s26630" name="Equation" r:id="rId5" imgW="208260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04248" y="4581128"/>
          <a:ext cx="503932" cy="533575"/>
        </p:xfrm>
        <a:graphic>
          <a:graphicData uri="http://schemas.openxmlformats.org/presentationml/2006/ole">
            <p:oleObj spid="_x0000_s26631" name="Equation" r:id="rId6" imgW="215640" imgH="228600" progId="Equation.3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2051720" y="4869160"/>
          <a:ext cx="3312368" cy="1361461"/>
        </p:xfrm>
        <a:graphic>
          <a:graphicData uri="http://schemas.openxmlformats.org/presentationml/2006/ole">
            <p:oleObj spid="_x0000_s26632" name="Equation" r:id="rId7" imgW="1790640" imgH="73656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156176" y="3140968"/>
          <a:ext cx="1637210" cy="322830"/>
        </p:xfrm>
        <a:graphic>
          <a:graphicData uri="http://schemas.openxmlformats.org/presentationml/2006/ole">
            <p:oleObj spid="_x0000_s26633" name="Equation" r:id="rId8" imgW="9014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>
            <a:normAutofit/>
          </a:bodyPr>
          <a:lstStyle/>
          <a:p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matrični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element je smanjen u skladu sa operatorom spina σ korišteći samo Condon-Shortley faznu konvekciju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suma ide preko svih nukleona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izospinski operator spuštanja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slaba aksijalan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konstanta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sparivanja 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form faktor prvog zabranjenog prijelaza</a:t>
            </a:r>
          </a:p>
          <a:p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faktori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su kompleksne kombinacije matričnih elemenata komponenti operatora spin-dipol prijelaza i relativističkih korekcija</a:t>
            </a:r>
          </a:p>
          <a:p>
            <a:endParaRPr lang="hr-HR" sz="20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63688" y="4221088"/>
          <a:ext cx="4453695" cy="504056"/>
        </p:xfrm>
        <a:graphic>
          <a:graphicData uri="http://schemas.openxmlformats.org/presentationml/2006/ole">
            <p:oleObj spid="_x0000_s27650" name="Equation" r:id="rId3" imgW="2019240" imgH="228600" progId="Equation.3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267744" y="620688"/>
          <a:ext cx="3311525" cy="1360487"/>
        </p:xfrm>
        <a:graphic>
          <a:graphicData uri="http://schemas.openxmlformats.org/presentationml/2006/ole">
            <p:oleObj spid="_x0000_s27651" name="Equation" r:id="rId4" imgW="1790640" imgH="73656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5292080" y="2708920"/>
          <a:ext cx="1512168" cy="570629"/>
        </p:xfrm>
        <a:graphic>
          <a:graphicData uri="http://schemas.openxmlformats.org/presentationml/2006/ole">
            <p:oleObj spid="_x0000_s27652" name="Equation" r:id="rId5" imgW="672840" imgH="253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84168" y="3356992"/>
          <a:ext cx="1727696" cy="431924"/>
        </p:xfrm>
        <a:graphic>
          <a:graphicData uri="http://schemas.openxmlformats.org/presentationml/2006/ole">
            <p:oleObj spid="_x0000_s27653" name="Equation" r:id="rId6" imgW="863280" imgH="215640" progId="Equation.3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4355976" y="2996952"/>
            <a:ext cx="7200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32040" y="357301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35696" y="4725144"/>
            <a:ext cx="864096" cy="57606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051720" y="4653136"/>
            <a:ext cx="1440160" cy="64807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339752" y="4653136"/>
            <a:ext cx="2088232" cy="64807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55776" y="4725144"/>
            <a:ext cx="3096344" cy="64807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energije vezanja i vremena poluživota za četri izotropna lanca s obzirom na broj neutrona</a:t>
            </a:r>
          </a:p>
          <a:p>
            <a:endParaRPr lang="hr-HR" sz="2000" dirty="0" smtClean="0"/>
          </a:p>
          <a:p>
            <a:r>
              <a:rPr lang="hr-HR" sz="2000" dirty="0" smtClean="0"/>
              <a:t>vrijednosti su izračunate za neparno-parne i </a:t>
            </a:r>
            <a:r>
              <a:rPr lang="hr-HR" sz="2000" dirty="0" smtClean="0"/>
              <a:t>neparno-neparne </a:t>
            </a:r>
            <a:r>
              <a:rPr lang="hr-HR" sz="2000" dirty="0" smtClean="0"/>
              <a:t>jezgre za dva slučaja (sa blokiranjem i bez)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/>
              <a:t>koristili smo jezgre  </a:t>
            </a:r>
            <a:r>
              <a:rPr lang="hr-HR" sz="2000" dirty="0" smtClean="0"/>
              <a:t> željeza      </a:t>
            </a:r>
            <a:r>
              <a:rPr lang="hr-HR" sz="2000" dirty="0" smtClean="0"/>
              <a:t>Fe  (Z=26)</a:t>
            </a:r>
          </a:p>
          <a:p>
            <a:pPr>
              <a:buNone/>
            </a:pPr>
            <a:r>
              <a:rPr lang="hr-HR" sz="2000" dirty="0" smtClean="0"/>
              <a:t>                                  </a:t>
            </a:r>
            <a:r>
              <a:rPr lang="hr-HR" sz="2000" dirty="0" smtClean="0"/>
              <a:t>       kobalta     </a:t>
            </a:r>
            <a:r>
              <a:rPr lang="hr-HR" sz="2000" dirty="0" smtClean="0"/>
              <a:t>Co  (Z=27)</a:t>
            </a:r>
          </a:p>
          <a:p>
            <a:pPr>
              <a:buNone/>
            </a:pPr>
            <a:r>
              <a:rPr lang="hr-HR" sz="2000" dirty="0" smtClean="0"/>
              <a:t>                                  </a:t>
            </a:r>
            <a:r>
              <a:rPr lang="hr-HR" sz="2000" dirty="0" smtClean="0"/>
              <a:t>       kroma       </a:t>
            </a:r>
            <a:r>
              <a:rPr lang="hr-HR" sz="2000" dirty="0" smtClean="0"/>
              <a:t>Cr  (Z=24)</a:t>
            </a:r>
          </a:p>
          <a:p>
            <a:pPr>
              <a:buNone/>
            </a:pPr>
            <a:r>
              <a:rPr lang="hr-HR" sz="2000" dirty="0" smtClean="0"/>
              <a:t>                                  </a:t>
            </a:r>
            <a:r>
              <a:rPr lang="hr-HR" sz="2000" dirty="0" smtClean="0"/>
              <a:t>       mangana   </a:t>
            </a:r>
            <a:r>
              <a:rPr lang="hr-HR" sz="2000" dirty="0" smtClean="0"/>
              <a:t>Mn (Z=25)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948720"/>
          </a:xfrm>
        </p:spPr>
        <p:txBody>
          <a:bodyPr/>
          <a:lstStyle/>
          <a:p>
            <a:r>
              <a:rPr lang="hr-HR" dirty="0" smtClean="0"/>
              <a:t>Energije vezanja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571184" cy="5114968"/>
          </a:xfrm>
        </p:spPr>
        <p:txBody>
          <a:bodyPr>
            <a:normAutofit/>
          </a:bodyPr>
          <a:lstStyle/>
          <a:p>
            <a:r>
              <a:rPr lang="hr-HR" dirty="0" smtClean="0"/>
              <a:t>       </a:t>
            </a:r>
            <a:r>
              <a:rPr lang="vi-VN" sz="2000" dirty="0" smtClean="0"/>
              <a:t>energija koju je potrebno uložiti da se svih Z protona i N neutrona izdvoji iz jezgre </a:t>
            </a:r>
            <a:endParaRPr lang="hr-HR" sz="2000" dirty="0" smtClean="0"/>
          </a:p>
          <a:p>
            <a:r>
              <a:rPr lang="vi-VN" sz="2000" dirty="0" smtClean="0"/>
              <a:t>sve </a:t>
            </a:r>
            <a:r>
              <a:rPr lang="vi-VN" sz="2000" dirty="0" smtClean="0"/>
              <a:t>jezgre čiji je broj nukleona </a:t>
            </a:r>
            <a:r>
              <a:rPr lang="vi-VN" sz="2000" dirty="0" smtClean="0"/>
              <a:t>A</a:t>
            </a:r>
            <a:r>
              <a:rPr lang="hr-HR" sz="2000" dirty="0" smtClean="0"/>
              <a:t> </a:t>
            </a:r>
            <a:r>
              <a:rPr lang="vi-VN" sz="2000" dirty="0" smtClean="0"/>
              <a:t>&gt;</a:t>
            </a:r>
            <a:r>
              <a:rPr lang="hr-HR" sz="2000" dirty="0" smtClean="0"/>
              <a:t> </a:t>
            </a:r>
            <a:r>
              <a:rPr lang="vi-VN" sz="2000" dirty="0" smtClean="0"/>
              <a:t>30 </a:t>
            </a:r>
            <a:r>
              <a:rPr lang="vi-VN" sz="2000" dirty="0" smtClean="0"/>
              <a:t>energija vezanja po nukleonu je </a:t>
            </a:r>
            <a:r>
              <a:rPr lang="vi-VN" sz="2000" dirty="0" smtClean="0"/>
              <a:t> </a:t>
            </a:r>
            <a:r>
              <a:rPr lang="vi-VN" sz="2000" dirty="0" smtClean="0"/>
              <a:t>konstantna </a:t>
            </a:r>
          </a:p>
          <a:p>
            <a:endParaRPr lang="hr-HR" sz="2000" dirty="0" smtClean="0"/>
          </a:p>
          <a:p>
            <a:r>
              <a:rPr lang="vi-VN" sz="2000" dirty="0" smtClean="0"/>
              <a:t>neobično </a:t>
            </a:r>
            <a:r>
              <a:rPr lang="vi-VN" sz="2000" dirty="0" smtClean="0"/>
              <a:t>jer bi trebala rasti linerano sa brojem </a:t>
            </a:r>
            <a:r>
              <a:rPr lang="vi-VN" sz="2000" dirty="0" smtClean="0"/>
              <a:t>nukleona</a:t>
            </a:r>
            <a:r>
              <a:rPr lang="hr-HR" sz="2000" dirty="0" smtClean="0"/>
              <a:t> </a:t>
            </a:r>
            <a:r>
              <a:rPr lang="vi-VN" sz="2000" dirty="0" smtClean="0"/>
              <a:t>A</a:t>
            </a:r>
            <a:endParaRPr lang="hr-HR" sz="2000" dirty="0" smtClean="0"/>
          </a:p>
          <a:p>
            <a:r>
              <a:rPr lang="hr-HR" sz="2000" dirty="0" smtClean="0"/>
              <a:t>s</a:t>
            </a:r>
            <a:r>
              <a:rPr lang="vi-VN" sz="2000" dirty="0" smtClean="0"/>
              <a:t>aturacija </a:t>
            </a:r>
            <a:r>
              <a:rPr lang="hr-HR" sz="2000" dirty="0" smtClean="0"/>
              <a:t>            </a:t>
            </a:r>
            <a:r>
              <a:rPr lang="hr-HR" sz="2000" dirty="0" smtClean="0"/>
              <a:t>  -&gt; </a:t>
            </a:r>
            <a:r>
              <a:rPr lang="vi-VN" sz="2000" dirty="0" smtClean="0"/>
              <a:t>svaki nukleon međudjeluje samo sa nekoliko najbližih susjeda  </a:t>
            </a:r>
            <a:r>
              <a:rPr lang="hr-HR" sz="2000" dirty="0" smtClean="0"/>
              <a:t>(</a:t>
            </a:r>
            <a:r>
              <a:rPr lang="vi-VN" sz="2000" dirty="0" smtClean="0"/>
              <a:t>karakteristi</a:t>
            </a:r>
            <a:r>
              <a:rPr lang="hr-HR" sz="2000" dirty="0" smtClean="0"/>
              <a:t>ka </a:t>
            </a:r>
            <a:r>
              <a:rPr lang="vi-VN" sz="2000" dirty="0" smtClean="0"/>
              <a:t> </a:t>
            </a:r>
            <a:r>
              <a:rPr lang="vi-VN" sz="2000" dirty="0" smtClean="0"/>
              <a:t>interakcij</a:t>
            </a:r>
            <a:r>
              <a:rPr lang="hr-HR" sz="2000" dirty="0" smtClean="0"/>
              <a:t>a</a:t>
            </a:r>
            <a:r>
              <a:rPr lang="vi-VN" sz="2000" dirty="0" smtClean="0"/>
              <a:t> kratkog dosega</a:t>
            </a:r>
            <a:r>
              <a:rPr lang="hr-HR" sz="2000" dirty="0" smtClean="0"/>
              <a:t>)</a:t>
            </a:r>
          </a:p>
          <a:p>
            <a:endParaRPr lang="hr-HR" sz="2000" dirty="0" smtClean="0"/>
          </a:p>
          <a:p>
            <a:r>
              <a:rPr lang="hr-HR" sz="2000" dirty="0" smtClean="0"/>
              <a:t>slika</a:t>
            </a:r>
            <a:r>
              <a:rPr lang="hr-HR" sz="2000" dirty="0" smtClean="0"/>
              <a:t>: </a:t>
            </a:r>
            <a:r>
              <a:rPr lang="vi-VN" sz="2000" dirty="0" smtClean="0"/>
              <a:t>uspoređene su energije vezanja jezgara četiri izotopna </a:t>
            </a:r>
            <a:r>
              <a:rPr lang="vi-VN" sz="2000" dirty="0" smtClean="0"/>
              <a:t>lanca</a:t>
            </a:r>
            <a:r>
              <a:rPr lang="hr-HR" sz="2000" dirty="0" smtClean="0"/>
              <a:t> </a:t>
            </a:r>
            <a:r>
              <a:rPr lang="hr-HR" sz="2000" dirty="0" smtClean="0"/>
              <a:t>(</a:t>
            </a:r>
            <a:r>
              <a:rPr lang="vi-VN" sz="2000" dirty="0" smtClean="0"/>
              <a:t>dobivene </a:t>
            </a:r>
            <a:r>
              <a:rPr lang="vi-VN" sz="2000" dirty="0" smtClean="0"/>
              <a:t>sa i bez upotrebe metode blokiranja </a:t>
            </a:r>
            <a:r>
              <a:rPr lang="vi-VN" sz="2000" dirty="0" smtClean="0"/>
              <a:t>orbitala</a:t>
            </a:r>
            <a:r>
              <a:rPr lang="hr-HR" sz="2000" dirty="0" smtClean="0"/>
              <a:t>)</a:t>
            </a:r>
            <a:r>
              <a:rPr lang="vi-VN" sz="2000" dirty="0" smtClean="0"/>
              <a:t> </a:t>
            </a:r>
            <a:r>
              <a:rPr lang="vi-VN" sz="2000" dirty="0" smtClean="0"/>
              <a:t>sa eksperimentalnim podatcima </a:t>
            </a:r>
            <a:endParaRPr lang="hr-HR" sz="2000" dirty="0" smtClean="0"/>
          </a:p>
          <a:p>
            <a:r>
              <a:rPr lang="vi-VN" sz="2000" dirty="0" smtClean="0"/>
              <a:t>željezo </a:t>
            </a:r>
            <a:r>
              <a:rPr lang="vi-VN" sz="2000" dirty="0" smtClean="0"/>
              <a:t>(Z=26, A=61-80), </a:t>
            </a:r>
            <a:r>
              <a:rPr lang="hr-HR" sz="2000" dirty="0" smtClean="0"/>
              <a:t> </a:t>
            </a:r>
            <a:r>
              <a:rPr lang="vi-VN" sz="2000" dirty="0" smtClean="0"/>
              <a:t>kobalt </a:t>
            </a:r>
            <a:r>
              <a:rPr lang="vi-VN" sz="2000" dirty="0" smtClean="0"/>
              <a:t>(Z=27,A=63-79), </a:t>
            </a:r>
            <a:r>
              <a:rPr lang="hr-HR" sz="2000" dirty="0" smtClean="0"/>
              <a:t> </a:t>
            </a:r>
          </a:p>
          <a:p>
            <a:pPr>
              <a:buNone/>
            </a:pPr>
            <a:r>
              <a:rPr lang="hr-HR" sz="2000" dirty="0" smtClean="0"/>
              <a:t>    </a:t>
            </a:r>
            <a:r>
              <a:rPr lang="vi-VN" sz="2000" dirty="0" smtClean="0"/>
              <a:t>krom </a:t>
            </a:r>
            <a:r>
              <a:rPr lang="vi-VN" sz="2000" dirty="0" smtClean="0"/>
              <a:t>(Z=24, A=57-70) i </a:t>
            </a:r>
            <a:r>
              <a:rPr lang="hr-HR" sz="2000" dirty="0" smtClean="0"/>
              <a:t> </a:t>
            </a:r>
            <a:r>
              <a:rPr lang="vi-VN" sz="2000" dirty="0" smtClean="0"/>
              <a:t>mangan </a:t>
            </a:r>
            <a:r>
              <a:rPr lang="vi-VN" sz="2000" dirty="0" smtClean="0"/>
              <a:t>(Z=25 ,A=59-73)</a:t>
            </a:r>
            <a:endParaRPr lang="hr-HR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71600" y="1340768"/>
          <a:ext cx="432048" cy="432048"/>
        </p:xfrm>
        <a:graphic>
          <a:graphicData uri="http://schemas.openxmlformats.org/presentationml/2006/ole">
            <p:oleObj spid="_x0000_s31746" name="Equation" r:id="rId3" imgW="21564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24128" y="2564904"/>
          <a:ext cx="1713223" cy="486916"/>
        </p:xfrm>
        <a:graphic>
          <a:graphicData uri="http://schemas.openxmlformats.org/presentationml/2006/ole">
            <p:oleObj spid="_x0000_s31747" name="Equation" r:id="rId4" imgW="1206360" imgH="342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79712" y="3429000"/>
          <a:ext cx="763587" cy="393700"/>
        </p:xfrm>
        <a:graphic>
          <a:graphicData uri="http://schemas.openxmlformats.org/presentationml/2006/ole">
            <p:oleObj spid="_x0000_s31748" name="Equation" r:id="rId5" imgW="419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836712"/>
            <a:ext cx="7272808" cy="55858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5186976"/>
          </a:xfrm>
        </p:spPr>
        <p:txBody>
          <a:bodyPr/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sinteza elemenata težih od željeza u r-procesu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nuklearna astrofizika)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kompleksan,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dinamč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proces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osjetljiv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ravnotež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reakcija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jakog, elektromagnetskog i slabog međudjelovanja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zahtjeva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znanje određenog broja observabli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nekoliko tisuća jezgri duž cijele nuklearne karte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-proces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 uključuje više vrsta nuklearnih reakcija (beta raspadi, uhvat neutrona, itd.) 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karakteristično  prosječno vrijeme uhvata neutrona -značajno kraće od vremena poluživota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nestabilna jezgra (stvorena uhvatom neutrona) hvata sljedeći neutron prije β-raspada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vremena poluživota β-raspada uključenih jezgri –izravan utjecaj na raspodjelu zastupljenosti elemenata</a:t>
            </a:r>
          </a:p>
          <a:p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Graph1.bmp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7" y="387960"/>
            <a:ext cx="4176464" cy="320771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3573016"/>
            <a:ext cx="7992888" cy="2952328"/>
          </a:xfrm>
        </p:spPr>
        <p:txBody>
          <a:bodyPr>
            <a:normAutofit lnSpcReduction="10000"/>
          </a:bodyPr>
          <a:lstStyle/>
          <a:p>
            <a:r>
              <a:rPr lang="hr-HR" sz="2000" u="sng" dirty="0" smtClean="0">
                <a:latin typeface="Times New Roman" pitchFamily="18" charset="0"/>
                <a:cs typeface="Times New Roman" pitchFamily="18" charset="0"/>
              </a:rPr>
              <a:t>željezo i krom: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poklapanje vrijednosti dobivenih metodom blokiranja i bez nje sa eksperimentalnim podatcima 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bolje za manji broj nukleona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Fe  A=61-63, Cr A=63-65)</a:t>
            </a:r>
          </a:p>
          <a:p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kobalt i mangan</a:t>
            </a:r>
            <a:r>
              <a:rPr lang="hr-HR" sz="20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grafovi prikazuju male razlike izračunatih vrijednosti za obje metode od eksperimentalnih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ona bez blokiranja pokazuju ipak bolje slaganje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bolje za manji broj nukleona (Co A=57-60, Mn A=59-62 ) 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zadnje dvije dobivene vrijednosti ovim metodama veće od onih iz eksperimenta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404664"/>
            <a:ext cx="6696743" cy="61338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7499176" cy="2738704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razlika energija vezanja dobivena sa blokiranjem orbitala ili bez i energija dobivenih u eksperimentu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veća razlika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slučaju blokiranja (izraženije za izotope kobalta i mangana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, neparan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broj protona)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porastom broja neutrona povećavaju se i skokovi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razlike teorijskih vrijednosti od eksperimentalnih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kod željeza  razlike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su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slične u oba slučaja, što za ostale elemente nije slu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čaj</a:t>
            </a:r>
          </a:p>
        </p:txBody>
      </p:sp>
      <p:pic>
        <p:nvPicPr>
          <p:cNvPr id="4" name="Content Placeholder 3" descr="Graph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60648"/>
            <a:ext cx="3672408" cy="3363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7931224" cy="5619024"/>
          </a:xfrm>
        </p:spPr>
        <p:txBody>
          <a:bodyPr>
            <a:normAutofit/>
          </a:bodyPr>
          <a:lstStyle/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metoda blokiranja daje bolje rezultate za slučaj jezgri sa parnim brojem protona 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neparan broj </a:t>
            </a:r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protona</a:t>
            </a:r>
            <a:r>
              <a:rPr lang="hr-HR" sz="20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postoji manje odstupanje, ali i dalje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dobro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prate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eksperimentalne vrijednosti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svi modeli imaju tendenciju davati sve lošije rezultate kako se udaljavamo od doline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stabilnosti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izotop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željeza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razlika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se pojavljuje tek na N = 50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moguć utjecaj zatvorene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ljuske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neparn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jezg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re: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mog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uće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zbog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zanemarene interakcije između valentnih nukleona 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200" dirty="0" smtClean="0">
                <a:latin typeface="Times New Roman" pitchFamily="18" charset="0"/>
                <a:cs typeface="Times New Roman" pitchFamily="18" charset="0"/>
              </a:rPr>
              <a:t>prosječna i standarna devijacija</a:t>
            </a:r>
          </a:p>
          <a:p>
            <a:endParaRPr lang="hr-H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1560" y="4869160"/>
          <a:ext cx="1584176" cy="944947"/>
        </p:xfrm>
        <a:graphic>
          <a:graphicData uri="http://schemas.openxmlformats.org/presentationml/2006/ole">
            <p:oleObj spid="_x0000_s33794" name="Equation" r:id="rId3" imgW="72360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75856" y="4653136"/>
          <a:ext cx="1551587" cy="844246"/>
        </p:xfrm>
        <a:graphic>
          <a:graphicData uri="http://schemas.openxmlformats.org/presentationml/2006/ole">
            <p:oleObj spid="_x0000_s33795" name="Equation" r:id="rId4" imgW="863280" imgH="469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23728" y="5589240"/>
          <a:ext cx="1477137" cy="840832"/>
        </p:xfrm>
        <a:graphic>
          <a:graphicData uri="http://schemas.openxmlformats.org/presentationml/2006/ole">
            <p:oleObj spid="_x0000_s33796" name="Equation" r:id="rId5" imgW="825480" imgH="4698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48064" y="5373216"/>
          <a:ext cx="2804180" cy="986656"/>
        </p:xfrm>
        <a:graphic>
          <a:graphicData uri="http://schemas.openxmlformats.org/presentationml/2006/ole">
            <p:oleObj spid="_x0000_s33797" name="Equation" r:id="rId6" imgW="1371600" imgH="482400" progId="Equation.3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1043608" y="4509120"/>
            <a:ext cx="648072" cy="5040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4437112"/>
            <a:ext cx="1584176" cy="86409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000" u="sng" dirty="0" smtClean="0"/>
          </a:p>
          <a:p>
            <a:endParaRPr lang="hr-HR" sz="2000" u="sng" dirty="0" smtClean="0"/>
          </a:p>
          <a:p>
            <a:r>
              <a:rPr lang="vi-VN" sz="2000" u="sng" dirty="0" smtClean="0"/>
              <a:t>željez</a:t>
            </a:r>
            <a:r>
              <a:rPr lang="hr-HR" sz="2000" u="sng" dirty="0" smtClean="0"/>
              <a:t>o</a:t>
            </a:r>
            <a:r>
              <a:rPr lang="vi-VN" sz="2000" u="sng" dirty="0" smtClean="0"/>
              <a:t> </a:t>
            </a:r>
            <a:r>
              <a:rPr lang="vi-VN" sz="2000" u="sng" dirty="0" smtClean="0"/>
              <a:t>i </a:t>
            </a:r>
            <a:r>
              <a:rPr lang="vi-VN" sz="2000" u="sng" dirty="0" smtClean="0"/>
              <a:t>krom</a:t>
            </a:r>
            <a:r>
              <a:rPr lang="hr-HR" sz="2000" u="sng" dirty="0" smtClean="0"/>
              <a:t> </a:t>
            </a:r>
            <a:r>
              <a:rPr lang="hr-HR" sz="2000" u="sng" dirty="0" smtClean="0"/>
              <a:t>(</a:t>
            </a:r>
            <a:r>
              <a:rPr lang="vi-VN" sz="2000" u="sng" dirty="0" smtClean="0"/>
              <a:t>paran broj </a:t>
            </a:r>
            <a:r>
              <a:rPr lang="vi-VN" sz="2000" u="sng" dirty="0" smtClean="0"/>
              <a:t>p</a:t>
            </a:r>
            <a:r>
              <a:rPr lang="hr-HR" sz="2000" u="sng" dirty="0" smtClean="0"/>
              <a:t>):</a:t>
            </a:r>
            <a:r>
              <a:rPr lang="vi-VN" sz="2000" u="sng" dirty="0" smtClean="0"/>
              <a:t> </a:t>
            </a:r>
            <a:r>
              <a:rPr lang="vi-VN" sz="2000" dirty="0" smtClean="0"/>
              <a:t>u prosjeku metoda blokiranja orbitala daje bolje rezultate od one bez</a:t>
            </a:r>
            <a:endParaRPr lang="hr-HR" sz="2000" dirty="0" smtClean="0"/>
          </a:p>
          <a:p>
            <a:r>
              <a:rPr lang="vi-VN" sz="2000" dirty="0" smtClean="0"/>
              <a:t>paran proton i jedan neutron viška, </a:t>
            </a:r>
            <a:r>
              <a:rPr lang="hr-HR" sz="2000" dirty="0" smtClean="0"/>
              <a:t> </a:t>
            </a:r>
            <a:r>
              <a:rPr lang="vi-VN" sz="2000" dirty="0" smtClean="0"/>
              <a:t>metoda </a:t>
            </a:r>
            <a:r>
              <a:rPr lang="vi-VN" sz="2000" dirty="0" smtClean="0"/>
              <a:t>blokiranja radi sasvim dobro </a:t>
            </a:r>
            <a:endParaRPr lang="hr-HR" sz="2000" dirty="0" smtClean="0"/>
          </a:p>
          <a:p>
            <a:r>
              <a:rPr lang="vi-VN" sz="2000" u="sng" dirty="0" smtClean="0"/>
              <a:t>kobalt </a:t>
            </a:r>
            <a:r>
              <a:rPr lang="vi-VN" sz="2000" u="sng" dirty="0" smtClean="0"/>
              <a:t>i </a:t>
            </a:r>
            <a:r>
              <a:rPr lang="vi-VN" sz="2000" u="sng" dirty="0" smtClean="0"/>
              <a:t>mangan</a:t>
            </a:r>
            <a:r>
              <a:rPr lang="hr-HR" sz="2000" u="sng" dirty="0" smtClean="0"/>
              <a:t> </a:t>
            </a:r>
            <a:r>
              <a:rPr lang="hr-HR" sz="2000" u="sng" dirty="0" smtClean="0"/>
              <a:t>(</a:t>
            </a:r>
            <a:r>
              <a:rPr lang="vi-VN" sz="2000" u="sng" dirty="0" smtClean="0"/>
              <a:t>neparan broj </a:t>
            </a:r>
            <a:r>
              <a:rPr lang="vi-VN" sz="2000" u="sng" dirty="0" smtClean="0"/>
              <a:t>p</a:t>
            </a:r>
            <a:r>
              <a:rPr lang="hr-HR" sz="2000" u="sng" dirty="0" smtClean="0"/>
              <a:t>):</a:t>
            </a:r>
            <a:r>
              <a:rPr lang="vi-VN" sz="2000" u="sng" dirty="0" smtClean="0"/>
              <a:t> </a:t>
            </a:r>
            <a:r>
              <a:rPr lang="vi-VN" sz="2000" dirty="0" smtClean="0"/>
              <a:t>metoda blokiranja se raspada </a:t>
            </a:r>
            <a:endParaRPr lang="hr-HR" sz="2000" dirty="0" smtClean="0"/>
          </a:p>
          <a:p>
            <a:r>
              <a:rPr lang="hr-HR" sz="2000" dirty="0" smtClean="0"/>
              <a:t>n</a:t>
            </a:r>
            <a:r>
              <a:rPr lang="vi-VN" sz="2000" dirty="0" smtClean="0"/>
              <a:t>ajvjerojatniji razlog</a:t>
            </a:r>
            <a:r>
              <a:rPr lang="hr-HR" sz="2000" dirty="0" smtClean="0"/>
              <a:t>: </a:t>
            </a:r>
            <a:r>
              <a:rPr lang="vi-VN" sz="2000" dirty="0" smtClean="0"/>
              <a:t>kod neparno-neparnih jezgri ne uzima </a:t>
            </a:r>
            <a:r>
              <a:rPr lang="hr-HR" sz="2000" dirty="0" smtClean="0"/>
              <a:t>se </a:t>
            </a:r>
            <a:r>
              <a:rPr lang="vi-VN" sz="2000" dirty="0" smtClean="0"/>
              <a:t>u obzir dodatna interakcija između tog posljednjeg neparnog protona i posljednjeg neutrona </a:t>
            </a:r>
            <a:endParaRPr lang="hr-HR" sz="2000" dirty="0" smtClean="0"/>
          </a:p>
          <a:p>
            <a:r>
              <a:rPr lang="hr-HR" sz="2000" dirty="0" smtClean="0"/>
              <a:t>s</a:t>
            </a:r>
            <a:r>
              <a:rPr lang="vi-VN" sz="2000" dirty="0" smtClean="0"/>
              <a:t>tandarna devijacija za metodu blokiranja veća je za izotope sa neparnim brojem protona, ali u slučaju izotopa kroma je značajno manja </a:t>
            </a:r>
            <a:endParaRPr lang="hr-HR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115616" y="620688"/>
          <a:ext cx="7239000" cy="193458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 (</a:t>
                      </a:r>
                      <a:r>
                        <a:rPr lang="hr-HR" dirty="0" smtClean="0"/>
                        <a:t>blok)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 (bez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entury Schoolbook"/>
                        </a:rPr>
                        <a:t>σ</a:t>
                      </a:r>
                      <a:r>
                        <a:rPr lang="hr-HR" dirty="0" smtClean="0">
                          <a:latin typeface="Century Schoolbook"/>
                        </a:rPr>
                        <a:t> (blok)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entury Schoolbook"/>
                        </a:rPr>
                        <a:t>σ</a:t>
                      </a:r>
                      <a:r>
                        <a:rPr lang="hr-HR" dirty="0" smtClean="0">
                          <a:latin typeface="Century Schoolbook"/>
                        </a:rPr>
                        <a:t> (bez)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Fe (Z=26)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1.34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Co (Z=27)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0.97</a:t>
                      </a:r>
                    </a:p>
                  </a:txBody>
                  <a:tcPr/>
                </a:tc>
              </a:tr>
              <a:tr h="45122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Cr (Z=24)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1.29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Mn (Z=25)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0.64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2.93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1.48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hr-HR" dirty="0" smtClean="0"/>
              <a:t>V</a:t>
            </a:r>
            <a:r>
              <a:rPr lang="hr-HR" dirty="0" smtClean="0"/>
              <a:t>remena </a:t>
            </a:r>
            <a:r>
              <a:rPr lang="hr-HR" dirty="0" smtClean="0"/>
              <a:t>poluživota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400" dirty="0" smtClean="0"/>
              <a:t>sli</a:t>
            </a:r>
            <a:r>
              <a:rPr lang="hr-HR" sz="2400" dirty="0" smtClean="0"/>
              <a:t>ka:</a:t>
            </a:r>
            <a:r>
              <a:rPr lang="vi-VN" sz="2400" dirty="0" smtClean="0"/>
              <a:t> </a:t>
            </a:r>
            <a:r>
              <a:rPr lang="vi-VN" sz="2400" dirty="0" smtClean="0"/>
              <a:t>uspore</a:t>
            </a:r>
            <a:r>
              <a:rPr lang="hr-HR" sz="2400" dirty="0" smtClean="0"/>
              <a:t>db</a:t>
            </a:r>
            <a:r>
              <a:rPr lang="hr-HR" sz="2400" dirty="0" smtClean="0"/>
              <a:t>a</a:t>
            </a:r>
            <a:r>
              <a:rPr lang="vi-VN" sz="2400" dirty="0" smtClean="0"/>
              <a:t>  </a:t>
            </a:r>
            <a:r>
              <a:rPr lang="vi-VN" sz="2400" dirty="0" smtClean="0"/>
              <a:t>vremena poluživota za četiri izotropna </a:t>
            </a:r>
            <a:r>
              <a:rPr lang="vi-VN" sz="2400" dirty="0" smtClean="0"/>
              <a:t>lanca</a:t>
            </a:r>
            <a:r>
              <a:rPr lang="hr-HR" sz="2400" dirty="0" smtClean="0"/>
              <a:t> (</a:t>
            </a:r>
            <a:r>
              <a:rPr lang="vi-VN" sz="2400" dirty="0" smtClean="0"/>
              <a:t>sa </a:t>
            </a:r>
            <a:r>
              <a:rPr lang="vi-VN" sz="2400" dirty="0" smtClean="0"/>
              <a:t>i bez upotrebe </a:t>
            </a:r>
            <a:r>
              <a:rPr lang="hr-HR" sz="2400" dirty="0" smtClean="0"/>
              <a:t>blokiranja)</a:t>
            </a:r>
            <a:r>
              <a:rPr lang="vi-VN" sz="2400" dirty="0" smtClean="0"/>
              <a:t> </a:t>
            </a:r>
            <a:r>
              <a:rPr lang="vi-VN" sz="2400" dirty="0" smtClean="0"/>
              <a:t>sa eksperimentalnim podatcima </a:t>
            </a:r>
            <a:endParaRPr lang="hr-HR" sz="2400" dirty="0" smtClean="0"/>
          </a:p>
          <a:p>
            <a:endParaRPr lang="hr-HR" dirty="0" smtClean="0"/>
          </a:p>
          <a:p>
            <a:r>
              <a:rPr lang="vi-VN" sz="2400" dirty="0" smtClean="0"/>
              <a:t>željezo </a:t>
            </a:r>
            <a:r>
              <a:rPr lang="hr-HR" sz="2400" dirty="0" smtClean="0"/>
              <a:t>  </a:t>
            </a:r>
            <a:r>
              <a:rPr lang="vi-VN" sz="2400" dirty="0" smtClean="0"/>
              <a:t>(Z=26, </a:t>
            </a:r>
            <a:r>
              <a:rPr lang="hr-HR" sz="2400" dirty="0" smtClean="0"/>
              <a:t> </a:t>
            </a:r>
            <a:r>
              <a:rPr lang="vi-VN" sz="2400" dirty="0" smtClean="0"/>
              <a:t>A=61-80)</a:t>
            </a:r>
            <a:r>
              <a:rPr lang="hr-HR" sz="2400" dirty="0" smtClean="0"/>
              <a:t>, </a:t>
            </a:r>
            <a:r>
              <a:rPr lang="vi-VN" sz="2400" dirty="0" smtClean="0"/>
              <a:t>kobalt </a:t>
            </a:r>
            <a:r>
              <a:rPr lang="hr-HR" sz="2400" dirty="0" smtClean="0"/>
              <a:t> </a:t>
            </a:r>
            <a:r>
              <a:rPr lang="vi-VN" sz="2400" dirty="0" smtClean="0"/>
              <a:t>(</a:t>
            </a:r>
            <a:r>
              <a:rPr lang="vi-VN" sz="2400" dirty="0" smtClean="0"/>
              <a:t>Z=27</a:t>
            </a:r>
            <a:r>
              <a:rPr lang="vi-VN" sz="2400" dirty="0" smtClean="0"/>
              <a:t>,</a:t>
            </a:r>
            <a:r>
              <a:rPr lang="hr-HR" sz="2400" dirty="0" smtClean="0"/>
              <a:t> </a:t>
            </a:r>
            <a:r>
              <a:rPr lang="vi-VN" sz="2400" dirty="0" smtClean="0"/>
              <a:t>A=63-79)</a:t>
            </a:r>
            <a:r>
              <a:rPr lang="hr-HR" sz="2400" dirty="0" smtClean="0"/>
              <a:t>,</a:t>
            </a: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</a:t>
            </a:r>
            <a:r>
              <a:rPr lang="vi-VN" sz="2400" dirty="0" smtClean="0"/>
              <a:t>krom </a:t>
            </a:r>
            <a:r>
              <a:rPr lang="hr-HR" sz="2400" dirty="0" smtClean="0"/>
              <a:t> </a:t>
            </a:r>
            <a:r>
              <a:rPr lang="vi-VN" sz="2400" dirty="0" smtClean="0"/>
              <a:t>(</a:t>
            </a:r>
            <a:r>
              <a:rPr lang="vi-VN" sz="2400" dirty="0" smtClean="0"/>
              <a:t>Z=24</a:t>
            </a:r>
            <a:r>
              <a:rPr lang="vi-VN" sz="2400" dirty="0" smtClean="0"/>
              <a:t>,</a:t>
            </a:r>
            <a:r>
              <a:rPr lang="hr-HR" sz="2400" dirty="0" smtClean="0"/>
              <a:t> </a:t>
            </a:r>
            <a:r>
              <a:rPr lang="vi-VN" sz="2400" dirty="0" smtClean="0"/>
              <a:t> </a:t>
            </a:r>
            <a:r>
              <a:rPr lang="vi-VN" sz="2400" dirty="0" smtClean="0"/>
              <a:t>A=57-70) </a:t>
            </a:r>
            <a:r>
              <a:rPr lang="hr-HR" sz="2400" dirty="0" smtClean="0"/>
              <a:t>i </a:t>
            </a:r>
            <a:r>
              <a:rPr lang="vi-VN" sz="2400" dirty="0" smtClean="0"/>
              <a:t>mangan </a:t>
            </a:r>
            <a:r>
              <a:rPr lang="hr-HR" sz="2400" dirty="0" smtClean="0"/>
              <a:t> </a:t>
            </a:r>
            <a:r>
              <a:rPr lang="vi-VN" sz="2400" dirty="0" smtClean="0"/>
              <a:t>(</a:t>
            </a:r>
            <a:r>
              <a:rPr lang="vi-VN" sz="2400" dirty="0" smtClean="0"/>
              <a:t>Z=25,</a:t>
            </a:r>
            <a:r>
              <a:rPr lang="hr-HR" sz="2400" dirty="0" smtClean="0"/>
              <a:t> </a:t>
            </a:r>
            <a:r>
              <a:rPr lang="vi-VN" sz="2400" dirty="0" smtClean="0"/>
              <a:t>A=59-73</a:t>
            </a:r>
            <a:r>
              <a:rPr lang="vi-VN" sz="2400" dirty="0" smtClean="0"/>
              <a:t>)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548680"/>
            <a:ext cx="7434638" cy="59076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7931224" cy="3386776"/>
          </a:xfrm>
        </p:spPr>
        <p:txBody>
          <a:bodyPr>
            <a:noAutofit/>
          </a:bodyPr>
          <a:lstStyle/>
          <a:p>
            <a:endParaRPr lang="hr-HR" sz="2000" u="sng" dirty="0" smtClean="0"/>
          </a:p>
          <a:p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željez</a:t>
            </a:r>
            <a:r>
              <a:rPr lang="hr-HR" sz="20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 i krom</a:t>
            </a:r>
            <a:r>
              <a:rPr lang="hr-HR" sz="20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dobro slaganje dobivenih rezultata sa eksperimentalnim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veći broj neutrona poklapanje rezultata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sa i bez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blokiranja se povečava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smanjuje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ono sa eksperimentalnim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kobalt </a:t>
            </a:r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i mangan</a:t>
            </a:r>
            <a:r>
              <a:rPr lang="hr-HR" sz="20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veće razlike među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rezultatima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najveće vrijednosti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dobivene blokiranjem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a one eksperimentalne najmanje, model daje (sa blokiranjem i bez) više vrijednosti od stvarnih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Gr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0648"/>
            <a:ext cx="3618214" cy="2875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000" dirty="0" smtClean="0"/>
          </a:p>
          <a:p>
            <a:pPr>
              <a:buNone/>
            </a:pPr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jezgre sa parnim brojem protona prosječna devijacija za blokiranje je manja od one sa neparnim brojem protona, ali su te vrijednosti ipak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veće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od onih bez blokiranja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kod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računanja vremena poluživota bolja metoda je ona bez blokiranja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orbitala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najmanje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standarne devijacije imaju željezo i krom, kao i prosječne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devijacije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99592" y="692696"/>
          <a:ext cx="7239000" cy="193458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 (</a:t>
                      </a:r>
                      <a:r>
                        <a:rPr lang="hr-HR" dirty="0" smtClean="0"/>
                        <a:t>blok)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r(bez</a:t>
                      </a:r>
                      <a:r>
                        <a:rPr lang="hr-HR" dirty="0" smtClean="0"/>
                        <a:t>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entury Schoolbook"/>
                        </a:rPr>
                        <a:t>σ</a:t>
                      </a:r>
                      <a:r>
                        <a:rPr lang="hr-HR" dirty="0" smtClean="0">
                          <a:latin typeface="Century Schoolbook"/>
                        </a:rPr>
                        <a:t> (blok)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entury Schoolbook"/>
                        </a:rPr>
                        <a:t>σ</a:t>
                      </a:r>
                      <a:r>
                        <a:rPr lang="hr-HR" dirty="0" smtClean="0">
                          <a:latin typeface="Century Schoolbook"/>
                        </a:rPr>
                        <a:t> (bez)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Fe (Z=26)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-0.08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Co (Z=27)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0.84</a:t>
                      </a:r>
                    </a:p>
                  </a:txBody>
                  <a:tcPr/>
                </a:tc>
              </a:tr>
              <a:tr h="45122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Cr (Z=24)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0.34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Mn (Z=25)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1.13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0.61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1.28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0.82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683568" y="5301208"/>
          <a:ext cx="1584325" cy="944562"/>
        </p:xfrm>
        <a:graphic>
          <a:graphicData uri="http://schemas.openxmlformats.org/presentationml/2006/ole">
            <p:oleObj spid="_x0000_s39939" name="Equation" r:id="rId3" imgW="723600" imgH="431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99792" y="5373216"/>
          <a:ext cx="1872208" cy="857156"/>
        </p:xfrm>
        <a:graphic>
          <a:graphicData uri="http://schemas.openxmlformats.org/presentationml/2006/ole">
            <p:oleObj spid="_x0000_s39940" name="Equation" r:id="rId4" imgW="1054080" imgH="48240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5076056" y="5301208"/>
          <a:ext cx="2803525" cy="985837"/>
        </p:xfrm>
        <a:graphic>
          <a:graphicData uri="http://schemas.openxmlformats.org/presentationml/2006/ole">
            <p:oleObj spid="_x0000_s39941" name="Equation" r:id="rId5" imgW="13716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066800"/>
          </a:xfrm>
        </p:spPr>
        <p:txBody>
          <a:bodyPr/>
          <a:lstStyle/>
          <a:p>
            <a:r>
              <a:rPr lang="hr-HR" dirty="0" smtClean="0"/>
              <a:t>Z</a:t>
            </a:r>
            <a:r>
              <a:rPr lang="hr-HR" dirty="0" smtClean="0"/>
              <a:t>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izračunate energije vezanja i vremena poluživota za četri izotopna lanca (željezo, kobalt, krom i mangan) pokazala su da metoda blokiranja orbitala daje dobre rezultate u slučaju parnog broja protona (čak i bolje od metode bez blokiranja)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za neparan protonski broj Z ipak je bolja metoda bez blokiranja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obje metode pokazuju dobro slaganje sa eksperimentalnim vrijednostima, ali ipak postoje odstupanja, posebice za veće vrijednosti masenog broja A, i ono postaje veće za jezgre neparnog Z 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499176" cy="5835048"/>
          </a:xfrm>
        </p:spPr>
        <p:txBody>
          <a:bodyPr>
            <a:normAutofit/>
          </a:bodyPr>
          <a:lstStyle/>
          <a:p>
            <a:endParaRPr lang="hr-HR" sz="2000" dirty="0" smtClean="0">
              <a:latin typeface="Century Schoolbook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ijekom  trajanja r-procesa pojavljuje se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 odgođena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emisija neutrona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značajna u kasnijim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fazama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pojav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nadmetanje između uhvata neutrona i β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-raspada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značajna vremena poluživota β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-raspada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oko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magičn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broj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eva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neutrona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N=50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, 82 i 126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diskontinuit 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nergija separacije neutrona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razlog niskog udarnog presjeka za uhvat neutrona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posljedica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: pomicanje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materije r-procesa bliže stabilnosti 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jezgre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znatno već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vremen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poluživota β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raspada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akumuliranje materije oko magičnih brojeva</a:t>
            </a:r>
          </a:p>
          <a:p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stvara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vrhov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 raspodjeli zastupljenosti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elemenata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vrhov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u raspodjeli unutar Sunčevog sustava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trajanja r-procesa oko desetak sekundi - vrlo eksplozivan niz reakcija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400" dirty="0" smtClean="0"/>
          </a:p>
          <a:p>
            <a:endParaRPr lang="hr-HR" sz="2400" dirty="0" smtClean="0"/>
          </a:p>
          <a:p>
            <a:pPr algn="ctr">
              <a:buNone/>
            </a:pPr>
            <a:r>
              <a:rPr lang="hr-HR" sz="2400" dirty="0" smtClean="0"/>
              <a:t>Željela </a:t>
            </a:r>
            <a:r>
              <a:rPr lang="hr-HR" sz="2400" dirty="0" smtClean="0"/>
              <a:t>bih se zahvaliti svom mentoru </a:t>
            </a:r>
            <a:endParaRPr lang="hr-HR" sz="2400" dirty="0" smtClean="0"/>
          </a:p>
          <a:p>
            <a:pPr algn="ctr">
              <a:buNone/>
            </a:pPr>
            <a:r>
              <a:rPr lang="hr-HR" sz="2400" dirty="0" smtClean="0"/>
              <a:t>doc</a:t>
            </a:r>
            <a:r>
              <a:rPr lang="hr-HR" sz="2400" dirty="0" smtClean="0"/>
              <a:t>. dr. sc. Tomislavu Marketinu na uloženom znanju i vremenu za nastanak ovog rada, te na svim konstruktivnim kritikama i savjetima.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3432" y="2276872"/>
            <a:ext cx="5969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Hvala na pažnji!</a:t>
            </a:r>
            <a:endParaRPr lang="hr-HR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19256" cy="5763040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niz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reakcija prestaje s jezgrama koje unutar tog vremena dožvljavaju fisiju (A=260)</a:t>
            </a: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gašenjem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toka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neutrona - počinje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više ili manje brz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-raspad nastalih nuklida k liniji stabilnosti </a:t>
            </a: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1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-raspad prestaje na prvom stabilnom ili metastabilnom nuklidu</a:t>
            </a:r>
          </a:p>
          <a:p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određivanja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energija vezanja i vremena poluživota neparno-neparnih i neparno-parnih jezgri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- &gt;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potpuno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samo-suglasan mikroskopski teorijski okvir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- &gt;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relativističk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nuklearn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funkcional gustoće energije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snovno stanje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relativistički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Hartree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Bogo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lju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bovl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jev 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RHB)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model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pobuđena stanja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proton-neutronsk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relativističk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kvazičestičn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fazn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aproksimacij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(pn-RQRPA)</a:t>
            </a:r>
            <a:endParaRPr lang="hr-HR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1282824"/>
          </a:xfrm>
        </p:spPr>
        <p:txBody>
          <a:bodyPr>
            <a:normAutofit/>
          </a:bodyPr>
          <a:lstStyle/>
          <a:p>
            <a:r>
              <a:rPr lang="hr-HR" dirty="0" smtClean="0"/>
              <a:t>Teorijski </a:t>
            </a:r>
            <a:r>
              <a:rPr lang="hr-HR" dirty="0" smtClean="0"/>
              <a:t>formalizam</a:t>
            </a:r>
            <a:br>
              <a:rPr lang="hr-HR" dirty="0" smtClean="0"/>
            </a:br>
            <a:r>
              <a:rPr lang="hr-HR" sz="3100" dirty="0" smtClean="0"/>
              <a:t>Relativistička teorija srednjeg polja</a:t>
            </a:r>
            <a:endParaRPr lang="hr-H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075240" cy="4846320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RMFT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definira atomsku jezgru kao kvantni susutav</a:t>
            </a: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nukleoni kao Diracove čestice – međudjeluju izmjenom virtualnih mezona i elektromagnetskog polja (zanemarivanje podstrukture)</a:t>
            </a:r>
          </a:p>
          <a:p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1.stupanj slobode modela:  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slobodni nukleoni mase m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kao Diracovi spinori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100" dirty="0" smtClean="0">
                <a:latin typeface="Times New Roman" pitchFamily="18" charset="0"/>
                <a:cs typeface="Times New Roman" pitchFamily="18" charset="0"/>
              </a:rPr>
              <a:t>ψ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kulonsko međudjelovanje putem elektromagnetskog polja </a:t>
            </a: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2.stupanj slobode:  </a:t>
            </a:r>
            <a:r>
              <a:rPr lang="nn-NO" sz="2100" dirty="0" smtClean="0">
                <a:latin typeface="Times New Roman" pitchFamily="18" charset="0"/>
                <a:cs typeface="Times New Roman" pitchFamily="18" charset="0"/>
              </a:rPr>
              <a:t>vektorsko polje fotona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nn-NO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dominiraju </a:t>
            </a:r>
            <a:r>
              <a:rPr lang="nn-NO" sz="2100" dirty="0" smtClean="0">
                <a:latin typeface="Times New Roman" pitchFamily="18" charset="0"/>
                <a:cs typeface="Times New Roman" pitchFamily="18" charset="0"/>
              </a:rPr>
              <a:t>mezon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i:  najniže   J  i  T</a:t>
            </a: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klasifikacija:  J=0 ili J=1, tj. T=0 ili T=1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i-FI" sz="2100" dirty="0" smtClean="0">
                <a:latin typeface="Times New Roman" pitchFamily="18" charset="0"/>
                <a:cs typeface="Times New Roman" pitchFamily="18" charset="0"/>
              </a:rPr>
              <a:t>polja koja čuvaju paritetnu simetriju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proučavanje parno-parnih jezgri - pozitivno osnovno stanje </a:t>
            </a: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polje negativnog pariteta ne može doprinositi</a:t>
            </a:r>
            <a:endParaRPr lang="hr-HR" sz="2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508104" y="4221088"/>
          <a:ext cx="288032" cy="309116"/>
        </p:xfrm>
        <a:graphic>
          <a:graphicData uri="http://schemas.openxmlformats.org/presentationml/2006/ole">
            <p:oleObj spid="_x0000_s1026" name="Equation" r:id="rId3" imgW="126720" imgH="1648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56176" y="4221088"/>
          <a:ext cx="663232" cy="360040"/>
        </p:xfrm>
        <a:graphic>
          <a:graphicData uri="http://schemas.openxmlformats.org/presentationml/2006/ole">
            <p:oleObj spid="_x0000_s1027" name="Equation" r:id="rId4" imgW="44424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236296" y="4221088"/>
          <a:ext cx="824638" cy="347216"/>
        </p:xfrm>
        <a:graphic>
          <a:graphicData uri="http://schemas.openxmlformats.org/presentationml/2006/ole">
            <p:oleObj spid="_x0000_s1028" name="Equation" r:id="rId5" imgW="48240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940152" y="5229200"/>
          <a:ext cx="1055745" cy="372616"/>
        </p:xfrm>
        <a:graphic>
          <a:graphicData uri="http://schemas.openxmlformats.org/presentationml/2006/ole">
            <p:oleObj spid="_x0000_s1029" name="Equation" r:id="rId6" imgW="6476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003232" cy="5547016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ekvivalentna metoda – kovarijantna teorija funkcionala gustoće (DFT)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Kohn-Shamov pristup minimizacije funkcionala energije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određivanje egzaktnog osnovnog stanja nuklearnog sustava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unkcional energije opisuje dinamiku nuklearnog sustava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izvod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iz efektivnog lagranžijana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efektivni parametri (mase mezona i konstante njihovih vezanja na nukleone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prilago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dba za reproduciranje 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globalna svojstva nuklearne materije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2100" dirty="0" smtClean="0">
                <a:latin typeface="Times New Roman" pitchFamily="18" charset="0"/>
                <a:cs typeface="Times New Roman" pitchFamily="18" charset="0"/>
              </a:rPr>
              <a:t> nekoliko konačnih jezgara u njihovom osnovnom stanju</a:t>
            </a:r>
            <a:endParaRPr lang="hr-HR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nakon </a:t>
            </a:r>
            <a:r>
              <a:rPr lang="hr-HR" sz="2100" dirty="0" smtClean="0">
                <a:latin typeface="Times New Roman" pitchFamily="18" charset="0"/>
                <a:cs typeface="Times New Roman" pitchFamily="18" charset="0"/>
              </a:rPr>
              <a:t>prilagodbe parametara model koristimo za različite tipove pobuđenja (kvantitativna razina)</a:t>
            </a:r>
            <a:endParaRPr lang="hr-HR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632848" cy="12744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Relativistički Hartree-Bogoljubov model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003232" cy="4846320"/>
          </a:xfrm>
        </p:spPr>
        <p:txBody>
          <a:bodyPr>
            <a:normAutofit fontScale="70000" lnSpcReduction="20000"/>
          </a:bodyPr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koncept 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kvazičestice</a:t>
            </a:r>
          </a:p>
          <a:p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kvantni sustav ima osnovno stanje 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minimum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om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energije 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različit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pobuđena stanja</a:t>
            </a:r>
            <a:endParaRPr lang="hr-H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Boltzmannov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raspodjel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a: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većina relevantnih pobuđenja nalazi se u niskoležećim stanjima – među kojima i kvazičestice te kolektivna pobuđenja </a:t>
            </a:r>
          </a:p>
          <a:p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vazičestica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fenomen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pojavljuje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 se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u sustavu i ne postoji van sustava</a:t>
            </a:r>
            <a:endParaRPr lang="hr-H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zamišlja kao “obučena” čestica, tj. nešto čime je prava čestica okružena i što mijenja ponašanje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čestice </a:t>
            </a:r>
            <a:endParaRPr lang="hr-H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vazičestična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pobuđenja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: druga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(kanonsk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) kvantizacij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a (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valn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funkcij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e - &gt;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matematički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operatori stvaranja i poništenja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stvaranje kvazičestice u stanju iznad Fermijevog 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stvaranj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čestice u tom stanju</a:t>
            </a:r>
            <a:endParaRPr lang="hr-H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stvaranje šupljine u stanju ispod Fermijevog 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poništenj</a:t>
            </a:r>
            <a:r>
              <a:rPr lang="hr-HR" sz="3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3000" dirty="0" smtClean="0">
                <a:latin typeface="Times New Roman" pitchFamily="18" charset="0"/>
                <a:cs typeface="Times New Roman" pitchFamily="18" charset="0"/>
              </a:rPr>
              <a:t> čestice u tom stanju </a:t>
            </a:r>
            <a:endParaRPr lang="hr-H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19256" cy="5907056"/>
          </a:xfrm>
        </p:spPr>
        <p:txBody>
          <a:bodyPr>
            <a:normAutofit/>
          </a:bodyPr>
          <a:lstStyle/>
          <a:p>
            <a:r>
              <a:rPr lang="vi-VN" sz="2000" dirty="0" smtClean="0"/>
              <a:t>Bogoljubova transformacija</a:t>
            </a:r>
            <a:r>
              <a:rPr lang="hr-HR" sz="2000" dirty="0" smtClean="0"/>
              <a:t>: </a:t>
            </a:r>
            <a:r>
              <a:rPr lang="vi-VN" sz="2000" dirty="0" smtClean="0"/>
              <a:t>unitarna </a:t>
            </a:r>
            <a:r>
              <a:rPr lang="vi-VN" sz="2000" dirty="0" smtClean="0"/>
              <a:t>transformacija koja omogućava da se iz jedne reprezentacije prijeđe u drugu</a:t>
            </a:r>
            <a:r>
              <a:rPr lang="hr-HR" sz="2000" dirty="0" smtClean="0"/>
              <a:t> (</a:t>
            </a:r>
            <a:r>
              <a:rPr lang="vi-VN" sz="2000" dirty="0" smtClean="0"/>
              <a:t>također unitarnu kanonsku reprezentaciju</a:t>
            </a:r>
            <a:r>
              <a:rPr lang="hr-HR" sz="2000" dirty="0" smtClean="0"/>
              <a:t>)</a:t>
            </a:r>
          </a:p>
          <a:p>
            <a:r>
              <a:rPr lang="vi-VN" sz="2000" dirty="0" smtClean="0"/>
              <a:t>dijagonalizacij</a:t>
            </a:r>
            <a:r>
              <a:rPr lang="hr-HR" sz="2000" dirty="0" smtClean="0"/>
              <a:t>a</a:t>
            </a:r>
            <a:r>
              <a:rPr lang="vi-VN" sz="2000" dirty="0" smtClean="0"/>
              <a:t> </a:t>
            </a:r>
            <a:r>
              <a:rPr lang="vi-VN" sz="2000" dirty="0" smtClean="0"/>
              <a:t>hamiltonijana</a:t>
            </a:r>
            <a:r>
              <a:rPr lang="hr-HR" sz="2000" dirty="0" smtClean="0"/>
              <a:t> - &gt; </a:t>
            </a:r>
            <a:r>
              <a:rPr lang="vi-VN" sz="2000" dirty="0" smtClean="0"/>
              <a:t>stacionarna </a:t>
            </a:r>
            <a:r>
              <a:rPr lang="vi-VN" sz="2000" dirty="0" smtClean="0"/>
              <a:t>rješenja pripadne Schrödingerove jednadžbe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fermionska priroda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kvazičestica </a:t>
            </a:r>
            <a:r>
              <a:rPr lang="hr-HR" sz="2000" dirty="0" smtClean="0">
                <a:cs typeface="Times New Roman" pitchFamily="18" charset="0"/>
              </a:rPr>
              <a:t>- &gt; </a:t>
            </a:r>
            <a:r>
              <a:rPr lang="vi-VN" sz="2000" dirty="0" smtClean="0">
                <a:cs typeface="Times New Roman" pitchFamily="18" charset="0"/>
              </a:rPr>
              <a:t>antikomutacijske relacije </a:t>
            </a:r>
            <a:endParaRPr lang="hr-HR" sz="2000" dirty="0" smtClean="0"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ermionski mod “rada” Bogoljubove transformacije – k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operatori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izražavaju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preko jednočestičnih operatora stvaranja i poništenja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energetski najbolja konfiguracija: svi nukleoni zadnje, otvorene ljuske spareni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preduvjet vezanja nukleona u stanje angularnog momenta J=0: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isti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jednaki apsolutni iznos i suprotni predznak projekcije m (veliki prostorni preklop valnih funkcija)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RHB model -relativističko poopćavanja HFB teorije zbog kvantizacije mezonskih polja za uključenje korelacije sparivanja na mikroskopski način</a:t>
            </a:r>
          </a:p>
          <a:p>
            <a:endParaRPr lang="hr-HR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91680" y="3212976"/>
          <a:ext cx="2605663" cy="681856"/>
        </p:xfrm>
        <a:graphic>
          <a:graphicData uri="http://schemas.openxmlformats.org/presentationml/2006/ole">
            <p:oleObj spid="_x0000_s2050" name="Equation" r:id="rId3" imgW="1358640" imgH="35532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36096" y="3140968"/>
          <a:ext cx="2217350" cy="720165"/>
        </p:xfrm>
        <a:graphic>
          <a:graphicData uri="http://schemas.openxmlformats.org/presentationml/2006/ole">
            <p:oleObj spid="_x0000_s2051" name="Equation" r:id="rId4" imgW="14857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7859216" cy="5907056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snovno stanje jezgre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generalizirana Slaterova 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determinanta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generalizirana matrica gustoće</a:t>
            </a: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ukupna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energija sustava u RHB modelu</a:t>
            </a:r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funkcional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energije sparivanja</a:t>
            </a:r>
          </a:p>
          <a:p>
            <a:endParaRPr lang="hr-HR" sz="2000" dirty="0" smtClean="0"/>
          </a:p>
          <a:p>
            <a:endParaRPr lang="hr-HR" sz="2000" dirty="0" smtClean="0"/>
          </a:p>
          <a:p>
            <a:endParaRPr lang="hr-HR" sz="2000" dirty="0" smtClean="0"/>
          </a:p>
          <a:p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interakcija 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u pp-kanalu dvočetsičnog sparivanja</a:t>
            </a:r>
            <a:endParaRPr lang="hr-HR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27784" y="908720"/>
          <a:ext cx="432048" cy="432048"/>
        </p:xfrm>
        <a:graphic>
          <a:graphicData uri="http://schemas.openxmlformats.org/presentationml/2006/ole">
            <p:oleObj spid="_x0000_s3074" name="Equation" r:id="rId3" imgW="25380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52120" y="980728"/>
          <a:ext cx="2337792" cy="876672"/>
        </p:xfrm>
        <a:graphic>
          <a:graphicData uri="http://schemas.openxmlformats.org/presentationml/2006/ole">
            <p:oleObj spid="_x0000_s3075" name="Equation" r:id="rId4" imgW="1218960" imgH="457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11560" y="2420888"/>
          <a:ext cx="4954230" cy="626740"/>
        </p:xfrm>
        <a:graphic>
          <a:graphicData uri="http://schemas.openxmlformats.org/presentationml/2006/ole">
            <p:oleObj spid="_x0000_s3076" name="Equation" r:id="rId5" imgW="2108160" imgH="2664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3568" y="3429000"/>
          <a:ext cx="4055296" cy="560488"/>
        </p:xfrm>
        <a:graphic>
          <a:graphicData uri="http://schemas.openxmlformats.org/presentationml/2006/ole">
            <p:oleObj spid="_x0000_s3077" name="Equation" r:id="rId6" imgW="156204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83968" y="4725144"/>
          <a:ext cx="2559768" cy="721389"/>
        </p:xfrm>
        <a:graphic>
          <a:graphicData uri="http://schemas.openxmlformats.org/presentationml/2006/ole">
            <p:oleObj spid="_x0000_s3078" name="Equation" r:id="rId7" imgW="1396800" imgH="393480" progId="Equation.3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5796136" y="5301208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24128" y="20608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matrica gustoće</a:t>
            </a:r>
            <a:endParaRPr lang="hr-HR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39330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mezonsko polje</a:t>
            </a:r>
            <a:endParaRPr lang="hr-HR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851920" y="2204864"/>
            <a:ext cx="1800200" cy="247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644008" y="3861048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96136" y="32849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tenzor sparivanja</a:t>
            </a:r>
            <a:endParaRPr lang="hr-HR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5436096" y="2924944"/>
            <a:ext cx="432048" cy="472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1100</TotalTime>
  <Words>1998</Words>
  <Application>Microsoft Office PowerPoint</Application>
  <PresentationFormat>On-screen Show (4:3)</PresentationFormat>
  <Paragraphs>293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Urban</vt:lpstr>
      <vt:lpstr>Equation</vt:lpstr>
      <vt:lpstr>Microsoft Equation 3.0</vt:lpstr>
      <vt:lpstr>Utjecaj metode blokiranja orbitala na karakteristike raspada egzotičnih jezgara</vt:lpstr>
      <vt:lpstr>Uvod</vt:lpstr>
      <vt:lpstr>Slide 3</vt:lpstr>
      <vt:lpstr>Slide 4</vt:lpstr>
      <vt:lpstr>Teorijski formalizam Relativistička teorija srednjeg polja</vt:lpstr>
      <vt:lpstr>Slide 6</vt:lpstr>
      <vt:lpstr>Relativistički Hartree-Bogoljubov model</vt:lpstr>
      <vt:lpstr>Slide 8</vt:lpstr>
      <vt:lpstr>Slide 9</vt:lpstr>
      <vt:lpstr>Slide 10</vt:lpstr>
      <vt:lpstr>Metoda blokiranja</vt:lpstr>
      <vt:lpstr>QRPa izračun</vt:lpstr>
      <vt:lpstr>Slide 13</vt:lpstr>
      <vt:lpstr>Slide 14</vt:lpstr>
      <vt:lpstr>Vrijeme poluživota </vt:lpstr>
      <vt:lpstr>Slide 16</vt:lpstr>
      <vt:lpstr>Rezultati</vt:lpstr>
      <vt:lpstr>Energije vezanja</vt:lpstr>
      <vt:lpstr>Slide 19</vt:lpstr>
      <vt:lpstr>Slide 20</vt:lpstr>
      <vt:lpstr>Slide 21</vt:lpstr>
      <vt:lpstr>Slide 22</vt:lpstr>
      <vt:lpstr>Slide 23</vt:lpstr>
      <vt:lpstr>Slide 24</vt:lpstr>
      <vt:lpstr>Vremena poluživota</vt:lpstr>
      <vt:lpstr>Slide 26</vt:lpstr>
      <vt:lpstr>Slide 27</vt:lpstr>
      <vt:lpstr>Slide 28</vt:lpstr>
      <vt:lpstr>Zaključak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Utjecaj metode blokiranja orbitala na karakteristike raspada egzotičnih jezgara</dc:title>
  <dc:creator>Ines</dc:creator>
  <cp:lastModifiedBy>Ines</cp:lastModifiedBy>
  <cp:revision>123</cp:revision>
  <dcterms:created xsi:type="dcterms:W3CDTF">2016-01-26T06:53:42Z</dcterms:created>
  <dcterms:modified xsi:type="dcterms:W3CDTF">2016-01-30T22:04:52Z</dcterms:modified>
</cp:coreProperties>
</file>