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87" r:id="rId3"/>
    <p:sldId id="257" r:id="rId4"/>
    <p:sldId id="260" r:id="rId5"/>
    <p:sldId id="290" r:id="rId6"/>
    <p:sldId id="288" r:id="rId7"/>
    <p:sldId id="289" r:id="rId8"/>
    <p:sldId id="291" r:id="rId9"/>
    <p:sldId id="292" r:id="rId10"/>
    <p:sldId id="293" r:id="rId11"/>
    <p:sldId id="294" r:id="rId12"/>
    <p:sldId id="295" r:id="rId13"/>
    <p:sldId id="296" r:id="rId14"/>
    <p:sldId id="262" r:id="rId15"/>
    <p:sldId id="297" r:id="rId16"/>
    <p:sldId id="316" r:id="rId17"/>
    <p:sldId id="298" r:id="rId18"/>
    <p:sldId id="299" r:id="rId19"/>
    <p:sldId id="300" r:id="rId20"/>
    <p:sldId id="301" r:id="rId21"/>
    <p:sldId id="302" r:id="rId22"/>
    <p:sldId id="303" r:id="rId23"/>
    <p:sldId id="305" r:id="rId24"/>
    <p:sldId id="275" r:id="rId25"/>
    <p:sldId id="306" r:id="rId26"/>
    <p:sldId id="309" r:id="rId27"/>
    <p:sldId id="310" r:id="rId28"/>
    <p:sldId id="311" r:id="rId29"/>
    <p:sldId id="312" r:id="rId30"/>
    <p:sldId id="313" r:id="rId31"/>
    <p:sldId id="314" r:id="rId32"/>
    <p:sldId id="31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 initials="L" lastIdx="1" clrIdx="0">
    <p:extLst>
      <p:ext uri="{19B8F6BF-5375-455C-9EA6-DF929625EA0E}">
        <p15:presenceInfo xmlns:p15="http://schemas.microsoft.com/office/powerpoint/2012/main" xmlns="" userId="Lab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9" d="100"/>
          <a:sy n="79" d="100"/>
        </p:scale>
        <p:origin x="-1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01T19:00:03.606" idx="1">
    <p:pos x="10" y="10"/>
    <p:text/>
    <p:extLst>
      <p:ext uri="{C676402C-5697-4E1C-873F-D02D1690AC5C}">
        <p15:threadingInfo xmlns:p15="http://schemas.microsoft.com/office/powerpoint/2012/main" xmlns="" timeZoneBias="-6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29B49-4574-4E9A-A8E0-F8D2299F3AB3}" type="datetimeFigureOut">
              <a:rPr lang="de-AT" smtClean="0"/>
              <a:t>30.01.2016</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5698A-E219-4A75-A604-0DF0FD97F0BD}" type="slidenum">
              <a:rPr lang="de-AT" smtClean="0"/>
              <a:t>‹#›</a:t>
            </a:fld>
            <a:endParaRPr lang="de-AT"/>
          </a:p>
        </p:txBody>
      </p:sp>
    </p:spTree>
    <p:extLst>
      <p:ext uri="{BB962C8B-B14F-4D97-AF65-F5344CB8AC3E}">
        <p14:creationId xmlns:p14="http://schemas.microsoft.com/office/powerpoint/2010/main" val="137780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D0218994-5D4B-434E-84BD-2DD63942D666}" type="slidenum">
              <a:rPr lang="de-AT" smtClean="0"/>
              <a:pPr/>
              <a:t>14</a:t>
            </a:fld>
            <a:endParaRPr lang="de-AT"/>
          </a:p>
        </p:txBody>
      </p:sp>
    </p:spTree>
    <p:extLst>
      <p:ext uri="{BB962C8B-B14F-4D97-AF65-F5344CB8AC3E}">
        <p14:creationId xmlns:p14="http://schemas.microsoft.com/office/powerpoint/2010/main" val="226325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10" Type="http://schemas.openxmlformats.org/officeDocument/2006/relationships/comments" Target="../comments/comment1.xml"/><Relationship Id="rId4" Type="http://schemas.openxmlformats.org/officeDocument/2006/relationships/image" Target="../media/image7.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073" y="2007892"/>
            <a:ext cx="8915399" cy="2262781"/>
          </a:xfrm>
        </p:spPr>
        <p:txBody>
          <a:bodyPr/>
          <a:lstStyle/>
          <a:p>
            <a:pPr algn="ctr"/>
            <a:r>
              <a:rPr lang="en-US" dirty="0"/>
              <a:t>Nanofabrication of single hole transistors</a:t>
            </a:r>
            <a:endParaRPr lang="de-AT" dirty="0"/>
          </a:p>
        </p:txBody>
      </p:sp>
      <p:sp>
        <p:nvSpPr>
          <p:cNvPr id="3" name="Subtitle 2"/>
          <p:cNvSpPr>
            <a:spLocks noGrp="1"/>
          </p:cNvSpPr>
          <p:nvPr>
            <p:ph type="subTitle" idx="1"/>
          </p:nvPr>
        </p:nvSpPr>
        <p:spPr>
          <a:xfrm>
            <a:off x="2589213" y="4777379"/>
            <a:ext cx="9133230" cy="1821129"/>
          </a:xfrm>
        </p:spPr>
        <p:txBody>
          <a:bodyPr>
            <a:normAutofit/>
          </a:bodyPr>
          <a:lstStyle/>
          <a:p>
            <a:pPr algn="ctr"/>
            <a:r>
              <a:rPr lang="hr-HR" dirty="0" smtClean="0"/>
              <a:t>Borna Radatović PMF, </a:t>
            </a:r>
            <a:r>
              <a:rPr lang="hr-HR" dirty="0" smtClean="0"/>
              <a:t>Fizički Odsjek</a:t>
            </a:r>
            <a:endParaRPr lang="hr-HR" dirty="0"/>
          </a:p>
          <a:p>
            <a:pPr algn="ctr"/>
            <a:r>
              <a:rPr lang="hr-HR" dirty="0" smtClean="0"/>
              <a:t>30.1.2016.</a:t>
            </a:r>
            <a:endParaRPr lang="hr-HR" dirty="0" smtClean="0"/>
          </a:p>
          <a:p>
            <a:pPr algn="ctr"/>
            <a:endParaRPr lang="hr-HR" dirty="0"/>
          </a:p>
          <a:p>
            <a:pPr algn="ctr"/>
            <a:endParaRPr lang="hr-HR" dirty="0" smtClean="0"/>
          </a:p>
          <a:p>
            <a:pPr algn="ctr"/>
            <a:endParaRPr lang="de-A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513" y="-209847"/>
            <a:ext cx="4721262" cy="28181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1522" y="521584"/>
            <a:ext cx="4515535" cy="754877"/>
          </a:xfrm>
          <a:prstGeom prst="rect">
            <a:avLst/>
          </a:prstGeom>
        </p:spPr>
      </p:pic>
    </p:spTree>
    <p:extLst>
      <p:ext uri="{BB962C8B-B14F-4D97-AF65-F5344CB8AC3E}">
        <p14:creationId xmlns:p14="http://schemas.microsoft.com/office/powerpoint/2010/main" val="2765196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99075" cy="1280890"/>
          </a:xfrm>
        </p:spPr>
        <p:txBody>
          <a:bodyPr/>
          <a:lstStyle/>
          <a:p>
            <a:r>
              <a:rPr lang="hr-HR" dirty="0" smtClean="0"/>
              <a:t>1. Elektronski </a:t>
            </a:r>
            <a:r>
              <a:rPr lang="hr-HR" dirty="0"/>
              <a:t>transport u kvantnim točkama</a:t>
            </a:r>
          </a:p>
        </p:txBody>
      </p:sp>
      <p:sp>
        <p:nvSpPr>
          <p:cNvPr id="3" name="Content Placeholder 2"/>
          <p:cNvSpPr>
            <a:spLocks noGrp="1"/>
          </p:cNvSpPr>
          <p:nvPr>
            <p:ph idx="1"/>
          </p:nvPr>
        </p:nvSpPr>
        <p:spPr/>
        <p:txBody>
          <a:bodyPr/>
          <a:lstStyle/>
          <a:p>
            <a:r>
              <a:rPr lang="hr-HR" dirty="0" smtClean="0"/>
              <a:t>Možemo otvoriti prednaponski procjep (bias window) </a:t>
            </a:r>
          </a:p>
          <a:p>
            <a:endParaRPr lang="hr-HR" dirty="0">
              <a:sym typeface="Wingdings" pitchFamily="2" charset="2"/>
            </a:endParaRPr>
          </a:p>
          <a:p>
            <a:endParaRPr lang="hr-HR" dirty="0" smtClean="0">
              <a:sym typeface="Wingdings" pitchFamily="2" charset="2"/>
            </a:endParaRPr>
          </a:p>
          <a:p>
            <a:endParaRPr lang="hr-HR" dirty="0">
              <a:sym typeface="Wingdings" pitchFamily="2" charset="2"/>
            </a:endParaRPr>
          </a:p>
          <a:p>
            <a:endParaRPr lang="hr-HR" dirty="0" smtClean="0">
              <a:sym typeface="Wingdings" pitchFamily="2" charset="2"/>
            </a:endParaRPr>
          </a:p>
          <a:p>
            <a:pPr marL="0" indent="0">
              <a:buNone/>
            </a:pPr>
            <a:r>
              <a:rPr lang="hr-HR" dirty="0" smtClean="0">
                <a:sym typeface="Wingdings" pitchFamily="2" charset="2"/>
              </a:rPr>
              <a:t>                                                                                        mjerenja diferencijalne provodnosti                      </a:t>
            </a:r>
          </a:p>
          <a:p>
            <a:pPr marL="0" indent="0">
              <a:buNone/>
            </a:pPr>
            <a:r>
              <a:rPr lang="hr-HR" dirty="0">
                <a:sym typeface="Wingdings" pitchFamily="2" charset="2"/>
              </a:rPr>
              <a:t> </a:t>
            </a:r>
            <a:r>
              <a:rPr lang="hr-HR" dirty="0" smtClean="0">
                <a:sym typeface="Wingdings" pitchFamily="2" charset="2"/>
              </a:rPr>
              <a:t>                                                                                           vs.  source–drain i gate napona</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589" y="2894624"/>
            <a:ext cx="4867955" cy="3210373"/>
          </a:xfrm>
          <a:prstGeom prst="rect">
            <a:avLst/>
          </a:prstGeom>
        </p:spPr>
      </p:pic>
    </p:spTree>
    <p:extLst>
      <p:ext uri="{BB962C8B-B14F-4D97-AF65-F5344CB8AC3E}">
        <p14:creationId xmlns:p14="http://schemas.microsoft.com/office/powerpoint/2010/main" val="304618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99075" cy="1280890"/>
          </a:xfrm>
        </p:spPr>
        <p:txBody>
          <a:bodyPr/>
          <a:lstStyle/>
          <a:p>
            <a:r>
              <a:rPr lang="hr-HR" dirty="0" smtClean="0"/>
              <a:t>1. Elektronski </a:t>
            </a:r>
            <a:r>
              <a:rPr lang="hr-HR" dirty="0"/>
              <a:t>transport u kvantnim točkama</a:t>
            </a:r>
          </a:p>
        </p:txBody>
      </p:sp>
      <p:sp>
        <p:nvSpPr>
          <p:cNvPr id="3" name="Content Placeholder 2"/>
          <p:cNvSpPr>
            <a:spLocks noGrp="1"/>
          </p:cNvSpPr>
          <p:nvPr>
            <p:ph idx="1"/>
          </p:nvPr>
        </p:nvSpPr>
        <p:spPr/>
        <p:txBody>
          <a:bodyPr/>
          <a:lstStyle/>
          <a:p>
            <a:r>
              <a:rPr lang="hr-HR" dirty="0" smtClean="0"/>
              <a:t>Mjerenja diferencijalne provodnosti vs. source-drain i gate napona uz pobuđena stanja</a:t>
            </a:r>
            <a:endParaRPr lang="hr-HR"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362" y="2826858"/>
            <a:ext cx="4953692" cy="3258005"/>
          </a:xfrm>
          <a:prstGeom prst="rect">
            <a:avLst/>
          </a:prstGeom>
        </p:spPr>
      </p:pic>
    </p:spTree>
    <p:extLst>
      <p:ext uri="{BB962C8B-B14F-4D97-AF65-F5344CB8AC3E}">
        <p14:creationId xmlns:p14="http://schemas.microsoft.com/office/powerpoint/2010/main" val="37479919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 Eksperimentalni postav</a:t>
            </a:r>
            <a:endParaRPr lang="hr-HR" dirty="0"/>
          </a:p>
        </p:txBody>
      </p:sp>
      <p:sp>
        <p:nvSpPr>
          <p:cNvPr id="3" name="Content Placeholder 2"/>
          <p:cNvSpPr>
            <a:spLocks noGrp="1"/>
          </p:cNvSpPr>
          <p:nvPr>
            <p:ph idx="1"/>
          </p:nvPr>
        </p:nvSpPr>
        <p:spPr/>
        <p:txBody>
          <a:bodyPr/>
          <a:lstStyle/>
          <a:p>
            <a:r>
              <a:rPr lang="hr-HR" dirty="0" smtClean="0"/>
              <a:t>Izrada tranzistora </a:t>
            </a:r>
            <a:r>
              <a:rPr lang="hr-HR" dirty="0" smtClean="0">
                <a:sym typeface="Wingdings" pitchFamily="2" charset="2"/>
              </a:rPr>
              <a:t> cleanroomi</a:t>
            </a:r>
          </a:p>
          <a:p>
            <a:r>
              <a:rPr lang="hr-HR" dirty="0" smtClean="0">
                <a:sym typeface="Wingdings" pitchFamily="2" charset="2"/>
              </a:rPr>
              <a:t>Mjerenja  laboratorij </a:t>
            </a:r>
            <a:endParaRPr lang="hr-H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775" y="1239252"/>
            <a:ext cx="3916279" cy="5221705"/>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200565818"/>
              </p:ext>
            </p:extLst>
          </p:nvPr>
        </p:nvGraphicFramePr>
        <p:xfrm>
          <a:off x="3064041" y="3946357"/>
          <a:ext cx="1929063" cy="1627647"/>
        </p:xfrm>
        <a:graphic>
          <a:graphicData uri="http://schemas.openxmlformats.org/presentationml/2006/ole">
            <mc:AlternateContent xmlns:mc="http://schemas.openxmlformats.org/markup-compatibility/2006">
              <mc:Choice xmlns:v="urn:schemas-microsoft-com:vml" Requires="v">
                <p:oleObj spid="_x0000_s3082"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3064041" y="3946357"/>
                        <a:ext cx="1929063" cy="1627647"/>
                      </a:xfrm>
                      <a:prstGeom prst="rect">
                        <a:avLst/>
                      </a:prstGeom>
                    </p:spPr>
                  </p:pic>
                </p:oleObj>
              </mc:Fallback>
            </mc:AlternateContent>
          </a:graphicData>
        </a:graphic>
      </p:graphicFrame>
    </p:spTree>
    <p:extLst>
      <p:ext uri="{BB962C8B-B14F-4D97-AF65-F5344CB8AC3E}">
        <p14:creationId xmlns:p14="http://schemas.microsoft.com/office/powerpoint/2010/main" val="1522219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 Izrada tranzistora</a:t>
            </a:r>
            <a:endParaRPr lang="hr-HR" dirty="0"/>
          </a:p>
        </p:txBody>
      </p:sp>
      <p:sp>
        <p:nvSpPr>
          <p:cNvPr id="3" name="Content Placeholder 2"/>
          <p:cNvSpPr>
            <a:spLocks noGrp="1"/>
          </p:cNvSpPr>
          <p:nvPr>
            <p:ph idx="1"/>
          </p:nvPr>
        </p:nvSpPr>
        <p:spPr/>
        <p:txBody>
          <a:bodyPr/>
          <a:lstStyle/>
          <a:p>
            <a:r>
              <a:rPr lang="hr-HR" dirty="0" smtClean="0"/>
              <a:t>Ugrubo možemo podijeliti na 7 koraka:</a:t>
            </a:r>
            <a:br>
              <a:rPr lang="hr-HR" dirty="0" smtClean="0"/>
            </a:br>
            <a:r>
              <a:rPr lang="hr-HR" dirty="0" smtClean="0"/>
              <a:t/>
            </a:r>
            <a:br>
              <a:rPr lang="hr-HR" dirty="0" smtClean="0"/>
            </a:br>
            <a:r>
              <a:rPr lang="hr-HR" dirty="0" smtClean="0"/>
              <a:t>1.) Rast Si-Ge kvantnih točaka</a:t>
            </a:r>
            <a:r>
              <a:rPr lang="hr-HR" dirty="0"/>
              <a:t/>
            </a:r>
            <a:br>
              <a:rPr lang="hr-HR" dirty="0"/>
            </a:br>
            <a:r>
              <a:rPr lang="hr-HR" dirty="0" smtClean="0"/>
              <a:t>2.) Uzimanje SEM slika uzorka</a:t>
            </a:r>
            <a:br>
              <a:rPr lang="hr-HR" dirty="0" smtClean="0"/>
            </a:br>
            <a:r>
              <a:rPr lang="hr-HR" dirty="0" smtClean="0"/>
              <a:t>3.) Dizajn tranzistora u softveru</a:t>
            </a:r>
            <a:br>
              <a:rPr lang="hr-HR" dirty="0" smtClean="0"/>
            </a:br>
            <a:r>
              <a:rPr lang="hr-HR" dirty="0" smtClean="0"/>
              <a:t>4.) E-beam litografija + </a:t>
            </a:r>
            <a:r>
              <a:rPr lang="hr-HR" dirty="0"/>
              <a:t>depozicija </a:t>
            </a:r>
            <a:r>
              <a:rPr lang="hr-HR" dirty="0" smtClean="0"/>
              <a:t>metala</a:t>
            </a:r>
            <a:r>
              <a:rPr lang="hr-HR" dirty="0"/>
              <a:t> </a:t>
            </a:r>
            <a:r>
              <a:rPr lang="hr-HR" dirty="0" smtClean="0"/>
              <a:t>sourcea i draina</a:t>
            </a:r>
            <a:br>
              <a:rPr lang="hr-HR" dirty="0" smtClean="0"/>
            </a:br>
            <a:r>
              <a:rPr lang="hr-HR" dirty="0" smtClean="0"/>
              <a:t>5.) Atomic layer deposition ALD</a:t>
            </a:r>
            <a:br>
              <a:rPr lang="hr-HR" dirty="0" smtClean="0"/>
            </a:br>
            <a:r>
              <a:rPr lang="hr-HR" dirty="0" smtClean="0"/>
              <a:t>6.) </a:t>
            </a:r>
            <a:r>
              <a:rPr lang="hr-HR" dirty="0"/>
              <a:t>E-beam litografija + depozicija </a:t>
            </a:r>
            <a:r>
              <a:rPr lang="hr-HR" dirty="0" smtClean="0"/>
              <a:t>metala gatea</a:t>
            </a:r>
            <a:br>
              <a:rPr lang="hr-HR" dirty="0" smtClean="0"/>
            </a:br>
            <a:r>
              <a:rPr lang="hr-HR" dirty="0" smtClean="0"/>
              <a:t>7.) Wedge bonding</a:t>
            </a:r>
          </a:p>
        </p:txBody>
      </p:sp>
    </p:spTree>
    <p:extLst>
      <p:ext uri="{BB962C8B-B14F-4D97-AF65-F5344CB8AC3E}">
        <p14:creationId xmlns:p14="http://schemas.microsoft.com/office/powerpoint/2010/main" val="2083680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000" y="180000"/>
            <a:ext cx="8280000" cy="1143000"/>
          </a:xfrm>
        </p:spPr>
        <p:txBody>
          <a:bodyPr>
            <a:noAutofit/>
          </a:bodyPr>
          <a:lstStyle/>
          <a:p>
            <a:r>
              <a:rPr lang="hr-HR" sz="4000" dirty="0" smtClean="0"/>
              <a:t>2.1.  Rast Si-Ge kvantnih točaka</a:t>
            </a:r>
            <a:endParaRPr lang="de-AT" sz="4000" dirty="0"/>
          </a:p>
        </p:txBody>
      </p:sp>
      <p:grpSp>
        <p:nvGrpSpPr>
          <p:cNvPr id="6" name="Group 5"/>
          <p:cNvGrpSpPr/>
          <p:nvPr/>
        </p:nvGrpSpPr>
        <p:grpSpPr>
          <a:xfrm>
            <a:off x="1863128" y="2060849"/>
            <a:ext cx="8460726" cy="4417925"/>
            <a:chOff x="323528" y="1603363"/>
            <a:chExt cx="8460726" cy="4417925"/>
          </a:xfrm>
        </p:grpSpPr>
        <p:pic>
          <p:nvPicPr>
            <p:cNvPr id="4"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4583" t="18889" r="9445" b="21111"/>
            <a:stretch>
              <a:fillRect/>
            </a:stretch>
          </p:blipFill>
          <p:spPr bwMode="auto">
            <a:xfrm>
              <a:off x="323528" y="1844824"/>
              <a:ext cx="846072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539552" y="1603363"/>
              <a:ext cx="2781531" cy="369332"/>
            </a:xfrm>
            <a:prstGeom prst="rect">
              <a:avLst/>
            </a:prstGeom>
            <a:noFill/>
          </p:spPr>
          <p:txBody>
            <a:bodyPr wrap="none" rtlCol="0">
              <a:spAutoFit/>
            </a:bodyPr>
            <a:lstStyle/>
            <a:p>
              <a:r>
                <a:rPr lang="en-US" dirty="0" err="1"/>
                <a:t>Stransky-Krastanov</a:t>
              </a:r>
              <a:r>
                <a:rPr lang="en-US" dirty="0"/>
                <a:t> </a:t>
              </a:r>
              <a:r>
                <a:rPr lang="hr-HR" dirty="0" smtClean="0"/>
                <a:t>rast</a:t>
              </a:r>
              <a:r>
                <a:rPr lang="en-US" dirty="0" smtClean="0"/>
                <a:t> </a:t>
              </a:r>
              <a:endParaRPr lang="cs-CZ" dirty="0"/>
            </a:p>
          </p:txBody>
        </p:sp>
      </p:grpSp>
      <p:grpSp>
        <p:nvGrpSpPr>
          <p:cNvPr id="10" name="Group 9"/>
          <p:cNvGrpSpPr/>
          <p:nvPr/>
        </p:nvGrpSpPr>
        <p:grpSpPr>
          <a:xfrm>
            <a:off x="7181571" y="2041313"/>
            <a:ext cx="3642344" cy="387504"/>
            <a:chOff x="3491880" y="1339573"/>
            <a:chExt cx="3642344" cy="387504"/>
          </a:xfrm>
        </p:grpSpPr>
        <p:sp>
          <p:nvSpPr>
            <p:cNvPr id="7" name="TextBox 6"/>
            <p:cNvSpPr txBox="1"/>
            <p:nvPr/>
          </p:nvSpPr>
          <p:spPr>
            <a:xfrm>
              <a:off x="3491880" y="1357745"/>
              <a:ext cx="3642344" cy="369332"/>
            </a:xfrm>
            <a:prstGeom prst="rect">
              <a:avLst/>
            </a:prstGeom>
            <a:noFill/>
          </p:spPr>
          <p:txBody>
            <a:bodyPr wrap="none" rtlCol="0">
              <a:spAutoFit/>
            </a:bodyPr>
            <a:lstStyle/>
            <a:p>
              <a:r>
                <a:rPr lang="de-AT" dirty="0"/>
                <a:t>Molecular beam epitaxy (MBE)</a:t>
              </a:r>
            </a:p>
          </p:txBody>
        </p:sp>
        <p:sp>
          <p:nvSpPr>
            <p:cNvPr id="8" name="Rounded Rectangle 7"/>
            <p:cNvSpPr/>
            <p:nvPr/>
          </p:nvSpPr>
          <p:spPr>
            <a:xfrm>
              <a:off x="3497984" y="1339573"/>
              <a:ext cx="3024336"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9" name="Rounded Rectangle 8"/>
          <p:cNvSpPr/>
          <p:nvPr/>
        </p:nvSpPr>
        <p:spPr>
          <a:xfrm>
            <a:off x="2063552" y="2041313"/>
            <a:ext cx="2664296" cy="3693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Content Placeholder 2"/>
          <p:cNvSpPr txBox="1">
            <a:spLocks/>
          </p:cNvSpPr>
          <p:nvPr/>
        </p:nvSpPr>
        <p:spPr>
          <a:xfrm>
            <a:off x="3334334" y="962526"/>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p:txBody>
      </p:sp>
    </p:spTree>
    <p:extLst>
      <p:ext uri="{BB962C8B-B14F-4D97-AF65-F5344CB8AC3E}">
        <p14:creationId xmlns:p14="http://schemas.microsoft.com/office/powerpoint/2010/main" val="2746561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2.2. SEM slike uzorka </a:t>
            </a:r>
            <a:endParaRPr lang="hr-HR" dirty="0"/>
          </a:p>
        </p:txBody>
      </p:sp>
      <p:sp>
        <p:nvSpPr>
          <p:cNvPr id="3" name="Content Placeholder 2"/>
          <p:cNvSpPr txBox="1">
            <a:spLocks/>
          </p:cNvSpPr>
          <p:nvPr/>
        </p:nvSpPr>
        <p:spPr>
          <a:xfrm>
            <a:off x="3142665" y="1315453"/>
            <a:ext cx="8915400"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2424" y="2377415"/>
            <a:ext cx="7144296" cy="3566185"/>
          </a:xfrm>
          <a:prstGeom prst="rect">
            <a:avLst/>
          </a:prstGeom>
        </p:spPr>
      </p:pic>
    </p:spTree>
    <p:extLst>
      <p:ext uri="{BB962C8B-B14F-4D97-AF65-F5344CB8AC3E}">
        <p14:creationId xmlns:p14="http://schemas.microsoft.com/office/powerpoint/2010/main" val="2222824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966" y="589547"/>
            <a:ext cx="8911687" cy="1280890"/>
          </a:xfrm>
        </p:spPr>
        <p:txBody>
          <a:bodyPr/>
          <a:lstStyle/>
          <a:p>
            <a:r>
              <a:rPr lang="hr-HR" dirty="0"/>
              <a:t>2.3. Dizajn u softveru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42" y="2522185"/>
            <a:ext cx="4924206" cy="42527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668" y="589547"/>
            <a:ext cx="5516332" cy="6185362"/>
          </a:xfrm>
          <a:prstGeom prst="rect">
            <a:avLst/>
          </a:prstGeom>
        </p:spPr>
      </p:pic>
    </p:spTree>
    <p:extLst>
      <p:ext uri="{BB962C8B-B14F-4D97-AF65-F5344CB8AC3E}">
        <p14:creationId xmlns:p14="http://schemas.microsoft.com/office/powerpoint/2010/main" val="1075117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542675" y="1183105"/>
            <a:ext cx="8915400" cy="3777622"/>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675" y="1640433"/>
            <a:ext cx="6653464" cy="4990097"/>
          </a:xfrm>
          <a:prstGeom prst="rect">
            <a:avLst/>
          </a:prstGeom>
        </p:spPr>
      </p:pic>
      <p:sp>
        <p:nvSpPr>
          <p:cNvPr id="7" name="Title 1"/>
          <p:cNvSpPr txBox="1">
            <a:spLocks/>
          </p:cNvSpPr>
          <p:nvPr/>
        </p:nvSpPr>
        <p:spPr>
          <a:xfrm>
            <a:off x="2745324" y="7765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hr-HR" smtClean="0"/>
              <a:t>2.2. SEM slike uzorka </a:t>
            </a:r>
            <a:endParaRPr lang="hr-HR" dirty="0"/>
          </a:p>
        </p:txBody>
      </p:sp>
    </p:spTree>
    <p:extLst>
      <p:ext uri="{BB962C8B-B14F-4D97-AF65-F5344CB8AC3E}">
        <p14:creationId xmlns:p14="http://schemas.microsoft.com/office/powerpoint/2010/main" val="256264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2.4. E-beam litografija + </a:t>
            </a:r>
            <a:r>
              <a:rPr lang="hr-HR" dirty="0"/>
              <a:t>depozicija metala</a:t>
            </a:r>
          </a:p>
        </p:txBody>
      </p:sp>
      <p:sp>
        <p:nvSpPr>
          <p:cNvPr id="4" name="Content Placeholder 2"/>
          <p:cNvSpPr txBox="1">
            <a:spLocks/>
          </p:cNvSpPr>
          <p:nvPr/>
        </p:nvSpPr>
        <p:spPr>
          <a:xfrm>
            <a:off x="3334333" y="1287378"/>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053" y="1752267"/>
            <a:ext cx="5474368" cy="5018171"/>
          </a:xfrm>
          <a:prstGeom prst="rect">
            <a:avLst/>
          </a:prstGeom>
        </p:spPr>
      </p:pic>
    </p:spTree>
    <p:extLst>
      <p:ext uri="{BB962C8B-B14F-4D97-AF65-F5344CB8AC3E}">
        <p14:creationId xmlns:p14="http://schemas.microsoft.com/office/powerpoint/2010/main" val="3293813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2.4. </a:t>
            </a:r>
            <a:r>
              <a:rPr lang="hr-HR" dirty="0"/>
              <a:t>E-beam litografija + depozicija metala</a:t>
            </a:r>
          </a:p>
        </p:txBody>
      </p:sp>
      <p:sp>
        <p:nvSpPr>
          <p:cNvPr id="4" name="Content Placeholder 2"/>
          <p:cNvSpPr txBox="1">
            <a:spLocks/>
          </p:cNvSpPr>
          <p:nvPr/>
        </p:nvSpPr>
        <p:spPr>
          <a:xfrm>
            <a:off x="3466680" y="1287377"/>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431" y="1428928"/>
            <a:ext cx="3159567" cy="2896270"/>
          </a:xfrm>
          <a:prstGeom prst="rect">
            <a:avLst/>
          </a:prstGeom>
        </p:spPr>
      </p:pic>
      <p:sp>
        <p:nvSpPr>
          <p:cNvPr id="7" name="Content Placeholder 2"/>
          <p:cNvSpPr txBox="1">
            <a:spLocks/>
          </p:cNvSpPr>
          <p:nvPr/>
        </p:nvSpPr>
        <p:spPr>
          <a:xfrm>
            <a:off x="2572333" y="2302035"/>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r-HR" dirty="0" smtClean="0"/>
              <a:t>Prvo stavljamo sloj polimera na uzorak</a:t>
            </a:r>
          </a:p>
          <a:p>
            <a:endParaRPr lang="hr-HR" dirty="0"/>
          </a:p>
          <a:p>
            <a:endParaRPr lang="hr-H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643" y="2687386"/>
            <a:ext cx="5398168" cy="4048626"/>
          </a:xfrm>
          <a:prstGeom prst="rect">
            <a:avLst/>
          </a:prstGeom>
        </p:spPr>
      </p:pic>
    </p:spTree>
    <p:extLst>
      <p:ext uri="{BB962C8B-B14F-4D97-AF65-F5344CB8AC3E}">
        <p14:creationId xmlns:p14="http://schemas.microsoft.com/office/powerpoint/2010/main" val="4002856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Sadržaj	</a:t>
            </a:r>
            <a:endParaRPr lang="hr-HR" dirty="0"/>
          </a:p>
        </p:txBody>
      </p:sp>
      <p:sp>
        <p:nvSpPr>
          <p:cNvPr id="3" name="Content Placeholder 2"/>
          <p:cNvSpPr>
            <a:spLocks noGrp="1"/>
          </p:cNvSpPr>
          <p:nvPr>
            <p:ph idx="1"/>
          </p:nvPr>
        </p:nvSpPr>
        <p:spPr/>
        <p:txBody>
          <a:bodyPr/>
          <a:lstStyle/>
          <a:p>
            <a:pPr marL="0" indent="0">
              <a:buNone/>
            </a:pPr>
            <a:r>
              <a:rPr lang="hr-HR" dirty="0" smtClean="0"/>
              <a:t>1.) Motivacija, cilj i teorijski uvod</a:t>
            </a:r>
          </a:p>
          <a:p>
            <a:endParaRPr lang="hr-HR" dirty="0"/>
          </a:p>
          <a:p>
            <a:pPr marL="0" indent="0">
              <a:buNone/>
            </a:pPr>
            <a:r>
              <a:rPr lang="hr-HR" dirty="0" smtClean="0"/>
              <a:t>2. ) Eksperimentalni postav</a:t>
            </a:r>
          </a:p>
          <a:p>
            <a:endParaRPr lang="hr-HR" dirty="0"/>
          </a:p>
          <a:p>
            <a:pPr marL="0" indent="0">
              <a:buNone/>
            </a:pPr>
            <a:r>
              <a:rPr lang="hr-HR" dirty="0" smtClean="0"/>
              <a:t>3.) Rezultati </a:t>
            </a:r>
          </a:p>
          <a:p>
            <a:endParaRPr lang="hr-HR" dirty="0"/>
          </a:p>
          <a:p>
            <a:pPr marL="0" indent="0">
              <a:buNone/>
            </a:pPr>
            <a:r>
              <a:rPr lang="hr-HR" dirty="0" smtClean="0"/>
              <a:t>4.) Zaključak</a:t>
            </a:r>
            <a:endParaRPr lang="hr-HR" dirty="0"/>
          </a:p>
        </p:txBody>
      </p:sp>
    </p:spTree>
    <p:extLst>
      <p:ext uri="{BB962C8B-B14F-4D97-AF65-F5344CB8AC3E}">
        <p14:creationId xmlns:p14="http://schemas.microsoft.com/office/powerpoint/2010/main" val="1023879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2.4. </a:t>
            </a:r>
            <a:r>
              <a:rPr lang="hr-HR" dirty="0"/>
              <a:t>E-beam litografija + depozicija metala</a:t>
            </a:r>
          </a:p>
        </p:txBody>
      </p:sp>
      <p:sp>
        <p:nvSpPr>
          <p:cNvPr id="4" name="Content Placeholder 2"/>
          <p:cNvSpPr txBox="1">
            <a:spLocks/>
          </p:cNvSpPr>
          <p:nvPr/>
        </p:nvSpPr>
        <p:spPr>
          <a:xfrm>
            <a:off x="3466680" y="1287377"/>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a:p>
            <a:endParaRPr lang="hr-HR" dirty="0"/>
          </a:p>
        </p:txBody>
      </p:sp>
      <p:sp>
        <p:nvSpPr>
          <p:cNvPr id="5" name="Content Placeholder 2"/>
          <p:cNvSpPr txBox="1">
            <a:spLocks/>
          </p:cNvSpPr>
          <p:nvPr/>
        </p:nvSpPr>
        <p:spPr>
          <a:xfrm>
            <a:off x="2572333" y="2302035"/>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r-HR" dirty="0" smtClean="0"/>
              <a:t>Obasjavamo uzorak zrakom </a:t>
            </a:r>
            <a:r>
              <a:rPr lang="hr-HR" dirty="0" smtClean="0">
                <a:sym typeface="Wingdings" pitchFamily="2" charset="2"/>
              </a:rPr>
              <a:t> litografija</a:t>
            </a:r>
            <a:r>
              <a:rPr lang="hr-HR" dirty="0" smtClean="0"/>
              <a:t> </a:t>
            </a:r>
          </a:p>
          <a:p>
            <a:r>
              <a:rPr lang="hr-HR" dirty="0" smtClean="0"/>
              <a:t>Razvijanje (development)</a:t>
            </a:r>
          </a:p>
          <a:p>
            <a:endParaRPr lang="hr-HR" dirty="0"/>
          </a:p>
          <a:p>
            <a:endParaRPr lang="hr-H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165" y="3961730"/>
            <a:ext cx="3159567" cy="289627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727" y="1271293"/>
            <a:ext cx="4190031" cy="5586707"/>
          </a:xfrm>
          <a:prstGeom prst="rect">
            <a:avLst/>
          </a:prstGeom>
        </p:spPr>
      </p:pic>
    </p:spTree>
    <p:extLst>
      <p:ext uri="{BB962C8B-B14F-4D97-AF65-F5344CB8AC3E}">
        <p14:creationId xmlns:p14="http://schemas.microsoft.com/office/powerpoint/2010/main" val="3813385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2.4. </a:t>
            </a:r>
            <a:r>
              <a:rPr lang="hr-HR" dirty="0"/>
              <a:t>E-beam litografija + </a:t>
            </a:r>
            <a:r>
              <a:rPr lang="hr-HR" dirty="0" smtClean="0"/>
              <a:t>depozicija metala</a:t>
            </a:r>
            <a:endParaRPr lang="hr-HR" dirty="0"/>
          </a:p>
        </p:txBody>
      </p:sp>
      <p:sp>
        <p:nvSpPr>
          <p:cNvPr id="3" name="Content Placeholder 2"/>
          <p:cNvSpPr txBox="1">
            <a:spLocks/>
          </p:cNvSpPr>
          <p:nvPr/>
        </p:nvSpPr>
        <p:spPr>
          <a:xfrm>
            <a:off x="3466680" y="1287377"/>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a:p>
            <a:endParaRPr lang="hr-HR" dirty="0"/>
          </a:p>
        </p:txBody>
      </p:sp>
      <p:sp>
        <p:nvSpPr>
          <p:cNvPr id="4" name="Content Placeholder 2"/>
          <p:cNvSpPr txBox="1">
            <a:spLocks/>
          </p:cNvSpPr>
          <p:nvPr/>
        </p:nvSpPr>
        <p:spPr>
          <a:xfrm>
            <a:off x="2572333" y="2302035"/>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r-HR" dirty="0" smtClean="0"/>
              <a:t>Depozicija metala pa lift off u acetonu</a:t>
            </a:r>
          </a:p>
          <a:p>
            <a:endParaRPr lang="hr-HR" dirty="0"/>
          </a:p>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58" y="2887578"/>
            <a:ext cx="5133473" cy="38501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430" y="2544677"/>
            <a:ext cx="5293896" cy="3970422"/>
          </a:xfrm>
          <a:prstGeom prst="rect">
            <a:avLst/>
          </a:prstGeom>
        </p:spPr>
      </p:pic>
    </p:spTree>
    <p:extLst>
      <p:ext uri="{BB962C8B-B14F-4D97-AF65-F5344CB8AC3E}">
        <p14:creationId xmlns:p14="http://schemas.microsoft.com/office/powerpoint/2010/main" val="2545738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2.4. </a:t>
            </a:r>
            <a:r>
              <a:rPr lang="hr-HR" dirty="0"/>
              <a:t>E-beam litografija + depozicija metala</a:t>
            </a:r>
          </a:p>
        </p:txBody>
      </p:sp>
      <p:sp>
        <p:nvSpPr>
          <p:cNvPr id="3" name="Content Placeholder 2"/>
          <p:cNvSpPr txBox="1">
            <a:spLocks/>
          </p:cNvSpPr>
          <p:nvPr/>
        </p:nvSpPr>
        <p:spPr>
          <a:xfrm>
            <a:off x="3466680" y="1287377"/>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a:p>
            <a:endParaRPr lang="hr-HR" dirty="0"/>
          </a:p>
        </p:txBody>
      </p:sp>
      <p:sp>
        <p:nvSpPr>
          <p:cNvPr id="4" name="Content Placeholder 2"/>
          <p:cNvSpPr txBox="1">
            <a:spLocks/>
          </p:cNvSpPr>
          <p:nvPr/>
        </p:nvSpPr>
        <p:spPr>
          <a:xfrm>
            <a:off x="2572333" y="2302035"/>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r-HR" dirty="0" smtClean="0"/>
              <a:t>Detaljna SEM slika uzorka nakon prve e-beam litografije</a:t>
            </a:r>
          </a:p>
          <a:p>
            <a:endParaRPr lang="hr-HR" dirty="0"/>
          </a:p>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394" y="3555430"/>
            <a:ext cx="5822362" cy="3202849"/>
          </a:xfrm>
          <a:prstGeom prst="rect">
            <a:avLst/>
          </a:prstGeom>
        </p:spPr>
      </p:pic>
      <p:grpSp>
        <p:nvGrpSpPr>
          <p:cNvPr id="6" name="Group 5"/>
          <p:cNvGrpSpPr/>
          <p:nvPr/>
        </p:nvGrpSpPr>
        <p:grpSpPr>
          <a:xfrm>
            <a:off x="8207896" y="2883785"/>
            <a:ext cx="3844380" cy="3874494"/>
            <a:chOff x="4029712" y="1736252"/>
            <a:chExt cx="4968552" cy="4429052"/>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960" y="1966794"/>
              <a:ext cx="4658167" cy="4198510"/>
            </a:xfrm>
            <a:prstGeom prst="rect">
              <a:avLst/>
            </a:prstGeom>
          </p:spPr>
        </p:pic>
        <p:sp>
          <p:nvSpPr>
            <p:cNvPr id="8" name="Rectangle 7"/>
            <p:cNvSpPr/>
            <p:nvPr/>
          </p:nvSpPr>
          <p:spPr>
            <a:xfrm>
              <a:off x="4029712" y="1736252"/>
              <a:ext cx="4968552" cy="265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9" name="TextBox 8"/>
          <p:cNvSpPr txBox="1"/>
          <p:nvPr/>
        </p:nvSpPr>
        <p:spPr>
          <a:xfrm>
            <a:off x="11196193" y="6344050"/>
            <a:ext cx="756938" cy="369332"/>
          </a:xfrm>
          <a:prstGeom prst="rect">
            <a:avLst/>
          </a:prstGeom>
          <a:noFill/>
        </p:spPr>
        <p:txBody>
          <a:bodyPr wrap="none" rtlCol="0">
            <a:spAutoFit/>
          </a:bodyPr>
          <a:lstStyle/>
          <a:p>
            <a:r>
              <a:rPr lang="de-AT" dirty="0">
                <a:solidFill>
                  <a:schemeClr val="bg1"/>
                </a:solidFill>
              </a:rPr>
              <a:t>drain</a:t>
            </a:r>
          </a:p>
        </p:txBody>
      </p:sp>
      <p:sp>
        <p:nvSpPr>
          <p:cNvPr id="10" name="TextBox 9"/>
          <p:cNvSpPr txBox="1"/>
          <p:nvPr/>
        </p:nvSpPr>
        <p:spPr>
          <a:xfrm>
            <a:off x="8348909" y="5149038"/>
            <a:ext cx="934871" cy="369332"/>
          </a:xfrm>
          <a:prstGeom prst="rect">
            <a:avLst/>
          </a:prstGeom>
          <a:noFill/>
        </p:spPr>
        <p:txBody>
          <a:bodyPr wrap="none" rtlCol="0">
            <a:spAutoFit/>
          </a:bodyPr>
          <a:lstStyle/>
          <a:p>
            <a:r>
              <a:rPr lang="de-AT" dirty="0">
                <a:solidFill>
                  <a:schemeClr val="bg1"/>
                </a:solidFill>
              </a:rPr>
              <a:t>source</a:t>
            </a:r>
          </a:p>
        </p:txBody>
      </p:sp>
      <p:grpSp>
        <p:nvGrpSpPr>
          <p:cNvPr id="11" name="Group 10"/>
          <p:cNvGrpSpPr/>
          <p:nvPr/>
        </p:nvGrpSpPr>
        <p:grpSpPr>
          <a:xfrm rot="5400000">
            <a:off x="10216608" y="4353803"/>
            <a:ext cx="2766974" cy="292305"/>
            <a:chOff x="5148064" y="1813466"/>
            <a:chExt cx="2448272" cy="195699"/>
          </a:xfrm>
        </p:grpSpPr>
        <p:cxnSp>
          <p:nvCxnSpPr>
            <p:cNvPr id="12" name="Straight Connector 11"/>
            <p:cNvCxnSpPr/>
            <p:nvPr/>
          </p:nvCxnSpPr>
          <p:spPr>
            <a:xfrm>
              <a:off x="5148064" y="1916832"/>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48064" y="1813466"/>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96336" y="1824499"/>
              <a:ext cx="0" cy="1846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rot="16200000">
            <a:off x="11424540" y="4140532"/>
            <a:ext cx="734496" cy="369332"/>
          </a:xfrm>
          <a:prstGeom prst="rect">
            <a:avLst/>
          </a:prstGeom>
          <a:noFill/>
        </p:spPr>
        <p:txBody>
          <a:bodyPr wrap="none" rtlCol="0">
            <a:spAutoFit/>
          </a:bodyPr>
          <a:lstStyle/>
          <a:p>
            <a:r>
              <a:rPr lang="de-AT" dirty="0"/>
              <a:t>4 </a:t>
            </a:r>
            <a:r>
              <a:rPr lang="el-GR" dirty="0"/>
              <a:t>μ</a:t>
            </a:r>
            <a:r>
              <a:rPr lang="de-AT" dirty="0"/>
              <a:t>m</a:t>
            </a:r>
          </a:p>
        </p:txBody>
      </p:sp>
      <p:pic>
        <p:nvPicPr>
          <p:cNvPr id="16" name="Picture 2" descr="C:\Users\Lada\AppData\Local\Microsoft\Windows\Temporary Internet Files\Content.IE5\5Z4Y4Q0N\PngMedium-Magnifying-Glass-1347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405723" y="5808262"/>
            <a:ext cx="745297" cy="72045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10151020" y="5217598"/>
            <a:ext cx="487999" cy="6263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709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2.5. Atomic layer deposition ALD</a:t>
            </a:r>
            <a:endParaRPr lang="hr-HR" dirty="0"/>
          </a:p>
        </p:txBody>
      </p:sp>
      <p:sp>
        <p:nvSpPr>
          <p:cNvPr id="3" name="Content Placeholder 2"/>
          <p:cNvSpPr txBox="1">
            <a:spLocks/>
          </p:cNvSpPr>
          <p:nvPr/>
        </p:nvSpPr>
        <p:spPr>
          <a:xfrm>
            <a:off x="3466680" y="1287377"/>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hr-HR" dirty="0"/>
          </a:p>
          <a:p>
            <a:endParaRPr lang="hr-HR" dirty="0"/>
          </a:p>
        </p:txBody>
      </p:sp>
      <p:sp>
        <p:nvSpPr>
          <p:cNvPr id="4" name="Content Placeholder 2"/>
          <p:cNvSpPr txBox="1">
            <a:spLocks/>
          </p:cNvSpPr>
          <p:nvPr/>
        </p:nvSpPr>
        <p:spPr>
          <a:xfrm>
            <a:off x="2572333" y="2302035"/>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r-HR" dirty="0" smtClean="0"/>
              <a:t>Potreban sloj izolatora!</a:t>
            </a:r>
          </a:p>
          <a:p>
            <a:endParaRPr lang="hr-HR" dirty="0"/>
          </a:p>
          <a:p>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1" y="2913428"/>
            <a:ext cx="6531994" cy="36875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9473" y="1528010"/>
            <a:ext cx="4652209" cy="3489157"/>
          </a:xfrm>
          <a:prstGeom prst="rect">
            <a:avLst/>
          </a:prstGeom>
        </p:spPr>
      </p:pic>
    </p:spTree>
    <p:extLst>
      <p:ext uri="{BB962C8B-B14F-4D97-AF65-F5344CB8AC3E}">
        <p14:creationId xmlns:p14="http://schemas.microsoft.com/office/powerpoint/2010/main" val="1743686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t>2.6. E-beam litografija + depozicija metala</a:t>
            </a:r>
            <a:endParaRPr lang="de-AT"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8704" y="2397518"/>
            <a:ext cx="3689925" cy="2711036"/>
          </a:xfrm>
          <a:prstGeom prst="rect">
            <a:avLst/>
          </a:prstGeom>
        </p:spPr>
      </p:pic>
      <p:grpSp>
        <p:nvGrpSpPr>
          <p:cNvPr id="10" name="Group 9"/>
          <p:cNvGrpSpPr/>
          <p:nvPr/>
        </p:nvGrpSpPr>
        <p:grpSpPr>
          <a:xfrm>
            <a:off x="6428703" y="1916832"/>
            <a:ext cx="3312368" cy="292304"/>
            <a:chOff x="5148064" y="1813466"/>
            <a:chExt cx="2448272" cy="195699"/>
          </a:xfrm>
        </p:grpSpPr>
        <p:cxnSp>
          <p:nvCxnSpPr>
            <p:cNvPr id="11" name="Straight Connector 10"/>
            <p:cNvCxnSpPr/>
            <p:nvPr/>
          </p:nvCxnSpPr>
          <p:spPr>
            <a:xfrm>
              <a:off x="5148064" y="1916832"/>
              <a:ext cx="24482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48064" y="1813466"/>
              <a:ext cx="0"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596336" y="1824499"/>
              <a:ext cx="0" cy="18466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9106287" y="1748645"/>
            <a:ext cx="734496" cy="369332"/>
          </a:xfrm>
          <a:prstGeom prst="rect">
            <a:avLst/>
          </a:prstGeom>
          <a:noFill/>
        </p:spPr>
        <p:txBody>
          <a:bodyPr wrap="none" rtlCol="0">
            <a:spAutoFit/>
          </a:bodyPr>
          <a:lstStyle/>
          <a:p>
            <a:r>
              <a:rPr lang="de-AT" dirty="0"/>
              <a:t>4 </a:t>
            </a:r>
            <a:r>
              <a:rPr lang="el-GR" dirty="0"/>
              <a:t>μ</a:t>
            </a:r>
            <a:r>
              <a:rPr lang="de-AT" dirty="0"/>
              <a:t>m</a:t>
            </a:r>
          </a:p>
        </p:txBody>
      </p:sp>
      <p:sp>
        <p:nvSpPr>
          <p:cNvPr id="15" name="TextBox 14"/>
          <p:cNvSpPr txBox="1"/>
          <p:nvPr/>
        </p:nvSpPr>
        <p:spPr>
          <a:xfrm>
            <a:off x="6428704" y="3778299"/>
            <a:ext cx="934871" cy="369332"/>
          </a:xfrm>
          <a:prstGeom prst="rect">
            <a:avLst/>
          </a:prstGeom>
          <a:noFill/>
        </p:spPr>
        <p:txBody>
          <a:bodyPr wrap="none" rtlCol="0">
            <a:spAutoFit/>
          </a:bodyPr>
          <a:lstStyle/>
          <a:p>
            <a:r>
              <a:rPr lang="de-AT" dirty="0">
                <a:solidFill>
                  <a:schemeClr val="bg1"/>
                </a:solidFill>
              </a:rPr>
              <a:t>source</a:t>
            </a:r>
          </a:p>
        </p:txBody>
      </p:sp>
      <p:sp>
        <p:nvSpPr>
          <p:cNvPr id="16" name="TextBox 15"/>
          <p:cNvSpPr txBox="1"/>
          <p:nvPr/>
        </p:nvSpPr>
        <p:spPr>
          <a:xfrm>
            <a:off x="8832304" y="4755414"/>
            <a:ext cx="756938" cy="369332"/>
          </a:xfrm>
          <a:prstGeom prst="rect">
            <a:avLst/>
          </a:prstGeom>
          <a:noFill/>
        </p:spPr>
        <p:txBody>
          <a:bodyPr wrap="none" rtlCol="0">
            <a:spAutoFit/>
          </a:bodyPr>
          <a:lstStyle/>
          <a:p>
            <a:r>
              <a:rPr lang="de-AT" dirty="0">
                <a:solidFill>
                  <a:schemeClr val="bg1"/>
                </a:solidFill>
              </a:rPr>
              <a:t>drain</a:t>
            </a:r>
          </a:p>
        </p:txBody>
      </p:sp>
      <p:sp>
        <p:nvSpPr>
          <p:cNvPr id="7" name="TextBox 6"/>
          <p:cNvSpPr txBox="1"/>
          <p:nvPr/>
        </p:nvSpPr>
        <p:spPr>
          <a:xfrm>
            <a:off x="7791025" y="5301208"/>
            <a:ext cx="726481" cy="369332"/>
          </a:xfrm>
          <a:prstGeom prst="rect">
            <a:avLst/>
          </a:prstGeom>
          <a:noFill/>
        </p:spPr>
        <p:txBody>
          <a:bodyPr wrap="none" rtlCol="0">
            <a:spAutoFit/>
          </a:bodyPr>
          <a:lstStyle/>
          <a:p>
            <a:r>
              <a:rPr lang="de-AT" dirty="0"/>
              <a:t>gate</a:t>
            </a:r>
          </a:p>
        </p:txBody>
      </p:sp>
      <p:cxnSp>
        <p:nvCxnSpPr>
          <p:cNvPr id="9" name="Straight Arrow Connector 8"/>
          <p:cNvCxnSpPr/>
          <p:nvPr/>
        </p:nvCxnSpPr>
        <p:spPr>
          <a:xfrm flipV="1">
            <a:off x="8084887" y="5124746"/>
            <a:ext cx="1" cy="320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2572332" y="2306038"/>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r-HR" dirty="0" smtClean="0"/>
              <a:t>Potreban drugi korak litografije </a:t>
            </a:r>
            <a:br>
              <a:rPr lang="hr-HR" dirty="0" smtClean="0"/>
            </a:br>
            <a:r>
              <a:rPr lang="hr-HR" dirty="0" smtClean="0"/>
              <a:t>i depozicije metala za gate</a:t>
            </a:r>
          </a:p>
          <a:p>
            <a:endParaRPr lang="hr-HR" dirty="0"/>
          </a:p>
          <a:p>
            <a:endParaRPr lang="hr-HR"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128" y="3753035"/>
            <a:ext cx="4137633" cy="2966135"/>
          </a:xfrm>
          <a:prstGeom prst="rect">
            <a:avLst/>
          </a:prstGeom>
        </p:spPr>
      </p:pic>
    </p:spTree>
    <p:extLst>
      <p:ext uri="{BB962C8B-B14F-4D97-AF65-F5344CB8AC3E}">
        <p14:creationId xmlns:p14="http://schemas.microsoft.com/office/powerpoint/2010/main" val="4067403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2.7. Wedge bonding</a:t>
            </a:r>
            <a:endParaRPr lang="hr-HR" dirty="0"/>
          </a:p>
        </p:txBody>
      </p:sp>
      <p:sp>
        <p:nvSpPr>
          <p:cNvPr id="3" name="Content Placeholder 2"/>
          <p:cNvSpPr txBox="1">
            <a:spLocks/>
          </p:cNvSpPr>
          <p:nvPr/>
        </p:nvSpPr>
        <p:spPr>
          <a:xfrm>
            <a:off x="2187321" y="1439763"/>
            <a:ext cx="8857665" cy="4046327"/>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r-HR" dirty="0" smtClean="0"/>
              <a:t>Trebamo montirati uzorak na PCB pločicu za mjerenje</a:t>
            </a:r>
          </a:p>
          <a:p>
            <a:endParaRPr lang="hr-HR" dirty="0"/>
          </a:p>
          <a:p>
            <a:endParaRPr lang="hr-H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883" y="409073"/>
            <a:ext cx="3767006" cy="28252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2806" y="2018614"/>
            <a:ext cx="4622552" cy="4687430"/>
          </a:xfrm>
          <a:prstGeom prst="rect">
            <a:avLst/>
          </a:prstGeom>
        </p:spPr>
      </p:pic>
    </p:spTree>
    <p:extLst>
      <p:ext uri="{BB962C8B-B14F-4D97-AF65-F5344CB8AC3E}">
        <p14:creationId xmlns:p14="http://schemas.microsoft.com/office/powerpoint/2010/main" val="21508301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3. Rezultati</a:t>
            </a:r>
            <a:endParaRPr lang="hr-H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hr-HR" dirty="0" smtClean="0"/>
                  <a:t>Transportna mjerenja izrađenih tranzistora </a:t>
                </a:r>
                <a:br>
                  <a:rPr lang="hr-HR" dirty="0" smtClean="0"/>
                </a:br>
                <a:r>
                  <a:rPr lang="hr-HR" dirty="0" smtClean="0"/>
                  <a:t/>
                </a:r>
                <a:br>
                  <a:rPr lang="hr-HR" dirty="0" smtClean="0"/>
                </a:br>
                <a:r>
                  <a:rPr lang="hr-HR" dirty="0" smtClean="0">
                    <a:sym typeface="Wingdings" pitchFamily="2" charset="2"/>
                  </a:rPr>
                  <a:t>a.) Reprezentativne oscilacije Coulombove barijere, ovisnost I - </a:t>
                </a:r>
                <a14:m>
                  <m:oMath xmlns:m="http://schemas.openxmlformats.org/officeDocument/2006/math">
                    <m:sSub>
                      <m:sSubPr>
                        <m:ctrlPr>
                          <a:rPr lang="hr-HR" i="1" smtClean="0">
                            <a:latin typeface="Cambria Math"/>
                            <a:sym typeface="Wingdings" pitchFamily="2" charset="2"/>
                          </a:rPr>
                        </m:ctrlPr>
                      </m:sSubPr>
                      <m:e>
                        <m:r>
                          <a:rPr lang="hr-HR" b="0" i="1" smtClean="0">
                            <a:latin typeface="Cambria Math"/>
                            <a:sym typeface="Wingdings" pitchFamily="2" charset="2"/>
                          </a:rPr>
                          <m:t>𝑉</m:t>
                        </m:r>
                      </m:e>
                      <m:sub>
                        <m:r>
                          <a:rPr lang="hr-HR" b="0" i="1" smtClean="0">
                            <a:latin typeface="Cambria Math"/>
                            <a:sym typeface="Wingdings" pitchFamily="2" charset="2"/>
                          </a:rPr>
                          <m:t>𝐺</m:t>
                        </m:r>
                      </m:sub>
                    </m:sSub>
                  </m:oMath>
                </a14:m>
                <a:r>
                  <a:rPr lang="hr-HR" dirty="0" smtClean="0"/>
                  <a:t> na 5K i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b="0" i="1" smtClean="0">
                            <a:latin typeface="Cambria Math"/>
                            <a:sym typeface="Wingdings" pitchFamily="2" charset="2"/>
                          </a:rPr>
                          <m:t>𝑏𝑖𝑎𝑠</m:t>
                        </m:r>
                      </m:sub>
                    </m:sSub>
                    <m:r>
                      <a:rPr lang="hr-HR" b="0" i="1" smtClean="0">
                        <a:latin typeface="Cambria Math"/>
                        <a:sym typeface="Wingdings" pitchFamily="2" charset="2"/>
                      </a:rPr>
                      <m:t>=1</m:t>
                    </m:r>
                    <m:r>
                      <a:rPr lang="hr-HR" b="0" i="1" smtClean="0">
                        <a:latin typeface="Cambria Math"/>
                        <a:sym typeface="Wingdings" pitchFamily="2" charset="2"/>
                      </a:rPr>
                      <m:t>𝑚𝑉</m:t>
                    </m:r>
                  </m:oMath>
                </a14:m>
                <a:r>
                  <a:rPr lang="hr-HR" dirty="0" smtClean="0"/>
                  <a:t> </a:t>
                </a:r>
                <a:br>
                  <a:rPr lang="hr-HR" dirty="0" smtClean="0"/>
                </a:br>
                <a:r>
                  <a:rPr lang="hr-HR" dirty="0" smtClean="0"/>
                  <a:t/>
                </a:r>
                <a:br>
                  <a:rPr lang="hr-HR" dirty="0" smtClean="0"/>
                </a:br>
                <a:r>
                  <a:rPr lang="hr-HR" dirty="0" smtClean="0">
                    <a:sym typeface="Wingdings" pitchFamily="2" charset="2"/>
                  </a:rPr>
                  <a:t>b.) Ovisnost I o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𝐺</m:t>
                        </m:r>
                      </m:sub>
                    </m:sSub>
                  </m:oMath>
                </a14:m>
                <a:r>
                  <a:rPr lang="hr-HR" dirty="0" smtClean="0"/>
                  <a:t> i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endParaRPr lang="hr-HR"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79" t="-806"/>
                </a:stretch>
              </a:blipFill>
            </p:spPr>
            <p:txBody>
              <a:bodyPr/>
              <a:lstStyle/>
              <a:p>
                <a:r>
                  <a:rPr lang="hr-H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5499" y="3807323"/>
            <a:ext cx="6712323" cy="2749887"/>
          </a:xfrm>
          <a:prstGeom prst="rect">
            <a:avLst/>
          </a:prstGeom>
        </p:spPr>
      </p:pic>
    </p:spTree>
    <p:extLst>
      <p:ext uri="{BB962C8B-B14F-4D97-AF65-F5344CB8AC3E}">
        <p14:creationId xmlns:p14="http://schemas.microsoft.com/office/powerpoint/2010/main" val="341091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3. Rezultati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hr-HR" dirty="0" smtClean="0"/>
                  <a:t>Transportna mjerenja izrađenih tranzistora</a:t>
                </a:r>
                <a:br>
                  <a:rPr lang="hr-HR" dirty="0" smtClean="0"/>
                </a:br>
                <a:r>
                  <a:rPr lang="hr-HR" dirty="0" smtClean="0"/>
                  <a:t/>
                </a:r>
                <a:br>
                  <a:rPr lang="hr-HR" dirty="0" smtClean="0"/>
                </a:br>
                <a:r>
                  <a:rPr lang="hr-HR" dirty="0" smtClean="0">
                    <a:sym typeface="Wingdings" pitchFamily="2" charset="2"/>
                  </a:rPr>
                  <a:t>a.) Povećani dio grafa ovisnosti </a:t>
                </a:r>
                <a:r>
                  <a:rPr lang="hr-HR" dirty="0">
                    <a:sym typeface="Wingdings" pitchFamily="2" charset="2"/>
                  </a:rPr>
                  <a:t>I o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𝐺</m:t>
                        </m:r>
                      </m:sub>
                    </m:sSub>
                  </m:oMath>
                </a14:m>
                <a:r>
                  <a:rPr lang="hr-HR" dirty="0"/>
                  <a:t> i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r>
                  <a:rPr lang="hr-HR" dirty="0" smtClean="0"/>
                  <a:t/>
                </a:r>
                <a:br>
                  <a:rPr lang="hr-HR" dirty="0" smtClean="0"/>
                </a:br>
                <a:r>
                  <a:rPr lang="hr-HR" dirty="0" smtClean="0"/>
                  <a:t/>
                </a:r>
                <a:br>
                  <a:rPr lang="hr-HR" dirty="0" smtClean="0"/>
                </a:br>
                <a:r>
                  <a:rPr lang="hr-HR" dirty="0" smtClean="0"/>
                  <a:t>b.) </a:t>
                </a:r>
                <a:r>
                  <a:rPr lang="hr-HR" dirty="0" smtClean="0">
                    <a:sym typeface="Wingdings" pitchFamily="2" charset="2"/>
                  </a:rPr>
                  <a:t> </a:t>
                </a:r>
                <a:r>
                  <a:rPr lang="hr-HR" dirty="0">
                    <a:sym typeface="Wingdings" pitchFamily="2" charset="2"/>
                  </a:rPr>
                  <a:t>Ovisnost I o</a:t>
                </a:r>
                <a:r>
                  <a:rPr lang="hr-HR" dirty="0" smtClean="0"/>
                  <a:t>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r>
                  <a:rPr lang="hr-HR" dirty="0" smtClean="0"/>
                  <a:t> kroz C. dijamant na mjestu plave linije</a:t>
                </a:r>
                <a:endParaRPr lang="hr-H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79" t="-806"/>
                </a:stretch>
              </a:blipFill>
            </p:spPr>
            <p:txBody>
              <a:bodyPr/>
              <a:lstStyle/>
              <a:p>
                <a:r>
                  <a:rPr lang="hr-H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857" y="3757187"/>
            <a:ext cx="7432481" cy="3100813"/>
          </a:xfrm>
          <a:prstGeom prst="rect">
            <a:avLst/>
          </a:prstGeom>
        </p:spPr>
      </p:pic>
    </p:spTree>
    <p:extLst>
      <p:ext uri="{BB962C8B-B14F-4D97-AF65-F5344CB8AC3E}">
        <p14:creationId xmlns:p14="http://schemas.microsoft.com/office/powerpoint/2010/main" val="80806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3. Rezultati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hr-HR" dirty="0"/>
                  <a:t>Transportna </a:t>
                </a:r>
                <a:r>
                  <a:rPr lang="hr-HR" dirty="0" smtClean="0"/>
                  <a:t>mjerenja izrađenih tranzistora</a:t>
                </a:r>
                <a:br>
                  <a:rPr lang="hr-HR" dirty="0" smtClean="0"/>
                </a:br>
                <a:r>
                  <a:rPr lang="hr-HR" dirty="0" smtClean="0"/>
                  <a:t/>
                </a:r>
                <a:br>
                  <a:rPr lang="hr-HR" dirty="0" smtClean="0"/>
                </a:br>
                <a:r>
                  <a:rPr lang="hr-HR" dirty="0">
                    <a:sym typeface="Wingdings" pitchFamily="2" charset="2"/>
                  </a:rPr>
                  <a:t>a.) Povećani dio grafa ovisnosti </a:t>
                </a:r>
                <a:r>
                  <a:rPr lang="hr-HR" dirty="0">
                    <a:sym typeface="Wingdings" pitchFamily="2" charset="2"/>
                  </a:rPr>
                  <a:t>I o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𝐺</m:t>
                        </m:r>
                      </m:sub>
                    </m:sSub>
                  </m:oMath>
                </a14:m>
                <a:r>
                  <a:rPr lang="hr-HR" dirty="0"/>
                  <a:t> i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r>
                  <a:rPr lang="hr-HR" dirty="0"/>
                  <a:t/>
                </a:r>
                <a:br>
                  <a:rPr lang="hr-HR" dirty="0"/>
                </a:br>
                <a:r>
                  <a:rPr lang="hr-HR" dirty="0"/>
                  <a:t/>
                </a:r>
                <a:br>
                  <a:rPr lang="hr-HR" dirty="0"/>
                </a:br>
                <a:r>
                  <a:rPr lang="hr-HR" dirty="0"/>
                  <a:t>b.) </a:t>
                </a:r>
                <a:r>
                  <a:rPr lang="hr-HR" dirty="0">
                    <a:sym typeface="Wingdings" pitchFamily="2" charset="2"/>
                  </a:rPr>
                  <a:t> </a:t>
                </a:r>
                <a:r>
                  <a:rPr lang="hr-HR" dirty="0">
                    <a:sym typeface="Wingdings" pitchFamily="2" charset="2"/>
                  </a:rPr>
                  <a:t>Ovisnost I o</a:t>
                </a:r>
                <a:r>
                  <a:rPr lang="hr-HR" dirty="0"/>
                  <a:t>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r>
                  <a:rPr lang="hr-HR" dirty="0"/>
                  <a:t> kroz C. </a:t>
                </a:r>
                <a:r>
                  <a:rPr lang="hr-HR" dirty="0"/>
                  <a:t>dijamant na mjestu plave </a:t>
                </a:r>
                <a:r>
                  <a:rPr lang="hr-HR" dirty="0" smtClean="0"/>
                  <a:t>linije </a:t>
                </a:r>
                <a:endParaRPr lang="hr-HR" dirty="0"/>
              </a:p>
              <a:p>
                <a:endParaRPr lang="hr-H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79" t="-806"/>
                </a:stretch>
              </a:blipFill>
            </p:spPr>
            <p:txBody>
              <a:bodyPr/>
              <a:lstStyle/>
              <a:p>
                <a:r>
                  <a:rPr lang="hr-HR">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784" y="3685786"/>
            <a:ext cx="7301069" cy="3087993"/>
          </a:xfrm>
          <a:prstGeom prst="rect">
            <a:avLst/>
          </a:prstGeom>
        </p:spPr>
      </p:pic>
    </p:spTree>
    <p:extLst>
      <p:ext uri="{BB962C8B-B14F-4D97-AF65-F5344CB8AC3E}">
        <p14:creationId xmlns:p14="http://schemas.microsoft.com/office/powerpoint/2010/main" val="3426088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3. Rezultati</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hr-HR" dirty="0"/>
                  <a:t>Transportna mjerenja izrađenih </a:t>
                </a:r>
                <a:r>
                  <a:rPr lang="hr-HR" dirty="0" smtClean="0"/>
                  <a:t>tranzistora</a:t>
                </a:r>
                <a:br>
                  <a:rPr lang="hr-HR" dirty="0" smtClean="0"/>
                </a:br>
                <a:r>
                  <a:rPr lang="hr-HR" dirty="0" smtClean="0"/>
                  <a:t/>
                </a:r>
                <a:br>
                  <a:rPr lang="hr-HR" dirty="0" smtClean="0"/>
                </a:br>
                <a:r>
                  <a:rPr lang="hr-HR" dirty="0">
                    <a:sym typeface="Wingdings" pitchFamily="2" charset="2"/>
                  </a:rPr>
                  <a:t>a.) Povećani dio grafa ovisnosti I o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𝐺</m:t>
                        </m:r>
                      </m:sub>
                    </m:sSub>
                  </m:oMath>
                </a14:m>
                <a:r>
                  <a:rPr lang="hr-HR" dirty="0"/>
                  <a:t> i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r>
                  <a:rPr lang="hr-HR" dirty="0"/>
                  <a:t/>
                </a:r>
                <a:br>
                  <a:rPr lang="hr-HR" dirty="0"/>
                </a:br>
                <a:r>
                  <a:rPr lang="hr-HR" dirty="0"/>
                  <a:t/>
                </a:r>
                <a:br>
                  <a:rPr lang="hr-HR" dirty="0"/>
                </a:br>
                <a:r>
                  <a:rPr lang="hr-HR" dirty="0"/>
                  <a:t>b.) </a:t>
                </a:r>
                <a:r>
                  <a:rPr lang="hr-HR" dirty="0">
                    <a:sym typeface="Wingdings" pitchFamily="2" charset="2"/>
                  </a:rPr>
                  <a:t> Ovisnost I o</a:t>
                </a:r>
                <a:r>
                  <a:rPr lang="hr-HR" dirty="0"/>
                  <a:t>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r>
                  <a:rPr lang="hr-HR" dirty="0"/>
                  <a:t> kroz C. dijamant na mjestu plave </a:t>
                </a:r>
                <a:r>
                  <a:rPr lang="hr-HR" dirty="0"/>
                  <a:t>linije</a:t>
                </a:r>
                <a:endParaRPr lang="hr-H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79" t="-806"/>
                </a:stretch>
              </a:blipFill>
            </p:spPr>
            <p:txBody>
              <a:bodyPr/>
              <a:lstStyle/>
              <a:p>
                <a:r>
                  <a:rPr lang="hr-HR">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59" y="3621505"/>
            <a:ext cx="7094514" cy="3002848"/>
          </a:xfrm>
          <a:prstGeom prst="rect">
            <a:avLst/>
          </a:prstGeom>
        </p:spPr>
      </p:pic>
    </p:spTree>
    <p:extLst>
      <p:ext uri="{BB962C8B-B14F-4D97-AF65-F5344CB8AC3E}">
        <p14:creationId xmlns:p14="http://schemas.microsoft.com/office/powerpoint/2010/main" val="2693925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 Motivacija</a:t>
            </a:r>
            <a:endParaRPr lang="de-AT" dirty="0"/>
          </a:p>
        </p:txBody>
      </p:sp>
      <p:sp>
        <p:nvSpPr>
          <p:cNvPr id="3" name="Content Placeholder 2"/>
          <p:cNvSpPr>
            <a:spLocks noGrp="1"/>
          </p:cNvSpPr>
          <p:nvPr>
            <p:ph idx="1"/>
          </p:nvPr>
        </p:nvSpPr>
        <p:spPr/>
        <p:txBody>
          <a:bodyPr>
            <a:normAutofit/>
          </a:bodyPr>
          <a:lstStyle/>
          <a:p>
            <a:r>
              <a:rPr lang="hr-HR" dirty="0" smtClean="0"/>
              <a:t>Dugoročni cilj jest razvoj kvantnih računala</a:t>
            </a:r>
            <a:r>
              <a:rPr lang="hr-HR" dirty="0"/>
              <a:t/>
            </a:r>
            <a:br>
              <a:rPr lang="hr-HR" dirty="0"/>
            </a:br>
            <a:r>
              <a:rPr lang="hr-HR" dirty="0" smtClean="0"/>
              <a:t/>
            </a:r>
            <a:br>
              <a:rPr lang="hr-HR" dirty="0" smtClean="0"/>
            </a:br>
            <a:r>
              <a:rPr lang="hr-HR" dirty="0" smtClean="0"/>
              <a:t/>
            </a:r>
            <a:br>
              <a:rPr lang="hr-HR" dirty="0" smtClean="0"/>
            </a:br>
            <a:r>
              <a:rPr lang="hr-HR" dirty="0" smtClean="0"/>
              <a:t>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                                                                       </a:t>
            </a:r>
            <a:endParaRPr lang="hr-HR" dirty="0"/>
          </a:p>
          <a:p>
            <a:pPr marL="0" indent="0">
              <a:buNone/>
            </a:pPr>
            <a:r>
              <a:rPr lang="hr-HR" dirty="0"/>
              <a:t/>
            </a:r>
            <a:br>
              <a:rPr lang="hr-HR" dirty="0"/>
            </a:br>
            <a:endParaRPr lang="hr-HR"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204" y="2930773"/>
            <a:ext cx="5171316" cy="3181270"/>
          </a:xfrm>
          <a:prstGeom prst="rect">
            <a:avLst/>
          </a:prstGeom>
        </p:spPr>
      </p:pic>
    </p:spTree>
    <p:extLst>
      <p:ext uri="{BB962C8B-B14F-4D97-AF65-F5344CB8AC3E}">
        <p14:creationId xmlns:p14="http://schemas.microsoft.com/office/powerpoint/2010/main" val="2262206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4. Zaključak</a:t>
            </a:r>
            <a:endParaRPr lang="hr-HR"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hr-HR" dirty="0" smtClean="0"/>
                  <a:t>Za izradu single-hole tranzistora koristili smo se Si-Ge uzorcima s kvantim točkama i nanožicama</a:t>
                </a:r>
              </a:p>
              <a:p>
                <a:endParaRPr lang="hr-HR" dirty="0" smtClean="0"/>
              </a:p>
              <a:p>
                <a:r>
                  <a:rPr lang="hr-HR" dirty="0" smtClean="0"/>
                  <a:t>Uzimali smo slike uzorka i locirali određene nanostrukture na koje smo pomoću e-beam litografije, depozicije metala te ALD-a izrađivali tranzistore</a:t>
                </a:r>
              </a:p>
              <a:p>
                <a:endParaRPr lang="hr-HR" dirty="0"/>
              </a:p>
              <a:p>
                <a:r>
                  <a:rPr lang="hr-HR" dirty="0" smtClean="0"/>
                  <a:t>Napravili smo transportna mjerenja </a:t>
                </a:r>
                <a:r>
                  <a:rPr lang="hr-HR" dirty="0" smtClean="0">
                    <a:sym typeface="Wingdings" pitchFamily="2" charset="2"/>
                  </a:rPr>
                  <a:t> m</a:t>
                </a:r>
                <a:r>
                  <a:rPr lang="hr-HR" dirty="0" smtClean="0"/>
                  <a:t>jerili smo ovisnosti </a:t>
                </a:r>
                <a:r>
                  <a:rPr lang="hr-HR" dirty="0">
                    <a:sym typeface="Wingdings" pitchFamily="2" charset="2"/>
                  </a:rPr>
                  <a:t>I o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𝐺</m:t>
                        </m:r>
                      </m:sub>
                    </m:sSub>
                  </m:oMath>
                </a14:m>
                <a:r>
                  <a:rPr lang="hr-HR" dirty="0"/>
                  <a:t> i </a:t>
                </a:r>
                <a14:m>
                  <m:oMath xmlns:m="http://schemas.openxmlformats.org/officeDocument/2006/math">
                    <m:sSub>
                      <m:sSubPr>
                        <m:ctrlPr>
                          <a:rPr lang="hr-HR" i="1">
                            <a:latin typeface="Cambria Math"/>
                            <a:sym typeface="Wingdings" pitchFamily="2" charset="2"/>
                          </a:rPr>
                        </m:ctrlPr>
                      </m:sSubPr>
                      <m:e>
                        <m:r>
                          <a:rPr lang="hr-HR" i="1">
                            <a:latin typeface="Cambria Math"/>
                            <a:sym typeface="Wingdings" pitchFamily="2" charset="2"/>
                          </a:rPr>
                          <m:t>𝑉</m:t>
                        </m:r>
                      </m:e>
                      <m:sub>
                        <m:r>
                          <a:rPr lang="hr-HR" i="1">
                            <a:latin typeface="Cambria Math"/>
                            <a:sym typeface="Wingdings" pitchFamily="2" charset="2"/>
                          </a:rPr>
                          <m:t>𝑏𝑖𝑎𝑠</m:t>
                        </m:r>
                      </m:sub>
                    </m:sSub>
                  </m:oMath>
                </a14:m>
                <a:r>
                  <a:rPr lang="hr-HR" dirty="0" smtClean="0"/>
                  <a:t> te smo vidjeli da nema toka struje unutar C. Dijamanata, a na njihovim sjecištima ima čime smo pokazali da korišteni recept za izradu tranzistora funkcionira i da se može koristiti za daljnja istraživanja</a:t>
                </a:r>
              </a:p>
              <a:p>
                <a:endParaRPr lang="hr-H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479" t="-806" r="-616" b="-1613"/>
                </a:stretch>
              </a:blipFill>
            </p:spPr>
            <p:txBody>
              <a:bodyPr/>
              <a:lstStyle/>
              <a:p>
                <a:r>
                  <a:rPr lang="hr-HR">
                    <a:noFill/>
                  </a:rPr>
                  <a:t> </a:t>
                </a:r>
              </a:p>
            </p:txBody>
          </p:sp>
        </mc:Fallback>
      </mc:AlternateContent>
    </p:spTree>
    <p:extLst>
      <p:ext uri="{BB962C8B-B14F-4D97-AF65-F5344CB8AC3E}">
        <p14:creationId xmlns:p14="http://schemas.microsoft.com/office/powerpoint/2010/main" val="1101575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5567" y="142847"/>
            <a:ext cx="8911687" cy="1280890"/>
          </a:xfrm>
        </p:spPr>
        <p:txBody>
          <a:bodyPr/>
          <a:lstStyle/>
          <a:p>
            <a:r>
              <a:rPr lang="hr-HR" dirty="0" smtClean="0"/>
              <a:t>Literatura</a:t>
            </a:r>
            <a:endParaRPr lang="hr-HR" dirty="0"/>
          </a:p>
        </p:txBody>
      </p:sp>
      <p:sp>
        <p:nvSpPr>
          <p:cNvPr id="3" name="Content Placeholder 2"/>
          <p:cNvSpPr>
            <a:spLocks noGrp="1"/>
          </p:cNvSpPr>
          <p:nvPr>
            <p:ph idx="1"/>
          </p:nvPr>
        </p:nvSpPr>
        <p:spPr>
          <a:xfrm>
            <a:off x="2384675" y="806115"/>
            <a:ext cx="8915400" cy="6051885"/>
          </a:xfrm>
        </p:spPr>
        <p:txBody>
          <a:bodyPr>
            <a:normAutofit fontScale="47500" lnSpcReduction="20000"/>
          </a:bodyPr>
          <a:lstStyle/>
          <a:p>
            <a:r>
              <a:rPr lang="hr-HR" dirty="0"/>
              <a:t>[1] D. Loss and D. P. DiVincenzo, ”Quantum computation with quantum dots,” </a:t>
            </a:r>
            <a:r>
              <a:rPr lang="hr-HR" i="1" dirty="0"/>
              <a:t>Phys. Rev. A</a:t>
            </a:r>
            <a:r>
              <a:rPr lang="hr-HR" dirty="0"/>
              <a:t> vol. 57, pp. 120 – 126, January 1998. </a:t>
            </a:r>
          </a:p>
          <a:p>
            <a:r>
              <a:rPr lang="hr-HR" dirty="0"/>
              <a:t>[2] S. Nadj-Perge, S. M. Frolov, E. P. A. M. Bakkers &amp; L. P. Kouwenhoven ,”Spin–orbit qubit in a semiconductor nanowire,” </a:t>
            </a:r>
            <a:r>
              <a:rPr lang="hr-HR" i="1" dirty="0"/>
              <a:t>Nature</a:t>
            </a:r>
            <a:r>
              <a:rPr lang="hr-HR" dirty="0"/>
              <a:t> vol. 468, no. 1084–1087, December 2010. </a:t>
            </a:r>
          </a:p>
          <a:p>
            <a:r>
              <a:rPr lang="hr-HR" dirty="0"/>
              <a:t>[3] F. A. Zwanenburg, A. S. Dzurak, A. Morello, M. Y. Simmons, L. C. L. Hollenberg, G. Klimeck, S. Rogge, S.n N. Coppersmith, and M. A. Eriksson, ”Silicon quantum electronics” 2013 </a:t>
            </a:r>
          </a:p>
          <a:p>
            <a:r>
              <a:rPr lang="hr-HR" dirty="0"/>
              <a:t>[4] U. Dotsch, U. Gennser, C. David, G. Dehlinger, D. Grztzmacher, T. Heinzel, S. Luscher i K. Ensslin, ”Single-hole transistor in p-Si/SiGe quantum well,” </a:t>
            </a:r>
            <a:r>
              <a:rPr lang="hr-HR" i="1" dirty="0"/>
              <a:t>Appl. Phys. Lett.</a:t>
            </a:r>
            <a:r>
              <a:rPr lang="hr-HR" dirty="0"/>
              <a:t>, vol 78, no 341-343, 2001 </a:t>
            </a:r>
          </a:p>
          <a:p>
            <a:r>
              <a:rPr lang="hr-HR" dirty="0"/>
              <a:t>[5] T. Berer, D. Pachinger, G. Pillwein, M. Muhlberger, H. Lichtenberger, G. Brunthaler, ”Lateral quantum dots in Si/SiGe realized by a Schottky split-gate technique.” </a:t>
            </a:r>
            <a:r>
              <a:rPr lang="hr-HR" i="1" dirty="0"/>
              <a:t>Appl. Phys. Lett</a:t>
            </a:r>
            <a:r>
              <a:rPr lang="hr-HR" dirty="0"/>
              <a:t>., vol. 88, no. 162112, 2006. </a:t>
            </a:r>
          </a:p>
          <a:p>
            <a:r>
              <a:rPr lang="hr-HR" dirty="0"/>
              <a:t>[6] Nakul Shaji, C. B. Simmons, Madhu Thalakulam, Levente J. Klein, Hua Qin, H. Luo, D. E. Savage, M. G. Lagally, A. J. Rimberg, R. Joynt, M. Friesen, R. H. Blick, S. N. Coppersmith &amp; M. A. Eriksson, ”Spin blockade and lifetime-enhanced transport in a few-electron Si/SiGe double quantum dot,” </a:t>
            </a:r>
            <a:r>
              <a:rPr lang="hr-HR" i="1" dirty="0"/>
              <a:t>Nature Physics </a:t>
            </a:r>
            <a:r>
              <a:rPr lang="hr-HR" dirty="0"/>
              <a:t>vol. 4, no 540 - 544, 2008 </a:t>
            </a:r>
          </a:p>
          <a:p>
            <a:r>
              <a:rPr lang="hr-HR" dirty="0"/>
              <a:t>[7] Robert R. Hayes, Andrey A. Kiselev, Matthew G. Borselli, Steven S. Bui, Edward T. Croke III, Peter W. Deelman, Brett M. Maune, Ivan Milosavljevic, Jeong-Sun Moon, Richard S. Ross, Adele E. Schmitz, Mark F. Gyure, Andrew T. Hunter, ”Lifetime measurements (T1) of electron spins in Si/SiGe quantum dots”. </a:t>
            </a:r>
          </a:p>
          <a:p>
            <a:r>
              <a:rPr lang="hr-HR" dirty="0"/>
              <a:t>[8] C. B. Simmons, J. R. Prance, B. J. Van Bael, Teck Seng Koh, Zhan Shi, D. E. Savage, M. G. Lagally, R. Joynt, Mark Friesen, S. N. Coppersmith, and M. A. Eriksson, ”Tunable Spin Loading and T1 of a Silicon Spin Qubit Measured by Single-Shot Readout”, </a:t>
            </a:r>
            <a:r>
              <a:rPr lang="hr-HR" i="1" dirty="0"/>
              <a:t>Phys. Rev. Lett.</a:t>
            </a:r>
            <a:r>
              <a:rPr lang="hr-HR" dirty="0"/>
              <a:t> 106, 156804, April 2011. </a:t>
            </a:r>
          </a:p>
          <a:p>
            <a:r>
              <a:rPr lang="hr-HR" dirty="0"/>
              <a:t>[9] J. R. Prance, Zhan Shi, C. B. Simmons, D. E. Savage, M. G. Lagally, L. R. Schreiber, L. M. K. Vandersypen, Mark Friesen, Robert Joynt, S. N. Coppersmith, and M. A. Eriksson, ”Single-Shot Measurement of Triplet-Singlet Relaxation in a Si/SiGe Double Quantum Dot”, </a:t>
            </a:r>
            <a:r>
              <a:rPr lang="hr-HR" i="1" dirty="0"/>
              <a:t>Phys. Rev. Lett.</a:t>
            </a:r>
            <a:r>
              <a:rPr lang="hr-HR" dirty="0"/>
              <a:t> 108, 046808, January 2012. </a:t>
            </a:r>
          </a:p>
          <a:p>
            <a:r>
              <a:rPr lang="hr-HR" dirty="0"/>
              <a:t>[10] Y. Shin, R. Brunner, A. Shibatomi, T. Obata, T. Otsuka, J. Yoneda, Y. Shiraki, K. Sawano, Y. Tokura, Y. Harada, K. Ishibashi, S. Tarucha, ”Aluminum oxide for an effective gate in Si/SiGe two-dimensional electron gas systems”, </a:t>
            </a:r>
            <a:r>
              <a:rPr lang="hr-HR" i="1" dirty="0"/>
              <a:t>Semiconductor Science and Technology</a:t>
            </a:r>
            <a:r>
              <a:rPr lang="hr-HR" dirty="0"/>
              <a:t>, Mar 2011. </a:t>
            </a:r>
          </a:p>
          <a:p>
            <a:r>
              <a:rPr lang="hr-HR" dirty="0"/>
              <a:t>[11] A. Wild, J. Sailer, J. Nützel, G. Abstreiter, S. Ludwig, D. Bougeard "Electrostatically defined quantum dots in a Si/SiGe heterostructure", </a:t>
            </a:r>
            <a:r>
              <a:rPr lang="hr-HR" i="1" dirty="0"/>
              <a:t>New J. Phys</a:t>
            </a:r>
            <a:r>
              <a:rPr lang="hr-HR" dirty="0"/>
              <a:t>. 12, 113019, 2010. </a:t>
            </a:r>
          </a:p>
          <a:p>
            <a:r>
              <a:rPr lang="hr-HR" dirty="0"/>
              <a:t>[12] D. Heiss, S. Schaeck, H. Huebl, M. Bichler, G. Abstreiter, J. J. Finley, D. V. Bulaev, and Daniel Loss, ”Observation of extremely slow hole spin relaxation in self-assembled quantum dots”, </a:t>
            </a:r>
            <a:r>
              <a:rPr lang="hr-HR" i="1" dirty="0"/>
              <a:t>Phys. Rev.</a:t>
            </a:r>
            <a:r>
              <a:rPr lang="hr-HR" dirty="0"/>
              <a:t> B 76, 241306(R), December 2007. </a:t>
            </a:r>
          </a:p>
          <a:p>
            <a:r>
              <a:rPr lang="hr-HR" dirty="0"/>
              <a:t>[13] Lu W, Xiang J, Timko BP, Wu Y, Lieber CM., ”One-dimensional hole gas in germanium/silicon nanowire heterostructures”, </a:t>
            </a:r>
            <a:r>
              <a:rPr lang="hr-HR" i="1" dirty="0"/>
              <a:t>Proc. Natl. Acad. Sci. USA</a:t>
            </a:r>
            <a:r>
              <a:rPr lang="hr-HR" dirty="0"/>
              <a:t>. no. 10046-51.,2005. </a:t>
            </a:r>
          </a:p>
          <a:p>
            <a:r>
              <a:rPr lang="hr-HR" dirty="0"/>
              <a:t>[14] Hu Y, Churchill H., Reilly D., Xiang J., Lieber C., Marcus C., ”A Ge/Si heterostructure nanowire-based double quantum dot with integrated charge sensor”, </a:t>
            </a:r>
            <a:r>
              <a:rPr lang="hr-HR" i="1" dirty="0"/>
              <a:t>Nat Nanotechnol.</a:t>
            </a:r>
            <a:r>
              <a:rPr lang="hr-HR" dirty="0"/>
              <a:t> 2007. </a:t>
            </a:r>
          </a:p>
          <a:p>
            <a:r>
              <a:rPr lang="hr-HR" dirty="0"/>
              <a:t>[15] R. Hanson, L. P. Kouwenhoven, J. R. Petta, S. Tarucha, L. M. K. Vandersypen, ”Spins in few-electron quantum dots”, </a:t>
            </a:r>
            <a:r>
              <a:rPr lang="hr-HR" i="1" dirty="0"/>
              <a:t>Rev. Mod. Phys.</a:t>
            </a:r>
            <a:r>
              <a:rPr lang="hr-HR" dirty="0"/>
              <a:t>, vol. 79, pp. 1217-1265, Oct 2007. </a:t>
            </a:r>
          </a:p>
          <a:p>
            <a:r>
              <a:rPr lang="hr-HR" dirty="0"/>
              <a:t>[16] Koichi Yamaguchi, Kunihiko Yujobo and Toshiyuki Kaizu, ”Stranski-Krastanov Growth of InAs Quantum Dots with Narrow Size Distribution”, </a:t>
            </a:r>
            <a:r>
              <a:rPr lang="hr-HR" i="1" dirty="0"/>
              <a:t>Japanese Journal of Applied Physics</a:t>
            </a:r>
            <a:r>
              <a:rPr lang="hr-HR" dirty="0"/>
              <a:t>, Volume 39, Part 2, Number 12A, 2000. </a:t>
            </a:r>
          </a:p>
          <a:p>
            <a:r>
              <a:rPr lang="hr-HR" dirty="0"/>
              <a:t>[17] P.D. Jarillo-Herrero, ”Quantum transport in carbon nanotubes,” Master's thesis, TU DELFT, 2005. </a:t>
            </a:r>
          </a:p>
          <a:p>
            <a:r>
              <a:rPr lang="hr-HR" dirty="0"/>
              <a:t>[18] ”http://www.princeton.edu/mnfl/the-tool-list/cambridge-nanotech/cambridge-ald.pdf </a:t>
            </a:r>
          </a:p>
          <a:p>
            <a:r>
              <a:rPr lang="hr-HR" dirty="0"/>
              <a:t>[19] http://www.sigmaaldrich.com/technical-documents/articles/material-matters/the-savannah-ald-system.html </a:t>
            </a:r>
          </a:p>
          <a:p>
            <a:r>
              <a:rPr lang="hr-HR" dirty="0"/>
              <a:t>[20] F.H.L. Koppends, ”Coherence and control of a single electron spin in a quantum dot. PhD thesis, Delft University of Technology, 10, 2007</a:t>
            </a:r>
          </a:p>
        </p:txBody>
      </p:sp>
    </p:spTree>
    <p:extLst>
      <p:ext uri="{BB962C8B-B14F-4D97-AF65-F5344CB8AC3E}">
        <p14:creationId xmlns:p14="http://schemas.microsoft.com/office/powerpoint/2010/main" val="12416017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Hvala na pažnji </a:t>
            </a:r>
            <a:endParaRPr lang="hr-HR" dirty="0"/>
          </a:p>
        </p:txBody>
      </p:sp>
      <p:sp>
        <p:nvSpPr>
          <p:cNvPr id="3" name="Content Placeholder 2"/>
          <p:cNvSpPr>
            <a:spLocks noGrp="1"/>
          </p:cNvSpPr>
          <p:nvPr>
            <p:ph idx="1"/>
          </p:nvPr>
        </p:nvSpPr>
        <p:spPr/>
        <p:txBody>
          <a:bodyPr/>
          <a:lstStyle/>
          <a:p>
            <a:r>
              <a:rPr lang="hr-HR" dirty="0" smtClean="0"/>
              <a:t>Pitanja?</a:t>
            </a:r>
            <a:br>
              <a:rPr lang="hr-HR" dirty="0" smtClean="0"/>
            </a:br>
            <a:endParaRPr lang="hr-HR" dirty="0"/>
          </a:p>
        </p:txBody>
      </p:sp>
      <p:pic>
        <p:nvPicPr>
          <p:cNvPr id="5" name="Picture 2" descr="C:\Users\Lada\AppData\Local\Microsoft\Windows\Temporary Internet Files\Content.IE5\NVA7131I\question-mark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821" y="1764225"/>
            <a:ext cx="6621470" cy="497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5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 Kvantne točke kao umjetni atomi</a:t>
            </a:r>
            <a:endParaRPr lang="de-AT" dirty="0"/>
          </a:p>
        </p:txBody>
      </p:sp>
      <p:pic>
        <p:nvPicPr>
          <p:cNvPr id="4" name="Picture 2" descr="d_50x50x10nm"/>
          <p:cNvPicPr>
            <a:picLocks noGrp="1" noChangeAspect="1" noChangeArrowheads="1"/>
          </p:cNvPicPr>
          <p:nvPr>
            <p:ph idx="1"/>
          </p:nvPr>
        </p:nvPicPr>
        <p:blipFill>
          <a:blip r:embed="rId3" cstate="print">
            <a:clrChange>
              <a:clrFrom>
                <a:srgbClr val="FBFAF8"/>
              </a:clrFrom>
              <a:clrTo>
                <a:srgbClr val="FBFAF8">
                  <a:alpha val="0"/>
                </a:srgbClr>
              </a:clrTo>
            </a:clrChange>
            <a:extLst>
              <a:ext uri="{28A0092B-C50C-407E-A947-70E740481C1C}">
                <a14:useLocalDpi xmlns:a14="http://schemas.microsoft.com/office/drawing/2010/main" val="0"/>
              </a:ext>
            </a:extLst>
          </a:blip>
          <a:srcRect/>
          <a:stretch>
            <a:fillRect/>
          </a:stretch>
        </p:blipFill>
        <p:spPr bwMode="auto">
          <a:xfrm>
            <a:off x="2554616" y="2575798"/>
            <a:ext cx="2356658" cy="1180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5811060" y="2971130"/>
            <a:ext cx="936104" cy="3802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Box 6"/>
          <p:cNvSpPr txBox="1"/>
          <p:nvPr/>
        </p:nvSpPr>
        <p:spPr>
          <a:xfrm>
            <a:off x="5463780" y="2260684"/>
            <a:ext cx="1667316" cy="461665"/>
          </a:xfrm>
          <a:prstGeom prst="rect">
            <a:avLst/>
          </a:prstGeom>
          <a:noFill/>
        </p:spPr>
        <p:txBody>
          <a:bodyPr wrap="none" rtlCol="0">
            <a:spAutoFit/>
          </a:bodyPr>
          <a:lstStyle/>
          <a:p>
            <a:r>
              <a:rPr lang="de-AT" sz="2400" dirty="0" smtClean="0">
                <a:solidFill>
                  <a:srgbClr val="0070C0"/>
                </a:solidFill>
              </a:rPr>
              <a:t>L~ </a:t>
            </a:r>
            <a:r>
              <a:rPr lang="de-AT" sz="2400" dirty="0">
                <a:solidFill>
                  <a:srgbClr val="0070C0"/>
                </a:solidFill>
                <a:latin typeface="Symbol" panose="05050102010706020507" pitchFamily="18" charset="2"/>
              </a:rPr>
              <a:t>l</a:t>
            </a:r>
            <a:r>
              <a:rPr lang="de-AT" sz="2400" baseline="-25000" dirty="0">
                <a:solidFill>
                  <a:srgbClr val="0070C0"/>
                </a:solidFill>
              </a:rPr>
              <a:t>De Broglie </a:t>
            </a:r>
            <a:endParaRPr lang="de-AT" sz="2400" dirty="0">
              <a:solidFill>
                <a:srgbClr val="0070C0"/>
              </a:solidFill>
            </a:endParaRPr>
          </a:p>
        </p:txBody>
      </p:sp>
      <p:pic>
        <p:nvPicPr>
          <p:cNvPr id="8" name="Bild 13"/>
          <p:cNvPicPr>
            <a:picLocks noChangeAspect="1"/>
          </p:cNvPicPr>
          <p:nvPr/>
        </p:nvPicPr>
        <p:blipFill rotWithShape="1">
          <a:blip r:embed="rId4" cstate="print"/>
          <a:srcRect b="9581"/>
          <a:stretch/>
        </p:blipFill>
        <p:spPr>
          <a:xfrm>
            <a:off x="8130413" y="1851174"/>
            <a:ext cx="1760661" cy="2669462"/>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3724183833"/>
              </p:ext>
            </p:extLst>
          </p:nvPr>
        </p:nvGraphicFramePr>
        <p:xfrm>
          <a:off x="10222393" y="2418737"/>
          <a:ext cx="1282219" cy="907476"/>
        </p:xfrm>
        <a:graphic>
          <a:graphicData uri="http://schemas.openxmlformats.org/presentationml/2006/ole">
            <mc:AlternateContent xmlns:mc="http://schemas.openxmlformats.org/markup-compatibility/2006">
              <mc:Choice xmlns:v="urn:schemas-microsoft-com:vml" Requires="v">
                <p:oleObj spid="_x0000_s1062" name="Equation" r:id="rId5" imgW="914400" imgH="647640" progId="Equation.3">
                  <p:embed/>
                </p:oleObj>
              </mc:Choice>
              <mc:Fallback>
                <p:oleObj name="Equation" r:id="rId5" imgW="914400" imgH="647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2393" y="2418737"/>
                        <a:ext cx="1282219" cy="9074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feld 14"/>
          <p:cNvSpPr txBox="1"/>
          <p:nvPr/>
        </p:nvSpPr>
        <p:spPr>
          <a:xfrm>
            <a:off x="2616920" y="1383102"/>
            <a:ext cx="1832553" cy="369332"/>
          </a:xfrm>
          <a:prstGeom prst="rect">
            <a:avLst/>
          </a:prstGeom>
          <a:noFill/>
        </p:spPr>
        <p:txBody>
          <a:bodyPr wrap="none" rtlCol="0">
            <a:spAutoFit/>
          </a:bodyPr>
          <a:lstStyle/>
          <a:p>
            <a:r>
              <a:rPr lang="de-DE" b="1" dirty="0" err="1" smtClean="0"/>
              <a:t>SiGe</a:t>
            </a:r>
            <a:r>
              <a:rPr lang="de-DE" b="1" dirty="0" smtClean="0"/>
              <a:t> </a:t>
            </a:r>
            <a:r>
              <a:rPr lang="de-DE" b="1" dirty="0" err="1" smtClean="0"/>
              <a:t>dome</a:t>
            </a:r>
            <a:r>
              <a:rPr lang="de-DE" b="1" dirty="0" smtClean="0"/>
              <a:t> </a:t>
            </a:r>
            <a:r>
              <a:rPr lang="de-DE" b="1" dirty="0" err="1" smtClean="0"/>
              <a:t>island</a:t>
            </a:r>
            <a:endParaRPr lang="de-DE" b="1" dirty="0"/>
          </a:p>
        </p:txBody>
      </p:sp>
      <p:sp>
        <p:nvSpPr>
          <p:cNvPr id="12" name="Textfeld 16"/>
          <p:cNvSpPr txBox="1"/>
          <p:nvPr/>
        </p:nvSpPr>
        <p:spPr>
          <a:xfrm>
            <a:off x="8130413" y="1383102"/>
            <a:ext cx="1703223" cy="369332"/>
          </a:xfrm>
          <a:prstGeom prst="rect">
            <a:avLst/>
          </a:prstGeom>
          <a:noFill/>
        </p:spPr>
        <p:txBody>
          <a:bodyPr wrap="none" rtlCol="0">
            <a:spAutoFit/>
          </a:bodyPr>
          <a:lstStyle/>
          <a:p>
            <a:r>
              <a:rPr lang="de-DE" b="1" dirty="0" err="1" smtClean="0"/>
              <a:t>Particle</a:t>
            </a:r>
            <a:r>
              <a:rPr lang="de-DE" b="1" dirty="0" smtClean="0"/>
              <a:t> in a box</a:t>
            </a:r>
            <a:endParaRPr lang="de-DE" b="1" dirty="0"/>
          </a:p>
        </p:txBody>
      </p:sp>
      <p:grpSp>
        <p:nvGrpSpPr>
          <p:cNvPr id="13" name="Group 12"/>
          <p:cNvGrpSpPr/>
          <p:nvPr/>
        </p:nvGrpSpPr>
        <p:grpSpPr>
          <a:xfrm>
            <a:off x="1335404" y="5169708"/>
            <a:ext cx="4032448" cy="1520880"/>
            <a:chOff x="323528" y="4572416"/>
            <a:chExt cx="4032448" cy="1520880"/>
          </a:xfrm>
        </p:grpSpPr>
        <p:graphicFrame>
          <p:nvGraphicFramePr>
            <p:cNvPr id="14" name="Objekt 18"/>
            <p:cNvGraphicFramePr>
              <a:graphicFrameLocks noChangeAspect="1"/>
            </p:cNvGraphicFramePr>
            <p:nvPr>
              <p:extLst>
                <p:ext uri="{D42A27DB-BD31-4B8C-83A1-F6EECF244321}">
                  <p14:modId xmlns:p14="http://schemas.microsoft.com/office/powerpoint/2010/main" val="1336729402"/>
                </p:ext>
              </p:extLst>
            </p:nvPr>
          </p:nvGraphicFramePr>
          <p:xfrm>
            <a:off x="488301" y="4932012"/>
            <a:ext cx="1751012" cy="801687"/>
          </p:xfrm>
          <a:graphic>
            <a:graphicData uri="http://schemas.openxmlformats.org/presentationml/2006/ole">
              <mc:AlternateContent xmlns:mc="http://schemas.openxmlformats.org/markup-compatibility/2006">
                <mc:Choice xmlns:v="urn:schemas-microsoft-com:vml" Requires="v">
                  <p:oleObj spid="_x0000_s1063" name="Equation" r:id="rId7" imgW="1028520" imgH="469800" progId="Equation.3">
                    <p:embed/>
                  </p:oleObj>
                </mc:Choice>
                <mc:Fallback>
                  <p:oleObj name="Equation" r:id="rId7" imgW="102852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301" y="4932012"/>
                          <a:ext cx="1751012"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hteck 21"/>
            <p:cNvSpPr/>
            <p:nvPr/>
          </p:nvSpPr>
          <p:spPr>
            <a:xfrm>
              <a:off x="2339752" y="4881934"/>
              <a:ext cx="1872208" cy="1200329"/>
            </a:xfrm>
            <a:prstGeom prst="rect">
              <a:avLst/>
            </a:prstGeom>
          </p:spPr>
          <p:txBody>
            <a:bodyPr wrap="square">
              <a:spAutoFit/>
            </a:bodyPr>
            <a:lstStyle/>
            <a:p>
              <a:r>
                <a:rPr lang="en-US" dirty="0" smtClean="0"/>
                <a:t>7-70nm </a:t>
              </a:r>
              <a:r>
                <a:rPr lang="hr-HR" dirty="0" smtClean="0"/>
                <a:t>na</a:t>
              </a:r>
              <a:r>
                <a:rPr lang="en-US" dirty="0" smtClean="0"/>
                <a:t> RT</a:t>
              </a:r>
            </a:p>
            <a:p>
              <a:r>
                <a:rPr lang="en-US" dirty="0" smtClean="0"/>
                <a:t>10-1000nm </a:t>
              </a:r>
              <a:r>
                <a:rPr lang="hr-HR" dirty="0" smtClean="0"/>
                <a:t>na</a:t>
              </a:r>
              <a:r>
                <a:rPr lang="en-US" dirty="0" smtClean="0"/>
                <a:t> 4K</a:t>
              </a:r>
            </a:p>
            <a:p>
              <a:endParaRPr lang="de-DE" dirty="0"/>
            </a:p>
          </p:txBody>
        </p:sp>
        <p:sp>
          <p:nvSpPr>
            <p:cNvPr id="16" name="Rounded Rectangle 15"/>
            <p:cNvSpPr/>
            <p:nvPr/>
          </p:nvSpPr>
          <p:spPr>
            <a:xfrm>
              <a:off x="323528" y="4572416"/>
              <a:ext cx="4032448" cy="15208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17" name="Group 16"/>
          <p:cNvGrpSpPr/>
          <p:nvPr/>
        </p:nvGrpSpPr>
        <p:grpSpPr>
          <a:xfrm>
            <a:off x="6261953" y="4734126"/>
            <a:ext cx="3960440" cy="1848401"/>
            <a:chOff x="5094447" y="4233862"/>
            <a:chExt cx="3960440" cy="1848401"/>
          </a:xfrm>
        </p:grpSpPr>
        <p:sp>
          <p:nvSpPr>
            <p:cNvPr id="18" name="Textfeld 24"/>
            <p:cNvSpPr txBox="1"/>
            <p:nvPr/>
          </p:nvSpPr>
          <p:spPr>
            <a:xfrm>
              <a:off x="5094447" y="5158933"/>
              <a:ext cx="3960440" cy="923330"/>
            </a:xfrm>
            <a:prstGeom prst="rect">
              <a:avLst/>
            </a:prstGeom>
            <a:noFill/>
          </p:spPr>
          <p:txBody>
            <a:bodyPr wrap="square" rtlCol="0">
              <a:spAutoFit/>
            </a:bodyPr>
            <a:lstStyle/>
            <a:p>
              <a:r>
                <a:rPr lang="de-DE" dirty="0" smtClean="0">
                  <a:sym typeface="Wingdings" panose="05000000000000000000" pitchFamily="2" charset="2"/>
                </a:rPr>
                <a:t> </a:t>
              </a:r>
              <a:r>
                <a:rPr lang="hr-HR" dirty="0" smtClean="0">
                  <a:sym typeface="Wingdings" panose="05000000000000000000" pitchFamily="2" charset="2"/>
                </a:rPr>
                <a:t>Potrebna kriogenika</a:t>
              </a:r>
              <a:r>
                <a:rPr lang="de-DE" dirty="0" smtClean="0">
                  <a:sym typeface="Wingdings" panose="05000000000000000000" pitchFamily="2" charset="2"/>
                </a:rPr>
                <a:t>(1K </a:t>
              </a:r>
              <a:r>
                <a:rPr lang="hr-HR" dirty="0" smtClean="0">
                  <a:sym typeface="Wingdings" panose="05000000000000000000" pitchFamily="2" charset="2"/>
                </a:rPr>
                <a:t>je</a:t>
              </a:r>
              <a:r>
                <a:rPr lang="de-DE" dirty="0" smtClean="0">
                  <a:sym typeface="Wingdings" panose="05000000000000000000" pitchFamily="2" charset="2"/>
                </a:rPr>
                <a:t> 0.08meV)</a:t>
              </a:r>
              <a:endParaRPr lang="de-DE" dirty="0" smtClean="0"/>
            </a:p>
            <a:p>
              <a:endParaRPr lang="de-DE" dirty="0"/>
            </a:p>
          </p:txBody>
        </p:sp>
        <mc:AlternateContent xmlns:mc="http://schemas.openxmlformats.org/markup-compatibility/2006" xmlns:a14="http://schemas.microsoft.com/office/drawing/2010/main">
          <mc:Choice Requires="a14">
            <p:sp>
              <p:nvSpPr>
                <p:cNvPr id="19" name="Rectangle 18"/>
                <p:cNvSpPr/>
                <p:nvPr/>
              </p:nvSpPr>
              <p:spPr>
                <a:xfrm>
                  <a:off x="5094447" y="4636616"/>
                  <a:ext cx="2868862"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ea typeface="Cambria Math"/>
                          </a:rPr>
                          <m:t>𝑘</m:t>
                        </m:r>
                        <m:r>
                          <a:rPr lang="de-DE" b="0" i="1" baseline="-25000" smtClean="0">
                            <a:latin typeface="Cambria Math"/>
                            <a:ea typeface="Cambria Math"/>
                          </a:rPr>
                          <m:t>𝐵</m:t>
                        </m:r>
                        <m:r>
                          <a:rPr lang="de-AT" b="0" i="1" smtClean="0">
                            <a:latin typeface="Cambria Math"/>
                            <a:ea typeface="Cambria Math"/>
                          </a:rPr>
                          <m:t>𝑇</m:t>
                        </m:r>
                        <m:r>
                          <a:rPr lang="de-AT" b="0" i="1" smtClean="0">
                            <a:latin typeface="Cambria Math"/>
                            <a:ea typeface="Cambria Math"/>
                          </a:rPr>
                          <m:t>≪∆</m:t>
                        </m:r>
                        <m:r>
                          <a:rPr lang="de-AT" i="1">
                            <a:latin typeface="Cambria Math"/>
                            <a:ea typeface="Cambria Math"/>
                          </a:rPr>
                          <m:t>𝐸</m:t>
                        </m:r>
                        <m:r>
                          <a:rPr lang="de-AT" i="1">
                            <a:latin typeface="Cambria Math"/>
                            <a:ea typeface="Cambria Math"/>
                          </a:rPr>
                          <m:t>~</m:t>
                        </m:r>
                        <m:f>
                          <m:fPr>
                            <m:ctrlPr>
                              <a:rPr lang="de-AT" i="1">
                                <a:latin typeface="Cambria Math"/>
                                <a:ea typeface="Cambria Math"/>
                              </a:rPr>
                            </m:ctrlPr>
                          </m:fPr>
                          <m:num>
                            <m:r>
                              <a:rPr lang="de-AT" i="1">
                                <a:latin typeface="Cambria Math"/>
                                <a:ea typeface="Cambria Math"/>
                              </a:rPr>
                              <m:t>1</m:t>
                            </m:r>
                          </m:num>
                          <m:den>
                            <m:sSup>
                              <m:sSupPr>
                                <m:ctrlPr>
                                  <a:rPr lang="de-AT" i="1">
                                    <a:latin typeface="Cambria Math"/>
                                    <a:ea typeface="Cambria Math"/>
                                  </a:rPr>
                                </m:ctrlPr>
                              </m:sSupPr>
                              <m:e>
                                <m:r>
                                  <a:rPr lang="de-AT" i="1">
                                    <a:latin typeface="Cambria Math"/>
                                    <a:ea typeface="Cambria Math"/>
                                  </a:rPr>
                                  <m:t>𝐿</m:t>
                                </m:r>
                              </m:e>
                              <m:sup>
                                <m:r>
                                  <a:rPr lang="de-AT" i="1">
                                    <a:latin typeface="Cambria Math"/>
                                    <a:ea typeface="Cambria Math"/>
                                  </a:rPr>
                                  <m:t>2</m:t>
                                </m:r>
                              </m:sup>
                            </m:sSup>
                          </m:den>
                        </m:f>
                        <m:r>
                          <a:rPr lang="de-AT" i="1">
                            <a:latin typeface="Cambria Math"/>
                            <a:ea typeface="Cambria Math"/>
                          </a:rPr>
                          <m:t>~ </m:t>
                        </m:r>
                        <m:r>
                          <m:rPr>
                            <m:sty m:val="p"/>
                          </m:rPr>
                          <a:rPr lang="de-AT" b="0" i="0" smtClean="0">
                            <a:latin typeface="Cambria Math"/>
                            <a:ea typeface="Cambria Math"/>
                          </a:rPr>
                          <m:t>few</m:t>
                        </m:r>
                        <m:r>
                          <a:rPr lang="de-AT" b="0" i="0" smtClean="0">
                            <a:latin typeface="Cambria Math"/>
                            <a:ea typeface="Cambria Math"/>
                          </a:rPr>
                          <m:t> </m:t>
                        </m:r>
                        <m:r>
                          <m:rPr>
                            <m:sty m:val="p"/>
                          </m:rPr>
                          <a:rPr lang="de-AT" b="0" i="0" smtClean="0">
                            <a:latin typeface="Cambria Math"/>
                            <a:ea typeface="Cambria Math"/>
                          </a:rPr>
                          <m:t>meV</m:t>
                        </m:r>
                        <m:r>
                          <a:rPr lang="de-AT" b="0" i="0" smtClean="0">
                            <a:latin typeface="Cambria Math"/>
                            <a:ea typeface="Cambria Math"/>
                          </a:rPr>
                          <m:t> </m:t>
                        </m:r>
                      </m:oMath>
                    </m:oMathPara>
                  </a14:m>
                  <a:endParaRPr lang="de-AT" dirty="0"/>
                </a:p>
              </p:txBody>
            </p:sp>
          </mc:Choice>
          <mc:Fallback xmlns="">
            <p:sp>
              <p:nvSpPr>
                <p:cNvPr id="32" name="Rectangle 31"/>
                <p:cNvSpPr>
                  <a:spLocks noRot="1" noChangeAspect="1" noMove="1" noResize="1" noEditPoints="1" noAdjustHandles="1" noChangeArrowheads="1" noChangeShapeType="1" noTextEdit="1"/>
                </p:cNvSpPr>
                <p:nvPr/>
              </p:nvSpPr>
              <p:spPr>
                <a:xfrm>
                  <a:off x="5094447" y="4636616"/>
                  <a:ext cx="2868862" cy="610936"/>
                </a:xfrm>
                <a:prstGeom prst="rect">
                  <a:avLst/>
                </a:prstGeom>
                <a:blipFill rotWithShape="1">
                  <a:blip r:embed="rId9" cstate="print"/>
                  <a:stretch>
                    <a:fillRect/>
                  </a:stretch>
                </a:blipFill>
              </p:spPr>
              <p:txBody>
                <a:bodyPr/>
                <a:lstStyle/>
                <a:p>
                  <a:r>
                    <a:rPr lang="de-DE">
                      <a:noFill/>
                    </a:rPr>
                    <a:t> </a:t>
                  </a:r>
                </a:p>
              </p:txBody>
            </p:sp>
          </mc:Fallback>
        </mc:AlternateContent>
        <p:sp>
          <p:nvSpPr>
            <p:cNvPr id="20" name="TextBox 19"/>
            <p:cNvSpPr txBox="1"/>
            <p:nvPr/>
          </p:nvSpPr>
          <p:spPr>
            <a:xfrm>
              <a:off x="5094447" y="4233862"/>
              <a:ext cx="3238387" cy="338554"/>
            </a:xfrm>
            <a:prstGeom prst="rect">
              <a:avLst/>
            </a:prstGeom>
            <a:noFill/>
          </p:spPr>
          <p:txBody>
            <a:bodyPr wrap="none" rtlCol="0">
              <a:spAutoFit/>
            </a:bodyPr>
            <a:lstStyle/>
            <a:p>
              <a:r>
                <a:rPr lang="hr-HR" sz="1600" dirty="0" smtClean="0">
                  <a:latin typeface="+mj-lt"/>
                </a:rPr>
                <a:t>Uvjet za </a:t>
              </a:r>
              <a:r>
                <a:rPr lang="hr-HR" sz="1600" dirty="0" smtClean="0">
                  <a:latin typeface="+mj-lt"/>
                </a:rPr>
                <a:t>opažanje </a:t>
              </a:r>
              <a:r>
                <a:rPr lang="hr-HR" sz="1600" dirty="0" smtClean="0">
                  <a:latin typeface="+mj-lt"/>
                </a:rPr>
                <a:t>kvantnih </a:t>
              </a:r>
              <a:r>
                <a:rPr lang="hr-HR" sz="1600" dirty="0" smtClean="0">
                  <a:latin typeface="+mj-lt"/>
                </a:rPr>
                <a:t>nivoa:</a:t>
              </a:r>
              <a:endParaRPr lang="de-AT" sz="1600" dirty="0">
                <a:latin typeface="+mj-lt"/>
              </a:endParaRPr>
            </a:p>
          </p:txBody>
        </p:sp>
      </p:grpSp>
      <p:sp>
        <p:nvSpPr>
          <p:cNvPr id="21" name="TextBox 20"/>
          <p:cNvSpPr txBox="1"/>
          <p:nvPr/>
        </p:nvSpPr>
        <p:spPr>
          <a:xfrm>
            <a:off x="1561906" y="4734126"/>
            <a:ext cx="3043649" cy="338554"/>
          </a:xfrm>
          <a:prstGeom prst="rect">
            <a:avLst/>
          </a:prstGeom>
          <a:noFill/>
        </p:spPr>
        <p:txBody>
          <a:bodyPr wrap="square" rtlCol="0">
            <a:spAutoFit/>
          </a:bodyPr>
          <a:lstStyle/>
          <a:p>
            <a:r>
              <a:rPr lang="hr-HR" sz="1600" dirty="0" smtClean="0">
                <a:latin typeface="+mj-lt"/>
              </a:rPr>
              <a:t>Uvjet za </a:t>
            </a:r>
            <a:r>
              <a:rPr lang="hr-HR" sz="1600" dirty="0" smtClean="0">
                <a:latin typeface="+mj-lt"/>
              </a:rPr>
              <a:t>zarobljavanje:</a:t>
            </a:r>
            <a:endParaRPr lang="de-AT" sz="1600" dirty="0">
              <a:latin typeface="+mj-lt"/>
            </a:endParaRPr>
          </a:p>
        </p:txBody>
      </p:sp>
    </p:spTree>
    <p:extLst>
      <p:ext uri="{BB962C8B-B14F-4D97-AF65-F5344CB8AC3E}">
        <p14:creationId xmlns:p14="http://schemas.microsoft.com/office/powerpoint/2010/main" val="456297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 Eksperimentalni cilj</a:t>
            </a:r>
            <a:endParaRPr lang="hr-HR" dirty="0"/>
          </a:p>
        </p:txBody>
      </p:sp>
      <p:sp>
        <p:nvSpPr>
          <p:cNvPr id="3" name="Content Placeholder 2"/>
          <p:cNvSpPr>
            <a:spLocks noGrp="1"/>
          </p:cNvSpPr>
          <p:nvPr>
            <p:ph idx="1"/>
          </p:nvPr>
        </p:nvSpPr>
        <p:spPr/>
        <p:txBody>
          <a:bodyPr/>
          <a:lstStyle/>
          <a:p>
            <a:r>
              <a:rPr lang="hr-HR" dirty="0" smtClean="0"/>
              <a:t>Staviti metalne kontakte na kvantnu točku </a:t>
            </a:r>
            <a:r>
              <a:rPr lang="hr-HR" dirty="0" smtClean="0">
                <a:sym typeface="Wingdings" pitchFamily="2" charset="2"/>
              </a:rPr>
              <a:t> nanotranzistor</a:t>
            </a:r>
            <a:endParaRPr lang="hr-HR"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599" y="2603297"/>
            <a:ext cx="5265521" cy="3961130"/>
          </a:xfrm>
          <a:prstGeom prst="rect">
            <a:avLst/>
          </a:prstGeom>
        </p:spPr>
      </p:pic>
    </p:spTree>
    <p:extLst>
      <p:ext uri="{BB962C8B-B14F-4D97-AF65-F5344CB8AC3E}">
        <p14:creationId xmlns:p14="http://schemas.microsoft.com/office/powerpoint/2010/main" val="2596535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 Coulmbova barijera</a:t>
            </a:r>
            <a:endParaRPr lang="hr-HR" dirty="0"/>
          </a:p>
        </p:txBody>
      </p:sp>
      <p:sp>
        <p:nvSpPr>
          <p:cNvPr id="3" name="Content Placeholder 2"/>
          <p:cNvSpPr>
            <a:spLocks noGrp="1"/>
          </p:cNvSpPr>
          <p:nvPr>
            <p:ph idx="1"/>
          </p:nvPr>
        </p:nvSpPr>
        <p:spPr/>
        <p:txBody>
          <a:bodyPr/>
          <a:lstStyle/>
          <a:p>
            <a:r>
              <a:rPr lang="hr-HR" dirty="0" smtClean="0"/>
              <a:t>Stavimo razliku napona između ploča</a:t>
            </a:r>
            <a:br>
              <a:rPr lang="hr-HR" dirty="0" smtClean="0"/>
            </a:br>
            <a:r>
              <a:rPr lang="hr-HR" dirty="0" smtClean="0"/>
              <a:t>da bismo kompenzirali odboj</a:t>
            </a:r>
            <a:br>
              <a:rPr lang="hr-HR" dirty="0" smtClean="0"/>
            </a:br>
            <a:r>
              <a:rPr lang="hr-HR" dirty="0" smtClean="0"/>
              <a:t>naboja </a:t>
            </a:r>
            <a:r>
              <a:rPr lang="hr-HR" dirty="0" smtClean="0">
                <a:sym typeface="Wingdings" pitchFamily="2" charset="2"/>
              </a:rPr>
              <a:t> tuneliranje</a:t>
            </a:r>
            <a:endParaRPr lang="hr-HR" dirty="0" smtClean="0"/>
          </a:p>
          <a:p>
            <a:endParaRPr lang="hr-HR" dirty="0"/>
          </a:p>
          <a:p>
            <a:endParaRPr lang="hr-HR" dirty="0"/>
          </a:p>
          <a:p>
            <a:r>
              <a:rPr lang="hr-HR" dirty="0" smtClean="0"/>
              <a:t>Zamjetan utjecaj u nanokondenzatorima </a:t>
            </a:r>
            <a:endParaRPr lang="hr-H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642" y="1156747"/>
            <a:ext cx="4065360" cy="24166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656" y="4844919"/>
            <a:ext cx="6323916" cy="978364"/>
          </a:xfrm>
          <a:prstGeom prst="rect">
            <a:avLst/>
          </a:prstGeom>
        </p:spPr>
      </p:pic>
    </p:spTree>
    <p:extLst>
      <p:ext uri="{BB962C8B-B14F-4D97-AF65-F5344CB8AC3E}">
        <p14:creationId xmlns:p14="http://schemas.microsoft.com/office/powerpoint/2010/main" val="1293598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270212" cy="1280890"/>
          </a:xfrm>
        </p:spPr>
        <p:txBody>
          <a:bodyPr/>
          <a:lstStyle/>
          <a:p>
            <a:r>
              <a:rPr lang="hr-HR" dirty="0" smtClean="0"/>
              <a:t>1. Elektronski transport u kvantnim točkama</a:t>
            </a:r>
            <a:endParaRPr lang="hr-HR" dirty="0"/>
          </a:p>
        </p:txBody>
      </p:sp>
      <p:sp>
        <p:nvSpPr>
          <p:cNvPr id="3" name="Content Placeholder 2"/>
          <p:cNvSpPr>
            <a:spLocks noGrp="1"/>
          </p:cNvSpPr>
          <p:nvPr>
            <p:ph idx="1"/>
          </p:nvPr>
        </p:nvSpPr>
        <p:spPr/>
        <p:txBody>
          <a:bodyPr>
            <a:normAutofit fontScale="92500"/>
          </a:bodyPr>
          <a:lstStyle/>
          <a:p>
            <a:r>
              <a:rPr lang="hr-HR" dirty="0" smtClean="0"/>
              <a:t>Ukupna energija N-elektronske kvantne točke s određenim naponima sourcea, draina i gatea:</a:t>
            </a:r>
          </a:p>
          <a:p>
            <a:endParaRPr lang="hr-HR" dirty="0"/>
          </a:p>
          <a:p>
            <a:endParaRPr lang="hr-HR" dirty="0" smtClean="0"/>
          </a:p>
          <a:p>
            <a:endParaRPr lang="hr-HR" dirty="0"/>
          </a:p>
          <a:p>
            <a:r>
              <a:rPr lang="hr-HR" dirty="0" smtClean="0"/>
              <a:t>Za opis mjerenja transporta korisniji je elektrokemijski potencijal:</a:t>
            </a:r>
          </a:p>
          <a:p>
            <a:endParaRPr lang="hr-HR" dirty="0" smtClean="0"/>
          </a:p>
          <a:p>
            <a:endParaRPr lang="hr-HR" dirty="0"/>
          </a:p>
          <a:p>
            <a:endParaRPr lang="hr-HR" dirty="0" smtClean="0"/>
          </a:p>
          <a:p>
            <a:r>
              <a:rPr lang="hr-HR" dirty="0" smtClean="0"/>
              <a:t>Ako primjenimo razliku napona                              </a:t>
            </a:r>
            <a:r>
              <a:rPr lang="hr-HR" dirty="0" smtClean="0">
                <a:sym typeface="Wingdings" pitchFamily="2" charset="2"/>
              </a:rPr>
              <a:t> otvara se procjep u elektrokemijskom potencijalu: </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862" y="2654801"/>
            <a:ext cx="6051885" cy="9129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638" y="4535131"/>
            <a:ext cx="7927123" cy="5542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7347" y="5259764"/>
            <a:ext cx="1447613" cy="3199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8862" y="5729082"/>
            <a:ext cx="2217969" cy="542171"/>
          </a:xfrm>
          <a:prstGeom prst="rect">
            <a:avLst/>
          </a:prstGeom>
        </p:spPr>
      </p:pic>
    </p:spTree>
    <p:extLst>
      <p:ext uri="{BB962C8B-B14F-4D97-AF65-F5344CB8AC3E}">
        <p14:creationId xmlns:p14="http://schemas.microsoft.com/office/powerpoint/2010/main" val="2590092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178" y="624110"/>
            <a:ext cx="9149896" cy="1280890"/>
          </a:xfrm>
        </p:spPr>
        <p:txBody>
          <a:bodyPr/>
          <a:lstStyle/>
          <a:p>
            <a:r>
              <a:rPr lang="hr-HR" dirty="0" smtClean="0"/>
              <a:t>1. Elektronski </a:t>
            </a:r>
            <a:r>
              <a:rPr lang="hr-HR" dirty="0"/>
              <a:t>transport u kvantnim točkama</a:t>
            </a:r>
          </a:p>
        </p:txBody>
      </p:sp>
      <p:sp>
        <p:nvSpPr>
          <p:cNvPr id="3" name="Content Placeholder 2"/>
          <p:cNvSpPr>
            <a:spLocks noGrp="1"/>
          </p:cNvSpPr>
          <p:nvPr>
            <p:ph idx="1"/>
          </p:nvPr>
        </p:nvSpPr>
        <p:spPr/>
        <p:txBody>
          <a:bodyPr/>
          <a:lstStyle/>
          <a:p>
            <a:r>
              <a:rPr lang="hr-HR" dirty="0" smtClean="0"/>
              <a:t>Ako nema elektrokemijskog potencijala koji leži u procjepu </a:t>
            </a:r>
            <a:r>
              <a:rPr lang="hr-HR" dirty="0" smtClean="0">
                <a:sym typeface="Wingdings" pitchFamily="2" charset="2"/>
              </a:rPr>
              <a:t> transport je blokiran </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492" y="2923203"/>
            <a:ext cx="4683716" cy="3934797"/>
          </a:xfrm>
          <a:prstGeom prst="rect">
            <a:avLst/>
          </a:prstGeom>
        </p:spPr>
      </p:pic>
    </p:spTree>
    <p:extLst>
      <p:ext uri="{BB962C8B-B14F-4D97-AF65-F5344CB8AC3E}">
        <p14:creationId xmlns:p14="http://schemas.microsoft.com/office/powerpoint/2010/main" val="1126270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270212" cy="1280890"/>
          </a:xfrm>
        </p:spPr>
        <p:txBody>
          <a:bodyPr/>
          <a:lstStyle/>
          <a:p>
            <a:r>
              <a:rPr lang="hr-HR" dirty="0" smtClean="0"/>
              <a:t>1. Elektronski </a:t>
            </a:r>
            <a:r>
              <a:rPr lang="hr-HR" dirty="0"/>
              <a:t>transport u kvantnim točkama</a:t>
            </a:r>
          </a:p>
        </p:txBody>
      </p:sp>
      <p:sp>
        <p:nvSpPr>
          <p:cNvPr id="3" name="Content Placeholder 2"/>
          <p:cNvSpPr>
            <a:spLocks noGrp="1"/>
          </p:cNvSpPr>
          <p:nvPr>
            <p:ph idx="1"/>
          </p:nvPr>
        </p:nvSpPr>
        <p:spPr/>
        <p:txBody>
          <a:bodyPr/>
          <a:lstStyle/>
          <a:p>
            <a:r>
              <a:rPr lang="hr-HR" dirty="0" smtClean="0"/>
              <a:t>Možemo pomoću napona gatea pomaknuti elektrokemijski potencijal u procjep</a:t>
            </a:r>
            <a:endParaRPr lang="hr-H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6515" y="2572246"/>
            <a:ext cx="4957011" cy="4129344"/>
          </a:xfrm>
          <a:prstGeom prst="rect">
            <a:avLst/>
          </a:prstGeom>
        </p:spPr>
      </p:pic>
    </p:spTree>
    <p:extLst>
      <p:ext uri="{BB962C8B-B14F-4D97-AF65-F5344CB8AC3E}">
        <p14:creationId xmlns:p14="http://schemas.microsoft.com/office/powerpoint/2010/main" val="2741866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494</TotalTime>
  <Words>1568</Words>
  <Application>Microsoft Office PowerPoint</Application>
  <PresentationFormat>Custom</PresentationFormat>
  <Paragraphs>128</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Wisp</vt:lpstr>
      <vt:lpstr>Equation</vt:lpstr>
      <vt:lpstr>Package</vt:lpstr>
      <vt:lpstr>Nanofabrication of single hole transistors</vt:lpstr>
      <vt:lpstr>Sadržaj </vt:lpstr>
      <vt:lpstr>1. Motivacija</vt:lpstr>
      <vt:lpstr>1. Kvantne točke kao umjetni atomi</vt:lpstr>
      <vt:lpstr>1. Eksperimentalni cilj</vt:lpstr>
      <vt:lpstr>1. Coulmbova barijera</vt:lpstr>
      <vt:lpstr>1. Elektronski transport u kvantnim točkama</vt:lpstr>
      <vt:lpstr>1. Elektronski transport u kvantnim točkama</vt:lpstr>
      <vt:lpstr>1. Elektronski transport u kvantnim točkama</vt:lpstr>
      <vt:lpstr>1. Elektronski transport u kvantnim točkama</vt:lpstr>
      <vt:lpstr>1. Elektronski transport u kvantnim točkama</vt:lpstr>
      <vt:lpstr>2. Eksperimentalni postav</vt:lpstr>
      <vt:lpstr>2. Izrada tranzistora</vt:lpstr>
      <vt:lpstr>2.1.  Rast Si-Ge kvantnih točaka</vt:lpstr>
      <vt:lpstr>2.2. SEM slike uzorka </vt:lpstr>
      <vt:lpstr>2.3. Dizajn u softveru</vt:lpstr>
      <vt:lpstr>PowerPoint Presentation</vt:lpstr>
      <vt:lpstr>2.4. E-beam litografija + depozicija metala</vt:lpstr>
      <vt:lpstr>2.4. E-beam litografija + depozicija metala</vt:lpstr>
      <vt:lpstr>2.4. E-beam litografija + depozicija metala</vt:lpstr>
      <vt:lpstr>2.4. E-beam litografija + depozicija metala</vt:lpstr>
      <vt:lpstr>2.4. E-beam litografija + depozicija metala</vt:lpstr>
      <vt:lpstr>2.5. Atomic layer deposition ALD</vt:lpstr>
      <vt:lpstr>2.6. E-beam litografija + depozicija metala</vt:lpstr>
      <vt:lpstr>2.7. Wedge bonding</vt:lpstr>
      <vt:lpstr>3. Rezultati</vt:lpstr>
      <vt:lpstr>3. Rezultati</vt:lpstr>
      <vt:lpstr>3. Rezultati</vt:lpstr>
      <vt:lpstr>3. Rezultati</vt:lpstr>
      <vt:lpstr>4. Zaključak</vt:lpstr>
      <vt:lpstr>Literatura</vt:lpstr>
      <vt:lpstr>Hvala na pažnji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Nanofabrication of single hole transistors</dc:title>
  <dc:creator>Labor</dc:creator>
  <cp:lastModifiedBy>Borna</cp:lastModifiedBy>
  <cp:revision>32</cp:revision>
  <dcterms:created xsi:type="dcterms:W3CDTF">2015-12-01T17:21:03Z</dcterms:created>
  <dcterms:modified xsi:type="dcterms:W3CDTF">2016-01-30T21:35:06Z</dcterms:modified>
</cp:coreProperties>
</file>