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58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1" y="-5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5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1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3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6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2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6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8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0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B9BE-AF8F-4598-AAAB-F54AA8AC425D}" type="datetimeFigureOut">
              <a:rPr lang="en-US" smtClean="0"/>
              <a:t>27-Jan-17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3A0E-E0AC-4863-BFCC-5292ADEB4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6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Sinteza i priprema topoloških izolatora za transportna mjerenja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PMF Fizički odsjek</a:t>
            </a:r>
          </a:p>
          <a:p>
            <a:r>
              <a:rPr lang="hr-HR" dirty="0" smtClean="0"/>
              <a:t>Bruno Gudac</a:t>
            </a:r>
          </a:p>
          <a:p>
            <a:r>
              <a:rPr lang="hr-HR" dirty="0" smtClean="0"/>
              <a:t>26.1.2017.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4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67312"/>
            <a:ext cx="8229600" cy="138588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XRD analiza potvrđuje da se radi o monokristalu očekivane strukture</a:t>
            </a:r>
          </a:p>
          <a:p>
            <a:pPr lvl="1"/>
            <a:r>
              <a:rPr lang="hr-HR" dirty="0" smtClean="0"/>
              <a:t>&gt;  Nisu uočene strane strukture</a:t>
            </a:r>
            <a:endParaRPr lang="en-US" dirty="0"/>
          </a:p>
        </p:txBody>
      </p:sp>
      <p:pic>
        <p:nvPicPr>
          <p:cNvPr id="6146" name="Picture 2" descr="F:\BUKSA\faks\peta\ssif\x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64591"/>
            <a:ext cx="6911975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2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/>
          </a:bodyPr>
          <a:lstStyle/>
          <a:p>
            <a:r>
              <a:rPr lang="hr-HR" dirty="0" smtClean="0"/>
              <a:t>Cilj: stvoriti što tanji pravokutni uzorak za mjerenje pomoću dva strujna i dva naponska kontakta</a:t>
            </a:r>
          </a:p>
          <a:p>
            <a:endParaRPr lang="hr-HR" dirty="0"/>
          </a:p>
          <a:p>
            <a:r>
              <a:rPr lang="hr-HR" dirty="0" smtClean="0"/>
              <a:t>Počinje se kalanjem</a:t>
            </a:r>
            <a:endParaRPr lang="en-US" dirty="0"/>
          </a:p>
        </p:txBody>
      </p:sp>
      <p:pic>
        <p:nvPicPr>
          <p:cNvPr id="7170" name="Picture 2" descr="F:\BUKSA\faks\peta\ssif\Slik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78313" cy="48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6145422"/>
            <a:ext cx="427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(dolje) vidljiv glatki sloj, takva je površina poželjna na uzorku za mjerenja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3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20000" cy="571500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Daljnjim kalanjem dolazimo do zadovoljavajuće tankih uzoraka (listića), koje skalpelom odsječemo na željene dimenzije</a:t>
            </a:r>
          </a:p>
          <a:p>
            <a:pPr lvl="1"/>
            <a:r>
              <a:rPr lang="hr-HR" dirty="0" smtClean="0"/>
              <a:t>Debljina uzorka stotinjak mikrona (lijevo)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Iskušana metoda pripreme tankih uzoraka pomoću ljepljive trake (desno), debljina uzoraka desetak mikrona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90372"/>
            <a:ext cx="2278092" cy="16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F:\BUKSA\faks\peta\ssif\tra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29019"/>
            <a:ext cx="2971800" cy="22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0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3276599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Dovodimo uzorak na željene dimenzije</a:t>
            </a:r>
          </a:p>
          <a:p>
            <a:r>
              <a:rPr lang="hr-HR" dirty="0" smtClean="0"/>
              <a:t>Lijepimo ga na termalno vodljivu safirnu pločicu </a:t>
            </a:r>
          </a:p>
          <a:p>
            <a:r>
              <a:rPr lang="hr-HR" dirty="0"/>
              <a:t>S</a:t>
            </a:r>
            <a:r>
              <a:rPr lang="hr-HR" dirty="0" smtClean="0"/>
              <a:t>rebrnom pastom lijepimo platinske žice</a:t>
            </a:r>
          </a:p>
          <a:p>
            <a:r>
              <a:rPr lang="hr-HR" dirty="0" smtClean="0"/>
              <a:t>Metodom točkastog varenja ojačavamo kontakte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9218" name="Picture 2" descr="F:\BUKSA\faks\peta\ssif\spotwe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703"/>
            <a:ext cx="2667000" cy="2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BUKSA\faks\peta\ssif\uzorc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62" y="2895600"/>
            <a:ext cx="4358475" cy="326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21613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Metoda točkastog varenja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6283184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Uzorci spremni za mjerenje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1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Mjerenje i rezultati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Mjerenje izvršeno na cryocooleru</a:t>
            </a:r>
          </a:p>
          <a:p>
            <a:r>
              <a:rPr lang="hr-HR" dirty="0" smtClean="0"/>
              <a:t>Uzorci transportno karakterizirani</a:t>
            </a:r>
          </a:p>
          <a:p>
            <a:r>
              <a:rPr lang="hr-HR" dirty="0" smtClean="0"/>
              <a:t>Mjerena ovisnost otpora uzoraka o temperaturi</a:t>
            </a:r>
          </a:p>
          <a:p>
            <a:r>
              <a:rPr lang="hr-HR" dirty="0" smtClean="0"/>
              <a:t>Na oba načina pripremljeni uzorci pokazuju isto </a:t>
            </a:r>
            <a:r>
              <a:rPr lang="hr-HR" dirty="0" smtClean="0"/>
              <a:t>ponašanje</a:t>
            </a:r>
          </a:p>
          <a:p>
            <a:r>
              <a:rPr lang="hr-HR" dirty="0"/>
              <a:t>Kroz tanji uzorak (pripremljen trakom) puštana je pet puta manja struja (0.1 mA), a otpori su usporedivi </a:t>
            </a:r>
            <a:endParaRPr lang="hr-HR" dirty="0" smtClean="0"/>
          </a:p>
          <a:p>
            <a:pPr lvl="1"/>
            <a:r>
              <a:rPr lang="hr-HR" dirty="0"/>
              <a:t>N</a:t>
            </a:r>
            <a:r>
              <a:rPr lang="hr-HR" dirty="0" smtClean="0"/>
              <a:t>ije </a:t>
            </a:r>
            <a:r>
              <a:rPr lang="hr-HR" dirty="0"/>
              <a:t>vidljivo na grafu, prikazane su relativne </a:t>
            </a:r>
            <a:r>
              <a:rPr lang="hr-HR" dirty="0" smtClean="0"/>
              <a:t>promjene otpora </a:t>
            </a:r>
            <a:r>
              <a:rPr lang="hr-HR" dirty="0"/>
              <a:t>za svaki od </a:t>
            </a:r>
            <a:r>
              <a:rPr lang="hr-HR" dirty="0" smtClean="0"/>
              <a:t>uzoraka</a:t>
            </a:r>
          </a:p>
          <a:p>
            <a:pPr lvl="1"/>
            <a:r>
              <a:rPr lang="hr-HR" dirty="0" smtClean="0"/>
              <a:t>Tanji uzorak očekivano ima veći otpor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UKSA\faks\peta\ssif\grafzap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6562"/>
            <a:ext cx="7620000" cy="64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3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Padom temperature raste otpor uzoraka (izolatorsko ponašanje)</a:t>
            </a:r>
          </a:p>
          <a:p>
            <a:pPr lvl="1"/>
            <a:r>
              <a:rPr lang="hr-HR" dirty="0" smtClean="0"/>
              <a:t>na 100 K imamo porast od dva reda veličine</a:t>
            </a:r>
          </a:p>
          <a:p>
            <a:r>
              <a:rPr lang="hr-HR" dirty="0"/>
              <a:t>Na dovoljno niskim temperaturama doprinos vođenja po površini postaje značajan (odlika TI)</a:t>
            </a:r>
          </a:p>
          <a:p>
            <a:pPr lvl="1"/>
            <a:r>
              <a:rPr lang="hr-HR" dirty="0"/>
              <a:t>Vidljivo na grafu, otpor postaje manji ispod 50 K</a:t>
            </a:r>
          </a:p>
          <a:p>
            <a:pPr lvl="1"/>
            <a:r>
              <a:rPr lang="hr-HR" u="sng" dirty="0"/>
              <a:t>Omogućava proučavanje površinskih stanja na danim temperaturama</a:t>
            </a:r>
            <a:endParaRPr lang="en-US" u="sng" dirty="0"/>
          </a:p>
          <a:p>
            <a:endParaRPr lang="hr-HR" dirty="0" smtClean="0"/>
          </a:p>
          <a:p>
            <a:pPr marL="457200" lvl="1" indent="0">
              <a:buNone/>
            </a:pPr>
            <a:endParaRPr lang="hr-H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61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81600"/>
          </a:xfrm>
        </p:spPr>
        <p:txBody>
          <a:bodyPr>
            <a:normAutofit/>
          </a:bodyPr>
          <a:lstStyle/>
          <a:p>
            <a:r>
              <a:rPr lang="hr-HR" dirty="0" smtClean="0"/>
              <a:t>Sintetiziran topološki izolator BiSbTeSe</a:t>
            </a:r>
            <a:r>
              <a:rPr lang="hr-HR" baseline="-25000" dirty="0" smtClean="0"/>
              <a:t>2</a:t>
            </a:r>
            <a:r>
              <a:rPr lang="hr-HR" dirty="0" smtClean="0"/>
              <a:t> </a:t>
            </a:r>
          </a:p>
          <a:p>
            <a:r>
              <a:rPr lang="hr-HR" dirty="0" smtClean="0"/>
              <a:t>Modificirana metoda hlađenja materijala u peći</a:t>
            </a:r>
          </a:p>
          <a:p>
            <a:r>
              <a:rPr lang="hr-HR" dirty="0" smtClean="0"/>
              <a:t>Pripremljena dva uzorka za mjerenje, jedan jednostavnim kalanjem, drugi ljepljivom trakom</a:t>
            </a:r>
          </a:p>
          <a:p>
            <a:r>
              <a:rPr lang="hr-HR" dirty="0" smtClean="0"/>
              <a:t>Mjerenjem uočeno ponašanje topološkog izolatora</a:t>
            </a:r>
          </a:p>
          <a:p>
            <a:r>
              <a:rPr lang="hr-HR" dirty="0" smtClean="0"/>
              <a:t>Značaj mogućnosti proučavanja vodljivih površinskih stanja na niskim temperaturama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6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Topološki izolatori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2973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Kvantno stanje materijala karakterizirano posebnim </a:t>
            </a:r>
            <a:r>
              <a:rPr lang="hr-HR" u="sng" dirty="0" smtClean="0"/>
              <a:t>rubnim</a:t>
            </a:r>
            <a:r>
              <a:rPr lang="hr-HR" dirty="0" smtClean="0"/>
              <a:t> (2D) ili </a:t>
            </a:r>
            <a:r>
              <a:rPr lang="hr-HR" u="sng" dirty="0" smtClean="0"/>
              <a:t>površinskim</a:t>
            </a:r>
            <a:r>
              <a:rPr lang="hr-HR" dirty="0" smtClean="0"/>
              <a:t> (3D) stanjima</a:t>
            </a:r>
          </a:p>
          <a:p>
            <a:r>
              <a:rPr lang="hr-HR" dirty="0" smtClean="0"/>
              <a:t>Unutrašnjost izolatorska ili poluvodička</a:t>
            </a:r>
          </a:p>
          <a:p>
            <a:pPr lvl="1"/>
            <a:r>
              <a:rPr lang="hr-HR" dirty="0" smtClean="0"/>
              <a:t>Energijske vrpce kao kod izolatora</a:t>
            </a:r>
          </a:p>
          <a:p>
            <a:r>
              <a:rPr lang="hr-HR" dirty="0" smtClean="0"/>
              <a:t>Površina vodljiva</a:t>
            </a:r>
          </a:p>
          <a:p>
            <a:pPr lvl="1"/>
            <a:r>
              <a:rPr lang="hr-HR" dirty="0" smtClean="0"/>
              <a:t>Posebnost -&gt; </a:t>
            </a:r>
            <a:r>
              <a:rPr lang="hr-HR" b="1" dirty="0" smtClean="0"/>
              <a:t>topološka invarijanta</a:t>
            </a:r>
            <a:r>
              <a:rPr lang="hr-HR" dirty="0" smtClean="0"/>
              <a:t> na adijabatsku promjenu Hamiltonijana koja je ista dok god postoji energijski procjep između vodljive i valentne vrpce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0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Topološke invarijante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2895600"/>
          </a:xfrm>
        </p:spPr>
        <p:txBody>
          <a:bodyPr/>
          <a:lstStyle/>
          <a:p>
            <a:r>
              <a:rPr lang="hr-HR" dirty="0" smtClean="0"/>
              <a:t>Chernov broj kod 2D TI u kvantnom Hallovom efektu</a:t>
            </a:r>
          </a:p>
          <a:p>
            <a:endParaRPr lang="hr-HR" dirty="0"/>
          </a:p>
          <a:p>
            <a:r>
              <a:rPr lang="hr-HR" dirty="0" smtClean="0"/>
              <a:t>Z</a:t>
            </a:r>
            <a:r>
              <a:rPr lang="hr-HR" baseline="-25000" dirty="0" smtClean="0"/>
              <a:t>2</a:t>
            </a:r>
            <a:r>
              <a:rPr lang="hr-HR" dirty="0" smtClean="0"/>
              <a:t> invarijante kod TI koji čuva vremensku inverziju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64175" y="5029200"/>
            <a:ext cx="299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Kvantni Hallov efekt u 2D TI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17667"/>
              </p:ext>
            </p:extLst>
          </p:nvPr>
        </p:nvGraphicFramePr>
        <p:xfrm>
          <a:off x="3048000" y="2209800"/>
          <a:ext cx="14700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1206360" imgH="419040" progId="Equation.3">
                  <p:embed/>
                </p:oleObj>
              </mc:Choice>
              <mc:Fallback>
                <p:oleObj name="Equation" r:id="rId3" imgW="120636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09800"/>
                        <a:ext cx="14700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12956" y="2133600"/>
            <a:ext cx="289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n      </a:t>
            </a:r>
            <a:r>
              <a:rPr lang="hr-HR" dirty="0" smtClean="0"/>
              <a:t>topološka invarijanta</a:t>
            </a:r>
          </a:p>
          <a:p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dirty="0" smtClean="0">
                <a:solidFill>
                  <a:srgbClr val="C00000"/>
                </a:solidFill>
              </a:rPr>
              <a:t>      </a:t>
            </a:r>
            <a:r>
              <a:rPr lang="hr-HR" dirty="0" smtClean="0"/>
              <a:t>(</a:t>
            </a:r>
            <a:r>
              <a:rPr lang="hr-HR" dirty="0" smtClean="0">
                <a:solidFill>
                  <a:srgbClr val="C00000"/>
                </a:solidFill>
              </a:rPr>
              <a:t>Chern numer </a:t>
            </a:r>
            <a:r>
              <a:rPr lang="hr-HR" dirty="0" smtClean="0"/>
              <a:t>or </a:t>
            </a:r>
            <a:r>
              <a:rPr lang="hr-HR" dirty="0" smtClean="0">
                <a:solidFill>
                  <a:srgbClr val="C00000"/>
                </a:solidFill>
              </a:rPr>
              <a:t>TKNN</a:t>
            </a:r>
            <a:r>
              <a:rPr lang="hr-HR" dirty="0" smtClean="0"/>
              <a:t>)  </a:t>
            </a:r>
            <a:endParaRPr lang="hr-HR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5400" y="2318952"/>
            <a:ext cx="181232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1" y="4304025"/>
            <a:ext cx="4738525" cy="20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hr-HR" dirty="0" smtClean="0"/>
              <a:t>Vodljivi elektroni na površini predstavljaju čestice zaključanog heliciteta</a:t>
            </a:r>
          </a:p>
          <a:p>
            <a:pPr lvl="1"/>
            <a:r>
              <a:rPr lang="hr-HR" dirty="0" smtClean="0"/>
              <a:t>Nema raspršenja unatrag</a:t>
            </a:r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Na površini se zatvara energijski procjep</a:t>
            </a:r>
          </a:p>
          <a:p>
            <a:pPr lvl="1"/>
            <a:r>
              <a:rPr lang="hr-HR" dirty="0" smtClean="0"/>
              <a:t>Vodljiva rubna/površinska stanja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1905000" cy="1771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80490"/>
            <a:ext cx="2537126" cy="1028068"/>
          </a:xfrm>
          <a:prstGeom prst="rect">
            <a:avLst/>
          </a:prstGeom>
        </p:spPr>
      </p:pic>
      <p:pic>
        <p:nvPicPr>
          <p:cNvPr id="2050" name="Picture 2" descr="F:\BUKSA\faks\peta\ssif\Slika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57" y="4762500"/>
            <a:ext cx="5265738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2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Najpoznatiji TI</a:t>
            </a:r>
          </a:p>
          <a:p>
            <a:pPr lvl="1"/>
            <a:r>
              <a:rPr lang="hr-HR" dirty="0" smtClean="0"/>
              <a:t>Tetradimitni materijali oblika M</a:t>
            </a:r>
            <a:r>
              <a:rPr lang="hr-HR" baseline="-25000" dirty="0" smtClean="0"/>
              <a:t>2</a:t>
            </a:r>
            <a:r>
              <a:rPr lang="hr-HR" dirty="0" smtClean="0"/>
              <a:t>X</a:t>
            </a:r>
            <a:r>
              <a:rPr lang="hr-HR" baseline="-25000" dirty="0" smtClean="0"/>
              <a:t>3</a:t>
            </a:r>
            <a:endParaRPr lang="hr-HR" dirty="0" smtClean="0"/>
          </a:p>
          <a:p>
            <a:pPr lvl="2"/>
            <a:r>
              <a:rPr lang="hr-HR" dirty="0" smtClean="0"/>
              <a:t>M=Bi, Sb; X=Se,Te,S</a:t>
            </a:r>
            <a:endParaRPr lang="hr-HR" baseline="-25000" dirty="0" smtClean="0"/>
          </a:p>
          <a:p>
            <a:pPr lvl="2"/>
            <a:r>
              <a:rPr lang="hr-HR" dirty="0" smtClean="0"/>
              <a:t>navedeni opis zadovoljava BiSbTeSe</a:t>
            </a:r>
            <a:r>
              <a:rPr lang="hr-HR" baseline="-25000" dirty="0" smtClean="0"/>
              <a:t>2</a:t>
            </a:r>
            <a:r>
              <a:rPr lang="hr-HR" dirty="0" smtClean="0"/>
              <a:t> koji je u osnovi ovog seminara</a:t>
            </a:r>
          </a:p>
          <a:p>
            <a:pPr lvl="2"/>
            <a:endParaRPr lang="hr-HR" dirty="0"/>
          </a:p>
          <a:p>
            <a:pPr lvl="2"/>
            <a:endParaRPr lang="hr-HR" dirty="0" smtClean="0"/>
          </a:p>
          <a:p>
            <a:pPr lvl="1"/>
            <a:endParaRPr lang="hr-HR" dirty="0" smtClean="0"/>
          </a:p>
          <a:p>
            <a:pPr lvl="2"/>
            <a:endParaRPr lang="hr-HR" baseline="-25000" dirty="0"/>
          </a:p>
          <a:p>
            <a:pPr lvl="2"/>
            <a:endParaRPr lang="hr-HR" baseline="-25000" dirty="0" smtClean="0"/>
          </a:p>
          <a:p>
            <a:pPr lvl="1"/>
            <a:r>
              <a:rPr lang="hr-HR" dirty="0" smtClean="0"/>
              <a:t>Pb</a:t>
            </a:r>
            <a:r>
              <a:rPr lang="hr-HR" baseline="-25000" dirty="0" smtClean="0"/>
              <a:t>1-x</a:t>
            </a:r>
            <a:r>
              <a:rPr lang="hr-HR" dirty="0" smtClean="0"/>
              <a:t>Sn</a:t>
            </a:r>
            <a:r>
              <a:rPr lang="hr-HR" baseline="-25000" dirty="0" smtClean="0"/>
              <a:t>x</a:t>
            </a:r>
            <a:r>
              <a:rPr lang="hr-HR" dirty="0" smtClean="0"/>
              <a:t>Se za x &gt; 0.23, energijski procjep ovisi o x i T</a:t>
            </a:r>
          </a:p>
          <a:p>
            <a:pPr lvl="1"/>
            <a:r>
              <a:rPr lang="hr-HR" dirty="0" smtClean="0"/>
              <a:t>ZrSiS, TlBiTe</a:t>
            </a:r>
            <a:r>
              <a:rPr lang="hr-HR" baseline="-25000" dirty="0" smtClean="0"/>
              <a:t>2</a:t>
            </a:r>
            <a:r>
              <a:rPr lang="hr-HR" dirty="0" smtClean="0"/>
              <a:t>, SmB</a:t>
            </a:r>
            <a:r>
              <a:rPr lang="hr-HR" baseline="-25000" dirty="0" smtClean="0"/>
              <a:t>6</a:t>
            </a:r>
            <a:r>
              <a:rPr lang="hr-HR" dirty="0" smtClean="0"/>
              <a:t>, GeBi</a:t>
            </a:r>
            <a:r>
              <a:rPr lang="hr-HR" baseline="-25000" dirty="0" smtClean="0"/>
              <a:t>2</a:t>
            </a:r>
            <a:r>
              <a:rPr lang="hr-HR" dirty="0" smtClean="0"/>
              <a:t>Te</a:t>
            </a:r>
            <a:r>
              <a:rPr lang="hr-HR" baseline="-25000" dirty="0" smtClean="0"/>
              <a:t>4</a:t>
            </a:r>
            <a:endParaRPr lang="hr-HR" baseline="-25000" dirty="0"/>
          </a:p>
          <a:p>
            <a:pPr lvl="2"/>
            <a:endParaRPr lang="hr-HR" baseline="-25000" dirty="0" smtClean="0"/>
          </a:p>
          <a:p>
            <a:pPr lvl="2"/>
            <a:endParaRPr lang="hr-HR" baseline="-25000" dirty="0"/>
          </a:p>
          <a:p>
            <a:pPr marL="914400" lvl="2" indent="0">
              <a:buNone/>
            </a:pPr>
            <a:r>
              <a:rPr lang="hr-HR" baseline="-25000" dirty="0" smtClean="0"/>
              <a:t>	</a:t>
            </a:r>
            <a:endParaRPr lang="hr-HR" baseline="-25000" dirty="0"/>
          </a:p>
          <a:p>
            <a:pPr lvl="2"/>
            <a:endParaRPr lang="hr-HR" baseline="-25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78" y="2514600"/>
            <a:ext cx="4462774" cy="1587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035" y="290267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Se-S</a:t>
            </a:r>
            <a:endParaRPr lang="hr-H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80674" y="3317375"/>
            <a:ext cx="4385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9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28" y="8238"/>
            <a:ext cx="8229600" cy="1143000"/>
          </a:xfrm>
        </p:spPr>
        <p:txBody>
          <a:bodyPr/>
          <a:lstStyle/>
          <a:p>
            <a:r>
              <a:rPr lang="hr-HR" dirty="0" smtClean="0"/>
              <a:t>Sinteza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Cilj - visokokvalitetni monokristali BiSbTeSe</a:t>
            </a:r>
            <a:r>
              <a:rPr lang="hr-HR" sz="2800" baseline="-25000" dirty="0" smtClean="0"/>
              <a:t>2</a:t>
            </a:r>
          </a:p>
          <a:p>
            <a:pPr lvl="3"/>
            <a:r>
              <a:rPr lang="hr-HR" sz="1800" dirty="0" smtClean="0"/>
              <a:t>Što manje nečistoća i defekata -&gt; minimiziranje utjecaja volumnih stanja i povećanje mobilnosti</a:t>
            </a:r>
            <a:endParaRPr lang="hr-HR" sz="1800" dirty="0"/>
          </a:p>
          <a:p>
            <a:r>
              <a:rPr lang="hr-HR" sz="2800" dirty="0" smtClean="0"/>
              <a:t>Elementi u pravilnim stehiometrijskim omjerima pomješani u </a:t>
            </a:r>
            <a:r>
              <a:rPr lang="hr-HR" sz="2800" u="sng" dirty="0" smtClean="0"/>
              <a:t>gloveboxu</a:t>
            </a:r>
          </a:p>
          <a:p>
            <a:r>
              <a:rPr lang="hr-HR" sz="2800" dirty="0" smtClean="0"/>
              <a:t>Smješteni u obostrano zataljenu kvarcnu cjevčicu</a:t>
            </a:r>
            <a:endParaRPr lang="hr-HR" sz="2800" dirty="0"/>
          </a:p>
          <a:p>
            <a:endParaRPr lang="hr-HR" sz="2800" u="sng" dirty="0" smtClean="0"/>
          </a:p>
          <a:p>
            <a:pPr marL="0" indent="0">
              <a:buNone/>
            </a:pPr>
            <a:endParaRPr lang="hr-HR" sz="2800" u="sng" dirty="0" smtClean="0"/>
          </a:p>
        </p:txBody>
      </p:sp>
      <p:pic>
        <p:nvPicPr>
          <p:cNvPr id="3074" name="Picture 2" descr="F:\BUKSA\faks\peta\ssif\glove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5715000" cy="27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4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5105400" cy="4525963"/>
          </a:xfrm>
        </p:spPr>
        <p:txBody>
          <a:bodyPr/>
          <a:lstStyle/>
          <a:p>
            <a:r>
              <a:rPr lang="hr-HR" dirty="0" smtClean="0"/>
              <a:t>Ampulu stavljamo u peć</a:t>
            </a:r>
          </a:p>
          <a:p>
            <a:pPr lvl="1"/>
            <a:r>
              <a:rPr lang="hr-HR" dirty="0" smtClean="0"/>
              <a:t>Linearno podižemo temperaturu od sobne do 850 </a:t>
            </a:r>
            <a:r>
              <a:rPr lang="hr-HR" baseline="40000" dirty="0" smtClean="0"/>
              <a:t>o</a:t>
            </a:r>
            <a:r>
              <a:rPr lang="hr-HR" dirty="0" smtClean="0"/>
              <a:t>C kroz 24 sata</a:t>
            </a:r>
          </a:p>
          <a:p>
            <a:pPr lvl="1"/>
            <a:r>
              <a:rPr lang="hr-HR" dirty="0" smtClean="0"/>
              <a:t>Na 850 </a:t>
            </a:r>
            <a:r>
              <a:rPr lang="hr-HR" baseline="40000" dirty="0" smtClean="0"/>
              <a:t>o</a:t>
            </a:r>
            <a:r>
              <a:rPr lang="hr-HR" dirty="0" smtClean="0"/>
              <a:t>C se zadržavamo tri dana uz protresanje taljevine radi homogenizacije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969"/>
            <a:ext cx="5143500" cy="15852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1200" y="559544"/>
                <a:ext cx="24585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Materijal u obostrano zataljenoj kvarcnoj cjevčici (ampuli) (vakuum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hr-HR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r-HR" b="0" i="1" smtClean="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𝑚𝑏𝑎𝑟</m:t>
                    </m:r>
                  </m:oMath>
                </a14:m>
                <a:r>
                  <a:rPr lang="hr-HR" dirty="0" smtClean="0"/>
                  <a:t>)</a:t>
                </a:r>
                <a:endParaRPr lang="hr-H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59544"/>
                <a:ext cx="245857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985" t="-2538" r="-24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38" y="2667000"/>
            <a:ext cx="3454399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0700" y="5334000"/>
            <a:ext cx="327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Peći u kojima je obavljena sinteza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4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BUKSA\faks\peta\ssif\temp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657600" cy="58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3873702" cy="2553545"/>
          </a:xfrm>
          <a:prstGeom prst="rect">
            <a:avLst/>
          </a:prstGeom>
        </p:spPr>
      </p:pic>
      <p:pic>
        <p:nvPicPr>
          <p:cNvPr id="4099" name="Picture 3" descr="C:\Users\bruno\Downloads\slieksinteze001i002\WP_20170106_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0288"/>
            <a:ext cx="3932083" cy="22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540" y="152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Modificirana Bridgmanova metoda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344359"/>
            <a:ext cx="5005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(gore) Bridgmanova metoda; (dolje) postav za hlađenje taljevine;  (desno) gradijent temperature u modificiranoj metodi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4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hr-HR" dirty="0" smtClean="0"/>
              <a:t>Hlađenje</a:t>
            </a:r>
          </a:p>
          <a:p>
            <a:pPr lvl="1"/>
            <a:r>
              <a:rPr lang="hr-HR" dirty="0" smtClean="0"/>
              <a:t>Linearno spuštanje temperature sa 850 </a:t>
            </a:r>
            <a:r>
              <a:rPr lang="hr-HR" baseline="40000" dirty="0" smtClean="0"/>
              <a:t>o</a:t>
            </a:r>
            <a:r>
              <a:rPr lang="hr-HR" dirty="0" smtClean="0"/>
              <a:t>C  na 450 </a:t>
            </a:r>
            <a:r>
              <a:rPr lang="hr-HR" baseline="40000" dirty="0" smtClean="0"/>
              <a:t>o</a:t>
            </a:r>
            <a:r>
              <a:rPr lang="hr-HR" dirty="0" smtClean="0"/>
              <a:t>C kroz tri dana</a:t>
            </a:r>
            <a:endParaRPr lang="hr-HR" dirty="0"/>
          </a:p>
          <a:p>
            <a:pPr lvl="1"/>
            <a:r>
              <a:rPr lang="hr-HR" dirty="0" smtClean="0"/>
              <a:t>Uklanjanje cjevčice iz peći</a:t>
            </a:r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r>
              <a:rPr lang="hr-HR" dirty="0" smtClean="0"/>
              <a:t>Otvaranje cjevčice</a:t>
            </a:r>
          </a:p>
        </p:txBody>
      </p:sp>
      <p:pic>
        <p:nvPicPr>
          <p:cNvPr id="5122" name="Picture 2" descr="C:\Users\bruno\Downloads\slieksinteze001i002\slika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-42734" r="7726" b="42734"/>
          <a:stretch/>
        </p:blipFill>
        <p:spPr bwMode="auto">
          <a:xfrm>
            <a:off x="2362200" y="1219199"/>
            <a:ext cx="4658498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89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560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Sinteza i priprema topoloških izolatora za transportna mjerenja</vt:lpstr>
      <vt:lpstr>Topološki izolatori</vt:lpstr>
      <vt:lpstr>Topološke invarijante</vt:lpstr>
      <vt:lpstr>PowerPoint Presentation</vt:lpstr>
      <vt:lpstr>PowerPoint Presentation</vt:lpstr>
      <vt:lpstr>Sinteza</vt:lpstr>
      <vt:lpstr>PowerPoint Presentation</vt:lpstr>
      <vt:lpstr>PowerPoint Presentation</vt:lpstr>
      <vt:lpstr>PowerPoint Presentation</vt:lpstr>
      <vt:lpstr>PowerPoint Presentation</vt:lpstr>
      <vt:lpstr>Priprema</vt:lpstr>
      <vt:lpstr>PowerPoint Presentation</vt:lpstr>
      <vt:lpstr>PowerPoint Presentation</vt:lpstr>
      <vt:lpstr>Mjerenje i rezultati</vt:lpstr>
      <vt:lpstr>PowerPoint Presentation</vt:lpstr>
      <vt:lpstr>PowerPoint Presentation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Sinteza i priprema topoloških izolatora za transportna mjerenja</dc:title>
  <dc:creator>bruno</dc:creator>
  <cp:lastModifiedBy>bruno</cp:lastModifiedBy>
  <cp:revision>19</cp:revision>
  <dcterms:created xsi:type="dcterms:W3CDTF">2017-01-26T10:22:22Z</dcterms:created>
  <dcterms:modified xsi:type="dcterms:W3CDTF">2017-01-27T13:34:47Z</dcterms:modified>
</cp:coreProperties>
</file>