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6" r:id="rId2"/>
    <p:sldId id="257" r:id="rId3"/>
    <p:sldId id="258" r:id="rId4"/>
    <p:sldId id="291" r:id="rId5"/>
    <p:sldId id="260" r:id="rId6"/>
    <p:sldId id="290" r:id="rId7"/>
    <p:sldId id="261" r:id="rId8"/>
    <p:sldId id="262" r:id="rId9"/>
    <p:sldId id="263" r:id="rId10"/>
    <p:sldId id="286" r:id="rId11"/>
    <p:sldId id="264" r:id="rId12"/>
    <p:sldId id="265" r:id="rId13"/>
    <p:sldId id="266" r:id="rId14"/>
    <p:sldId id="267" r:id="rId15"/>
    <p:sldId id="292" r:id="rId16"/>
    <p:sldId id="289" r:id="rId17"/>
    <p:sldId id="268" r:id="rId18"/>
    <p:sldId id="269" r:id="rId19"/>
    <p:sldId id="270" r:id="rId20"/>
    <p:sldId id="271" r:id="rId21"/>
    <p:sldId id="293" r:id="rId22"/>
    <p:sldId id="285" r:id="rId23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  <a:srgbClr val="FFFF00"/>
    <a:srgbClr val="006600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91" autoAdjust="0"/>
  </p:normalViewPr>
  <p:slideViewPr>
    <p:cSldViewPr>
      <p:cViewPr>
        <p:scale>
          <a:sx n="100" d="100"/>
          <a:sy n="100" d="100"/>
        </p:scale>
        <p:origin x="-70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940637B-ED6E-4928-AA65-769D54477922}" type="datetimeFigureOut">
              <a:rPr lang="en-US"/>
              <a:pPr/>
              <a:t>1/27/2017</a:t>
            </a:fld>
            <a:endParaRPr lang="en-US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52F916B-25AB-4B31-806E-2AC6A66F6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1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F916B-25AB-4B31-806E-2AC6A66F62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 svojstvima grafena pročitaj na </a:t>
            </a:r>
          </a:p>
          <a:p>
            <a:r>
              <a:rPr lang="en-US" dirty="0"/>
              <a:t>https://www.graphenea.com/pages/graphene-properties</a:t>
            </a:r>
            <a:endParaRPr lang="hr-HR" dirty="0"/>
          </a:p>
          <a:p>
            <a:endParaRPr lang="hr-HR" dirty="0"/>
          </a:p>
          <a:p>
            <a:r>
              <a:rPr lang="hr-HR" dirty="0"/>
              <a:t>Slika mobilnost: http://www.nature.com/nmat/journal/v6/n3/full/nmat1849.html#B8</a:t>
            </a:r>
          </a:p>
          <a:p>
            <a:endParaRPr lang="hr-HR" dirty="0"/>
          </a:p>
          <a:p>
            <a:r>
              <a:rPr lang="hr-HR" dirty="0"/>
              <a:t>Slika tranparencije i konstante apsorpcije: http://www.condmat.physics.manchester.ac.uk/pdf/mesoscopic/publications/graphene/Science_2008fsc.pdf</a:t>
            </a:r>
          </a:p>
          <a:p>
            <a:endParaRPr lang="hr-HR" dirty="0"/>
          </a:p>
          <a:p>
            <a:r>
              <a:rPr lang="hr-HR" dirty="0"/>
              <a:t>Slika čvrstoća: http://www.nextbigfuture.com/2011/05/computationally-designing-strongest.html</a:t>
            </a:r>
          </a:p>
          <a:p>
            <a:r>
              <a:rPr lang="hr-HR" dirty="0"/>
              <a:t>Nema energetski procjep: Rev. Mod. Phys. </a:t>
            </a:r>
            <a:r>
              <a:rPr lang="hr-HR" b="1" dirty="0"/>
              <a:t>83</a:t>
            </a:r>
            <a:r>
              <a:rPr lang="hr-HR" dirty="0"/>
              <a:t>, 407 (2011)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file:///D:/My%20Documents/Optical%20properties%20of%202D%20materials/Wang_Chem_Soc_rev_45_1750_2016.pdf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6B33B-AEE2-427C-AB57-BF2883330E12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6DAAE-B053-4AE3-A014-219B13485C9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97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FB63D-91D8-45A2-ABB6-64D88C14866A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37735-CA89-42AA-9409-6C5FDB30A8E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96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FA2B1-DE0B-4F11-AF98-C5223B739ABB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26481-FCE6-4DBF-B4B4-54EEEF5FC98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6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92014-E829-427D-8806-88747958B173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7B2F2-7029-4F6E-9230-E0ED8CF295E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6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E5C9F-1EF1-4A5D-A21E-211561AE8B42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0A2-88D1-4F7B-833E-2EA09DEEB0F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39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EE9AC-24CE-4180-A88F-90B64411B416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820E0-43C4-4FD4-95AD-699B8C99259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3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2A130-F3ED-4B84-8423-3BC97C32A7D3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B4081-92B0-4203-A75B-DE4AB4934C5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75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B9913-06BA-4190-A5BA-B005495E0101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D9E1D-9432-466A-95F7-6079046C71C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75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BBE59-E237-483B-9BFC-4B3ADC4532E1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56077-1019-48A6-81A9-33BD16C8DA8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59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6527D-E196-46F5-B3DD-75D7E65D940A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02E4-D035-470B-91E7-0CB1323E79F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81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24D23-C164-4DF9-9639-162549A20A12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C8164-3061-4A9A-914F-54CACCDD60E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02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4F4425-D6E6-4EC0-9BEF-BFEC5DAEEC29}" type="datetimeFigureOut">
              <a:rPr lang="hr-HR" smtClean="0"/>
              <a:pPr>
                <a:defRPr/>
              </a:pPr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EDC91C-FECC-4995-B244-945E0A561FE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29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58896" y="1556792"/>
            <a:ext cx="7772400" cy="1470025"/>
          </a:xfrm>
        </p:spPr>
        <p:txBody>
          <a:bodyPr/>
          <a:lstStyle/>
          <a:p>
            <a:r>
              <a:rPr lang="hr-HR" dirty="0" smtClean="0"/>
              <a:t>Optička svojstva jednoslojnog i dvoslojnog MoS</a:t>
            </a:r>
            <a:r>
              <a:rPr lang="hr-HR" baseline="-25000" dirty="0" smtClean="0"/>
              <a:t>2</a:t>
            </a:r>
            <a:endParaRPr lang="hr-HR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357346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Valentino Jadriško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Mentor: Nataša Vujičić, IFS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Siječanj 2017</a:t>
            </a:r>
            <a:endParaRPr lang="hr-HR" dirty="0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31321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733"/>
            <a:ext cx="2619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40" y="0"/>
            <a:ext cx="2056712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1"/>
          </a:xfrm>
        </p:spPr>
        <p:txBody>
          <a:bodyPr/>
          <a:lstStyle/>
          <a:p>
            <a:r>
              <a:rPr lang="hr-HR" dirty="0" smtClean="0"/>
              <a:t>Elektronska struktura MoS</a:t>
            </a:r>
            <a:r>
              <a:rPr lang="hr-HR" baseline="-25000" dirty="0" smtClean="0"/>
              <a:t>2</a:t>
            </a:r>
            <a:endParaRPr lang="hr-HR" dirty="0" smtClean="0"/>
          </a:p>
        </p:txBody>
      </p:sp>
      <p:pic>
        <p:nvPicPr>
          <p:cNvPr id="2150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52736"/>
            <a:ext cx="7416998" cy="5283823"/>
          </a:xfrm>
        </p:spPr>
      </p:pic>
      <p:sp>
        <p:nvSpPr>
          <p:cNvPr id="2" name="TextBox 1"/>
          <p:cNvSpPr txBox="1"/>
          <p:nvPr/>
        </p:nvSpPr>
        <p:spPr>
          <a:xfrm>
            <a:off x="4018831" y="6431851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+mn-lt"/>
              </a:rPr>
              <a:t>A. Splendiani, L. Sun, Y. Zhang, T. Li, J. </a:t>
            </a:r>
            <a:r>
              <a:rPr lang="it-IT" sz="800" dirty="0" smtClean="0">
                <a:latin typeface="+mn-lt"/>
              </a:rPr>
              <a:t>Kim,</a:t>
            </a:r>
            <a:r>
              <a:rPr lang="hr-HR" sz="800" dirty="0" smtClean="0">
                <a:latin typeface="+mn-lt"/>
              </a:rPr>
              <a:t> </a:t>
            </a:r>
            <a:r>
              <a:rPr lang="en-US" sz="800" dirty="0" smtClean="0">
                <a:latin typeface="+mn-lt"/>
              </a:rPr>
              <a:t>C</a:t>
            </a:r>
            <a:r>
              <a:rPr lang="en-US" sz="800" dirty="0">
                <a:latin typeface="+mn-lt"/>
              </a:rPr>
              <a:t>.-Y. </a:t>
            </a:r>
            <a:r>
              <a:rPr lang="en-US" sz="800" dirty="0" err="1">
                <a:latin typeface="+mn-lt"/>
              </a:rPr>
              <a:t>Chim</a:t>
            </a:r>
            <a:r>
              <a:rPr lang="en-US" sz="800" dirty="0">
                <a:latin typeface="+mn-lt"/>
              </a:rPr>
              <a:t>, G. Galli, and F. Wang, </a:t>
            </a:r>
            <a:r>
              <a:rPr lang="en-US" sz="800" dirty="0" smtClean="0">
                <a:latin typeface="+mn-lt"/>
              </a:rPr>
              <a:t>Emerging</a:t>
            </a:r>
            <a:r>
              <a:rPr lang="hr-HR" sz="800" dirty="0" smtClean="0">
                <a:latin typeface="+mn-lt"/>
              </a:rPr>
              <a:t> Photoluminescence </a:t>
            </a:r>
            <a:r>
              <a:rPr lang="hr-HR" sz="800" dirty="0">
                <a:latin typeface="+mn-lt"/>
              </a:rPr>
              <a:t>in Monolayer MoS2 </a:t>
            </a:r>
            <a:r>
              <a:rPr lang="hr-HR" sz="800" dirty="0" smtClean="0">
                <a:latin typeface="+mn-lt"/>
              </a:rPr>
              <a:t>, </a:t>
            </a:r>
            <a:r>
              <a:rPr lang="nl-NL" sz="800" dirty="0" smtClean="0">
                <a:latin typeface="+mn-lt"/>
              </a:rPr>
              <a:t>Nano </a:t>
            </a:r>
            <a:r>
              <a:rPr lang="nl-NL" sz="800" dirty="0">
                <a:latin typeface="+mn-lt"/>
              </a:rPr>
              <a:t>Letters, vol. 10, pp. 12711275, apr </a:t>
            </a:r>
            <a:r>
              <a:rPr lang="nl-NL" sz="800" dirty="0" smtClean="0">
                <a:latin typeface="+mn-lt"/>
              </a:rPr>
              <a:t>2010.</a:t>
            </a:r>
            <a:r>
              <a:rPr lang="hr-HR" sz="800" dirty="0" smtClean="0">
                <a:latin typeface="+mn-lt"/>
              </a:rPr>
              <a:t> 1.3.1</a:t>
            </a:r>
            <a:endParaRPr lang="hr-HR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r-HR" dirty="0" smtClean="0"/>
              <a:t>Raman </a:t>
            </a:r>
            <a:r>
              <a:rPr lang="hr-HR" dirty="0" smtClean="0"/>
              <a:t>aktivni modovi </a:t>
            </a:r>
            <a:r>
              <a:rPr lang="hr-HR" dirty="0" smtClean="0"/>
              <a:t>MoS</a:t>
            </a:r>
            <a:r>
              <a:rPr lang="hr-HR" baseline="-25000" dirty="0" smtClean="0"/>
              <a:t>2</a:t>
            </a:r>
            <a:endParaRPr lang="hr-H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hr-HR" sz="2400" dirty="0" smtClean="0"/>
          </a:p>
          <a:p>
            <a:pPr marL="0" indent="0">
              <a:lnSpc>
                <a:spcPct val="90000"/>
              </a:lnSpc>
            </a:pPr>
            <a:endParaRPr lang="hr-HR" sz="2400" dirty="0" smtClean="0"/>
          </a:p>
          <a:p>
            <a:pPr marL="0" indent="0">
              <a:lnSpc>
                <a:spcPct val="90000"/>
              </a:lnSpc>
            </a:pPr>
            <a:endParaRPr lang="hr-HR" sz="2400" dirty="0" smtClean="0"/>
          </a:p>
          <a:p>
            <a:pPr marL="0" indent="0">
              <a:lnSpc>
                <a:spcPct val="90000"/>
              </a:lnSpc>
            </a:pPr>
            <a:endParaRPr lang="hr-HR" sz="2400" dirty="0" smtClean="0"/>
          </a:p>
          <a:p>
            <a:pPr marL="0" indent="0">
              <a:lnSpc>
                <a:spcPct val="90000"/>
              </a:lnSpc>
            </a:pPr>
            <a:endParaRPr lang="hr-HR" sz="2400" dirty="0" smtClean="0"/>
          </a:p>
          <a:p>
            <a:pPr lvl="2">
              <a:lnSpc>
                <a:spcPct val="90000"/>
              </a:lnSpc>
            </a:pPr>
            <a:r>
              <a:rPr lang="hr-HR" dirty="0" smtClean="0"/>
              <a:t>E</a:t>
            </a:r>
            <a:r>
              <a:rPr lang="hr-HR" baseline="30000" dirty="0" smtClean="0"/>
              <a:t>2</a:t>
            </a:r>
            <a:r>
              <a:rPr lang="hr-HR" baseline="-25000" dirty="0" smtClean="0"/>
              <a:t>2g  </a:t>
            </a:r>
            <a:r>
              <a:rPr lang="hr-HR" dirty="0" smtClean="0"/>
              <a:t>optičke vibracije </a:t>
            </a:r>
            <a:r>
              <a:rPr lang="pl-PL" dirty="0" smtClean="0"/>
              <a:t>susjednih S-Mo-S slojeva u protufazi</a:t>
            </a:r>
          </a:p>
          <a:p>
            <a:pPr lvl="2">
              <a:lnSpc>
                <a:spcPct val="90000"/>
              </a:lnSpc>
            </a:pPr>
            <a:r>
              <a:rPr lang="pl-PL" dirty="0" smtClean="0"/>
              <a:t>E</a:t>
            </a:r>
            <a:r>
              <a:rPr lang="pl-PL" baseline="-25000" dirty="0" smtClean="0"/>
              <a:t>1g </a:t>
            </a:r>
            <a:r>
              <a:rPr lang="pl-PL" dirty="0" smtClean="0"/>
              <a:t>optičke vibracije S atoma u ravnini, u protufazi</a:t>
            </a:r>
          </a:p>
          <a:p>
            <a:pPr lvl="2">
              <a:lnSpc>
                <a:spcPct val="90000"/>
              </a:lnSpc>
            </a:pPr>
            <a:r>
              <a:rPr lang="hr-HR" dirty="0" smtClean="0"/>
              <a:t>E</a:t>
            </a:r>
            <a:r>
              <a:rPr lang="hr-HR" baseline="30000" dirty="0" smtClean="0"/>
              <a:t>1</a:t>
            </a:r>
            <a:r>
              <a:rPr lang="hr-HR" baseline="-25000" dirty="0" smtClean="0"/>
              <a:t>2g  </a:t>
            </a:r>
            <a:r>
              <a:rPr lang="hr-HR" dirty="0" smtClean="0"/>
              <a:t>optičke vibracije </a:t>
            </a:r>
            <a:r>
              <a:rPr lang="pl-PL" dirty="0" smtClean="0"/>
              <a:t>susjednih Mo i S atoma u ravnini, u protufazi</a:t>
            </a:r>
          </a:p>
          <a:p>
            <a:pPr lvl="2">
              <a:lnSpc>
                <a:spcPct val="90000"/>
              </a:lnSpc>
            </a:pPr>
            <a:r>
              <a:rPr lang="pl-PL" dirty="0" smtClean="0"/>
              <a:t>A</a:t>
            </a:r>
            <a:r>
              <a:rPr lang="pl-PL" baseline="-25000" dirty="0" smtClean="0"/>
              <a:t>1g </a:t>
            </a:r>
            <a:r>
              <a:rPr lang="pl-PL" dirty="0" smtClean="0"/>
              <a:t>optičke vibracije S atoma izvan ravnine, u protufazi </a:t>
            </a:r>
          </a:p>
          <a:p>
            <a:pPr marL="0" indent="0">
              <a:lnSpc>
                <a:spcPct val="90000"/>
              </a:lnSpc>
            </a:pPr>
            <a:endParaRPr lang="pl-PL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hr-HR" dirty="0" smtClean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51847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995738" y="1125538"/>
            <a:ext cx="1800225" cy="18716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4013994" y="6201687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>
                <a:latin typeface="+mn-lt"/>
              </a:rPr>
              <a:t>Changgu</a:t>
            </a:r>
            <a:r>
              <a:rPr lang="fr-FR" sz="800" dirty="0">
                <a:latin typeface="+mn-lt"/>
              </a:rPr>
              <a:t> Lee, </a:t>
            </a:r>
            <a:r>
              <a:rPr lang="fr-FR" sz="800" dirty="0" err="1">
                <a:latin typeface="+mn-lt"/>
              </a:rPr>
              <a:t>Hugen</a:t>
            </a:r>
            <a:r>
              <a:rPr lang="fr-FR" sz="800" dirty="0">
                <a:latin typeface="+mn-lt"/>
              </a:rPr>
              <a:t> Yan, Louis E. </a:t>
            </a:r>
            <a:r>
              <a:rPr lang="fr-FR" sz="800" dirty="0" smtClean="0">
                <a:latin typeface="+mn-lt"/>
              </a:rPr>
              <a:t>Brus,</a:t>
            </a:r>
            <a:r>
              <a:rPr lang="hr-HR" sz="800" dirty="0" smtClean="0">
                <a:latin typeface="+mn-lt"/>
              </a:rPr>
              <a:t> </a:t>
            </a:r>
            <a:r>
              <a:rPr lang="en-US" sz="800" dirty="0" smtClean="0">
                <a:latin typeface="+mn-lt"/>
              </a:rPr>
              <a:t>Tony </a:t>
            </a:r>
            <a:r>
              <a:rPr lang="en-US" sz="800" dirty="0">
                <a:latin typeface="+mn-lt"/>
              </a:rPr>
              <a:t>F. Heinz, James Hone, and </a:t>
            </a:r>
            <a:r>
              <a:rPr lang="en-US" sz="800" dirty="0" err="1">
                <a:latin typeface="+mn-lt"/>
              </a:rPr>
              <a:t>Sunmin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err="1">
                <a:latin typeface="+mn-lt"/>
              </a:rPr>
              <a:t>Ryu</a:t>
            </a:r>
            <a:r>
              <a:rPr lang="en-US" sz="800" dirty="0">
                <a:latin typeface="+mn-lt"/>
              </a:rPr>
              <a:t>,</a:t>
            </a:r>
          </a:p>
          <a:p>
            <a:r>
              <a:rPr lang="hr-HR" sz="800" dirty="0" smtClean="0">
                <a:latin typeface="+mn-lt"/>
              </a:rPr>
              <a:t>„</a:t>
            </a:r>
            <a:r>
              <a:rPr lang="en-US" sz="800" dirty="0" smtClean="0">
                <a:latin typeface="+mn-lt"/>
              </a:rPr>
              <a:t>Anomalous </a:t>
            </a:r>
            <a:r>
              <a:rPr lang="en-US" sz="800" dirty="0">
                <a:latin typeface="+mn-lt"/>
              </a:rPr>
              <a:t>Lattice Vibrations of Single- </a:t>
            </a:r>
            <a:r>
              <a:rPr lang="en-US" sz="800" dirty="0" smtClean="0">
                <a:latin typeface="+mn-lt"/>
              </a:rPr>
              <a:t>and</a:t>
            </a:r>
            <a:r>
              <a:rPr lang="hr-HR" sz="800" dirty="0" smtClean="0">
                <a:latin typeface="+mn-lt"/>
              </a:rPr>
              <a:t> </a:t>
            </a:r>
            <a:r>
              <a:rPr lang="en-US" sz="800" dirty="0" smtClean="0">
                <a:latin typeface="+mn-lt"/>
              </a:rPr>
              <a:t>Few-Layer </a:t>
            </a:r>
            <a:r>
              <a:rPr lang="en-US" sz="800" dirty="0">
                <a:latin typeface="+mn-lt"/>
              </a:rPr>
              <a:t>MoS2 </a:t>
            </a:r>
            <a:r>
              <a:rPr lang="hr-HR" sz="800" dirty="0" smtClean="0">
                <a:latin typeface="+mn-lt"/>
              </a:rPr>
              <a:t>„,</a:t>
            </a:r>
            <a:r>
              <a:rPr lang="en-US" sz="800" dirty="0" smtClean="0">
                <a:latin typeface="+mn-lt"/>
              </a:rPr>
              <a:t>ACS </a:t>
            </a:r>
            <a:r>
              <a:rPr lang="en-US" sz="800" dirty="0" err="1">
                <a:latin typeface="+mn-lt"/>
              </a:rPr>
              <a:t>Nano</a:t>
            </a:r>
            <a:r>
              <a:rPr lang="en-US" sz="800" dirty="0">
                <a:latin typeface="+mn-lt"/>
              </a:rPr>
              <a:t> 2010 4 (5), </a:t>
            </a:r>
            <a:r>
              <a:rPr lang="en-US" sz="800" dirty="0" smtClean="0">
                <a:latin typeface="+mn-lt"/>
              </a:rPr>
              <a:t>2695-</a:t>
            </a:r>
            <a:r>
              <a:rPr lang="hr-HR" sz="800" dirty="0" smtClean="0">
                <a:latin typeface="+mn-lt"/>
              </a:rPr>
              <a:t>2700</a:t>
            </a:r>
            <a:endParaRPr lang="hr-HR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hr-HR" dirty="0" smtClean="0"/>
              <a:t>Eksperimentalni postav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79388" y="765175"/>
            <a:ext cx="8229600" cy="4525963"/>
          </a:xfrm>
        </p:spPr>
        <p:txBody>
          <a:bodyPr/>
          <a:lstStyle/>
          <a:p>
            <a:r>
              <a:rPr lang="hr-HR" sz="1800" smtClean="0"/>
              <a:t>Priprema uzoraka:</a:t>
            </a:r>
          </a:p>
          <a:p>
            <a:pPr lvl="2"/>
            <a:r>
              <a:rPr lang="hr-HR" sz="1800" smtClean="0"/>
              <a:t>CVD (eng. Chemical vapor deposition) </a:t>
            </a:r>
          </a:p>
          <a:p>
            <a:pPr lvl="2"/>
            <a:r>
              <a:rPr lang="hr-HR" sz="1800" smtClean="0"/>
              <a:t>Podloga SiO</a:t>
            </a:r>
            <a:r>
              <a:rPr lang="hr-HR" sz="1800" baseline="-25000" smtClean="0"/>
              <a:t>2 </a:t>
            </a:r>
            <a:r>
              <a:rPr lang="hr-HR" sz="1800" smtClean="0"/>
              <a:t>/Si wafer</a:t>
            </a:r>
            <a:endParaRPr lang="hr-HR" sz="2000" smtClean="0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043362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83075"/>
            <a:ext cx="404336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5" y="4467224"/>
            <a:ext cx="441483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87327"/>
            <a:ext cx="3227729" cy="227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25538"/>
          </a:xfrm>
        </p:spPr>
        <p:txBody>
          <a:bodyPr/>
          <a:lstStyle/>
          <a:p>
            <a:r>
              <a:rPr lang="hr-HR" dirty="0" smtClean="0"/>
              <a:t>Eksperimentalni postav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r>
              <a:rPr lang="hr-HR" sz="2000" dirty="0" smtClean="0"/>
              <a:t>Optički postav Raman spektrometra:</a:t>
            </a:r>
          </a:p>
          <a:p>
            <a:pPr lvl="2"/>
            <a:r>
              <a:rPr lang="hr-HR" sz="2000" dirty="0" smtClean="0"/>
              <a:t>Konfokalni </a:t>
            </a:r>
            <a:r>
              <a:rPr lang="hr-HR" sz="2000" dirty="0" smtClean="0"/>
              <a:t>mikroskop</a:t>
            </a:r>
          </a:p>
          <a:p>
            <a:pPr lvl="2"/>
            <a:r>
              <a:rPr lang="hr-HR" sz="2000" dirty="0" smtClean="0"/>
              <a:t>Kućne izrade</a:t>
            </a:r>
          </a:p>
          <a:p>
            <a:pPr marL="914400" lvl="2" indent="0">
              <a:buNone/>
            </a:pPr>
            <a:endParaRPr lang="hr-HR" sz="1800" dirty="0" smtClean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2430760"/>
            <a:ext cx="6408712" cy="354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hr-HR" dirty="0" smtClean="0"/>
              <a:t>AFM </a:t>
            </a:r>
            <a:r>
              <a:rPr lang="hr-HR" dirty="0" smtClean="0"/>
              <a:t>karakterizacija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183387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r-HR" dirty="0" smtClean="0"/>
              <a:t>Ekscitoni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Vezana stanja par šupljina elektron:</a:t>
            </a:r>
          </a:p>
          <a:p>
            <a:pPr lvl="2"/>
            <a:r>
              <a:rPr lang="hr-HR" dirty="0" smtClean="0"/>
              <a:t>Frenkelovi:</a:t>
            </a:r>
          </a:p>
          <a:p>
            <a:pPr lvl="4"/>
            <a:r>
              <a:rPr lang="hr-HR" dirty="0" smtClean="0"/>
              <a:t>Organski materijali</a:t>
            </a:r>
          </a:p>
          <a:p>
            <a:pPr lvl="2"/>
            <a:r>
              <a:rPr lang="hr-HR" dirty="0" smtClean="0"/>
              <a:t>Wannier-Mottovi: </a:t>
            </a:r>
          </a:p>
          <a:p>
            <a:pPr lvl="4"/>
            <a:r>
              <a:rPr lang="hr-HR" dirty="0" smtClean="0"/>
              <a:t>Anorganski poluvodiči</a:t>
            </a:r>
          </a:p>
          <a:p>
            <a:pPr lvl="4"/>
            <a:r>
              <a:rPr lang="hr-HR" dirty="0" smtClean="0"/>
              <a:t>Energija vezanja 500 meV</a:t>
            </a:r>
          </a:p>
          <a:p>
            <a:pPr lvl="4"/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73" y="2204863"/>
            <a:ext cx="3334871" cy="410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6" y="3408527"/>
            <a:ext cx="1925110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638132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+mn-lt"/>
              </a:rPr>
              <a:t>Electronic Processes in Organic Crystals </a:t>
            </a:r>
            <a:r>
              <a:rPr lang="en-US" sz="800" i="1" dirty="0" smtClean="0">
                <a:latin typeface="+mn-lt"/>
              </a:rPr>
              <a:t>and</a:t>
            </a:r>
            <a:r>
              <a:rPr lang="hr-HR" sz="800" i="1" dirty="0" smtClean="0">
                <a:latin typeface="+mn-lt"/>
              </a:rPr>
              <a:t> </a:t>
            </a:r>
            <a:r>
              <a:rPr lang="en-US" sz="800" i="1" dirty="0" smtClean="0">
                <a:latin typeface="+mn-lt"/>
              </a:rPr>
              <a:t>Polymers </a:t>
            </a:r>
            <a:r>
              <a:rPr lang="en-US" sz="800" i="1" dirty="0">
                <a:latin typeface="+mn-lt"/>
              </a:rPr>
              <a:t>by M. Pope and C.E. </a:t>
            </a:r>
            <a:r>
              <a:rPr lang="en-US" sz="800" i="1" dirty="0" err="1">
                <a:latin typeface="+mn-lt"/>
              </a:rPr>
              <a:t>Swenberg</a:t>
            </a:r>
            <a:endParaRPr lang="hr-HR" sz="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028451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+mn-lt"/>
              </a:rPr>
              <a:t>A. Chernikov, T. C. Berkelbach, H. M. Hill, A. Rigosi, Y. Li, O. B. Aslan, D. </a:t>
            </a:r>
            <a:r>
              <a:rPr lang="hr-HR" sz="800" dirty="0" smtClean="0">
                <a:latin typeface="+mn-lt"/>
              </a:rPr>
              <a:t>R. Reichman</a:t>
            </a:r>
            <a:r>
              <a:rPr lang="hr-HR" sz="800" dirty="0">
                <a:latin typeface="+mn-lt"/>
              </a:rPr>
              <a:t>, M. S. Hybertsen, and T. F. Heinz, </a:t>
            </a:r>
            <a:r>
              <a:rPr lang="hr-HR" sz="800" dirty="0" smtClean="0">
                <a:latin typeface="+mn-lt"/>
              </a:rPr>
              <a:t>„Exciton </a:t>
            </a:r>
            <a:r>
              <a:rPr lang="hr-HR" sz="800" dirty="0">
                <a:latin typeface="+mn-lt"/>
              </a:rPr>
              <a:t>binding energy and nonhydrogenic</a:t>
            </a:r>
          </a:p>
          <a:p>
            <a:r>
              <a:rPr lang="en-US" sz="800" dirty="0" err="1">
                <a:latin typeface="+mn-lt"/>
              </a:rPr>
              <a:t>rydberg</a:t>
            </a:r>
            <a:r>
              <a:rPr lang="en-US" sz="800" dirty="0">
                <a:latin typeface="+mn-lt"/>
              </a:rPr>
              <a:t> series in monolayer </a:t>
            </a:r>
            <a:r>
              <a:rPr lang="en-US" sz="800" dirty="0" smtClean="0">
                <a:latin typeface="+mn-lt"/>
              </a:rPr>
              <a:t>WS2</a:t>
            </a:r>
            <a:r>
              <a:rPr lang="hr-HR" sz="800" dirty="0" smtClean="0">
                <a:latin typeface="+mn-lt"/>
              </a:rPr>
              <a:t>”</a:t>
            </a:r>
            <a:r>
              <a:rPr lang="en-US" sz="800" dirty="0" smtClean="0">
                <a:latin typeface="+mn-lt"/>
              </a:rPr>
              <a:t>, </a:t>
            </a:r>
            <a:r>
              <a:rPr lang="en-US" sz="800" dirty="0">
                <a:latin typeface="+mn-lt"/>
              </a:rPr>
              <a:t>Phys. Rev. </a:t>
            </a:r>
            <a:r>
              <a:rPr lang="en-US" sz="800" dirty="0" err="1">
                <a:latin typeface="+mn-lt"/>
              </a:rPr>
              <a:t>Lett</a:t>
            </a:r>
            <a:r>
              <a:rPr lang="en-US" sz="800" dirty="0">
                <a:latin typeface="+mn-lt"/>
              </a:rPr>
              <a:t>., vol. 113, no. </a:t>
            </a:r>
            <a:r>
              <a:rPr lang="en-US" sz="800" dirty="0" smtClean="0">
                <a:latin typeface="+mn-lt"/>
              </a:rPr>
              <a:t>7,</a:t>
            </a:r>
            <a:r>
              <a:rPr lang="hr-HR" sz="800" dirty="0" smtClean="0">
                <a:latin typeface="+mn-lt"/>
              </a:rPr>
              <a:t> p</a:t>
            </a:r>
            <a:r>
              <a:rPr lang="hr-HR" sz="800" dirty="0">
                <a:latin typeface="+mn-lt"/>
              </a:rPr>
              <a:t>. 076 802, 2014.</a:t>
            </a:r>
          </a:p>
        </p:txBody>
      </p:sp>
    </p:spTree>
    <p:extLst>
      <p:ext uri="{BB962C8B-B14F-4D97-AF65-F5344CB8AC3E}">
        <p14:creationId xmlns:p14="http://schemas.microsoft.com/office/powerpoint/2010/main" val="5258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914400" y="-171450"/>
            <a:ext cx="8229600" cy="1138238"/>
          </a:xfrm>
        </p:spPr>
        <p:txBody>
          <a:bodyPr/>
          <a:lstStyle/>
          <a:p>
            <a:r>
              <a:rPr lang="hr-HR" dirty="0" smtClean="0"/>
              <a:t>Cijepanje valentne vrpce </a:t>
            </a:r>
            <a:r>
              <a:rPr lang="hr-HR" dirty="0" smtClean="0"/>
              <a:t>MoS</a:t>
            </a:r>
            <a:r>
              <a:rPr lang="hr-HR" baseline="-25000" dirty="0" smtClean="0"/>
              <a:t>2</a:t>
            </a:r>
            <a:endParaRPr lang="hr-H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51920" y="6157991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+mn-lt"/>
              </a:rPr>
              <a:t>Tawinan Cheiwchanchamnangij and Walter </a:t>
            </a:r>
            <a:r>
              <a:rPr lang="hr-HR" sz="800" dirty="0" smtClean="0">
                <a:latin typeface="+mn-lt"/>
              </a:rPr>
              <a:t>R.L. Lambrecht,”Quasiparticle </a:t>
            </a:r>
            <a:r>
              <a:rPr lang="hr-HR" sz="800" dirty="0">
                <a:latin typeface="+mn-lt"/>
              </a:rPr>
              <a:t>band </a:t>
            </a:r>
            <a:r>
              <a:rPr lang="hr-HR" sz="800" dirty="0" smtClean="0">
                <a:latin typeface="+mn-lt"/>
              </a:rPr>
              <a:t>structure </a:t>
            </a:r>
            <a:r>
              <a:rPr lang="en-US" sz="800" dirty="0" smtClean="0">
                <a:latin typeface="+mn-lt"/>
              </a:rPr>
              <a:t>calculation </a:t>
            </a:r>
            <a:r>
              <a:rPr lang="en-US" sz="800" dirty="0">
                <a:latin typeface="+mn-lt"/>
              </a:rPr>
              <a:t>of monolayer, bilayer, and </a:t>
            </a:r>
            <a:r>
              <a:rPr lang="en-US" sz="800" dirty="0" smtClean="0">
                <a:latin typeface="+mn-lt"/>
              </a:rPr>
              <a:t>bulkMoS2</a:t>
            </a:r>
            <a:r>
              <a:rPr lang="hr-HR" sz="800" dirty="0" smtClean="0">
                <a:latin typeface="+mn-lt"/>
              </a:rPr>
              <a:t>”</a:t>
            </a:r>
            <a:r>
              <a:rPr lang="en-US" sz="800" dirty="0" smtClean="0">
                <a:latin typeface="+mn-lt"/>
              </a:rPr>
              <a:t>, </a:t>
            </a:r>
            <a:r>
              <a:rPr lang="en-US" sz="800" dirty="0">
                <a:latin typeface="+mn-lt"/>
              </a:rPr>
              <a:t>Phys. Rev. B 85, 205302  </a:t>
            </a:r>
            <a:r>
              <a:rPr lang="en-US" sz="800" dirty="0" smtClean="0">
                <a:latin typeface="+mn-lt"/>
              </a:rPr>
              <a:t>Published</a:t>
            </a:r>
            <a:r>
              <a:rPr lang="hr-HR" sz="800" dirty="0" smtClean="0">
                <a:latin typeface="+mn-lt"/>
              </a:rPr>
              <a:t> 2 </a:t>
            </a:r>
            <a:r>
              <a:rPr lang="hr-HR" sz="800" dirty="0">
                <a:latin typeface="+mn-lt"/>
              </a:rPr>
              <a:t>May 2012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5497"/>
            <a:ext cx="7488832" cy="481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hr-HR" dirty="0" smtClean="0"/>
              <a:t>Apsorpcija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765175"/>
            <a:ext cx="5935662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435600" y="5084763"/>
          <a:ext cx="26638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4" imgW="1180800" imgH="444240" progId="Equation.3">
                  <p:embed/>
                </p:oleObj>
              </mc:Choice>
              <mc:Fallback>
                <p:oleObj name="Equation" r:id="rId4" imgW="118080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084763"/>
                        <a:ext cx="26638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709" name="Group 61"/>
          <p:cNvGrpSpPr>
            <a:grpSpLocks/>
          </p:cNvGrpSpPr>
          <p:nvPr/>
        </p:nvGrpSpPr>
        <p:grpSpPr bwMode="auto">
          <a:xfrm>
            <a:off x="179388" y="4652963"/>
            <a:ext cx="3762375" cy="1800225"/>
            <a:chOff x="204" y="2160"/>
            <a:chExt cx="2370" cy="1134"/>
          </a:xfrm>
        </p:grpSpPr>
        <p:pic>
          <p:nvPicPr>
            <p:cNvPr id="27685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60"/>
              <a:ext cx="1265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160"/>
              <a:ext cx="1145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9" name="Oval 11"/>
            <p:cNvSpPr>
              <a:spLocks noChangeAspect="1" noChangeArrowheads="1"/>
            </p:cNvSpPr>
            <p:nvPr/>
          </p:nvSpPr>
          <p:spPr bwMode="auto">
            <a:xfrm>
              <a:off x="839" y="2614"/>
              <a:ext cx="113" cy="113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7660" name="Oval 12"/>
            <p:cNvSpPr>
              <a:spLocks noChangeAspect="1" noChangeArrowheads="1"/>
            </p:cNvSpPr>
            <p:nvPr/>
          </p:nvSpPr>
          <p:spPr bwMode="auto">
            <a:xfrm>
              <a:off x="1927" y="2568"/>
              <a:ext cx="113" cy="11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971550" y="981075"/>
            <a:ext cx="2301875" cy="3532188"/>
            <a:chOff x="249" y="663"/>
            <a:chExt cx="1450" cy="2225"/>
          </a:xfrm>
        </p:grpSpPr>
        <p:sp>
          <p:nvSpPr>
            <p:cNvPr id="27687" name="Arc 39"/>
            <p:cNvSpPr>
              <a:spLocks/>
            </p:cNvSpPr>
            <p:nvPr/>
          </p:nvSpPr>
          <p:spPr bwMode="auto">
            <a:xfrm rot="13866324" flipV="1">
              <a:off x="361" y="1912"/>
              <a:ext cx="955" cy="997"/>
            </a:xfrm>
            <a:custGeom>
              <a:avLst/>
              <a:gdLst>
                <a:gd name="G0" fmla="+- 0 0 0"/>
                <a:gd name="G1" fmla="+- 21291 0 0"/>
                <a:gd name="G2" fmla="+- 21600 0 0"/>
                <a:gd name="T0" fmla="*/ 3639 w 21600"/>
                <a:gd name="T1" fmla="*/ 0 h 23415"/>
                <a:gd name="T2" fmla="*/ 21495 w 21600"/>
                <a:gd name="T3" fmla="*/ 23415 h 23415"/>
                <a:gd name="T4" fmla="*/ 0 w 21600"/>
                <a:gd name="T5" fmla="*/ 21291 h 23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15" fill="none" extrusionOk="0">
                  <a:moveTo>
                    <a:pt x="3639" y="-1"/>
                  </a:moveTo>
                  <a:cubicBezTo>
                    <a:pt x="14013" y="1772"/>
                    <a:pt x="21600" y="10765"/>
                    <a:pt x="21600" y="21291"/>
                  </a:cubicBezTo>
                  <a:cubicBezTo>
                    <a:pt x="21600" y="22000"/>
                    <a:pt x="21565" y="22709"/>
                    <a:pt x="21495" y="23415"/>
                  </a:cubicBezTo>
                </a:path>
                <a:path w="21600" h="23415" stroke="0" extrusionOk="0">
                  <a:moveTo>
                    <a:pt x="3639" y="-1"/>
                  </a:moveTo>
                  <a:cubicBezTo>
                    <a:pt x="14013" y="1772"/>
                    <a:pt x="21600" y="10765"/>
                    <a:pt x="21600" y="21291"/>
                  </a:cubicBezTo>
                  <a:cubicBezTo>
                    <a:pt x="21600" y="22000"/>
                    <a:pt x="21565" y="22709"/>
                    <a:pt x="21495" y="23415"/>
                  </a:cubicBezTo>
                  <a:lnTo>
                    <a:pt x="0" y="21291"/>
                  </a:lnTo>
                  <a:close/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7688" name="Arc 40"/>
            <p:cNvSpPr>
              <a:spLocks/>
            </p:cNvSpPr>
            <p:nvPr/>
          </p:nvSpPr>
          <p:spPr bwMode="auto">
            <a:xfrm rot="3024909" flipV="1">
              <a:off x="270" y="642"/>
              <a:ext cx="955" cy="997"/>
            </a:xfrm>
            <a:custGeom>
              <a:avLst/>
              <a:gdLst>
                <a:gd name="G0" fmla="+- 0 0 0"/>
                <a:gd name="G1" fmla="+- 21291 0 0"/>
                <a:gd name="G2" fmla="+- 21600 0 0"/>
                <a:gd name="T0" fmla="*/ 3639 w 21600"/>
                <a:gd name="T1" fmla="*/ 0 h 23415"/>
                <a:gd name="T2" fmla="*/ 21495 w 21600"/>
                <a:gd name="T3" fmla="*/ 23415 h 23415"/>
                <a:gd name="T4" fmla="*/ 0 w 21600"/>
                <a:gd name="T5" fmla="*/ 21291 h 23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15" fill="none" extrusionOk="0">
                  <a:moveTo>
                    <a:pt x="3639" y="-1"/>
                  </a:moveTo>
                  <a:cubicBezTo>
                    <a:pt x="14013" y="1772"/>
                    <a:pt x="21600" y="10765"/>
                    <a:pt x="21600" y="21291"/>
                  </a:cubicBezTo>
                  <a:cubicBezTo>
                    <a:pt x="21600" y="22000"/>
                    <a:pt x="21565" y="22709"/>
                    <a:pt x="21495" y="23415"/>
                  </a:cubicBezTo>
                </a:path>
                <a:path w="21600" h="23415" stroke="0" extrusionOk="0">
                  <a:moveTo>
                    <a:pt x="3639" y="-1"/>
                  </a:moveTo>
                  <a:cubicBezTo>
                    <a:pt x="14013" y="1772"/>
                    <a:pt x="21600" y="10765"/>
                    <a:pt x="21600" y="21291"/>
                  </a:cubicBezTo>
                  <a:cubicBezTo>
                    <a:pt x="21600" y="22000"/>
                    <a:pt x="21565" y="22709"/>
                    <a:pt x="21495" y="23415"/>
                  </a:cubicBezTo>
                  <a:lnTo>
                    <a:pt x="0" y="21291"/>
                  </a:lnTo>
                  <a:close/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7689" name="Text Box 41"/>
            <p:cNvSpPr txBox="1">
              <a:spLocks noChangeArrowheads="1"/>
            </p:cNvSpPr>
            <p:nvPr/>
          </p:nvSpPr>
          <p:spPr bwMode="auto">
            <a:xfrm>
              <a:off x="1383" y="2160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>
                  <a:solidFill>
                    <a:srgbClr val="FF6600"/>
                  </a:solidFill>
                </a:rPr>
                <a:t>VB</a:t>
              </a:r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27690" name="Text Box 42"/>
            <p:cNvSpPr txBox="1">
              <a:spLocks noChangeArrowheads="1"/>
            </p:cNvSpPr>
            <p:nvPr/>
          </p:nvSpPr>
          <p:spPr bwMode="auto">
            <a:xfrm>
              <a:off x="1383" y="1207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>
                  <a:solidFill>
                    <a:srgbClr val="006600"/>
                  </a:solidFill>
                </a:rPr>
                <a:t>CB</a:t>
              </a:r>
              <a:endParaRPr lang="en-US">
                <a:solidFill>
                  <a:srgbClr val="006600"/>
                </a:solidFill>
              </a:endParaRPr>
            </a:p>
          </p:txBody>
        </p:sp>
        <p:grpSp>
          <p:nvGrpSpPr>
            <p:cNvPr id="27691" name="Group 43"/>
            <p:cNvGrpSpPr>
              <a:grpSpLocks/>
            </p:cNvGrpSpPr>
            <p:nvPr/>
          </p:nvGrpSpPr>
          <p:grpSpPr bwMode="auto">
            <a:xfrm>
              <a:off x="476" y="2149"/>
              <a:ext cx="635" cy="146"/>
              <a:chOff x="476" y="2149"/>
              <a:chExt cx="635" cy="146"/>
            </a:xfrm>
          </p:grpSpPr>
          <p:sp>
            <p:nvSpPr>
              <p:cNvPr id="27692" name="Oval 44"/>
              <p:cNvSpPr>
                <a:spLocks noChangeArrowheads="1"/>
              </p:cNvSpPr>
              <p:nvPr/>
            </p:nvSpPr>
            <p:spPr bwMode="auto">
              <a:xfrm>
                <a:off x="612" y="2160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7693" name="Oval 45"/>
              <p:cNvSpPr>
                <a:spLocks noChangeArrowheads="1"/>
              </p:cNvSpPr>
              <p:nvPr/>
            </p:nvSpPr>
            <p:spPr bwMode="auto">
              <a:xfrm>
                <a:off x="748" y="2149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7694" name="Oval 46"/>
              <p:cNvSpPr>
                <a:spLocks noChangeArrowheads="1"/>
              </p:cNvSpPr>
              <p:nvPr/>
            </p:nvSpPr>
            <p:spPr bwMode="auto">
              <a:xfrm>
                <a:off x="884" y="2160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7695" name="Oval 47"/>
              <p:cNvSpPr>
                <a:spLocks noChangeArrowheads="1"/>
              </p:cNvSpPr>
              <p:nvPr/>
            </p:nvSpPr>
            <p:spPr bwMode="auto">
              <a:xfrm>
                <a:off x="476" y="2205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auto">
              <a:xfrm>
                <a:off x="1020" y="2205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grpSp>
          <p:nvGrpSpPr>
            <p:cNvPr id="27697" name="Group 49"/>
            <p:cNvGrpSpPr>
              <a:grpSpLocks/>
            </p:cNvGrpSpPr>
            <p:nvPr/>
          </p:nvGrpSpPr>
          <p:grpSpPr bwMode="auto">
            <a:xfrm rot="10800000">
              <a:off x="476" y="1162"/>
              <a:ext cx="635" cy="146"/>
              <a:chOff x="476" y="2149"/>
              <a:chExt cx="635" cy="146"/>
            </a:xfrm>
          </p:grpSpPr>
          <p:sp>
            <p:nvSpPr>
              <p:cNvPr id="27698" name="Oval 50"/>
              <p:cNvSpPr>
                <a:spLocks noChangeArrowheads="1"/>
              </p:cNvSpPr>
              <p:nvPr/>
            </p:nvSpPr>
            <p:spPr bwMode="auto">
              <a:xfrm>
                <a:off x="612" y="2160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auto">
              <a:xfrm>
                <a:off x="748" y="2149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auto">
              <a:xfrm>
                <a:off x="884" y="2160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7701" name="Oval 53"/>
              <p:cNvSpPr>
                <a:spLocks noChangeArrowheads="1"/>
              </p:cNvSpPr>
              <p:nvPr/>
            </p:nvSpPr>
            <p:spPr bwMode="auto">
              <a:xfrm>
                <a:off x="476" y="2205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7702" name="Oval 54"/>
              <p:cNvSpPr>
                <a:spLocks noChangeArrowheads="1"/>
              </p:cNvSpPr>
              <p:nvPr/>
            </p:nvSpPr>
            <p:spPr bwMode="auto">
              <a:xfrm>
                <a:off x="1020" y="2205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 flipV="1">
              <a:off x="521" y="1207"/>
              <a:ext cx="0" cy="1044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 flipV="1">
              <a:off x="657" y="1253"/>
              <a:ext cx="0" cy="952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 flipV="1">
              <a:off x="793" y="1253"/>
              <a:ext cx="0" cy="952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 flipV="1">
              <a:off x="930" y="1253"/>
              <a:ext cx="0" cy="952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 flipV="1">
              <a:off x="1066" y="1207"/>
              <a:ext cx="0" cy="1044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052513"/>
            <a:ext cx="5761037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hr-HR" smtClean="0"/>
              <a:t>Fotoluminiscencija</a:t>
            </a:r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179388" y="4652963"/>
            <a:ext cx="3762375" cy="1800225"/>
            <a:chOff x="204" y="2160"/>
            <a:chExt cx="2370" cy="1134"/>
          </a:xfrm>
        </p:grpSpPr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60"/>
              <a:ext cx="1265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160"/>
              <a:ext cx="1145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86" name="Oval 14"/>
            <p:cNvSpPr>
              <a:spLocks noChangeAspect="1" noChangeArrowheads="1"/>
            </p:cNvSpPr>
            <p:nvPr/>
          </p:nvSpPr>
          <p:spPr bwMode="auto">
            <a:xfrm>
              <a:off x="839" y="2614"/>
              <a:ext cx="113" cy="113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8687" name="Oval 15"/>
            <p:cNvSpPr>
              <a:spLocks noChangeAspect="1" noChangeArrowheads="1"/>
            </p:cNvSpPr>
            <p:nvPr/>
          </p:nvSpPr>
          <p:spPr bwMode="auto">
            <a:xfrm>
              <a:off x="1927" y="2568"/>
              <a:ext cx="113" cy="113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827088" y="981075"/>
            <a:ext cx="2301875" cy="3532188"/>
            <a:chOff x="2608" y="845"/>
            <a:chExt cx="1450" cy="2225"/>
          </a:xfrm>
        </p:grpSpPr>
        <p:sp>
          <p:nvSpPr>
            <p:cNvPr id="28689" name="Arc 17"/>
            <p:cNvSpPr>
              <a:spLocks/>
            </p:cNvSpPr>
            <p:nvPr/>
          </p:nvSpPr>
          <p:spPr bwMode="auto">
            <a:xfrm rot="13866324" flipV="1">
              <a:off x="2720" y="2094"/>
              <a:ext cx="955" cy="997"/>
            </a:xfrm>
            <a:custGeom>
              <a:avLst/>
              <a:gdLst>
                <a:gd name="G0" fmla="+- 0 0 0"/>
                <a:gd name="G1" fmla="+- 21291 0 0"/>
                <a:gd name="G2" fmla="+- 21600 0 0"/>
                <a:gd name="T0" fmla="*/ 3639 w 21600"/>
                <a:gd name="T1" fmla="*/ 0 h 23415"/>
                <a:gd name="T2" fmla="*/ 21495 w 21600"/>
                <a:gd name="T3" fmla="*/ 23415 h 23415"/>
                <a:gd name="T4" fmla="*/ 0 w 21600"/>
                <a:gd name="T5" fmla="*/ 21291 h 23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15" fill="none" extrusionOk="0">
                  <a:moveTo>
                    <a:pt x="3639" y="-1"/>
                  </a:moveTo>
                  <a:cubicBezTo>
                    <a:pt x="14013" y="1772"/>
                    <a:pt x="21600" y="10765"/>
                    <a:pt x="21600" y="21291"/>
                  </a:cubicBezTo>
                  <a:cubicBezTo>
                    <a:pt x="21600" y="22000"/>
                    <a:pt x="21565" y="22709"/>
                    <a:pt x="21495" y="23415"/>
                  </a:cubicBezTo>
                </a:path>
                <a:path w="21600" h="23415" stroke="0" extrusionOk="0">
                  <a:moveTo>
                    <a:pt x="3639" y="-1"/>
                  </a:moveTo>
                  <a:cubicBezTo>
                    <a:pt x="14013" y="1772"/>
                    <a:pt x="21600" y="10765"/>
                    <a:pt x="21600" y="21291"/>
                  </a:cubicBezTo>
                  <a:cubicBezTo>
                    <a:pt x="21600" y="22000"/>
                    <a:pt x="21565" y="22709"/>
                    <a:pt x="21495" y="23415"/>
                  </a:cubicBezTo>
                  <a:lnTo>
                    <a:pt x="0" y="21291"/>
                  </a:lnTo>
                  <a:close/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8690" name="Arc 18"/>
            <p:cNvSpPr>
              <a:spLocks/>
            </p:cNvSpPr>
            <p:nvPr/>
          </p:nvSpPr>
          <p:spPr bwMode="auto">
            <a:xfrm rot="3024909" flipV="1">
              <a:off x="2629" y="824"/>
              <a:ext cx="955" cy="997"/>
            </a:xfrm>
            <a:custGeom>
              <a:avLst/>
              <a:gdLst>
                <a:gd name="G0" fmla="+- 0 0 0"/>
                <a:gd name="G1" fmla="+- 21291 0 0"/>
                <a:gd name="G2" fmla="+- 21600 0 0"/>
                <a:gd name="T0" fmla="*/ 3639 w 21600"/>
                <a:gd name="T1" fmla="*/ 0 h 23415"/>
                <a:gd name="T2" fmla="*/ 21495 w 21600"/>
                <a:gd name="T3" fmla="*/ 23415 h 23415"/>
                <a:gd name="T4" fmla="*/ 0 w 21600"/>
                <a:gd name="T5" fmla="*/ 21291 h 23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15" fill="none" extrusionOk="0">
                  <a:moveTo>
                    <a:pt x="3639" y="-1"/>
                  </a:moveTo>
                  <a:cubicBezTo>
                    <a:pt x="14013" y="1772"/>
                    <a:pt x="21600" y="10765"/>
                    <a:pt x="21600" y="21291"/>
                  </a:cubicBezTo>
                  <a:cubicBezTo>
                    <a:pt x="21600" y="22000"/>
                    <a:pt x="21565" y="22709"/>
                    <a:pt x="21495" y="23415"/>
                  </a:cubicBezTo>
                </a:path>
                <a:path w="21600" h="23415" stroke="0" extrusionOk="0">
                  <a:moveTo>
                    <a:pt x="3639" y="-1"/>
                  </a:moveTo>
                  <a:cubicBezTo>
                    <a:pt x="14013" y="1772"/>
                    <a:pt x="21600" y="10765"/>
                    <a:pt x="21600" y="21291"/>
                  </a:cubicBezTo>
                  <a:cubicBezTo>
                    <a:pt x="21600" y="22000"/>
                    <a:pt x="21565" y="22709"/>
                    <a:pt x="21495" y="23415"/>
                  </a:cubicBezTo>
                  <a:lnTo>
                    <a:pt x="0" y="21291"/>
                  </a:lnTo>
                  <a:close/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3742" y="2342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>
                  <a:solidFill>
                    <a:srgbClr val="FF6600"/>
                  </a:solidFill>
                </a:rPr>
                <a:t>VB</a:t>
              </a:r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3742" y="1389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r-HR">
                  <a:solidFill>
                    <a:srgbClr val="006600"/>
                  </a:solidFill>
                </a:rPr>
                <a:t>CB</a:t>
              </a:r>
              <a:endParaRPr lang="en-US">
                <a:solidFill>
                  <a:srgbClr val="006600"/>
                </a:solidFill>
              </a:endParaRPr>
            </a:p>
          </p:txBody>
        </p:sp>
        <p:grpSp>
          <p:nvGrpSpPr>
            <p:cNvPr id="28693" name="Group 21"/>
            <p:cNvGrpSpPr>
              <a:grpSpLocks/>
            </p:cNvGrpSpPr>
            <p:nvPr/>
          </p:nvGrpSpPr>
          <p:grpSpPr bwMode="auto">
            <a:xfrm>
              <a:off x="2835" y="2296"/>
              <a:ext cx="635" cy="146"/>
              <a:chOff x="476" y="2149"/>
              <a:chExt cx="635" cy="146"/>
            </a:xfrm>
          </p:grpSpPr>
          <p:sp>
            <p:nvSpPr>
              <p:cNvPr id="28694" name="Oval 22"/>
              <p:cNvSpPr>
                <a:spLocks noChangeArrowheads="1"/>
              </p:cNvSpPr>
              <p:nvPr/>
            </p:nvSpPr>
            <p:spPr bwMode="auto">
              <a:xfrm>
                <a:off x="612" y="2160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8695" name="Oval 23"/>
              <p:cNvSpPr>
                <a:spLocks noChangeArrowheads="1"/>
              </p:cNvSpPr>
              <p:nvPr/>
            </p:nvSpPr>
            <p:spPr bwMode="auto">
              <a:xfrm>
                <a:off x="748" y="2149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8696" name="Oval 24"/>
              <p:cNvSpPr>
                <a:spLocks noChangeArrowheads="1"/>
              </p:cNvSpPr>
              <p:nvPr/>
            </p:nvSpPr>
            <p:spPr bwMode="auto">
              <a:xfrm>
                <a:off x="884" y="2160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8697" name="Oval 25"/>
              <p:cNvSpPr>
                <a:spLocks noChangeArrowheads="1"/>
              </p:cNvSpPr>
              <p:nvPr/>
            </p:nvSpPr>
            <p:spPr bwMode="auto">
              <a:xfrm>
                <a:off x="476" y="2205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8698" name="Oval 26"/>
              <p:cNvSpPr>
                <a:spLocks noChangeArrowheads="1"/>
              </p:cNvSpPr>
              <p:nvPr/>
            </p:nvSpPr>
            <p:spPr bwMode="auto">
              <a:xfrm>
                <a:off x="1020" y="2205"/>
                <a:ext cx="91" cy="90"/>
              </a:xfrm>
              <a:prstGeom prst="ellipse">
                <a:avLst/>
              </a:prstGeom>
              <a:noFill/>
              <a:ln w="22225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grpSp>
          <p:nvGrpSpPr>
            <p:cNvPr id="28699" name="Group 27"/>
            <p:cNvGrpSpPr>
              <a:grpSpLocks/>
            </p:cNvGrpSpPr>
            <p:nvPr/>
          </p:nvGrpSpPr>
          <p:grpSpPr bwMode="auto">
            <a:xfrm rot="10800000">
              <a:off x="2835" y="1480"/>
              <a:ext cx="635" cy="146"/>
              <a:chOff x="476" y="2149"/>
              <a:chExt cx="635" cy="146"/>
            </a:xfrm>
          </p:grpSpPr>
          <p:sp>
            <p:nvSpPr>
              <p:cNvPr id="28700" name="Oval 28"/>
              <p:cNvSpPr>
                <a:spLocks noChangeArrowheads="1"/>
              </p:cNvSpPr>
              <p:nvPr/>
            </p:nvSpPr>
            <p:spPr bwMode="auto">
              <a:xfrm>
                <a:off x="612" y="2160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8701" name="Oval 29"/>
              <p:cNvSpPr>
                <a:spLocks noChangeArrowheads="1"/>
              </p:cNvSpPr>
              <p:nvPr/>
            </p:nvSpPr>
            <p:spPr bwMode="auto">
              <a:xfrm>
                <a:off x="748" y="2149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8702" name="Oval 30"/>
              <p:cNvSpPr>
                <a:spLocks noChangeArrowheads="1"/>
              </p:cNvSpPr>
              <p:nvPr/>
            </p:nvSpPr>
            <p:spPr bwMode="auto">
              <a:xfrm>
                <a:off x="884" y="2160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8703" name="Oval 31"/>
              <p:cNvSpPr>
                <a:spLocks noChangeArrowheads="1"/>
              </p:cNvSpPr>
              <p:nvPr/>
            </p:nvSpPr>
            <p:spPr bwMode="auto">
              <a:xfrm>
                <a:off x="476" y="2205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28704" name="Oval 32"/>
              <p:cNvSpPr>
                <a:spLocks noChangeArrowheads="1"/>
              </p:cNvSpPr>
              <p:nvPr/>
            </p:nvSpPr>
            <p:spPr bwMode="auto">
              <a:xfrm>
                <a:off x="1020" y="2205"/>
                <a:ext cx="91" cy="90"/>
              </a:xfrm>
              <a:prstGeom prst="ellipse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2880" y="1525"/>
              <a:ext cx="0" cy="86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3424" y="1525"/>
              <a:ext cx="0" cy="86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>
              <a:off x="3016" y="1570"/>
              <a:ext cx="0" cy="7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3288" y="1570"/>
              <a:ext cx="0" cy="7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>
              <a:off x="3152" y="1570"/>
              <a:ext cx="0" cy="771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hr-HR" dirty="0" smtClean="0"/>
              <a:t>Raman spektroskopija</a:t>
            </a:r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744707"/>
            <a:ext cx="4321175" cy="3327400"/>
          </a:xfrm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31641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7337"/>
            <a:ext cx="3278556" cy="27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419872" y="6453336"/>
            <a:ext cx="1784463" cy="215444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800" dirty="0">
                <a:latin typeface="+mn-lt"/>
              </a:rPr>
              <a:t>Lee, C</a:t>
            </a:r>
            <a:r>
              <a:rPr lang="hr-HR" sz="800" dirty="0">
                <a:latin typeface="+mn-lt"/>
              </a:rPr>
              <a:t>., et al., </a:t>
            </a:r>
            <a:r>
              <a:rPr lang="en-US" sz="800" dirty="0">
                <a:latin typeface="+mn-lt"/>
              </a:rPr>
              <a:t>ACS </a:t>
            </a:r>
            <a:r>
              <a:rPr lang="en-US" sz="800" dirty="0" err="1">
                <a:latin typeface="+mn-lt"/>
              </a:rPr>
              <a:t>Nano</a:t>
            </a:r>
            <a:r>
              <a:rPr lang="en-US" sz="800" dirty="0">
                <a:latin typeface="+mn-lt"/>
              </a:rPr>
              <a:t> </a:t>
            </a:r>
            <a:r>
              <a:rPr lang="hr-HR" sz="800" dirty="0">
                <a:latin typeface="+mn-lt"/>
              </a:rPr>
              <a:t>4, 2695 (2</a:t>
            </a:r>
            <a:r>
              <a:rPr lang="en-US" sz="800" dirty="0">
                <a:latin typeface="+mn-lt"/>
              </a:rPr>
              <a:t>010</a:t>
            </a:r>
            <a:r>
              <a:rPr lang="hr-HR" sz="800" dirty="0">
                <a:latin typeface="+mn-lt"/>
              </a:rPr>
              <a:t>)</a:t>
            </a:r>
            <a:endParaRPr lang="en-US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r>
              <a:rPr lang="hr-HR" dirty="0" smtClean="0"/>
              <a:t>Sadržaj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hr-HR" sz="4000" dirty="0" smtClean="0"/>
              <a:t>Motivacija</a:t>
            </a:r>
            <a:endParaRPr lang="hr-HR" sz="4000" dirty="0" smtClean="0"/>
          </a:p>
          <a:p>
            <a:r>
              <a:rPr lang="hr-HR" sz="4000" dirty="0" smtClean="0"/>
              <a:t>2D </a:t>
            </a:r>
            <a:r>
              <a:rPr lang="hr-HR" sz="4000" dirty="0" smtClean="0"/>
              <a:t>i TMD </a:t>
            </a:r>
            <a:r>
              <a:rPr lang="hr-HR" sz="4000" dirty="0" smtClean="0"/>
              <a:t>materijali</a:t>
            </a:r>
            <a:endParaRPr lang="hr-HR" sz="4000" dirty="0" smtClean="0"/>
          </a:p>
          <a:p>
            <a:r>
              <a:rPr lang="hr-HR" sz="4000" dirty="0" smtClean="0"/>
              <a:t>MoS</a:t>
            </a:r>
            <a:r>
              <a:rPr lang="hr-HR" sz="4000" baseline="-25000" dirty="0" smtClean="0"/>
              <a:t>2</a:t>
            </a:r>
            <a:endParaRPr lang="hr-HR" sz="4000" baseline="-25000" dirty="0" smtClean="0"/>
          </a:p>
          <a:p>
            <a:r>
              <a:rPr lang="hr-HR" sz="4000" dirty="0" smtClean="0"/>
              <a:t>Eksperimentalni </a:t>
            </a:r>
            <a:r>
              <a:rPr lang="hr-HR" sz="4000" dirty="0" smtClean="0"/>
              <a:t>postav</a:t>
            </a:r>
            <a:endParaRPr lang="hr-HR" sz="4000" dirty="0" smtClean="0"/>
          </a:p>
          <a:p>
            <a:r>
              <a:rPr lang="hr-HR" sz="4000" dirty="0" smtClean="0"/>
              <a:t>Rezultati</a:t>
            </a:r>
            <a:endParaRPr lang="hr-HR" sz="4000" dirty="0" smtClean="0"/>
          </a:p>
          <a:p>
            <a:r>
              <a:rPr lang="hr-HR" sz="4000" dirty="0" smtClean="0"/>
              <a:t>Sažetak</a:t>
            </a:r>
            <a:endParaRPr lang="hr-H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1"/>
          </a:xfrm>
        </p:spPr>
        <p:txBody>
          <a:bodyPr/>
          <a:lstStyle/>
          <a:p>
            <a:r>
              <a:rPr lang="hr-HR" dirty="0" smtClean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hr-HR" sz="2000" dirty="0" smtClean="0"/>
          </a:p>
          <a:p>
            <a:pPr>
              <a:lnSpc>
                <a:spcPct val="80000"/>
              </a:lnSpc>
            </a:pPr>
            <a:endParaRPr lang="hr-HR" sz="2000" dirty="0"/>
          </a:p>
          <a:p>
            <a:pPr>
              <a:lnSpc>
                <a:spcPct val="80000"/>
              </a:lnSpc>
            </a:pPr>
            <a:r>
              <a:rPr lang="hr-HR" sz="2000" dirty="0" smtClean="0"/>
              <a:t>AFM </a:t>
            </a:r>
            <a:r>
              <a:rPr lang="hr-HR" sz="2000" dirty="0" smtClean="0"/>
              <a:t>karakterizacija: </a:t>
            </a:r>
          </a:p>
          <a:p>
            <a:pPr lvl="2">
              <a:lnSpc>
                <a:spcPct val="80000"/>
              </a:lnSpc>
            </a:pPr>
            <a:r>
              <a:rPr lang="hr-HR" sz="1500" dirty="0" smtClean="0"/>
              <a:t>Izmjerili visine jednosloja i dvosloja MoS</a:t>
            </a:r>
            <a:r>
              <a:rPr lang="hr-HR" sz="1500" baseline="-25000" dirty="0" smtClean="0"/>
              <a:t>2</a:t>
            </a:r>
          </a:p>
          <a:p>
            <a:pPr lvl="2">
              <a:lnSpc>
                <a:spcPct val="80000"/>
              </a:lnSpc>
            </a:pPr>
            <a:r>
              <a:rPr lang="hr-HR" sz="1500" dirty="0" smtClean="0"/>
              <a:t>Odstupanje od teoretske debljine jednoslojnog MoS</a:t>
            </a:r>
            <a:r>
              <a:rPr lang="hr-HR" sz="1500" baseline="-25000" dirty="0" smtClean="0"/>
              <a:t>2  </a:t>
            </a:r>
            <a:r>
              <a:rPr lang="hr-HR" sz="1500" dirty="0" smtClean="0"/>
              <a:t>na podlozi zbog moguće dodatne adsorpcije</a:t>
            </a:r>
          </a:p>
          <a:p>
            <a:pPr>
              <a:lnSpc>
                <a:spcPct val="80000"/>
              </a:lnSpc>
            </a:pPr>
            <a:endParaRPr lang="hr-HR" sz="2000" dirty="0" smtClean="0"/>
          </a:p>
          <a:p>
            <a:pPr>
              <a:lnSpc>
                <a:spcPct val="80000"/>
              </a:lnSpc>
            </a:pPr>
            <a:r>
              <a:rPr lang="hr-HR" sz="2000" dirty="0" smtClean="0"/>
              <a:t>Fotoluminiscencija</a:t>
            </a:r>
            <a:r>
              <a:rPr lang="hr-HR" sz="2000" dirty="0" smtClean="0"/>
              <a:t>:</a:t>
            </a:r>
          </a:p>
          <a:p>
            <a:pPr lvl="2">
              <a:lnSpc>
                <a:spcPct val="80000"/>
              </a:lnSpc>
            </a:pPr>
            <a:r>
              <a:rPr lang="hr-HR" sz="1500" dirty="0" smtClean="0"/>
              <a:t>Porast intenziteta fluorscencije ekscitona A na prijelazu s dvosloja na jednosloj MoS</a:t>
            </a:r>
            <a:r>
              <a:rPr lang="hr-HR" sz="1500" baseline="-25000" dirty="0" smtClean="0"/>
              <a:t>2</a:t>
            </a:r>
          </a:p>
          <a:p>
            <a:pPr lvl="2">
              <a:lnSpc>
                <a:spcPct val="80000"/>
              </a:lnSpc>
            </a:pPr>
            <a:r>
              <a:rPr lang="hr-HR" sz="1500" dirty="0" smtClean="0"/>
              <a:t>Položaj ekscitonskih rezonanci pomaknut u crveno u odnosu na apsorpcijski spektar što je posljedica Stokeovog pomaka</a:t>
            </a:r>
          </a:p>
          <a:p>
            <a:pPr>
              <a:lnSpc>
                <a:spcPct val="80000"/>
              </a:lnSpc>
            </a:pPr>
            <a:endParaRPr lang="hr-HR" sz="2000" dirty="0" smtClean="0"/>
          </a:p>
          <a:p>
            <a:pPr>
              <a:lnSpc>
                <a:spcPct val="80000"/>
              </a:lnSpc>
            </a:pPr>
            <a:r>
              <a:rPr lang="hr-HR" sz="2000" dirty="0" smtClean="0"/>
              <a:t>Apsorpcija</a:t>
            </a:r>
            <a:r>
              <a:rPr lang="hr-HR" sz="2000" dirty="0" smtClean="0"/>
              <a:t>:</a:t>
            </a:r>
          </a:p>
          <a:p>
            <a:pPr lvl="2">
              <a:lnSpc>
                <a:spcPct val="80000"/>
              </a:lnSpc>
            </a:pPr>
            <a:r>
              <a:rPr lang="hr-HR" sz="1500" dirty="0" smtClean="0"/>
              <a:t>Intenzitet apsorpcijskog spektra dvoslojnog MoS</a:t>
            </a:r>
            <a:r>
              <a:rPr lang="hr-HR" sz="1500" baseline="-25000" dirty="0" smtClean="0"/>
              <a:t>2  </a:t>
            </a:r>
            <a:r>
              <a:rPr lang="hr-HR" sz="1500" dirty="0" smtClean="0"/>
              <a:t>je veći od jednoslojnog</a:t>
            </a:r>
          </a:p>
          <a:p>
            <a:pPr lvl="2">
              <a:lnSpc>
                <a:spcPct val="80000"/>
              </a:lnSpc>
            </a:pPr>
            <a:r>
              <a:rPr lang="hr-HR" sz="1500" dirty="0" smtClean="0"/>
              <a:t>Položaj rezonantnih maksimuma ostaju isti u jednoslojnom i dvoslojnom MoS</a:t>
            </a:r>
            <a:r>
              <a:rPr lang="hr-HR" sz="1500" baseline="-25000" dirty="0" smtClean="0"/>
              <a:t>2</a:t>
            </a:r>
          </a:p>
          <a:p>
            <a:pPr>
              <a:lnSpc>
                <a:spcPct val="80000"/>
              </a:lnSpc>
            </a:pPr>
            <a:endParaRPr lang="hr-HR" sz="2000" dirty="0" smtClean="0"/>
          </a:p>
          <a:p>
            <a:pPr>
              <a:lnSpc>
                <a:spcPct val="80000"/>
              </a:lnSpc>
            </a:pPr>
            <a:r>
              <a:rPr lang="hr-HR" sz="2000" dirty="0" smtClean="0"/>
              <a:t>Raman </a:t>
            </a:r>
            <a:r>
              <a:rPr lang="hr-HR" sz="2000" dirty="0" smtClean="0"/>
              <a:t>spektroskopija:</a:t>
            </a:r>
          </a:p>
          <a:p>
            <a:pPr lvl="2">
              <a:lnSpc>
                <a:spcPct val="80000"/>
              </a:lnSpc>
            </a:pPr>
            <a:r>
              <a:rPr lang="hr-HR" sz="1500" dirty="0" smtClean="0"/>
              <a:t>Frekvencija E</a:t>
            </a:r>
            <a:r>
              <a:rPr lang="hr-HR" sz="1500" baseline="30000" dirty="0" smtClean="0"/>
              <a:t>1</a:t>
            </a:r>
            <a:r>
              <a:rPr lang="hr-HR" sz="1500" baseline="-25000" dirty="0" smtClean="0"/>
              <a:t>2g  </a:t>
            </a:r>
            <a:r>
              <a:rPr lang="hr-HR" sz="1500" dirty="0" smtClean="0"/>
              <a:t> vibracijskog moda se smanjuje, dok se frekvencija </a:t>
            </a:r>
            <a:r>
              <a:rPr lang="pl-PL" sz="1500" dirty="0" smtClean="0"/>
              <a:t>A</a:t>
            </a:r>
            <a:r>
              <a:rPr lang="pl-PL" sz="1500" baseline="-25000" dirty="0" smtClean="0"/>
              <a:t>1g   </a:t>
            </a:r>
            <a:r>
              <a:rPr lang="pl-PL" sz="1500" dirty="0" smtClean="0"/>
              <a:t>povećava</a:t>
            </a:r>
          </a:p>
          <a:p>
            <a:pPr lvl="2">
              <a:lnSpc>
                <a:spcPct val="80000"/>
              </a:lnSpc>
            </a:pPr>
            <a:r>
              <a:rPr lang="pl-PL" sz="1500" dirty="0" smtClean="0"/>
              <a:t>Pomak </a:t>
            </a:r>
            <a:r>
              <a:rPr lang="hr-HR" sz="1500" dirty="0" smtClean="0"/>
              <a:t>frekvencije E</a:t>
            </a:r>
            <a:r>
              <a:rPr lang="hr-HR" sz="1500" baseline="30000" dirty="0" smtClean="0"/>
              <a:t>1</a:t>
            </a:r>
            <a:r>
              <a:rPr lang="hr-HR" sz="1500" baseline="-25000" dirty="0" smtClean="0"/>
              <a:t>2g  </a:t>
            </a:r>
            <a:r>
              <a:rPr lang="hr-HR" sz="1500" dirty="0" smtClean="0"/>
              <a:t>u crveno neočekivan unutar modela slabog vezanja vdW sila među slojevima</a:t>
            </a:r>
          </a:p>
          <a:p>
            <a:pPr lvl="2">
              <a:lnSpc>
                <a:spcPct val="80000"/>
              </a:lnSpc>
            </a:pPr>
            <a:r>
              <a:rPr lang="hr-HR" sz="1500" dirty="0" smtClean="0"/>
              <a:t>Ukazuje na postojanje drugih bitnih pojava:</a:t>
            </a:r>
          </a:p>
          <a:p>
            <a:pPr lvl="4">
              <a:lnSpc>
                <a:spcPct val="80000"/>
              </a:lnSpc>
            </a:pPr>
            <a:r>
              <a:rPr lang="hr-HR" sz="1300" dirty="0" smtClean="0"/>
              <a:t>Strukturne pojave uzrokovane različitim vezanjima između slojeva</a:t>
            </a:r>
          </a:p>
          <a:p>
            <a:pPr lvl="4">
              <a:lnSpc>
                <a:spcPct val="80000"/>
              </a:lnSpc>
            </a:pPr>
            <a:r>
              <a:rPr lang="hr-HR" sz="1300" dirty="0" smtClean="0"/>
              <a:t>Dugodosežne Coulomb interakcije među slojevima</a:t>
            </a:r>
          </a:p>
          <a:p>
            <a:pPr lvl="2">
              <a:lnSpc>
                <a:spcPct val="80000"/>
              </a:lnSpc>
            </a:pPr>
            <a:endParaRPr lang="hr-HR" sz="1500" dirty="0" smtClean="0"/>
          </a:p>
          <a:p>
            <a:pPr lvl="2">
              <a:lnSpc>
                <a:spcPct val="80000"/>
              </a:lnSpc>
            </a:pPr>
            <a:endParaRPr lang="hr-HR" sz="1500" dirty="0" smtClean="0"/>
          </a:p>
          <a:p>
            <a:pPr lvl="2">
              <a:lnSpc>
                <a:spcPct val="80000"/>
              </a:lnSpc>
            </a:pPr>
            <a:endParaRPr lang="hr-HR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r-HR" dirty="0" smtClean="0"/>
              <a:t>Daljnji planovi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hr-HR" dirty="0" smtClean="0">
                <a:latin typeface="Calibri" pitchFamily="34" charset="0"/>
              </a:rPr>
              <a:t>Nastavak razvoja optičkih metoda za karakterizaciju TMD </a:t>
            </a:r>
          </a:p>
          <a:p>
            <a:pPr lvl="2">
              <a:buFontTx/>
              <a:buChar char="•"/>
            </a:pPr>
            <a:r>
              <a:rPr lang="hr-HR" dirty="0" smtClean="0">
                <a:latin typeface="Calibri" pitchFamily="34" charset="0"/>
              </a:rPr>
              <a:t>prostorno mapiranje </a:t>
            </a:r>
          </a:p>
          <a:p>
            <a:pPr lvl="2">
              <a:buFontTx/>
              <a:buChar char="•"/>
            </a:pPr>
            <a:r>
              <a:rPr lang="hr-HR" dirty="0" smtClean="0">
                <a:latin typeface="Calibri" pitchFamily="34" charset="0"/>
              </a:rPr>
              <a:t>polarizacijski osjetljiva mjerenja </a:t>
            </a:r>
          </a:p>
          <a:p>
            <a:pPr lvl="2">
              <a:buFontTx/>
              <a:buChar char="•"/>
            </a:pPr>
            <a:r>
              <a:rPr lang="hr-HR" dirty="0" smtClean="0">
                <a:latin typeface="Calibri" pitchFamily="34" charset="0"/>
              </a:rPr>
              <a:t>druga generacija </a:t>
            </a:r>
            <a:r>
              <a:rPr lang="hr-HR" i="1" dirty="0" smtClean="0">
                <a:latin typeface="Calibri" pitchFamily="34" charset="0"/>
              </a:rPr>
              <a:t>home-made </a:t>
            </a:r>
            <a:r>
              <a:rPr lang="hr-HR" dirty="0" smtClean="0">
                <a:latin typeface="Calibri" pitchFamily="34" charset="0"/>
              </a:rPr>
              <a:t>spektrometra</a:t>
            </a:r>
          </a:p>
          <a:p>
            <a:pPr marL="342900" lvl="1" indent="-342900">
              <a:buFontTx/>
              <a:buChar char="•"/>
            </a:pPr>
            <a:r>
              <a:rPr lang="hr-HR" dirty="0" smtClean="0"/>
              <a:t>Sinteza novih materijala iz porodice TMD</a:t>
            </a:r>
            <a:endParaRPr lang="hr-HR" dirty="0"/>
          </a:p>
          <a:p>
            <a:pPr marL="1200150" lvl="3" indent="-342900">
              <a:buFontTx/>
              <a:buChar char="•"/>
            </a:pPr>
            <a:r>
              <a:rPr lang="hr-HR" dirty="0" smtClean="0"/>
              <a:t>ispitivanja njihovih optičkih svojstava</a:t>
            </a:r>
          </a:p>
          <a:p>
            <a:pPr marL="342900" lvl="1" indent="-342900">
              <a:buFontTx/>
              <a:buChar char="•"/>
            </a:pPr>
            <a:r>
              <a:rPr lang="hr-HR" dirty="0" smtClean="0">
                <a:latin typeface="Calibri" pitchFamily="34" charset="0"/>
              </a:rPr>
              <a:t>Heterostrukture</a:t>
            </a:r>
            <a:endParaRPr lang="en-US" dirty="0" smtClean="0">
              <a:latin typeface="Calibri" pitchFamily="34" charset="0"/>
            </a:endParaRPr>
          </a:p>
          <a:p>
            <a:pPr marL="0" lvl="1" indent="0">
              <a:buNone/>
            </a:pPr>
            <a:endParaRPr lang="hr-HR" dirty="0" smtClean="0"/>
          </a:p>
          <a:p>
            <a:pPr>
              <a:buFontTx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dirty="0" smtClean="0">
              <a:latin typeface="Calibri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2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r-HR" dirty="0" smtClean="0"/>
              <a:t>Zahvale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42714" y="1412776"/>
            <a:ext cx="8229600" cy="4525963"/>
          </a:xfrm>
        </p:spPr>
        <p:txBody>
          <a:bodyPr/>
          <a:lstStyle/>
          <a:p>
            <a:r>
              <a:rPr lang="hr-HR" dirty="0" smtClean="0"/>
              <a:t>Mentorici: Nataši </a:t>
            </a:r>
            <a:r>
              <a:rPr lang="hr-HR" dirty="0" smtClean="0"/>
              <a:t>Vujičić na </a:t>
            </a:r>
            <a:r>
              <a:rPr lang="hr-HR" dirty="0" smtClean="0"/>
              <a:t>stalnoj podršci, ugodnoj radnoj atmosferi </a:t>
            </a:r>
            <a:r>
              <a:rPr lang="hr-HR" dirty="0" smtClean="0"/>
              <a:t>i </a:t>
            </a:r>
            <a:r>
              <a:rPr lang="hr-HR" dirty="0" smtClean="0"/>
              <a:t>savjetima.</a:t>
            </a:r>
          </a:p>
          <a:p>
            <a:r>
              <a:rPr lang="hr-HR" dirty="0" smtClean="0"/>
              <a:t>Voditelju projekta: Marko Kralj</a:t>
            </a:r>
          </a:p>
          <a:p>
            <a:r>
              <a:rPr lang="hr-HR" dirty="0" smtClean="0"/>
              <a:t>Kolegama:</a:t>
            </a:r>
          </a:p>
          <a:p>
            <a:pPr lvl="2"/>
            <a:r>
              <a:rPr lang="hr-HR" dirty="0" smtClean="0"/>
              <a:t>Davor Čapeta</a:t>
            </a:r>
          </a:p>
          <a:p>
            <a:pPr lvl="2"/>
            <a:r>
              <a:rPr lang="hr-HR" dirty="0" smtClean="0"/>
              <a:t>Borna Radatović</a:t>
            </a:r>
          </a:p>
          <a:p>
            <a:pPr lvl="2"/>
            <a:r>
              <a:rPr lang="hr-HR" dirty="0" smtClean="0"/>
              <a:t>Ida Delač-Marion</a:t>
            </a:r>
          </a:p>
          <a:p>
            <a:pPr lvl="2"/>
            <a:r>
              <a:rPr lang="hr-HR" dirty="0" smtClean="0"/>
              <a:t>Borna Pielić</a:t>
            </a:r>
          </a:p>
          <a:p>
            <a:pPr lvl="2"/>
            <a:r>
              <a:rPr lang="hr-HR" dirty="0" smtClean="0"/>
              <a:t>Marko Spasenović</a:t>
            </a: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44627"/>
            <a:ext cx="2578183" cy="16807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87" y="4509120"/>
            <a:ext cx="338266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71138"/>
            <a:ext cx="2475359" cy="93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http://www.pmf.unizg.hr/images/50005447/LgoPMF20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61" y="3284984"/>
            <a:ext cx="936104" cy="8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95288" y="-100013"/>
            <a:ext cx="8229600" cy="1143001"/>
          </a:xfrm>
        </p:spPr>
        <p:txBody>
          <a:bodyPr/>
          <a:lstStyle/>
          <a:p>
            <a:r>
              <a:rPr lang="hr-HR" dirty="0" smtClean="0"/>
              <a:t>Motivacija</a:t>
            </a:r>
          </a:p>
        </p:txBody>
      </p:sp>
      <p:pic>
        <p:nvPicPr>
          <p:cNvPr id="1536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268413"/>
            <a:ext cx="4940300" cy="3346450"/>
          </a:xfrm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92749"/>
            <a:ext cx="20526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82609"/>
            <a:ext cx="27844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0112" y="4333042"/>
            <a:ext cx="3483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latin typeface="+mn-lt"/>
              </a:rPr>
              <a:t>F. Schwierz, Graphene transistors, Nature Nanotechnology, vol. 5, no. 7, pp. 487</a:t>
            </a:r>
          </a:p>
          <a:p>
            <a:r>
              <a:rPr lang="hr-HR" sz="800" dirty="0">
                <a:latin typeface="+mn-lt"/>
              </a:rPr>
              <a:t>496, 2010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8474"/>
            <a:ext cx="8229600" cy="1143000"/>
          </a:xfrm>
        </p:spPr>
        <p:txBody>
          <a:bodyPr/>
          <a:lstStyle/>
          <a:p>
            <a:r>
              <a:rPr lang="hr-HR" dirty="0" smtClean="0"/>
              <a:t>Motivacija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r-HR" dirty="0" smtClean="0"/>
                  <a:t>Problemi u tranzistorskoj tehnologiji:</a:t>
                </a:r>
              </a:p>
              <a:p>
                <a:pPr lvl="2"/>
                <a:r>
                  <a:rPr lang="hr-HR" sz="2000" dirty="0" smtClean="0"/>
                  <a:t>Smanjivanje proizvodnih procesa	</a:t>
                </a:r>
              </a:p>
              <a:p>
                <a:pPr lvl="2"/>
                <a:r>
                  <a:rPr lang="hr-HR" sz="2000" dirty="0" smtClean="0"/>
                  <a:t>Gubitak energije kroz toplinu</a:t>
                </a:r>
              </a:p>
              <a:p>
                <a:r>
                  <a:rPr lang="hr-HR" dirty="0" smtClean="0"/>
                  <a:t>Potreban on/off omjer struje:</a:t>
                </a:r>
              </a:p>
              <a:p>
                <a:pPr lvl="2"/>
                <a:r>
                  <a:rPr lang="hr-HR" sz="2000" dirty="0" smtClean="0"/>
                  <a:t>Za stolna računala 10</a:t>
                </a:r>
                <a:r>
                  <a:rPr lang="hr-HR" sz="2000" baseline="30000" dirty="0" smtClean="0"/>
                  <a:t>4</a:t>
                </a:r>
              </a:p>
              <a:p>
                <a:pPr lvl="2"/>
                <a:r>
                  <a:rPr lang="hr-HR" sz="2000" dirty="0" smtClean="0"/>
                  <a:t>Za mobitele i tablete 10</a:t>
                </a:r>
                <a:r>
                  <a:rPr lang="hr-HR" sz="2000" baseline="30000" dirty="0" smtClean="0"/>
                  <a:t>6</a:t>
                </a:r>
              </a:p>
              <a:p>
                <a:r>
                  <a:rPr lang="hr-HR" dirty="0" smtClean="0"/>
                  <a:t>Prirodna duljina </a:t>
                </a:r>
              </a:p>
              <a:p>
                <a:pPr lvl="2"/>
                <a:endParaRPr lang="hr-HR" dirty="0" smtClean="0"/>
              </a:p>
              <a:p>
                <a:pPr lvl="2"/>
                <a:endParaRPr lang="hr-H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b="0" i="0" smtClean="0">
                        <a:latin typeface="Cambria Math"/>
                        <a:ea typeface="Cambria Math"/>
                      </a:rPr>
                      <m:t>L</m:t>
                    </m:r>
                    <m:r>
                      <a:rPr lang="hr-HR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13931"/>
            <a:ext cx="3672408" cy="274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4" y="4581128"/>
            <a:ext cx="2447925" cy="809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9872" y="63813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800" dirty="0">
                <a:latin typeface="+mn-lt"/>
                <a:cs typeface="Arial" pitchFamily="34" charset="0"/>
              </a:rPr>
              <a:t>B. Radisavljevic, A. Radenovic, J. Brivio, V. Giacometti, and A. Kis, Single-layer</a:t>
            </a:r>
          </a:p>
          <a:p>
            <a:r>
              <a:rPr lang="hr-HR" sz="800" dirty="0">
                <a:latin typeface="+mn-lt"/>
                <a:cs typeface="Arial" pitchFamily="34" charset="0"/>
              </a:rPr>
              <a:t>MoS2 transistors, Nature Nanotechnology, vol. 9, pp. 147150, 2011.</a:t>
            </a:r>
          </a:p>
        </p:txBody>
      </p:sp>
    </p:spTree>
    <p:extLst>
      <p:ext uri="{BB962C8B-B14F-4D97-AF65-F5344CB8AC3E}">
        <p14:creationId xmlns:p14="http://schemas.microsoft.com/office/powerpoint/2010/main" val="8448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r-HR" dirty="0" smtClean="0"/>
              <a:t>2D materijali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50825" y="9810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hr-HR" dirty="0" smtClean="0"/>
          </a:p>
          <a:p>
            <a:pPr>
              <a:buFont typeface="Arial" charset="0"/>
              <a:buNone/>
            </a:pPr>
            <a:r>
              <a:rPr lang="hr-HR" dirty="0" smtClean="0"/>
              <a:t>Grafen:</a:t>
            </a:r>
          </a:p>
          <a:p>
            <a:pPr lvl="2"/>
            <a:r>
              <a:rPr lang="hr-HR" dirty="0" smtClean="0"/>
              <a:t>Prvi 2D materijal </a:t>
            </a:r>
          </a:p>
          <a:p>
            <a:pPr lvl="2"/>
            <a:r>
              <a:rPr lang="hr-HR" dirty="0" smtClean="0"/>
              <a:t>Dobiven eksfolijacijom iz grafita 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28797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60" y="3409925"/>
            <a:ext cx="4004843" cy="26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1" y="3409925"/>
            <a:ext cx="3214066" cy="2691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284060"/>
            <a:ext cx="4392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>
                <a:latin typeface="+mn-lt"/>
              </a:rPr>
              <a:t>Richard Van Noorden, „Production: Beyond sticky tape”, Nature 483, S32-S33,  15 March 2012</a:t>
            </a:r>
            <a:endParaRPr lang="hr-HR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-214313"/>
            <a:ext cx="8229600" cy="1143001"/>
          </a:xfrm>
        </p:spPr>
        <p:txBody>
          <a:bodyPr/>
          <a:lstStyle/>
          <a:p>
            <a:r>
              <a:rPr lang="hr-HR" dirty="0" smtClean="0"/>
              <a:t>Grafen- svojstva</a:t>
            </a:r>
          </a:p>
        </p:txBody>
      </p:sp>
      <p:pic>
        <p:nvPicPr>
          <p:cNvPr id="35846" name="Picture 6" descr="Picture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518477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266541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0825" y="549275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>
                <a:latin typeface="Calibri" pitchFamily="34" charset="0"/>
              </a:rPr>
              <a:t>Velika mobilnost</a:t>
            </a:r>
            <a:endParaRPr lang="en-US">
              <a:latin typeface="Calibri" pitchFamily="34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79388" y="3500438"/>
            <a:ext cx="490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>
                <a:latin typeface="Calibri" pitchFamily="34" charset="0"/>
              </a:rPr>
              <a:t>Konstantna apsorpcija u cijelom EM spektru (2.3%)</a:t>
            </a:r>
            <a:endParaRPr lang="en-US">
              <a:latin typeface="Calibri" pitchFamily="34" charset="0"/>
            </a:endParaRPr>
          </a:p>
        </p:txBody>
      </p:sp>
      <p:sp>
        <p:nvSpPr>
          <p:cNvPr id="35852" name="AutoShape 12" descr="Slikovni rezultat za graphene gapless semiconduct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4" name="AutoShape 14" descr="Slikovni rezultat za graphene gapless semiconduct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4392612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427538" y="620687"/>
            <a:ext cx="3122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dirty="0">
                <a:latin typeface="Calibri" pitchFamily="34" charset="0"/>
              </a:rPr>
              <a:t>Odsustvo energetskog procjepa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03650"/>
            <a:ext cx="34925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5940425" y="3500438"/>
            <a:ext cx="981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>
                <a:latin typeface="Calibri" pitchFamily="34" charset="0"/>
              </a:rPr>
              <a:t>Čvrstoća</a:t>
            </a:r>
            <a:endParaRPr lang="en-US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4772" y="3220036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</a:rPr>
              <a:t>A. K. </a:t>
            </a:r>
            <a:r>
              <a:rPr lang="en-US" sz="800" dirty="0" err="1">
                <a:latin typeface="+mn-lt"/>
              </a:rPr>
              <a:t>Geim</a:t>
            </a:r>
            <a:r>
              <a:rPr lang="en-US" sz="800" dirty="0">
                <a:latin typeface="+mn-lt"/>
              </a:rPr>
              <a:t>, The rise of graphene, Nature</a:t>
            </a:r>
          </a:p>
          <a:p>
            <a:r>
              <a:rPr lang="nl-NL" sz="800" dirty="0">
                <a:latin typeface="+mn-lt"/>
              </a:rPr>
              <a:t>Mater., vol. 6, 2007. 1.1.1</a:t>
            </a:r>
            <a:endParaRPr lang="hr-HR" sz="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2" y="6515100"/>
            <a:ext cx="6752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>
                <a:latin typeface="+mn-lt"/>
              </a:rPr>
              <a:t>K</a:t>
            </a:r>
            <a:r>
              <a:rPr lang="hr-HR" sz="800" dirty="0">
                <a:latin typeface="+mn-lt"/>
              </a:rPr>
              <a:t>. </a:t>
            </a:r>
            <a:r>
              <a:rPr lang="hr-HR" sz="800" dirty="0" smtClean="0">
                <a:latin typeface="+mn-lt"/>
              </a:rPr>
              <a:t>S</a:t>
            </a:r>
            <a:r>
              <a:rPr lang="hr-HR" sz="800" dirty="0">
                <a:latin typeface="+mn-lt"/>
              </a:rPr>
              <a:t>. Novoselov, T. J. Booth, T. Stauber, </a:t>
            </a:r>
            <a:r>
              <a:rPr lang="hr-HR" sz="800" dirty="0" smtClean="0">
                <a:latin typeface="+mn-lt"/>
              </a:rPr>
              <a:t>A</a:t>
            </a:r>
            <a:r>
              <a:rPr lang="hr-HR" sz="800" dirty="0">
                <a:latin typeface="+mn-lt"/>
              </a:rPr>
              <a:t>. K. </a:t>
            </a:r>
            <a:r>
              <a:rPr lang="hr-HR" sz="800" dirty="0" smtClean="0">
                <a:latin typeface="+mn-lt"/>
              </a:rPr>
              <a:t>Geim, „</a:t>
            </a:r>
            <a:r>
              <a:rPr lang="en-US" sz="800" dirty="0">
                <a:latin typeface="+mn-lt"/>
              </a:rPr>
              <a:t>Fine Structure Constant Defines </a:t>
            </a:r>
            <a:r>
              <a:rPr lang="en-US" sz="800" dirty="0" smtClean="0">
                <a:latin typeface="+mn-lt"/>
              </a:rPr>
              <a:t>Visual </a:t>
            </a:r>
            <a:r>
              <a:rPr lang="en-US" sz="800" dirty="0">
                <a:latin typeface="+mn-lt"/>
              </a:rPr>
              <a:t>Transparency of </a:t>
            </a:r>
            <a:r>
              <a:rPr lang="en-US" sz="800" dirty="0" smtClean="0">
                <a:latin typeface="+mn-lt"/>
              </a:rPr>
              <a:t>Graphene</a:t>
            </a:r>
            <a:r>
              <a:rPr lang="hr-HR" sz="800" dirty="0" smtClean="0">
                <a:latin typeface="+mn-lt"/>
              </a:rPr>
              <a:t>”, </a:t>
            </a:r>
            <a:r>
              <a:rPr lang="en-US" sz="800" i="1" dirty="0" smtClean="0">
                <a:latin typeface="+mn-lt"/>
              </a:rPr>
              <a:t>Science </a:t>
            </a:r>
            <a:r>
              <a:rPr lang="en-US" sz="800" dirty="0" smtClean="0">
                <a:latin typeface="+mn-lt"/>
              </a:rPr>
              <a:t> 06 Jun 2008:</a:t>
            </a:r>
            <a:br>
              <a:rPr lang="en-US" sz="800" dirty="0" smtClean="0">
                <a:latin typeface="+mn-lt"/>
              </a:rPr>
            </a:br>
            <a:r>
              <a:rPr lang="en-US" sz="800" dirty="0" smtClean="0">
                <a:latin typeface="+mn-lt"/>
              </a:rPr>
              <a:t>Vol. 320, Issue 5881, pp. 1308 </a:t>
            </a:r>
            <a:endParaRPr lang="en-US" sz="800" dirty="0">
              <a:latin typeface="+mn-lt"/>
            </a:endParaRPr>
          </a:p>
          <a:p>
            <a:endParaRPr lang="hr-HR" sz="800" dirty="0">
              <a:latin typeface="+mn-lt"/>
            </a:endParaRPr>
          </a:p>
          <a:p>
            <a:endParaRPr lang="hr-HR" sz="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3926" y="647700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>
                <a:latin typeface="+mn-lt"/>
              </a:rPr>
              <a:t>http://www.nextbigfuture.com/2011/05/computationally-designing-strongest.html</a:t>
            </a:r>
            <a:endParaRPr lang="hr-HR" sz="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372" y="3220036"/>
            <a:ext cx="494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>
                <a:latin typeface="+mn-lt"/>
              </a:rPr>
              <a:t>„Electronic transport in two-dimensional graphene”, S. Das Sarma, S.Adam, E. H. Hwang, and Enrico Rossi</a:t>
            </a:r>
          </a:p>
          <a:p>
            <a:r>
              <a:rPr lang="hr-HR" sz="800" dirty="0" smtClean="0">
                <a:latin typeface="+mn-lt"/>
              </a:rPr>
              <a:t>Rev. Mod. Phys. 83, 407 , 16 May 2011</a:t>
            </a:r>
          </a:p>
          <a:p>
            <a:endParaRPr lang="hr-HR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hr-HR" smtClean="0"/>
              <a:t>2D materijali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smtClean="0"/>
              <a:t>Nova generacija 2D materijala nakon grafena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569325" cy="46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79388" y="3141663"/>
            <a:ext cx="1008062" cy="3024187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84888" y="6381750"/>
            <a:ext cx="196560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Wang</a:t>
            </a:r>
            <a:r>
              <a:rPr lang="hr-HR" sz="800" dirty="0">
                <a:latin typeface="Calibri" pitchFamily="34" charset="0"/>
              </a:rPr>
              <a:t> </a:t>
            </a:r>
            <a:r>
              <a:rPr lang="hr-HR" sz="800" i="1" dirty="0">
                <a:latin typeface="Calibri" pitchFamily="34" charset="0"/>
              </a:rPr>
              <a:t>et al.,</a:t>
            </a:r>
            <a:r>
              <a:rPr lang="hr-HR" sz="800" dirty="0">
                <a:latin typeface="Calibri" pitchFamily="34" charset="0"/>
              </a:rPr>
              <a:t> </a:t>
            </a:r>
            <a:r>
              <a:rPr lang="en-US" sz="800" dirty="0" err="1">
                <a:latin typeface="Calibri" pitchFamily="34" charset="0"/>
              </a:rPr>
              <a:t>Chem</a:t>
            </a:r>
            <a:r>
              <a:rPr lang="hr-HR" sz="800" dirty="0">
                <a:latin typeface="Calibri" pitchFamily="34" charset="0"/>
              </a:rPr>
              <a:t>.</a:t>
            </a:r>
            <a:r>
              <a:rPr lang="en-US" sz="800" dirty="0" err="1">
                <a:latin typeface="Calibri" pitchFamily="34" charset="0"/>
              </a:rPr>
              <a:t>Soc</a:t>
            </a:r>
            <a:r>
              <a:rPr lang="hr-HR" sz="800" dirty="0">
                <a:latin typeface="Calibri" pitchFamily="34" charset="0"/>
              </a:rPr>
              <a:t>.R</a:t>
            </a:r>
            <a:r>
              <a:rPr lang="en-US" sz="800" dirty="0" err="1">
                <a:latin typeface="Calibri" pitchFamily="34" charset="0"/>
              </a:rPr>
              <a:t>ev</a:t>
            </a:r>
            <a:r>
              <a:rPr lang="hr-HR" sz="800" dirty="0">
                <a:latin typeface="Calibri" pitchFamily="34" charset="0"/>
              </a:rPr>
              <a:t> </a:t>
            </a:r>
            <a:r>
              <a:rPr lang="en-US" sz="800" b="1" dirty="0">
                <a:latin typeface="Calibri" pitchFamily="34" charset="0"/>
              </a:rPr>
              <a:t>45</a:t>
            </a:r>
            <a:r>
              <a:rPr lang="hr-HR" sz="800" dirty="0">
                <a:latin typeface="Calibri" pitchFamily="34" charset="0"/>
              </a:rPr>
              <a:t>, </a:t>
            </a:r>
            <a:r>
              <a:rPr lang="en-US" sz="800" dirty="0">
                <a:latin typeface="Calibri" pitchFamily="34" charset="0"/>
              </a:rPr>
              <a:t>1750</a:t>
            </a:r>
            <a:r>
              <a:rPr lang="hr-HR" sz="800" dirty="0">
                <a:latin typeface="Calibri" pitchFamily="34" charset="0"/>
              </a:rPr>
              <a:t> (</a:t>
            </a:r>
            <a:r>
              <a:rPr lang="en-US" sz="800" dirty="0">
                <a:latin typeface="Calibri" pitchFamily="34" charset="0"/>
              </a:rPr>
              <a:t>2016</a:t>
            </a:r>
            <a:r>
              <a:rPr lang="hr-HR" sz="800" dirty="0">
                <a:latin typeface="Calibri" pitchFamily="34" charset="0"/>
              </a:rPr>
              <a:t>)</a:t>
            </a:r>
            <a:endParaRPr lang="en-US" sz="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4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>TMD (eng. Transition metal dichalcogenides)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/>
              <a:t>Slojeviti van der Waals materijali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/>
              <a:t>Formula MX</a:t>
            </a:r>
            <a:r>
              <a:rPr lang="hr-HR" sz="2400" baseline="-25000" dirty="0" smtClean="0"/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/>
              <a:t>M je prijelazni metal: Mo, W, Ta, Nb,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dirty="0" smtClean="0"/>
              <a:t>     Ti, 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/>
              <a:t>X je halkogenid: S, Se, Te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14259"/>
              </p:ext>
            </p:extLst>
          </p:nvPr>
        </p:nvGraphicFramePr>
        <p:xfrm>
          <a:off x="611188" y="4005263"/>
          <a:ext cx="4611688" cy="2011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5844"/>
                <a:gridCol w="2305844"/>
              </a:tblGrid>
              <a:tr h="365702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Električna svojstva</a:t>
                      </a:r>
                      <a:endParaRPr lang="hr-HR" sz="1800" dirty="0"/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Materijal</a:t>
                      </a:r>
                      <a:endParaRPr lang="hr-HR" sz="1800" dirty="0"/>
                    </a:p>
                  </a:txBody>
                  <a:tcPr marL="91446" marR="91446" marT="45713" marB="45713"/>
                </a:tc>
              </a:tr>
              <a:tr h="63997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Poluvodič</a:t>
                      </a:r>
                      <a:endParaRPr lang="hr-HR" sz="1800" dirty="0"/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MoS</a:t>
                      </a:r>
                      <a:r>
                        <a:rPr lang="hr-HR" sz="1800" b="1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MoSe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</a:t>
                      </a:r>
                      <a:r>
                        <a:rPr lang="hr-HR" sz="1800" dirty="0" smtClean="0"/>
                        <a:t> WS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WSe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MoTe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WTe</a:t>
                      </a:r>
                      <a:r>
                        <a:rPr lang="hr-HR" sz="1800" baseline="-25000" dirty="0" smtClean="0"/>
                        <a:t>2</a:t>
                      </a:r>
                      <a:endParaRPr lang="hr-HR" sz="1800" dirty="0"/>
                    </a:p>
                  </a:txBody>
                  <a:tcPr marL="91446" marR="91446"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Polumetal</a:t>
                      </a:r>
                      <a:endParaRPr lang="hr-HR" sz="1800" dirty="0"/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TiS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TiSe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 </a:t>
                      </a:r>
                      <a:endParaRPr lang="hr-HR" sz="1800" dirty="0"/>
                    </a:p>
                  </a:txBody>
                  <a:tcPr marL="91446" marR="91446" marT="45713" marB="45713"/>
                </a:tc>
              </a:tr>
              <a:tr h="63997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Metal,</a:t>
                      </a:r>
                      <a:r>
                        <a:rPr lang="hr-HR" sz="1800" baseline="0" dirty="0" smtClean="0"/>
                        <a:t> CDW, supravodič</a:t>
                      </a:r>
                      <a:endParaRPr lang="hr-HR" sz="1800" dirty="0"/>
                    </a:p>
                  </a:txBody>
                  <a:tcPr marL="91446" marR="91446" marT="45713" marB="4571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NbSe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NbS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NbTe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TaS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TaSe</a:t>
                      </a:r>
                      <a:r>
                        <a:rPr lang="hr-HR" sz="1800" baseline="-25000" dirty="0" smtClean="0"/>
                        <a:t>2</a:t>
                      </a:r>
                      <a:r>
                        <a:rPr lang="hr-HR" sz="1800" baseline="0" dirty="0" smtClean="0"/>
                        <a:t>, </a:t>
                      </a:r>
                      <a:r>
                        <a:rPr lang="hr-HR" sz="1800" dirty="0" smtClean="0"/>
                        <a:t>TaTe</a:t>
                      </a:r>
                      <a:r>
                        <a:rPr lang="hr-HR" sz="1800" baseline="-25000" dirty="0" smtClean="0"/>
                        <a:t>2</a:t>
                      </a:r>
                      <a:endParaRPr lang="hr-HR" sz="1800" dirty="0"/>
                    </a:p>
                  </a:txBody>
                  <a:tcPr marL="91446" marR="91446" marT="45713" marB="45713"/>
                </a:tc>
              </a:tr>
            </a:tbl>
          </a:graphicData>
        </a:graphic>
      </p:graphicFrame>
      <p:pic>
        <p:nvPicPr>
          <p:cNvPr id="194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341438"/>
            <a:ext cx="37734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5" y="6165304"/>
            <a:ext cx="34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+mn-lt"/>
                <a:cs typeface="Arial" pitchFamily="34" charset="0"/>
              </a:rPr>
              <a:t>B. Radisavljevic, A. Radenovic, J. Brivio, V. Giacometti, and A. Kis, </a:t>
            </a:r>
            <a:r>
              <a:rPr lang="hr-HR" sz="800" dirty="0" smtClean="0">
                <a:latin typeface="+mn-lt"/>
                <a:cs typeface="Arial" pitchFamily="34" charset="0"/>
              </a:rPr>
              <a:t>„Single-layer MoS2 transistors”, </a:t>
            </a:r>
            <a:r>
              <a:rPr lang="hr-HR" sz="800" dirty="0">
                <a:latin typeface="+mn-lt"/>
                <a:cs typeface="Arial" pitchFamily="34" charset="0"/>
              </a:rPr>
              <a:t>Nature Nanotechnology, vol. 9, pp. 147150, 2011.</a:t>
            </a:r>
          </a:p>
          <a:p>
            <a:endParaRPr lang="hr-HR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r>
              <a:rPr lang="hr-HR" dirty="0" smtClean="0"/>
              <a:t>MoS</a:t>
            </a:r>
            <a:r>
              <a:rPr lang="hr-HR" baseline="-25000" dirty="0" smtClean="0"/>
              <a:t>2</a:t>
            </a:r>
            <a:endParaRPr lang="hr-HR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Cjeloviti oblik: </a:t>
            </a:r>
          </a:p>
          <a:p>
            <a:pPr marL="1371600" lvl="2" indent="-457200"/>
            <a:r>
              <a:rPr lang="hr-HR" sz="2000" dirty="0" smtClean="0"/>
              <a:t>Dijamagnetični poluvodič </a:t>
            </a:r>
          </a:p>
          <a:p>
            <a:pPr marL="1371600" lvl="2" indent="-457200"/>
            <a:r>
              <a:rPr lang="hr-HR" sz="2000" dirty="0" smtClean="0"/>
              <a:t>Indirektni procjep 1.2 eV</a:t>
            </a:r>
          </a:p>
          <a:p>
            <a:pPr marL="1371600" lvl="2" indent="-457200"/>
            <a:r>
              <a:rPr lang="hr-HR" sz="2000" dirty="0" smtClean="0"/>
              <a:t>Lubrikant</a:t>
            </a:r>
          </a:p>
          <a:p>
            <a:pPr marL="1371600" lvl="2" indent="-457200"/>
            <a:r>
              <a:rPr lang="hr-HR" sz="2000" dirty="0" smtClean="0"/>
              <a:t>Pronalazi se diljem svijeta u rudi molibdenit</a:t>
            </a:r>
          </a:p>
          <a:p>
            <a:pPr marL="1371600" lvl="2" indent="-457200"/>
            <a:endParaRPr lang="hr-HR" sz="2000" dirty="0" smtClean="0"/>
          </a:p>
          <a:p>
            <a:r>
              <a:rPr lang="hr-HR" dirty="0" smtClean="0"/>
              <a:t>2D oblik</a:t>
            </a:r>
            <a:r>
              <a:rPr lang="hr-HR" dirty="0" smtClean="0"/>
              <a:t>:</a:t>
            </a:r>
          </a:p>
          <a:p>
            <a:pPr lvl="2"/>
            <a:r>
              <a:rPr lang="hr-HR" dirty="0" smtClean="0"/>
              <a:t>Jednoslojan </a:t>
            </a:r>
            <a:r>
              <a:rPr lang="hr-HR" dirty="0" smtClean="0"/>
              <a:t>MoS</a:t>
            </a:r>
            <a:r>
              <a:rPr lang="hr-HR" baseline="-25000" dirty="0" smtClean="0"/>
              <a:t>2 </a:t>
            </a:r>
            <a:r>
              <a:rPr lang="hr-HR" dirty="0" smtClean="0"/>
              <a:t>:</a:t>
            </a:r>
          </a:p>
          <a:p>
            <a:pPr lvl="4"/>
            <a:r>
              <a:rPr lang="hr-HR" dirty="0" smtClean="0"/>
              <a:t>Direktni procjep 1.9 eV u vidljivom dijelu EM spektra</a:t>
            </a:r>
          </a:p>
          <a:p>
            <a:pPr lvl="2"/>
            <a:r>
              <a:rPr lang="hr-HR" dirty="0" smtClean="0"/>
              <a:t>Dvoslojan </a:t>
            </a:r>
            <a:r>
              <a:rPr lang="hr-HR" dirty="0" smtClean="0"/>
              <a:t>MoS</a:t>
            </a:r>
            <a:r>
              <a:rPr lang="hr-HR" baseline="-25000" dirty="0" smtClean="0"/>
              <a:t>2:</a:t>
            </a:r>
          </a:p>
          <a:p>
            <a:pPr lvl="4"/>
            <a:r>
              <a:rPr lang="hr-HR" dirty="0" smtClean="0"/>
              <a:t>Indirektni procjep</a:t>
            </a:r>
            <a:endParaRPr lang="hr-HR" dirty="0" smtClean="0"/>
          </a:p>
          <a:p>
            <a:pPr marL="1371600" lvl="2" indent="-457200"/>
            <a:r>
              <a:rPr lang="hr-HR" sz="2000" dirty="0" smtClean="0"/>
              <a:t>Primjena </a:t>
            </a:r>
            <a:r>
              <a:rPr lang="hr-HR" sz="2000" dirty="0" smtClean="0"/>
              <a:t>u elektronici i optoelektronici</a:t>
            </a:r>
          </a:p>
          <a:p>
            <a:endParaRPr lang="hr-HR" sz="2000" dirty="0" smtClean="0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314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35" y="3356992"/>
            <a:ext cx="310948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1002</Words>
  <Application>Microsoft Office PowerPoint</Application>
  <PresentationFormat>On-screen Show (4:3)</PresentationFormat>
  <Paragraphs>174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Office Theme</vt:lpstr>
      <vt:lpstr>Microsoft Equation 3.0</vt:lpstr>
      <vt:lpstr>Optička svojstva jednoslojnog i dvoslojnog MoS2</vt:lpstr>
      <vt:lpstr>Sadržaj</vt:lpstr>
      <vt:lpstr>Motivacija</vt:lpstr>
      <vt:lpstr>Motivacija</vt:lpstr>
      <vt:lpstr>2D materijali</vt:lpstr>
      <vt:lpstr>Grafen- svojstva</vt:lpstr>
      <vt:lpstr>2D materijali</vt:lpstr>
      <vt:lpstr>TMD (eng. Transition metal dichalcogenides)</vt:lpstr>
      <vt:lpstr>MoS2</vt:lpstr>
      <vt:lpstr>Elektronska struktura MoS2</vt:lpstr>
      <vt:lpstr>Raman aktivni modovi MoS2</vt:lpstr>
      <vt:lpstr>Eksperimentalni postav</vt:lpstr>
      <vt:lpstr>Eksperimentalni postav</vt:lpstr>
      <vt:lpstr>AFM karakterizacija</vt:lpstr>
      <vt:lpstr>Ekscitoni</vt:lpstr>
      <vt:lpstr>Cijepanje valentne vrpce MoS2</vt:lpstr>
      <vt:lpstr>Apsorpcija</vt:lpstr>
      <vt:lpstr>Fotoluminiscencija</vt:lpstr>
      <vt:lpstr>Raman spektroskopija</vt:lpstr>
      <vt:lpstr>Zaključak</vt:lpstr>
      <vt:lpstr>Daljnji planovi</vt:lpstr>
      <vt:lpstr>Zahvale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Optička svojstva jednoslojnog i dvoslojnog MoS2</dc:title>
  <dc:creator>.br0wser</dc:creator>
  <cp:lastModifiedBy>.br0wser</cp:lastModifiedBy>
  <cp:revision>57</cp:revision>
  <dcterms:created xsi:type="dcterms:W3CDTF">2017-01-26T19:39:37Z</dcterms:created>
  <dcterms:modified xsi:type="dcterms:W3CDTF">2017-01-27T22:25:08Z</dcterms:modified>
</cp:coreProperties>
</file>