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  <p:sldMasterId id="2147483780" r:id="rId2"/>
  </p:sldMasterIdLst>
  <p:notesMasterIdLst>
    <p:notesMasterId r:id="rId27"/>
  </p:notesMasterIdLst>
  <p:sldIdLst>
    <p:sldId id="256" r:id="rId3"/>
    <p:sldId id="260" r:id="rId4"/>
    <p:sldId id="306" r:id="rId5"/>
    <p:sldId id="283" r:id="rId6"/>
    <p:sldId id="291" r:id="rId7"/>
    <p:sldId id="261" r:id="rId8"/>
    <p:sldId id="285" r:id="rId9"/>
    <p:sldId id="295" r:id="rId10"/>
    <p:sldId id="287" r:id="rId11"/>
    <p:sldId id="268" r:id="rId12"/>
    <p:sldId id="289" r:id="rId13"/>
    <p:sldId id="269" r:id="rId14"/>
    <p:sldId id="296" r:id="rId15"/>
    <p:sldId id="273" r:id="rId16"/>
    <p:sldId id="294" r:id="rId17"/>
    <p:sldId id="271" r:id="rId18"/>
    <p:sldId id="310" r:id="rId19"/>
    <p:sldId id="304" r:id="rId20"/>
    <p:sldId id="298" r:id="rId21"/>
    <p:sldId id="307" r:id="rId22"/>
    <p:sldId id="308" r:id="rId23"/>
    <p:sldId id="279" r:id="rId24"/>
    <p:sldId id="309" r:id="rId25"/>
    <p:sldId id="281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832" autoAdjust="0"/>
  </p:normalViewPr>
  <p:slideViewPr>
    <p:cSldViewPr>
      <p:cViewPr varScale="1">
        <p:scale>
          <a:sx n="64" d="100"/>
          <a:sy n="64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AD42-E8AF-4F06-BB84-AC1E620994EA}" type="datetimeFigureOut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61699-F233-47C4-BEC3-763D5AC73F8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1699-F233-47C4-BEC3-763D5AC73F8B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1699-F233-47C4-BEC3-763D5AC73F8B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1699-F233-47C4-BEC3-763D5AC73F8B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1699-F233-47C4-BEC3-763D5AC73F8B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1699-F233-47C4-BEC3-763D5AC73F8B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1699-F233-47C4-BEC3-763D5AC73F8B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1699-F233-47C4-BEC3-763D5AC73F8B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1699-F233-47C4-BEC3-763D5AC73F8B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1699-F233-47C4-BEC3-763D5AC73F8B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1699-F233-47C4-BEC3-763D5AC73F8B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6D7DEB-03CF-4DC4-AB48-0783170C5582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z="2400" smtClean="0">
                <a:solidFill>
                  <a:srgbClr val="FFFFFF"/>
                </a:solidFill>
              </a:defRPr>
            </a:lvl1pPr>
            <a:extLst/>
          </a:lstStyle>
          <a:p>
            <a:fld id="{4E8911CB-EF4B-4790-845F-FBE230DE300D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1DA49-542C-4C33-A843-A99374457BCB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911CB-EF4B-4790-845F-FBE230DE30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B0BB41-5AEA-4860-8D1E-488DA7E73A23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8911CB-EF4B-4790-845F-FBE230DE30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5AC-04E8-48CD-B33C-B659245BFD53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5B01-8FAF-4B7F-8988-4348F21841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302-7DE6-44BE-B478-DCD74371B3F1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5B01-8FAF-4B7F-8988-4348F21841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71B2-4E4B-4DF3-9456-0B076E43DF29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5B01-8FAF-4B7F-8988-4348F21841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F255-A201-4186-BAA5-0776A8499CDF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5B01-8FAF-4B7F-8988-4348F21841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9B83-FBC4-4CB2-BC89-3F555B4F198D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5B01-8FAF-4B7F-8988-4348F21841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F60-9304-4018-B7FD-3E2B3EF64AA7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5B01-8FAF-4B7F-8988-4348F21841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3674-0D4E-4EAB-BE7C-6973F9348A68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5B01-8FAF-4B7F-8988-4348F21841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92C2-AD23-45FF-9B9C-2ECF3352F606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5B01-8FAF-4B7F-8988-4348F21841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85BE7-B5DB-443E-A490-215255CBAF37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5206" y="6645424"/>
            <a:ext cx="588336" cy="2125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extLst/>
          </a:lstStyle>
          <a:p>
            <a:fld id="{4E8911CB-EF4B-4790-845F-FBE230DE300D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D743-C199-43FF-809F-491E1ABFFB29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5B01-8FAF-4B7F-8988-4348F21841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047-8AB6-4AAA-8373-A740D5313F53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5B01-8FAF-4B7F-8988-4348F21841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1AA7-25B4-4F1A-8247-F3394747EED1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5B01-8FAF-4B7F-8988-4348F21841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8AEABF-9B80-409D-B586-96CB64A4EDB7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E8911CB-EF4B-4790-845F-FBE230DE30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36C07-1D3E-44DF-AEC1-9B1513CED814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911CB-EF4B-4790-845F-FBE230DE30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2FBB2-96EA-4D84-BCA1-0DCDDF15A284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911CB-EF4B-4790-845F-FBE230DE30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96E6A-ED51-4838-8264-4E8055BEA9E7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911CB-EF4B-4790-845F-FBE230DE30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10C8E6-B6FE-4DAF-AF4F-D8C99A65F8FD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911CB-EF4B-4790-845F-FBE230DE30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548FF-026C-4B63-8036-EFE4030D49FC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911CB-EF4B-4790-845F-FBE230DE30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FB642-D6B5-4FF8-8D65-833FDA56173E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911CB-EF4B-4790-845F-FBE230DE300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6F2A1C1-928B-4E10-BCF8-924E9D54BC4D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8911CB-EF4B-4790-845F-FBE230DE300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84B76-C458-4073-B3A1-3BBAF806D427}" type="datetime1">
              <a:rPr lang="sr-Latn-CS" smtClean="0"/>
              <a:pPr/>
              <a:t>27.1.2017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35B01-8FAF-4B7F-8988-4348F218416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Stabilizacija </a:t>
            </a:r>
            <a:br>
              <a:rPr lang="hr-HR" dirty="0" smtClean="0"/>
            </a:br>
            <a:r>
              <a:rPr lang="hr-HR" dirty="0" smtClean="0"/>
              <a:t>Optičkog</a:t>
            </a:r>
            <a:br>
              <a:rPr lang="hr-HR" dirty="0" smtClean="0"/>
            </a:br>
            <a:r>
              <a:rPr lang="hr-HR" dirty="0" smtClean="0"/>
              <a:t>frekventnog češlja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/>
              <a:t>Kovačić Domagoj</a:t>
            </a:r>
          </a:p>
          <a:p>
            <a:r>
              <a:rPr lang="hr-HR" dirty="0" smtClean="0"/>
              <a:t> Fizički odsjek, PMF, 10000 Zagreb</a:t>
            </a:r>
          </a:p>
          <a:p>
            <a:r>
              <a:rPr lang="hr-HR" dirty="0" smtClean="0"/>
              <a:t>Seminar izrađen u Laboratoriju za hladne atome,  Institut za Fiziku</a:t>
            </a:r>
          </a:p>
          <a:p>
            <a:r>
              <a:rPr lang="hr-HR" dirty="0" smtClean="0"/>
              <a:t>Mentor: Damir Aumiler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1</a:t>
            </a:fld>
            <a:endParaRPr lang="hr-HR"/>
          </a:p>
        </p:txBody>
      </p:sp>
      <p:pic>
        <p:nvPicPr>
          <p:cNvPr id="5" name="Picture 4" descr="HRZZ logo 4 color.jpg"/>
          <p:cNvPicPr>
            <a:picLocks noChangeAspect="1"/>
          </p:cNvPicPr>
          <p:nvPr/>
        </p:nvPicPr>
        <p:blipFill>
          <a:blip r:embed="rId3">
            <a:lum bright="-17000"/>
          </a:blip>
          <a:stretch>
            <a:fillRect/>
          </a:stretch>
        </p:blipFill>
        <p:spPr>
          <a:xfrm>
            <a:off x="0" y="5855208"/>
            <a:ext cx="2643174" cy="1002792"/>
          </a:xfrm>
          <a:prstGeom prst="rect">
            <a:avLst/>
          </a:prstGeom>
          <a:gradFill>
            <a:gsLst>
              <a:gs pos="22000">
                <a:schemeClr val="bg1">
                  <a:lumMod val="75000"/>
                </a:schemeClr>
              </a:gs>
              <a:gs pos="22000">
                <a:schemeClr val="bg2">
                  <a:lumMod val="50000"/>
                </a:schemeClr>
              </a:gs>
              <a:gs pos="15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effectLst>
            <a:innerShdw blurRad="63500" dist="50800" dir="16200000">
              <a:schemeClr val="bg1">
                <a:lumMod val="6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-35721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PID kontroler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4543428" cy="4846320"/>
          </a:xfrm>
        </p:spPr>
        <p:txBody>
          <a:bodyPr>
            <a:normAutofit/>
          </a:bodyPr>
          <a:lstStyle/>
          <a:p>
            <a:r>
              <a:rPr lang="hr-HR" sz="2200" dirty="0" smtClean="0"/>
              <a:t>Elementi PID kontrolera:</a:t>
            </a:r>
          </a:p>
          <a:p>
            <a:r>
              <a:rPr lang="hr-HR" sz="2200" dirty="0" smtClean="0"/>
              <a:t>Proporcionalni član </a:t>
            </a:r>
          </a:p>
          <a:p>
            <a:r>
              <a:rPr lang="hr-HR" sz="2200" dirty="0" smtClean="0"/>
              <a:t>Integralni član</a:t>
            </a:r>
          </a:p>
          <a:p>
            <a:r>
              <a:rPr lang="hr-HR" sz="2200" dirty="0" smtClean="0"/>
              <a:t>Derivativni član    </a:t>
            </a:r>
          </a:p>
          <a:p>
            <a:endParaRPr lang="hr-HR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43240" y="1357298"/>
          <a:ext cx="1879600" cy="406400"/>
        </p:xfrm>
        <a:graphic>
          <a:graphicData uri="http://schemas.openxmlformats.org/presentationml/2006/ole">
            <p:oleObj spid="_x0000_s7170" name="Equation" r:id="rId3" imgW="1879560" imgH="4060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71802" y="1785926"/>
          <a:ext cx="1917700" cy="342900"/>
        </p:xfrm>
        <a:graphic>
          <a:graphicData uri="http://schemas.openxmlformats.org/presentationml/2006/ole">
            <p:oleObj spid="_x0000_s7171" name="Equation" r:id="rId4" imgW="1917360" imgH="34272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71802" y="2143116"/>
          <a:ext cx="1968500" cy="673100"/>
        </p:xfrm>
        <a:graphic>
          <a:graphicData uri="http://schemas.openxmlformats.org/presentationml/2006/ole">
            <p:oleObj spid="_x0000_s7172" name="Equation" r:id="rId5" imgW="1968480" imgH="6728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472" y="648866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GIF preuzet sa : https://en.wikipedia.org/wiki/PID_controller</a:t>
            </a:r>
            <a:endParaRPr lang="hr-HR" dirty="0"/>
          </a:p>
        </p:txBody>
      </p:sp>
      <p:pic>
        <p:nvPicPr>
          <p:cNvPr id="10" name="Picture 9" descr="PID_Compensation_Animate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2768198"/>
            <a:ext cx="5072098" cy="380407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10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emt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4950349"/>
            <a:ext cx="2786082" cy="1719508"/>
          </a:xfrm>
          <a:prstGeom prst="rect">
            <a:avLst/>
          </a:prstGeom>
        </p:spPr>
      </p:pic>
      <p:pic>
        <p:nvPicPr>
          <p:cNvPr id="12" name="Picture 11" descr="rbstandar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214290"/>
            <a:ext cx="3714744" cy="1857364"/>
          </a:xfrm>
          <a:prstGeom prst="rect">
            <a:avLst/>
          </a:prstGeom>
        </p:spPr>
      </p:pic>
      <p:pic>
        <p:nvPicPr>
          <p:cNvPr id="13" name="Picture 12" descr="oscilator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7686" y="214290"/>
            <a:ext cx="3429024" cy="1928826"/>
          </a:xfrm>
          <a:prstGeom prst="rect">
            <a:avLst/>
          </a:prstGeom>
        </p:spPr>
      </p:pic>
      <p:pic>
        <p:nvPicPr>
          <p:cNvPr id="14" name="Picture 13" descr="dds9m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9190" y="4929198"/>
            <a:ext cx="3176965" cy="1788801"/>
          </a:xfrm>
          <a:prstGeom prst="rect">
            <a:avLst/>
          </a:prstGeom>
        </p:spPr>
      </p:pic>
      <p:pic>
        <p:nvPicPr>
          <p:cNvPr id="16" name="Content Placeholder 15" descr="frepnovo.png"/>
          <p:cNvPicPr>
            <a:picLocks noGrp="1" noChangeAspect="1"/>
          </p:cNvPicPr>
          <p:nvPr>
            <p:ph idx="1"/>
          </p:nvPr>
        </p:nvPicPr>
        <p:blipFill>
          <a:blip r:embed="rId6" cstate="screen"/>
          <a:stretch>
            <a:fillRect/>
          </a:stretch>
        </p:blipFill>
        <p:spPr>
          <a:xfrm>
            <a:off x="428596" y="2143116"/>
            <a:ext cx="7239000" cy="269608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11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Prikaz detektora faze i PID kontrolera u laboratoriju</a:t>
            </a:r>
            <a:endParaRPr lang="hr-HR" dirty="0"/>
          </a:p>
        </p:txBody>
      </p:sp>
      <p:pic>
        <p:nvPicPr>
          <p:cNvPr id="4" name="Content Placeholder 3" descr="detektorpidre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500174"/>
            <a:ext cx="5145832" cy="3357586"/>
          </a:xfrm>
        </p:spPr>
      </p:pic>
      <p:pic>
        <p:nvPicPr>
          <p:cNvPr id="43009" name="Picture 1" descr="C:\Users\Ana-Marija\Downloads\new_software_ffs_loc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588" y="3423457"/>
            <a:ext cx="5286412" cy="343454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12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FREKVENCIJE REPETICIJE I POMAKA</a:t>
            </a:r>
            <a:endParaRPr lang="hr-HR" dirty="0"/>
          </a:p>
        </p:txBody>
      </p:sp>
      <p:pic>
        <p:nvPicPr>
          <p:cNvPr id="17" name="Content Placeholder 16" descr="cesalj3femto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1214422"/>
            <a:ext cx="8143900" cy="2352002"/>
          </a:xfrm>
        </p:spPr>
      </p:pic>
      <p:cxnSp>
        <p:nvCxnSpPr>
          <p:cNvPr id="19" name="Straight Arrow Connector 18"/>
          <p:cNvCxnSpPr/>
          <p:nvPr/>
        </p:nvCxnSpPr>
        <p:spPr>
          <a:xfrm>
            <a:off x="4000496" y="1857364"/>
            <a:ext cx="257176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4876" y="1428736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T</a:t>
            </a:r>
            <a:r>
              <a:rPr lang="hr-HR" b="1" baseline="-25000" dirty="0" smtClean="0"/>
              <a:t>rep</a:t>
            </a:r>
            <a:r>
              <a:rPr lang="hr-HR" b="1" dirty="0" smtClean="0"/>
              <a:t>=1/f</a:t>
            </a:r>
            <a:r>
              <a:rPr lang="hr-HR" b="1" baseline="-25000" dirty="0" smtClean="0"/>
              <a:t>rep</a:t>
            </a:r>
          </a:p>
          <a:p>
            <a:endParaRPr lang="hr-HR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071546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E(t)</a:t>
            </a:r>
            <a:endParaRPr lang="hr-HR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43834" y="221455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t</a:t>
            </a:r>
            <a:endParaRPr lang="hr-HR" b="1" dirty="0"/>
          </a:p>
        </p:txBody>
      </p:sp>
      <p:pic>
        <p:nvPicPr>
          <p:cNvPr id="29" name="Picture 28" descr="cesalj3cesalj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943076"/>
            <a:ext cx="8143899" cy="2914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3786190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I(f)</a:t>
            </a:r>
            <a:endParaRPr lang="hr-HR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643834" y="5786454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f</a:t>
            </a:r>
            <a:endParaRPr lang="hr-HR" b="1" dirty="0"/>
          </a:p>
        </p:txBody>
      </p:sp>
      <p:pic>
        <p:nvPicPr>
          <p:cNvPr id="32" name="Picture 31" descr="formula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00496" y="3768400"/>
            <a:ext cx="4155069" cy="71438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5429256" y="3554086"/>
            <a:ext cx="1071570" cy="10001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5786446" y="3696962"/>
            <a:ext cx="12544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r-HR" sz="8800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29454" y="3554086"/>
            <a:ext cx="1071570" cy="10001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Curved Down Arrow 17"/>
          <p:cNvSpPr/>
          <p:nvPr/>
        </p:nvSpPr>
        <p:spPr>
          <a:xfrm rot="10800000">
            <a:off x="4214810" y="4268466"/>
            <a:ext cx="3071834" cy="357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3731" y="4546595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rgbClr val="FF0000"/>
                </a:solidFill>
              </a:rPr>
              <a:t>n-ta linija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57620" y="3554086"/>
            <a:ext cx="1071570" cy="10001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ectangle 21"/>
          <p:cNvSpPr/>
          <p:nvPr/>
        </p:nvSpPr>
        <p:spPr>
          <a:xfrm>
            <a:off x="4214810" y="3696962"/>
            <a:ext cx="12544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r-HR" sz="8800" dirty="0">
              <a:solidFill>
                <a:srgbClr val="00B050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>
            <a:off x="4572000" y="3482648"/>
            <a:ext cx="2714644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3372" y="312545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rgbClr val="FF0000"/>
                </a:solidFill>
              </a:rPr>
              <a:t>sve linije češlja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13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3" grpId="0" animBg="1"/>
      <p:bldP spid="13" grpId="0"/>
      <p:bldP spid="14" grpId="0" animBg="1"/>
      <p:bldP spid="18" grpId="0" animBg="1"/>
      <p:bldP spid="20" grpId="0"/>
      <p:bldP spid="21" grpId="0" animBg="1"/>
      <p:bldP spid="22" grpId="0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Spektar cw lasera i frekventnog češlja</a:t>
            </a:r>
          </a:p>
        </p:txBody>
      </p:sp>
      <p:pic>
        <p:nvPicPr>
          <p:cNvPr id="40961" name="Picture 1" descr="C:\Users\Ana-Marija\Pictures\beating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57298"/>
            <a:ext cx="8001024" cy="46733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1472" y="648866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Preuzeto sa: https://www.rp-photonics.com/frequency_combs.html</a:t>
            </a:r>
            <a:endParaRPr lang="hr-HR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643570" y="2500306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357818" y="1714488"/>
            <a:ext cx="642942" cy="319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500694" y="3000372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72198" y="2071678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f</a:t>
            </a:r>
            <a:r>
              <a:rPr lang="hr-HR" sz="3600" baseline="-25000" dirty="0" smtClean="0"/>
              <a:t>n+1</a:t>
            </a:r>
            <a:endParaRPr lang="hr-HR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143636" y="2643182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f</a:t>
            </a:r>
            <a:r>
              <a:rPr lang="hr-HR" sz="3600" baseline="-25000" dirty="0" smtClean="0"/>
              <a:t>cw</a:t>
            </a:r>
            <a:endParaRPr lang="hr-HR" sz="3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929322" y="1428736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f</a:t>
            </a:r>
            <a:r>
              <a:rPr lang="hr-HR" sz="3600" baseline="-25000" dirty="0" smtClean="0"/>
              <a:t>n</a:t>
            </a:r>
            <a:endParaRPr lang="hr-HR" sz="3600" baseline="-25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14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Stabilizacija frekvencije pomaka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142844" y="3214686"/>
            <a:ext cx="1357322" cy="71438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Vanjski cw laser</a:t>
            </a:r>
            <a:endParaRPr lang="hr-HR" dirty="0"/>
          </a:p>
        </p:txBody>
      </p:sp>
      <p:sp>
        <p:nvSpPr>
          <p:cNvPr id="8" name="Rounded Rectangle 7"/>
          <p:cNvSpPr/>
          <p:nvPr/>
        </p:nvSpPr>
        <p:spPr>
          <a:xfrm>
            <a:off x="142844" y="4143380"/>
            <a:ext cx="1285884" cy="7143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Femtosekundni laser</a:t>
            </a:r>
            <a:endParaRPr lang="hr-HR" dirty="0"/>
          </a:p>
        </p:txBody>
      </p:sp>
      <p:cxnSp>
        <p:nvCxnSpPr>
          <p:cNvPr id="10" name="Elbow Connector 9"/>
          <p:cNvCxnSpPr/>
          <p:nvPr/>
        </p:nvCxnSpPr>
        <p:spPr>
          <a:xfrm>
            <a:off x="1571604" y="3571876"/>
            <a:ext cx="714380" cy="500066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1571604" y="4214818"/>
            <a:ext cx="714380" cy="42862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357422" y="3857628"/>
            <a:ext cx="128588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fotodioda</a:t>
            </a:r>
            <a:endParaRPr lang="hr-HR" dirty="0"/>
          </a:p>
        </p:txBody>
      </p:sp>
      <p:sp>
        <p:nvSpPr>
          <p:cNvPr id="14" name="Rounded Rectangle 13"/>
          <p:cNvSpPr/>
          <p:nvPr/>
        </p:nvSpPr>
        <p:spPr>
          <a:xfrm>
            <a:off x="2428860" y="3143248"/>
            <a:ext cx="1214446" cy="571504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Optički sat</a:t>
            </a:r>
            <a:endParaRPr lang="hr-HR" dirty="0"/>
          </a:p>
        </p:txBody>
      </p:sp>
      <p:cxnSp>
        <p:nvCxnSpPr>
          <p:cNvPr id="18" name="Elbow Connector 17"/>
          <p:cNvCxnSpPr>
            <a:stCxn id="13" idx="3"/>
          </p:cNvCxnSpPr>
          <p:nvPr/>
        </p:nvCxnSpPr>
        <p:spPr>
          <a:xfrm flipV="1">
            <a:off x="3643306" y="3929066"/>
            <a:ext cx="1143008" cy="2500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3714744" y="3429000"/>
            <a:ext cx="1071570" cy="357190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929190" y="3643314"/>
            <a:ext cx="928694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mikser</a:t>
            </a:r>
            <a:endParaRPr lang="hr-HR" dirty="0"/>
          </a:p>
        </p:txBody>
      </p:sp>
      <p:cxnSp>
        <p:nvCxnSpPr>
          <p:cNvPr id="23" name="Elbow Connector 22"/>
          <p:cNvCxnSpPr/>
          <p:nvPr/>
        </p:nvCxnSpPr>
        <p:spPr>
          <a:xfrm>
            <a:off x="5929322" y="3929066"/>
            <a:ext cx="571504" cy="1588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572264" y="3571876"/>
            <a:ext cx="1357322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PI kontroler</a:t>
            </a:r>
            <a:endParaRPr lang="hr-HR" dirty="0"/>
          </a:p>
        </p:txBody>
      </p:sp>
      <p:sp>
        <p:nvSpPr>
          <p:cNvPr id="28" name="U-Turn Arrow 27"/>
          <p:cNvSpPr/>
          <p:nvPr/>
        </p:nvSpPr>
        <p:spPr>
          <a:xfrm rot="10800000">
            <a:off x="428596" y="4429131"/>
            <a:ext cx="7072362" cy="1928826"/>
          </a:xfrm>
          <a:prstGeom prst="uturnArrow">
            <a:avLst>
              <a:gd name="adj1" fmla="val 13331"/>
              <a:gd name="adj2" fmla="val 15564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5918" y="6396335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NEGATIVNA POVRATNA VEZA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1670" y="4714884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A(t)</a:t>
            </a:r>
            <a:r>
              <a:rPr lang="hr-HR" sz="2000" dirty="0" smtClean="0">
                <a:sym typeface="Symbol"/>
              </a:rPr>
              <a:t>cos(</a:t>
            </a:r>
            <a:r>
              <a:rPr lang="el-GR" sz="2000" dirty="0" smtClean="0">
                <a:sym typeface="Symbol"/>
              </a:rPr>
              <a:t>ω</a:t>
            </a:r>
            <a:r>
              <a:rPr lang="hr-HR" sz="2000" baseline="-25000" dirty="0" smtClean="0">
                <a:sym typeface="Symbol"/>
              </a:rPr>
              <a:t>udari</a:t>
            </a:r>
            <a:r>
              <a:rPr lang="hr-HR" sz="2000" dirty="0" smtClean="0">
                <a:sym typeface="Symbol"/>
              </a:rPr>
              <a:t>t)=cos((</a:t>
            </a:r>
            <a:r>
              <a:rPr lang="el-GR" sz="2000" dirty="0" smtClean="0">
                <a:sym typeface="Symbol"/>
              </a:rPr>
              <a:t>ω</a:t>
            </a:r>
            <a:r>
              <a:rPr lang="hr-HR" sz="2000" baseline="-25000" dirty="0" smtClean="0">
                <a:sym typeface="Symbol"/>
              </a:rPr>
              <a:t>n</a:t>
            </a:r>
            <a:r>
              <a:rPr lang="hr-HR" sz="2000" dirty="0" smtClean="0">
                <a:sym typeface="Symbol"/>
              </a:rPr>
              <a:t>-</a:t>
            </a:r>
            <a:r>
              <a:rPr lang="el-GR" sz="2000" dirty="0" smtClean="0">
                <a:sym typeface="Symbol"/>
              </a:rPr>
              <a:t>ω</a:t>
            </a:r>
            <a:r>
              <a:rPr lang="hr-HR" sz="2000" baseline="-25000" dirty="0" smtClean="0">
                <a:sym typeface="Symbol"/>
              </a:rPr>
              <a:t>cw</a:t>
            </a:r>
            <a:r>
              <a:rPr lang="el-GR" sz="2000" dirty="0" smtClean="0">
                <a:sym typeface="Symbol"/>
              </a:rPr>
              <a:t> </a:t>
            </a:r>
            <a:r>
              <a:rPr lang="hr-HR" sz="2000" dirty="0" smtClean="0">
                <a:sym typeface="Symbol"/>
              </a:rPr>
              <a:t>)t)</a:t>
            </a:r>
            <a:endParaRPr lang="hr-HR" sz="2000" dirty="0"/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3714744" y="4357694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5357818" y="292893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143372" y="2214554"/>
            <a:ext cx="4107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/>
              <a:t>V</a:t>
            </a:r>
            <a:r>
              <a:rPr lang="hr-HR" sz="2400" b="1" baseline="-25000" dirty="0" smtClean="0"/>
              <a:t>err</a:t>
            </a:r>
            <a:r>
              <a:rPr lang="hr-HR" sz="2400" b="1" dirty="0" smtClean="0"/>
              <a:t>(t)</a:t>
            </a:r>
            <a:r>
              <a:rPr lang="hr-HR" sz="2400" b="1" dirty="0" smtClean="0">
                <a:sym typeface="Symbol"/>
              </a:rPr>
              <a:t>=V*cos((</a:t>
            </a:r>
            <a:r>
              <a:rPr lang="el-GR" sz="2400" b="1" dirty="0" smtClean="0">
                <a:sym typeface="Symbol"/>
              </a:rPr>
              <a:t>ω</a:t>
            </a:r>
            <a:r>
              <a:rPr lang="hr-HR" sz="2400" b="1" baseline="-25000" dirty="0" smtClean="0">
                <a:sym typeface="Symbol"/>
              </a:rPr>
              <a:t>sat</a:t>
            </a:r>
            <a:r>
              <a:rPr lang="hr-HR" sz="2400" b="1" dirty="0" smtClean="0">
                <a:sym typeface="Symbol"/>
              </a:rPr>
              <a:t>-</a:t>
            </a:r>
            <a:r>
              <a:rPr lang="el-GR" sz="2400" b="1" dirty="0" smtClean="0">
                <a:sym typeface="Symbol"/>
              </a:rPr>
              <a:t> ω</a:t>
            </a:r>
            <a:r>
              <a:rPr lang="hr-HR" sz="2400" b="1" baseline="-25000" dirty="0" smtClean="0">
                <a:sym typeface="Symbol"/>
              </a:rPr>
              <a:t>udari</a:t>
            </a:r>
            <a:r>
              <a:rPr lang="el-GR" sz="2400" b="1" dirty="0" smtClean="0">
                <a:sym typeface="Symbol"/>
              </a:rPr>
              <a:t> </a:t>
            </a:r>
            <a:r>
              <a:rPr lang="hr-HR" sz="2400" b="1" dirty="0" smtClean="0">
                <a:sym typeface="Symbol"/>
              </a:rPr>
              <a:t>)t)</a:t>
            </a:r>
            <a:endParaRPr lang="hr-HR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1357290" y="5072074"/>
            <a:ext cx="2853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  <a:sym typeface="Symbol"/>
              </a:rPr>
              <a:t>ω</a:t>
            </a:r>
            <a:r>
              <a:rPr lang="hr-HR" sz="3200" baseline="-25000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hr-HR" sz="3200" dirty="0" smtClean="0">
                <a:solidFill>
                  <a:srgbClr val="FF0000"/>
                </a:solidFill>
                <a:sym typeface="Symbol"/>
              </a:rPr>
              <a:t>=</a:t>
            </a:r>
            <a:r>
              <a:rPr lang="el-GR" sz="3200" dirty="0" smtClean="0">
                <a:solidFill>
                  <a:srgbClr val="FF0000"/>
                </a:solidFill>
                <a:sym typeface="Symbol"/>
              </a:rPr>
              <a:t>ω</a:t>
            </a:r>
            <a:r>
              <a:rPr lang="hr-HR" sz="3200" baseline="-25000" dirty="0" smtClean="0">
                <a:solidFill>
                  <a:srgbClr val="FF0000"/>
                </a:solidFill>
                <a:sym typeface="Symbol"/>
              </a:rPr>
              <a:t>cw</a:t>
            </a:r>
            <a:r>
              <a:rPr lang="hr-HR" sz="32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l-GR" sz="3200" dirty="0" smtClean="0">
                <a:solidFill>
                  <a:srgbClr val="FF0000"/>
                </a:solidFill>
                <a:sym typeface="Symbol"/>
              </a:rPr>
              <a:t> ω</a:t>
            </a:r>
            <a:r>
              <a:rPr lang="hr-HR" sz="3200" baseline="-25000" dirty="0" smtClean="0">
                <a:solidFill>
                  <a:srgbClr val="FF0000"/>
                </a:solidFill>
                <a:sym typeface="Symbol"/>
              </a:rPr>
              <a:t>udari</a:t>
            </a:r>
            <a:r>
              <a:rPr lang="el-GR" sz="3200" dirty="0" smtClean="0">
                <a:solidFill>
                  <a:srgbClr val="FF0000"/>
                </a:solidFill>
                <a:sym typeface="Symbol"/>
              </a:rPr>
              <a:t> 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0" y="1857364"/>
            <a:ext cx="1928826" cy="78581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Polarizacijska </a:t>
            </a:r>
          </a:p>
          <a:p>
            <a:pPr algn="ctr"/>
            <a:r>
              <a:rPr lang="hr-HR" dirty="0" smtClean="0"/>
              <a:t>spektroskopija</a:t>
            </a:r>
            <a:endParaRPr lang="hr-HR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464315" y="2964653"/>
            <a:ext cx="500066" cy="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928926" y="4929198"/>
            <a:ext cx="1071570" cy="10001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TextBox 40"/>
          <p:cNvSpPr txBox="1"/>
          <p:nvPr/>
        </p:nvSpPr>
        <p:spPr>
          <a:xfrm>
            <a:off x="3571868" y="5072074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r-HR" sz="8000" dirty="0">
              <a:solidFill>
                <a:srgbClr val="00B05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928794" y="5000636"/>
            <a:ext cx="1071570" cy="10001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TextBox 42"/>
          <p:cNvSpPr txBox="1"/>
          <p:nvPr/>
        </p:nvSpPr>
        <p:spPr>
          <a:xfrm>
            <a:off x="2285984" y="5143512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r-HR" sz="8000" dirty="0">
              <a:solidFill>
                <a:srgbClr val="00B05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42976" y="4929198"/>
            <a:ext cx="1071570" cy="10001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extBox 34"/>
          <p:cNvSpPr txBox="1"/>
          <p:nvPr/>
        </p:nvSpPr>
        <p:spPr>
          <a:xfrm>
            <a:off x="1285852" y="5248833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r-HR" sz="80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9124" y="514351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sym typeface="Symbol"/>
              </a:rPr>
              <a:t>ω </a:t>
            </a:r>
            <a:r>
              <a:rPr lang="hr-HR" sz="3200" b="1" baseline="-25000" dirty="0" smtClean="0">
                <a:solidFill>
                  <a:srgbClr val="FF0000"/>
                </a:solidFill>
                <a:sym typeface="Symbol"/>
              </a:rPr>
              <a:t>sat</a:t>
            </a:r>
            <a:r>
              <a:rPr lang="hr-HR" sz="3200" b="1" dirty="0" smtClean="0">
                <a:solidFill>
                  <a:srgbClr val="FF0000"/>
                </a:solidFill>
                <a:sym typeface="Symbol"/>
              </a:rPr>
              <a:t>=</a:t>
            </a:r>
            <a:r>
              <a:rPr lang="el-GR" sz="3200" b="1" dirty="0" smtClean="0">
                <a:solidFill>
                  <a:srgbClr val="FF0000"/>
                </a:solidFill>
                <a:sym typeface="Symbol"/>
              </a:rPr>
              <a:t>ω</a:t>
            </a:r>
            <a:r>
              <a:rPr lang="hr-HR" sz="3200" b="1" baseline="-25000" dirty="0" smtClean="0">
                <a:solidFill>
                  <a:srgbClr val="FF0000"/>
                </a:solidFill>
                <a:sym typeface="Symbol"/>
              </a:rPr>
              <a:t>udari</a:t>
            </a:r>
            <a:r>
              <a:rPr lang="el-GR" sz="3200" b="1" dirty="0" smtClean="0">
                <a:solidFill>
                  <a:srgbClr val="FF0000"/>
                </a:solidFill>
                <a:sym typeface="Symbol"/>
              </a:rPr>
              <a:t> 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15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4" grpId="0" animBg="1"/>
      <p:bldP spid="21" grpId="0" animBg="1"/>
      <p:bldP spid="25" grpId="0" animBg="1"/>
      <p:bldP spid="28" grpId="0" animBg="1"/>
      <p:bldP spid="30" grpId="0"/>
      <p:bldP spid="31" grpId="0"/>
      <p:bldP spid="27" grpId="0"/>
      <p:bldP spid="29" grpId="0"/>
      <p:bldP spid="34" grpId="0" animBg="1"/>
      <p:bldP spid="40" grpId="0" animBg="1"/>
      <p:bldP spid="41" grpId="0"/>
      <p:bldP spid="42" grpId="0" animBg="1"/>
      <p:bldP spid="43" grpId="0"/>
      <p:bldP spid="32" grpId="0" animBg="1"/>
      <p:bldP spid="35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Postav za stabilizaciju frekvencije pomaka</a:t>
            </a:r>
            <a:endParaRPr lang="hr-HR" dirty="0"/>
          </a:p>
        </p:txBody>
      </p:sp>
      <p:pic>
        <p:nvPicPr>
          <p:cNvPr id="17" name="Content Placeholder 16" descr="optickidionovo.pn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0" y="2214554"/>
            <a:ext cx="4283533" cy="3143272"/>
          </a:xfrm>
        </p:spPr>
      </p:pic>
      <p:pic>
        <p:nvPicPr>
          <p:cNvPr id="12" name="Picture 11" descr="elektronickidionovo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4810" y="1857364"/>
            <a:ext cx="4714908" cy="3643338"/>
          </a:xfrm>
          <a:prstGeom prst="rect">
            <a:avLst/>
          </a:prstGeom>
        </p:spPr>
      </p:pic>
      <p:pic>
        <p:nvPicPr>
          <p:cNvPr id="6" name="Picture 5" descr="Negativnaveza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596" y="4429132"/>
            <a:ext cx="8501122" cy="13573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43174" y="1500174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14744" y="571501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6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16</a:t>
            </a:fld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3214678" y="1428736"/>
            <a:ext cx="5286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A(t)</a:t>
            </a:r>
            <a:r>
              <a:rPr lang="hr-HR" sz="2400" dirty="0" smtClean="0">
                <a:sym typeface="Symbol"/>
              </a:rPr>
              <a:t>cos(</a:t>
            </a:r>
            <a:r>
              <a:rPr lang="el-GR" sz="2400" dirty="0" smtClean="0">
                <a:sym typeface="Symbol"/>
              </a:rPr>
              <a:t>ω</a:t>
            </a:r>
            <a:r>
              <a:rPr lang="hr-HR" sz="2400" baseline="-25000" dirty="0" smtClean="0">
                <a:sym typeface="Symbol"/>
              </a:rPr>
              <a:t>udari</a:t>
            </a:r>
            <a:r>
              <a:rPr lang="hr-HR" sz="2400" dirty="0" smtClean="0">
                <a:sym typeface="Symbol"/>
              </a:rPr>
              <a:t>t)=cos((</a:t>
            </a:r>
            <a:r>
              <a:rPr lang="el-GR" sz="2400" dirty="0" smtClean="0">
                <a:sym typeface="Symbol"/>
              </a:rPr>
              <a:t>ω</a:t>
            </a:r>
            <a:r>
              <a:rPr lang="hr-HR" sz="2400" baseline="-25000" dirty="0" smtClean="0">
                <a:sym typeface="Symbol"/>
              </a:rPr>
              <a:t>n</a:t>
            </a:r>
            <a:r>
              <a:rPr lang="hr-HR" sz="2400" dirty="0" smtClean="0">
                <a:sym typeface="Symbol"/>
              </a:rPr>
              <a:t>-</a:t>
            </a:r>
            <a:r>
              <a:rPr lang="el-GR" sz="2400" dirty="0" smtClean="0">
                <a:sym typeface="Symbol"/>
              </a:rPr>
              <a:t>ω</a:t>
            </a:r>
            <a:r>
              <a:rPr lang="hr-HR" sz="2400" baseline="-25000" dirty="0" smtClean="0">
                <a:sym typeface="Symbol"/>
              </a:rPr>
              <a:t>cw</a:t>
            </a:r>
            <a:r>
              <a:rPr lang="el-GR" sz="2400" dirty="0" smtClean="0">
                <a:sym typeface="Symbol"/>
              </a:rPr>
              <a:t> </a:t>
            </a:r>
            <a:r>
              <a:rPr lang="hr-HR" sz="2400" dirty="0" smtClean="0">
                <a:sym typeface="Symbol"/>
              </a:rPr>
              <a:t>)t)</a:t>
            </a:r>
            <a:endParaRPr lang="hr-HR" sz="2400" dirty="0" smtClean="0"/>
          </a:p>
          <a:p>
            <a:endParaRPr lang="hr-HR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286248" y="207167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29058" y="5857892"/>
            <a:ext cx="4107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/>
              <a:t>V</a:t>
            </a:r>
            <a:r>
              <a:rPr lang="hr-HR" sz="2400" b="1" baseline="-25000" dirty="0" smtClean="0"/>
              <a:t>err</a:t>
            </a:r>
            <a:r>
              <a:rPr lang="hr-HR" sz="2400" b="1" dirty="0" smtClean="0"/>
              <a:t>(t)</a:t>
            </a:r>
            <a:r>
              <a:rPr lang="hr-HR" sz="2400" b="1" dirty="0" smtClean="0">
                <a:sym typeface="Symbol"/>
              </a:rPr>
              <a:t>=V*cos((</a:t>
            </a:r>
            <a:r>
              <a:rPr lang="el-GR" sz="2400" b="1" dirty="0" smtClean="0">
                <a:sym typeface="Symbol"/>
              </a:rPr>
              <a:t>ω</a:t>
            </a:r>
            <a:r>
              <a:rPr lang="hr-HR" sz="2400" b="1" baseline="-25000" dirty="0" smtClean="0">
                <a:sym typeface="Symbol"/>
              </a:rPr>
              <a:t>sat</a:t>
            </a:r>
            <a:r>
              <a:rPr lang="hr-HR" sz="2400" b="1" dirty="0" smtClean="0">
                <a:sym typeface="Symbol"/>
              </a:rPr>
              <a:t>-</a:t>
            </a:r>
            <a:r>
              <a:rPr lang="el-GR" sz="2400" b="1" dirty="0" smtClean="0">
                <a:sym typeface="Symbol"/>
              </a:rPr>
              <a:t> ω</a:t>
            </a:r>
            <a:r>
              <a:rPr lang="hr-HR" sz="2400" b="1" baseline="-25000" dirty="0" smtClean="0">
                <a:sym typeface="Symbol"/>
              </a:rPr>
              <a:t>udari</a:t>
            </a:r>
            <a:r>
              <a:rPr lang="el-GR" sz="2400" b="1" dirty="0" smtClean="0">
                <a:sym typeface="Symbol"/>
              </a:rPr>
              <a:t> </a:t>
            </a:r>
            <a:r>
              <a:rPr lang="hr-HR" sz="2400" b="1" dirty="0" smtClean="0">
                <a:sym typeface="Symbol"/>
              </a:rPr>
              <a:t>)t)</a:t>
            </a:r>
            <a:endParaRPr lang="hr-HR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6862778" y="5567378"/>
            <a:ext cx="857256" cy="295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FREKVENCIJE REPETICIJE I POMAKA</a:t>
            </a:r>
            <a:endParaRPr lang="hr-HR" dirty="0"/>
          </a:p>
        </p:txBody>
      </p:sp>
      <p:pic>
        <p:nvPicPr>
          <p:cNvPr id="17" name="Content Placeholder 16" descr="cesalj3femto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1214422"/>
            <a:ext cx="8143900" cy="2352002"/>
          </a:xfrm>
        </p:spPr>
      </p:pic>
      <p:cxnSp>
        <p:nvCxnSpPr>
          <p:cNvPr id="19" name="Straight Arrow Connector 18"/>
          <p:cNvCxnSpPr/>
          <p:nvPr/>
        </p:nvCxnSpPr>
        <p:spPr>
          <a:xfrm>
            <a:off x="4000496" y="1857364"/>
            <a:ext cx="257176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4876" y="1428736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T</a:t>
            </a:r>
            <a:r>
              <a:rPr lang="hr-HR" b="1" baseline="-25000" dirty="0" smtClean="0"/>
              <a:t>rep</a:t>
            </a:r>
            <a:r>
              <a:rPr lang="hr-HR" b="1" dirty="0" smtClean="0"/>
              <a:t>=1/f</a:t>
            </a:r>
            <a:r>
              <a:rPr lang="hr-HR" b="1" baseline="-25000" dirty="0" smtClean="0"/>
              <a:t>rep</a:t>
            </a:r>
          </a:p>
          <a:p>
            <a:endParaRPr lang="hr-HR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071546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E(t)</a:t>
            </a:r>
            <a:endParaRPr lang="hr-HR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43834" y="221455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t</a:t>
            </a:r>
            <a:endParaRPr lang="hr-HR" b="1" dirty="0"/>
          </a:p>
        </p:txBody>
      </p:sp>
      <p:pic>
        <p:nvPicPr>
          <p:cNvPr id="29" name="Picture 28" descr="cesalj3cesalj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943076"/>
            <a:ext cx="8143899" cy="2914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3786190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I(f)</a:t>
            </a:r>
            <a:endParaRPr lang="hr-HR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643834" y="5786454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f</a:t>
            </a:r>
            <a:endParaRPr lang="hr-HR" b="1" dirty="0"/>
          </a:p>
        </p:txBody>
      </p:sp>
      <p:pic>
        <p:nvPicPr>
          <p:cNvPr id="32" name="Picture 31" descr="formula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00496" y="3768400"/>
            <a:ext cx="4155069" cy="71438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5429256" y="3554086"/>
            <a:ext cx="1071570" cy="10001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5786446" y="3696962"/>
            <a:ext cx="12544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r-HR" sz="8800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29454" y="3554086"/>
            <a:ext cx="1071570" cy="10001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/>
          <p:cNvSpPr/>
          <p:nvPr/>
        </p:nvSpPr>
        <p:spPr>
          <a:xfrm>
            <a:off x="3857620" y="3554086"/>
            <a:ext cx="1071570" cy="10001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ectangle 21"/>
          <p:cNvSpPr/>
          <p:nvPr/>
        </p:nvSpPr>
        <p:spPr>
          <a:xfrm>
            <a:off x="4214810" y="3696962"/>
            <a:ext cx="12544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r-HR" sz="8800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58082" y="3714752"/>
            <a:ext cx="10711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r-HR" sz="8800" dirty="0">
              <a:solidFill>
                <a:srgbClr val="00B050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3" grpId="0" animBg="1"/>
      <p:bldP spid="13" grpId="0"/>
      <p:bldP spid="14" grpId="0" animBg="1"/>
      <p:bldP spid="21" grpId="0" animBg="1"/>
      <p:bldP spid="22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Frekvencije repeticije i udara</a:t>
            </a:r>
            <a:endParaRPr lang="hr-HR" dirty="0"/>
          </a:p>
        </p:txBody>
      </p:sp>
      <p:pic>
        <p:nvPicPr>
          <p:cNvPr id="9" name="Content Placeholder 8" descr="beat_50lp_15lp_2am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8131437" cy="55721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18</a:t>
            </a:fld>
            <a:endParaRPr lang="hr-HR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858016" y="1853975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2786050" y="1500174"/>
            <a:ext cx="500066" cy="34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786578" y="2214554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86644" y="1425347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f</a:t>
            </a:r>
            <a:r>
              <a:rPr lang="hr-HR" sz="3600" baseline="-25000" dirty="0" smtClean="0"/>
              <a:t>n+1</a:t>
            </a:r>
            <a:endParaRPr lang="hr-HR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429520" y="1857364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f</a:t>
            </a:r>
            <a:r>
              <a:rPr lang="hr-HR" sz="3600" baseline="-25000" dirty="0" smtClean="0"/>
              <a:t>cw</a:t>
            </a:r>
            <a:endParaRPr lang="hr-HR" sz="36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86116" y="121442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FFC000"/>
                </a:solidFill>
              </a:rPr>
              <a:t>f</a:t>
            </a:r>
            <a:r>
              <a:rPr lang="hr-HR" sz="3600" baseline="-25000" dirty="0" smtClean="0">
                <a:solidFill>
                  <a:srgbClr val="FFC000"/>
                </a:solidFill>
              </a:rPr>
              <a:t>n</a:t>
            </a:r>
            <a:r>
              <a:rPr lang="hr-HR" sz="3600" dirty="0" smtClean="0">
                <a:solidFill>
                  <a:srgbClr val="FFC000"/>
                </a:solidFill>
              </a:rPr>
              <a:t>-f</a:t>
            </a:r>
            <a:r>
              <a:rPr lang="hr-HR" sz="3600" baseline="-25000" dirty="0" smtClean="0">
                <a:solidFill>
                  <a:srgbClr val="FFC000"/>
                </a:solidFill>
              </a:rPr>
              <a:t>cw</a:t>
            </a:r>
            <a:endParaRPr lang="hr-HR" sz="3600" baseline="-250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4" y="271462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FFC000"/>
                </a:solidFill>
              </a:rPr>
              <a:t>f</a:t>
            </a:r>
            <a:r>
              <a:rPr lang="hr-HR" sz="3600" baseline="-25000" dirty="0" smtClean="0">
                <a:solidFill>
                  <a:srgbClr val="FFC000"/>
                </a:solidFill>
              </a:rPr>
              <a:t>n+1</a:t>
            </a:r>
            <a:r>
              <a:rPr lang="hr-HR" sz="3600" dirty="0" smtClean="0">
                <a:solidFill>
                  <a:srgbClr val="FFC000"/>
                </a:solidFill>
              </a:rPr>
              <a:t>-f</a:t>
            </a:r>
            <a:r>
              <a:rPr lang="hr-HR" sz="3600" baseline="-25000" dirty="0" smtClean="0">
                <a:solidFill>
                  <a:srgbClr val="FFC000"/>
                </a:solidFill>
              </a:rPr>
              <a:t>cw</a:t>
            </a:r>
            <a:endParaRPr lang="hr-HR" sz="3600" baseline="-25000" dirty="0">
              <a:solidFill>
                <a:srgbClr val="FFC000"/>
              </a:solidFill>
            </a:endParaRPr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 rot="16200000" flipH="1">
            <a:off x="4861142" y="3500437"/>
            <a:ext cx="421849" cy="14287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43570" y="342900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FFC000"/>
                </a:solidFill>
              </a:rPr>
              <a:t>f</a:t>
            </a:r>
            <a:r>
              <a:rPr lang="hr-HR" sz="3600" baseline="-25000" dirty="0" smtClean="0">
                <a:solidFill>
                  <a:srgbClr val="FFC000"/>
                </a:solidFill>
              </a:rPr>
              <a:t>n+1</a:t>
            </a:r>
            <a:r>
              <a:rPr lang="hr-HR" sz="3600" dirty="0" smtClean="0">
                <a:solidFill>
                  <a:srgbClr val="FFC000"/>
                </a:solidFill>
              </a:rPr>
              <a:t>-f</a:t>
            </a:r>
            <a:r>
              <a:rPr lang="hr-HR" sz="3600" baseline="-25000" dirty="0" smtClean="0">
                <a:solidFill>
                  <a:srgbClr val="FFC000"/>
                </a:solidFill>
              </a:rPr>
              <a:t>n</a:t>
            </a:r>
            <a:r>
              <a:rPr lang="hr-HR" sz="3600" dirty="0" smtClean="0">
                <a:solidFill>
                  <a:srgbClr val="FFC000"/>
                </a:solidFill>
              </a:rPr>
              <a:t>=f</a:t>
            </a:r>
            <a:r>
              <a:rPr lang="hr-HR" sz="3600" baseline="-25000" dirty="0" smtClean="0">
                <a:solidFill>
                  <a:srgbClr val="FFC000"/>
                </a:solidFill>
              </a:rPr>
              <a:t>rep</a:t>
            </a:r>
            <a:endParaRPr lang="hr-HR" sz="3600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7143768" y="4071942"/>
            <a:ext cx="428630" cy="2857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Mjerenje frekvencije repeticije</a:t>
            </a:r>
            <a:endParaRPr lang="hr-HR" dirty="0"/>
          </a:p>
        </p:txBody>
      </p:sp>
      <p:pic>
        <p:nvPicPr>
          <p:cNvPr id="7" name="Content Placeholder 6" descr="Grap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7865778" cy="51435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19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72" y="0"/>
            <a:ext cx="72390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Frekventni češalj(fc) - optičko      ravnalo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071678"/>
            <a:ext cx="8229600" cy="4525963"/>
          </a:xfrm>
        </p:spPr>
        <p:txBody>
          <a:bodyPr/>
          <a:lstStyle/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epoljenovo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714488"/>
            <a:ext cx="8001024" cy="3750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57958"/>
            <a:ext cx="785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/>
              <a:t>Preuzeto sa: https://www.vahala.caltech.edu/Research/FreqDiv</a:t>
            </a:r>
            <a:endParaRPr lang="hr-HR" sz="1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2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Mjerenje frekvencije repeticije</a:t>
            </a:r>
            <a:endParaRPr lang="hr-HR" dirty="0"/>
          </a:p>
        </p:txBody>
      </p:sp>
      <p:pic>
        <p:nvPicPr>
          <p:cNvPr id="7" name="Content Placeholder 6" descr="Grap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6" y="1571612"/>
            <a:ext cx="7865778" cy="49210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20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0034" y="-35720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Mjerenje frekvencije udara</a:t>
            </a:r>
            <a:endParaRPr lang="hr-HR" dirty="0"/>
          </a:p>
        </p:txBody>
      </p:sp>
      <p:pic>
        <p:nvPicPr>
          <p:cNvPr id="7" name="Content Placeholder 6" descr="Grap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8069077" cy="50870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21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Grafički prikaz računa Allanove devijacije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85918" y="1571612"/>
          <a:ext cx="4519801" cy="1214446"/>
        </p:xfrm>
        <a:graphic>
          <a:graphicData uri="http://schemas.openxmlformats.org/presentationml/2006/ole">
            <p:oleObj spid="_x0000_s11266" name="Equation" r:id="rId4" imgW="2920680" imgH="672840" progId="Equation.3">
              <p:embed/>
            </p:oleObj>
          </a:graphicData>
        </a:graphic>
      </p:graphicFrame>
      <p:pic>
        <p:nvPicPr>
          <p:cNvPr id="11" name="Picture 10" descr="allan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938611"/>
            <a:ext cx="6858958" cy="847843"/>
          </a:xfrm>
          <a:prstGeom prst="rect">
            <a:avLst/>
          </a:prstGeom>
        </p:spPr>
      </p:pic>
      <p:pic>
        <p:nvPicPr>
          <p:cNvPr id="12" name="Picture 11" descr="allan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2985808"/>
            <a:ext cx="6906589" cy="2086266"/>
          </a:xfrm>
          <a:prstGeom prst="rect">
            <a:avLst/>
          </a:prstGeom>
        </p:spPr>
      </p:pic>
      <p:pic>
        <p:nvPicPr>
          <p:cNvPr id="13" name="Picture 12" descr="allan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404" y="5757818"/>
            <a:ext cx="6916116" cy="45726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22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-42865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Rezultati Allanove devijacije</a:t>
            </a:r>
            <a:endParaRPr lang="hr-HR" dirty="0"/>
          </a:p>
        </p:txBody>
      </p:sp>
      <p:pic>
        <p:nvPicPr>
          <p:cNvPr id="7" name="Content Placeholder 6" descr="Grap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71546"/>
            <a:ext cx="7476362" cy="54292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23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Zaključak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785926"/>
            <a:ext cx="7239000" cy="4846320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libri" pitchFamily="34" charset="0"/>
                <a:cs typeface="Calibri" pitchFamily="34" charset="0"/>
              </a:rPr>
              <a:t>Stabilizacija frekventnog češlja </a:t>
            </a:r>
          </a:p>
          <a:p>
            <a:endParaRPr lang="hr-HR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hr-HR" sz="3200" dirty="0" smtClean="0">
                <a:latin typeface="Calibri" pitchFamily="34" charset="0"/>
                <a:cs typeface="Calibri" pitchFamily="34" charset="0"/>
              </a:rPr>
              <a:t>Mjerenje frekvencija repeticije i pomaka</a:t>
            </a:r>
          </a:p>
          <a:p>
            <a:endParaRPr lang="hr-HR" sz="32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3200" dirty="0" smtClean="0">
                <a:latin typeface="Calibri" pitchFamily="34" charset="0"/>
                <a:cs typeface="Calibri" pitchFamily="34" charset="0"/>
              </a:rPr>
              <a:t>Statistička analiza podataka</a:t>
            </a:r>
            <a:endParaRPr lang="hr-HR" sz="7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572132" y="1857364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6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r-HR" sz="66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768" y="3000372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72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r-HR" sz="7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7818" y="4143380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6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hr-HR" sz="6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24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72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Frekventni češalj(fc) - optičko      ravnalo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00240"/>
            <a:ext cx="8229600" cy="4525963"/>
          </a:xfrm>
        </p:spPr>
        <p:txBody>
          <a:bodyPr/>
          <a:lstStyle/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epoljenovo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714488"/>
            <a:ext cx="8001024" cy="3750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57958"/>
            <a:ext cx="785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/>
              <a:t>Preuzeto sa: https://www.vahala.caltech.edu/Research/FreqDiv</a:t>
            </a:r>
            <a:endParaRPr lang="hr-HR" sz="1400" b="1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750463" y="3178967"/>
            <a:ext cx="23574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72066" y="178592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Nepoznata frekvencija cw lasera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857224" y="1428736"/>
            <a:ext cx="285752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3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72" y="0"/>
            <a:ext cx="7239000" cy="64291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PRIMJENE FREKVENTNOG ČEŠLJA</a:t>
            </a:r>
            <a:endParaRPr lang="hr-HR" dirty="0"/>
          </a:p>
        </p:txBody>
      </p:sp>
      <p:pic>
        <p:nvPicPr>
          <p:cNvPr id="7" name="Content Placeholder 16" descr="combprimjena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142984"/>
            <a:ext cx="8138708" cy="4000528"/>
          </a:xfrm>
        </p:spPr>
      </p:pic>
      <p:sp>
        <p:nvSpPr>
          <p:cNvPr id="10" name="TextBox 9"/>
          <p:cNvSpPr txBox="1"/>
          <p:nvPr/>
        </p:nvSpPr>
        <p:spPr>
          <a:xfrm>
            <a:off x="785786" y="6215082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“</a:t>
            </a:r>
            <a:r>
              <a:rPr lang="en-US" sz="1400" dirty="0" smtClean="0"/>
              <a:t>Searching for applications with a fine-tooth comb</a:t>
            </a:r>
            <a:r>
              <a:rPr lang="hr-HR" sz="1400" dirty="0" smtClean="0"/>
              <a:t>”, Nathan Newbury, Nature Photonics 5, 186–188 (2011)</a:t>
            </a:r>
          </a:p>
          <a:p>
            <a:endParaRPr lang="en-US" sz="1400" dirty="0" smtClean="0"/>
          </a:p>
          <a:p>
            <a:endParaRPr lang="hr-H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4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eodor_Haensch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357166"/>
            <a:ext cx="3163965" cy="4071965"/>
          </a:xfrm>
        </p:spPr>
      </p:pic>
      <p:pic>
        <p:nvPicPr>
          <p:cNvPr id="6" name="Content Placeholder 5" descr="220px-John_L._Hall_in_Lindau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071934" y="357166"/>
            <a:ext cx="2794000" cy="4051300"/>
          </a:xfrm>
        </p:spPr>
      </p:pic>
      <p:sp>
        <p:nvSpPr>
          <p:cNvPr id="7" name="TextBox 6"/>
          <p:cNvSpPr txBox="1"/>
          <p:nvPr/>
        </p:nvSpPr>
        <p:spPr>
          <a:xfrm>
            <a:off x="857224" y="5214950"/>
            <a:ext cx="5929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2005.g.  Nobelova nagrada za Fiziku dodjeljena je Johnu L. Hallu i Theodoru W. Hanschu “</a:t>
            </a:r>
            <a:r>
              <a:rPr lang="en-US" i="1" dirty="0" smtClean="0"/>
              <a:t>for their contributions to the development of laser-based precision spectroscopy, including the optical frequency comb technique</a:t>
            </a:r>
            <a:r>
              <a:rPr lang="en-US" b="1" i="1" dirty="0" smtClean="0"/>
              <a:t>"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442913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John L. Hall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450057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Theodor W. Hansch </a:t>
            </a:r>
            <a:endParaRPr lang="hr-H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 flipH="1">
            <a:off x="6982660" y="6573986"/>
            <a:ext cx="804050" cy="284014"/>
          </a:xfrm>
        </p:spPr>
        <p:txBody>
          <a:bodyPr/>
          <a:lstStyle/>
          <a:p>
            <a:fld id="{4E8911CB-EF4B-4790-845F-FBE230DE300D}" type="slidenum">
              <a:rPr lang="hr-HR" sz="2400" smtClean="0">
                <a:solidFill>
                  <a:schemeClr val="tx1"/>
                </a:solidFill>
              </a:rPr>
              <a:pPr/>
              <a:t>5</a:t>
            </a:fld>
            <a:endParaRPr lang="hr-H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142852"/>
            <a:ext cx="7242048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      Generiranje Frekventnog  češlja </a:t>
            </a:r>
            <a:endParaRPr lang="hr-HR" dirty="0"/>
          </a:p>
        </p:txBody>
      </p:sp>
      <p:pic>
        <p:nvPicPr>
          <p:cNvPr id="47" name="Content Placeholder 46" descr="longmodovilegenda2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285984" y="1142984"/>
            <a:ext cx="5810497" cy="2857520"/>
          </a:xfrm>
        </p:spPr>
      </p:pic>
      <p:pic>
        <p:nvPicPr>
          <p:cNvPr id="17" name="Content Placeholder 16" descr="pulsevi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285984" y="4083573"/>
            <a:ext cx="5780410" cy="2560137"/>
          </a:xfrm>
        </p:spPr>
      </p:pic>
      <p:sp>
        <p:nvSpPr>
          <p:cNvPr id="49" name="TextBox 48"/>
          <p:cNvSpPr txBox="1"/>
          <p:nvPr/>
        </p:nvSpPr>
        <p:spPr>
          <a:xfrm>
            <a:off x="214282" y="785794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FC      potrebni </a:t>
            </a:r>
            <a:r>
              <a:rPr lang="hr-HR" dirty="0" smtClean="0">
                <a:solidFill>
                  <a:srgbClr val="FF0000"/>
                </a:solidFill>
              </a:rPr>
              <a:t>ultrakratki pulsevi</a:t>
            </a:r>
          </a:p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Metoda stvaranja pulseva      mode locking</a:t>
            </a:r>
          </a:p>
          <a:p>
            <a:endParaRPr lang="hr-HR" dirty="0"/>
          </a:p>
        </p:txBody>
      </p:sp>
      <p:sp>
        <p:nvSpPr>
          <p:cNvPr id="51" name="Right Arrow 50"/>
          <p:cNvSpPr/>
          <p:nvPr/>
        </p:nvSpPr>
        <p:spPr>
          <a:xfrm>
            <a:off x="1142976" y="2071678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Right Arrow 51"/>
          <p:cNvSpPr/>
          <p:nvPr/>
        </p:nvSpPr>
        <p:spPr>
          <a:xfrm>
            <a:off x="785786" y="954389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4357686" y="1071546"/>
            <a:ext cx="857256" cy="5500726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215206" y="6629400"/>
            <a:ext cx="588336" cy="228600"/>
          </a:xfrm>
        </p:spPr>
        <p:txBody>
          <a:bodyPr/>
          <a:lstStyle/>
          <a:p>
            <a:fld id="{4E8911CB-EF4B-4790-845F-FBE230DE300D}" type="slidenum">
              <a:rPr lang="hr-HR" sz="2400" smtClean="0">
                <a:solidFill>
                  <a:schemeClr val="tx1"/>
                </a:solidFill>
              </a:rPr>
              <a:pPr/>
              <a:t>6</a:t>
            </a:fld>
            <a:endParaRPr lang="hr-H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72" y="-24"/>
            <a:ext cx="7239000" cy="785794"/>
          </a:xfrm>
        </p:spPr>
        <p:txBody>
          <a:bodyPr/>
          <a:lstStyle/>
          <a:p>
            <a:pPr algn="ctr"/>
            <a:r>
              <a:rPr lang="hr-HR" dirty="0" smtClean="0"/>
              <a:t>Pulsevi i fc</a:t>
            </a:r>
            <a:endParaRPr lang="hr-HR" dirty="0"/>
          </a:p>
        </p:txBody>
      </p:sp>
      <p:pic>
        <p:nvPicPr>
          <p:cNvPr id="7" name="Content Placeholder 6" descr="pulsevivani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142984"/>
            <a:ext cx="7358114" cy="4857784"/>
          </a:xfrm>
        </p:spPr>
      </p:pic>
      <p:sp>
        <p:nvSpPr>
          <p:cNvPr id="6" name="TextBox 5"/>
          <p:cNvSpPr txBox="1"/>
          <p:nvPr/>
        </p:nvSpPr>
        <p:spPr>
          <a:xfrm>
            <a:off x="928662" y="6211669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Damir Aumiler,”Rezonantna interakcija atoma i molekula s femtosekundnim laserskim frekventnim češljem”</a:t>
            </a:r>
            <a:endParaRPr lang="hr-H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7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FREKVENCIJE REPETICIJE I POMAKA</a:t>
            </a:r>
            <a:endParaRPr lang="hr-HR" dirty="0"/>
          </a:p>
        </p:txBody>
      </p:sp>
      <p:pic>
        <p:nvPicPr>
          <p:cNvPr id="17" name="Content Placeholder 16" descr="cesalj3femto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1142984"/>
            <a:ext cx="8143900" cy="2352002"/>
          </a:xfrm>
        </p:spPr>
      </p:pic>
      <p:cxnSp>
        <p:nvCxnSpPr>
          <p:cNvPr id="19" name="Straight Arrow Connector 18"/>
          <p:cNvCxnSpPr/>
          <p:nvPr/>
        </p:nvCxnSpPr>
        <p:spPr>
          <a:xfrm>
            <a:off x="3929058" y="1785926"/>
            <a:ext cx="257176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4876" y="1353909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T</a:t>
            </a:r>
            <a:r>
              <a:rPr lang="hr-HR" b="1" baseline="-25000" dirty="0" smtClean="0"/>
              <a:t>rep</a:t>
            </a:r>
            <a:r>
              <a:rPr lang="hr-HR" b="1" dirty="0" smtClean="0"/>
              <a:t>=1/f</a:t>
            </a:r>
            <a:r>
              <a:rPr lang="hr-HR" b="1" baseline="-25000" dirty="0" smtClean="0"/>
              <a:t>rep</a:t>
            </a:r>
          </a:p>
          <a:p>
            <a:endParaRPr lang="hr-HR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000108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E(t)</a:t>
            </a:r>
            <a:endParaRPr lang="hr-HR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43834" y="250030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t</a:t>
            </a:r>
            <a:endParaRPr lang="hr-HR" b="1" dirty="0"/>
          </a:p>
        </p:txBody>
      </p:sp>
      <p:pic>
        <p:nvPicPr>
          <p:cNvPr id="29" name="Picture 28" descr="cesalj3cesalj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429000"/>
            <a:ext cx="8143899" cy="2914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71470" y="3357562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I(f)</a:t>
            </a:r>
            <a:endParaRPr lang="hr-HR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643834" y="5786454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f</a:t>
            </a:r>
            <a:endParaRPr lang="hr-HR" b="1" dirty="0"/>
          </a:p>
        </p:txBody>
      </p:sp>
      <p:pic>
        <p:nvPicPr>
          <p:cNvPr id="32" name="Picture 31" descr="formula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00496" y="3286124"/>
            <a:ext cx="4155069" cy="71438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5500694" y="3071810"/>
            <a:ext cx="1071570" cy="10001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357158" y="628652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preuzeta sa:https://www.vahala.caltech.edu/Research/FreqDiv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1785918" y="264318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Optičke frekvencije (THz)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57554" y="3286124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29256" y="428625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RF frekvencije (MHz)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5893603" y="3893347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6643702" y="3857628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9124" y="2643182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  10</a:t>
            </a:r>
            <a:r>
              <a:rPr lang="hr-HR" sz="3200" baseline="30000" dirty="0" smtClean="0">
                <a:solidFill>
                  <a:srgbClr val="FF0000"/>
                </a:solidFill>
              </a:rPr>
              <a:t>6</a:t>
            </a:r>
            <a:endParaRPr lang="hr-HR" sz="3200" baseline="300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4786314" y="3143248"/>
            <a:ext cx="428628" cy="14287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8</a:t>
            </a:fld>
            <a:endParaRPr lang="hr-HR" dirty="0"/>
          </a:p>
        </p:txBody>
      </p:sp>
      <p:sp>
        <p:nvSpPr>
          <p:cNvPr id="23" name="TextBox 22"/>
          <p:cNvSpPr txBox="1"/>
          <p:nvPr/>
        </p:nvSpPr>
        <p:spPr>
          <a:xfrm>
            <a:off x="-71470" y="2285992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0</a:t>
            </a:r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-71470" y="5417122"/>
            <a:ext cx="21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0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1"/>
      <p:bldP spid="33" grpId="0" animBg="1"/>
      <p:bldP spid="13" grpId="0"/>
      <p:bldP spid="14" grpId="0"/>
      <p:bldP spid="18" grpId="0"/>
      <p:bldP spid="25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20040"/>
            <a:ext cx="7239000" cy="82294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Stabilizacija  frekvencije repeticije</a:t>
            </a:r>
            <a:endParaRPr lang="hr-HR" dirty="0"/>
          </a:p>
        </p:txBody>
      </p:sp>
      <p:sp>
        <p:nvSpPr>
          <p:cNvPr id="6" name="Rounded Rectangle 5"/>
          <p:cNvSpPr/>
          <p:nvPr/>
        </p:nvSpPr>
        <p:spPr>
          <a:xfrm>
            <a:off x="642910" y="4714884"/>
            <a:ext cx="1428760" cy="1071570"/>
          </a:xfrm>
          <a:prstGeom prst="round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Femtosekundni laser</a:t>
            </a:r>
            <a:endParaRPr lang="hr-HR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642910" y="3429000"/>
            <a:ext cx="1500198" cy="1000132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Optički sat (OC)</a:t>
            </a:r>
            <a:endParaRPr lang="hr-HR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2714612" y="4286256"/>
            <a:ext cx="1214446" cy="7143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Detektor faze</a:t>
            </a:r>
            <a:endParaRPr lang="hr-HR" dirty="0"/>
          </a:p>
        </p:txBody>
      </p:sp>
      <p:sp>
        <p:nvSpPr>
          <p:cNvPr id="22" name="Rounded Rectangle 21"/>
          <p:cNvSpPr/>
          <p:nvPr/>
        </p:nvSpPr>
        <p:spPr>
          <a:xfrm>
            <a:off x="4714876" y="4286256"/>
            <a:ext cx="1285884" cy="7858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LPF</a:t>
            </a:r>
            <a:endParaRPr lang="hr-HR" sz="2000" dirty="0"/>
          </a:p>
        </p:txBody>
      </p:sp>
      <p:sp>
        <p:nvSpPr>
          <p:cNvPr id="27" name="Rounded Rectangle 26"/>
          <p:cNvSpPr/>
          <p:nvPr/>
        </p:nvSpPr>
        <p:spPr>
          <a:xfrm>
            <a:off x="6786578" y="4214818"/>
            <a:ext cx="135732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/>
              <a:t>PID</a:t>
            </a:r>
            <a:endParaRPr lang="hr-HR" sz="3600" dirty="0"/>
          </a:p>
        </p:txBody>
      </p:sp>
      <p:sp>
        <p:nvSpPr>
          <p:cNvPr id="28" name="U-Turn Arrow 27"/>
          <p:cNvSpPr/>
          <p:nvPr/>
        </p:nvSpPr>
        <p:spPr>
          <a:xfrm rot="10800000">
            <a:off x="1214414" y="5357826"/>
            <a:ext cx="6357982" cy="1143008"/>
          </a:xfrm>
          <a:prstGeom prst="uturnArrow">
            <a:avLst>
              <a:gd name="adj1" fmla="val 12034"/>
              <a:gd name="adj2" fmla="val 10280"/>
              <a:gd name="adj3" fmla="val 25000"/>
              <a:gd name="adj4" fmla="val 39176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rot="5400000">
            <a:off x="2571736" y="3445008"/>
            <a:ext cx="484058" cy="1198438"/>
          </a:xfrm>
          <a:prstGeom prst="ben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3" name="Bent Arrow 32"/>
          <p:cNvSpPr/>
          <p:nvPr/>
        </p:nvSpPr>
        <p:spPr>
          <a:xfrm rot="16200000" flipV="1">
            <a:off x="2516305" y="4659454"/>
            <a:ext cx="484058" cy="1198438"/>
          </a:xfrm>
          <a:prstGeom prst="ben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4000496" y="4572008"/>
            <a:ext cx="642942" cy="21431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Right Arrow 34"/>
          <p:cNvSpPr/>
          <p:nvPr/>
        </p:nvSpPr>
        <p:spPr>
          <a:xfrm>
            <a:off x="6072198" y="4643446"/>
            <a:ext cx="642942" cy="21431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TextBox 36"/>
          <p:cNvSpPr txBox="1"/>
          <p:nvPr/>
        </p:nvSpPr>
        <p:spPr>
          <a:xfrm>
            <a:off x="2643174" y="592933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NEGATIVNA POVRATNA VEZA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0100" y="1071546"/>
            <a:ext cx="778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A(t)=A*cos(</a:t>
            </a:r>
            <a:r>
              <a:rPr lang="el-GR" sz="2000" dirty="0" smtClean="0"/>
              <a:t>ω</a:t>
            </a:r>
            <a:r>
              <a:rPr lang="hr-HR" sz="2000" baseline="-25000" dirty="0" smtClean="0"/>
              <a:t>sat</a:t>
            </a:r>
            <a:r>
              <a:rPr lang="hr-HR" sz="2000" dirty="0" smtClean="0"/>
              <a:t>t+</a:t>
            </a:r>
            <a:r>
              <a:rPr lang="el-GR" sz="2000" dirty="0" smtClean="0"/>
              <a:t> Φ</a:t>
            </a:r>
            <a:r>
              <a:rPr lang="hr-HR" sz="2000" baseline="-25000" dirty="0" smtClean="0"/>
              <a:t>1</a:t>
            </a:r>
            <a:r>
              <a:rPr lang="hr-HR" sz="2000" dirty="0" smtClean="0"/>
              <a:t>)     B(t)=B*cos(</a:t>
            </a:r>
            <a:r>
              <a:rPr lang="el-GR" sz="2000" dirty="0" smtClean="0"/>
              <a:t>ω</a:t>
            </a:r>
            <a:r>
              <a:rPr lang="hr-HR" sz="2000" baseline="-25000" dirty="0" smtClean="0"/>
              <a:t>rep</a:t>
            </a:r>
            <a:r>
              <a:rPr lang="hr-HR" sz="2000" dirty="0" smtClean="0"/>
              <a:t>t +</a:t>
            </a:r>
            <a:r>
              <a:rPr lang="el-GR" sz="2000" dirty="0" smtClean="0"/>
              <a:t> Φ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)</a:t>
            </a:r>
          </a:p>
          <a:p>
            <a:r>
              <a:rPr lang="hr-HR" sz="2000" dirty="0" smtClean="0"/>
              <a:t> </a:t>
            </a:r>
            <a:endParaRPr lang="hr-HR" sz="2000" dirty="0"/>
          </a:p>
        </p:txBody>
      </p:sp>
      <p:sp>
        <p:nvSpPr>
          <p:cNvPr id="41" name="Right Arrow 40"/>
          <p:cNvSpPr/>
          <p:nvPr/>
        </p:nvSpPr>
        <p:spPr>
          <a:xfrm rot="5400000">
            <a:off x="3321835" y="1821645"/>
            <a:ext cx="1143008" cy="50006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ysClr val="windowText" lastClr="000000"/>
                </a:solidFill>
              </a:rPr>
              <a:t>Mikser</a:t>
            </a:r>
            <a:endParaRPr lang="hr-HR" dirty="0">
              <a:solidFill>
                <a:sysClr val="windowText" lastClr="00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500166" y="2285992"/>
            <a:ext cx="1785950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57488" y="185736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  LPF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 rot="5400000">
            <a:off x="5464975" y="3321843"/>
            <a:ext cx="642942" cy="28575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TextBox 53"/>
          <p:cNvSpPr txBox="1"/>
          <p:nvPr/>
        </p:nvSpPr>
        <p:spPr>
          <a:xfrm>
            <a:off x="5929322" y="314324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ω</a:t>
            </a:r>
            <a:r>
              <a:rPr lang="hr-HR" sz="2000" baseline="-25000" dirty="0" smtClean="0">
                <a:solidFill>
                  <a:srgbClr val="FF0000"/>
                </a:solidFill>
              </a:rPr>
              <a:t>sat </a:t>
            </a:r>
            <a:r>
              <a:rPr lang="hr-HR" sz="2000" dirty="0" smtClean="0">
                <a:solidFill>
                  <a:srgbClr val="FF0000"/>
                </a:solidFill>
                <a:latin typeface="Arial"/>
                <a:cs typeface="Arial"/>
              </a:rPr>
              <a:t>≈</a:t>
            </a:r>
            <a:r>
              <a:rPr lang="el-GR" sz="2000" dirty="0" smtClean="0">
                <a:solidFill>
                  <a:srgbClr val="FF0000"/>
                </a:solidFill>
              </a:rPr>
              <a:t>ω</a:t>
            </a:r>
            <a:r>
              <a:rPr lang="hr-HR" sz="2000" baseline="-25000" dirty="0" smtClean="0">
                <a:solidFill>
                  <a:srgbClr val="FF0000"/>
                </a:solidFill>
              </a:rPr>
              <a:t>rep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14876" y="371475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V</a:t>
            </a:r>
            <a:r>
              <a:rPr lang="hr-HR" sz="2000" baseline="-25000" dirty="0" smtClean="0">
                <a:solidFill>
                  <a:srgbClr val="FF0000"/>
                </a:solidFill>
              </a:rPr>
              <a:t>err</a:t>
            </a:r>
            <a:r>
              <a:rPr lang="hr-HR" sz="2000" dirty="0" smtClean="0">
                <a:solidFill>
                  <a:srgbClr val="FF0000"/>
                </a:solidFill>
              </a:rPr>
              <a:t>(t)=AB/2*cos(</a:t>
            </a:r>
            <a:r>
              <a:rPr lang="el-GR" sz="2000" dirty="0" smtClean="0">
                <a:solidFill>
                  <a:srgbClr val="FF0000"/>
                </a:solidFill>
              </a:rPr>
              <a:t>Φ</a:t>
            </a:r>
            <a:r>
              <a:rPr lang="hr-HR" sz="2000" baseline="-25000" dirty="0" smtClean="0">
                <a:solidFill>
                  <a:srgbClr val="FF0000"/>
                </a:solidFill>
              </a:rPr>
              <a:t>1</a:t>
            </a:r>
            <a:r>
              <a:rPr lang="hr-HR" sz="2000" dirty="0" smtClean="0">
                <a:solidFill>
                  <a:srgbClr val="FF0000"/>
                </a:solidFill>
              </a:rPr>
              <a:t>-</a:t>
            </a:r>
            <a:r>
              <a:rPr lang="el-GR" sz="2000" dirty="0" smtClean="0">
                <a:solidFill>
                  <a:srgbClr val="FF0000"/>
                </a:solidFill>
              </a:rPr>
              <a:t> Φ</a:t>
            </a:r>
            <a:r>
              <a:rPr lang="hr-HR" sz="2000" baseline="-25000" dirty="0" smtClean="0">
                <a:solidFill>
                  <a:srgbClr val="FF0000"/>
                </a:solidFill>
              </a:rPr>
              <a:t>2</a:t>
            </a:r>
            <a:r>
              <a:rPr lang="hr-HR" sz="2000" dirty="0" smtClean="0">
                <a:solidFill>
                  <a:srgbClr val="FF0000"/>
                </a:solidFill>
              </a:rPr>
              <a:t>)</a:t>
            </a:r>
          </a:p>
          <a:p>
            <a:endParaRPr lang="hr-HR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27146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A(t)B(t)=AB/2*cos((</a:t>
            </a:r>
            <a:r>
              <a:rPr lang="el-GR" dirty="0" smtClean="0"/>
              <a:t>ω</a:t>
            </a:r>
            <a:r>
              <a:rPr lang="hr-HR" baseline="-25000" dirty="0" smtClean="0"/>
              <a:t>sat </a:t>
            </a:r>
            <a:r>
              <a:rPr lang="hr-HR" dirty="0" smtClean="0"/>
              <a:t>+</a:t>
            </a:r>
            <a:r>
              <a:rPr lang="el-GR" dirty="0" smtClean="0"/>
              <a:t> ω</a:t>
            </a:r>
            <a:r>
              <a:rPr lang="hr-HR" baseline="-25000" dirty="0" smtClean="0"/>
              <a:t>rep</a:t>
            </a:r>
            <a:r>
              <a:rPr lang="hr-HR" dirty="0" smtClean="0"/>
              <a:t>)t</a:t>
            </a:r>
            <a:r>
              <a:rPr lang="hr-HR" baseline="-25000" dirty="0" smtClean="0"/>
              <a:t> </a:t>
            </a:r>
            <a:r>
              <a:rPr lang="hr-HR" dirty="0" smtClean="0"/>
              <a:t>+</a:t>
            </a:r>
            <a:r>
              <a:rPr lang="el-GR" dirty="0" smtClean="0"/>
              <a:t>Φ</a:t>
            </a:r>
            <a:r>
              <a:rPr lang="hr-HR" baseline="-25000" dirty="0" smtClean="0"/>
              <a:t>1</a:t>
            </a:r>
            <a:r>
              <a:rPr lang="hr-HR" dirty="0" smtClean="0"/>
              <a:t>+</a:t>
            </a:r>
            <a:r>
              <a:rPr lang="el-GR" dirty="0" smtClean="0"/>
              <a:t> Φ</a:t>
            </a:r>
            <a:r>
              <a:rPr lang="hr-HR" baseline="-25000" dirty="0" smtClean="0"/>
              <a:t>2</a:t>
            </a:r>
            <a:r>
              <a:rPr lang="hr-HR" dirty="0" smtClean="0"/>
              <a:t>)+AB/2*cos((</a:t>
            </a:r>
            <a:r>
              <a:rPr lang="el-GR" dirty="0" smtClean="0"/>
              <a:t>ω</a:t>
            </a:r>
            <a:r>
              <a:rPr lang="hr-HR" baseline="-25000" dirty="0" smtClean="0"/>
              <a:t>sat</a:t>
            </a:r>
            <a:r>
              <a:rPr lang="el-GR" dirty="0" smtClean="0"/>
              <a:t> </a:t>
            </a:r>
            <a:r>
              <a:rPr lang="hr-HR" dirty="0" smtClean="0"/>
              <a:t>-</a:t>
            </a:r>
            <a:r>
              <a:rPr lang="el-GR" dirty="0" smtClean="0"/>
              <a:t>ω</a:t>
            </a:r>
            <a:r>
              <a:rPr lang="hr-HR" baseline="-25000" dirty="0" smtClean="0"/>
              <a:t>rep</a:t>
            </a:r>
            <a:r>
              <a:rPr lang="hr-HR" dirty="0" smtClean="0"/>
              <a:t>)t </a:t>
            </a:r>
            <a:r>
              <a:rPr lang="el-GR" dirty="0" smtClean="0"/>
              <a:t> </a:t>
            </a:r>
            <a:r>
              <a:rPr lang="hr-HR" dirty="0" smtClean="0"/>
              <a:t>+</a:t>
            </a:r>
            <a:r>
              <a:rPr lang="el-GR" dirty="0" smtClean="0"/>
              <a:t>Φ</a:t>
            </a:r>
            <a:r>
              <a:rPr lang="hr-HR" baseline="-25000" dirty="0" smtClean="0"/>
              <a:t>1</a:t>
            </a:r>
            <a:r>
              <a:rPr lang="hr-HR" dirty="0" smtClean="0"/>
              <a:t>-</a:t>
            </a:r>
            <a:r>
              <a:rPr lang="el-GR" dirty="0" smtClean="0"/>
              <a:t> Φ</a:t>
            </a:r>
            <a:r>
              <a:rPr lang="hr-HR" baseline="-25000" dirty="0" smtClean="0"/>
              <a:t>2</a:t>
            </a:r>
            <a:r>
              <a:rPr lang="hr-HR" dirty="0" smtClean="0"/>
              <a:t>)</a:t>
            </a:r>
          </a:p>
          <a:p>
            <a:endParaRPr lang="hr-HR" dirty="0"/>
          </a:p>
        </p:txBody>
      </p:sp>
      <p:sp>
        <p:nvSpPr>
          <p:cNvPr id="23" name="TextBox 22"/>
          <p:cNvSpPr txBox="1"/>
          <p:nvPr/>
        </p:nvSpPr>
        <p:spPr>
          <a:xfrm>
            <a:off x="2357422" y="342900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A(t)</a:t>
            </a:r>
            <a:endParaRPr lang="hr-HR" dirty="0"/>
          </a:p>
        </p:txBody>
      </p:sp>
      <p:sp>
        <p:nvSpPr>
          <p:cNvPr id="25" name="TextBox 24"/>
          <p:cNvSpPr txBox="1"/>
          <p:nvPr/>
        </p:nvSpPr>
        <p:spPr>
          <a:xfrm>
            <a:off x="2285984" y="564357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B(t)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11CB-EF4B-4790-845F-FBE230DE300D}" type="slidenum">
              <a:rPr lang="hr-HR" smtClean="0"/>
              <a:pPr/>
              <a:t>9</a:t>
            </a:fld>
            <a:endParaRPr lang="hr-HR" dirty="0"/>
          </a:p>
        </p:txBody>
      </p:sp>
      <p:sp>
        <p:nvSpPr>
          <p:cNvPr id="29" name="TextBox 28"/>
          <p:cNvSpPr txBox="1"/>
          <p:nvPr/>
        </p:nvSpPr>
        <p:spPr>
          <a:xfrm>
            <a:off x="3428992" y="550070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ω</a:t>
            </a:r>
            <a:r>
              <a:rPr lang="hr-HR" sz="2400" baseline="-25000" dirty="0" smtClean="0">
                <a:solidFill>
                  <a:srgbClr val="FF0000"/>
                </a:solidFill>
              </a:rPr>
              <a:t>sat </a:t>
            </a:r>
            <a:r>
              <a:rPr lang="hr-HR" sz="2400" dirty="0" smtClean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lang="el-GR" sz="2400" dirty="0" smtClean="0">
                <a:solidFill>
                  <a:srgbClr val="FF0000"/>
                </a:solidFill>
              </a:rPr>
              <a:t>ω</a:t>
            </a:r>
            <a:r>
              <a:rPr lang="hr-HR" sz="2400" baseline="-25000" dirty="0" smtClean="0">
                <a:solidFill>
                  <a:srgbClr val="FF0000"/>
                </a:solidFill>
              </a:rPr>
              <a:t>rep</a:t>
            </a:r>
            <a:endParaRPr lang="hr-HR" sz="2400" dirty="0" smtClean="0">
              <a:solidFill>
                <a:srgbClr val="FF0000"/>
              </a:solidFill>
            </a:endParaRP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22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7" grpId="0"/>
      <p:bldP spid="39" grpId="0"/>
      <p:bldP spid="41" grpId="0" animBg="1"/>
      <p:bldP spid="52" grpId="0"/>
      <p:bldP spid="53" grpId="0" animBg="1"/>
      <p:bldP spid="54" grpId="0"/>
      <p:bldP spid="55" grpId="0"/>
      <p:bldP spid="26" grpId="0"/>
      <p:bldP spid="23" grpId="0"/>
      <p:bldP spid="25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4308</TotalTime>
  <Words>482</Words>
  <Application>Microsoft Office PowerPoint</Application>
  <PresentationFormat>On-screen Show (4:3)</PresentationFormat>
  <Paragraphs>157</Paragraphs>
  <Slides>24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Opulent</vt:lpstr>
      <vt:lpstr>Custom Design</vt:lpstr>
      <vt:lpstr>Equation</vt:lpstr>
      <vt:lpstr>Stabilizacija  Optičkog frekventnog češlja</vt:lpstr>
      <vt:lpstr>Frekventni češalj(fc) - optičko      ravnalo</vt:lpstr>
      <vt:lpstr>Frekventni češalj(fc) - optičko      ravnalo</vt:lpstr>
      <vt:lpstr>  PRIMJENE FREKVENTNOG ČEŠLJA</vt:lpstr>
      <vt:lpstr>Slide 5</vt:lpstr>
      <vt:lpstr>      Generiranje Frekventnog  češlja </vt:lpstr>
      <vt:lpstr>Pulsevi i fc</vt:lpstr>
      <vt:lpstr>FREKVENCIJE REPETICIJE I POMAKA</vt:lpstr>
      <vt:lpstr>Stabilizacija  frekvencije repeticije</vt:lpstr>
      <vt:lpstr>PID kontroler</vt:lpstr>
      <vt:lpstr>Slide 11</vt:lpstr>
      <vt:lpstr>Prikaz detektora faze i PID kontrolera u laboratoriju</vt:lpstr>
      <vt:lpstr>FREKVENCIJE REPETICIJE I POMAKA</vt:lpstr>
      <vt:lpstr>Spektar cw lasera i frekventnog češlja</vt:lpstr>
      <vt:lpstr>Stabilizacija frekvencije pomaka</vt:lpstr>
      <vt:lpstr>Postav za stabilizaciju frekvencije pomaka</vt:lpstr>
      <vt:lpstr>FREKVENCIJE REPETICIJE I POMAKA</vt:lpstr>
      <vt:lpstr>Frekvencije repeticije i udara</vt:lpstr>
      <vt:lpstr>Mjerenje frekvencije repeticije</vt:lpstr>
      <vt:lpstr>Mjerenje frekvencije repeticije</vt:lpstr>
      <vt:lpstr>Mjerenje frekvencije udara</vt:lpstr>
      <vt:lpstr>Grafički prikaz računa Allanove devijacije</vt:lpstr>
      <vt:lpstr>Rezultati Allanove devijacije</vt:lpstr>
      <vt:lpstr>Zaključak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Stabilizacija frekventnog češlja</dc:title>
  <dc:creator>Ana-Marija</dc:creator>
  <cp:lastModifiedBy>Ana-Marija</cp:lastModifiedBy>
  <cp:revision>417</cp:revision>
  <dcterms:created xsi:type="dcterms:W3CDTF">2016-11-27T11:33:05Z</dcterms:created>
  <dcterms:modified xsi:type="dcterms:W3CDTF">2017-01-27T09:35:35Z</dcterms:modified>
</cp:coreProperties>
</file>