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256" r:id="rId5"/>
    <p:sldId id="269" r:id="rId6"/>
    <p:sldId id="268" r:id="rId7"/>
    <p:sldId id="270" r:id="rId8"/>
    <p:sldId id="273" r:id="rId9"/>
    <p:sldId id="274" r:id="rId10"/>
    <p:sldId id="275" r:id="rId11"/>
    <p:sldId id="298" r:id="rId12"/>
    <p:sldId id="277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279" r:id="rId36"/>
    <p:sldId id="321" r:id="rId37"/>
    <p:sldId id="280" r:id="rId38"/>
    <p:sldId id="322" r:id="rId39"/>
    <p:sldId id="323" r:id="rId40"/>
    <p:sldId id="324" r:id="rId41"/>
    <p:sldId id="325" r:id="rId42"/>
    <p:sldId id="326" r:id="rId43"/>
    <p:sldId id="289" r:id="rId44"/>
    <p:sldId id="327" r:id="rId45"/>
    <p:sldId id="290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295" r:id="rId57"/>
    <p:sldId id="296" r:id="rId58"/>
    <p:sldId id="338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20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90" y="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12/7/2016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12/7/2016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BBCCBAF-E14A-4362-8839-AF55A33691BE}" type="datetime1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ACC3-F5C4-4BE8-8076-964F9A97E36C}" type="datetime1">
              <a:rPr lang="en-US" smtClean="0"/>
              <a:t>1/27/2017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5D7B-8FEC-45E3-8373-0316403DFA75}" type="datetime1">
              <a:rPr lang="en-US" smtClean="0"/>
              <a:t>1/27/2017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7F91-EE33-4C08-8D87-8BB85FF35863}" type="datetime1">
              <a:rPr lang="en-US" smtClean="0"/>
              <a:t>1/27/2017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B58E-655B-4326-9D34-3056050833D3}" type="datetime1">
              <a:rPr lang="en-US" smtClean="0"/>
              <a:t>1/27/2017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1AEA-6797-4DA2-B98B-1E0A6F92B22E}" type="datetime1">
              <a:rPr lang="en-US" smtClean="0"/>
              <a:t>1/27/2017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82CF-650E-49AC-9D81-F8598D78EC39}" type="datetime1">
              <a:rPr lang="en-US" smtClean="0"/>
              <a:t>1/27/2017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1B02-D047-456D-94BC-FC07BBAC5CB7}" type="datetime1">
              <a:rPr lang="en-US" smtClean="0"/>
              <a:t>1/27/2017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20AD-531F-4766-B5A1-2D43F3C6A451}" type="datetime1">
              <a:rPr lang="en-US" smtClean="0"/>
              <a:t>1/27/2017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6A78-A695-485A-90CF-672BC275435D}" type="datetime1">
              <a:rPr lang="en-US" smtClean="0"/>
              <a:t>1/27/2017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1166-535C-4C72-9968-B90B41109B33}" type="datetime1">
              <a:rPr lang="en-US" smtClean="0"/>
              <a:t>1/27/2017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C57AE4D8-8C0F-418C-9B79-33A627DD8B65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5"/>
            <a:ext cx="5734050" cy="1613156"/>
          </a:xfrm>
        </p:spPr>
        <p:txBody>
          <a:bodyPr anchor="ctr">
            <a:normAutofit/>
          </a:bodyPr>
          <a:lstStyle/>
          <a:p>
            <a:r>
              <a:rPr lang="hr-BA" sz="3600" dirty="0"/>
              <a:t>Nuklearne reakcije </a:t>
            </a:r>
            <a:r>
              <a:rPr lang="hr-BA" sz="3600" baseline="30000" dirty="0"/>
              <a:t>10</a:t>
            </a:r>
            <a:r>
              <a:rPr lang="hr-BA" sz="3600" dirty="0"/>
              <a:t>B +</a:t>
            </a:r>
            <a:r>
              <a:rPr lang="hr-BA" sz="3600" baseline="30000" dirty="0" smtClean="0"/>
              <a:t>12</a:t>
            </a:r>
            <a:r>
              <a:rPr lang="hr-BA" sz="3600" dirty="0" smtClean="0"/>
              <a:t>C </a:t>
            </a:r>
            <a:r>
              <a:rPr lang="hr-BA" sz="3600" dirty="0"/>
              <a:t>i </a:t>
            </a:r>
            <a:r>
              <a:rPr lang="hr-BA" sz="3600" dirty="0" smtClean="0"/>
              <a:t>građa </a:t>
            </a:r>
            <a:r>
              <a:rPr lang="hr-BA" sz="3600" dirty="0"/>
              <a:t>lakih</a:t>
            </a:r>
            <a:br>
              <a:rPr lang="hr-BA" sz="3600" dirty="0"/>
            </a:br>
            <a:r>
              <a:rPr lang="hr-BA" sz="3600" dirty="0"/>
              <a:t>atomskih jezgara</a:t>
            </a:r>
            <a:endParaRPr lang="en-US" sz="3600" cap="small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04900" y="3905252"/>
            <a:ext cx="5734050" cy="1562098"/>
          </a:xfrm>
        </p:spPr>
        <p:txBody>
          <a:bodyPr>
            <a:normAutofit/>
          </a:bodyPr>
          <a:lstStyle/>
          <a:p>
            <a:endParaRPr lang="hr-BA" dirty="0"/>
          </a:p>
          <a:p>
            <a:r>
              <a:rPr lang="hr-BA" dirty="0" smtClean="0"/>
              <a:t>                Deni Nurkić</a:t>
            </a:r>
          </a:p>
          <a:p>
            <a:r>
              <a:rPr lang="hr-BA" dirty="0" smtClean="0"/>
              <a:t>             Sveučilište u Zagrebu</a:t>
            </a:r>
          </a:p>
          <a:p>
            <a:r>
              <a:rPr lang="hr-BA" dirty="0"/>
              <a:t> </a:t>
            </a:r>
            <a:r>
              <a:rPr lang="hr-BA" dirty="0" smtClean="0"/>
              <a:t>             PMF- Fizički odsjek</a:t>
            </a:r>
          </a:p>
          <a:p>
            <a:r>
              <a:rPr lang="hr-BA" dirty="0" smtClean="0"/>
              <a:t>                 31.1.2017.    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452" y="2292095"/>
            <a:ext cx="4226943" cy="22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Model ljusaka uz deformaciju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10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756151"/>
          </a:xfrm>
        </p:spPr>
        <p:txBody>
          <a:bodyPr>
            <a:normAutofit/>
          </a:bodyPr>
          <a:lstStyle/>
          <a:p>
            <a:r>
              <a:rPr lang="hr-BA" dirty="0" smtClean="0"/>
              <a:t>Jezgre čiji oblik odstupa od sferno simetričnog: aksijalno simetrični jednočestični potencijali</a:t>
            </a:r>
          </a:p>
          <a:p>
            <a:r>
              <a:rPr lang="hr-BA" dirty="0" smtClean="0"/>
              <a:t>Deformirani Woods-Saxonov potencijal, uz spin-orbit član </a:t>
            </a:r>
          </a:p>
          <a:p>
            <a:endParaRPr lang="hr-BA" dirty="0"/>
          </a:p>
          <a:p>
            <a:endParaRPr lang="hr-BA" dirty="0" smtClean="0"/>
          </a:p>
          <a:p>
            <a:r>
              <a:rPr lang="hr-BA" dirty="0" smtClean="0"/>
              <a:t>Deformirani potencijal harmoničkog oscilatora, uz spin-orbit član, tzv. Nillsonov model</a:t>
            </a:r>
          </a:p>
          <a:p>
            <a:endParaRPr lang="hr-BA" dirty="0"/>
          </a:p>
          <a:p>
            <a:endParaRPr lang="hr-BA" dirty="0" smtClean="0"/>
          </a:p>
          <a:p>
            <a:r>
              <a:rPr lang="hr-BA" dirty="0" smtClean="0"/>
              <a:t>Najčešći oblik deformacije kvadrupolni</a:t>
            </a:r>
            <a:endParaRPr lang="hr-BA" dirty="0"/>
          </a:p>
          <a:p>
            <a:endParaRPr lang="hr-BA" dirty="0" smtClean="0"/>
          </a:p>
          <a:p>
            <a:endParaRPr lang="hr-BA" dirty="0"/>
          </a:p>
          <a:p>
            <a:endParaRPr lang="hr-BA" dirty="0" smtClean="0"/>
          </a:p>
          <a:p>
            <a:pPr lvl="1"/>
            <a:endParaRPr lang="hr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641" y="2878437"/>
            <a:ext cx="8077200" cy="79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491" y="4537675"/>
            <a:ext cx="8515350" cy="819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889" y="6009631"/>
            <a:ext cx="71913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11</a:t>
            </a:fld>
            <a:endParaRPr lang="hr-BA"/>
          </a:p>
        </p:txBody>
      </p:sp>
      <p:sp>
        <p:nvSpPr>
          <p:cNvPr id="5" name="TextBox 4"/>
          <p:cNvSpPr txBox="1"/>
          <p:nvPr/>
        </p:nvSpPr>
        <p:spPr>
          <a:xfrm>
            <a:off x="552091" y="862642"/>
            <a:ext cx="44879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 smtClean="0"/>
              <a:t>Dobri kvantni brojevi: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BA" dirty="0" smtClean="0"/>
              <a:t>Ukupni broj kvanata h.o. – 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BA" dirty="0" smtClean="0"/>
              <a:t>Projekcija ukupnog spina na os simetrije – </a:t>
            </a:r>
            <a:r>
              <a:rPr lang="el-GR" dirty="0" smtClean="0">
                <a:latin typeface="Gulim" panose="020B0600000101010101" pitchFamily="34" charset="-127"/>
                <a:ea typeface="Gulim" panose="020B0600000101010101" pitchFamily="34" charset="-127"/>
              </a:rPr>
              <a:t>Ω</a:t>
            </a:r>
            <a:endParaRPr lang="hr-BA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BA" dirty="0" smtClean="0">
                <a:ea typeface="Gulim" panose="020B0600000101010101" pitchFamily="34" charset="-127"/>
              </a:rPr>
              <a:t>Broj kvanata u smjeru osi simetrije – n</a:t>
            </a:r>
            <a:r>
              <a:rPr lang="hr-BA" baseline="-25000" dirty="0" smtClean="0">
                <a:ea typeface="Gulim" panose="020B0600000101010101" pitchFamily="34" charset="-127"/>
              </a:rPr>
              <a:t>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BA" dirty="0" smtClean="0">
                <a:ea typeface="Gulim" panose="020B0600000101010101" pitchFamily="34" charset="-127"/>
              </a:rPr>
              <a:t>Projekcija orbitalnog spina na os simetrije – </a:t>
            </a:r>
            <a:r>
              <a:rPr lang="el-GR" dirty="0" smtClean="0">
                <a:latin typeface="Gulim" panose="020B0600000101010101" pitchFamily="34" charset="-127"/>
                <a:ea typeface="Gulim" panose="020B0600000101010101" pitchFamily="34" charset="-127"/>
              </a:rPr>
              <a:t>λ</a:t>
            </a:r>
            <a:endParaRPr lang="hr-BA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BA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 smtClean="0">
                <a:ea typeface="Gulim" panose="020B0600000101010101" pitchFamily="34" charset="-127"/>
              </a:rPr>
              <a:t>Standardne oznake</a:t>
            </a:r>
            <a:endParaRPr lang="hr-B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dirty="0" smtClean="0"/>
          </a:p>
          <a:p>
            <a:endParaRPr lang="hr-B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 smtClean="0"/>
              <a:t>Dobro opisuje jezgre u području 150 &lt; A &lt;190 i A &gt; 230</a:t>
            </a:r>
            <a:endParaRPr lang="hr-BA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72" y="167070"/>
            <a:ext cx="5581928" cy="6554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592" y="4280229"/>
            <a:ext cx="1233103" cy="4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2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Model ljusaka, općenita procedura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12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756151"/>
          </a:xfrm>
        </p:spPr>
        <p:txBody>
          <a:bodyPr>
            <a:normAutofit/>
          </a:bodyPr>
          <a:lstStyle/>
          <a:p>
            <a:r>
              <a:rPr lang="hr-BA" dirty="0" smtClean="0"/>
              <a:t>Rješavanje A-čestičnog problema</a:t>
            </a:r>
          </a:p>
          <a:p>
            <a:endParaRPr lang="hr-BA" dirty="0"/>
          </a:p>
          <a:p>
            <a:r>
              <a:rPr lang="hr-BA" dirty="0" smtClean="0"/>
              <a:t>Suma jednočestičnih hamiltonijana + ostale interakcije</a:t>
            </a:r>
          </a:p>
          <a:p>
            <a:endParaRPr lang="hr-BA" dirty="0"/>
          </a:p>
          <a:p>
            <a:endParaRPr lang="hr-BA" dirty="0" smtClean="0"/>
          </a:p>
          <a:p>
            <a:r>
              <a:rPr lang="hr-BA" dirty="0"/>
              <a:t>K</a:t>
            </a:r>
            <a:r>
              <a:rPr lang="hr-BA" dirty="0" smtClean="0"/>
              <a:t>onstrukcija </a:t>
            </a:r>
            <a:r>
              <a:rPr lang="hr-BA" dirty="0"/>
              <a:t>baze </a:t>
            </a:r>
            <a:r>
              <a:rPr lang="hr-BA" dirty="0" smtClean="0"/>
              <a:t>A-čestičnog </a:t>
            </a:r>
            <a:r>
              <a:rPr lang="hr-BA" dirty="0"/>
              <a:t>prostora </a:t>
            </a:r>
            <a:r>
              <a:rPr lang="hr-BA" dirty="0" smtClean="0"/>
              <a:t>pomoću jednočestičnih stanja najčešće </a:t>
            </a:r>
            <a:r>
              <a:rPr lang="hr-BA" dirty="0"/>
              <a:t>u formi Slaterove determinante koja </a:t>
            </a:r>
            <a:r>
              <a:rPr lang="hr-BA" dirty="0" smtClean="0"/>
              <a:t>osigurava antisimetrizaciju</a:t>
            </a:r>
          </a:p>
          <a:p>
            <a:pPr lvl="1"/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953" y="2096219"/>
            <a:ext cx="5495925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278" y="3128214"/>
            <a:ext cx="4800600" cy="74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540" y="4957853"/>
            <a:ext cx="60007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Model ljusaka, općenita procedura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13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756151"/>
          </a:xfrm>
        </p:spPr>
        <p:txBody>
          <a:bodyPr>
            <a:normAutofit/>
          </a:bodyPr>
          <a:lstStyle/>
          <a:p>
            <a:r>
              <a:rPr lang="hr-BA" dirty="0"/>
              <a:t>Z</a:t>
            </a:r>
            <a:r>
              <a:rPr lang="hr-BA" dirty="0" smtClean="0"/>
              <a:t>apis </a:t>
            </a:r>
            <a:r>
              <a:rPr lang="hr-BA" dirty="0"/>
              <a:t>svojstvenih stanja kao linearne kombinacije vektora </a:t>
            </a:r>
            <a:r>
              <a:rPr lang="hr-BA" dirty="0" smtClean="0"/>
              <a:t>baze</a:t>
            </a:r>
          </a:p>
          <a:p>
            <a:endParaRPr lang="hr-BA" dirty="0"/>
          </a:p>
          <a:p>
            <a:endParaRPr lang="hr-BA" dirty="0" smtClean="0"/>
          </a:p>
          <a:p>
            <a:r>
              <a:rPr lang="hr-BA" dirty="0" smtClean="0"/>
              <a:t>Dijagonalizacija D-dimenzionalne matrice </a:t>
            </a:r>
          </a:p>
          <a:p>
            <a:endParaRPr lang="hr-BA" dirty="0"/>
          </a:p>
          <a:p>
            <a:endParaRPr lang="hr-BA" dirty="0" smtClean="0"/>
          </a:p>
          <a:p>
            <a:endParaRPr lang="hr-BA" dirty="0" smtClean="0"/>
          </a:p>
          <a:p>
            <a:endParaRPr lang="hr-BA" dirty="0"/>
          </a:p>
          <a:p>
            <a:r>
              <a:rPr lang="hr-BA" dirty="0" smtClean="0"/>
              <a:t>Velika dimenzija D, zbog beskonačnosti jednočestičnog spektra</a:t>
            </a:r>
            <a:endParaRPr lang="hr-BA" dirty="0"/>
          </a:p>
          <a:p>
            <a:pPr lvl="1"/>
            <a:endParaRPr lang="hr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21" y="2138991"/>
            <a:ext cx="5648325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795" y="3978274"/>
            <a:ext cx="4676775" cy="1057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782" y="4325936"/>
            <a:ext cx="17430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1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Model ljusaka, općenita procedura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14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756151"/>
          </a:xfrm>
        </p:spPr>
        <p:txBody>
          <a:bodyPr>
            <a:normAutofit/>
          </a:bodyPr>
          <a:lstStyle/>
          <a:p>
            <a:r>
              <a:rPr lang="hr-BA" dirty="0" smtClean="0"/>
              <a:t>Uspješnost izračuna ovisi o:</a:t>
            </a:r>
          </a:p>
          <a:p>
            <a:endParaRPr lang="hr-BA" dirty="0" smtClean="0"/>
          </a:p>
          <a:p>
            <a:pPr lvl="1"/>
            <a:r>
              <a:rPr lang="hr-BA" dirty="0" smtClean="0"/>
              <a:t>Razdvajanju prostora na inertnu sredicu i valentni prostor</a:t>
            </a:r>
          </a:p>
          <a:p>
            <a:pPr lvl="1"/>
            <a:r>
              <a:rPr lang="hr-BA" dirty="0" smtClean="0"/>
              <a:t>Uključivanje utjecaja stanja iznad valentnog prostora i rezidualne dvočestične interakcije valentnih nukleona</a:t>
            </a:r>
          </a:p>
          <a:p>
            <a:pPr lvl="1"/>
            <a:r>
              <a:rPr lang="hr-BA" dirty="0" smtClean="0"/>
              <a:t>Računalnim kodovima i procesorskoj snazi, izračun u realnom vremenu</a:t>
            </a:r>
          </a:p>
          <a:p>
            <a:pPr lvl="1"/>
            <a:endParaRPr lang="hr-BA" dirty="0"/>
          </a:p>
          <a:p>
            <a:r>
              <a:rPr lang="hr-BA" dirty="0" smtClean="0"/>
              <a:t>U principu se sva stanja svih jezgara mogu dobiti na taj način</a:t>
            </a:r>
          </a:p>
          <a:p>
            <a:endParaRPr lang="hr-BA" dirty="0" smtClean="0"/>
          </a:p>
          <a:p>
            <a:r>
              <a:rPr lang="hr-BA" dirty="0" smtClean="0"/>
              <a:t>Praktično, za mnoge jezgre bolje funkcioniraju klasterski modeli</a:t>
            </a:r>
          </a:p>
          <a:p>
            <a:endParaRPr lang="hr-BA" dirty="0"/>
          </a:p>
          <a:p>
            <a:endParaRPr lang="hr-BA" dirty="0" smtClean="0"/>
          </a:p>
          <a:p>
            <a:endParaRPr lang="hr-BA" dirty="0"/>
          </a:p>
          <a:p>
            <a:endParaRPr lang="hr-BA" dirty="0" smtClean="0"/>
          </a:p>
          <a:p>
            <a:endParaRPr lang="hr-BA" dirty="0" smtClean="0"/>
          </a:p>
          <a:p>
            <a:endParaRPr lang="hr-BA" dirty="0"/>
          </a:p>
          <a:p>
            <a:pPr lvl="1"/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5730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Klasterski modeli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15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756151"/>
          </a:xfrm>
        </p:spPr>
        <p:txBody>
          <a:bodyPr>
            <a:normAutofit/>
          </a:bodyPr>
          <a:lstStyle/>
          <a:p>
            <a:r>
              <a:rPr lang="hr-BA" dirty="0" smtClean="0"/>
              <a:t>Nukleonske nakupine dugog vremena poluživota, značajno udaljene od drugih nakupina ili pojedinačnih nukleona - klasteri </a:t>
            </a:r>
          </a:p>
          <a:p>
            <a:endParaRPr lang="hr-BA" dirty="0" smtClean="0"/>
          </a:p>
          <a:p>
            <a:r>
              <a:rPr lang="hr-BA" dirty="0" smtClean="0"/>
              <a:t>Pretpostavke: </a:t>
            </a:r>
            <a:r>
              <a:rPr lang="hr-BA" dirty="0"/>
              <a:t>jaka </a:t>
            </a:r>
            <a:r>
              <a:rPr lang="hr-BA" dirty="0" smtClean="0"/>
              <a:t>unutar-klasterska i </a:t>
            </a:r>
            <a:r>
              <a:rPr lang="hr-BA" dirty="0"/>
              <a:t>slaba </a:t>
            </a:r>
            <a:r>
              <a:rPr lang="hr-BA" dirty="0" smtClean="0"/>
              <a:t>među-klasterska korelacija</a:t>
            </a:r>
          </a:p>
          <a:p>
            <a:endParaRPr lang="hr-BA" dirty="0"/>
          </a:p>
          <a:p>
            <a:r>
              <a:rPr lang="hr-BA" dirty="0" smtClean="0"/>
              <a:t>Potrebno razmatrati: </a:t>
            </a:r>
          </a:p>
          <a:p>
            <a:pPr lvl="1"/>
            <a:r>
              <a:rPr lang="hr-BA" dirty="0" smtClean="0"/>
              <a:t>unutarnja pobuđenja klastera</a:t>
            </a:r>
          </a:p>
          <a:p>
            <a:pPr lvl="1"/>
            <a:endParaRPr lang="hr-BA" dirty="0" smtClean="0"/>
          </a:p>
          <a:p>
            <a:pPr lvl="1"/>
            <a:r>
              <a:rPr lang="hr-BA" dirty="0" smtClean="0"/>
              <a:t>relativno gibanje klastera</a:t>
            </a:r>
          </a:p>
          <a:p>
            <a:pPr lvl="1"/>
            <a:endParaRPr lang="hr-BA" dirty="0" smtClean="0"/>
          </a:p>
          <a:p>
            <a:pPr lvl="1"/>
            <a:r>
              <a:rPr lang="hr-BA" dirty="0" smtClean="0"/>
              <a:t>položaj ukupnog centra mase</a:t>
            </a:r>
          </a:p>
          <a:p>
            <a:endParaRPr lang="hr-BA" dirty="0"/>
          </a:p>
          <a:p>
            <a:endParaRPr lang="hr-BA" dirty="0" smtClean="0"/>
          </a:p>
          <a:p>
            <a:endParaRPr lang="hr-BA" dirty="0" smtClean="0"/>
          </a:p>
          <a:p>
            <a:endParaRPr lang="hr-BA" dirty="0"/>
          </a:p>
          <a:p>
            <a:pPr lvl="1"/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3246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Klasterski modeli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16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756151"/>
          </a:xfrm>
        </p:spPr>
        <p:txBody>
          <a:bodyPr>
            <a:normAutofit/>
          </a:bodyPr>
          <a:lstStyle/>
          <a:p>
            <a:r>
              <a:rPr lang="hr-BA" dirty="0" smtClean="0"/>
              <a:t>3 polazišna mikroskopska modela</a:t>
            </a:r>
          </a:p>
          <a:p>
            <a:r>
              <a:rPr lang="hr-BA" dirty="0" smtClean="0"/>
              <a:t>Model rezonantnih grupa (RGM) </a:t>
            </a:r>
          </a:p>
          <a:p>
            <a:pPr lvl="1"/>
            <a:r>
              <a:rPr lang="hr-BA" dirty="0"/>
              <a:t>P</a:t>
            </a:r>
            <a:r>
              <a:rPr lang="hr-BA" dirty="0" smtClean="0"/>
              <a:t>redefinirani klasteri među kojima rezonantno osciliraju nukleoni</a:t>
            </a:r>
          </a:p>
          <a:p>
            <a:pPr lvl="1"/>
            <a:r>
              <a:rPr lang="hr-BA" dirty="0" smtClean="0"/>
              <a:t>Antisimetrizirani produkt klasterskih valnih funkcija (najčešće h.o.) – varijacijska stanja</a:t>
            </a:r>
          </a:p>
          <a:p>
            <a:pPr lvl="1"/>
            <a:r>
              <a:rPr lang="hr-BA" dirty="0" smtClean="0"/>
              <a:t>Problem odvajanje unutarnjih i relativnih koordinata</a:t>
            </a:r>
          </a:p>
          <a:p>
            <a:r>
              <a:rPr lang="hr-BA" dirty="0" smtClean="0"/>
              <a:t>Model uvjeta ortogonalnosti (OCM)</a:t>
            </a:r>
          </a:p>
          <a:p>
            <a:pPr lvl="1"/>
            <a:r>
              <a:rPr lang="hr-BA" dirty="0" smtClean="0"/>
              <a:t>Proširenje RGM modela</a:t>
            </a:r>
          </a:p>
          <a:p>
            <a:pPr lvl="1"/>
            <a:r>
              <a:rPr lang="hr-BA" dirty="0" smtClean="0"/>
              <a:t>Ortogonalnost stanja relativnog gibanja na unutarnja klasterska stanja zabranjena Paulijevim principom</a:t>
            </a:r>
          </a:p>
          <a:p>
            <a:r>
              <a:rPr lang="hr-BA" dirty="0" smtClean="0"/>
              <a:t>Model generirajućih koordinata (GCM)</a:t>
            </a:r>
          </a:p>
          <a:p>
            <a:pPr lvl="1"/>
            <a:r>
              <a:rPr lang="hr-BA" dirty="0" smtClean="0"/>
              <a:t>Fiksiranje klastera u određenim točkama prostora S</a:t>
            </a:r>
            <a:r>
              <a:rPr lang="hr-BA" baseline="-25000" dirty="0" smtClean="0"/>
              <a:t>i</a:t>
            </a:r>
          </a:p>
          <a:p>
            <a:pPr lvl="1"/>
            <a:r>
              <a:rPr lang="hr-BA" dirty="0" smtClean="0"/>
              <a:t>Bloch-Brinkova valna funkcija</a:t>
            </a:r>
          </a:p>
          <a:p>
            <a:endParaRPr lang="hr-BA" dirty="0"/>
          </a:p>
          <a:p>
            <a:endParaRPr lang="hr-BA" dirty="0" smtClean="0"/>
          </a:p>
          <a:p>
            <a:endParaRPr lang="hr-BA" dirty="0" smtClean="0"/>
          </a:p>
          <a:p>
            <a:endParaRPr lang="hr-BA" dirty="0"/>
          </a:p>
          <a:p>
            <a:pPr lvl="1"/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049" y="5889625"/>
            <a:ext cx="5810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Klasterski modeli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17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756151"/>
          </a:xfrm>
        </p:spPr>
        <p:txBody>
          <a:bodyPr>
            <a:normAutofit/>
          </a:bodyPr>
          <a:lstStyle/>
          <a:p>
            <a:endParaRPr lang="hr-BA" dirty="0"/>
          </a:p>
          <a:p>
            <a:endParaRPr lang="hr-BA" dirty="0" smtClean="0"/>
          </a:p>
          <a:p>
            <a:endParaRPr lang="hr-BA" dirty="0" smtClean="0"/>
          </a:p>
          <a:p>
            <a:endParaRPr lang="hr-BA" dirty="0"/>
          </a:p>
          <a:p>
            <a:r>
              <a:rPr lang="hr-BA" dirty="0" smtClean="0"/>
              <a:t>Najčešće se za klastere koriste valne funkcije h.o.</a:t>
            </a:r>
          </a:p>
          <a:p>
            <a:endParaRPr lang="hr-BA" dirty="0" smtClean="0"/>
          </a:p>
          <a:p>
            <a:r>
              <a:rPr lang="hr-BA" dirty="0" smtClean="0"/>
              <a:t>Bloch-Brinkov alfa klasterski model pretpostavlja da su svi klasteri alfa čestice u 1s stanju</a:t>
            </a:r>
          </a:p>
          <a:p>
            <a:pPr lvl="1"/>
            <a:r>
              <a:rPr lang="hr-BA" dirty="0" smtClean="0"/>
              <a:t>Alfa klasteri najčešći i prvi otkriveni</a:t>
            </a:r>
          </a:p>
          <a:p>
            <a:pPr lvl="1"/>
            <a:r>
              <a:rPr lang="hr-BA" dirty="0" smtClean="0"/>
              <a:t>Dobar opis alfa konjugiranih jezgara</a:t>
            </a:r>
          </a:p>
          <a:p>
            <a:pPr lvl="1"/>
            <a:r>
              <a:rPr lang="hr-BA" dirty="0" smtClean="0"/>
              <a:t>Ne uključuje unutarna pobuđenja klastera</a:t>
            </a:r>
          </a:p>
          <a:p>
            <a:pPr lvl="1"/>
            <a:endParaRPr lang="hr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427670"/>
            <a:ext cx="96869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9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Klasterski modeli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18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4760982" cy="4756151"/>
          </a:xfrm>
        </p:spPr>
        <p:txBody>
          <a:bodyPr>
            <a:normAutofit/>
          </a:bodyPr>
          <a:lstStyle/>
          <a:p>
            <a:r>
              <a:rPr lang="hr-BA" dirty="0" smtClean="0"/>
              <a:t>Ikedin dijagram alfa-konjugiranih jezgara</a:t>
            </a:r>
          </a:p>
          <a:p>
            <a:endParaRPr lang="hr-BA" dirty="0" smtClean="0"/>
          </a:p>
          <a:p>
            <a:endParaRPr lang="hr-BA" dirty="0"/>
          </a:p>
          <a:p>
            <a:r>
              <a:rPr lang="hr-BA" dirty="0" smtClean="0"/>
              <a:t>Energije praga za raspad u pojedine klastere u MeV-ima</a:t>
            </a:r>
          </a:p>
          <a:p>
            <a:endParaRPr lang="hr-BA" dirty="0" smtClean="0"/>
          </a:p>
          <a:p>
            <a:endParaRPr lang="hr-BA" dirty="0"/>
          </a:p>
          <a:p>
            <a:r>
              <a:rPr lang="hr-BA" dirty="0" smtClean="0"/>
              <a:t>Klasteri se obično formiraju blizu tih pragova</a:t>
            </a:r>
            <a:endParaRPr lang="hr-BA" dirty="0"/>
          </a:p>
          <a:p>
            <a:endParaRPr lang="hr-BA" dirty="0" smtClean="0"/>
          </a:p>
          <a:p>
            <a:endParaRPr lang="hr-BA" dirty="0" smtClean="0"/>
          </a:p>
          <a:p>
            <a:endParaRPr lang="hr-BA" dirty="0"/>
          </a:p>
          <a:p>
            <a:pPr lvl="1"/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882" y="1682749"/>
            <a:ext cx="52197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</a:t>
            </a:r>
            <a:r>
              <a:rPr lang="hr-BA" smtClean="0"/>
              <a:t>Klasterski modeli: Nuklearne molekule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19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0682" cy="4756151"/>
          </a:xfrm>
        </p:spPr>
        <p:txBody>
          <a:bodyPr>
            <a:normAutofit/>
          </a:bodyPr>
          <a:lstStyle/>
          <a:p>
            <a:r>
              <a:rPr lang="hr-BA" dirty="0" smtClean="0"/>
              <a:t>Klasteri preuzimaju </a:t>
            </a:r>
            <a:r>
              <a:rPr lang="hr-BA" dirty="0"/>
              <a:t>ulogu atoma, dok preostali nukleoni prate elektronsko </a:t>
            </a:r>
            <a:r>
              <a:rPr lang="hr-BA" dirty="0" smtClean="0"/>
              <a:t>ponašanje popunjavajući zajednička </a:t>
            </a:r>
            <a:r>
              <a:rPr lang="hr-BA" dirty="0"/>
              <a:t>molekularna </a:t>
            </a:r>
            <a:r>
              <a:rPr lang="hr-BA" dirty="0" smtClean="0"/>
              <a:t>stanja</a:t>
            </a:r>
          </a:p>
          <a:p>
            <a:pPr marL="0" indent="0">
              <a:buNone/>
            </a:pPr>
            <a:endParaRPr lang="hr-BA" dirty="0" smtClean="0"/>
          </a:p>
          <a:p>
            <a:r>
              <a:rPr lang="hr-BA" dirty="0" smtClean="0"/>
              <a:t>Molekularno vezanje u natjecanju sa srednjim poljem</a:t>
            </a:r>
          </a:p>
          <a:p>
            <a:pPr lvl="1"/>
            <a:r>
              <a:rPr lang="hr-BA" dirty="0" smtClean="0"/>
              <a:t>Izrazito deformirane jezgre</a:t>
            </a:r>
          </a:p>
          <a:p>
            <a:pPr lvl="1"/>
            <a:endParaRPr lang="hr-BA" dirty="0" smtClean="0"/>
          </a:p>
          <a:p>
            <a:pPr lvl="1"/>
            <a:endParaRPr lang="hr-BA" dirty="0" smtClean="0"/>
          </a:p>
          <a:p>
            <a:r>
              <a:rPr lang="hr-BA" dirty="0" smtClean="0"/>
              <a:t>Rezonantna čestična spektroskopija, na molekule upućuje:</a:t>
            </a:r>
          </a:p>
          <a:p>
            <a:pPr lvl="1"/>
            <a:r>
              <a:rPr lang="hr-BA" dirty="0"/>
              <a:t>P</a:t>
            </a:r>
            <a:r>
              <a:rPr lang="hr-BA" dirty="0" smtClean="0"/>
              <a:t>ovečan </a:t>
            </a:r>
            <a:r>
              <a:rPr lang="hr-BA" dirty="0"/>
              <a:t>udarni presjek za </a:t>
            </a:r>
            <a:r>
              <a:rPr lang="hr-BA" dirty="0" smtClean="0"/>
              <a:t>reakcije </a:t>
            </a:r>
            <a:r>
              <a:rPr lang="hr-BA" dirty="0"/>
              <a:t>prijenosa </a:t>
            </a:r>
            <a:r>
              <a:rPr lang="hr-BA" dirty="0" smtClean="0"/>
              <a:t>klastera</a:t>
            </a:r>
          </a:p>
          <a:p>
            <a:pPr lvl="1"/>
            <a:r>
              <a:rPr lang="hr-BA" dirty="0"/>
              <a:t>V</a:t>
            </a:r>
            <a:r>
              <a:rPr lang="fi-FI" dirty="0" smtClean="0"/>
              <a:t>elika </a:t>
            </a:r>
            <a:r>
              <a:rPr lang="hr-BA" dirty="0" smtClean="0"/>
              <a:t>š</a:t>
            </a:r>
            <a:r>
              <a:rPr lang="fi-FI" dirty="0" smtClean="0"/>
              <a:t>irina </a:t>
            </a:r>
            <a:r>
              <a:rPr lang="fi-FI" dirty="0"/>
              <a:t>raspada emisijom </a:t>
            </a:r>
            <a:r>
              <a:rPr lang="fi-FI" dirty="0" smtClean="0"/>
              <a:t>klastera</a:t>
            </a:r>
            <a:endParaRPr lang="hr-BA" dirty="0" smtClean="0"/>
          </a:p>
          <a:p>
            <a:pPr lvl="1"/>
            <a:r>
              <a:rPr lang="hr-BA" dirty="0"/>
              <a:t>R</a:t>
            </a:r>
            <a:r>
              <a:rPr lang="nl-NL" dirty="0" smtClean="0"/>
              <a:t>otacijske </a:t>
            </a:r>
            <a:r>
              <a:rPr lang="nl-NL" dirty="0"/>
              <a:t>vrpce velikog momenta </a:t>
            </a:r>
            <a:r>
              <a:rPr lang="nl-NL" dirty="0" smtClean="0"/>
              <a:t>inercije</a:t>
            </a:r>
            <a:endParaRPr lang="hr-BA" dirty="0" smtClean="0"/>
          </a:p>
          <a:p>
            <a:pPr lvl="1"/>
            <a:r>
              <a:rPr lang="hr-BA" dirty="0" smtClean="0"/>
              <a:t>Jaki </a:t>
            </a:r>
            <a:r>
              <a:rPr lang="hr-BA" dirty="0"/>
              <a:t>gama prijelazi </a:t>
            </a:r>
            <a:r>
              <a:rPr lang="hr-BA" dirty="0" smtClean="0"/>
              <a:t>među članovima vrpce</a:t>
            </a:r>
          </a:p>
          <a:p>
            <a:pPr lvl="1"/>
            <a:r>
              <a:rPr lang="hr-BA" dirty="0"/>
              <a:t>R</a:t>
            </a:r>
            <a:r>
              <a:rPr lang="fi-FI" dirty="0" smtClean="0"/>
              <a:t>azdvajanje </a:t>
            </a:r>
            <a:r>
              <a:rPr lang="fi-FI" dirty="0"/>
              <a:t>pariteta, ako su klasteri u jezgri </a:t>
            </a:r>
            <a:r>
              <a:rPr lang="fi-FI" dirty="0" smtClean="0"/>
              <a:t>asimetri</a:t>
            </a:r>
            <a:r>
              <a:rPr lang="hr-BA" dirty="0" smtClean="0"/>
              <a:t>č</a:t>
            </a:r>
            <a:r>
              <a:rPr lang="fi-FI" dirty="0" smtClean="0"/>
              <a:t>ni</a:t>
            </a:r>
            <a:endParaRPr lang="hr-BA" dirty="0" smtClean="0"/>
          </a:p>
          <a:p>
            <a:endParaRPr lang="hr-BA" dirty="0"/>
          </a:p>
          <a:p>
            <a:pPr lvl="1"/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06103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Sadržaj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Uvod i motivacija</a:t>
            </a:r>
            <a:endParaRPr lang="en-US" dirty="0"/>
          </a:p>
          <a:p>
            <a:r>
              <a:rPr lang="hr-BA" dirty="0" smtClean="0"/>
              <a:t>Teorijska razmatranja</a:t>
            </a:r>
          </a:p>
          <a:p>
            <a:pPr lvl="1"/>
            <a:r>
              <a:rPr lang="hr-BA" dirty="0" smtClean="0"/>
              <a:t>Nuklearni modeli</a:t>
            </a:r>
          </a:p>
          <a:p>
            <a:pPr lvl="1"/>
            <a:r>
              <a:rPr lang="hr-BA" dirty="0" smtClean="0"/>
              <a:t>Kinematika nuklearnih reakcija</a:t>
            </a:r>
          </a:p>
          <a:p>
            <a:pPr lvl="1"/>
            <a:r>
              <a:rPr lang="hr-BA" dirty="0" smtClean="0"/>
              <a:t>Bethe formula</a:t>
            </a:r>
            <a:endParaRPr lang="en-US" dirty="0"/>
          </a:p>
          <a:p>
            <a:r>
              <a:rPr lang="hr-BA" dirty="0" smtClean="0"/>
              <a:t>Eksperimentalni postav i mjerenja</a:t>
            </a:r>
          </a:p>
          <a:p>
            <a:r>
              <a:rPr lang="hr-BA" dirty="0" smtClean="0"/>
              <a:t>Rezultati i analiza mjerenja</a:t>
            </a:r>
          </a:p>
          <a:p>
            <a:pPr lvl="1"/>
            <a:r>
              <a:rPr lang="hr-BA" dirty="0" smtClean="0"/>
              <a:t>Identifikacija čestica</a:t>
            </a:r>
          </a:p>
          <a:p>
            <a:pPr lvl="1"/>
            <a:r>
              <a:rPr lang="hr-BA" dirty="0" smtClean="0"/>
              <a:t>Jednostruki događaji</a:t>
            </a:r>
          </a:p>
          <a:p>
            <a:pPr lvl="1"/>
            <a:r>
              <a:rPr lang="hr-BA" dirty="0" smtClean="0"/>
              <a:t>Dvočestične koincidencije</a:t>
            </a:r>
          </a:p>
          <a:p>
            <a:r>
              <a:rPr lang="hr-BA" dirty="0" smtClean="0"/>
              <a:t>Zaključak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2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12927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</a:t>
            </a:r>
            <a:r>
              <a:rPr lang="hr-BA" smtClean="0"/>
              <a:t>Klasterski modeli: Nuklearne molekule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20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2751007" cy="4756151"/>
          </a:xfrm>
        </p:spPr>
        <p:txBody>
          <a:bodyPr>
            <a:normAutofit/>
          </a:bodyPr>
          <a:lstStyle/>
          <a:p>
            <a:r>
              <a:rPr lang="hr-BA" dirty="0"/>
              <a:t>P</a:t>
            </a:r>
            <a:r>
              <a:rPr lang="hr-BA" dirty="0" smtClean="0"/>
              <a:t>rošireni </a:t>
            </a:r>
            <a:r>
              <a:rPr lang="hr-BA" dirty="0"/>
              <a:t>Ikedin dijagram nuklearnih molekula</a:t>
            </a:r>
            <a:endParaRPr lang="hr-BA" dirty="0"/>
          </a:p>
          <a:p>
            <a:pPr lvl="1"/>
            <a:endParaRPr lang="hr-BA" dirty="0" smtClean="0"/>
          </a:p>
          <a:p>
            <a:pPr marL="457200" lvl="1" indent="0">
              <a:buNone/>
            </a:pPr>
            <a:endParaRPr lang="hr-BA" dirty="0" smtClean="0"/>
          </a:p>
          <a:p>
            <a:pPr marL="457200" lvl="1" indent="0">
              <a:buNone/>
            </a:pPr>
            <a:endParaRPr lang="hr-BA" dirty="0"/>
          </a:p>
          <a:p>
            <a:r>
              <a:rPr lang="hr-BA" dirty="0" smtClean="0"/>
              <a:t>Alfa, </a:t>
            </a:r>
            <a:r>
              <a:rPr lang="hr-BA" baseline="30000" dirty="0" smtClean="0"/>
              <a:t>16</a:t>
            </a:r>
            <a:r>
              <a:rPr lang="hr-BA" dirty="0" smtClean="0"/>
              <a:t>O i </a:t>
            </a:r>
            <a:r>
              <a:rPr lang="hr-BA" baseline="30000" dirty="0" smtClean="0"/>
              <a:t>14</a:t>
            </a:r>
            <a:r>
              <a:rPr lang="hr-BA" dirty="0" smtClean="0"/>
              <a:t>C klasteri</a:t>
            </a:r>
          </a:p>
          <a:p>
            <a:endParaRPr lang="hr-BA" dirty="0"/>
          </a:p>
          <a:p>
            <a:endParaRPr lang="hr-BA" dirty="0"/>
          </a:p>
          <a:p>
            <a:r>
              <a:rPr lang="hr-BA" dirty="0" smtClean="0"/>
              <a:t>Ispod struktura prikazane energije raspada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195" y="1386680"/>
            <a:ext cx="6556615" cy="51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9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</a:t>
            </a:r>
            <a:r>
              <a:rPr lang="hr-BA" smtClean="0"/>
              <a:t>Klasterski modeli: Nuklearne molekule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21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0682" cy="4756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BA" b="1" dirty="0" smtClean="0"/>
              <a:t>Model molekulskih orbitala</a:t>
            </a:r>
          </a:p>
          <a:p>
            <a:r>
              <a:rPr lang="hr-BA" dirty="0" smtClean="0"/>
              <a:t>Hibridizacija klasterskih orbitala, usmjerene orbitale</a:t>
            </a:r>
          </a:p>
          <a:p>
            <a:endParaRPr lang="hr-BA" dirty="0" smtClean="0"/>
          </a:p>
          <a:p>
            <a:r>
              <a:rPr lang="hr-BA" dirty="0" smtClean="0"/>
              <a:t>Molekulske orbitale, linearna kombinacija jednočestičnih klasterskih</a:t>
            </a:r>
            <a:endParaRPr lang="hr-BA" dirty="0"/>
          </a:p>
          <a:p>
            <a:pPr lvl="1"/>
            <a:endParaRPr lang="hr-BA" dirty="0" smtClean="0"/>
          </a:p>
          <a:p>
            <a:pPr lvl="1"/>
            <a:endParaRPr lang="hr-BA" dirty="0"/>
          </a:p>
          <a:p>
            <a:pPr lvl="1"/>
            <a:endParaRPr lang="hr-BA" dirty="0" smtClean="0"/>
          </a:p>
          <a:p>
            <a:pPr marL="457200" lvl="1" indent="0">
              <a:buNone/>
            </a:pPr>
            <a:endParaRPr lang="hr-BA" dirty="0" smtClean="0"/>
          </a:p>
          <a:p>
            <a:pPr lvl="1"/>
            <a:r>
              <a:rPr lang="hr-BA" dirty="0" smtClean="0"/>
              <a:t>Vezujuće a i razvezujuće a* orbitale</a:t>
            </a:r>
          </a:p>
          <a:p>
            <a:pPr lvl="1"/>
            <a:r>
              <a:rPr lang="hr-BA" dirty="0" smtClean="0"/>
              <a:t>Određene projekcijama ukupnog i orbitalnog spina na os simetrije te paritetom (g i u)</a:t>
            </a:r>
          </a:p>
          <a:p>
            <a:pPr lvl="1"/>
            <a:r>
              <a:rPr lang="hr-BA" dirty="0" smtClean="0"/>
              <a:t>Antisimetrizacija – razlika u odnosu na ”prave” molekule, nukleoni-elektroni</a:t>
            </a:r>
          </a:p>
          <a:p>
            <a:pPr lvl="1"/>
            <a:r>
              <a:rPr lang="hr-BA" dirty="0" smtClean="0"/>
              <a:t>Moguće dodati korelacije valentnih nukleona i relativno gibanje klastera</a:t>
            </a:r>
            <a:endParaRPr lang="hr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341" y="3698994"/>
            <a:ext cx="18669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0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</a:t>
            </a:r>
            <a:r>
              <a:rPr lang="hr-BA" smtClean="0"/>
              <a:t>Klasterski modeli: Nuklearne molekule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22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2751007" cy="4756151"/>
          </a:xfrm>
        </p:spPr>
        <p:txBody>
          <a:bodyPr>
            <a:normAutofit/>
          </a:bodyPr>
          <a:lstStyle/>
          <a:p>
            <a:r>
              <a:rPr lang="hr-BA" dirty="0" smtClean="0"/>
              <a:t>Kombinacija dviju čistih p-orbitala, tipično za područje oko A=10</a:t>
            </a:r>
            <a:endParaRPr lang="hr-BA" dirty="0"/>
          </a:p>
          <a:p>
            <a:pPr lvl="1"/>
            <a:endParaRPr lang="hr-BA" dirty="0" smtClean="0"/>
          </a:p>
          <a:p>
            <a:pPr marL="457200" lvl="1" indent="0">
              <a:buNone/>
            </a:pPr>
            <a:endParaRPr lang="hr-BA" dirty="0"/>
          </a:p>
          <a:p>
            <a:r>
              <a:rPr lang="el-GR" dirty="0" smtClean="0"/>
              <a:t>Π</a:t>
            </a:r>
            <a:r>
              <a:rPr lang="hr-BA" dirty="0" smtClean="0"/>
              <a:t> (prvi red) i </a:t>
            </a:r>
            <a:r>
              <a:rPr lang="el-GR" dirty="0" smtClean="0"/>
              <a:t>σ</a:t>
            </a:r>
            <a:r>
              <a:rPr lang="hr-BA" dirty="0" smtClean="0"/>
              <a:t>  (drugi red</a:t>
            </a:r>
            <a:r>
              <a:rPr lang="hr-BA" dirty="0" smtClean="0">
                <a:latin typeface="Gabriola" panose="04040605051002020D02" pitchFamily="82" charset="0"/>
              </a:rPr>
              <a:t>)</a:t>
            </a:r>
            <a:r>
              <a:rPr lang="hr-BA" dirty="0" smtClean="0"/>
              <a:t> vezujuće i razvezujuće orbitale</a:t>
            </a:r>
          </a:p>
          <a:p>
            <a:endParaRPr lang="hr-BA" dirty="0"/>
          </a:p>
          <a:p>
            <a:r>
              <a:rPr lang="el-GR" dirty="0" smtClean="0"/>
              <a:t>σ</a:t>
            </a:r>
            <a:r>
              <a:rPr lang="hr-BA" dirty="0" smtClean="0"/>
              <a:t> u deformiranijim jezgrama, energetski povoljnije </a:t>
            </a:r>
            <a:endParaRPr lang="hr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736" y="1466491"/>
            <a:ext cx="6599846" cy="48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2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</a:t>
            </a:r>
            <a:r>
              <a:rPr lang="hr-BA" smtClean="0"/>
              <a:t>Klasterski modeli: Nuklearne molekule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23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0682" cy="4756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BA" b="1" dirty="0" smtClean="0"/>
              <a:t>Antisimetrizirana molekularna dinamika (AMD)</a:t>
            </a:r>
          </a:p>
          <a:p>
            <a:r>
              <a:rPr lang="hr-BA" dirty="0"/>
              <a:t>G</a:t>
            </a:r>
            <a:r>
              <a:rPr lang="hr-BA" dirty="0" smtClean="0"/>
              <a:t>eneralizacija </a:t>
            </a:r>
            <a:r>
              <a:rPr lang="hr-BA" dirty="0"/>
              <a:t>RGM </a:t>
            </a:r>
            <a:r>
              <a:rPr lang="hr-BA" dirty="0" smtClean="0"/>
              <a:t>i GCM modela, ne pretpostavlja postojanje klastera</a:t>
            </a:r>
          </a:p>
          <a:p>
            <a:r>
              <a:rPr lang="hr-BA" dirty="0"/>
              <a:t>Polazi se od </a:t>
            </a:r>
            <a:r>
              <a:rPr lang="hr-BA" dirty="0" smtClean="0"/>
              <a:t>pojedinačnih </a:t>
            </a:r>
            <a:r>
              <a:rPr lang="hr-BA" dirty="0"/>
              <a:t>nukleonskih valnih </a:t>
            </a:r>
            <a:r>
              <a:rPr lang="hr-BA" dirty="0" smtClean="0"/>
              <a:t>funkcija </a:t>
            </a:r>
            <a:endParaRPr lang="hr-BA" dirty="0"/>
          </a:p>
          <a:p>
            <a:r>
              <a:rPr lang="hr-BA" dirty="0" smtClean="0"/>
              <a:t>Prostorni (gausijan širine </a:t>
            </a:r>
            <a:r>
              <a:rPr lang="el-GR" dirty="0" smtClean="0"/>
              <a:t>ν</a:t>
            </a:r>
            <a:r>
              <a:rPr lang="hr-BA" dirty="0" smtClean="0"/>
              <a:t>), spinski i izospinski dio</a:t>
            </a:r>
          </a:p>
          <a:p>
            <a:endParaRPr lang="hr-BA" dirty="0" smtClean="0"/>
          </a:p>
          <a:p>
            <a:endParaRPr lang="hr-BA" dirty="0"/>
          </a:p>
          <a:p>
            <a:endParaRPr lang="hr-BA" dirty="0" smtClean="0"/>
          </a:p>
          <a:p>
            <a:r>
              <a:rPr lang="hr-BA" dirty="0" smtClean="0"/>
              <a:t>Ukupna valna funkcija</a:t>
            </a:r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98" y="5614504"/>
            <a:ext cx="6419850" cy="685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784829" y="3487152"/>
            <a:ext cx="414068" cy="60384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19" y="4149214"/>
            <a:ext cx="3895725" cy="9239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030946" y="3487152"/>
            <a:ext cx="465827" cy="67352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023" y="4205382"/>
            <a:ext cx="2209800" cy="79057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790181" y="3575056"/>
            <a:ext cx="1500996" cy="27787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7322" y="3575056"/>
            <a:ext cx="19145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9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</a:t>
            </a:r>
            <a:r>
              <a:rPr lang="hr-BA" smtClean="0"/>
              <a:t>Klasterski modeli: Nuklearne molekule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27447" y="6300304"/>
            <a:ext cx="1828800" cy="365125"/>
          </a:xfrm>
        </p:spPr>
        <p:txBody>
          <a:bodyPr/>
          <a:lstStyle/>
          <a:p>
            <a:fld id="{0FF54DE5-C571-48E8-A5BC-B369434E2F44}" type="slidenum">
              <a:rPr lang="hr-BA" smtClean="0"/>
              <a:t>24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0682" cy="4756151"/>
          </a:xfrm>
        </p:spPr>
        <p:txBody>
          <a:bodyPr>
            <a:normAutofit/>
          </a:bodyPr>
          <a:lstStyle/>
          <a:p>
            <a:r>
              <a:rPr lang="hr-BA" dirty="0" smtClean="0"/>
              <a:t>Varijacija parametara </a:t>
            </a:r>
            <a:r>
              <a:rPr lang="el-GR" dirty="0" smtClean="0"/>
              <a:t>ϵ</a:t>
            </a:r>
            <a:r>
              <a:rPr lang="hr-BA" baseline="-25000" dirty="0" smtClean="0"/>
              <a:t>i </a:t>
            </a:r>
            <a:r>
              <a:rPr lang="hr-BA" dirty="0" smtClean="0"/>
              <a:t>i X</a:t>
            </a:r>
            <a:r>
              <a:rPr lang="hr-BA" baseline="-25000" dirty="0" smtClean="0"/>
              <a:t>i</a:t>
            </a:r>
            <a:r>
              <a:rPr lang="hr-BA" dirty="0" smtClean="0"/>
              <a:t>, moguće prvo projicirati spin i paritet (VAP)</a:t>
            </a:r>
            <a:r>
              <a:rPr lang="hr-BA" baseline="-25000" dirty="0" smtClean="0"/>
              <a:t> </a:t>
            </a:r>
          </a:p>
          <a:p>
            <a:endParaRPr lang="hr-BA" baseline="-25000" dirty="0" smtClean="0"/>
          </a:p>
          <a:p>
            <a:endParaRPr lang="hr-BA" baseline="-25000" dirty="0"/>
          </a:p>
          <a:p>
            <a:r>
              <a:rPr lang="hr-BA" dirty="0" smtClean="0"/>
              <a:t>Prednosti: </a:t>
            </a:r>
          </a:p>
          <a:p>
            <a:pPr lvl="1"/>
            <a:r>
              <a:rPr lang="hr-BA" dirty="0" smtClean="0"/>
              <a:t>I ljuskasti i klasterski rezultati, ovisno o izboru NN interakcije</a:t>
            </a:r>
          </a:p>
          <a:p>
            <a:pPr lvl="1"/>
            <a:r>
              <a:rPr lang="hr-BA" dirty="0" smtClean="0"/>
              <a:t>Odvojeno dobivanje n i p gustoća iz kojih je jasna raspodjela klastera (ako postoje)</a:t>
            </a:r>
            <a:r>
              <a:rPr lang="hr-BA" baseline="-25000" dirty="0" smtClean="0"/>
              <a:t>     </a:t>
            </a:r>
          </a:p>
          <a:p>
            <a:pPr lvl="1"/>
            <a:endParaRPr lang="hr-BA" baseline="-25000" dirty="0" smtClean="0"/>
          </a:p>
          <a:p>
            <a:r>
              <a:rPr lang="hr-BA" baseline="-25000" dirty="0" smtClean="0"/>
              <a:t> </a:t>
            </a:r>
            <a:r>
              <a:rPr lang="hr-BA" dirty="0" smtClean="0"/>
              <a:t>Fermionska molekularna dinamika (FMD) dopušta i variranje širine gaussijana</a:t>
            </a:r>
          </a:p>
          <a:p>
            <a:endParaRPr lang="hr-BA" dirty="0" smtClean="0"/>
          </a:p>
          <a:p>
            <a:r>
              <a:rPr lang="hr-BA" dirty="0" smtClean="0"/>
              <a:t>FMD i AMD nisu dio Ab initio izračuna jer ne uračunavaju višečestičnu interakciju, a NN interakcije se koriste za kreiranje srednjeg polja</a:t>
            </a:r>
            <a:endParaRPr lang="hr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392" y="2129556"/>
            <a:ext cx="23145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Klasterski modeli: </a:t>
            </a:r>
            <a:r>
              <a:rPr lang="hr-BA" dirty="0" smtClean="0"/>
              <a:t>B-E kondenzati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27447" y="6300304"/>
            <a:ext cx="1828800" cy="365125"/>
          </a:xfrm>
        </p:spPr>
        <p:txBody>
          <a:bodyPr/>
          <a:lstStyle/>
          <a:p>
            <a:fld id="{0FF54DE5-C571-48E8-A5BC-B369434E2F44}" type="slidenum">
              <a:rPr lang="hr-BA" smtClean="0"/>
              <a:t>25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0682" cy="4756151"/>
          </a:xfrm>
        </p:spPr>
        <p:txBody>
          <a:bodyPr>
            <a:normAutofit/>
          </a:bodyPr>
          <a:lstStyle/>
          <a:p>
            <a:r>
              <a:rPr lang="hr-BA" dirty="0" smtClean="0"/>
              <a:t>Pretpostavka: </a:t>
            </a:r>
            <a:r>
              <a:rPr lang="hr-BA" dirty="0"/>
              <a:t>kondenziranje nukleona </a:t>
            </a:r>
            <a:r>
              <a:rPr lang="hr-BA" dirty="0" smtClean="0"/>
              <a:t>u skup </a:t>
            </a:r>
            <a:r>
              <a:rPr lang="hr-BA" dirty="0"/>
              <a:t>slabo koreliranih alfa </a:t>
            </a:r>
            <a:r>
              <a:rPr lang="hr-BA" dirty="0" smtClean="0"/>
              <a:t>čestica</a:t>
            </a:r>
            <a:r>
              <a:rPr lang="hr-BA" dirty="0"/>
              <a:t>, koje se nalaze u osnovnim 1s </a:t>
            </a:r>
            <a:r>
              <a:rPr lang="hr-BA" dirty="0" smtClean="0"/>
              <a:t>stanjima</a:t>
            </a:r>
          </a:p>
          <a:p>
            <a:r>
              <a:rPr lang="hr-BA" dirty="0" smtClean="0"/>
              <a:t>Moguće uzeti stanja h.o., analogno Bloch-Brinkovom alfa klasterskom modelu</a:t>
            </a:r>
          </a:p>
          <a:p>
            <a:pPr lvl="1"/>
            <a:r>
              <a:rPr lang="hr-BA" dirty="0" smtClean="0"/>
              <a:t>Razlika je zanemarivanje unutarnjih fermionskih stupnjeva slobode, odnosno procesa antisimetrizacije</a:t>
            </a:r>
          </a:p>
          <a:p>
            <a:pPr lvl="1"/>
            <a:r>
              <a:rPr lang="hr-BA" dirty="0" smtClean="0"/>
              <a:t>Rezultat: slobodni bozonski plin alfa čestica</a:t>
            </a:r>
          </a:p>
          <a:p>
            <a:r>
              <a:rPr lang="hr-BA" dirty="0" smtClean="0"/>
              <a:t>Mala koncentracija čestica u jezgri najbitniji parametar</a:t>
            </a:r>
          </a:p>
          <a:p>
            <a:pPr lvl="1"/>
            <a:r>
              <a:rPr lang="hr-BA" dirty="0" smtClean="0"/>
              <a:t>Malo preklapanje klasterskih valnih funkcija</a:t>
            </a:r>
          </a:p>
          <a:p>
            <a:pPr lvl="1"/>
            <a:r>
              <a:rPr lang="hr-BA" dirty="0" smtClean="0"/>
              <a:t>Malen utjecaj odbojne alfa-alfa interakcije</a:t>
            </a:r>
          </a:p>
          <a:p>
            <a:pPr lvl="1"/>
            <a:r>
              <a:rPr lang="hr-BA" dirty="0" smtClean="0"/>
              <a:t>Kritična vrijednost oko </a:t>
            </a:r>
            <a:r>
              <a:rPr lang="el-GR" dirty="0" smtClean="0"/>
              <a:t>ρ</a:t>
            </a:r>
            <a:r>
              <a:rPr lang="hr-BA" dirty="0" smtClean="0"/>
              <a:t>=0.17/5 fm</a:t>
            </a:r>
            <a:r>
              <a:rPr lang="hr-BA" baseline="30000" dirty="0" smtClean="0"/>
              <a:t>-3  </a:t>
            </a:r>
          </a:p>
          <a:p>
            <a:r>
              <a:rPr lang="hr-BA" dirty="0" smtClean="0"/>
              <a:t>Najbolji kandidati: alfa konjugirane jezgre ± 1 nukleon, u blizini praga za raspad</a:t>
            </a:r>
          </a:p>
          <a:p>
            <a:r>
              <a:rPr lang="hr-BA" dirty="0" smtClean="0"/>
              <a:t>Najpoznatiji primjer: Hoyleovo rezonantno stanje jezgre </a:t>
            </a:r>
            <a:r>
              <a:rPr lang="hr-BA" baseline="30000" dirty="0" smtClean="0"/>
              <a:t>12</a:t>
            </a:r>
            <a:r>
              <a:rPr lang="hr-BA" dirty="0" smtClean="0"/>
              <a:t>C</a:t>
            </a:r>
            <a:endParaRPr lang="hr-BA" baseline="30000" dirty="0" smtClean="0"/>
          </a:p>
          <a:p>
            <a:pPr lvl="1"/>
            <a:endParaRPr lang="hr-BA" baseline="30000" dirty="0"/>
          </a:p>
        </p:txBody>
      </p:sp>
    </p:spTree>
    <p:extLst>
      <p:ext uri="{BB962C8B-B14F-4D97-AF65-F5344CB8AC3E}">
        <p14:creationId xmlns:p14="http://schemas.microsoft.com/office/powerpoint/2010/main" val="126769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Klasterski modeli: </a:t>
            </a:r>
            <a:r>
              <a:rPr lang="hr-BA" dirty="0" smtClean="0"/>
              <a:t>Primjer </a:t>
            </a:r>
            <a:r>
              <a:rPr lang="hr-BA" baseline="30000" dirty="0" smtClean="0"/>
              <a:t>10</a:t>
            </a:r>
            <a:r>
              <a:rPr lang="hr-BA" dirty="0" smtClean="0"/>
              <a:t>B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27447" y="6300304"/>
            <a:ext cx="1828800" cy="365125"/>
          </a:xfrm>
        </p:spPr>
        <p:txBody>
          <a:bodyPr/>
          <a:lstStyle/>
          <a:p>
            <a:fld id="{0FF54DE5-C571-48E8-A5BC-B369434E2F44}" type="slidenum">
              <a:rPr lang="hr-BA" smtClean="0"/>
              <a:t>26</a:t>
            </a:fld>
            <a:endParaRPr lang="hr-BA"/>
          </a:p>
        </p:txBody>
      </p:sp>
      <p:sp>
        <p:nvSpPr>
          <p:cNvPr id="5" name="TextBox 4"/>
          <p:cNvSpPr txBox="1"/>
          <p:nvPr/>
        </p:nvSpPr>
        <p:spPr>
          <a:xfrm>
            <a:off x="1104900" y="1552754"/>
            <a:ext cx="99806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2000" dirty="0" smtClean="0"/>
              <a:t>Potreba klasterskih modela za opis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BA" dirty="0" smtClean="0"/>
              <a:t>Rotacijske vrpce velikog momenta inercije (iznad 7.56 MeV-a)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BA" dirty="0" smtClean="0"/>
              <a:t>Reproduciranje EM prijelaza među stanjima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2000" dirty="0" smtClean="0"/>
              <a:t>Prvi izračuni u OCM modelu s 3 centra ukazali na 2alfa+d i </a:t>
            </a:r>
            <a:r>
              <a:rPr lang="hr-BA" sz="2000" baseline="30000" dirty="0" smtClean="0"/>
              <a:t>6</a:t>
            </a:r>
            <a:r>
              <a:rPr lang="hr-BA" sz="2000" dirty="0" smtClean="0"/>
              <a:t>Li+alfa strukture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BA" dirty="0" smtClean="0"/>
              <a:t>Mana korištenje valnih funkcija slobodnih čestica, a d u blizini alfe mijenja polumjer</a:t>
            </a:r>
            <a:endParaRPr lang="hr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7" y="3265263"/>
            <a:ext cx="4697763" cy="34001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4900" y="3265264"/>
            <a:ext cx="4680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2000" dirty="0" smtClean="0"/>
              <a:t>AMD+VAP: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BA" sz="1600" dirty="0" smtClean="0"/>
              <a:t>B interakcija namještena na rekreiranje ponašanja jezgre </a:t>
            </a:r>
            <a:r>
              <a:rPr lang="hr-BA" sz="1600" baseline="30000" dirty="0" smtClean="0"/>
              <a:t>9</a:t>
            </a:r>
            <a:r>
              <a:rPr lang="hr-BA" sz="1600" dirty="0" smtClean="0"/>
              <a:t>Be, B’ sa manjim spin-orbit članom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BA" sz="1600" dirty="0" smtClean="0"/>
              <a:t>Međuigra spin-orbit interakcije i izospinskog sparivanja valentnih nukleona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BA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BA" sz="1600" dirty="0" smtClean="0"/>
              <a:t>Populacija T=1 stanja nije zanemariva kao u slučaju d</a:t>
            </a:r>
            <a:endParaRPr lang="hr-BA" sz="1600" dirty="0"/>
          </a:p>
        </p:txBody>
      </p:sp>
    </p:spTree>
    <p:extLst>
      <p:ext uri="{BB962C8B-B14F-4D97-AF65-F5344CB8AC3E}">
        <p14:creationId xmlns:p14="http://schemas.microsoft.com/office/powerpoint/2010/main" val="364321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Nuklearni modeli – Klasterski modeli: Primjer </a:t>
            </a:r>
            <a:r>
              <a:rPr lang="hr-BA" baseline="30000" dirty="0"/>
              <a:t>10</a:t>
            </a:r>
            <a:r>
              <a:rPr lang="hr-BA" dirty="0"/>
              <a:t>B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846" y="1673525"/>
            <a:ext cx="6676846" cy="23981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27</a:t>
            </a:fld>
            <a:endParaRPr lang="hr-BA"/>
          </a:p>
        </p:txBody>
      </p:sp>
      <p:sp>
        <p:nvSpPr>
          <p:cNvPr id="6" name="TextBox 5"/>
          <p:cNvSpPr txBox="1"/>
          <p:nvPr/>
        </p:nvSpPr>
        <p:spPr>
          <a:xfrm>
            <a:off x="1104900" y="4516560"/>
            <a:ext cx="88258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BA" sz="2000" dirty="0"/>
              <a:t>R</a:t>
            </a:r>
            <a:r>
              <a:rPr lang="it-IT" sz="2000" dirty="0" smtClean="0"/>
              <a:t>aspodjela gusto</a:t>
            </a:r>
            <a:r>
              <a:rPr lang="hr-BA" sz="2000" dirty="0" smtClean="0"/>
              <a:t>ć</a:t>
            </a:r>
            <a:r>
              <a:rPr lang="it-IT" sz="2000" dirty="0" smtClean="0"/>
              <a:t>e </a:t>
            </a:r>
            <a:r>
              <a:rPr lang="it-IT" sz="2000" dirty="0"/>
              <a:t>dobivena AMD+VAP modelom za prva tri </a:t>
            </a:r>
            <a:r>
              <a:rPr lang="it-IT" sz="2000" dirty="0" smtClean="0"/>
              <a:t>stanja</a:t>
            </a:r>
            <a:endParaRPr lang="hr-BA" sz="2000" dirty="0" smtClean="0"/>
          </a:p>
          <a:p>
            <a:endParaRPr lang="hr-BA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BA" sz="2000" dirty="0" smtClean="0"/>
              <a:t>Spin-orbit interakcija utječe na razdvajanje pn para od klastera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BA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BA" sz="2000" dirty="0" smtClean="0"/>
              <a:t>Proučavanje pn parova iznimno bitno za pravilan opis klasterskih stanja</a:t>
            </a:r>
            <a:endParaRPr lang="hr-BA" sz="2000" dirty="0"/>
          </a:p>
        </p:txBody>
      </p:sp>
    </p:spTree>
    <p:extLst>
      <p:ext uri="{BB962C8B-B14F-4D97-AF65-F5344CB8AC3E}">
        <p14:creationId xmlns:p14="http://schemas.microsoft.com/office/powerpoint/2010/main" val="145839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Kinematika nuklearnih reakcija – Dvočestične reakcije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6020520" cy="4756151"/>
          </a:xfrm>
        </p:spPr>
        <p:txBody>
          <a:bodyPr/>
          <a:lstStyle/>
          <a:p>
            <a:r>
              <a:rPr lang="hr-BA" dirty="0" smtClean="0"/>
              <a:t>Q vrijednost reakcije</a:t>
            </a:r>
          </a:p>
          <a:p>
            <a:endParaRPr lang="hr-BA" dirty="0" smtClean="0"/>
          </a:p>
          <a:p>
            <a:r>
              <a:rPr lang="hr-BA" dirty="0" smtClean="0"/>
              <a:t>U ravnini, 4 nepoznate izlazne kinematičke varijable </a:t>
            </a:r>
          </a:p>
          <a:p>
            <a:endParaRPr lang="hr-BA" dirty="0" smtClean="0"/>
          </a:p>
          <a:p>
            <a:r>
              <a:rPr lang="hr-BA" dirty="0" smtClean="0"/>
              <a:t>Zakoni očuvanja daju 3 uvjeta - mjerenje jedne vrijednosti dovoljno za potpunu informaciju</a:t>
            </a:r>
          </a:p>
          <a:p>
            <a:endParaRPr lang="hr-BA" dirty="0"/>
          </a:p>
          <a:p>
            <a:r>
              <a:rPr lang="hr-BA" dirty="0" smtClean="0"/>
              <a:t>Kosinusov poučak za osjenčani trokut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28</a:t>
            </a:fld>
            <a:endParaRPr lang="hr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946" y="1966823"/>
            <a:ext cx="4192439" cy="3571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783" y="1530559"/>
            <a:ext cx="2628900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960" y="3257354"/>
            <a:ext cx="1676400" cy="371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645" y="5851525"/>
            <a:ext cx="46767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3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Kinematika nuklearnih reakcija – Dvočestične reakcije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0682" cy="4756151"/>
          </a:xfrm>
        </p:spPr>
        <p:txBody>
          <a:bodyPr/>
          <a:lstStyle/>
          <a:p>
            <a:r>
              <a:rPr lang="hr-BA" dirty="0" smtClean="0"/>
              <a:t>Nerelativistička relacije zbog relativno malih energija</a:t>
            </a:r>
          </a:p>
          <a:p>
            <a:endParaRPr lang="hr-BA" dirty="0" smtClean="0"/>
          </a:p>
          <a:p>
            <a:r>
              <a:rPr lang="hr-BA" dirty="0" smtClean="0"/>
              <a:t>Energija pobuđenja jedne od izlaznih čestica, iz Q vrijednosti nepobuđenog slučaja</a:t>
            </a:r>
          </a:p>
          <a:p>
            <a:endParaRPr lang="hr-BA" dirty="0" smtClean="0"/>
          </a:p>
          <a:p>
            <a:r>
              <a:rPr lang="hr-BA" dirty="0" smtClean="0"/>
              <a:t>Ako je pobuđena čestica B, iz energije i kuta druge čestice moguće dobiti energiju </a:t>
            </a:r>
          </a:p>
          <a:p>
            <a:endParaRPr lang="hr-BA" dirty="0"/>
          </a:p>
          <a:p>
            <a:endParaRPr lang="hr-BA" dirty="0" smtClean="0"/>
          </a:p>
          <a:p>
            <a:r>
              <a:rPr lang="hr-BA" dirty="0" smtClean="0"/>
              <a:t>Moguće istovremeno pobuđenje obe izlazne čestice, posebno kada imaju bliske mase, potrebno provjeravati moguće kombinacije pobuđenja</a:t>
            </a:r>
          </a:p>
          <a:p>
            <a:endParaRPr lang="hr-BA" dirty="0"/>
          </a:p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29</a:t>
            </a:fld>
            <a:endParaRPr lang="hr-B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309" y="2051020"/>
            <a:ext cx="1695450" cy="409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228" y="3054649"/>
            <a:ext cx="3248025" cy="438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315" y="3978274"/>
            <a:ext cx="87058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9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BA" dirty="0" smtClean="0"/>
              <a:t>Uvod i motivacija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Kinematika nuklearnih reakcija – Tročestične reakcije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0682" cy="5121277"/>
          </a:xfrm>
        </p:spPr>
        <p:txBody>
          <a:bodyPr>
            <a:normAutofit/>
          </a:bodyPr>
          <a:lstStyle/>
          <a:p>
            <a:r>
              <a:rPr lang="hr-BA" dirty="0" smtClean="0"/>
              <a:t>9 nepoznatih izlaznih kinematičkih varijabli </a:t>
            </a:r>
          </a:p>
          <a:p>
            <a:r>
              <a:rPr lang="hr-BA" dirty="0"/>
              <a:t>Zakoni očuvanja daju </a:t>
            </a:r>
            <a:r>
              <a:rPr lang="hr-BA" dirty="0" smtClean="0"/>
              <a:t>4 </a:t>
            </a:r>
            <a:r>
              <a:rPr lang="hr-BA" dirty="0"/>
              <a:t>uvjeta - mjerenje </a:t>
            </a:r>
            <a:r>
              <a:rPr lang="hr-BA" dirty="0" smtClean="0"/>
              <a:t>5 </a:t>
            </a:r>
            <a:r>
              <a:rPr lang="hr-BA" dirty="0"/>
              <a:t>vrijednosti dovoljno za potpunu </a:t>
            </a:r>
            <a:r>
              <a:rPr lang="hr-BA" dirty="0" smtClean="0"/>
              <a:t>informaciju – istovremena detekcija dvije čestice</a:t>
            </a:r>
          </a:p>
          <a:p>
            <a:r>
              <a:rPr lang="hr-BA" dirty="0" smtClean="0"/>
              <a:t>Relativna energija dviju detektiranih čestica ne ovisi o izboru koordinatnog sustava</a:t>
            </a:r>
          </a:p>
          <a:p>
            <a:endParaRPr lang="hr-BA" dirty="0"/>
          </a:p>
          <a:p>
            <a:endParaRPr lang="hr-BA" dirty="0" smtClean="0"/>
          </a:p>
          <a:p>
            <a:endParaRPr lang="hr-BA" dirty="0"/>
          </a:p>
          <a:p>
            <a:r>
              <a:rPr lang="hr-BA" dirty="0" smtClean="0"/>
              <a:t>Ako dvije detektirane čestice dolaze iz međustanja složene jezgre, energija pobuđenja:</a:t>
            </a:r>
          </a:p>
          <a:p>
            <a:endParaRPr lang="hr-BA" dirty="0"/>
          </a:p>
          <a:p>
            <a:r>
              <a:rPr lang="hr-BA" dirty="0" smtClean="0"/>
              <a:t>Moguće i da jedna od njih dolazi iz složenog stanja s nedetektiranom česticom</a:t>
            </a:r>
            <a:endParaRPr lang="hr-BA" dirty="0"/>
          </a:p>
          <a:p>
            <a:endParaRPr lang="hr-BA" dirty="0"/>
          </a:p>
          <a:p>
            <a:endParaRPr lang="hr-BA" dirty="0" smtClean="0"/>
          </a:p>
          <a:p>
            <a:endParaRPr lang="hr-BA" dirty="0"/>
          </a:p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30</a:t>
            </a:fld>
            <a:endParaRPr lang="hr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377" y="1600198"/>
            <a:ext cx="3457575" cy="371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766" y="3340099"/>
            <a:ext cx="7600950" cy="63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871" y="4138612"/>
            <a:ext cx="185737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463" y="4219573"/>
            <a:ext cx="5600700" cy="371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782" y="5265407"/>
            <a:ext cx="57150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1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Bethe formula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0682" cy="5121277"/>
          </a:xfrm>
        </p:spPr>
        <p:txBody>
          <a:bodyPr>
            <a:normAutofit/>
          </a:bodyPr>
          <a:lstStyle/>
          <a:p>
            <a:r>
              <a:rPr lang="hr-BA" dirty="0"/>
              <a:t>Bethe formula opisuje gubitak energije nabijene </a:t>
            </a:r>
            <a:r>
              <a:rPr lang="hr-BA" dirty="0" smtClean="0"/>
              <a:t>čestice </a:t>
            </a:r>
            <a:r>
              <a:rPr lang="hr-BA" dirty="0"/>
              <a:t>pri prolasku kroz </a:t>
            </a:r>
            <a:r>
              <a:rPr lang="hr-BA" dirty="0" smtClean="0"/>
              <a:t>materijal</a:t>
            </a:r>
          </a:p>
          <a:p>
            <a:r>
              <a:rPr lang="hr-BA" dirty="0" smtClean="0"/>
              <a:t>Nerelativistički slučaj </a:t>
            </a:r>
            <a:endParaRPr lang="hr-BA" dirty="0"/>
          </a:p>
          <a:p>
            <a:endParaRPr lang="hr-BA" dirty="0" smtClean="0"/>
          </a:p>
          <a:p>
            <a:endParaRPr lang="hr-BA" dirty="0"/>
          </a:p>
          <a:p>
            <a:r>
              <a:rPr lang="hr-BA" dirty="0" smtClean="0"/>
              <a:t>Elektronska koncentracija </a:t>
            </a:r>
          </a:p>
          <a:p>
            <a:endParaRPr lang="hr-BA" dirty="0"/>
          </a:p>
          <a:p>
            <a:endParaRPr lang="hr-BA" dirty="0" smtClean="0"/>
          </a:p>
          <a:p>
            <a:r>
              <a:rPr lang="hr-BA" dirty="0" smtClean="0"/>
              <a:t>Gubitak energije čestice ovisi o njenom protonskom broju i energiji, što omogućuje razdvajanje i raspoznavanje detektiranih čestica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31</a:t>
            </a:fld>
            <a:endParaRPr lang="hr-B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278" y="2575613"/>
            <a:ext cx="7019925" cy="809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79" y="3730938"/>
            <a:ext cx="2105025" cy="704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832" y="3902388"/>
            <a:ext cx="16573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8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BA" dirty="0"/>
              <a:t>Eksperimentalni postav i mjerenja</a:t>
            </a:r>
            <a:endParaRPr lang="hr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25565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Eksperimentalni postav – Generička shema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33</a:t>
            </a:fld>
            <a:endParaRPr lang="hr-B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293" y="1708030"/>
            <a:ext cx="8100843" cy="429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3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Eksperimentalni postav – Akceleratorski sustav</a:t>
            </a:r>
            <a:endParaRPr lang="hr-B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0105" y="1449784"/>
            <a:ext cx="5451895" cy="16168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34</a:t>
            </a:fld>
            <a:endParaRPr lang="hr-BA"/>
          </a:p>
        </p:txBody>
      </p:sp>
      <p:sp>
        <p:nvSpPr>
          <p:cNvPr id="11" name="TextBox 10"/>
          <p:cNvSpPr txBox="1"/>
          <p:nvPr/>
        </p:nvSpPr>
        <p:spPr>
          <a:xfrm>
            <a:off x="1104899" y="1501602"/>
            <a:ext cx="5796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2000" dirty="0" smtClean="0"/>
              <a:t>Negativni ioni iz rasprašivačkog izvora, udarima elektropozitivnih cezijevih iona na katodu bora</a:t>
            </a:r>
            <a:endParaRPr lang="hr-B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04899" y="3284785"/>
            <a:ext cx="95063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2000" dirty="0"/>
              <a:t>Tandem Van de </a:t>
            </a:r>
            <a:r>
              <a:rPr lang="hr-BA" sz="2000" dirty="0" smtClean="0"/>
              <a:t>Graaff akcelerator - </a:t>
            </a:r>
            <a:r>
              <a:rPr lang="hr-BA" sz="2000" dirty="0"/>
              <a:t>i</a:t>
            </a:r>
            <a:r>
              <a:rPr lang="hr-BA" sz="2000" dirty="0" smtClean="0"/>
              <a:t>oni </a:t>
            </a:r>
            <a:r>
              <a:rPr lang="hr-BA" sz="2000" dirty="0"/>
              <a:t>se dvaput ubrzavaju </a:t>
            </a:r>
            <a:r>
              <a:rPr lang="hr-BA" sz="2000" dirty="0" smtClean="0"/>
              <a:t>istom razlikom </a:t>
            </a:r>
            <a:r>
              <a:rPr lang="hr-BA" sz="2000" dirty="0"/>
              <a:t>potencijala, uz prolazak kroz </a:t>
            </a:r>
            <a:r>
              <a:rPr lang="hr-BA" sz="2000" dirty="0" smtClean="0"/>
              <a:t>ogoljivač </a:t>
            </a:r>
            <a:r>
              <a:rPr lang="hr-BA" sz="2000" dirty="0"/>
              <a:t>elektrona u </a:t>
            </a:r>
            <a:r>
              <a:rPr lang="hr-BA" sz="2000" dirty="0" smtClean="0"/>
              <a:t>sredini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2000" dirty="0" smtClean="0"/>
              <a:t>Maksimalni napon terminala (ograničen probojem) V=16 MV postiže se mehaničkim prijenosom naboja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2000" dirty="0" smtClean="0"/>
              <a:t>Maksimalna energija iona na izlazu</a:t>
            </a:r>
            <a:endParaRPr lang="hr-BA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216" y="5658202"/>
            <a:ext cx="19716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7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Eksperimentalni postav – Transportni sustav i mete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35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478756"/>
            <a:ext cx="9982200" cy="3127750"/>
          </a:xfrm>
        </p:spPr>
        <p:txBody>
          <a:bodyPr/>
          <a:lstStyle/>
          <a:p>
            <a:r>
              <a:rPr lang="nn-NO" dirty="0"/>
              <a:t>Sistem za </a:t>
            </a:r>
            <a:r>
              <a:rPr lang="nn-NO" dirty="0" smtClean="0"/>
              <a:t>vo</a:t>
            </a:r>
            <a:r>
              <a:rPr lang="hr-BA" dirty="0" smtClean="0"/>
              <a:t>đ</a:t>
            </a:r>
            <a:r>
              <a:rPr lang="nn-NO" dirty="0" smtClean="0"/>
              <a:t>enje </a:t>
            </a:r>
            <a:r>
              <a:rPr lang="nn-NO" dirty="0"/>
              <a:t>i fokusiranje, sastavljen </a:t>
            </a:r>
            <a:r>
              <a:rPr lang="nn-NO" dirty="0" smtClean="0"/>
              <a:t>je</a:t>
            </a:r>
            <a:r>
              <a:rPr lang="hr-BA" dirty="0" smtClean="0"/>
              <a:t> od </a:t>
            </a:r>
            <a:r>
              <a:rPr lang="hr-BA" dirty="0"/>
              <a:t>elektrostatskih </a:t>
            </a:r>
            <a:r>
              <a:rPr lang="hr-BA" dirty="0" smtClean="0"/>
              <a:t>deflektora </a:t>
            </a:r>
            <a:r>
              <a:rPr lang="hr-BA" dirty="0"/>
              <a:t>i magnetskih </a:t>
            </a:r>
            <a:r>
              <a:rPr lang="hr-BA" dirty="0" smtClean="0"/>
              <a:t>kvadrupola</a:t>
            </a:r>
          </a:p>
          <a:p>
            <a:r>
              <a:rPr lang="hr-BA" dirty="0" smtClean="0"/>
              <a:t>Analizatorskim magnetima odabrana željena </a:t>
            </a:r>
            <a:r>
              <a:rPr lang="hr-BA" dirty="0"/>
              <a:t>energija </a:t>
            </a:r>
            <a:r>
              <a:rPr lang="hr-BA" dirty="0" smtClean="0"/>
              <a:t>snopa – 50 i 72.2 MeV</a:t>
            </a:r>
          </a:p>
          <a:p>
            <a:r>
              <a:rPr lang="hr-BA" dirty="0" smtClean="0"/>
              <a:t>Kolimatora za regulaciju veličine snopa – promjer oko 1mm</a:t>
            </a:r>
          </a:p>
          <a:p>
            <a:r>
              <a:rPr lang="hr-BA" dirty="0" smtClean="0"/>
              <a:t>Komora za mjerenje promjer 2m i visina 1m – velik broj detektora</a:t>
            </a:r>
          </a:p>
          <a:p>
            <a:r>
              <a:rPr lang="hr-BA" dirty="0" smtClean="0"/>
              <a:t>Visoki vakuum održavan rotacijskim pred-pumpama i dvjema turbomolekulskim pumpama – 0.1 mPa</a:t>
            </a:r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62" y="4606506"/>
            <a:ext cx="3772888" cy="1853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3412" y="4606506"/>
            <a:ext cx="51248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2000" dirty="0" smtClean="0"/>
              <a:t>Držač meta na rotacijskom postolju – postavljanje okomito na snop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2000" dirty="0" smtClean="0"/>
              <a:t>Podloge meta okrenute prema snopu – gubitak oko 0.007 MeV</a:t>
            </a:r>
            <a:endParaRPr lang="hr-BA" sz="2000" dirty="0"/>
          </a:p>
        </p:txBody>
      </p:sp>
    </p:spTree>
    <p:extLst>
      <p:ext uri="{BB962C8B-B14F-4D97-AF65-F5344CB8AC3E}">
        <p14:creationId xmlns:p14="http://schemas.microsoft.com/office/powerpoint/2010/main" val="8565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Eksperimentalni postav – Detektorski sustav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36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478756"/>
            <a:ext cx="9982200" cy="2782693"/>
          </a:xfrm>
        </p:spPr>
        <p:txBody>
          <a:bodyPr/>
          <a:lstStyle/>
          <a:p>
            <a:r>
              <a:rPr lang="hr-BA" dirty="0" smtClean="0"/>
              <a:t>4 nuklearna teleskopa u parovima postavljena na dvije ploče unutar komore čiji se položaj izvana može kontrolirati – mijenjanje kuteva tijekom eksperimenta</a:t>
            </a:r>
          </a:p>
          <a:p>
            <a:endParaRPr lang="hr-BA" dirty="0" smtClean="0"/>
          </a:p>
          <a:p>
            <a:r>
              <a:rPr lang="hr-BA" dirty="0" smtClean="0"/>
              <a:t>Odabrana tri kutna postava</a:t>
            </a:r>
            <a:endParaRPr lang="hr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96" y="3933644"/>
            <a:ext cx="3536830" cy="1823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396" y="2622429"/>
            <a:ext cx="3312544" cy="37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0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Eksperimentalni postav – Detektorski sustav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37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478756"/>
            <a:ext cx="9982200" cy="2782693"/>
          </a:xfrm>
        </p:spPr>
        <p:txBody>
          <a:bodyPr/>
          <a:lstStyle/>
          <a:p>
            <a:r>
              <a:rPr lang="hr-BA" dirty="0" smtClean="0"/>
              <a:t>Tanki silicijski </a:t>
            </a:r>
            <a:r>
              <a:rPr lang="el-GR" dirty="0" smtClean="0"/>
              <a:t>Δ</a:t>
            </a:r>
            <a:r>
              <a:rPr lang="hr-BA" dirty="0" smtClean="0"/>
              <a:t>E detektor podijeljen na 4 kvadranta</a:t>
            </a:r>
          </a:p>
          <a:p>
            <a:r>
              <a:rPr lang="hr-BA" dirty="0" smtClean="0"/>
              <a:t>Debeli dvostrani silicijski strip-detektor (DSSSD) podijeljen na 256 piksela (3 mm</a:t>
            </a:r>
            <a:r>
              <a:rPr lang="hr-BA" baseline="30000" dirty="0" smtClean="0"/>
              <a:t>2</a:t>
            </a:r>
            <a:r>
              <a:rPr lang="hr-BA" dirty="0" smtClean="0"/>
              <a:t>)</a:t>
            </a:r>
            <a:r>
              <a:rPr lang="hr-BA" baseline="30000" dirty="0" smtClean="0"/>
              <a:t> </a:t>
            </a:r>
          </a:p>
          <a:p>
            <a:pPr lvl="1"/>
            <a:r>
              <a:rPr lang="hr-BA" dirty="0" smtClean="0"/>
              <a:t>16 vertikalnih stripova sprijeda</a:t>
            </a:r>
          </a:p>
          <a:p>
            <a:pPr lvl="1"/>
            <a:r>
              <a:rPr lang="hr-BA" dirty="0" smtClean="0"/>
              <a:t>16 horizontalnih stripova straga</a:t>
            </a:r>
          </a:p>
          <a:p>
            <a:pPr lvl="1"/>
            <a:r>
              <a:rPr lang="hr-BA" dirty="0" smtClean="0"/>
              <a:t>2D položaj čestice</a:t>
            </a:r>
          </a:p>
          <a:p>
            <a:pPr lvl="1"/>
            <a:r>
              <a:rPr lang="hr-BA" dirty="0" smtClean="0"/>
              <a:t>Istovremena informacija s obe strane, omogućuje odabir dobrih događaja, razlika manja od 3%</a:t>
            </a:r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870" y="3700641"/>
            <a:ext cx="3086100" cy="733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4744528"/>
            <a:ext cx="4208972" cy="1761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822" y="4512199"/>
            <a:ext cx="3778369" cy="19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1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Eksperimentalni postav – Elektronički lanac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38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478756"/>
            <a:ext cx="5692715" cy="5008308"/>
          </a:xfrm>
        </p:spPr>
        <p:txBody>
          <a:bodyPr>
            <a:normAutofit/>
          </a:bodyPr>
          <a:lstStyle/>
          <a:p>
            <a:r>
              <a:rPr lang="hr-BA" dirty="0" smtClean="0"/>
              <a:t>Sustav višekanalnih pretpojačača GSI ili MESYTECH i pojačala SYLENA, ADC-ovi spojevi na računalo</a:t>
            </a:r>
          </a:p>
          <a:p>
            <a:endParaRPr lang="hr-BA" dirty="0"/>
          </a:p>
          <a:p>
            <a:r>
              <a:rPr lang="hr-BA" dirty="0"/>
              <a:t>Brzi signali iz tankog detektora </a:t>
            </a:r>
            <a:r>
              <a:rPr lang="hr-BA" dirty="0" smtClean="0"/>
              <a:t>vođeni </a:t>
            </a:r>
            <a:r>
              <a:rPr lang="hr-BA" dirty="0"/>
              <a:t>preko brzog </a:t>
            </a:r>
            <a:r>
              <a:rPr lang="hr-BA" dirty="0" smtClean="0"/>
              <a:t>pojačala </a:t>
            </a:r>
            <a:r>
              <a:rPr lang="hr-BA" dirty="0"/>
              <a:t>i </a:t>
            </a:r>
            <a:r>
              <a:rPr lang="hr-BA" dirty="0" smtClean="0"/>
              <a:t>diskriminatora - </a:t>
            </a:r>
            <a:r>
              <a:rPr lang="it-IT" dirty="0" smtClean="0"/>
              <a:t>okida</a:t>
            </a:r>
            <a:r>
              <a:rPr lang="hr-BA" dirty="0" smtClean="0"/>
              <a:t>č</a:t>
            </a:r>
            <a:r>
              <a:rPr lang="it-IT" dirty="0" smtClean="0"/>
              <a:t> </a:t>
            </a:r>
            <a:r>
              <a:rPr lang="it-IT" dirty="0"/>
              <a:t>za generiranje signala </a:t>
            </a:r>
            <a:r>
              <a:rPr lang="it-IT" dirty="0" smtClean="0"/>
              <a:t>vrata</a:t>
            </a:r>
            <a:endParaRPr lang="hr-BA" dirty="0" smtClean="0"/>
          </a:p>
          <a:p>
            <a:endParaRPr lang="hr-BA" dirty="0"/>
          </a:p>
          <a:p>
            <a:r>
              <a:rPr lang="hr-BA" dirty="0" smtClean="0"/>
              <a:t>Signal vrata aktivira daljnje jedinice, oblik i trajanje moguće podešavati</a:t>
            </a:r>
          </a:p>
          <a:p>
            <a:pPr lvl="1"/>
            <a:r>
              <a:rPr lang="hr-BA" dirty="0" smtClean="0"/>
              <a:t>Jednostruki (single) – bilo kakav signal veći od odabranog praga otvara vrata</a:t>
            </a:r>
          </a:p>
          <a:p>
            <a:pPr lvl="1"/>
            <a:r>
              <a:rPr lang="hr-BA" dirty="0" smtClean="0"/>
              <a:t>Koincidentni – dva signala unutar vremenskog intervala 150-200 ns otvaraju vrata</a:t>
            </a:r>
            <a:endParaRPr lang="hr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673" y="1478756"/>
            <a:ext cx="3942910" cy="47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0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Mjerenja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39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478756"/>
            <a:ext cx="10762849" cy="4122095"/>
          </a:xfrm>
        </p:spPr>
        <p:txBody>
          <a:bodyPr>
            <a:normAutofit/>
          </a:bodyPr>
          <a:lstStyle/>
          <a:p>
            <a:r>
              <a:rPr lang="hr-BA" dirty="0" smtClean="0"/>
              <a:t>Nije vođena evidencija o naboju nakupljenom u Faradayevoj čaši – cilj nisu diferencijalni udarni presjeci</a:t>
            </a:r>
          </a:p>
          <a:p>
            <a:endParaRPr lang="hr-BA" dirty="0" smtClean="0"/>
          </a:p>
          <a:p>
            <a:r>
              <a:rPr lang="hr-BA" dirty="0" smtClean="0"/>
              <a:t>7 skupova mjernih podataka</a:t>
            </a:r>
          </a:p>
          <a:p>
            <a:endParaRPr lang="hr-BA" dirty="0" smtClean="0"/>
          </a:p>
          <a:p>
            <a:r>
              <a:rPr lang="hr-BA" dirty="0" smtClean="0"/>
              <a:t>U Seminaru korišeni 1S i 1C na meti CH</a:t>
            </a:r>
            <a:r>
              <a:rPr lang="hr-BA" baseline="-25000" dirty="0" smtClean="0"/>
              <a:t>2</a:t>
            </a:r>
          </a:p>
          <a:p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098" y="2363638"/>
            <a:ext cx="4880352" cy="29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4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Uvod i motivacija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459833"/>
            <a:ext cx="9982200" cy="5053262"/>
          </a:xfrm>
        </p:spPr>
        <p:txBody>
          <a:bodyPr>
            <a:normAutofit/>
          </a:bodyPr>
          <a:lstStyle/>
          <a:p>
            <a:r>
              <a:rPr lang="hr-BA" dirty="0" smtClean="0"/>
              <a:t>Proučavanje nuklearne reakcije </a:t>
            </a:r>
            <a:r>
              <a:rPr lang="hr-BA" baseline="30000" dirty="0"/>
              <a:t>10</a:t>
            </a:r>
            <a:r>
              <a:rPr lang="hr-BA" dirty="0"/>
              <a:t>B +</a:t>
            </a:r>
            <a:r>
              <a:rPr lang="hr-BA" baseline="30000" dirty="0"/>
              <a:t>12</a:t>
            </a:r>
            <a:r>
              <a:rPr lang="hr-BA" dirty="0"/>
              <a:t>C </a:t>
            </a:r>
            <a:endParaRPr lang="hr-BA" dirty="0" smtClean="0"/>
          </a:p>
          <a:p>
            <a:r>
              <a:rPr lang="hr-BA" dirty="0" smtClean="0"/>
              <a:t>Maseno područje oko nukleonskog broja A=10</a:t>
            </a:r>
          </a:p>
          <a:p>
            <a:pPr lvl="1"/>
            <a:r>
              <a:rPr lang="hr-BA" dirty="0" smtClean="0"/>
              <a:t>Različite strukture na bliskim energijama pobuđenja</a:t>
            </a:r>
          </a:p>
          <a:p>
            <a:pPr lvl="1"/>
            <a:r>
              <a:rPr lang="hr-BA" dirty="0" smtClean="0"/>
              <a:t>Teškoće sveobuhvatnog opisa unutar jednog modela</a:t>
            </a:r>
          </a:p>
          <a:p>
            <a:pPr lvl="1"/>
            <a:endParaRPr lang="hr-BA" dirty="0" smtClean="0"/>
          </a:p>
          <a:p>
            <a:r>
              <a:rPr lang="hr-BA" dirty="0" smtClean="0"/>
              <a:t>Projektil </a:t>
            </a:r>
            <a:r>
              <a:rPr lang="hr-BA" baseline="30000" dirty="0" smtClean="0"/>
              <a:t>10</a:t>
            </a:r>
            <a:r>
              <a:rPr lang="hr-BA" dirty="0" smtClean="0"/>
              <a:t>B na 50 i 72.2 MeV-a</a:t>
            </a:r>
          </a:p>
          <a:p>
            <a:pPr lvl="1"/>
            <a:r>
              <a:rPr lang="hr-BA" dirty="0" smtClean="0"/>
              <a:t>Spin osnovnog stanja J</a:t>
            </a:r>
            <a:r>
              <a:rPr lang="el-GR" baseline="50000" dirty="0" smtClean="0">
                <a:latin typeface="Gabriola" panose="04040605051002020D02" pitchFamily="82" charset="0"/>
              </a:rPr>
              <a:t>π</a:t>
            </a:r>
            <a:r>
              <a:rPr lang="hr-BA" dirty="0" smtClean="0"/>
              <a:t>=3</a:t>
            </a:r>
            <a:r>
              <a:rPr lang="hr-BA" baseline="50000" dirty="0" smtClean="0"/>
              <a:t>+  </a:t>
            </a:r>
          </a:p>
          <a:p>
            <a:pPr lvl="1"/>
            <a:r>
              <a:rPr lang="hr-BA" dirty="0" smtClean="0"/>
              <a:t>Ljuskaste i klasterske konfiguracije u niskoležećim stanjima</a:t>
            </a:r>
          </a:p>
          <a:p>
            <a:pPr lvl="1"/>
            <a:endParaRPr lang="hr-BA" dirty="0" smtClean="0"/>
          </a:p>
          <a:p>
            <a:r>
              <a:rPr lang="hr-BA" dirty="0" smtClean="0"/>
              <a:t>Eksperiment izviđanja</a:t>
            </a:r>
          </a:p>
          <a:p>
            <a:pPr lvl="1"/>
            <a:r>
              <a:rPr lang="hr-BA" dirty="0" smtClean="0"/>
              <a:t>4 detektora velikog prostornog kuta</a:t>
            </a:r>
          </a:p>
          <a:p>
            <a:pPr lvl="1"/>
            <a:r>
              <a:rPr lang="hr-BA" dirty="0" smtClean="0"/>
              <a:t>Jednostruki i koincidentni način mjerenja</a:t>
            </a:r>
          </a:p>
          <a:p>
            <a:pPr lvl="1"/>
            <a:r>
              <a:rPr lang="hr-BA" dirty="0" smtClean="0"/>
              <a:t>Selektivnost pobuđenih stanja i pripadne strukture</a:t>
            </a:r>
            <a:endParaRPr lang="hr-BA" dirty="0"/>
          </a:p>
          <a:p>
            <a:pPr marL="0" indent="0">
              <a:buNone/>
            </a:pPr>
            <a:endParaRPr lang="hr-BA" dirty="0" smtClean="0"/>
          </a:p>
          <a:p>
            <a:endParaRPr lang="hr-BA" dirty="0" smtClean="0"/>
          </a:p>
          <a:p>
            <a:endParaRPr lang="hr-BA" dirty="0"/>
          </a:p>
          <a:p>
            <a:endParaRPr lang="hr-BA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4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2758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BA" dirty="0" smtClean="0"/>
              <a:t>Rezultati i analiza mjerenja</a:t>
            </a:r>
            <a:endParaRPr lang="hr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hr-BA" dirty="0" smtClean="0"/>
              <a:t>Identifikacija čestica</a:t>
            </a:r>
          </a:p>
          <a:p>
            <a:pPr marL="342900" indent="-342900">
              <a:buFont typeface="+mj-lt"/>
              <a:buAutoNum type="arabicPeriod"/>
            </a:pPr>
            <a:r>
              <a:rPr lang="hr-BA" dirty="0" smtClean="0"/>
              <a:t>Jednostruki događaji</a:t>
            </a:r>
          </a:p>
          <a:p>
            <a:pPr marL="342900" indent="-342900">
              <a:buFont typeface="+mj-lt"/>
              <a:buAutoNum type="arabicPeriod"/>
            </a:pPr>
            <a:r>
              <a:rPr lang="hr-BA" dirty="0" smtClean="0"/>
              <a:t>Dvočestične koincidencije</a:t>
            </a:r>
          </a:p>
          <a:p>
            <a:pPr marL="342900" indent="-342900">
              <a:buFont typeface="+mj-lt"/>
              <a:buAutoNum type="arabicPeriod"/>
            </a:pP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01745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Identifikacija čestica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41</a:t>
            </a:fld>
            <a:endParaRPr lang="hr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232" y="1500996"/>
            <a:ext cx="8743950" cy="52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Identifikacija čestica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500996"/>
            <a:ext cx="9982200" cy="522048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Δ</a:t>
            </a:r>
            <a:r>
              <a:rPr lang="hr-BA" dirty="0" smtClean="0"/>
              <a:t>E-E histogrami, ovisnost gubitka energije u tankom detektoru o gubitku u debelom</a:t>
            </a:r>
          </a:p>
          <a:p>
            <a:endParaRPr lang="hr-BA" dirty="0" smtClean="0"/>
          </a:p>
          <a:p>
            <a:r>
              <a:rPr lang="hr-BA" dirty="0" smtClean="0"/>
              <a:t>Razdvojene linije – ”banane” </a:t>
            </a:r>
          </a:p>
          <a:p>
            <a:endParaRPr lang="hr-BA" dirty="0" smtClean="0"/>
          </a:p>
          <a:p>
            <a:r>
              <a:rPr lang="hr-BA" dirty="0" smtClean="0"/>
              <a:t>Betheova formula (26) – pridjeljivanje banana jezgrama i njihovim izotopima: </a:t>
            </a:r>
            <a:r>
              <a:rPr lang="hr-BA" baseline="30000" dirty="0" smtClean="0"/>
              <a:t>1</a:t>
            </a:r>
            <a:r>
              <a:rPr lang="hr-BA" dirty="0" smtClean="0"/>
              <a:t>H-</a:t>
            </a:r>
            <a:r>
              <a:rPr lang="hr-BA" baseline="30000" dirty="0" smtClean="0"/>
              <a:t>10</a:t>
            </a:r>
            <a:r>
              <a:rPr lang="hr-BA" dirty="0" smtClean="0"/>
              <a:t>B</a:t>
            </a:r>
          </a:p>
          <a:p>
            <a:endParaRPr lang="hr-BA" dirty="0" smtClean="0"/>
          </a:p>
          <a:p>
            <a:r>
              <a:rPr lang="hr-BA" dirty="0" smtClean="0"/>
              <a:t>Lom banana kod lakih jezgara zbog prolaska čestica kroz oba detektora – za vodikove izotope uvijek vrijedi</a:t>
            </a:r>
          </a:p>
          <a:p>
            <a:endParaRPr lang="hr-BA" dirty="0" smtClean="0"/>
          </a:p>
          <a:p>
            <a:r>
              <a:rPr lang="hr-BA" dirty="0" smtClean="0"/>
              <a:t>Superpozicija signala – nekoliko čestica istovremeno prolazi kroz tanki detektor, a debeli ih ne registrira kao različite</a:t>
            </a:r>
          </a:p>
          <a:p>
            <a:pPr lvl="1"/>
            <a:r>
              <a:rPr lang="hr-BA" dirty="0" smtClean="0"/>
              <a:t>alfa+alfa, alfa+p, alfa+alfa+p, ...</a:t>
            </a:r>
            <a:endParaRPr lang="hr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42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36865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Identifikacija čestica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500996"/>
            <a:ext cx="9982200" cy="5220480"/>
          </a:xfrm>
        </p:spPr>
        <p:txBody>
          <a:bodyPr>
            <a:normAutofit/>
          </a:bodyPr>
          <a:lstStyle/>
          <a:p>
            <a:r>
              <a:rPr lang="hr-BA" dirty="0" smtClean="0"/>
              <a:t>Različite debljine i nehomogenosti detektora – nemoguća istovremena analiza svih detektiranih čestica</a:t>
            </a:r>
          </a:p>
          <a:p>
            <a:r>
              <a:rPr lang="hr-BA" dirty="0" smtClean="0"/>
              <a:t>Jednostruki događaji iz single načina mjerenja za dva detektora – jedan na prednjem i jedan na stražnjem kutu</a:t>
            </a:r>
          </a:p>
          <a:p>
            <a:r>
              <a:rPr lang="hr-BA" dirty="0" smtClean="0"/>
              <a:t>Slabije otklanjanje čestica veće mase</a:t>
            </a:r>
            <a:endParaRPr lang="hr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43</a:t>
            </a:fld>
            <a:endParaRPr lang="hr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83" y="3381555"/>
            <a:ext cx="9977078" cy="33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7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Identifikacija čestica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500996"/>
            <a:ext cx="9982200" cy="5220480"/>
          </a:xfrm>
        </p:spPr>
        <p:txBody>
          <a:bodyPr>
            <a:normAutofit/>
          </a:bodyPr>
          <a:lstStyle/>
          <a:p>
            <a:r>
              <a:rPr lang="hr-BA" dirty="0" smtClean="0"/>
              <a:t>Dvočestični koincidentni događaji iz koincidentnog načina mjerenja</a:t>
            </a:r>
          </a:p>
          <a:p>
            <a:r>
              <a:rPr lang="hr-BA" dirty="0" smtClean="0"/>
              <a:t>Teške čestice detektirane u koincidenciji sa šumom, postavljen nizak prag</a:t>
            </a:r>
          </a:p>
          <a:p>
            <a:r>
              <a:rPr lang="hr-BA" dirty="0" smtClean="0"/>
              <a:t>Unutar seminara razmatranje alfa koincidencija</a:t>
            </a:r>
            <a:endParaRPr lang="hr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44</a:t>
            </a:fld>
            <a:endParaRPr lang="hr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29" y="3467819"/>
            <a:ext cx="9978875" cy="32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1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Jednostruki događaji –  </a:t>
            </a:r>
            <a:r>
              <a:rPr lang="hr-BA" baseline="30000" dirty="0"/>
              <a:t>10</a:t>
            </a:r>
            <a:r>
              <a:rPr lang="hr-BA" dirty="0"/>
              <a:t>B +</a:t>
            </a:r>
            <a:r>
              <a:rPr lang="hr-BA" baseline="30000" dirty="0"/>
              <a:t>12</a:t>
            </a:r>
            <a:r>
              <a:rPr lang="hr-BA" dirty="0"/>
              <a:t>C </a:t>
            </a:r>
            <a:r>
              <a:rPr lang="hr-BA" dirty="0" smtClean="0"/>
              <a:t>        </a:t>
            </a:r>
            <a:r>
              <a:rPr lang="hr-BA" baseline="30000" dirty="0" smtClean="0"/>
              <a:t>10</a:t>
            </a:r>
            <a:r>
              <a:rPr lang="hr-BA" dirty="0" smtClean="0"/>
              <a:t>B </a:t>
            </a:r>
            <a:r>
              <a:rPr lang="hr-BA" dirty="0"/>
              <a:t>+</a:t>
            </a:r>
            <a:r>
              <a:rPr lang="hr-BA" baseline="30000" dirty="0"/>
              <a:t>12</a:t>
            </a:r>
            <a:r>
              <a:rPr lang="hr-BA" dirty="0"/>
              <a:t>C 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500996"/>
            <a:ext cx="4070949" cy="5220480"/>
          </a:xfrm>
        </p:spPr>
        <p:txBody>
          <a:bodyPr>
            <a:normAutofit/>
          </a:bodyPr>
          <a:lstStyle/>
          <a:p>
            <a:r>
              <a:rPr lang="hr-BA" dirty="0" smtClean="0"/>
              <a:t>Spektar </a:t>
            </a:r>
            <a:r>
              <a:rPr lang="hr-BA" baseline="30000" dirty="0" smtClean="0"/>
              <a:t>12</a:t>
            </a:r>
            <a:r>
              <a:rPr lang="hr-BA" dirty="0" smtClean="0"/>
              <a:t>C dobiven iz detekcije </a:t>
            </a:r>
            <a:r>
              <a:rPr lang="hr-BA" baseline="30000" dirty="0" smtClean="0"/>
              <a:t>10</a:t>
            </a:r>
            <a:r>
              <a:rPr lang="hr-BA" dirty="0" smtClean="0"/>
              <a:t>B pomoću relacije (21), (ne)elastična raspršenja</a:t>
            </a:r>
          </a:p>
          <a:p>
            <a:endParaRPr lang="hr-BA" dirty="0" smtClean="0"/>
          </a:p>
          <a:p>
            <a:r>
              <a:rPr lang="hr-BA" dirty="0" smtClean="0"/>
              <a:t>25781 čestica korištena u analizi</a:t>
            </a:r>
          </a:p>
          <a:p>
            <a:endParaRPr lang="hr-BA" dirty="0" smtClean="0"/>
          </a:p>
          <a:p>
            <a:r>
              <a:rPr lang="hr-BA" dirty="0" smtClean="0"/>
              <a:t>Spektar potrebno pomaknuti za 0.13 MeV-a ulijevo da bi osnovno stanje palo na 0 MeV</a:t>
            </a:r>
          </a:p>
          <a:p>
            <a:pPr lvl="1"/>
            <a:r>
              <a:rPr lang="hr-BA" dirty="0" smtClean="0"/>
              <a:t>Posljedica nehomogenosti mete ili nesavršene kalibracije</a:t>
            </a:r>
          </a:p>
          <a:p>
            <a:pPr lvl="1"/>
            <a:endParaRPr lang="hr-BA" dirty="0" smtClean="0"/>
          </a:p>
          <a:p>
            <a:r>
              <a:rPr lang="hr-BA" dirty="0" smtClean="0"/>
              <a:t>Označeni mogući vrhovi</a:t>
            </a:r>
            <a:endParaRPr lang="hr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45</a:t>
            </a:fld>
            <a:endParaRPr lang="hr-B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76513" y="914400"/>
            <a:ext cx="55209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41" y="1500996"/>
            <a:ext cx="6155985" cy="48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Jednostruki događaji –  </a:t>
            </a:r>
            <a:r>
              <a:rPr lang="hr-BA" baseline="30000" dirty="0"/>
              <a:t>10</a:t>
            </a:r>
            <a:r>
              <a:rPr lang="hr-BA" dirty="0"/>
              <a:t>B +</a:t>
            </a:r>
            <a:r>
              <a:rPr lang="hr-BA" baseline="30000" dirty="0"/>
              <a:t>12</a:t>
            </a:r>
            <a:r>
              <a:rPr lang="hr-BA" dirty="0"/>
              <a:t>C </a:t>
            </a:r>
            <a:r>
              <a:rPr lang="hr-BA" dirty="0" smtClean="0"/>
              <a:t>        </a:t>
            </a:r>
            <a:r>
              <a:rPr lang="hr-BA" baseline="30000" dirty="0" smtClean="0"/>
              <a:t>10</a:t>
            </a:r>
            <a:r>
              <a:rPr lang="hr-BA" dirty="0" smtClean="0"/>
              <a:t>B </a:t>
            </a:r>
            <a:r>
              <a:rPr lang="hr-BA" dirty="0"/>
              <a:t>+</a:t>
            </a:r>
            <a:r>
              <a:rPr lang="hr-BA" baseline="30000" dirty="0"/>
              <a:t>12</a:t>
            </a:r>
            <a:r>
              <a:rPr lang="hr-BA" dirty="0"/>
              <a:t>C 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500996"/>
            <a:ext cx="9980682" cy="5220480"/>
          </a:xfrm>
        </p:spPr>
        <p:txBody>
          <a:bodyPr>
            <a:normAutofit/>
          </a:bodyPr>
          <a:lstStyle/>
          <a:p>
            <a:r>
              <a:rPr lang="hr-BA" dirty="0" smtClean="0"/>
              <a:t>Na dva odabrana vrha prilagođeni gaussijani iz čega proizlazi: </a:t>
            </a:r>
          </a:p>
          <a:p>
            <a:endParaRPr lang="hr-BA" dirty="0"/>
          </a:p>
          <a:p>
            <a:pPr marL="0" indent="0">
              <a:buNone/>
            </a:pPr>
            <a:endParaRPr lang="hr-BA" dirty="0"/>
          </a:p>
          <a:p>
            <a:r>
              <a:rPr lang="hr-BA" dirty="0" smtClean="0"/>
              <a:t>Za usporedbu uzeta stanja iz baze TUNL: </a:t>
            </a:r>
          </a:p>
          <a:p>
            <a:endParaRPr lang="hr-BA" dirty="0"/>
          </a:p>
          <a:p>
            <a:endParaRPr lang="hr-BA" dirty="0" smtClean="0"/>
          </a:p>
          <a:p>
            <a:r>
              <a:rPr lang="hr-BA" dirty="0" smtClean="0"/>
              <a:t>Pobuđeno stanje moguće objasniti unutar modela ljusaka pomakom nukleona iz p</a:t>
            </a:r>
            <a:r>
              <a:rPr lang="hr-BA" baseline="-25000" dirty="0" smtClean="0"/>
              <a:t>3/2</a:t>
            </a:r>
            <a:r>
              <a:rPr lang="hr-BA" dirty="0" smtClean="0"/>
              <a:t> u p</a:t>
            </a:r>
            <a:r>
              <a:rPr lang="hr-BA" baseline="-25000" dirty="0" smtClean="0"/>
              <a:t>1/2</a:t>
            </a:r>
          </a:p>
          <a:p>
            <a:r>
              <a:rPr lang="hr-BA" dirty="0" smtClean="0"/>
              <a:t>Vrh u negativnom energetskom području posljedica raspršenja na nečistoćama u meti, vrstu moguće pogađati korištenjem drugih masa u (21)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46</a:t>
            </a:fld>
            <a:endParaRPr lang="hr-B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76513" y="914400"/>
            <a:ext cx="55209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544" y="2011362"/>
            <a:ext cx="6200775" cy="93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521" y="3518694"/>
            <a:ext cx="39147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8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Jednostruki događaji –  </a:t>
            </a:r>
            <a:r>
              <a:rPr lang="hr-BA" baseline="30000" dirty="0"/>
              <a:t>10</a:t>
            </a:r>
            <a:r>
              <a:rPr lang="hr-BA" dirty="0"/>
              <a:t>B +</a:t>
            </a:r>
            <a:r>
              <a:rPr lang="hr-BA" baseline="30000" dirty="0"/>
              <a:t>12</a:t>
            </a:r>
            <a:r>
              <a:rPr lang="hr-BA" dirty="0"/>
              <a:t>C </a:t>
            </a:r>
            <a:r>
              <a:rPr lang="hr-BA" dirty="0" smtClean="0"/>
              <a:t>        </a:t>
            </a:r>
            <a:r>
              <a:rPr lang="hr-BA" baseline="30000" dirty="0" smtClean="0"/>
              <a:t>9</a:t>
            </a:r>
            <a:r>
              <a:rPr lang="hr-BA" dirty="0" smtClean="0"/>
              <a:t>Be </a:t>
            </a:r>
            <a:r>
              <a:rPr lang="hr-BA" dirty="0"/>
              <a:t>+</a:t>
            </a:r>
            <a:r>
              <a:rPr lang="hr-BA" baseline="30000" dirty="0" smtClean="0"/>
              <a:t>13</a:t>
            </a:r>
            <a:r>
              <a:rPr lang="hr-BA" dirty="0" smtClean="0"/>
              <a:t>N 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500996"/>
            <a:ext cx="4070949" cy="5220480"/>
          </a:xfrm>
        </p:spPr>
        <p:txBody>
          <a:bodyPr>
            <a:normAutofit/>
          </a:bodyPr>
          <a:lstStyle/>
          <a:p>
            <a:r>
              <a:rPr lang="hr-BA" dirty="0" smtClean="0"/>
              <a:t>Spektar </a:t>
            </a:r>
            <a:r>
              <a:rPr lang="hr-BA" baseline="30000" dirty="0" smtClean="0"/>
              <a:t>13</a:t>
            </a:r>
            <a:r>
              <a:rPr lang="hr-BA" dirty="0"/>
              <a:t>N</a:t>
            </a:r>
            <a:r>
              <a:rPr lang="hr-BA" dirty="0" smtClean="0"/>
              <a:t> dobiven iz detekcije </a:t>
            </a:r>
            <a:r>
              <a:rPr lang="hr-BA" baseline="30000" dirty="0" smtClean="0"/>
              <a:t>9</a:t>
            </a:r>
            <a:r>
              <a:rPr lang="hr-BA" dirty="0" smtClean="0"/>
              <a:t>Be pomoću relacije (21)</a:t>
            </a:r>
          </a:p>
          <a:p>
            <a:endParaRPr lang="hr-BA" dirty="0" smtClean="0"/>
          </a:p>
          <a:p>
            <a:r>
              <a:rPr lang="hr-BA" dirty="0" smtClean="0"/>
              <a:t>1240 čestica korišteno u analizi, očekivan pad statistike u odnosu na (ne)elastična raspršenja</a:t>
            </a:r>
          </a:p>
          <a:p>
            <a:endParaRPr lang="hr-BA" dirty="0" smtClean="0"/>
          </a:p>
          <a:p>
            <a:r>
              <a:rPr lang="hr-BA" dirty="0" smtClean="0"/>
              <a:t>Spektar potrebno pomaknuti za 0.11 MeV-a ulijevo da bi osnovno stanje palo na 0 MeV</a:t>
            </a:r>
          </a:p>
          <a:p>
            <a:endParaRPr lang="hr-BA" dirty="0"/>
          </a:p>
          <a:p>
            <a:r>
              <a:rPr lang="hr-BA" dirty="0"/>
              <a:t>Označeni mogući vrhovi</a:t>
            </a:r>
          </a:p>
          <a:p>
            <a:endParaRPr lang="hr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47</a:t>
            </a:fld>
            <a:endParaRPr lang="hr-B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76513" y="914400"/>
            <a:ext cx="55209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71" y="1500996"/>
            <a:ext cx="5986733" cy="487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8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Jednostruki događaji –  </a:t>
            </a:r>
            <a:r>
              <a:rPr lang="hr-BA" baseline="30000" dirty="0"/>
              <a:t>10</a:t>
            </a:r>
            <a:r>
              <a:rPr lang="hr-BA" dirty="0"/>
              <a:t>B +</a:t>
            </a:r>
            <a:r>
              <a:rPr lang="hr-BA" baseline="30000" dirty="0"/>
              <a:t>12</a:t>
            </a:r>
            <a:r>
              <a:rPr lang="hr-BA" dirty="0"/>
              <a:t>C         </a:t>
            </a:r>
            <a:r>
              <a:rPr lang="hr-BA" baseline="30000" dirty="0"/>
              <a:t>9</a:t>
            </a:r>
            <a:r>
              <a:rPr lang="hr-BA" dirty="0"/>
              <a:t>Be +</a:t>
            </a:r>
            <a:r>
              <a:rPr lang="hr-BA" baseline="30000" dirty="0"/>
              <a:t>13</a:t>
            </a:r>
            <a:r>
              <a:rPr lang="hr-BA" dirty="0"/>
              <a:t>N 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414732"/>
            <a:ext cx="9980682" cy="5306744"/>
          </a:xfrm>
        </p:spPr>
        <p:txBody>
          <a:bodyPr>
            <a:normAutofit/>
          </a:bodyPr>
          <a:lstStyle/>
          <a:p>
            <a:r>
              <a:rPr lang="hr-BA" dirty="0" smtClean="0"/>
              <a:t>Na četiri odabrana vrha prilagođeni gaussijani iz čega proizlazi: </a:t>
            </a:r>
          </a:p>
          <a:p>
            <a:endParaRPr lang="hr-BA" dirty="0"/>
          </a:p>
          <a:p>
            <a:pPr marL="0" indent="0">
              <a:buNone/>
            </a:pPr>
            <a:endParaRPr lang="hr-BA" dirty="0"/>
          </a:p>
          <a:p>
            <a:endParaRPr lang="hr-BA" dirty="0" smtClean="0"/>
          </a:p>
          <a:p>
            <a:r>
              <a:rPr lang="hr-BA" dirty="0" smtClean="0"/>
              <a:t>Za usporedbu uzeta stanja iz baze TUNL: </a:t>
            </a:r>
          </a:p>
          <a:p>
            <a:endParaRPr lang="hr-BA" dirty="0"/>
          </a:p>
          <a:p>
            <a:endParaRPr lang="hr-BA" dirty="0" smtClean="0"/>
          </a:p>
          <a:p>
            <a:endParaRPr lang="hr-BA" dirty="0" smtClean="0"/>
          </a:p>
          <a:p>
            <a:endParaRPr lang="hr-BA" dirty="0" smtClean="0"/>
          </a:p>
          <a:p>
            <a:r>
              <a:rPr lang="hr-BA" dirty="0" smtClean="0"/>
              <a:t>Pobuđeno stanja moguće objasniti unutar modela ljuski pomacima valentnog protona u p</a:t>
            </a:r>
            <a:r>
              <a:rPr lang="hr-BA" baseline="-25000" dirty="0" smtClean="0"/>
              <a:t>1/2 </a:t>
            </a:r>
            <a:r>
              <a:rPr lang="hr-BA" dirty="0" smtClean="0"/>
              <a:t>i d</a:t>
            </a:r>
            <a:r>
              <a:rPr lang="hr-BA" baseline="-25000" dirty="0" smtClean="0"/>
              <a:t>5/2 </a:t>
            </a:r>
            <a:r>
              <a:rPr lang="hr-BA" dirty="0" smtClean="0"/>
              <a:t>ljuske</a:t>
            </a:r>
            <a:endParaRPr lang="hr-BA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48</a:t>
            </a:fld>
            <a:endParaRPr lang="hr-B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76513" y="914400"/>
            <a:ext cx="55209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465" y="1752601"/>
            <a:ext cx="6181725" cy="157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702" y="3904200"/>
            <a:ext cx="54292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0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Jednostruki događaji –  </a:t>
            </a:r>
            <a:r>
              <a:rPr lang="hr-BA" baseline="30000" dirty="0"/>
              <a:t>10</a:t>
            </a:r>
            <a:r>
              <a:rPr lang="hr-BA" dirty="0"/>
              <a:t>B +</a:t>
            </a:r>
            <a:r>
              <a:rPr lang="hr-BA" baseline="30000" dirty="0"/>
              <a:t>12</a:t>
            </a:r>
            <a:r>
              <a:rPr lang="hr-BA" dirty="0"/>
              <a:t>C </a:t>
            </a:r>
            <a:r>
              <a:rPr lang="hr-BA" dirty="0" smtClean="0"/>
              <a:t>        </a:t>
            </a:r>
            <a:r>
              <a:rPr lang="hr-BA" baseline="30000" dirty="0"/>
              <a:t>7</a:t>
            </a:r>
            <a:r>
              <a:rPr lang="hr-BA" dirty="0" smtClean="0"/>
              <a:t>Be </a:t>
            </a:r>
            <a:r>
              <a:rPr lang="hr-BA" dirty="0"/>
              <a:t>+</a:t>
            </a:r>
            <a:r>
              <a:rPr lang="hr-BA" baseline="30000" dirty="0" smtClean="0"/>
              <a:t>15</a:t>
            </a:r>
            <a:r>
              <a:rPr lang="hr-BA" dirty="0" smtClean="0"/>
              <a:t>N 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500996"/>
            <a:ext cx="4070949" cy="5220480"/>
          </a:xfrm>
        </p:spPr>
        <p:txBody>
          <a:bodyPr>
            <a:normAutofit/>
          </a:bodyPr>
          <a:lstStyle/>
          <a:p>
            <a:r>
              <a:rPr lang="hr-BA" dirty="0" smtClean="0"/>
              <a:t>Spektar </a:t>
            </a:r>
            <a:r>
              <a:rPr lang="hr-BA" baseline="30000" dirty="0" smtClean="0"/>
              <a:t>15</a:t>
            </a:r>
            <a:r>
              <a:rPr lang="hr-BA" dirty="0" smtClean="0"/>
              <a:t>N dobiven iz detekcije </a:t>
            </a:r>
            <a:r>
              <a:rPr lang="hr-BA" baseline="30000" dirty="0"/>
              <a:t>7</a:t>
            </a:r>
            <a:r>
              <a:rPr lang="hr-BA" dirty="0" smtClean="0"/>
              <a:t>Be pomoću relacije (21)</a:t>
            </a:r>
          </a:p>
          <a:p>
            <a:endParaRPr lang="hr-BA" dirty="0" smtClean="0"/>
          </a:p>
          <a:p>
            <a:r>
              <a:rPr lang="hr-BA" dirty="0" smtClean="0"/>
              <a:t>490 čestica korišteno u analizi, daljnji pad statistike – prijenos većeg broja nukleona</a:t>
            </a:r>
          </a:p>
          <a:p>
            <a:endParaRPr lang="hr-BA" dirty="0" smtClean="0"/>
          </a:p>
          <a:p>
            <a:r>
              <a:rPr lang="hr-BA" dirty="0" smtClean="0"/>
              <a:t>Spektar potrebno pomaknuti za 0.206 MeV-a ulijevo da bi osnovno stanje palo na 0 MeV</a:t>
            </a:r>
          </a:p>
          <a:p>
            <a:endParaRPr lang="hr-BA" dirty="0"/>
          </a:p>
          <a:p>
            <a:r>
              <a:rPr lang="hr-BA" dirty="0"/>
              <a:t>Označeni mogući </a:t>
            </a:r>
            <a:r>
              <a:rPr lang="hr-BA" dirty="0" smtClean="0"/>
              <a:t>vrhovi i funkcija šuma</a:t>
            </a:r>
            <a:endParaRPr lang="hr-BA" dirty="0"/>
          </a:p>
          <a:p>
            <a:endParaRPr lang="hr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49</a:t>
            </a:fld>
            <a:endParaRPr lang="hr-B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76513" y="914400"/>
            <a:ext cx="55209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49" y="1500995"/>
            <a:ext cx="6590582" cy="48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7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647951"/>
            <a:ext cx="10096500" cy="1676400"/>
          </a:xfrm>
        </p:spPr>
        <p:txBody>
          <a:bodyPr>
            <a:normAutofit/>
          </a:bodyPr>
          <a:lstStyle/>
          <a:p>
            <a:r>
              <a:rPr lang="hr-BA" dirty="0" smtClean="0"/>
              <a:t>Teorijska razmatranja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090738"/>
            <a:ext cx="10096501" cy="105877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hr-BA" dirty="0" smtClean="0"/>
              <a:t>Nuklearni modeli</a:t>
            </a:r>
          </a:p>
          <a:p>
            <a:pPr marL="342900" indent="-342900">
              <a:buFont typeface="+mj-lt"/>
              <a:buAutoNum type="arabicPeriod"/>
            </a:pPr>
            <a:r>
              <a:rPr lang="hr-BA" dirty="0" smtClean="0"/>
              <a:t>Kinematika nuklearnih reakcija</a:t>
            </a:r>
          </a:p>
          <a:p>
            <a:pPr marL="342900" indent="-342900">
              <a:buFont typeface="+mj-lt"/>
              <a:buAutoNum type="arabicPeriod"/>
            </a:pPr>
            <a:r>
              <a:rPr lang="hr-BA" dirty="0" smtClean="0"/>
              <a:t>Bethe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Jednostruki događaji –  </a:t>
            </a:r>
            <a:r>
              <a:rPr lang="hr-BA" baseline="30000" dirty="0"/>
              <a:t>10</a:t>
            </a:r>
            <a:r>
              <a:rPr lang="hr-BA" dirty="0"/>
              <a:t>B +</a:t>
            </a:r>
            <a:r>
              <a:rPr lang="hr-BA" baseline="30000" dirty="0"/>
              <a:t>12</a:t>
            </a:r>
            <a:r>
              <a:rPr lang="hr-BA" dirty="0"/>
              <a:t>C         </a:t>
            </a:r>
            <a:r>
              <a:rPr lang="hr-BA" baseline="30000" dirty="0" smtClean="0"/>
              <a:t>7</a:t>
            </a:r>
            <a:r>
              <a:rPr lang="hr-BA" dirty="0" smtClean="0"/>
              <a:t>Be </a:t>
            </a:r>
            <a:r>
              <a:rPr lang="hr-BA" dirty="0"/>
              <a:t>+</a:t>
            </a:r>
            <a:r>
              <a:rPr lang="hr-BA" baseline="30000" dirty="0" smtClean="0"/>
              <a:t>15</a:t>
            </a:r>
            <a:r>
              <a:rPr lang="hr-BA" dirty="0" smtClean="0"/>
              <a:t>N 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414732"/>
            <a:ext cx="9980682" cy="5306744"/>
          </a:xfrm>
        </p:spPr>
        <p:txBody>
          <a:bodyPr>
            <a:normAutofit/>
          </a:bodyPr>
          <a:lstStyle/>
          <a:p>
            <a:r>
              <a:rPr lang="hr-BA" dirty="0" smtClean="0"/>
              <a:t>Na 5 vrhova uspješno prilagođeni gaussijani iz čega proizlazi: </a:t>
            </a:r>
          </a:p>
          <a:p>
            <a:endParaRPr lang="hr-BA" dirty="0"/>
          </a:p>
          <a:p>
            <a:pPr marL="0" indent="0">
              <a:buNone/>
            </a:pPr>
            <a:endParaRPr lang="hr-BA" dirty="0"/>
          </a:p>
          <a:p>
            <a:endParaRPr lang="hr-BA" dirty="0" smtClean="0"/>
          </a:p>
          <a:p>
            <a:endParaRPr lang="hr-BA" dirty="0" smtClean="0"/>
          </a:p>
          <a:p>
            <a:r>
              <a:rPr lang="hr-BA" dirty="0" smtClean="0"/>
              <a:t>Za usporedbu uzeta stanja iz baze TUNL: </a:t>
            </a:r>
          </a:p>
          <a:p>
            <a:endParaRPr lang="hr-BA" dirty="0"/>
          </a:p>
          <a:p>
            <a:endParaRPr lang="hr-BA" dirty="0" smtClean="0"/>
          </a:p>
          <a:p>
            <a:endParaRPr lang="hr-BA" dirty="0" smtClean="0"/>
          </a:p>
          <a:p>
            <a:endParaRPr lang="hr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50</a:t>
            </a:fld>
            <a:endParaRPr lang="hr-B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76513" y="914400"/>
            <a:ext cx="55209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386" y="1889274"/>
            <a:ext cx="6162675" cy="2009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210" y="4487865"/>
            <a:ext cx="82010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4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Jednostruki događaji –  </a:t>
            </a:r>
            <a:r>
              <a:rPr lang="hr-BA" baseline="30000" dirty="0"/>
              <a:t>10</a:t>
            </a:r>
            <a:r>
              <a:rPr lang="hr-BA" dirty="0"/>
              <a:t>B +</a:t>
            </a:r>
            <a:r>
              <a:rPr lang="hr-BA" baseline="30000" dirty="0"/>
              <a:t>12</a:t>
            </a:r>
            <a:r>
              <a:rPr lang="hr-BA" dirty="0"/>
              <a:t>C         </a:t>
            </a:r>
            <a:r>
              <a:rPr lang="hr-BA" baseline="30000" dirty="0" smtClean="0"/>
              <a:t>7</a:t>
            </a:r>
            <a:r>
              <a:rPr lang="hr-BA" dirty="0" smtClean="0"/>
              <a:t>Be </a:t>
            </a:r>
            <a:r>
              <a:rPr lang="hr-BA" dirty="0"/>
              <a:t>+</a:t>
            </a:r>
            <a:r>
              <a:rPr lang="hr-BA" baseline="30000" dirty="0" smtClean="0"/>
              <a:t>15</a:t>
            </a:r>
            <a:r>
              <a:rPr lang="hr-BA" dirty="0" smtClean="0"/>
              <a:t>N 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414732"/>
            <a:ext cx="5968760" cy="5306744"/>
          </a:xfrm>
        </p:spPr>
        <p:txBody>
          <a:bodyPr>
            <a:normAutofit/>
          </a:bodyPr>
          <a:lstStyle/>
          <a:p>
            <a:r>
              <a:rPr lang="hr-BA" dirty="0" smtClean="0"/>
              <a:t>Velika napučenost stanja između 7 i 11 MeV-a</a:t>
            </a:r>
          </a:p>
          <a:p>
            <a:endParaRPr lang="hr-BA" dirty="0" smtClean="0"/>
          </a:p>
          <a:p>
            <a:r>
              <a:rPr lang="hr-BA" dirty="0" smtClean="0"/>
              <a:t>Moguće objasniti detektirana stanja u okviru modela ljusaka pobuđenjima valentnog protona i jednog protona iz sredice (stanje 7/2</a:t>
            </a:r>
            <a:r>
              <a:rPr lang="hr-BA" baseline="30000" dirty="0" smtClean="0"/>
              <a:t>+</a:t>
            </a:r>
            <a:r>
              <a:rPr lang="hr-BA" dirty="0" smtClean="0"/>
              <a:t>)</a:t>
            </a:r>
          </a:p>
          <a:p>
            <a:endParaRPr lang="hr-BA" dirty="0" smtClean="0"/>
          </a:p>
          <a:p>
            <a:r>
              <a:rPr lang="hr-BA" dirty="0" smtClean="0"/>
              <a:t>Mogućnost postojanja rotacijske vrpce, potrebno uključiti dodatne vrhove, potrebna dodatna statistika</a:t>
            </a:r>
            <a:endParaRPr lang="hr-BA" dirty="0"/>
          </a:p>
          <a:p>
            <a:endParaRPr lang="hr-BA" dirty="0"/>
          </a:p>
          <a:p>
            <a:endParaRPr lang="hr-BA" dirty="0" smtClean="0"/>
          </a:p>
          <a:p>
            <a:endParaRPr lang="hr-BA" dirty="0" smtClean="0"/>
          </a:p>
          <a:p>
            <a:endParaRPr lang="hr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51</a:t>
            </a:fld>
            <a:endParaRPr lang="hr-B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76513" y="914400"/>
            <a:ext cx="55209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659" y="1414732"/>
            <a:ext cx="3761117" cy="494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5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Dvočestične koincidencije –  </a:t>
            </a:r>
            <a:r>
              <a:rPr lang="hr-BA" baseline="30000" dirty="0"/>
              <a:t>10</a:t>
            </a:r>
            <a:r>
              <a:rPr lang="hr-BA" dirty="0"/>
              <a:t>B +</a:t>
            </a:r>
            <a:r>
              <a:rPr lang="hr-BA" baseline="30000" dirty="0"/>
              <a:t>12</a:t>
            </a:r>
            <a:r>
              <a:rPr lang="hr-BA" dirty="0"/>
              <a:t>C </a:t>
            </a:r>
            <a:r>
              <a:rPr lang="hr-BA" dirty="0" smtClean="0"/>
              <a:t>        </a:t>
            </a:r>
            <a:r>
              <a:rPr lang="el-GR" dirty="0" smtClean="0"/>
              <a:t>α</a:t>
            </a:r>
            <a:r>
              <a:rPr lang="hr-BA" dirty="0" smtClean="0"/>
              <a:t>+ </a:t>
            </a:r>
            <a:r>
              <a:rPr lang="el-GR" dirty="0" smtClean="0"/>
              <a:t>α</a:t>
            </a:r>
            <a:r>
              <a:rPr lang="hr-BA" dirty="0" smtClean="0"/>
              <a:t>+</a:t>
            </a:r>
            <a:r>
              <a:rPr lang="hr-BA" baseline="30000" dirty="0" smtClean="0"/>
              <a:t>14</a:t>
            </a:r>
            <a:r>
              <a:rPr lang="hr-BA" dirty="0" smtClean="0"/>
              <a:t>N 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500996"/>
            <a:ext cx="4070949" cy="5220480"/>
          </a:xfrm>
        </p:spPr>
        <p:txBody>
          <a:bodyPr>
            <a:normAutofit lnSpcReduction="10000"/>
          </a:bodyPr>
          <a:lstStyle/>
          <a:p>
            <a:r>
              <a:rPr lang="hr-BA" dirty="0" smtClean="0"/>
              <a:t>Spektar </a:t>
            </a:r>
            <a:r>
              <a:rPr lang="hr-BA" baseline="30000" dirty="0" smtClean="0"/>
              <a:t>8</a:t>
            </a:r>
            <a:r>
              <a:rPr lang="hr-BA" dirty="0" smtClean="0"/>
              <a:t>Be dobiven iz detekcije </a:t>
            </a:r>
            <a:r>
              <a:rPr lang="el-GR" dirty="0"/>
              <a:t>α</a:t>
            </a:r>
            <a:r>
              <a:rPr lang="hr-BA" dirty="0"/>
              <a:t>+ </a:t>
            </a:r>
            <a:r>
              <a:rPr lang="el-GR" dirty="0"/>
              <a:t>α </a:t>
            </a:r>
            <a:r>
              <a:rPr lang="hr-BA" dirty="0" smtClean="0"/>
              <a:t>pomoću relacije (22)</a:t>
            </a:r>
          </a:p>
          <a:p>
            <a:r>
              <a:rPr lang="hr-BA" dirty="0" smtClean="0"/>
              <a:t>6182</a:t>
            </a:r>
            <a:r>
              <a:rPr lang="hr-BA" dirty="0" smtClean="0"/>
              <a:t> čestice korištene u analizi, odnosno 3091 koincidencija</a:t>
            </a:r>
          </a:p>
          <a:p>
            <a:r>
              <a:rPr lang="hr-BA" dirty="0" smtClean="0"/>
              <a:t>Spektar potrebno pomaknuti za 0.001 MeV-a ulijevo da bi osnovno stanje palo na 0 MeV</a:t>
            </a:r>
          </a:p>
          <a:p>
            <a:pPr lvl="1"/>
            <a:r>
              <a:rPr lang="hr-BA" dirty="0" smtClean="0"/>
              <a:t>Manji utjecaj nehomogenosti na lakše jezgre</a:t>
            </a:r>
            <a:endParaRPr lang="hr-BA" dirty="0"/>
          </a:p>
          <a:p>
            <a:r>
              <a:rPr lang="hr-BA" dirty="0" smtClean="0"/>
              <a:t>Izraženo samo osnovno stanje</a:t>
            </a:r>
          </a:p>
          <a:p>
            <a:pPr lvl="1"/>
            <a:r>
              <a:rPr lang="hr-BA" baseline="30000" dirty="0" smtClean="0"/>
              <a:t>8</a:t>
            </a:r>
            <a:r>
              <a:rPr lang="hr-BA" dirty="0" smtClean="0"/>
              <a:t>Be jako nestabilna jezgra, lako se raspada u dvije čvrsto vezane alfa čestice</a:t>
            </a:r>
          </a:p>
          <a:p>
            <a:pPr lvl="1"/>
            <a:r>
              <a:rPr lang="hr-BA" dirty="0" smtClean="0"/>
              <a:t>Jako teško pobuditi viša stanja</a:t>
            </a:r>
          </a:p>
          <a:p>
            <a:pPr lvl="1"/>
            <a:r>
              <a:rPr lang="hr-BA" dirty="0" smtClean="0"/>
              <a:t>Alfa čestice na višim energijama vjerojatno pripadaju drugim reakcijama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52</a:t>
            </a:fld>
            <a:endParaRPr lang="hr-B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04648" y="914400"/>
            <a:ext cx="55209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882" y="1500995"/>
            <a:ext cx="6055744" cy="489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BA" dirty="0" smtClean="0"/>
              <a:t>zaključak</a:t>
            </a:r>
            <a:endParaRPr lang="hr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3442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Zaključak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Proučavanje reakcije </a:t>
            </a:r>
            <a:r>
              <a:rPr lang="hr-BA" baseline="30000" dirty="0"/>
              <a:t>10</a:t>
            </a:r>
            <a:r>
              <a:rPr lang="hr-BA" dirty="0"/>
              <a:t>B +</a:t>
            </a:r>
            <a:r>
              <a:rPr lang="hr-BA" baseline="30000" dirty="0" smtClean="0"/>
              <a:t>12</a:t>
            </a:r>
            <a:r>
              <a:rPr lang="hr-BA" dirty="0" smtClean="0"/>
              <a:t>C u svrhu opisa jezgri oko A=10</a:t>
            </a:r>
          </a:p>
          <a:p>
            <a:endParaRPr lang="hr-BA" dirty="0" smtClean="0"/>
          </a:p>
          <a:p>
            <a:r>
              <a:rPr lang="hr-BA" dirty="0" smtClean="0"/>
              <a:t>Teorijski pojmovi: </a:t>
            </a:r>
          </a:p>
          <a:p>
            <a:pPr lvl="1"/>
            <a:r>
              <a:rPr lang="hr-BA" dirty="0" smtClean="0"/>
              <a:t>Ljuskasti modeli: sferični i deformirani</a:t>
            </a:r>
          </a:p>
          <a:p>
            <a:pPr lvl="1"/>
            <a:r>
              <a:rPr lang="hr-BA" dirty="0" smtClean="0"/>
              <a:t>Klasterski modeli: nuklearne molekule i B-E kondenzati</a:t>
            </a:r>
          </a:p>
          <a:p>
            <a:pPr lvl="1"/>
            <a:r>
              <a:rPr lang="hr-BA" dirty="0" smtClean="0"/>
              <a:t>Nerelativistička kinematika</a:t>
            </a:r>
          </a:p>
          <a:p>
            <a:pPr lvl="1"/>
            <a:r>
              <a:rPr lang="hr-BA" dirty="0" smtClean="0"/>
              <a:t>Betheova formula</a:t>
            </a:r>
          </a:p>
          <a:p>
            <a:pPr lvl="1"/>
            <a:endParaRPr lang="hr-BA" dirty="0" smtClean="0"/>
          </a:p>
          <a:p>
            <a:r>
              <a:rPr lang="hr-BA" dirty="0" smtClean="0"/>
              <a:t>Obrađeni podatci iz mjerenja naleta projektila </a:t>
            </a:r>
            <a:r>
              <a:rPr lang="hr-BA" baseline="30000" dirty="0" smtClean="0"/>
              <a:t>10</a:t>
            </a:r>
            <a:r>
              <a:rPr lang="hr-BA" dirty="0" smtClean="0"/>
              <a:t>B s energijom 50 MeV-a na metu CH</a:t>
            </a:r>
            <a:r>
              <a:rPr lang="hr-BA" baseline="-25000" dirty="0" smtClean="0"/>
              <a:t>2</a:t>
            </a:r>
          </a:p>
          <a:p>
            <a:pPr lvl="1"/>
            <a:r>
              <a:rPr lang="hr-BA" dirty="0" smtClean="0"/>
              <a:t>Jednostruki i koincidentni način mjerenja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54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7413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Zaključak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Spektri dobiveni iz jednostrukih događaja:</a:t>
            </a:r>
          </a:p>
          <a:p>
            <a:pPr lvl="1"/>
            <a:r>
              <a:rPr lang="hr-BA" baseline="30000" dirty="0" smtClean="0"/>
              <a:t>12</a:t>
            </a:r>
            <a:r>
              <a:rPr lang="hr-BA" dirty="0" smtClean="0"/>
              <a:t>C, </a:t>
            </a:r>
            <a:r>
              <a:rPr lang="hr-BA" baseline="30000" dirty="0" smtClean="0"/>
              <a:t>13</a:t>
            </a:r>
            <a:r>
              <a:rPr lang="hr-BA" dirty="0" smtClean="0"/>
              <a:t>N, </a:t>
            </a:r>
            <a:r>
              <a:rPr lang="hr-BA" baseline="30000" dirty="0" smtClean="0"/>
              <a:t>15</a:t>
            </a:r>
            <a:r>
              <a:rPr lang="hr-BA" dirty="0" smtClean="0"/>
              <a:t>N</a:t>
            </a:r>
          </a:p>
          <a:p>
            <a:pPr lvl="1"/>
            <a:r>
              <a:rPr lang="hr-BA" dirty="0" smtClean="0"/>
              <a:t>Pretežno prikazuju selektivno pobuđivanje jednočestičnih stanja modela ljuska</a:t>
            </a:r>
          </a:p>
          <a:p>
            <a:pPr lvl="1"/>
            <a:r>
              <a:rPr lang="hr-BA" dirty="0" smtClean="0"/>
              <a:t>Kompleksnije strukture moguće kod </a:t>
            </a:r>
            <a:r>
              <a:rPr lang="hr-BA" baseline="30000" dirty="0" smtClean="0"/>
              <a:t>15</a:t>
            </a:r>
            <a:r>
              <a:rPr lang="hr-BA" dirty="0" smtClean="0"/>
              <a:t>N, ograničenje male statistike</a:t>
            </a:r>
          </a:p>
          <a:p>
            <a:pPr lvl="1"/>
            <a:endParaRPr lang="hr-BA" dirty="0"/>
          </a:p>
          <a:p>
            <a:r>
              <a:rPr lang="hr-BA" dirty="0" smtClean="0"/>
              <a:t>Spektar dobiven iz dvočestične koincidencije: </a:t>
            </a:r>
          </a:p>
          <a:p>
            <a:pPr lvl="1"/>
            <a:r>
              <a:rPr lang="hr-BA" baseline="30000" dirty="0" smtClean="0"/>
              <a:t>8</a:t>
            </a:r>
            <a:r>
              <a:rPr lang="hr-BA" dirty="0" smtClean="0"/>
              <a:t>Be iz alfa+alfa detekcije</a:t>
            </a:r>
          </a:p>
          <a:p>
            <a:pPr lvl="1"/>
            <a:r>
              <a:rPr lang="hr-BA" dirty="0" smtClean="0"/>
              <a:t>Gotovo sve čestice odgovaraju dolasku iz osnovnog stanja</a:t>
            </a:r>
          </a:p>
          <a:p>
            <a:pPr lvl="1"/>
            <a:r>
              <a:rPr lang="hr-BA" baseline="30000" dirty="0" smtClean="0"/>
              <a:t>8</a:t>
            </a:r>
            <a:r>
              <a:rPr lang="hr-BA" dirty="0" smtClean="0"/>
              <a:t>Be izrazito nestabilna čestica, čvrsto vezanih alfa klastera (unutar), teško pobuđivanje viših stanja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55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5804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dirty="0" smtClean="0"/>
              <a:t>Pretpostavke:</a:t>
            </a:r>
          </a:p>
          <a:p>
            <a:pPr lvl="1"/>
            <a:r>
              <a:rPr lang="hr-BA" dirty="0" smtClean="0"/>
              <a:t>Efektivne NN (nukleon-nukleon) interakcije</a:t>
            </a:r>
          </a:p>
          <a:p>
            <a:pPr lvl="1"/>
            <a:r>
              <a:rPr lang="hr-BA" dirty="0" smtClean="0"/>
              <a:t>Srednji nuklearni potencijali</a:t>
            </a:r>
          </a:p>
          <a:p>
            <a:pPr lvl="1"/>
            <a:r>
              <a:rPr lang="hr-BA" dirty="0" smtClean="0"/>
              <a:t>Ograničene baze stanja</a:t>
            </a:r>
          </a:p>
          <a:p>
            <a:pPr lvl="1"/>
            <a:r>
              <a:rPr lang="hr-BA" dirty="0" smtClean="0"/>
              <a:t>Unaprijed zadane strukture</a:t>
            </a:r>
          </a:p>
          <a:p>
            <a:pPr lvl="1"/>
            <a:endParaRPr lang="hr-BA" dirty="0" smtClean="0"/>
          </a:p>
          <a:p>
            <a:pPr lvl="1"/>
            <a:endParaRPr lang="hr-BA" dirty="0" smtClean="0"/>
          </a:p>
          <a:p>
            <a:r>
              <a:rPr lang="hr-BA" dirty="0" smtClean="0"/>
              <a:t>Cilj: izbjegavanje višečestičnih računa s realističnim NN interakcijama</a:t>
            </a:r>
          </a:p>
          <a:p>
            <a:pPr lvl="1"/>
            <a:r>
              <a:rPr lang="hr-BA" dirty="0" smtClean="0"/>
              <a:t>Ab initio izračuni</a:t>
            </a:r>
          </a:p>
          <a:p>
            <a:pPr lvl="1"/>
            <a:r>
              <a:rPr lang="hr-BA" dirty="0" smtClean="0"/>
              <a:t>Napravljeni za jezgre s </a:t>
            </a:r>
            <a:r>
              <a:rPr lang="hr-BA" normalizeH="1" dirty="0" smtClean="0"/>
              <a:t>A ≤ 15 </a:t>
            </a:r>
            <a:endParaRPr lang="hr-BA" dirty="0" smtClean="0"/>
          </a:p>
          <a:p>
            <a:pPr lvl="1"/>
            <a:r>
              <a:rPr lang="hr-BA" dirty="0" smtClean="0"/>
              <a:t>”Prirodno” pojavljivanje klasterskih struktura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6</a:t>
            </a:fld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265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Model ljusaka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7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Pretpostavka: neovisno gibanje pojedinih nukleona u srednjem nuklearnom potencijalu koji dolazi od NN interakcije među svim parovima nukleona</a:t>
            </a:r>
          </a:p>
          <a:p>
            <a:r>
              <a:rPr lang="hr-BA" dirty="0" smtClean="0"/>
              <a:t>Kratkodosežni odbojni dio NN interakcije i Paulijev princip</a:t>
            </a:r>
          </a:p>
          <a:p>
            <a:pPr lvl="1"/>
            <a:r>
              <a:rPr lang="hr-BA" dirty="0" smtClean="0"/>
              <a:t>Ako nema bliskog nepopunjenog energetskog stanja (procjep), onda nema interakcije nukleona</a:t>
            </a:r>
          </a:p>
          <a:p>
            <a:pPr lvl="1"/>
            <a:r>
              <a:rPr lang="hr-BA" dirty="0"/>
              <a:t>I</a:t>
            </a:r>
            <a:r>
              <a:rPr lang="hr-BA" dirty="0" smtClean="0"/>
              <a:t>spunjeno za dvostruko magične jezgre, (2,8,20,28,50,82,126) nukleona obe vrste</a:t>
            </a:r>
          </a:p>
          <a:p>
            <a:r>
              <a:rPr lang="hr-BA" dirty="0" smtClean="0"/>
              <a:t>Razni srednji potencijali rekreiraju ljuske s magičnim brojevima</a:t>
            </a:r>
          </a:p>
          <a:p>
            <a:r>
              <a:rPr lang="hr-BA" dirty="0" smtClean="0"/>
              <a:t>Najčešće korišten: Woods-Saxonov potencijal uz spin-orbit član</a:t>
            </a:r>
          </a:p>
          <a:p>
            <a:endParaRPr lang="hr-BA" dirty="0"/>
          </a:p>
          <a:p>
            <a:endParaRPr lang="hr-BA" dirty="0" smtClean="0"/>
          </a:p>
          <a:p>
            <a:r>
              <a:rPr lang="hr-BA" dirty="0" smtClean="0"/>
              <a:t>Približne vrijednosti parametara:</a:t>
            </a:r>
          </a:p>
          <a:p>
            <a:pPr lvl="1"/>
            <a:endParaRPr lang="hr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44" y="4491847"/>
            <a:ext cx="7324725" cy="87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5976937"/>
            <a:ext cx="1543050" cy="39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042" y="5998475"/>
            <a:ext cx="1219200" cy="323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055" y="5998475"/>
            <a:ext cx="17716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Nuklearni modeli – Model ljusaka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8</a:t>
            </a:fld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756151"/>
          </a:xfrm>
        </p:spPr>
        <p:txBody>
          <a:bodyPr>
            <a:normAutofit/>
          </a:bodyPr>
          <a:lstStyle/>
          <a:p>
            <a:r>
              <a:rPr lang="hr-BA" dirty="0" smtClean="0"/>
              <a:t>Najilustrativniji: izotropni 3D harmonički oscilator, uz spin-orbit član</a:t>
            </a:r>
          </a:p>
          <a:p>
            <a:endParaRPr lang="hr-BA" dirty="0"/>
          </a:p>
          <a:p>
            <a:endParaRPr lang="hr-BA" dirty="0" smtClean="0"/>
          </a:p>
          <a:p>
            <a:endParaRPr lang="hr-BA" dirty="0"/>
          </a:p>
          <a:p>
            <a:endParaRPr lang="hr-BA" dirty="0" smtClean="0"/>
          </a:p>
          <a:p>
            <a:endParaRPr lang="hr-BA" dirty="0"/>
          </a:p>
          <a:p>
            <a:endParaRPr lang="hr-BA" dirty="0" smtClean="0"/>
          </a:p>
          <a:p>
            <a:r>
              <a:rPr lang="hr-BA" dirty="0" smtClean="0"/>
              <a:t>Precizan rezultat ovisi o odabiru radijalne ovisnosti koeficijenata centrifugalnog i spin-orbit člana</a:t>
            </a:r>
            <a:endParaRPr lang="hr-BA" dirty="0"/>
          </a:p>
          <a:p>
            <a:r>
              <a:rPr lang="hr-BA" dirty="0" smtClean="0"/>
              <a:t>2j+1 degeneracija konačnih stanja, projekcije ukupnog spina nukleona</a:t>
            </a:r>
          </a:p>
          <a:p>
            <a:pPr lvl="1"/>
            <a:endParaRPr lang="hr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919" y="2152650"/>
            <a:ext cx="7086600" cy="7239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3191774" y="2876550"/>
            <a:ext cx="431320" cy="55676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669" y="3557587"/>
            <a:ext cx="1876425" cy="657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746" y="4262289"/>
            <a:ext cx="4143375" cy="40957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5072332" y="2876550"/>
            <a:ext cx="0" cy="55676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098" y="3669851"/>
            <a:ext cx="885825" cy="3810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6556075" y="2876550"/>
            <a:ext cx="465827" cy="55676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202" y="3771899"/>
            <a:ext cx="27432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r-BA" smtClean="0"/>
              <a:t>9</a:t>
            </a:fld>
            <a:endParaRPr lang="hr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034" y="145241"/>
            <a:ext cx="4981575" cy="6393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091" y="862642"/>
            <a:ext cx="44879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 smtClean="0"/>
              <a:t>Jednočestična stanja u sferičnom modelu ljusaka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 smtClean="0"/>
              <a:t>Drugi stupac, razdvajanje po centrifugalnom članu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 smtClean="0"/>
              <a:t>Treći stupac, razdvajanje po spin-orbit članu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/>
              <a:t>s</a:t>
            </a:r>
            <a:r>
              <a:rPr lang="hr-BA" dirty="0" smtClean="0"/>
              <a:t>,p,d,f,g, ...razine odgovaraju l=0,1,2,3,4,...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 smtClean="0"/>
              <a:t>Dobro opisuje dvostruko magične jezgre </a:t>
            </a:r>
            <a:r>
              <a:rPr lang="hr-BA" sz="2800" dirty="0" smtClean="0">
                <a:latin typeface="Gabriola" panose="04040605051002020D02" pitchFamily="82" charset="0"/>
              </a:rPr>
              <a:t>±  </a:t>
            </a:r>
            <a:r>
              <a:rPr lang="hr-BA" dirty="0" smtClean="0"/>
              <a:t>nekoliko nukleona</a:t>
            </a:r>
            <a:endParaRPr lang="hr-BA" sz="2800" dirty="0"/>
          </a:p>
        </p:txBody>
      </p:sp>
    </p:spTree>
    <p:extLst>
      <p:ext uri="{BB962C8B-B14F-4D97-AF65-F5344CB8AC3E}">
        <p14:creationId xmlns:p14="http://schemas.microsoft.com/office/powerpoint/2010/main" val="29888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4873beb7-5857-4685-be1f-d57550cc96cc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2068</TotalTime>
  <Words>2607</Words>
  <Application>Microsoft Office PowerPoint</Application>
  <PresentationFormat>Widescreen</PresentationFormat>
  <Paragraphs>533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Gulim</vt:lpstr>
      <vt:lpstr>Arial</vt:lpstr>
      <vt:lpstr>Euphemia</vt:lpstr>
      <vt:lpstr>Gabriola</vt:lpstr>
      <vt:lpstr>Plantagenet Cherokee</vt:lpstr>
      <vt:lpstr>Wingdings</vt:lpstr>
      <vt:lpstr>Academic Literature 16x9</vt:lpstr>
      <vt:lpstr>Nuklearne reakcije 10B +12C i građa lakih atomskih jezgara</vt:lpstr>
      <vt:lpstr>Sadržaj</vt:lpstr>
      <vt:lpstr>Uvod i motivacija</vt:lpstr>
      <vt:lpstr>Uvod i motivacija</vt:lpstr>
      <vt:lpstr>Teorijska razmatranja </vt:lpstr>
      <vt:lpstr>Nuklearni modeli</vt:lpstr>
      <vt:lpstr>Nuklearni modeli – Model ljusaka</vt:lpstr>
      <vt:lpstr>Nuklearni modeli – Model ljusaka</vt:lpstr>
      <vt:lpstr>PowerPoint Presentation</vt:lpstr>
      <vt:lpstr>Nuklearni modeli – Model ljusaka uz deformaciju</vt:lpstr>
      <vt:lpstr>PowerPoint Presentation</vt:lpstr>
      <vt:lpstr>Nuklearni modeli – Model ljusaka, općenita procedura</vt:lpstr>
      <vt:lpstr>Nuklearni modeli – Model ljusaka, općenita procedura</vt:lpstr>
      <vt:lpstr>Nuklearni modeli – Model ljusaka, općenita procedura</vt:lpstr>
      <vt:lpstr>Nuklearni modeli – Klasterski modeli</vt:lpstr>
      <vt:lpstr>Nuklearni modeli – Klasterski modeli</vt:lpstr>
      <vt:lpstr>Nuklearni modeli – Klasterski modeli</vt:lpstr>
      <vt:lpstr>Nuklearni modeli – Klasterski modeli</vt:lpstr>
      <vt:lpstr>Nuklearni modeli – Klasterski modeli: Nuklearne molekule</vt:lpstr>
      <vt:lpstr>Nuklearni modeli – Klasterski modeli: Nuklearne molekule</vt:lpstr>
      <vt:lpstr>Nuklearni modeli – Klasterski modeli: Nuklearne molekule</vt:lpstr>
      <vt:lpstr>Nuklearni modeli – Klasterski modeli: Nuklearne molekule</vt:lpstr>
      <vt:lpstr>Nuklearni modeli – Klasterski modeli: Nuklearne molekule</vt:lpstr>
      <vt:lpstr>Nuklearni modeli – Klasterski modeli: Nuklearne molekule</vt:lpstr>
      <vt:lpstr>Nuklearni modeli – Klasterski modeli: B-E kondenzati</vt:lpstr>
      <vt:lpstr>Nuklearni modeli – Klasterski modeli: Primjer 10B</vt:lpstr>
      <vt:lpstr>Nuklearni modeli – Klasterski modeli: Primjer 10B</vt:lpstr>
      <vt:lpstr>Kinematika nuklearnih reakcija – Dvočestične reakcije</vt:lpstr>
      <vt:lpstr>Kinematika nuklearnih reakcija – Dvočestične reakcije</vt:lpstr>
      <vt:lpstr>Kinematika nuklearnih reakcija – Tročestične reakcije</vt:lpstr>
      <vt:lpstr>Bethe formula</vt:lpstr>
      <vt:lpstr>Eksperimentalni postav i mjerenja</vt:lpstr>
      <vt:lpstr>Eksperimentalni postav – Generička shema</vt:lpstr>
      <vt:lpstr>Eksperimentalni postav – Akceleratorski sustav</vt:lpstr>
      <vt:lpstr>Eksperimentalni postav – Transportni sustav i mete</vt:lpstr>
      <vt:lpstr>Eksperimentalni postav – Detektorski sustav</vt:lpstr>
      <vt:lpstr>Eksperimentalni postav – Detektorski sustav</vt:lpstr>
      <vt:lpstr>Eksperimentalni postav – Elektronički lanac</vt:lpstr>
      <vt:lpstr>Mjerenja</vt:lpstr>
      <vt:lpstr>Rezultati i analiza mjerenja</vt:lpstr>
      <vt:lpstr>Identifikacija čestica</vt:lpstr>
      <vt:lpstr>Identifikacija čestica</vt:lpstr>
      <vt:lpstr>Identifikacija čestica</vt:lpstr>
      <vt:lpstr>Identifikacija čestica</vt:lpstr>
      <vt:lpstr>Jednostruki događaji –  10B +12C         10B +12C </vt:lpstr>
      <vt:lpstr>Jednostruki događaji –  10B +12C         10B +12C </vt:lpstr>
      <vt:lpstr>Jednostruki događaji –  10B +12C         9Be +13N </vt:lpstr>
      <vt:lpstr>Jednostruki događaji –  10B +12C         9Be +13N </vt:lpstr>
      <vt:lpstr>Jednostruki događaji –  10B +12C         7Be +15N </vt:lpstr>
      <vt:lpstr>Jednostruki događaji –  10B +12C         7Be +15N </vt:lpstr>
      <vt:lpstr>Jednostruki događaji –  10B +12C         7Be +15N </vt:lpstr>
      <vt:lpstr>Dvočestične koincidencije –  10B +12C         α+ α+14N </vt:lpstr>
      <vt:lpstr>zaključak</vt:lpstr>
      <vt:lpstr>Zaključak</vt:lpstr>
      <vt:lpstr>Zaključak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Zvijer</dc:creator>
  <cp:lastModifiedBy>Zvijer</cp:lastModifiedBy>
  <cp:revision>130</cp:revision>
  <dcterms:created xsi:type="dcterms:W3CDTF">2016-12-06T04:02:06Z</dcterms:created>
  <dcterms:modified xsi:type="dcterms:W3CDTF">2017-01-27T22:25:30Z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