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1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76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6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4C6E2B-572B-49C0-8636-A0B5035AC0A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406C6B-F8D2-4FE7-B579-37FBF81F1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7589-3730-4FAB-ABC3-C3939FA21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Modeliranje aktivnosti neurona pomo</a:t>
            </a:r>
            <a:r>
              <a:rPr lang="hr-HR"/>
              <a:t>ć</a:t>
            </a:r>
            <a:r>
              <a:rPr lang="it-IT"/>
              <a:t>u </a:t>
            </a:r>
            <a:r>
              <a:rPr lang="it-IT" dirty="0"/>
              <a:t>Isingovog modela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1FE0F-1625-4734-A524-03EE6223EF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Domjan Barić,f-4204,Sveučilište u zagrebu</a:t>
            </a:r>
          </a:p>
          <a:p>
            <a:r>
              <a:rPr lang="hr-HR" dirty="0"/>
              <a:t>Mentor: Davor Horvatić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3D86-4DD4-4C73-96A6-074F9C23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Modeliranje aktivnosti pomoću Isingovog modela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710B-5123-41AA-B9B1-363AF180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Očekujemo da se mreže s različitom srednjom vrijednosti neurona ponašaju različito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Drugi skup vrijednosti koje želimo izvrijedniti su korelacijski koeficijenti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914EE-9D32-4C25-B625-9BB335A07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238698"/>
            <a:ext cx="2705100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E5A1C-89F3-4F73-9546-315C20EEC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215821"/>
            <a:ext cx="1657350" cy="77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F1884-1B63-41CD-B2C7-CA15A954D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420" y="4206296"/>
            <a:ext cx="29813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606A-F0E0-400E-A8AC-7CF7F4B7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Modeliranje aktivnosti pomoću Isingovog modela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CFF2-B7F7-4438-BD52-FA4CB2C37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beskona</a:t>
            </a:r>
            <a:r>
              <a:rPr lang="hr-HR" dirty="0"/>
              <a:t>č</a:t>
            </a:r>
            <a:r>
              <a:rPr lang="en-US" dirty="0"/>
              <a:t>no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distribucija</a:t>
            </a:r>
            <a:r>
              <a:rPr lang="en-US" dirty="0"/>
              <a:t> </a:t>
            </a:r>
            <a:r>
              <a:rPr lang="en-US" dirty="0" err="1"/>
              <a:t>vjerojatnosti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ograni</a:t>
            </a:r>
            <a:r>
              <a:rPr lang="hr-HR" dirty="0"/>
              <a:t>č</a:t>
            </a:r>
            <a:r>
              <a:rPr lang="en-US" dirty="0" err="1"/>
              <a:t>enjima</a:t>
            </a:r>
            <a:r>
              <a:rPr lang="hr-HR" dirty="0"/>
              <a:t> </a:t>
            </a:r>
            <a:r>
              <a:rPr lang="en-US" dirty="0"/>
              <a:t>u </a:t>
            </a:r>
            <a:r>
              <a:rPr lang="en-US" dirty="0" err="1"/>
              <a:t>jednad</a:t>
            </a:r>
            <a:r>
              <a:rPr lang="hr-HR" dirty="0"/>
              <a:t>ž</a:t>
            </a:r>
            <a:r>
              <a:rPr lang="en-US" dirty="0" err="1"/>
              <a:t>bama</a:t>
            </a:r>
            <a:endParaRPr lang="hr-HR" dirty="0"/>
          </a:p>
          <a:p>
            <a:r>
              <a:rPr lang="hr-HR" dirty="0"/>
              <a:t>Ž</a:t>
            </a:r>
            <a:r>
              <a:rPr lang="en-US" dirty="0" err="1"/>
              <a:t>elimo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model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najmanju</a:t>
            </a:r>
            <a:r>
              <a:rPr lang="hr-HR" dirty="0"/>
              <a:t> </a:t>
            </a:r>
            <a:r>
              <a:rPr lang="en-US" dirty="0" err="1"/>
              <a:t>mogu</a:t>
            </a:r>
            <a:r>
              <a:rPr lang="hr-HR" dirty="0"/>
              <a:t>ć</a:t>
            </a:r>
            <a:r>
              <a:rPr lang="en-US" dirty="0"/>
              <a:t>u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ekvivalentno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najvi</a:t>
            </a:r>
            <a:r>
              <a:rPr lang="hr-HR" dirty="0"/>
              <a:t>š</a:t>
            </a:r>
            <a:r>
              <a:rPr lang="en-US" dirty="0"/>
              <a:t>e</a:t>
            </a:r>
            <a:r>
              <a:rPr lang="hr-HR" dirty="0"/>
              <a:t> </a:t>
            </a:r>
            <a:r>
              <a:rPr lang="en-US" dirty="0" err="1"/>
              <a:t>mogu</a:t>
            </a:r>
            <a:r>
              <a:rPr lang="hr-HR" dirty="0"/>
              <a:t>ći</a:t>
            </a:r>
            <a:r>
              <a:rPr lang="en-US" dirty="0"/>
              <a:t>h </a:t>
            </a:r>
            <a:r>
              <a:rPr lang="en-US" dirty="0" err="1"/>
              <a:t>slu</a:t>
            </a:r>
            <a:r>
              <a:rPr lang="hr-HR" dirty="0"/>
              <a:t>č</a:t>
            </a:r>
            <a:r>
              <a:rPr lang="en-US" dirty="0" err="1"/>
              <a:t>ajnih</a:t>
            </a:r>
            <a:r>
              <a:rPr lang="hr-HR" dirty="0"/>
              <a:t> </a:t>
            </a:r>
            <a:r>
              <a:rPr lang="en-US" dirty="0" err="1"/>
              <a:t>stanja</a:t>
            </a:r>
            <a:r>
              <a:rPr lang="en-US" dirty="0"/>
              <a:t>.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88F6A-F82F-48D1-A036-52B8EAD3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29000"/>
            <a:ext cx="5673012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7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98EC-9D0C-4539-AEBA-15EF6141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Obrada 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F46B-070C-4651-A816-8300938C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Gledamo samo apsolutnu vrijednost aktivnosti</a:t>
            </a:r>
          </a:p>
          <a:p>
            <a:r>
              <a:rPr lang="hr-HR" sz="2400" dirty="0"/>
              <a:t>Zanima nas samo je li neuron aktivan ili neaktivan (+1,0)</a:t>
            </a:r>
          </a:p>
          <a:p>
            <a:r>
              <a:rPr lang="hr-HR" sz="2400" dirty="0"/>
              <a:t>Podatke binariziramo po svakom trku</a:t>
            </a:r>
          </a:p>
          <a:p>
            <a:r>
              <a:rPr lang="hr-HR" sz="2400" dirty="0"/>
              <a:t>Izračunamo za svaki trk standardnu devijaciju σ</a:t>
            </a:r>
          </a:p>
          <a:p>
            <a:r>
              <a:rPr lang="hr-HR" sz="2400" dirty="0"/>
              <a:t>Prag aktivnosti po trku: 3.5 σ</a:t>
            </a:r>
          </a:p>
          <a:p>
            <a:r>
              <a:rPr lang="hr-HR" sz="2400" dirty="0"/>
              <a:t>Zašto aktivnost po trku?</a:t>
            </a:r>
          </a:p>
          <a:p>
            <a:r>
              <a:rPr lang="hr-HR" sz="2400" dirty="0"/>
              <a:t>Ima li uopće smisla binarizirati podatke?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06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8EADE18-7B4F-4DEB-884E-1CC4CA2F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82501"/>
            <a:ext cx="6909801" cy="4629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C15BE-8D31-4C7F-8BEE-3AEFEFAE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Binarizacija podataka?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488C1-EC7D-45E6-A443-CAC54A4B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Primjetimo da je donji lijevi neuron značajno aktivniji od ostalih (skala!)</a:t>
            </a:r>
          </a:p>
          <a:p>
            <a:r>
              <a:rPr lang="hr-HR" dirty="0"/>
              <a:t>Treba uzeti u obzir da normiramo po trku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6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C54385F-F23E-4081-AF06-9466DDFBD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12060"/>
            <a:ext cx="6909801" cy="4370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34431-EE1D-48C1-A2F1-19899B6D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Binarizacija 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B319-59DE-426E-827B-3F176A54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Uspoređujemo srednje vrijednosti</a:t>
            </a:r>
          </a:p>
          <a:p>
            <a:r>
              <a:rPr lang="hr-HR" dirty="0"/>
              <a:t>Očekivano da je srednja vrijednost nakon binarizacije manja jer je maksimalna vrijednost jednaka 1</a:t>
            </a:r>
          </a:p>
          <a:p>
            <a:r>
              <a:rPr lang="hr-HR" dirty="0"/>
              <a:t>Vidimo da je trend isti, pa možemo opravdati binarizaciju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8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A7D03EB-2E5F-4719-9085-1D6113AF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91" y="640080"/>
            <a:ext cx="4043934" cy="557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1C050-605E-4794-99B7-06670595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hr-HR" sz="3600">
                <a:solidFill>
                  <a:srgbClr val="FFFFFF"/>
                </a:solidFill>
              </a:rPr>
              <a:t>Opis postupka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B6BF-B3F9-4552-BA4A-1BE81820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3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D87C15-D6D5-4EE8-8A18-D1CD7831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12060"/>
            <a:ext cx="6909801" cy="4370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9B605-EAD5-4876-AA7C-6A1C346B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Broj aktivnih neurona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CA6A-4D49-465A-8FFB-EA4B8389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Ako se pitamo koliko je aktivno neurona u svakom trenutk (broj)</a:t>
            </a:r>
          </a:p>
          <a:p>
            <a:r>
              <a:rPr lang="hr-HR" dirty="0"/>
              <a:t>Distribucija ima maksimum na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8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A7BEA57-29CA-49C3-89AC-17B10DF37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88" y="640081"/>
            <a:ext cx="5653623" cy="5314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8C6C2-85BC-425B-91C2-869B44C6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Korelacijski koeficijenti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8102E-5E7C-41C0-ACA6-C2F285E0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Korelacijski koeficijenti za binarizirane podatke</a:t>
            </a:r>
          </a:p>
          <a:p>
            <a:r>
              <a:rPr lang="hr-HR" dirty="0"/>
              <a:t>Matrica je simetrična</a:t>
            </a:r>
          </a:p>
          <a:p>
            <a:r>
              <a:rPr lang="hr-HR" dirty="0"/>
              <a:t>Izbacili smo neurone koji su cijelo vrijeme neaktivni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6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78F7C30-7B9E-4E42-AE4F-C26257F97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23001"/>
            <a:ext cx="6909801" cy="3748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83A2A-EED0-427F-B5FC-C9303BEC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Gradient Descent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364F-1E0C-4476-9D59-717385A06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Metoda strojnog učenja</a:t>
            </a:r>
          </a:p>
          <a:p>
            <a:r>
              <a:rPr lang="hr-HR" dirty="0"/>
              <a:t>Želimo naći parametre koji minimiziraju našu funkciju</a:t>
            </a:r>
          </a:p>
          <a:p>
            <a:r>
              <a:rPr lang="hr-HR" dirty="0"/>
              <a:t>Želimo parametre </a:t>
            </a:r>
            <a:r>
              <a:rPr lang="hr-HR" i="1" dirty="0"/>
              <a:t>J</a:t>
            </a:r>
            <a:r>
              <a:rPr lang="hr-HR" dirty="0"/>
              <a:t> i </a:t>
            </a:r>
            <a:r>
              <a:rPr lang="hr-HR" i="1" dirty="0"/>
              <a:t>h</a:t>
            </a:r>
            <a:r>
              <a:rPr lang="hr-HR" dirty="0"/>
              <a:t> koji najbolje aproksimiraju srednje vrijednosti i korelacijske koeficijente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4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CC710-793E-4C14-B174-13AADA68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2079432"/>
            <a:ext cx="6909801" cy="2435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82163F-6904-4B2B-A087-EE131178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3CC09-D18F-4AFC-8027-090690DF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Usporedba mjerenja i modela</a:t>
            </a:r>
          </a:p>
          <a:p>
            <a:r>
              <a:rPr lang="hr-HR" dirty="0"/>
              <a:t>Primjećujemo da je neuron za nulti i prvi neuron dobro uhvatio veliku aktivnost</a:t>
            </a:r>
          </a:p>
          <a:p>
            <a:r>
              <a:rPr lang="hr-HR" dirty="0"/>
              <a:t>Problem: nepotpuni podatci uzeti u razmatranje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9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3270-F4A7-47F3-A5F7-73FFC1B3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8420-4CC5-4DB2-9DA1-5291BC35F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Mjerenja aktivnosti neurona miša preko koncentracije kalcija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Pitanja: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400" dirty="0"/>
              <a:t>Utječe li aktivnost neurona </a:t>
            </a:r>
            <a:r>
              <a:rPr lang="hr-HR" sz="2400" i="1" dirty="0"/>
              <a:t>i</a:t>
            </a:r>
            <a:r>
              <a:rPr lang="hr-HR" sz="2400" dirty="0"/>
              <a:t> na neuron </a:t>
            </a:r>
            <a:r>
              <a:rPr lang="hr-HR" sz="2400" i="1" dirty="0"/>
              <a:t>j?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400" dirty="0"/>
              <a:t>Ako utječe, kako?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400" dirty="0"/>
              <a:t>Kakva je vremenska ovisnost neurona?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Možemo li to modelirati?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0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BA4D-5BCA-4AE1-BC1E-DCEA1D3B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4CD2-3BF0-4B70-ADC4-299153545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Velika razlika u ponašanju od neurona do neurona</a:t>
            </a:r>
          </a:p>
          <a:p>
            <a:pPr marL="0" indent="0">
              <a:buNone/>
            </a:pPr>
            <a:r>
              <a:rPr lang="hr-HR" dirty="0"/>
              <a:t>Modelirali smo aktivnost neurona pomoću Isingovog modela</a:t>
            </a:r>
          </a:p>
          <a:p>
            <a:pPr marL="0" indent="0">
              <a:buNone/>
            </a:pPr>
            <a:r>
              <a:rPr lang="hr-HR" dirty="0"/>
              <a:t>Binariziramo podatke kako bi ih mogli modelirati poput spinova</a:t>
            </a:r>
          </a:p>
          <a:p>
            <a:pPr marL="0" indent="0">
              <a:buNone/>
            </a:pPr>
            <a:r>
              <a:rPr lang="hr-HR" dirty="0"/>
              <a:t>Zanima nas energija i vjerojatnost svakog stanja</a:t>
            </a:r>
          </a:p>
          <a:p>
            <a:pPr marL="0" indent="0">
              <a:buNone/>
            </a:pPr>
            <a:r>
              <a:rPr lang="hr-HR" dirty="0"/>
              <a:t>Problem: Računalna ograničenost kod Isingovog modela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7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B655-6C02-4244-8BF0-1DF3FBF4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Pitanja?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E1D13-2B0A-40DD-8EB7-82DC77BB8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en-US" sz="1400" dirty="0"/>
              <a:t>1. </a:t>
            </a:r>
            <a:r>
              <a:rPr lang="en-US" sz="1400" dirty="0" err="1"/>
              <a:t>Meshulam</a:t>
            </a:r>
            <a:r>
              <a:rPr lang="en-US" sz="1400" dirty="0"/>
              <a:t> et al., Collective Behavior of Place and Non-place Neurons</a:t>
            </a:r>
            <a:r>
              <a:rPr lang="hr-HR" sz="1400" dirty="0"/>
              <a:t> </a:t>
            </a:r>
            <a:r>
              <a:rPr lang="en-US" sz="1400" dirty="0"/>
              <a:t>in the Hippocampal Network, Neuron (2017)</a:t>
            </a:r>
          </a:p>
          <a:p>
            <a:r>
              <a:rPr lang="en-US" sz="1400" dirty="0"/>
              <a:t>2. Artur </a:t>
            </a:r>
            <a:r>
              <a:rPr lang="en-US" sz="1400" dirty="0" err="1"/>
              <a:t>Speiser</a:t>
            </a:r>
            <a:r>
              <a:rPr lang="en-US" sz="1400" dirty="0"/>
              <a:t> et al., Fast amortized inference of neural activity from</a:t>
            </a:r>
            <a:r>
              <a:rPr lang="hr-HR" sz="1400" dirty="0"/>
              <a:t> </a:t>
            </a:r>
            <a:r>
              <a:rPr lang="en-US" sz="1400" dirty="0"/>
              <a:t>calcium imaging </a:t>
            </a:r>
            <a:r>
              <a:rPr lang="en-US" sz="1400" dirty="0" err="1"/>
              <a:t>dara</a:t>
            </a:r>
            <a:r>
              <a:rPr lang="en-US" sz="1400" dirty="0"/>
              <a:t> with variational autoencoders.</a:t>
            </a:r>
          </a:p>
          <a:p>
            <a:r>
              <a:rPr lang="en-US" sz="1400" dirty="0"/>
              <a:t>3. Erik Lee </a:t>
            </a:r>
            <a:r>
              <a:rPr lang="en-US" sz="1400" dirty="0" err="1"/>
              <a:t>Nylen</a:t>
            </a:r>
            <a:r>
              <a:rPr lang="en-US" sz="1400" dirty="0"/>
              <a:t>, Pascal </a:t>
            </a:r>
            <a:r>
              <a:rPr lang="en-US" sz="1400" dirty="0" err="1"/>
              <a:t>Wallisch</a:t>
            </a:r>
            <a:r>
              <a:rPr lang="en-US" sz="1400" dirty="0"/>
              <a:t>, Neural Data science: A primer with</a:t>
            </a:r>
            <a:r>
              <a:rPr lang="hr-HR" sz="1400" dirty="0"/>
              <a:t> </a:t>
            </a:r>
            <a:r>
              <a:rPr lang="en-US" sz="1400" dirty="0"/>
              <a:t>MATLAB and Python, Academic Press, 2017</a:t>
            </a:r>
          </a:p>
          <a:p>
            <a:r>
              <a:rPr lang="en-US" sz="1400" dirty="0"/>
              <a:t>4. Greg W. Anderson, Alice </a:t>
            </a:r>
            <a:r>
              <a:rPr lang="en-US" sz="1400" dirty="0" err="1"/>
              <a:t>Guionnet</a:t>
            </a:r>
            <a:r>
              <a:rPr lang="en-US" sz="1400" dirty="0"/>
              <a:t>, </a:t>
            </a:r>
            <a:r>
              <a:rPr lang="en-US" sz="1400" dirty="0" err="1"/>
              <a:t>Ofer</a:t>
            </a:r>
            <a:r>
              <a:rPr lang="en-US" sz="1400" dirty="0"/>
              <a:t> </a:t>
            </a:r>
            <a:r>
              <a:rPr lang="en-US" sz="1400" dirty="0" err="1"/>
              <a:t>Zeitouni</a:t>
            </a:r>
            <a:r>
              <a:rPr lang="en-US" sz="1400" dirty="0"/>
              <a:t>, An introduction to</a:t>
            </a:r>
            <a:r>
              <a:rPr lang="hr-HR" sz="1400" dirty="0"/>
              <a:t> </a:t>
            </a:r>
            <a:r>
              <a:rPr lang="en-US" sz="1400" dirty="0"/>
              <a:t>Random Matrices, Cambridge University Press, 2005</a:t>
            </a:r>
          </a:p>
          <a:p>
            <a:r>
              <a:rPr lang="en-US" sz="1400" dirty="0"/>
              <a:t>5. Jerome H. Friedman, Robert </a:t>
            </a:r>
            <a:r>
              <a:rPr lang="en-US" sz="1400" dirty="0" err="1"/>
              <a:t>Tibshirani</a:t>
            </a:r>
            <a:r>
              <a:rPr lang="en-US" sz="1400" dirty="0"/>
              <a:t>, Trevor Hastie, The Elements</a:t>
            </a:r>
            <a:r>
              <a:rPr lang="hr-HR" sz="1400" dirty="0"/>
              <a:t> </a:t>
            </a:r>
            <a:r>
              <a:rPr lang="en-US" sz="1400" dirty="0"/>
              <a:t>of Statistical Learning, Springer, 2001</a:t>
            </a:r>
          </a:p>
        </p:txBody>
      </p:sp>
    </p:spTree>
    <p:extLst>
      <p:ext uri="{BB962C8B-B14F-4D97-AF65-F5344CB8AC3E}">
        <p14:creationId xmlns:p14="http://schemas.microsoft.com/office/powerpoint/2010/main" val="93867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361B-82AA-40F7-86B6-2FC7C564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7338B-363A-4600-ABFF-5434D9950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Probe su spojene direktno na neurone miša</a:t>
            </a:r>
          </a:p>
          <a:p>
            <a:r>
              <a:rPr lang="hr-HR" sz="2400" dirty="0"/>
              <a:t>Miš trći po već poznatoj stazi</a:t>
            </a:r>
          </a:p>
          <a:p>
            <a:r>
              <a:rPr lang="hr-HR" sz="2400" dirty="0"/>
              <a:t>Na stazi se nalaze trake za trcanje</a:t>
            </a:r>
          </a:p>
          <a:p>
            <a:r>
              <a:rPr lang="hr-HR" sz="2400" dirty="0"/>
              <a:t>Nakon svake trake mis dobije nagradu</a:t>
            </a:r>
          </a:p>
          <a:p>
            <a:r>
              <a:rPr lang="hr-HR" sz="2400" dirty="0"/>
              <a:t>Snimamo:1202 neurona</a:t>
            </a:r>
          </a:p>
          <a:p>
            <a:r>
              <a:rPr lang="hr-HR" sz="2400" dirty="0"/>
              <a:t>Trajanje eksperimenta: 25 min i 42 s</a:t>
            </a:r>
          </a:p>
          <a:p>
            <a:r>
              <a:rPr lang="hr-HR" sz="2400" dirty="0"/>
              <a:t>Frekvencija snimanja: 20Hz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000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0D7648B-B246-4B25-8E02-2DAAB80A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017050"/>
            <a:ext cx="6909801" cy="4560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DAE0E-5A77-4A57-9E16-DA29BED5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Opis 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88D60-72AC-4E83-87DA-CEAFA17C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Vrijednosti aktivnosti mogu biti pozitivne i negativne</a:t>
            </a:r>
          </a:p>
          <a:p>
            <a:r>
              <a:rPr lang="hr-HR" dirty="0"/>
              <a:t>Aktivnost je za vecinu neurona oko nule</a:t>
            </a:r>
          </a:p>
          <a:p>
            <a:r>
              <a:rPr lang="hr-HR" dirty="0"/>
              <a:t>Signal je „šumovit”</a:t>
            </a:r>
          </a:p>
          <a:p>
            <a:r>
              <a:rPr lang="hr-HR" dirty="0"/>
              <a:t>Zanimaju nas samo vrhovi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1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A012-1414-493D-888F-5D99D0BDA3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8294EED-E4F0-4B45-A4A9-443265A82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756497-E880-4929-A177-8A79583F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Opis 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0EF65-97F1-4850-9918-2814F52B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Bijela boja su vrijednosti oko nule</a:t>
            </a:r>
          </a:p>
          <a:p>
            <a:r>
              <a:rPr lang="hr-HR" dirty="0"/>
              <a:t>Vidimo da je aktivnost uglavnom nula</a:t>
            </a:r>
          </a:p>
          <a:p>
            <a:r>
              <a:rPr lang="hr-HR" dirty="0"/>
              <a:t>Primjećujemo i horizontalne linije, što ukazuje da neuron kad se aktivira, takav ostaje neko vrijeme</a:t>
            </a:r>
          </a:p>
          <a:p>
            <a:r>
              <a:rPr lang="hr-HR" dirty="0"/>
              <a:t>Nema vertikalnih linija što bi značilo da nije česta pojava da se neuroni aktiviraju zajedno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1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58AC3BD-7D9A-42DF-ABDE-64168769E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33999" y="1172520"/>
            <a:ext cx="6909801" cy="4249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F047A-9C7F-453C-B581-312395FD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Opis 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5170-9047-4E1D-8DAB-5BD378A6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Boxplot za 5 najaktivnijih neurona i 5 najmanje aktivnih neurona</a:t>
            </a:r>
          </a:p>
          <a:p>
            <a:r>
              <a:rPr lang="hr-HR" dirty="0"/>
              <a:t>Slabo aktivni neuroni su u svakom trku bili približno nula</a:t>
            </a:r>
          </a:p>
          <a:p>
            <a:r>
              <a:rPr lang="hr-HR" dirty="0"/>
              <a:t>Aktivni neuroni imaju veću standardnu devijaciju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0A62-72B6-462D-AB51-1C71106A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Isingov model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B01-6F48-44C4-AE6E-8DB24A31E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1431-9448-44CD-B7E5-9CF637F4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Isingov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0E50D-E739-42CA-9AC8-7F58F271A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model </a:t>
            </a:r>
            <a:r>
              <a:rPr lang="en-US" sz="2400" dirty="0" err="1"/>
              <a:t>feromagnetizma</a:t>
            </a:r>
            <a:r>
              <a:rPr lang="hr-HR" sz="2400" dirty="0"/>
              <a:t> u statističkoj fizici</a:t>
            </a:r>
          </a:p>
          <a:p>
            <a:r>
              <a:rPr lang="hr-HR" sz="2400" dirty="0"/>
              <a:t>Spinovi koji mogu biti u dva stanja (+1 ili -1)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04337-FA27-4A8D-AA99-A822BDDF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34" y="2752513"/>
            <a:ext cx="4137956" cy="1297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F8ED4-C533-4365-9059-9019B3A0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34" y="4316520"/>
            <a:ext cx="2054441" cy="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BD00-65A1-4355-B984-EE96D464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Modeliranje aktivnosti pomoću Isingovog modela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E8BB3-FDD2-4B10-86AB-F960DCE1D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sz="2400" dirty="0"/>
                  <a:t>Ako opisujemo N neurona, tada je broj mogućih kombinacija u Isingovom modelu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hr-HR" sz="2400" dirty="0"/>
              </a:p>
              <a:p>
                <a:r>
                  <a:rPr lang="hr-HR" sz="2400" dirty="0"/>
                  <a:t>Očekujemo da neuroni ne ispituju slučajno sva moguća stanja. Postoji pravilnost po kojoj se oni gibaju</a:t>
                </a:r>
              </a:p>
              <a:p>
                <a:r>
                  <a:rPr lang="hr-HR" sz="2400" dirty="0"/>
                  <a:t>Pitamo se: Koja je vjerojatnost da pronađemo neurone u određenom stanju?</a:t>
                </a:r>
              </a:p>
              <a:p>
                <a:r>
                  <a:rPr lang="hr-HR" sz="2400" dirty="0"/>
                  <a:t>Želimo model koji ima što manje strukture, a da pogađa naše eksperimentalne vrijednosti.</a:t>
                </a:r>
              </a:p>
              <a:p>
                <a:r>
                  <a:rPr lang="hr-HR" sz="2400" dirty="0"/>
                  <a:t>Model maksimalne entropije?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E8BB3-FDD2-4B10-86AB-F960DCE1D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2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708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Cambria Math</vt:lpstr>
      <vt:lpstr>Wingdings</vt:lpstr>
      <vt:lpstr>Retrospect</vt:lpstr>
      <vt:lpstr>Modeliranje aktivnosti neurona pomoću Isingovog modela</vt:lpstr>
      <vt:lpstr>Uvod</vt:lpstr>
      <vt:lpstr>Eksperiment</vt:lpstr>
      <vt:lpstr>Opis podataka</vt:lpstr>
      <vt:lpstr>Opis podataka</vt:lpstr>
      <vt:lpstr>Opis podataka</vt:lpstr>
      <vt:lpstr>Isingov model</vt:lpstr>
      <vt:lpstr>Isingov model</vt:lpstr>
      <vt:lpstr>Modeliranje aktivnosti pomoću Isingovog modela</vt:lpstr>
      <vt:lpstr>Modeliranje aktivnosti pomoću Isingovog modela</vt:lpstr>
      <vt:lpstr>Modeliranje aktivnosti pomoću Isingovog modela</vt:lpstr>
      <vt:lpstr>Obrada podataka</vt:lpstr>
      <vt:lpstr>Binarizacija podataka?</vt:lpstr>
      <vt:lpstr>Binarizacija podataka</vt:lpstr>
      <vt:lpstr>Opis postupka</vt:lpstr>
      <vt:lpstr>Broj aktivnih neurona</vt:lpstr>
      <vt:lpstr>Korelacijski koeficijenti</vt:lpstr>
      <vt:lpstr>Gradient Descent</vt:lpstr>
      <vt:lpstr>PowerPoint Presentation</vt:lpstr>
      <vt:lpstr>Zaključak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Modeliranje aktivnosti neurona pomo¢u Isingovog modela</dc:title>
  <dc:creator>Domjan Barić</dc:creator>
  <cp:lastModifiedBy>Domjan Barić</cp:lastModifiedBy>
  <cp:revision>10</cp:revision>
  <dcterms:created xsi:type="dcterms:W3CDTF">2018-01-25T21:39:10Z</dcterms:created>
  <dcterms:modified xsi:type="dcterms:W3CDTF">2018-01-25T22:55:37Z</dcterms:modified>
</cp:coreProperties>
</file>