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6" r:id="rId3"/>
    <p:sldId id="257" r:id="rId4"/>
    <p:sldId id="276" r:id="rId5"/>
    <p:sldId id="280" r:id="rId6"/>
    <p:sldId id="278" r:id="rId7"/>
    <p:sldId id="259" r:id="rId8"/>
    <p:sldId id="293" r:id="rId9"/>
    <p:sldId id="292" r:id="rId10"/>
    <p:sldId id="294" r:id="rId11"/>
    <p:sldId id="295" r:id="rId12"/>
    <p:sldId id="264" r:id="rId13"/>
    <p:sldId id="288" r:id="rId14"/>
    <p:sldId id="265" r:id="rId15"/>
    <p:sldId id="266" r:id="rId16"/>
    <p:sldId id="267" r:id="rId17"/>
    <p:sldId id="269" r:id="rId18"/>
    <p:sldId id="285" r:id="rId19"/>
    <p:sldId id="270" r:id="rId20"/>
    <p:sldId id="271" r:id="rId21"/>
    <p:sldId id="284" r:id="rId22"/>
    <p:sldId id="289" r:id="rId23"/>
    <p:sldId id="263" r:id="rId24"/>
    <p:sldId id="275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52" autoAdjust="0"/>
  </p:normalViewPr>
  <p:slideViewPr>
    <p:cSldViewPr>
      <p:cViewPr>
        <p:scale>
          <a:sx n="75" d="100"/>
          <a:sy n="75" d="100"/>
        </p:scale>
        <p:origin x="-56" y="2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38CD0-BC36-4EFA-BCC3-FF2BF588B98F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BB963-4B2F-4582-A7D5-BF6A41B6C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040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F3C19-6C2C-4190-BD32-F10E849B738F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616C0-382B-41E4-B6F3-3AC04AA9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84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8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1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E982207-2424-42A6-AE38-B68BA393D27D}" type="datetime1">
              <a:rPr lang="en-GB" smtClean="0"/>
              <a:t>25/01/2018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0AFC-E73D-4A31-9DDF-599CDAD2B514}" type="datetime1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6AB0-8723-427A-B74F-1E5DDAEB19A1}" type="datetime1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2376-AAD3-46F5-BDE6-5B509436197F}" type="datetime1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CEC8E1F-B8B3-48D5-A7EF-60C023A47BBB}" type="datetime1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7C2-9C52-4138-AB2A-0F6A799189CA}" type="datetime1">
              <a:rPr lang="en-GB" smtClean="0"/>
              <a:t>25/01/2018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E7FE-9333-4224-9603-46E8872E6BE2}" type="datetime1">
              <a:rPr lang="en-GB" smtClean="0"/>
              <a:t>25/01/2018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5E3-3FEA-40B3-A556-E78716CD5F40}" type="datetime1">
              <a:rPr lang="en-GB" smtClean="0"/>
              <a:t>25/01/2018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B44-D69E-48F6-A2ED-B14D910C58E9}" type="datetime1">
              <a:rPr lang="en-GB" smtClean="0"/>
              <a:t>25/01/2018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B4EF-5A8F-417F-BD48-480527023622}" type="datetime1">
              <a:rPr lang="en-GB" smtClean="0"/>
              <a:t>25/01/2018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80B7-650B-44AB-8209-8CD7EDF3452D}" type="datetime1">
              <a:rPr lang="en-GB" smtClean="0"/>
              <a:t>25/01/2018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C0041C-BDC6-406D-9722-720195D0C0E1}" type="datetime1">
              <a:rPr lang="en-GB" smtClean="0"/>
              <a:t>25/01/2018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Samostalni seminar iz istraživanja iz fizike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EFB030A-BFC2-476C-9B73-95C31EE006C7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1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984776" cy="1872208"/>
          </a:xfrm>
        </p:spPr>
        <p:txBody>
          <a:bodyPr>
            <a:noAutofit/>
          </a:bodyPr>
          <a:lstStyle/>
          <a:p>
            <a:r>
              <a:rPr lang="en-GB" dirty="0" err="1" smtClean="0"/>
              <a:t>Proučavanje</a:t>
            </a:r>
            <a:r>
              <a:rPr lang="en-GB" dirty="0" smtClean="0"/>
              <a:t> </a:t>
            </a:r>
            <a:r>
              <a:rPr lang="en-GB" dirty="0" err="1" smtClean="0"/>
              <a:t>ravnoteže</a:t>
            </a:r>
            <a:r>
              <a:rPr lang="en-GB" dirty="0" smtClean="0"/>
              <a:t> </a:t>
            </a:r>
            <a:r>
              <a:rPr lang="en-GB" dirty="0" err="1"/>
              <a:t>sila</a:t>
            </a:r>
            <a:r>
              <a:rPr lang="en-GB" dirty="0"/>
              <a:t> i </a:t>
            </a:r>
            <a:r>
              <a:rPr lang="en-GB" dirty="0" err="1"/>
              <a:t>momenata</a:t>
            </a:r>
            <a:r>
              <a:rPr lang="en-GB" dirty="0"/>
              <a:t> u </a:t>
            </a:r>
            <a:r>
              <a:rPr lang="en-GB" dirty="0" err="1"/>
              <a:t>diobenom</a:t>
            </a:r>
            <a:r>
              <a:rPr lang="en-GB" dirty="0"/>
              <a:t> </a:t>
            </a:r>
            <a:r>
              <a:rPr lang="en-GB" dirty="0" err="1"/>
              <a:t>vretenu</a:t>
            </a:r>
            <a:r>
              <a:rPr lang="en-GB" dirty="0"/>
              <a:t> u </a:t>
            </a:r>
            <a:r>
              <a:rPr lang="en-GB" dirty="0" err="1"/>
              <a:t>aproksimaciji</a:t>
            </a:r>
            <a:r>
              <a:rPr lang="en-GB" dirty="0"/>
              <a:t> </a:t>
            </a:r>
            <a:r>
              <a:rPr lang="en-GB" dirty="0" err="1"/>
              <a:t>srednjeg</a:t>
            </a:r>
            <a:r>
              <a:rPr lang="en-GB" dirty="0"/>
              <a:t> </a:t>
            </a:r>
            <a:r>
              <a:rPr lang="en-GB" dirty="0" err="1"/>
              <a:t>polja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858000" cy="821432"/>
          </a:xfrm>
        </p:spPr>
        <p:txBody>
          <a:bodyPr>
            <a:noAutofit/>
          </a:bodyPr>
          <a:lstStyle/>
          <a:p>
            <a:r>
              <a:rPr lang="en-GB" sz="1800" dirty="0" smtClean="0"/>
              <a:t>Arian </a:t>
            </a:r>
            <a:r>
              <a:rPr lang="en-GB" sz="1800" dirty="0" err="1" smtClean="0"/>
              <a:t>Ivec</a:t>
            </a:r>
            <a:endParaRPr lang="en-GB" sz="1800" dirty="0" smtClean="0"/>
          </a:p>
          <a:p>
            <a:r>
              <a:rPr lang="en-GB" sz="1800" dirty="0" smtClean="0"/>
              <a:t>Mentor: </a:t>
            </a:r>
            <a:r>
              <a:rPr lang="en-GB" sz="1800" dirty="0" err="1" smtClean="0"/>
              <a:t>izv</a:t>
            </a:r>
            <a:r>
              <a:rPr lang="en-GB" sz="1800" dirty="0" smtClean="0"/>
              <a:t>. Prof. dr. sc. </a:t>
            </a:r>
            <a:r>
              <a:rPr lang="en-GB" sz="1800" dirty="0" err="1" smtClean="0"/>
              <a:t>Nenad</a:t>
            </a:r>
            <a:r>
              <a:rPr lang="en-GB" sz="1800" dirty="0" smtClean="0"/>
              <a:t> </a:t>
            </a:r>
            <a:r>
              <a:rPr lang="en-GB" sz="1800" dirty="0" err="1" smtClean="0"/>
              <a:t>Pavin</a:t>
            </a:r>
            <a:endParaRPr lang="en-GB" sz="1800" dirty="0" smtClean="0"/>
          </a:p>
          <a:p>
            <a:r>
              <a:rPr lang="en-GB" sz="1800" dirty="0" err="1" smtClean="0"/>
              <a:t>Fizički</a:t>
            </a:r>
            <a:r>
              <a:rPr lang="en-GB" sz="1800" dirty="0" smtClean="0"/>
              <a:t> </a:t>
            </a:r>
            <a:r>
              <a:rPr lang="en-GB" sz="1800" dirty="0" err="1" smtClean="0"/>
              <a:t>odsjek</a:t>
            </a:r>
            <a:r>
              <a:rPr lang="en-GB" sz="1800" dirty="0" smtClean="0"/>
              <a:t>, PMF, </a:t>
            </a:r>
            <a:r>
              <a:rPr lang="en-GB" sz="1800" dirty="0" err="1" smtClean="0"/>
              <a:t>Bijenička</a:t>
            </a:r>
            <a:r>
              <a:rPr lang="en-GB" sz="1800" dirty="0" smtClean="0"/>
              <a:t> </a:t>
            </a:r>
            <a:r>
              <a:rPr lang="en-GB" sz="1800" dirty="0" err="1" smtClean="0"/>
              <a:t>cesta</a:t>
            </a:r>
            <a:endParaRPr lang="en-GB" sz="1800" dirty="0"/>
          </a:p>
        </p:txBody>
      </p:sp>
      <p:sp>
        <p:nvSpPr>
          <p:cNvPr id="5" name="Rectangle 4"/>
          <p:cNvSpPr/>
          <p:nvPr/>
        </p:nvSpPr>
        <p:spPr>
          <a:xfrm>
            <a:off x="3923928" y="5157192"/>
            <a:ext cx="376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Fizički</a:t>
            </a:r>
            <a:r>
              <a:rPr lang="en-GB" dirty="0"/>
              <a:t> </a:t>
            </a:r>
            <a:r>
              <a:rPr lang="en-GB" dirty="0" err="1"/>
              <a:t>odsjek</a:t>
            </a:r>
            <a:r>
              <a:rPr lang="en-GB" dirty="0"/>
              <a:t>, </a:t>
            </a:r>
            <a:r>
              <a:rPr lang="en-GB" dirty="0">
                <a:latin typeface="+mj-lt"/>
              </a:rPr>
              <a:t>PMF</a:t>
            </a:r>
            <a:r>
              <a:rPr lang="en-GB" dirty="0"/>
              <a:t>, </a:t>
            </a:r>
            <a:r>
              <a:rPr lang="en-GB" dirty="0" err="1"/>
              <a:t>Bijenička</a:t>
            </a:r>
            <a:r>
              <a:rPr lang="en-GB" dirty="0"/>
              <a:t> </a:t>
            </a:r>
            <a:r>
              <a:rPr lang="en-GB" dirty="0" err="1"/>
              <a:t>cesta</a:t>
            </a:r>
            <a:r>
              <a:rPr lang="en-GB" dirty="0"/>
              <a:t> 32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7" y="5013176"/>
            <a:ext cx="8610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0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990600"/>
          </a:xfrm>
        </p:spPr>
        <p:txBody>
          <a:bodyPr/>
          <a:lstStyle/>
          <a:p>
            <a:r>
              <a:rPr lang="en-GB" dirty="0" err="1" smtClean="0"/>
              <a:t>Jednadžbe</a:t>
            </a:r>
            <a:r>
              <a:rPr lang="en-GB" dirty="0" smtClean="0"/>
              <a:t> </a:t>
            </a:r>
            <a:r>
              <a:rPr lang="en-GB" dirty="0" err="1" smtClean="0"/>
              <a:t>ravnoteže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9567"/>
            <a:ext cx="7056784" cy="386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59119" y="3861048"/>
            <a:ext cx="1397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Novak et al.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7" y="4391221"/>
            <a:ext cx="285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19"/>
            <a:ext cx="5351415" cy="177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990600"/>
          </a:xfrm>
        </p:spPr>
        <p:txBody>
          <a:bodyPr/>
          <a:lstStyle/>
          <a:p>
            <a:r>
              <a:rPr lang="en-GB" dirty="0" err="1" smtClean="0"/>
              <a:t>Jednadžbe</a:t>
            </a:r>
            <a:r>
              <a:rPr lang="en-GB" dirty="0" smtClean="0"/>
              <a:t> </a:t>
            </a:r>
            <a:r>
              <a:rPr lang="en-GB" dirty="0" err="1" smtClean="0"/>
              <a:t>ravnoteže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9567"/>
            <a:ext cx="7056784" cy="386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59119" y="3861048"/>
            <a:ext cx="1397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Novak et al.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7" y="4391221"/>
            <a:ext cx="285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1" y="5229200"/>
            <a:ext cx="7929569" cy="63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11</a:t>
            </a:fld>
            <a:endParaRPr lang="en-GB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9" y="5441193"/>
            <a:ext cx="3429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7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Kontinuirani</a:t>
            </a:r>
            <a:r>
              <a:rPr lang="en-GB" dirty="0" smtClean="0"/>
              <a:t> model</a:t>
            </a:r>
            <a:endParaRPr lang="en-GB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1178332" cy="33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3" y="3284984"/>
            <a:ext cx="4381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0" y="4415962"/>
            <a:ext cx="4857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627784" y="21313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2627784" y="33773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2627784" y="44878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42894" y="1423535"/>
            <a:ext cx="4553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/>
              <a:t>Prelazak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kontinurane</a:t>
            </a:r>
            <a:r>
              <a:rPr lang="en-GB" sz="2400" dirty="0" smtClean="0"/>
              <a:t> </a:t>
            </a:r>
            <a:r>
              <a:rPr lang="en-GB" sz="2400" dirty="0" err="1" smtClean="0"/>
              <a:t>varijable</a:t>
            </a:r>
            <a:endParaRPr lang="en-GB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25972"/>
            <a:ext cx="15049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12</a:t>
            </a:fld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06" y="3284984"/>
            <a:ext cx="17240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87882"/>
            <a:ext cx="1762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9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33" y="1704125"/>
            <a:ext cx="48482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Gustoća</a:t>
            </a:r>
            <a:r>
              <a:rPr lang="en-GB" dirty="0" smtClean="0"/>
              <a:t> </a:t>
            </a:r>
            <a:r>
              <a:rPr lang="en-GB" dirty="0" err="1" smtClean="0"/>
              <a:t>mikrotubula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6048" y="1188632"/>
            <a:ext cx="3394720" cy="4937760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Homogeno</a:t>
            </a:r>
            <a:r>
              <a:rPr lang="en-GB" sz="2400" dirty="0" smtClean="0"/>
              <a:t> </a:t>
            </a:r>
            <a:r>
              <a:rPr lang="en-GB" sz="2400" dirty="0" err="1" smtClean="0"/>
              <a:t>raspodjeljeni</a:t>
            </a:r>
            <a:r>
              <a:rPr lang="en-GB" sz="2400" dirty="0" smtClean="0"/>
              <a:t> </a:t>
            </a:r>
            <a:r>
              <a:rPr lang="en-GB" sz="2400" dirty="0" err="1" smtClean="0"/>
              <a:t>po</a:t>
            </a:r>
            <a:r>
              <a:rPr lang="en-GB" sz="2400" dirty="0" smtClean="0"/>
              <a:t> </a:t>
            </a:r>
            <a:r>
              <a:rPr lang="en-GB" sz="2400" dirty="0" err="1" smtClean="0"/>
              <a:t>površeni</a:t>
            </a:r>
            <a:r>
              <a:rPr lang="en-GB" sz="2400" dirty="0" smtClean="0"/>
              <a:t> </a:t>
            </a:r>
            <a:r>
              <a:rPr lang="en-GB" sz="2400" dirty="0" err="1" smtClean="0"/>
              <a:t>sfere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err="1" smtClean="0"/>
              <a:t>Granični</a:t>
            </a:r>
            <a:r>
              <a:rPr lang="en-GB" sz="2400" dirty="0" smtClean="0"/>
              <a:t> </a:t>
            </a:r>
            <a:r>
              <a:rPr lang="en-GB" sz="2400" dirty="0" err="1" smtClean="0"/>
              <a:t>kut</a:t>
            </a:r>
            <a:r>
              <a:rPr lang="en-GB" sz="2400" dirty="0" smtClean="0"/>
              <a:t> </a:t>
            </a:r>
            <a:r>
              <a:rPr lang="en-GB" sz="2400" dirty="0" err="1" smtClean="0"/>
              <a:t>populiranosti</a:t>
            </a:r>
            <a:endParaRPr lang="en-GB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66056"/>
            <a:ext cx="401454" cy="46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57192"/>
            <a:ext cx="15065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915816" y="5334636"/>
            <a:ext cx="1800200" cy="340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9" y="5266708"/>
            <a:ext cx="753203" cy="47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40" y="1556792"/>
            <a:ext cx="3062953" cy="74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940152" y="2924944"/>
            <a:ext cx="1368152" cy="1363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32040" y="3573016"/>
            <a:ext cx="38164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93678" y="3646164"/>
            <a:ext cx="18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82" y="3242180"/>
            <a:ext cx="217198" cy="20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>
            <a:endCxn id="7" idx="7"/>
          </p:cNvCxnSpPr>
          <p:nvPr/>
        </p:nvCxnSpPr>
        <p:spPr>
          <a:xfrm flipV="1">
            <a:off x="6624228" y="3124603"/>
            <a:ext cx="483715" cy="448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7" idx="5"/>
          </p:cNvCxnSpPr>
          <p:nvPr/>
        </p:nvCxnSpPr>
        <p:spPr>
          <a:xfrm>
            <a:off x="6624228" y="3573016"/>
            <a:ext cx="483715" cy="515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24" y="3359841"/>
            <a:ext cx="180974" cy="1809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6" name="Circular Arrow 25"/>
          <p:cNvSpPr/>
          <p:nvPr/>
        </p:nvSpPr>
        <p:spPr>
          <a:xfrm>
            <a:off x="5324045" y="3359841"/>
            <a:ext cx="235888" cy="2737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77" y="3220669"/>
            <a:ext cx="102968" cy="16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43" y="3098277"/>
            <a:ext cx="318786" cy="46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3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  <p:bldP spid="11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Simetrije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17712"/>
            <a:ext cx="4320480" cy="202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060848"/>
            <a:ext cx="3600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/>
              <a:t>Rotaciona</a:t>
            </a:r>
            <a:r>
              <a:rPr lang="en-GB" sz="2400" dirty="0" smtClean="0"/>
              <a:t> </a:t>
            </a:r>
            <a:r>
              <a:rPr lang="en-GB" sz="2400" dirty="0" err="1" smtClean="0"/>
              <a:t>simetrija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   </a:t>
            </a:r>
            <a:r>
              <a:rPr lang="en-GB" sz="2400" dirty="0" err="1" smtClean="0"/>
              <a:t>oko</a:t>
            </a:r>
            <a:r>
              <a:rPr lang="en-GB" sz="2400" dirty="0" smtClean="0"/>
              <a:t> </a:t>
            </a:r>
            <a:r>
              <a:rPr lang="en-GB" sz="2400" dirty="0" err="1" smtClean="0"/>
              <a:t>osi</a:t>
            </a:r>
            <a:r>
              <a:rPr lang="en-GB" sz="2400" dirty="0" smtClean="0"/>
              <a:t> </a:t>
            </a:r>
            <a:r>
              <a:rPr lang="en-GB" sz="2400" dirty="0" err="1" smtClean="0"/>
              <a:t>spojnice</a:t>
            </a: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3563888" y="2348880"/>
            <a:ext cx="1080120" cy="306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0350" y="4444662"/>
            <a:ext cx="716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/>
              <a:t>Invarijantnost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zamjenu</a:t>
            </a:r>
            <a:r>
              <a:rPr lang="en-GB" sz="2400" dirty="0" smtClean="0"/>
              <a:t> </a:t>
            </a:r>
            <a:r>
              <a:rPr lang="en-GB" sz="2400" dirty="0" err="1" smtClean="0"/>
              <a:t>lijevog</a:t>
            </a:r>
            <a:r>
              <a:rPr lang="en-GB" sz="2400" dirty="0" smtClean="0"/>
              <a:t> i </a:t>
            </a:r>
            <a:r>
              <a:rPr lang="en-GB" sz="2400" dirty="0" err="1" smtClean="0"/>
              <a:t>desnog</a:t>
            </a:r>
            <a:r>
              <a:rPr lang="en-GB" sz="2400" dirty="0" smtClean="0"/>
              <a:t> </a:t>
            </a:r>
            <a:r>
              <a:rPr lang="en-GB" sz="2400" dirty="0" err="1" smtClean="0"/>
              <a:t>centrosoma</a:t>
            </a:r>
            <a:endParaRPr lang="en-GB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73216"/>
            <a:ext cx="130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ent-Up Arrow 7"/>
          <p:cNvSpPr/>
          <p:nvPr/>
        </p:nvSpPr>
        <p:spPr>
          <a:xfrm rot="5400000">
            <a:off x="4313684" y="5144314"/>
            <a:ext cx="660648" cy="6732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Implementiranje</a:t>
            </a:r>
            <a:r>
              <a:rPr lang="en-GB" dirty="0" smtClean="0"/>
              <a:t> </a:t>
            </a:r>
            <a:r>
              <a:rPr lang="en-GB" dirty="0" err="1" smtClean="0"/>
              <a:t>simetrija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80" y="1168324"/>
            <a:ext cx="6514432" cy="11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627784" y="2888940"/>
            <a:ext cx="3600400" cy="3420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96136" y="3501008"/>
            <a:ext cx="2520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96136" y="227687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96136" y="2276872"/>
            <a:ext cx="25202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9221"/>
          <p:cNvSpPr txBox="1"/>
          <p:nvPr/>
        </p:nvSpPr>
        <p:spPr>
          <a:xfrm>
            <a:off x="6732240" y="461475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cxnSp>
        <p:nvCxnSpPr>
          <p:cNvPr id="9224" name="Straight Arrow Connector 9223"/>
          <p:cNvCxnSpPr/>
          <p:nvPr/>
        </p:nvCxnSpPr>
        <p:spPr>
          <a:xfrm>
            <a:off x="1907704" y="4592726"/>
            <a:ext cx="52565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9" name="Straight Arrow Connector 9228"/>
          <p:cNvCxnSpPr/>
          <p:nvPr/>
        </p:nvCxnSpPr>
        <p:spPr>
          <a:xfrm flipV="1">
            <a:off x="4427984" y="2276872"/>
            <a:ext cx="0" cy="4176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TextBox 9229"/>
          <p:cNvSpPr txBox="1"/>
          <p:nvPr/>
        </p:nvSpPr>
        <p:spPr>
          <a:xfrm>
            <a:off x="4113689" y="241769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cxnSp>
        <p:nvCxnSpPr>
          <p:cNvPr id="9234" name="Straight Connector 9233"/>
          <p:cNvCxnSpPr/>
          <p:nvPr/>
        </p:nvCxnSpPr>
        <p:spPr>
          <a:xfrm flipV="1">
            <a:off x="4427984" y="2763914"/>
            <a:ext cx="2304256" cy="1828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26" y="3831619"/>
            <a:ext cx="227738" cy="33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2449589"/>
            <a:ext cx="4572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35" y="2888940"/>
            <a:ext cx="165060" cy="27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02" y="4790385"/>
            <a:ext cx="2857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265966" y="4418062"/>
            <a:ext cx="324036" cy="349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08166" y="457394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54217" y="4778744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8" y="3607182"/>
            <a:ext cx="1218880" cy="151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53282"/>
            <a:ext cx="4824536" cy="407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7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222" grpId="0"/>
      <p:bldP spid="9230" grpId="0"/>
      <p:bldP spid="6" grpId="0" animBg="1"/>
      <p:bldP spid="6" grpId="1" animBg="1"/>
      <p:bldP spid="5" grpId="0" animBg="1"/>
      <p:bldP spid="5" grpId="1" animBg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Jednadžbe</a:t>
            </a:r>
            <a:r>
              <a:rPr lang="en-GB" dirty="0" smtClean="0"/>
              <a:t> </a:t>
            </a:r>
            <a:r>
              <a:rPr lang="en-GB" dirty="0" err="1" smtClean="0"/>
              <a:t>ravnoteže</a:t>
            </a:r>
            <a:r>
              <a:rPr lang="en-GB" dirty="0" smtClean="0"/>
              <a:t> - </a:t>
            </a:r>
            <a:r>
              <a:rPr lang="en-GB" dirty="0" err="1" smtClean="0"/>
              <a:t>centrosom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67269"/>
            <a:ext cx="30956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09" y="3982228"/>
            <a:ext cx="4913534" cy="74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1245"/>
            <a:ext cx="28289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444"/>
            <a:ext cx="2114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3" y="2288638"/>
            <a:ext cx="24098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2" y="4725144"/>
            <a:ext cx="24098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164001" y="17488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3164001" y="41589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6156176" y="2492896"/>
            <a:ext cx="216024" cy="533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1849"/>
            <a:ext cx="2682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9" y="3150759"/>
            <a:ext cx="3769420" cy="62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94" y="5447475"/>
            <a:ext cx="1847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47" y="4819493"/>
            <a:ext cx="2240596" cy="95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Jednadžbe</a:t>
            </a:r>
            <a:r>
              <a:rPr lang="en-GB" dirty="0" smtClean="0"/>
              <a:t> </a:t>
            </a:r>
            <a:r>
              <a:rPr lang="en-GB" dirty="0" err="1" smtClean="0"/>
              <a:t>ravnoteže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sile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mikrotubul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049343"/>
            <a:ext cx="64389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70" y="4171793"/>
            <a:ext cx="2343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4850"/>
            <a:ext cx="1762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483768" y="20493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4932040" y="2852936"/>
            <a:ext cx="50405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9552" y="4725144"/>
            <a:ext cx="2664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/>
              <a:t>Veza</a:t>
            </a:r>
            <a:r>
              <a:rPr lang="en-GB" sz="2400" dirty="0" smtClean="0"/>
              <a:t> </a:t>
            </a:r>
            <a:r>
              <a:rPr lang="en-GB" sz="2400" dirty="0" err="1" smtClean="0"/>
              <a:t>položaja</a:t>
            </a:r>
            <a:r>
              <a:rPr lang="en-GB" sz="2400" dirty="0" smtClean="0"/>
              <a:t> </a:t>
            </a:r>
            <a:r>
              <a:rPr lang="en-GB" sz="2400" dirty="0" err="1" smtClean="0"/>
              <a:t>lijevog</a:t>
            </a:r>
            <a:r>
              <a:rPr lang="en-GB" sz="2400" dirty="0" smtClean="0"/>
              <a:t> i </a:t>
            </a:r>
            <a:r>
              <a:rPr lang="en-GB" sz="2400" dirty="0" err="1" smtClean="0"/>
              <a:t>desnog</a:t>
            </a:r>
            <a:r>
              <a:rPr lang="en-GB" sz="2400" dirty="0" smtClean="0"/>
              <a:t> </a:t>
            </a:r>
            <a:r>
              <a:rPr lang="en-GB" sz="2400" dirty="0" err="1" smtClean="0"/>
              <a:t>kraja</a:t>
            </a:r>
            <a:r>
              <a:rPr lang="en-GB" sz="2400" dirty="0" smtClean="0"/>
              <a:t> MT-a</a:t>
            </a:r>
            <a:endParaRPr lang="en-GB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9906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Jednadžbe</a:t>
            </a:r>
            <a:r>
              <a:rPr lang="en-GB" dirty="0"/>
              <a:t> </a:t>
            </a:r>
            <a:r>
              <a:rPr lang="en-GB" dirty="0" err="1" smtClean="0"/>
              <a:t>ravnoteže</a:t>
            </a:r>
            <a:r>
              <a:rPr lang="en-GB" dirty="0" smtClean="0"/>
              <a:t> – </a:t>
            </a:r>
            <a:r>
              <a:rPr lang="en-GB" dirty="0" err="1" smtClean="0"/>
              <a:t>momenti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mikrotubul</a:t>
            </a:r>
            <a:endParaRPr lang="en-GB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93" y="4221088"/>
            <a:ext cx="6457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141606" y="28529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66" y="1505648"/>
            <a:ext cx="4583711" cy="67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9906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Jednadžbe</a:t>
            </a:r>
            <a:r>
              <a:rPr lang="en-GB" dirty="0"/>
              <a:t> </a:t>
            </a:r>
            <a:r>
              <a:rPr lang="en-GB" dirty="0" err="1" smtClean="0"/>
              <a:t>ravnoteže</a:t>
            </a:r>
            <a:r>
              <a:rPr lang="en-GB" dirty="0" smtClean="0"/>
              <a:t> – </a:t>
            </a:r>
            <a:r>
              <a:rPr lang="en-GB" dirty="0" err="1" smtClean="0"/>
              <a:t>momenti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mikrotubul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8166"/>
            <a:ext cx="8000946" cy="462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494" y="1200946"/>
            <a:ext cx="291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/>
              <a:t>Raspis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komponentama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Stanična</a:t>
            </a:r>
            <a:r>
              <a:rPr lang="en-GB" dirty="0" smtClean="0"/>
              <a:t> </a:t>
            </a:r>
            <a:r>
              <a:rPr lang="en-GB" dirty="0" err="1" smtClean="0"/>
              <a:t>dioba</a:t>
            </a:r>
            <a:endParaRPr lang="en-US" dirty="0"/>
          </a:p>
        </p:txBody>
      </p:sp>
      <p:pic>
        <p:nvPicPr>
          <p:cNvPr id="7" name="video-1516885182.avi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5896" y="620688"/>
            <a:ext cx="5210069" cy="5296933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67544" y="1340768"/>
            <a:ext cx="2890664" cy="4960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Dioba</a:t>
            </a:r>
            <a:r>
              <a:rPr lang="en-GB" dirty="0" smtClean="0"/>
              <a:t> </a:t>
            </a:r>
            <a:r>
              <a:rPr lang="en-GB" dirty="0" err="1" smtClean="0"/>
              <a:t>tjelesnih</a:t>
            </a:r>
            <a:r>
              <a:rPr lang="en-GB" dirty="0" smtClean="0"/>
              <a:t> </a:t>
            </a:r>
            <a:r>
              <a:rPr lang="en-GB" dirty="0" err="1" smtClean="0"/>
              <a:t>stanica</a:t>
            </a:r>
            <a:r>
              <a:rPr lang="en-GB" dirty="0" smtClean="0"/>
              <a:t> - </a:t>
            </a:r>
            <a:r>
              <a:rPr lang="en-GB" dirty="0" err="1" smtClean="0"/>
              <a:t>mitoza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err="1" smtClean="0"/>
              <a:t>Stanica</a:t>
            </a:r>
            <a:r>
              <a:rPr lang="en-GB" dirty="0" smtClean="0"/>
              <a:t> </a:t>
            </a:r>
            <a:r>
              <a:rPr lang="en-GB" dirty="0" err="1" smtClean="0"/>
              <a:t>majka</a:t>
            </a:r>
            <a:r>
              <a:rPr lang="en-GB" dirty="0" smtClean="0"/>
              <a:t> se </a:t>
            </a:r>
            <a:r>
              <a:rPr lang="en-GB" dirty="0" err="1" smtClean="0"/>
              <a:t>djeli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dvije</a:t>
            </a:r>
            <a:r>
              <a:rPr lang="en-GB" dirty="0" smtClean="0"/>
              <a:t> </a:t>
            </a:r>
            <a:r>
              <a:rPr lang="en-GB" dirty="0" err="1" smtClean="0"/>
              <a:t>stanice</a:t>
            </a:r>
            <a:r>
              <a:rPr lang="en-GB" dirty="0" smtClean="0"/>
              <a:t> </a:t>
            </a:r>
            <a:r>
              <a:rPr lang="en-GB" dirty="0" err="1" smtClean="0"/>
              <a:t>kćeri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7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Taylorov</a:t>
            </a:r>
            <a:r>
              <a:rPr lang="en-GB" dirty="0" smtClean="0"/>
              <a:t> </a:t>
            </a:r>
            <a:r>
              <a:rPr lang="en-GB" dirty="0" err="1" smtClean="0"/>
              <a:t>razvoj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3816424" cy="452816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Rješavamo</a:t>
            </a:r>
            <a:r>
              <a:rPr lang="en-GB" dirty="0" smtClean="0"/>
              <a:t> </a:t>
            </a:r>
            <a:r>
              <a:rPr lang="en-GB" dirty="0" err="1" smtClean="0"/>
              <a:t>razvojem</a:t>
            </a:r>
            <a:r>
              <a:rPr lang="en-GB" dirty="0" smtClean="0"/>
              <a:t> u </a:t>
            </a:r>
          </a:p>
          <a:p>
            <a:pPr marL="0" indent="0">
              <a:buNone/>
            </a:pPr>
            <a:r>
              <a:rPr lang="en-GB" dirty="0" err="1" smtClean="0"/>
              <a:t>Taylorov</a:t>
            </a:r>
            <a:r>
              <a:rPr lang="en-GB" dirty="0" smtClean="0"/>
              <a:t> red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Zadržavamo</a:t>
            </a:r>
            <a:r>
              <a:rPr lang="en-GB" dirty="0" smtClean="0"/>
              <a:t> se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prvom</a:t>
            </a:r>
            <a:r>
              <a:rPr lang="en-GB" dirty="0" smtClean="0"/>
              <a:t> </a:t>
            </a:r>
            <a:r>
              <a:rPr lang="en-GB" dirty="0" err="1" smtClean="0"/>
              <a:t>redu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22" y="2636912"/>
            <a:ext cx="4921978" cy="171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70224"/>
            <a:ext cx="933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Rješavanje</a:t>
            </a:r>
            <a:r>
              <a:rPr lang="en-GB" dirty="0"/>
              <a:t> </a:t>
            </a:r>
            <a:r>
              <a:rPr lang="en-GB" dirty="0" err="1" smtClean="0"/>
              <a:t>modela</a:t>
            </a:r>
            <a:r>
              <a:rPr lang="en-GB" dirty="0" smtClean="0"/>
              <a:t> - sile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75703"/>
            <a:ext cx="3183200" cy="109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7427"/>
            <a:ext cx="2016224" cy="10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627204" y="2492896"/>
            <a:ext cx="1656763" cy="333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2" y="4149080"/>
            <a:ext cx="22955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113076"/>
            <a:ext cx="3711587" cy="5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627784" y="4221088"/>
            <a:ext cx="1656184" cy="370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Rješavanje</a:t>
            </a:r>
            <a:r>
              <a:rPr lang="en-GB" dirty="0"/>
              <a:t> </a:t>
            </a:r>
            <a:r>
              <a:rPr lang="en-GB" dirty="0" err="1" smtClean="0"/>
              <a:t>modela</a:t>
            </a:r>
            <a:r>
              <a:rPr lang="en-GB" dirty="0" smtClean="0"/>
              <a:t> - </a:t>
            </a:r>
            <a:r>
              <a:rPr lang="en-GB" dirty="0" err="1" smtClean="0"/>
              <a:t>momenti</a:t>
            </a:r>
            <a:endParaRPr lang="en-GB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221915"/>
            <a:ext cx="4313497" cy="74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25" y="5157192"/>
            <a:ext cx="1798156" cy="43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0" y="3431573"/>
            <a:ext cx="4702515" cy="58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Bent-Up Arrow 8"/>
          <p:cNvSpPr/>
          <p:nvPr/>
        </p:nvSpPr>
        <p:spPr>
          <a:xfrm rot="5400000">
            <a:off x="2019948" y="3964828"/>
            <a:ext cx="720574" cy="123309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2174"/>
            <a:ext cx="1774692" cy="7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35" y="1844824"/>
            <a:ext cx="2661936" cy="80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296733" y="1959164"/>
            <a:ext cx="1368152" cy="393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84" y="3459172"/>
            <a:ext cx="4495558" cy="212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Oblik</a:t>
            </a:r>
            <a:r>
              <a:rPr lang="en-GB" dirty="0" smtClean="0"/>
              <a:t> </a:t>
            </a:r>
            <a:r>
              <a:rPr lang="en-GB" dirty="0" err="1" smtClean="0"/>
              <a:t>mikrotubula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867" y="1553678"/>
            <a:ext cx="4506560" cy="10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39552" y="1268760"/>
            <a:ext cx="4042792" cy="488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err="1" smtClean="0"/>
              <a:t>Statička</a:t>
            </a:r>
            <a:r>
              <a:rPr lang="en-GB" dirty="0" smtClean="0"/>
              <a:t> </a:t>
            </a:r>
            <a:r>
              <a:rPr lang="en-GB" dirty="0" err="1" smtClean="0"/>
              <a:t>Kirchofova</a:t>
            </a:r>
            <a:r>
              <a:rPr lang="en-GB" dirty="0" smtClean="0"/>
              <a:t> </a:t>
            </a:r>
            <a:r>
              <a:rPr lang="en-GB" dirty="0" err="1" smtClean="0"/>
              <a:t>jednadžba</a:t>
            </a:r>
            <a:r>
              <a:rPr lang="en-GB" dirty="0" smtClean="0"/>
              <a:t> (SKJ)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707904" y="1844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74674"/>
            <a:ext cx="6779667" cy="283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96" y="3604260"/>
            <a:ext cx="23336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44077" y="4942136"/>
            <a:ext cx="25527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05" y="5585362"/>
            <a:ext cx="731391" cy="3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4" y="5892330"/>
            <a:ext cx="1258857" cy="41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Zaključak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19256" cy="4888200"/>
          </a:xfrm>
        </p:spPr>
        <p:txBody>
          <a:bodyPr/>
          <a:lstStyle/>
          <a:p>
            <a:r>
              <a:rPr lang="en-GB" dirty="0" smtClean="0"/>
              <a:t>Od 16 </a:t>
            </a:r>
            <a:r>
              <a:rPr lang="en-GB" dirty="0" err="1" smtClean="0"/>
              <a:t>koeficijenata</a:t>
            </a:r>
            <a:r>
              <a:rPr lang="en-GB" dirty="0" smtClean="0"/>
              <a:t> </a:t>
            </a:r>
            <a:r>
              <a:rPr lang="en-GB" dirty="0" err="1" smtClean="0"/>
              <a:t>ostaje</a:t>
            </a:r>
            <a:r>
              <a:rPr lang="en-GB" dirty="0" smtClean="0"/>
              <a:t> </a:t>
            </a:r>
            <a:r>
              <a:rPr lang="en-GB" dirty="0" err="1" smtClean="0"/>
              <a:t>njih</a:t>
            </a:r>
            <a:r>
              <a:rPr lang="en-GB" dirty="0" smtClean="0"/>
              <a:t> 6 </a:t>
            </a:r>
            <a:r>
              <a:rPr lang="en-GB" dirty="0" err="1" smtClean="0"/>
              <a:t>neovisno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 </a:t>
            </a:r>
            <a:r>
              <a:rPr lang="en-GB" dirty="0" err="1" smtClean="0"/>
              <a:t>nastavku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</a:t>
            </a:r>
            <a:r>
              <a:rPr lang="en-GB" dirty="0" err="1" smtClean="0"/>
              <a:t>treba</a:t>
            </a:r>
            <a:r>
              <a:rPr lang="en-GB" dirty="0" smtClean="0"/>
              <a:t> </a:t>
            </a:r>
            <a:r>
              <a:rPr lang="en-GB" dirty="0" err="1" smtClean="0"/>
              <a:t>dobiti</a:t>
            </a:r>
            <a:r>
              <a:rPr lang="en-GB" dirty="0" smtClean="0"/>
              <a:t> </a:t>
            </a:r>
            <a:r>
              <a:rPr lang="en-GB" dirty="0" err="1" smtClean="0"/>
              <a:t>oblike</a:t>
            </a:r>
            <a:r>
              <a:rPr lang="en-GB" dirty="0" smtClean="0"/>
              <a:t> </a:t>
            </a:r>
            <a:r>
              <a:rPr lang="en-GB" dirty="0" err="1" smtClean="0"/>
              <a:t>preko</a:t>
            </a:r>
            <a:r>
              <a:rPr lang="en-GB" dirty="0" smtClean="0"/>
              <a:t> SKJ u </a:t>
            </a:r>
            <a:r>
              <a:rPr lang="en-GB" dirty="0" err="1" smtClean="0"/>
              <a:t>usporedbi</a:t>
            </a:r>
            <a:r>
              <a:rPr lang="en-GB" dirty="0" smtClean="0"/>
              <a:t> s </a:t>
            </a:r>
            <a:r>
              <a:rPr lang="en-GB" dirty="0" err="1" smtClean="0"/>
              <a:t>mikroskopijom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Steći</a:t>
            </a:r>
            <a:r>
              <a:rPr lang="en-GB" dirty="0" smtClean="0"/>
              <a:t> </a:t>
            </a:r>
            <a:r>
              <a:rPr lang="en-GB" dirty="0" err="1" smtClean="0"/>
              <a:t>uvid</a:t>
            </a:r>
            <a:r>
              <a:rPr lang="en-GB" dirty="0" smtClean="0"/>
              <a:t> u </a:t>
            </a:r>
            <a:r>
              <a:rPr lang="en-GB" dirty="0" err="1" smtClean="0"/>
              <a:t>statiku</a:t>
            </a:r>
            <a:r>
              <a:rPr lang="en-GB" dirty="0" smtClean="0"/>
              <a:t> </a:t>
            </a:r>
            <a:r>
              <a:rPr lang="en-GB" dirty="0" err="1" smtClean="0"/>
              <a:t>cjelokupnog</a:t>
            </a:r>
            <a:r>
              <a:rPr lang="en-GB" dirty="0" smtClean="0"/>
              <a:t> </a:t>
            </a:r>
            <a:r>
              <a:rPr lang="en-GB" dirty="0" err="1" smtClean="0"/>
              <a:t>vretena</a:t>
            </a:r>
            <a:r>
              <a:rPr lang="en-GB" dirty="0" smtClean="0"/>
              <a:t> i </a:t>
            </a:r>
            <a:r>
              <a:rPr lang="en-GB" dirty="0" err="1" smtClean="0"/>
              <a:t>kako</a:t>
            </a:r>
            <a:r>
              <a:rPr lang="en-GB" dirty="0" smtClean="0"/>
              <a:t> do </a:t>
            </a:r>
            <a:r>
              <a:rPr lang="en-GB" dirty="0" err="1" smtClean="0"/>
              <a:t>nje</a:t>
            </a:r>
            <a:r>
              <a:rPr lang="en-GB" dirty="0" smtClean="0"/>
              <a:t> </a:t>
            </a:r>
            <a:r>
              <a:rPr lang="en-GB" dirty="0" err="1" smtClean="0"/>
              <a:t>uopće</a:t>
            </a:r>
            <a:r>
              <a:rPr lang="en-GB" dirty="0" smtClean="0"/>
              <a:t> </a:t>
            </a:r>
            <a:r>
              <a:rPr lang="en-GB" dirty="0" err="1" smtClean="0"/>
              <a:t>dolazi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Zahvale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4990"/>
            <a:ext cx="16859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4829"/>
            <a:ext cx="1685925" cy="21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54" y="4507353"/>
            <a:ext cx="178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izv</a:t>
            </a:r>
            <a:r>
              <a:rPr lang="en-GB" dirty="0" smtClean="0"/>
              <a:t>. </a:t>
            </a:r>
            <a:r>
              <a:rPr lang="en-GB" dirty="0" smtClean="0"/>
              <a:t>prof</a:t>
            </a:r>
            <a:r>
              <a:rPr lang="en-GB" dirty="0" smtClean="0"/>
              <a:t>. dr. sc. </a:t>
            </a:r>
            <a:r>
              <a:rPr lang="en-GB" dirty="0" err="1" smtClean="0"/>
              <a:t>Nenad</a:t>
            </a:r>
            <a:r>
              <a:rPr lang="en-GB" dirty="0" smtClean="0"/>
              <a:t> </a:t>
            </a:r>
            <a:r>
              <a:rPr lang="en-GB" dirty="0" err="1" smtClean="0"/>
              <a:t>Pavin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450735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mag</a:t>
            </a:r>
            <a:r>
              <a:rPr lang="en-GB" dirty="0" smtClean="0"/>
              <a:t>. </a:t>
            </a:r>
            <a:r>
              <a:rPr lang="en-GB" dirty="0" err="1"/>
              <a:t>p</a:t>
            </a:r>
            <a:r>
              <a:rPr lang="en-GB" dirty="0" err="1" smtClean="0"/>
              <a:t>hy</a:t>
            </a:r>
            <a:r>
              <a:rPr lang="en-GB" dirty="0" smtClean="0"/>
              <a:t>. </a:t>
            </a:r>
            <a:r>
              <a:rPr lang="en-GB" dirty="0" err="1" smtClean="0"/>
              <a:t>Ivana</a:t>
            </a:r>
            <a:r>
              <a:rPr lang="en-GB" dirty="0" smtClean="0"/>
              <a:t> Ban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901527"/>
            <a:ext cx="818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Zahvaljujem</a:t>
            </a:r>
            <a:r>
              <a:rPr lang="en-GB" sz="2400" dirty="0" smtClean="0"/>
              <a:t> se </a:t>
            </a:r>
            <a:r>
              <a:rPr lang="en-GB" sz="2400" dirty="0" err="1" smtClean="0"/>
              <a:t>Pavin-Tolić</a:t>
            </a:r>
            <a:r>
              <a:rPr lang="en-GB" sz="2400" dirty="0" smtClean="0"/>
              <a:t> </a:t>
            </a:r>
            <a:r>
              <a:rPr lang="en-GB" sz="2400" dirty="0" err="1" smtClean="0"/>
              <a:t>grupi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mogućnosti</a:t>
            </a:r>
            <a:r>
              <a:rPr lang="en-GB" sz="2400" dirty="0" smtClean="0"/>
              <a:t> </a:t>
            </a:r>
            <a:r>
              <a:rPr lang="en-GB" sz="2400" dirty="0" err="1" smtClean="0"/>
              <a:t>izradi</a:t>
            </a:r>
            <a:r>
              <a:rPr lang="en-GB" sz="2400" dirty="0" smtClean="0"/>
              <a:t> </a:t>
            </a:r>
            <a:r>
              <a:rPr lang="en-GB" sz="2400" dirty="0" err="1" smtClean="0"/>
              <a:t>seminara</a:t>
            </a:r>
            <a:r>
              <a:rPr lang="en-GB" sz="2400" dirty="0" smtClean="0"/>
              <a:t> </a:t>
            </a:r>
            <a:r>
              <a:rPr lang="en-GB" sz="2400" dirty="0" err="1" smtClean="0"/>
              <a:t>kao</a:t>
            </a:r>
            <a:r>
              <a:rPr lang="en-GB" sz="2400" dirty="0" smtClean="0"/>
              <a:t> i </a:t>
            </a:r>
            <a:r>
              <a:rPr lang="en-GB" sz="2400" dirty="0" err="1" smtClean="0"/>
              <a:t>svojim</a:t>
            </a:r>
            <a:r>
              <a:rPr lang="en-GB" sz="2400" dirty="0" smtClean="0"/>
              <a:t> </a:t>
            </a:r>
            <a:r>
              <a:rPr lang="en-GB" sz="2400" dirty="0" err="1" smtClean="0"/>
              <a:t>mentorima</a:t>
            </a:r>
            <a:r>
              <a:rPr lang="en-GB" sz="2400" dirty="0" smtClean="0"/>
              <a:t> :</a:t>
            </a:r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2314748"/>
            <a:ext cx="3384376" cy="26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Faze </a:t>
            </a:r>
            <a:r>
              <a:rPr lang="en-GB" dirty="0" err="1" smtClean="0"/>
              <a:t>diobe</a:t>
            </a:r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81" y="5733256"/>
            <a:ext cx="5931376" cy="6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2476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9" y="2259856"/>
            <a:ext cx="36766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809851"/>
            <a:ext cx="5972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089515"/>
            <a:ext cx="59753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491880" y="2060848"/>
            <a:ext cx="2592288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lang="en-GB" dirty="0" err="1" smtClean="0"/>
              <a:t>Svojstva</a:t>
            </a:r>
            <a:r>
              <a:rPr lang="en-GB" dirty="0" smtClean="0"/>
              <a:t> </a:t>
            </a:r>
            <a:r>
              <a:rPr lang="en-GB" dirty="0" err="1" smtClean="0"/>
              <a:t>mikrotubula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6" y="5429804"/>
            <a:ext cx="4682423" cy="58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5" y="1331549"/>
            <a:ext cx="2533265" cy="362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93" y="2051431"/>
            <a:ext cx="481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5157191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Howard J.,</a:t>
            </a:r>
          </a:p>
          <a:p>
            <a:r>
              <a:rPr lang="en-GB" dirty="0" smtClean="0"/>
              <a:t>Mechanics </a:t>
            </a:r>
            <a:r>
              <a:rPr lang="en-GB" dirty="0"/>
              <a:t>of Motor Proteins &amp; the Cytoskeleton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1479435"/>
            <a:ext cx="170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/>
              <a:t>Elastičan</a:t>
            </a:r>
            <a:r>
              <a:rPr lang="en-GB" dirty="0" smtClean="0"/>
              <a:t> </a:t>
            </a:r>
            <a:r>
              <a:rPr lang="en-GB" dirty="0" err="1" smtClean="0"/>
              <a:t>štap</a:t>
            </a:r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66" y="1917620"/>
            <a:ext cx="3600400" cy="307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28" y="2179152"/>
            <a:ext cx="12858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1801"/>
            <a:ext cx="12858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3" y="1378128"/>
            <a:ext cx="12858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12858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57" y="2179153"/>
            <a:ext cx="1285875" cy="6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94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Izgled</a:t>
            </a:r>
            <a:r>
              <a:rPr lang="en-GB" dirty="0" smtClean="0"/>
              <a:t> </a:t>
            </a:r>
            <a:r>
              <a:rPr lang="en-GB" dirty="0" err="1" smtClean="0"/>
              <a:t>stanice</a:t>
            </a:r>
            <a:r>
              <a:rPr lang="en-GB" dirty="0" smtClean="0"/>
              <a:t> u </a:t>
            </a:r>
            <a:r>
              <a:rPr lang="en-GB" dirty="0" err="1" smtClean="0"/>
              <a:t>metafazi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0297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1763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30" y="4832608"/>
            <a:ext cx="335831" cy="14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16632"/>
            <a:ext cx="8229600" cy="990600"/>
          </a:xfrm>
        </p:spPr>
        <p:txBody>
          <a:bodyPr/>
          <a:lstStyle/>
          <a:p>
            <a:r>
              <a:rPr lang="en-GB" dirty="0" err="1" smtClean="0"/>
              <a:t>Premosni</a:t>
            </a:r>
            <a:r>
              <a:rPr lang="en-GB" dirty="0" smtClean="0"/>
              <a:t> </a:t>
            </a:r>
            <a:r>
              <a:rPr lang="en-GB" dirty="0" err="1" smtClean="0"/>
              <a:t>mikrotubuli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73" y="4995602"/>
            <a:ext cx="5004754" cy="4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70" y="5624707"/>
            <a:ext cx="6191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169392" y="2060848"/>
            <a:ext cx="3322712" cy="4960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Dio</a:t>
            </a:r>
            <a:r>
              <a:rPr lang="en-GB" dirty="0" smtClean="0"/>
              <a:t> </a:t>
            </a:r>
            <a:r>
              <a:rPr lang="en-GB" dirty="0" err="1" smtClean="0"/>
              <a:t>mikrotubula</a:t>
            </a:r>
            <a:r>
              <a:rPr lang="en-GB" dirty="0" smtClean="0"/>
              <a:t> se </a:t>
            </a:r>
            <a:r>
              <a:rPr lang="en-GB" dirty="0" err="1" smtClean="0"/>
              <a:t>spaja</a:t>
            </a:r>
            <a:r>
              <a:rPr lang="en-GB" dirty="0" smtClean="0"/>
              <a:t> i </a:t>
            </a:r>
            <a:r>
              <a:rPr lang="en-GB" dirty="0" err="1" smtClean="0"/>
              <a:t>formira</a:t>
            </a:r>
            <a:r>
              <a:rPr lang="en-GB" dirty="0" smtClean="0"/>
              <a:t> </a:t>
            </a:r>
            <a:r>
              <a:rPr lang="en-GB" dirty="0" err="1" smtClean="0"/>
              <a:t>premosno</a:t>
            </a:r>
            <a:r>
              <a:rPr lang="en-GB" dirty="0" smtClean="0"/>
              <a:t> </a:t>
            </a:r>
            <a:r>
              <a:rPr lang="en-GB" dirty="0" err="1" smtClean="0"/>
              <a:t>vlakno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Tretiramo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jedan</a:t>
            </a:r>
            <a:r>
              <a:rPr lang="en-GB" dirty="0" smtClean="0"/>
              <a:t> </a:t>
            </a:r>
            <a:r>
              <a:rPr lang="en-GB" dirty="0" err="1" smtClean="0"/>
              <a:t>jedinstveni</a:t>
            </a:r>
            <a:r>
              <a:rPr lang="en-GB" dirty="0" smtClean="0"/>
              <a:t> </a:t>
            </a:r>
            <a:r>
              <a:rPr lang="en-GB" dirty="0" err="1" smtClean="0"/>
              <a:t>objekt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30" y="2047363"/>
            <a:ext cx="5607744" cy="272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663" y="3079899"/>
            <a:ext cx="457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00" y="2047363"/>
            <a:ext cx="322015" cy="2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0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Diskretni</a:t>
            </a:r>
            <a:r>
              <a:rPr lang="en-GB" dirty="0"/>
              <a:t> model </a:t>
            </a:r>
            <a:r>
              <a:rPr lang="en-GB" dirty="0" err="1" smtClean="0"/>
              <a:t>ravoteže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782507"/>
            <a:ext cx="1080121" cy="30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520" y="4221088"/>
            <a:ext cx="8496944" cy="1800200"/>
          </a:xfrm>
        </p:spPr>
        <p:txBody>
          <a:bodyPr/>
          <a:lstStyle/>
          <a:p>
            <a:r>
              <a:rPr lang="en-GB" dirty="0" smtClean="0"/>
              <a:t>Novak </a:t>
            </a:r>
            <a:r>
              <a:rPr lang="en-GB" i="1" dirty="0" smtClean="0"/>
              <a:t>et al. : </a:t>
            </a:r>
            <a:r>
              <a:rPr lang="en-GB" dirty="0" err="1" smtClean="0"/>
              <a:t>statička</a:t>
            </a:r>
            <a:r>
              <a:rPr lang="en-GB" dirty="0" smtClean="0"/>
              <a:t> </a:t>
            </a:r>
            <a:r>
              <a:rPr lang="en-GB" dirty="0" err="1" smtClean="0"/>
              <a:t>ravnoteža</a:t>
            </a:r>
            <a:r>
              <a:rPr lang="en-GB" dirty="0" smtClean="0"/>
              <a:t> u </a:t>
            </a:r>
            <a:r>
              <a:rPr lang="en-GB" dirty="0" err="1" smtClean="0"/>
              <a:t>metafazi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Izjednačene</a:t>
            </a:r>
            <a:r>
              <a:rPr lang="en-GB" dirty="0" smtClean="0"/>
              <a:t> sile i </a:t>
            </a:r>
            <a:r>
              <a:rPr lang="en-GB" dirty="0" err="1" smtClean="0"/>
              <a:t>momenti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centrosomu</a:t>
            </a:r>
            <a:r>
              <a:rPr lang="en-GB" dirty="0" smtClean="0"/>
              <a:t> i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mikrotubulu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3"/>
            <a:ext cx="5629532" cy="308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990600"/>
          </a:xfrm>
        </p:spPr>
        <p:txBody>
          <a:bodyPr/>
          <a:lstStyle/>
          <a:p>
            <a:r>
              <a:rPr lang="en-GB" dirty="0" err="1" smtClean="0"/>
              <a:t>Jednadžbe</a:t>
            </a:r>
            <a:r>
              <a:rPr lang="en-GB" dirty="0" smtClean="0"/>
              <a:t> </a:t>
            </a:r>
            <a:r>
              <a:rPr lang="en-GB" dirty="0" err="1" smtClean="0"/>
              <a:t>ravnoteže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9567"/>
            <a:ext cx="7056784" cy="386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8289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59119" y="3861048"/>
            <a:ext cx="1397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Novak et al.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97" y="4449443"/>
            <a:ext cx="253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/>
              <a:t>Lijevi</a:t>
            </a:r>
            <a:r>
              <a:rPr lang="en-GB" sz="2400" dirty="0" smtClean="0"/>
              <a:t> </a:t>
            </a:r>
            <a:r>
              <a:rPr lang="en-GB" sz="2400" dirty="0" err="1" smtClean="0"/>
              <a:t>centrosom</a:t>
            </a:r>
            <a:endParaRPr lang="en-GB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7" y="4391221"/>
            <a:ext cx="285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990600"/>
          </a:xfrm>
        </p:spPr>
        <p:txBody>
          <a:bodyPr/>
          <a:lstStyle/>
          <a:p>
            <a:r>
              <a:rPr lang="en-GB" dirty="0" err="1" smtClean="0"/>
              <a:t>Jednadžbe</a:t>
            </a:r>
            <a:r>
              <a:rPr lang="en-GB" dirty="0" smtClean="0"/>
              <a:t> </a:t>
            </a:r>
            <a:r>
              <a:rPr lang="en-GB" dirty="0" err="1" smtClean="0"/>
              <a:t>ravnoteže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9567"/>
            <a:ext cx="7056784" cy="386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8289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59119" y="3861048"/>
            <a:ext cx="1397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Novak et al.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97" y="4449443"/>
            <a:ext cx="253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/>
              <a:t>Lijevi</a:t>
            </a:r>
            <a:r>
              <a:rPr lang="en-GB" sz="2400" dirty="0" smtClean="0"/>
              <a:t> </a:t>
            </a:r>
            <a:r>
              <a:rPr lang="en-GB" sz="2400" dirty="0" err="1" smtClean="0"/>
              <a:t>centrosom</a:t>
            </a:r>
            <a:endParaRPr lang="en-GB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70" y="4464515"/>
            <a:ext cx="302418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7" y="4391221"/>
            <a:ext cx="285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030A-BFC2-476C-9B73-95C31EE006C7}" type="slidenum">
              <a:rPr lang="en-GB" smtClean="0"/>
              <a:t>9</a:t>
            </a:fld>
            <a:endParaRPr lang="en-GB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81695"/>
            <a:ext cx="2333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40152" y="4403274"/>
            <a:ext cx="233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Desni</a:t>
            </a:r>
            <a:r>
              <a:rPr lang="en-GB" sz="2400" dirty="0" smtClean="0"/>
              <a:t> </a:t>
            </a:r>
            <a:r>
              <a:rPr lang="en-GB" sz="2400" dirty="0" err="1" smtClean="0"/>
              <a:t>centrosom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78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1236</TotalTime>
  <Words>325</Words>
  <Application>Microsoft Office PowerPoint</Application>
  <PresentationFormat>On-screen Show (4:3)</PresentationFormat>
  <Paragraphs>108</Paragraphs>
  <Slides>25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Origin</vt:lpstr>
      <vt:lpstr>Proučavanje ravnoteže sila i momenata u diobenom vretenu u aproksimaciji srednjeg polja</vt:lpstr>
      <vt:lpstr>Stanična dioba</vt:lpstr>
      <vt:lpstr>Faze diobe</vt:lpstr>
      <vt:lpstr>Svojstva mikrotubula</vt:lpstr>
      <vt:lpstr>Izgled stanice u metafazi</vt:lpstr>
      <vt:lpstr>Premosni mikrotubuli</vt:lpstr>
      <vt:lpstr>Diskretni model ravoteže</vt:lpstr>
      <vt:lpstr>Jednadžbe ravnoteže</vt:lpstr>
      <vt:lpstr>Jednadžbe ravnoteže</vt:lpstr>
      <vt:lpstr>Jednadžbe ravnoteže</vt:lpstr>
      <vt:lpstr>Jednadžbe ravnoteže</vt:lpstr>
      <vt:lpstr>Kontinuirani model</vt:lpstr>
      <vt:lpstr>Gustoća mikrotubula</vt:lpstr>
      <vt:lpstr>Simetrije</vt:lpstr>
      <vt:lpstr>Implementiranje simetrija</vt:lpstr>
      <vt:lpstr>Jednadžbe ravnoteže - centrosom</vt:lpstr>
      <vt:lpstr>Jednadžbe ravnoteže – sile na mikrotubul</vt:lpstr>
      <vt:lpstr>Jednadžbe ravnoteže – momenti na mikrotubul</vt:lpstr>
      <vt:lpstr>Jednadžbe ravnoteže – momenti na mikrotubul</vt:lpstr>
      <vt:lpstr>Taylorov razvoj</vt:lpstr>
      <vt:lpstr>Rješavanje modela - sile</vt:lpstr>
      <vt:lpstr>Rješavanje modela - momenti</vt:lpstr>
      <vt:lpstr>Oblik mikrotubula</vt:lpstr>
      <vt:lpstr>Zaključak</vt:lpstr>
      <vt:lpstr>Zahvale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Archi</dc:creator>
  <cp:lastModifiedBy>Archi</cp:lastModifiedBy>
  <cp:revision>64</cp:revision>
  <dcterms:created xsi:type="dcterms:W3CDTF">2018-01-24T12:41:16Z</dcterms:created>
  <dcterms:modified xsi:type="dcterms:W3CDTF">2018-01-25T19:20:02Z</dcterms:modified>
</cp:coreProperties>
</file>