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87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1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35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2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9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3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37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5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  <a:ln w="19050" cap="rnd" cmpd="dbl">
            <a:noFill/>
            <a:bevel/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7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5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4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0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CDF7891-5375-4596-871C-E7931F3B9EA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E1C5593-7CA3-491C-A533-2AF3E547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1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21E4-EF86-4C1B-8D44-5B21278F0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200" cap="none" dirty="0"/>
              <a:t>PRIPRAVA PROSTORNO UREĐENIH </a:t>
            </a:r>
            <a:br>
              <a:rPr lang="it-IT" sz="3200" cap="none" dirty="0"/>
            </a:br>
            <a:r>
              <a:rPr lang="it-IT" sz="3200" b="1" cap="none" dirty="0"/>
              <a:t>Au</a:t>
            </a:r>
            <a:r>
              <a:rPr lang="it-IT" sz="3200" cap="none" dirty="0"/>
              <a:t> I </a:t>
            </a:r>
            <a:r>
              <a:rPr lang="it-IT" sz="3200" b="1" cap="none" dirty="0"/>
              <a:t>Al</a:t>
            </a:r>
            <a:r>
              <a:rPr lang="it-IT" sz="3200" cap="none" dirty="0"/>
              <a:t> NANOČESTICA U </a:t>
            </a:r>
            <a:r>
              <a:rPr lang="it-IT" sz="3200" b="1" cap="none" dirty="0"/>
              <a:t>MoO</a:t>
            </a:r>
            <a:r>
              <a:rPr lang="it-IT" sz="3200" b="1" cap="none" baseline="-25000" dirty="0"/>
              <a:t>3</a:t>
            </a:r>
            <a:r>
              <a:rPr lang="it-IT" sz="3200" b="1" cap="none" dirty="0"/>
              <a:t> </a:t>
            </a:r>
            <a:r>
              <a:rPr lang="en-US" sz="3200" cap="none" dirty="0"/>
              <a:t>MATRICI MAGNETRONSKIM RASPRAŠENJEM</a:t>
            </a:r>
            <a:br>
              <a:rPr lang="en-US" sz="2800" cap="none" dirty="0"/>
            </a:br>
            <a:br>
              <a:rPr lang="en-US" sz="2800" cap="none" dirty="0"/>
            </a:br>
            <a:endParaRPr lang="en-US" sz="28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11E5D-FE7C-45FB-B86C-D9ED4D92F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Ivan </a:t>
            </a:r>
            <a:r>
              <a:rPr lang="en-US" dirty="0" err="1"/>
              <a:t>Jakovac</a:t>
            </a:r>
            <a:endParaRPr lang="en-US" dirty="0"/>
          </a:p>
          <a:p>
            <a:r>
              <a:rPr lang="en-US" dirty="0" err="1"/>
              <a:t>Fizički</a:t>
            </a:r>
            <a:r>
              <a:rPr lang="en-US" dirty="0"/>
              <a:t> </a:t>
            </a:r>
            <a:r>
              <a:rPr lang="en-US" dirty="0" err="1"/>
              <a:t>odsjek</a:t>
            </a:r>
            <a:r>
              <a:rPr lang="en-US" dirty="0"/>
              <a:t>, </a:t>
            </a:r>
            <a:r>
              <a:rPr lang="en-US" dirty="0" err="1"/>
              <a:t>Prirodoslovno-matematički</a:t>
            </a:r>
            <a:r>
              <a:rPr lang="en-US" dirty="0"/>
              <a:t> </a:t>
            </a:r>
            <a:r>
              <a:rPr lang="en-US" dirty="0" err="1"/>
              <a:t>fakultet</a:t>
            </a:r>
            <a:endParaRPr lang="en-US" dirty="0"/>
          </a:p>
          <a:p>
            <a:r>
              <a:rPr lang="pl-PL" dirty="0"/>
              <a:t>Bijeni</a:t>
            </a:r>
            <a:r>
              <a:rPr lang="en-US" dirty="0"/>
              <a:t>č</a:t>
            </a:r>
            <a:r>
              <a:rPr lang="pl-PL" dirty="0"/>
              <a:t>ka cesta 32, 10 000 Zagreb</a:t>
            </a:r>
            <a:endParaRPr lang="en-US" dirty="0"/>
          </a:p>
          <a:p>
            <a:r>
              <a:rPr lang="en-US" dirty="0"/>
              <a:t>Mentor : dr. sc. Maja </a:t>
            </a:r>
            <a:r>
              <a:rPr lang="en-US" dirty="0" err="1"/>
              <a:t>Buljan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8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MAGNETSKO RASPRAŠENJE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t"/>
          <a:lstStyle/>
          <a:p>
            <a:r>
              <a:rPr lang="en-US" dirty="0"/>
              <a:t>mete: </a:t>
            </a:r>
            <a:r>
              <a:rPr lang="en-US" dirty="0" err="1"/>
              <a:t>zlato</a:t>
            </a:r>
            <a:r>
              <a:rPr lang="en-US" dirty="0"/>
              <a:t>, </a:t>
            </a:r>
            <a:r>
              <a:rPr lang="en-US" dirty="0" err="1"/>
              <a:t>aluminij</a:t>
            </a:r>
            <a:r>
              <a:rPr lang="en-US" dirty="0"/>
              <a:t>, </a:t>
            </a:r>
            <a:r>
              <a:rPr lang="en-US" dirty="0" err="1"/>
              <a:t>molibdenov</a:t>
            </a:r>
            <a:r>
              <a:rPr lang="en-US" dirty="0"/>
              <a:t>(VI) </a:t>
            </a:r>
            <a:r>
              <a:rPr lang="en-US" dirty="0" err="1"/>
              <a:t>oksid</a:t>
            </a:r>
            <a:endParaRPr lang="en-US" dirty="0"/>
          </a:p>
          <a:p>
            <a:r>
              <a:rPr lang="en-US" dirty="0" err="1"/>
              <a:t>varijacija</a:t>
            </a:r>
            <a:r>
              <a:rPr lang="en-US" dirty="0"/>
              <a:t> </a:t>
            </a:r>
            <a:r>
              <a:rPr lang="en-US" dirty="0" err="1"/>
              <a:t>parametara</a:t>
            </a:r>
            <a:r>
              <a:rPr lang="en-US" dirty="0"/>
              <a:t> </a:t>
            </a:r>
            <a:r>
              <a:rPr lang="en-US" dirty="0" err="1"/>
              <a:t>depozicije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631B08-623A-4B0E-88EA-34C6F36A2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11735"/>
              </p:ext>
            </p:extLst>
          </p:nvPr>
        </p:nvGraphicFramePr>
        <p:xfrm>
          <a:off x="1141413" y="3404500"/>
          <a:ext cx="8610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3785625626"/>
                    </a:ext>
                  </a:extLst>
                </a:gridCol>
                <a:gridCol w="1870513">
                  <a:extLst>
                    <a:ext uri="{9D8B030D-6E8A-4147-A177-3AD203B41FA5}">
                      <a16:colId xmlns:a16="http://schemas.microsoft.com/office/drawing/2014/main" val="1500648590"/>
                    </a:ext>
                  </a:extLst>
                </a:gridCol>
                <a:gridCol w="1805650">
                  <a:extLst>
                    <a:ext uri="{9D8B030D-6E8A-4147-A177-3AD203B41FA5}">
                      <a16:colId xmlns:a16="http://schemas.microsoft.com/office/drawing/2014/main" val="991767385"/>
                    </a:ext>
                  </a:extLst>
                </a:gridCol>
                <a:gridCol w="1817226">
                  <a:extLst>
                    <a:ext uri="{9D8B030D-6E8A-4147-A177-3AD203B41FA5}">
                      <a16:colId xmlns:a16="http://schemas.microsoft.com/office/drawing/2014/main" val="4083213504"/>
                    </a:ext>
                  </a:extLst>
                </a:gridCol>
                <a:gridCol w="1395091">
                  <a:extLst>
                    <a:ext uri="{9D8B030D-6E8A-4147-A177-3AD203B41FA5}">
                      <a16:colId xmlns:a16="http://schemas.microsoft.com/office/drawing/2014/main" val="2385430012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r>
                        <a:rPr lang="en-US" b="0" dirty="0" err="1">
                          <a:latin typeface="+mn-lt"/>
                        </a:rPr>
                        <a:t>Uzorak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</a:t>
                      </a:r>
                      <a:r>
                        <a:rPr lang="en-US" b="0" dirty="0" err="1">
                          <a:latin typeface="+mn-lt"/>
                        </a:rPr>
                        <a:t>matrica</a:t>
                      </a:r>
                      <a:r>
                        <a:rPr lang="en-US" b="0" dirty="0">
                          <a:latin typeface="+mn-lt"/>
                        </a:rPr>
                        <a:t>)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P(metal )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</a:t>
                      </a:r>
                      <a:r>
                        <a:rPr lang="en-US" b="0" dirty="0" err="1">
                          <a:latin typeface="+mn-lt"/>
                        </a:rPr>
                        <a:t>Ar</a:t>
                      </a:r>
                      <a:r>
                        <a:rPr lang="en-US" b="0" dirty="0">
                          <a:latin typeface="+mn-lt"/>
                        </a:rPr>
                        <a:t>) [</a:t>
                      </a:r>
                      <a:r>
                        <a:rPr lang="en-US" b="0" dirty="0" err="1">
                          <a:latin typeface="+mn-lt"/>
                        </a:rPr>
                        <a:t>mTorr</a:t>
                      </a:r>
                      <a:r>
                        <a:rPr lang="en-US" b="0" dirty="0">
                          <a:latin typeface="+mn-lt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T [</a:t>
                      </a:r>
                      <a:r>
                        <a:rPr lang="en-US" b="0" baseline="0" dirty="0">
                          <a:latin typeface="+mn-lt"/>
                        </a:rPr>
                        <a:t>K]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89938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n-lt"/>
                        </a:rPr>
                        <a:t>3.5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48285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53553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9863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14019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1482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382768"/>
                  </a:ext>
                </a:extLst>
              </a:tr>
            </a:tbl>
          </a:graphicData>
        </a:graphic>
      </p:graphicFrame>
      <p:pic>
        <p:nvPicPr>
          <p:cNvPr id="5" name="Picture 4" descr="A bathroom with a white background&#10;&#10;Description generated with very high confidence">
            <a:extLst>
              <a:ext uri="{FF2B5EF4-FFF2-40B4-BE49-F238E27FC236}">
                <a16:creationId xmlns:a16="http://schemas.microsoft.com/office/drawing/2014/main" id="{FF2FC97B-49A9-4846-8D8B-6A375A5BA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83" y="883172"/>
            <a:ext cx="2636160" cy="209959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2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SAMOORGANIZACIJA NANOČESTICA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/>
          <a:p>
            <a:r>
              <a:rPr lang="en-US" dirty="0" err="1"/>
              <a:t>površinska</a:t>
            </a:r>
            <a:r>
              <a:rPr lang="en-US" dirty="0"/>
              <a:t> </a:t>
            </a:r>
            <a:r>
              <a:rPr lang="en-US" dirty="0" err="1"/>
              <a:t>difuzija</a:t>
            </a:r>
            <a:endParaRPr lang="en-US" dirty="0"/>
          </a:p>
          <a:p>
            <a:r>
              <a:rPr lang="en-US" dirty="0" err="1"/>
              <a:t>agregacija</a:t>
            </a:r>
            <a:r>
              <a:rPr lang="en-US" dirty="0"/>
              <a:t> </a:t>
            </a:r>
            <a:r>
              <a:rPr lang="en-US" dirty="0" err="1"/>
              <a:t>atoma</a:t>
            </a:r>
            <a:endParaRPr lang="en-US" dirty="0"/>
          </a:p>
          <a:p>
            <a:r>
              <a:rPr lang="en-US" dirty="0" err="1"/>
              <a:t>korelacija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slojevima</a:t>
            </a:r>
            <a:endParaRPr lang="en-US" dirty="0"/>
          </a:p>
          <a:p>
            <a:r>
              <a:rPr lang="en-US" dirty="0"/>
              <a:t>HCP </a:t>
            </a:r>
            <a:r>
              <a:rPr lang="en-US" dirty="0" err="1"/>
              <a:t>ili</a:t>
            </a:r>
            <a:r>
              <a:rPr lang="en-US" dirty="0"/>
              <a:t> FCC</a:t>
            </a:r>
          </a:p>
          <a:p>
            <a:r>
              <a:rPr lang="en-US" dirty="0"/>
              <a:t>Monte Carlo MD </a:t>
            </a:r>
            <a:r>
              <a:rPr lang="en-US" dirty="0" err="1"/>
              <a:t>simulacija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DF943-2478-49D7-90E7-91CCC38BD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61" y="1714035"/>
            <a:ext cx="5203595" cy="453436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EA208C3-BC62-4BBD-967D-04FD7BE7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5" y="1591954"/>
            <a:ext cx="3559906" cy="477852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71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t"/>
          <a:lstStyle/>
          <a:p>
            <a:r>
              <a:rPr lang="en-US" dirty="0" err="1"/>
              <a:t>raspršenje</a:t>
            </a:r>
            <a:r>
              <a:rPr lang="en-US" dirty="0"/>
              <a:t> </a:t>
            </a:r>
            <a:r>
              <a:rPr lang="pl-PL" dirty="0"/>
              <a:t>rendgenskog zra</a:t>
            </a:r>
            <a:r>
              <a:rPr lang="en-US" dirty="0"/>
              <a:t>č</a:t>
            </a:r>
            <a:r>
              <a:rPr lang="pl-PL" dirty="0"/>
              <a:t>enja</a:t>
            </a:r>
            <a:r>
              <a:rPr lang="en-US" dirty="0"/>
              <a:t> </a:t>
            </a:r>
            <a:r>
              <a:rPr lang="pl-PL" dirty="0"/>
              <a:t>pod malim kutom za mali upadni kut</a:t>
            </a:r>
            <a:endParaRPr lang="en-US" dirty="0"/>
          </a:p>
          <a:p>
            <a:r>
              <a:rPr lang="en-US" dirty="0" err="1"/>
              <a:t>nedestruktivna</a:t>
            </a:r>
            <a:r>
              <a:rPr lang="en-US" dirty="0"/>
              <a:t> </a:t>
            </a:r>
            <a:r>
              <a:rPr lang="en-US" dirty="0" err="1"/>
              <a:t>indirekna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strukturne</a:t>
            </a:r>
            <a:r>
              <a:rPr lang="en-US" dirty="0"/>
              <a:t> </a:t>
            </a:r>
            <a:r>
              <a:rPr lang="en-US" dirty="0" err="1"/>
              <a:t>analize</a:t>
            </a:r>
            <a:r>
              <a:rPr lang="en-US" dirty="0"/>
              <a:t> </a:t>
            </a:r>
            <a:r>
              <a:rPr lang="en-US" dirty="0" err="1"/>
              <a:t>površina</a:t>
            </a:r>
            <a:endParaRPr lang="en-US" dirty="0"/>
          </a:p>
          <a:p>
            <a:r>
              <a:rPr lang="en-US" dirty="0" err="1"/>
              <a:t>numerička</a:t>
            </a:r>
            <a:r>
              <a:rPr lang="en-US" dirty="0"/>
              <a:t> </a:t>
            </a:r>
            <a:r>
              <a:rPr lang="en-US" dirty="0" err="1"/>
              <a:t>obrada</a:t>
            </a:r>
            <a:r>
              <a:rPr lang="en-US" dirty="0"/>
              <a:t> - </a:t>
            </a:r>
            <a:r>
              <a:rPr lang="en-US" dirty="0" err="1"/>
              <a:t>statistički</a:t>
            </a:r>
            <a:r>
              <a:rPr lang="en-US" dirty="0"/>
              <a:t> </a:t>
            </a:r>
            <a:r>
              <a:rPr lang="en-US" dirty="0" err="1"/>
              <a:t>usrednjeni</a:t>
            </a:r>
            <a:r>
              <a:rPr lang="en-US" dirty="0"/>
              <a:t> </a:t>
            </a:r>
            <a:r>
              <a:rPr lang="en-US" dirty="0" err="1"/>
              <a:t>parametri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3F94E-3E77-48D6-BBEF-9C321EF7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51" y="3791729"/>
            <a:ext cx="7971897" cy="245667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52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TEORIJSKI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t"/>
          <a:lstStyle/>
          <a:p>
            <a:r>
              <a:rPr lang="en-US" dirty="0" err="1"/>
              <a:t>koristi</a:t>
            </a:r>
            <a:r>
              <a:rPr lang="en-US" dirty="0"/>
              <a:t> se </a:t>
            </a:r>
            <a:r>
              <a:rPr lang="en-US" dirty="0" err="1"/>
              <a:t>Bornova</a:t>
            </a:r>
            <a:r>
              <a:rPr lang="en-US" dirty="0"/>
              <a:t> </a:t>
            </a:r>
            <a:r>
              <a:rPr lang="en-US" dirty="0" err="1"/>
              <a:t>aproksimacija</a:t>
            </a:r>
            <a:r>
              <a:rPr lang="en-US" dirty="0"/>
              <a:t> </a:t>
            </a:r>
            <a:r>
              <a:rPr lang="en-US" dirty="0" err="1"/>
              <a:t>izobličenih</a:t>
            </a:r>
            <a:r>
              <a:rPr lang="en-US" dirty="0"/>
              <a:t> </a:t>
            </a:r>
            <a:r>
              <a:rPr lang="en-US" dirty="0" err="1"/>
              <a:t>valova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form-</a:t>
            </a:r>
            <a:r>
              <a:rPr lang="en-US" dirty="0" err="1"/>
              <a:t>faktor</a:t>
            </a:r>
            <a:r>
              <a:rPr lang="en-US" dirty="0"/>
              <a:t> (</a:t>
            </a:r>
            <a:r>
              <a:rPr lang="en-US" dirty="0" err="1"/>
              <a:t>sferoidna</a:t>
            </a:r>
            <a:r>
              <a:rPr lang="en-US" dirty="0"/>
              <a:t> </a:t>
            </a:r>
            <a:r>
              <a:rPr lang="en-US" dirty="0" err="1"/>
              <a:t>nanočestica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B38DF4F-D0A1-474B-99F2-0362D6A72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72" y="2675078"/>
            <a:ext cx="7562850" cy="638175"/>
          </a:xfrm>
          <a:prstGeom prst="rect">
            <a:avLst/>
          </a:prstGeom>
        </p:spPr>
      </p:pic>
      <p:pic>
        <p:nvPicPr>
          <p:cNvPr id="18" name="Picture 17" descr="Geometrija GISAXS eksperimenta">
            <a:extLst>
              <a:ext uri="{FF2B5EF4-FFF2-40B4-BE49-F238E27FC236}">
                <a16:creationId xmlns:a16="http://schemas.microsoft.com/office/drawing/2014/main" id="{0168B234-CE9C-4978-85B3-290689046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95" y="197131"/>
            <a:ext cx="3466235" cy="208549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Picture 2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84B4563-658A-47D3-8156-5BBBCFAB2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72" y="3948895"/>
            <a:ext cx="4086225" cy="1228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C0CF8-B491-470A-B251-530BCD247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60" y="3840501"/>
            <a:ext cx="2390775" cy="211455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26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TEORIJSKI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t"/>
          <a:lstStyle/>
          <a:p>
            <a:r>
              <a:rPr lang="en-US" dirty="0" err="1"/>
              <a:t>strukturni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– </a:t>
            </a:r>
            <a:r>
              <a:rPr lang="en-US" dirty="0" err="1"/>
              <a:t>prostorno</a:t>
            </a:r>
            <a:r>
              <a:rPr lang="en-US" dirty="0"/>
              <a:t> </a:t>
            </a:r>
            <a:r>
              <a:rPr lang="en-US" dirty="0" err="1"/>
              <a:t>uređenje</a:t>
            </a:r>
            <a:r>
              <a:rPr lang="en-US" dirty="0"/>
              <a:t> </a:t>
            </a:r>
            <a:r>
              <a:rPr lang="en-US" dirty="0" err="1"/>
              <a:t>nanočestica</a:t>
            </a:r>
            <a:endParaRPr lang="en-US" dirty="0"/>
          </a:p>
          <a:p>
            <a:r>
              <a:rPr lang="en-US" dirty="0" err="1"/>
              <a:t>kratkodosežno</a:t>
            </a:r>
            <a:r>
              <a:rPr lang="en-US" dirty="0"/>
              <a:t> </a:t>
            </a:r>
            <a:r>
              <a:rPr lang="en-US" dirty="0" err="1"/>
              <a:t>uređenje</a:t>
            </a:r>
            <a:r>
              <a:rPr lang="en-US" dirty="0"/>
              <a:t> (SRO) </a:t>
            </a:r>
            <a:r>
              <a:rPr lang="en-US" dirty="0">
                <a:sym typeface="Wingdings" panose="05000000000000000000" pitchFamily="2" charset="2"/>
              </a:rPr>
              <a:t> </a:t>
            </a:r>
            <a:r>
              <a:rPr lang="en-US" dirty="0" err="1">
                <a:sym typeface="Wingdings" panose="05000000000000000000" pitchFamily="2" charset="2"/>
              </a:rPr>
              <a:t>dugodosežno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uređenje</a:t>
            </a:r>
            <a:r>
              <a:rPr lang="en-US" dirty="0">
                <a:sym typeface="Wingdings" panose="05000000000000000000" pitchFamily="2" charset="2"/>
              </a:rPr>
              <a:t> (LRO)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D3488-4276-422B-AAA3-2B2442D4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91" y="4510054"/>
            <a:ext cx="1997104" cy="208172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CABF9F44-CF02-4CD2-9E9A-5C64B2922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2" y="4510053"/>
            <a:ext cx="1997105" cy="20817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6C4716-384B-4159-9EA6-2E505C74D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05" y="3429000"/>
            <a:ext cx="3114675" cy="752475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B8371D8-396C-49B8-8F48-906D18B1C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89" y="3653620"/>
            <a:ext cx="27622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TEORIJSKI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4141809"/>
          </a:xfrm>
        </p:spPr>
        <p:txBody>
          <a:bodyPr anchor="t">
            <a:normAutofit/>
          </a:bodyPr>
          <a:lstStyle/>
          <a:p>
            <a:r>
              <a:rPr lang="en-US" dirty="0" err="1"/>
              <a:t>pretpostavka</a:t>
            </a:r>
            <a:r>
              <a:rPr lang="en-US" dirty="0"/>
              <a:t> HCP </a:t>
            </a:r>
            <a:r>
              <a:rPr lang="en-US" dirty="0" err="1"/>
              <a:t>rešetke</a:t>
            </a:r>
            <a:r>
              <a:rPr lang="en-US" dirty="0"/>
              <a:t>, SRO </a:t>
            </a:r>
            <a:r>
              <a:rPr lang="en-US" dirty="0" err="1"/>
              <a:t>modela</a:t>
            </a:r>
            <a:endParaRPr lang="en-US" dirty="0"/>
          </a:p>
          <a:p>
            <a:r>
              <a:rPr lang="en-US" dirty="0" err="1"/>
              <a:t>odstupanja</a:t>
            </a:r>
            <a:r>
              <a:rPr lang="en-US" dirty="0"/>
              <a:t> prate </a:t>
            </a:r>
            <a:r>
              <a:rPr lang="en-US" dirty="0" err="1"/>
              <a:t>normalnu</a:t>
            </a:r>
            <a:r>
              <a:rPr lang="en-US" dirty="0"/>
              <a:t> </a:t>
            </a:r>
            <a:r>
              <a:rPr lang="en-US" dirty="0" err="1"/>
              <a:t>raspodjelu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numerička</a:t>
            </a:r>
            <a:r>
              <a:rPr lang="en-US" dirty="0"/>
              <a:t> </a:t>
            </a:r>
            <a:r>
              <a:rPr lang="en-US" dirty="0" err="1"/>
              <a:t>simulacija</a:t>
            </a:r>
            <a:r>
              <a:rPr lang="en-US" dirty="0"/>
              <a:t> (MATLAB)</a:t>
            </a: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6C4716-384B-4159-9EA6-2E505C74D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3196420"/>
            <a:ext cx="3114675" cy="752475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67CC508-2E12-417F-9749-F1157469C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4297584"/>
            <a:ext cx="2619375" cy="1228725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F1D7628-6DA2-4551-BDDE-D3A8827D1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196420"/>
            <a:ext cx="33909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EKSPERIMENTALNI POSTAV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4141809"/>
          </a:xfrm>
        </p:spPr>
        <p:txBody>
          <a:bodyPr anchor="t">
            <a:normAutofit/>
          </a:bodyPr>
          <a:lstStyle/>
          <a:p>
            <a:r>
              <a:rPr lang="en-US" dirty="0"/>
              <a:t>SAXS </a:t>
            </a:r>
            <a:r>
              <a:rPr lang="en-US" dirty="0" err="1"/>
              <a:t>linija</a:t>
            </a:r>
            <a:r>
              <a:rPr lang="en-US" dirty="0"/>
              <a:t> </a:t>
            </a:r>
            <a:r>
              <a:rPr lang="en-US" dirty="0" err="1"/>
              <a:t>sinkrotrona</a:t>
            </a:r>
            <a:r>
              <a:rPr lang="en-US" dirty="0"/>
              <a:t> </a:t>
            </a:r>
            <a:r>
              <a:rPr lang="en-US" dirty="0" err="1"/>
              <a:t>Elettra</a:t>
            </a:r>
            <a:r>
              <a:rPr lang="en-US" dirty="0"/>
              <a:t> (</a:t>
            </a:r>
            <a:r>
              <a:rPr lang="en-US" dirty="0" err="1"/>
              <a:t>Trst</a:t>
            </a:r>
            <a:r>
              <a:rPr lang="en-US" dirty="0"/>
              <a:t>, </a:t>
            </a:r>
            <a:r>
              <a:rPr lang="en-US" dirty="0" err="1"/>
              <a:t>Italija</a:t>
            </a:r>
            <a:r>
              <a:rPr lang="en-US" dirty="0"/>
              <a:t>)</a:t>
            </a:r>
          </a:p>
          <a:p>
            <a:r>
              <a:rPr lang="en-US" dirty="0" err="1"/>
              <a:t>upadna</a:t>
            </a:r>
            <a:r>
              <a:rPr lang="en-US" dirty="0"/>
              <a:t> </a:t>
            </a:r>
            <a:r>
              <a:rPr lang="en-US" dirty="0" err="1"/>
              <a:t>zraka</a:t>
            </a:r>
            <a:r>
              <a:rPr lang="en-US" dirty="0"/>
              <a:t> 8keV (</a:t>
            </a:r>
            <a:r>
              <a:rPr lang="el-GR" dirty="0"/>
              <a:t>λ</a:t>
            </a:r>
            <a:r>
              <a:rPr lang="en-US" dirty="0"/>
              <a:t> = 0.154nm)</a:t>
            </a:r>
          </a:p>
          <a:p>
            <a:r>
              <a:rPr lang="en-US" dirty="0"/>
              <a:t>IP (Image Plate) </a:t>
            </a:r>
            <a:r>
              <a:rPr lang="en-US" dirty="0" err="1"/>
              <a:t>fotonski</a:t>
            </a:r>
            <a:r>
              <a:rPr lang="en-US" dirty="0"/>
              <a:t> </a:t>
            </a:r>
            <a:r>
              <a:rPr lang="en-US" dirty="0" err="1"/>
              <a:t>detektor</a:t>
            </a:r>
            <a:r>
              <a:rPr lang="en-US" dirty="0"/>
              <a:t> (Mar300), </a:t>
            </a:r>
            <a:r>
              <a:rPr lang="en-US" dirty="0" err="1"/>
              <a:t>rezolucija</a:t>
            </a:r>
            <a:r>
              <a:rPr lang="en-US" dirty="0"/>
              <a:t> 2000 x 2000 </a:t>
            </a:r>
            <a:r>
              <a:rPr lang="en-US" dirty="0" err="1"/>
              <a:t>piksela</a:t>
            </a:r>
            <a:endParaRPr lang="en-US" dirty="0"/>
          </a:p>
        </p:txBody>
      </p:sp>
      <p:pic>
        <p:nvPicPr>
          <p:cNvPr id="5" name="Picture 4" descr="A large building&#10;&#10;Description generated with very high confidence">
            <a:extLst>
              <a:ext uri="{FF2B5EF4-FFF2-40B4-BE49-F238E27FC236}">
                <a16:creationId xmlns:a16="http://schemas.microsoft.com/office/drawing/2014/main" id="{01D8B5B4-0169-4CA3-BE98-3334E6C74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88" y="609600"/>
            <a:ext cx="4624909" cy="210161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71DC5824-DA64-4B34-AE60-46256C8ED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89" y="3699799"/>
            <a:ext cx="4530846" cy="25486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175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REZULTATI MJERENJA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8D4FB4-2D69-4CD0-8A01-1B0F241FB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GISAXS </a:t>
            </a:r>
            <a:r>
              <a:rPr lang="en-US" dirty="0" err="1"/>
              <a:t>mape</a:t>
            </a:r>
            <a:r>
              <a:rPr lang="en-US" dirty="0"/>
              <a:t> </a:t>
            </a:r>
            <a:r>
              <a:rPr lang="en-US" dirty="0" err="1"/>
              <a:t>nanočestica</a:t>
            </a:r>
            <a:r>
              <a:rPr lang="en-US" dirty="0"/>
              <a:t> Au u </a:t>
            </a:r>
            <a:r>
              <a:rPr lang="en-US" dirty="0" err="1"/>
              <a:t>matrici</a:t>
            </a:r>
            <a:r>
              <a:rPr lang="en-US" dirty="0"/>
              <a:t>  </a:t>
            </a:r>
            <a:r>
              <a:rPr lang="en-US" spc="-150" dirty="0"/>
              <a:t>M</a:t>
            </a:r>
            <a:r>
              <a:rPr lang="en-US" dirty="0"/>
              <a:t>oO</a:t>
            </a:r>
            <a:r>
              <a:rPr lang="en-US" baseline="-25000" dirty="0"/>
              <a:t>3</a:t>
            </a:r>
          </a:p>
        </p:txBody>
      </p:sp>
      <p:pic>
        <p:nvPicPr>
          <p:cNvPr id="12" name="Picture 11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B77BDC66-DB1A-4463-AF78-0038FE3E9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779885"/>
            <a:ext cx="10015959" cy="28119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2971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REZULTATI MJERENJA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8D4FB4-2D69-4CD0-8A01-1B0F241FB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err="1"/>
              <a:t>parametri</a:t>
            </a:r>
            <a:r>
              <a:rPr lang="en-US" dirty="0"/>
              <a:t> </a:t>
            </a:r>
            <a:r>
              <a:rPr lang="en-US" dirty="0" err="1"/>
              <a:t>dobiveni</a:t>
            </a:r>
            <a:r>
              <a:rPr lang="en-US" dirty="0"/>
              <a:t> </a:t>
            </a:r>
            <a:r>
              <a:rPr lang="en-US" dirty="0" err="1"/>
              <a:t>numeričkom</a:t>
            </a:r>
            <a:r>
              <a:rPr lang="en-US" dirty="0"/>
              <a:t> </a:t>
            </a:r>
            <a:r>
              <a:rPr lang="en-US" dirty="0" err="1"/>
              <a:t>simulacijom</a:t>
            </a:r>
            <a:endParaRPr lang="en-US" baseline="-25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A7778F-0C79-472D-BBAF-9602A266B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321425"/>
              </p:ext>
            </p:extLst>
          </p:nvPr>
        </p:nvGraphicFramePr>
        <p:xfrm>
          <a:off x="1477079" y="2781010"/>
          <a:ext cx="61274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007">
                  <a:extLst>
                    <a:ext uri="{9D8B030D-6E8A-4147-A177-3AD203B41FA5}">
                      <a16:colId xmlns:a16="http://schemas.microsoft.com/office/drawing/2014/main" val="3755796236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1131127485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368712226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37097957"/>
                    </a:ext>
                  </a:extLst>
                </a:gridCol>
                <a:gridCol w="606743">
                  <a:extLst>
                    <a:ext uri="{9D8B030D-6E8A-4147-A177-3AD203B41FA5}">
                      <a16:colId xmlns:a16="http://schemas.microsoft.com/office/drawing/2014/main" val="1042476767"/>
                    </a:ext>
                  </a:extLst>
                </a:gridCol>
                <a:gridCol w="606743">
                  <a:extLst>
                    <a:ext uri="{9D8B030D-6E8A-4147-A177-3AD203B41FA5}">
                      <a16:colId xmlns:a16="http://schemas.microsoft.com/office/drawing/2014/main" val="1750640387"/>
                    </a:ext>
                  </a:extLst>
                </a:gridCol>
                <a:gridCol w="667068">
                  <a:extLst>
                    <a:ext uri="{9D8B030D-6E8A-4147-A177-3AD203B41FA5}">
                      <a16:colId xmlns:a16="http://schemas.microsoft.com/office/drawing/2014/main" val="2585479195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415137709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99435336"/>
                    </a:ext>
                  </a:extLst>
                </a:gridCol>
                <a:gridCol w="566527">
                  <a:extLst>
                    <a:ext uri="{9D8B030D-6E8A-4147-A177-3AD203B41FA5}">
                      <a16:colId xmlns:a16="http://schemas.microsoft.com/office/drawing/2014/main" val="787805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Ime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</a:t>
                      </a:r>
                      <a:r>
                        <a:rPr lang="en-US" b="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</a:t>
                      </a:r>
                      <a:r>
                        <a:rPr lang="en-US" b="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σ</a:t>
                      </a:r>
                      <a:r>
                        <a:rPr lang="en-US" b="0" baseline="-25000" dirty="0" err="1"/>
                        <a:t>LL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σ</a:t>
                      </a:r>
                      <a:r>
                        <a:rPr lang="en-US" b="0" baseline="-25000" dirty="0" err="1"/>
                        <a:t>LV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σ</a:t>
                      </a:r>
                      <a:r>
                        <a:rPr lang="en-US" b="0" baseline="-25000" dirty="0" err="1"/>
                        <a:t>VL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σ</a:t>
                      </a:r>
                      <a:r>
                        <a:rPr lang="en-US" b="0" baseline="-25000" dirty="0" err="1"/>
                        <a:t>VV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</a:t>
                      </a:r>
                      <a:r>
                        <a:rPr lang="en-US" b="0" baseline="-25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</a:t>
                      </a:r>
                      <a:r>
                        <a:rPr lang="en-US" b="0" baseline="-250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σ</a:t>
                      </a:r>
                      <a:r>
                        <a:rPr lang="en-US" b="0" baseline="-25000" dirty="0" err="1"/>
                        <a:t>R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97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23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158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7337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E655E8-38D8-4221-9912-C060BCE92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7693"/>
              </p:ext>
            </p:extLst>
          </p:nvPr>
        </p:nvGraphicFramePr>
        <p:xfrm>
          <a:off x="1477079" y="4642991"/>
          <a:ext cx="782896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3785625626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1500648590"/>
                    </a:ext>
                  </a:extLst>
                </a:gridCol>
                <a:gridCol w="1700530">
                  <a:extLst>
                    <a:ext uri="{9D8B030D-6E8A-4147-A177-3AD203B41FA5}">
                      <a16:colId xmlns:a16="http://schemas.microsoft.com/office/drawing/2014/main" val="991767385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4083213504"/>
                    </a:ext>
                  </a:extLst>
                </a:gridCol>
                <a:gridCol w="916357">
                  <a:extLst>
                    <a:ext uri="{9D8B030D-6E8A-4147-A177-3AD203B41FA5}">
                      <a16:colId xmlns:a16="http://schemas.microsoft.com/office/drawing/2014/main" val="2385430012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r>
                        <a:rPr lang="en-US" b="0" dirty="0" err="1">
                          <a:latin typeface="+mn-lt"/>
                        </a:rPr>
                        <a:t>Uzorak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</a:t>
                      </a:r>
                      <a:r>
                        <a:rPr lang="en-US" b="0" dirty="0" err="1">
                          <a:latin typeface="+mn-lt"/>
                        </a:rPr>
                        <a:t>matrica</a:t>
                      </a:r>
                      <a:r>
                        <a:rPr lang="en-US" b="0" dirty="0">
                          <a:latin typeface="+mn-lt"/>
                        </a:rPr>
                        <a:t>)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P(metal )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p(</a:t>
                      </a:r>
                      <a:r>
                        <a:rPr lang="en-US" b="0" dirty="0" err="1">
                          <a:latin typeface="+mn-lt"/>
                        </a:rPr>
                        <a:t>Ar</a:t>
                      </a:r>
                      <a:r>
                        <a:rPr lang="en-US" b="0" dirty="0">
                          <a:latin typeface="+mn-lt"/>
                        </a:rPr>
                        <a:t>) [</a:t>
                      </a:r>
                      <a:r>
                        <a:rPr lang="en-US" b="0" dirty="0" err="1">
                          <a:latin typeface="+mn-lt"/>
                        </a:rPr>
                        <a:t>mTorr</a:t>
                      </a:r>
                      <a:r>
                        <a:rPr lang="en-US" b="0" dirty="0">
                          <a:latin typeface="+mn-lt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T [</a:t>
                      </a:r>
                      <a:r>
                        <a:rPr lang="en-US" b="0" baseline="0" dirty="0">
                          <a:latin typeface="+mn-lt"/>
                        </a:rPr>
                        <a:t>K]</a:t>
                      </a:r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89938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+mn-lt"/>
                        </a:rPr>
                        <a:t>3.5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48285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53553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Au3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098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GISAXS</a:t>
            </a:r>
            <a:br>
              <a:rPr lang="en-US" dirty="0"/>
            </a:br>
            <a:r>
              <a:rPr lang="en-US" sz="1800" dirty="0"/>
              <a:t>	REZULTATI MJERENJA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8D4FB4-2D69-4CD0-8A01-1B0F241FB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err="1"/>
              <a:t>Aluminij</a:t>
            </a:r>
            <a:r>
              <a:rPr lang="en-US" dirty="0"/>
              <a:t> ne </a:t>
            </a:r>
            <a:r>
              <a:rPr lang="en-US" dirty="0" err="1"/>
              <a:t>tvori</a:t>
            </a:r>
            <a:r>
              <a:rPr lang="en-US" dirty="0"/>
              <a:t> </a:t>
            </a:r>
            <a:r>
              <a:rPr lang="en-US" dirty="0" err="1"/>
              <a:t>nanočestice</a:t>
            </a:r>
            <a:r>
              <a:rPr lang="en-US" dirty="0"/>
              <a:t> u </a:t>
            </a:r>
            <a:r>
              <a:rPr lang="en-US" spc="-150" dirty="0"/>
              <a:t>M</a:t>
            </a:r>
            <a:r>
              <a:rPr lang="en-US" dirty="0"/>
              <a:t>oO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err="1"/>
              <a:t>matrici</a:t>
            </a:r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D6CAD-B246-48B6-9FAE-86298523A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46" y="2845443"/>
            <a:ext cx="3934737" cy="294575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A close up of a monitor&#10;&#10;Description generated with high confidence">
            <a:extLst>
              <a:ext uri="{FF2B5EF4-FFF2-40B4-BE49-F238E27FC236}">
                <a16:creationId xmlns:a16="http://schemas.microsoft.com/office/drawing/2014/main" id="{55C555AF-05DA-4472-A14B-6E5E846A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845443"/>
            <a:ext cx="3934736" cy="29471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42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5EA2-B677-4D13-92CE-4E2046B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Nanočestice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9D10-352B-439A-86B7-8066E428E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dimenzije</a:t>
            </a:r>
            <a:r>
              <a:rPr lang="en-US" dirty="0">
                <a:cs typeface="Arial" panose="020B0604020202020204" pitchFamily="34" charset="0"/>
              </a:rPr>
              <a:t> 1-100 nm</a:t>
            </a:r>
          </a:p>
          <a:p>
            <a:r>
              <a:rPr lang="en-US" cap="none" dirty="0" err="1">
                <a:cs typeface="Arial" panose="020B0604020202020204" pitchFamily="34" charset="0"/>
              </a:rPr>
              <a:t>kristalno</a:t>
            </a:r>
            <a:r>
              <a:rPr lang="en-US" cap="none" dirty="0">
                <a:cs typeface="Arial" panose="020B0604020202020204" pitchFamily="34" charset="0"/>
              </a:rPr>
              <a:t> (ne)</a:t>
            </a:r>
            <a:r>
              <a:rPr lang="en-US" cap="none" dirty="0" err="1">
                <a:cs typeface="Arial" panose="020B0604020202020204" pitchFamily="34" charset="0"/>
              </a:rPr>
              <a:t>uređenje</a:t>
            </a:r>
            <a:endParaRPr lang="en-US" cap="none" dirty="0">
              <a:cs typeface="Arial" panose="020B0604020202020204" pitchFamily="34" charset="0"/>
            </a:endParaRPr>
          </a:p>
          <a:p>
            <a:r>
              <a:rPr lang="en-US" dirty="0" err="1">
                <a:cs typeface="Arial" panose="020B0604020202020204" pitchFamily="34" charset="0"/>
              </a:rPr>
              <a:t>svojstva</a:t>
            </a:r>
            <a:r>
              <a:rPr lang="en-US" dirty="0"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cap="none" dirty="0" err="1">
                <a:cs typeface="Arial" panose="020B0604020202020204" pitchFamily="34" charset="0"/>
              </a:rPr>
              <a:t>kemijska</a:t>
            </a:r>
            <a:r>
              <a:rPr lang="en-US" cap="none" dirty="0">
                <a:cs typeface="Arial" panose="020B0604020202020204" pitchFamily="34" charset="0"/>
              </a:rPr>
              <a:t> </a:t>
            </a:r>
            <a:r>
              <a:rPr lang="en-US" cap="none" dirty="0" err="1">
                <a:cs typeface="Arial" panose="020B0604020202020204" pitchFamily="34" charset="0"/>
              </a:rPr>
              <a:t>kataliza</a:t>
            </a:r>
            <a:endParaRPr lang="en-US" cap="none" dirty="0"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cs typeface="Arial" panose="020B0604020202020204" pitchFamily="34" charset="0"/>
              </a:rPr>
              <a:t>rezonancija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površinskih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plazmona</a:t>
            </a:r>
            <a:r>
              <a:rPr lang="en-US" dirty="0">
                <a:cs typeface="Arial" panose="020B0604020202020204" pitchFamily="34" charset="0"/>
              </a:rPr>
              <a:t> (SPR, LSR)</a:t>
            </a:r>
          </a:p>
          <a:p>
            <a:pPr lvl="1"/>
            <a:r>
              <a:rPr lang="en-US" cap="none" dirty="0" err="1">
                <a:cs typeface="Arial" panose="020B0604020202020204" pitchFamily="34" charset="0"/>
              </a:rPr>
              <a:t>kvantno</a:t>
            </a:r>
            <a:r>
              <a:rPr lang="en-US" cap="none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zatočenje</a:t>
            </a:r>
            <a:endParaRPr lang="en-US" dirty="0"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cs typeface="Arial" panose="020B0604020202020204" pitchFamily="34" charset="0"/>
              </a:rPr>
              <a:t>m</a:t>
            </a:r>
            <a:r>
              <a:rPr lang="en-US" cap="none" dirty="0" err="1">
                <a:cs typeface="Arial" panose="020B0604020202020204" pitchFamily="34" charset="0"/>
              </a:rPr>
              <a:t>agnetske</a:t>
            </a:r>
            <a:r>
              <a:rPr lang="en-US" cap="none" dirty="0">
                <a:cs typeface="Arial" panose="020B0604020202020204" pitchFamily="34" charset="0"/>
              </a:rPr>
              <a:t> </a:t>
            </a:r>
            <a:r>
              <a:rPr lang="en-US" cap="none" dirty="0" err="1">
                <a:cs typeface="Arial" panose="020B0604020202020204" pitchFamily="34" charset="0"/>
              </a:rPr>
              <a:t>rešetke</a:t>
            </a:r>
            <a:endParaRPr lang="en-US" cap="non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9159-5359-41A4-BA87-BE9C1ED7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Električna</a:t>
            </a:r>
            <a:r>
              <a:rPr lang="en-US" dirty="0"/>
              <a:t> </a:t>
            </a:r>
            <a:r>
              <a:rPr lang="en-US" dirty="0" err="1"/>
              <a:t>otpornost</a:t>
            </a:r>
            <a:br>
              <a:rPr lang="en-US" dirty="0"/>
            </a:br>
            <a:r>
              <a:rPr lang="en-US" sz="1800" dirty="0"/>
              <a:t>	</a:t>
            </a:r>
            <a:r>
              <a:rPr lang="en-US" sz="1800" dirty="0" err="1"/>
              <a:t>mjerni</a:t>
            </a:r>
            <a:r>
              <a:rPr lang="en-US" sz="1800" dirty="0"/>
              <a:t> </a:t>
            </a:r>
            <a:r>
              <a:rPr lang="en-US" sz="1800" dirty="0" err="1"/>
              <a:t>postav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14BD-BD0F-41F6-9A85-2E0649021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err="1"/>
              <a:t>mjerenje</a:t>
            </a:r>
            <a:r>
              <a:rPr lang="en-US" dirty="0"/>
              <a:t> </a:t>
            </a:r>
            <a:r>
              <a:rPr lang="en-US" dirty="0" err="1"/>
              <a:t>površinskog</a:t>
            </a:r>
            <a:r>
              <a:rPr lang="en-US" dirty="0"/>
              <a:t> </a:t>
            </a:r>
            <a:r>
              <a:rPr lang="en-US" dirty="0" err="1"/>
              <a:t>otpora</a:t>
            </a:r>
            <a:r>
              <a:rPr lang="en-US" dirty="0"/>
              <a:t> </a:t>
            </a:r>
            <a:r>
              <a:rPr lang="en-US" dirty="0" err="1"/>
              <a:t>tankih</a:t>
            </a:r>
            <a:r>
              <a:rPr lang="en-US" dirty="0"/>
              <a:t> </a:t>
            </a:r>
            <a:r>
              <a:rPr lang="en-US" dirty="0" err="1"/>
              <a:t>filmova</a:t>
            </a:r>
            <a:endParaRPr lang="en-US" dirty="0"/>
          </a:p>
          <a:p>
            <a:r>
              <a:rPr lang="en-US" dirty="0" err="1"/>
              <a:t>dominantan</a:t>
            </a:r>
            <a:r>
              <a:rPr lang="en-US" dirty="0"/>
              <a:t> </a:t>
            </a:r>
            <a:r>
              <a:rPr lang="en-US" dirty="0" err="1"/>
              <a:t>mehanizam</a:t>
            </a:r>
            <a:r>
              <a:rPr lang="en-US" dirty="0"/>
              <a:t>: </a:t>
            </a:r>
            <a:r>
              <a:rPr lang="en-US" dirty="0" err="1"/>
              <a:t>tuneliranje</a:t>
            </a:r>
            <a:endParaRPr lang="en-US" dirty="0"/>
          </a:p>
          <a:p>
            <a:r>
              <a:rPr lang="en-US" dirty="0"/>
              <a:t>van der </a:t>
            </a:r>
            <a:r>
              <a:rPr lang="en-US" dirty="0" err="1"/>
              <a:t>Pauw</a:t>
            </a:r>
            <a:r>
              <a:rPr lang="en-US" dirty="0"/>
              <a:t> </a:t>
            </a:r>
            <a:r>
              <a:rPr lang="en-US" dirty="0" err="1"/>
              <a:t>metoda</a:t>
            </a:r>
            <a:endParaRPr lang="en-US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8AB65BC-8DF4-40E9-BFC8-E869EF3D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47" y="3620282"/>
            <a:ext cx="3905250" cy="657225"/>
          </a:xfrm>
          <a:prstGeom prst="rect">
            <a:avLst/>
          </a:prstGeom>
        </p:spPr>
      </p:pic>
      <p:pic>
        <p:nvPicPr>
          <p:cNvPr id="7" name="Picture 6" descr="A bathroom with a white background&#10;&#10;Description generated with high confidence">
            <a:extLst>
              <a:ext uri="{FF2B5EF4-FFF2-40B4-BE49-F238E27FC236}">
                <a16:creationId xmlns:a16="http://schemas.microsoft.com/office/drawing/2014/main" id="{916D5D09-7A06-4B82-A134-C6C65C3DC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21" y="790587"/>
            <a:ext cx="3294269" cy="263200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D83E3241-27DC-43A5-B38F-F015202A9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66" y="3789884"/>
            <a:ext cx="3747429" cy="259817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A6AD1F0-D23E-40EA-81AF-0AA26DC06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47" y="4663558"/>
            <a:ext cx="2385706" cy="116132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72D86-168E-470B-AD66-7F3535D8C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02" y="4685064"/>
            <a:ext cx="3294269" cy="11398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57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9159-5359-41A4-BA87-BE9C1ED7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Električna</a:t>
            </a:r>
            <a:r>
              <a:rPr lang="en-US" dirty="0"/>
              <a:t> </a:t>
            </a:r>
            <a:r>
              <a:rPr lang="en-US" dirty="0" err="1"/>
              <a:t>otpornost</a:t>
            </a:r>
            <a:br>
              <a:rPr lang="en-US" dirty="0"/>
            </a:br>
            <a:r>
              <a:rPr lang="en-US" sz="1800" dirty="0"/>
              <a:t>	REZULTATI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14BD-BD0F-41F6-9A85-2E0649021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err="1"/>
              <a:t>kvalitativna</a:t>
            </a:r>
            <a:r>
              <a:rPr lang="en-US" dirty="0"/>
              <a:t> </a:t>
            </a:r>
            <a:r>
              <a:rPr lang="en-US" dirty="0" err="1"/>
              <a:t>ovisnost</a:t>
            </a:r>
            <a:r>
              <a:rPr lang="en-US" dirty="0"/>
              <a:t> o </a:t>
            </a:r>
            <a:r>
              <a:rPr lang="en-US" dirty="0" err="1"/>
              <a:t>parametrima</a:t>
            </a:r>
            <a:r>
              <a:rPr lang="en-US" dirty="0"/>
              <a:t> </a:t>
            </a:r>
            <a:r>
              <a:rPr lang="en-US" dirty="0" err="1"/>
              <a:t>depozicije</a:t>
            </a:r>
            <a:endParaRPr lang="en-US" dirty="0"/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46B74D6-C343-44E6-A099-2DF526F6D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87" y="2741851"/>
            <a:ext cx="4459388" cy="37264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396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339F-33AB-4CFF-B3FC-46B0FD70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ZAKLJUČAK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CA5C4-9BBB-4E75-A980-6FC94CA4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primjena</a:t>
            </a:r>
            <a:r>
              <a:rPr lang="en-US" dirty="0"/>
              <a:t> </a:t>
            </a:r>
            <a:r>
              <a:rPr lang="en-US" dirty="0" err="1"/>
              <a:t>nanočestica</a:t>
            </a:r>
            <a:r>
              <a:rPr lang="en-US" dirty="0"/>
              <a:t> u </a:t>
            </a:r>
            <a:r>
              <a:rPr lang="en-US" dirty="0" err="1"/>
              <a:t>tehnologiji</a:t>
            </a:r>
            <a:r>
              <a:rPr lang="en-US" dirty="0"/>
              <a:t> – </a:t>
            </a:r>
            <a:r>
              <a:rPr lang="en-US" dirty="0" err="1"/>
              <a:t>dizajniranje</a:t>
            </a:r>
            <a:r>
              <a:rPr lang="en-US" dirty="0"/>
              <a:t> </a:t>
            </a:r>
            <a:r>
              <a:rPr lang="en-US" dirty="0" err="1"/>
              <a:t>materijala</a:t>
            </a:r>
            <a:endParaRPr lang="en-US" dirty="0"/>
          </a:p>
          <a:p>
            <a:r>
              <a:rPr lang="en-US" dirty="0" err="1"/>
              <a:t>magnetronska</a:t>
            </a:r>
            <a:r>
              <a:rPr lang="en-US" dirty="0"/>
              <a:t> </a:t>
            </a:r>
            <a:r>
              <a:rPr lang="en-US" dirty="0" err="1"/>
              <a:t>depozicija</a:t>
            </a:r>
            <a:r>
              <a:rPr lang="en-US" dirty="0"/>
              <a:t> – 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fleksibilnost</a:t>
            </a:r>
            <a:endParaRPr lang="en-US" dirty="0"/>
          </a:p>
          <a:p>
            <a:r>
              <a:rPr lang="en-US" dirty="0"/>
              <a:t>GISAXS – </a:t>
            </a:r>
            <a:r>
              <a:rPr lang="en-US" dirty="0" err="1"/>
              <a:t>nedestruktivna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, </a:t>
            </a:r>
            <a:r>
              <a:rPr lang="en-US" dirty="0" err="1"/>
              <a:t>utvrđivanje</a:t>
            </a:r>
            <a:r>
              <a:rPr lang="en-US" dirty="0"/>
              <a:t> </a:t>
            </a:r>
            <a:r>
              <a:rPr lang="en-US" dirty="0" err="1"/>
              <a:t>strukture</a:t>
            </a:r>
            <a:endParaRPr lang="en-US" dirty="0"/>
          </a:p>
          <a:p>
            <a:r>
              <a:rPr lang="en-US" dirty="0" err="1"/>
              <a:t>priprava</a:t>
            </a:r>
            <a:r>
              <a:rPr lang="en-US" dirty="0"/>
              <a:t> </a:t>
            </a:r>
            <a:r>
              <a:rPr lang="en-US" dirty="0" err="1"/>
              <a:t>prostorno</a:t>
            </a:r>
            <a:r>
              <a:rPr lang="en-US" dirty="0"/>
              <a:t> </a:t>
            </a:r>
            <a:r>
              <a:rPr lang="en-US" dirty="0" err="1"/>
              <a:t>uređenih</a:t>
            </a:r>
            <a:r>
              <a:rPr lang="en-US" dirty="0"/>
              <a:t> </a:t>
            </a:r>
            <a:r>
              <a:rPr lang="en-US" dirty="0" err="1"/>
              <a:t>nanočestica</a:t>
            </a:r>
            <a:r>
              <a:rPr lang="en-US" dirty="0"/>
              <a:t> </a:t>
            </a:r>
            <a:r>
              <a:rPr lang="en-US" dirty="0" err="1"/>
              <a:t>zlata</a:t>
            </a:r>
            <a:endParaRPr lang="en-US" dirty="0"/>
          </a:p>
          <a:p>
            <a:r>
              <a:rPr lang="en-US" dirty="0" err="1"/>
              <a:t>veza</a:t>
            </a:r>
            <a:r>
              <a:rPr lang="en-US" dirty="0"/>
              <a:t> s </a:t>
            </a:r>
            <a:r>
              <a:rPr lang="en-US" dirty="0" err="1"/>
              <a:t>parametrima</a:t>
            </a:r>
            <a:r>
              <a:rPr lang="en-US" dirty="0"/>
              <a:t> </a:t>
            </a:r>
            <a:r>
              <a:rPr lang="en-US" dirty="0" err="1"/>
              <a:t>depozicije</a:t>
            </a:r>
            <a:endParaRPr lang="en-US" dirty="0"/>
          </a:p>
          <a:p>
            <a:r>
              <a:rPr lang="en-US" dirty="0" err="1"/>
              <a:t>veza</a:t>
            </a:r>
            <a:r>
              <a:rPr lang="en-US" dirty="0"/>
              <a:t> s </a:t>
            </a:r>
            <a:r>
              <a:rPr lang="en-US" dirty="0" err="1"/>
              <a:t>električnom</a:t>
            </a:r>
            <a:r>
              <a:rPr lang="en-US" dirty="0"/>
              <a:t> </a:t>
            </a:r>
            <a:r>
              <a:rPr lang="en-US" dirty="0" err="1"/>
              <a:t>vodljivošću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43AC-50ED-4973-B08B-37E65FD6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3" y="1608881"/>
            <a:ext cx="8686800" cy="3168500"/>
          </a:xfrm>
        </p:spPr>
        <p:txBody>
          <a:bodyPr anchor="ctr"/>
          <a:lstStyle/>
          <a:p>
            <a:pPr algn="ctr"/>
            <a:r>
              <a:rPr lang="en-US" dirty="0"/>
              <a:t>HVALA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A245-4D0C-4782-963E-A1CE232E5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 err="1"/>
              <a:t>Nanočestice</a:t>
            </a:r>
            <a:br>
              <a:rPr lang="en-US" dirty="0"/>
            </a:br>
            <a:r>
              <a:rPr lang="en-US" sz="1800" dirty="0"/>
              <a:t>	</a:t>
            </a:r>
            <a:r>
              <a:rPr lang="en-US" sz="1800" dirty="0" err="1"/>
              <a:t>kemijska</a:t>
            </a:r>
            <a:r>
              <a:rPr lang="en-US" sz="1800" dirty="0"/>
              <a:t> </a:t>
            </a:r>
            <a:r>
              <a:rPr lang="en-US" sz="1800" dirty="0" err="1"/>
              <a:t>kataliza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/>
          <a:lstStyle/>
          <a:p>
            <a:r>
              <a:rPr lang="en-US" dirty="0" err="1"/>
              <a:t>heterogena</a:t>
            </a:r>
            <a:r>
              <a:rPr lang="en-US" dirty="0"/>
              <a:t> </a:t>
            </a:r>
            <a:r>
              <a:rPr lang="en-US" dirty="0" err="1"/>
              <a:t>kataliza</a:t>
            </a:r>
            <a:endParaRPr lang="en-US" dirty="0"/>
          </a:p>
          <a:p>
            <a:r>
              <a:rPr lang="en-US" dirty="0"/>
              <a:t>A / V </a:t>
            </a:r>
            <a:r>
              <a:rPr lang="en-US" dirty="0" err="1"/>
              <a:t>omjer</a:t>
            </a:r>
            <a:endParaRPr lang="en-US" dirty="0"/>
          </a:p>
          <a:p>
            <a:r>
              <a:rPr lang="en-US" dirty="0" err="1"/>
              <a:t>adsorpcija</a:t>
            </a:r>
            <a:r>
              <a:rPr lang="en-US" dirty="0"/>
              <a:t> – </a:t>
            </a:r>
            <a:r>
              <a:rPr lang="en-US" dirty="0" err="1"/>
              <a:t>prijelazno</a:t>
            </a:r>
            <a:r>
              <a:rPr lang="en-US" dirty="0"/>
              <a:t> </a:t>
            </a:r>
            <a:r>
              <a:rPr lang="en-US" dirty="0" err="1"/>
              <a:t>stanje</a:t>
            </a:r>
            <a:endParaRPr lang="en-US" dirty="0"/>
          </a:p>
          <a:p>
            <a:r>
              <a:rPr lang="en-US" dirty="0" err="1"/>
              <a:t>slobodne</a:t>
            </a:r>
            <a:r>
              <a:rPr lang="en-US" dirty="0"/>
              <a:t> </a:t>
            </a:r>
            <a:r>
              <a:rPr lang="en-US" dirty="0" err="1"/>
              <a:t>nanočestice</a:t>
            </a:r>
            <a:r>
              <a:rPr lang="en-US" dirty="0"/>
              <a:t> </a:t>
            </a:r>
            <a:r>
              <a:rPr lang="en-US" dirty="0" err="1"/>
              <a:t>metala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Redukcija nitrofenola">
            <a:extLst>
              <a:ext uri="{FF2B5EF4-FFF2-40B4-BE49-F238E27FC236}">
                <a16:creationId xmlns:a16="http://schemas.microsoft.com/office/drawing/2014/main" id="{0455E8EA-CB96-4378-BEC5-33099944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09" y="3596654"/>
            <a:ext cx="6128892" cy="265174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F6B57-D182-4D3D-B0A9-437DA4783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07" y="487708"/>
            <a:ext cx="4398696" cy="265174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520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 err="1"/>
              <a:t>Nanočestice</a:t>
            </a:r>
            <a:br>
              <a:rPr lang="en-US" dirty="0"/>
            </a:br>
            <a:r>
              <a:rPr lang="en-US" sz="1800" dirty="0"/>
              <a:t>	REZONANCIJA POVRŠINSKIH PLAZMONA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/>
          <a:lstStyle/>
          <a:p>
            <a:r>
              <a:rPr lang="en-US" dirty="0" err="1"/>
              <a:t>apsorpcija</a:t>
            </a:r>
            <a:r>
              <a:rPr lang="en-US" dirty="0"/>
              <a:t> EM </a:t>
            </a:r>
            <a:r>
              <a:rPr lang="en-US" dirty="0" err="1"/>
              <a:t>zračenja</a:t>
            </a:r>
            <a:endParaRPr lang="en-US" dirty="0"/>
          </a:p>
          <a:p>
            <a:r>
              <a:rPr lang="en-US" dirty="0" err="1"/>
              <a:t>lokalizacija</a:t>
            </a:r>
            <a:r>
              <a:rPr lang="en-US" dirty="0"/>
              <a:t> (LSR) – model </a:t>
            </a:r>
            <a:r>
              <a:rPr lang="en-US" dirty="0" err="1"/>
              <a:t>opruge</a:t>
            </a:r>
            <a:endParaRPr lang="en-US" dirty="0"/>
          </a:p>
          <a:p>
            <a:r>
              <a:rPr lang="en-US" dirty="0" err="1"/>
              <a:t>dizajniranje</a:t>
            </a:r>
            <a:r>
              <a:rPr lang="en-US" dirty="0"/>
              <a:t> </a:t>
            </a:r>
            <a:r>
              <a:rPr lang="en-US" dirty="0" err="1"/>
              <a:t>optičkih</a:t>
            </a:r>
            <a:r>
              <a:rPr lang="en-US" dirty="0"/>
              <a:t> </a:t>
            </a:r>
            <a:r>
              <a:rPr lang="en-US" dirty="0" err="1"/>
              <a:t>svojstava</a:t>
            </a:r>
            <a:endParaRPr lang="en-US" dirty="0"/>
          </a:p>
          <a:p>
            <a:r>
              <a:rPr lang="en-US" dirty="0" err="1"/>
              <a:t>mnogobrojne</a:t>
            </a:r>
            <a:r>
              <a:rPr lang="en-US" dirty="0"/>
              <a:t> </a:t>
            </a:r>
            <a:r>
              <a:rPr lang="en-US" dirty="0" err="1"/>
              <a:t>primjene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 descr="Koloidno raspršene AuNP">
            <a:extLst>
              <a:ext uri="{FF2B5EF4-FFF2-40B4-BE49-F238E27FC236}">
                <a16:creationId xmlns:a16="http://schemas.microsoft.com/office/drawing/2014/main" id="{5DCC4B1A-7EB3-43D1-BC27-872CAE30E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4" y="4939383"/>
            <a:ext cx="2489503" cy="142515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8A7A91-9AB1-4CF3-94F2-AD1BD52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46" y="2106591"/>
            <a:ext cx="3562350" cy="3009900"/>
          </a:xfrm>
          <a:prstGeom prst="rect">
            <a:avLst/>
          </a:prstGeom>
        </p:spPr>
      </p:pic>
      <p:pic>
        <p:nvPicPr>
          <p:cNvPr id="6" name="Picture 5" descr="Apsorpcija AuNP">
            <a:extLst>
              <a:ext uri="{FF2B5EF4-FFF2-40B4-BE49-F238E27FC236}">
                <a16:creationId xmlns:a16="http://schemas.microsoft.com/office/drawing/2014/main" id="{A4CEEF2B-5AF0-42FF-B015-C35D3770E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45" y="1932971"/>
            <a:ext cx="6125187" cy="368460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600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 err="1"/>
              <a:t>Nanočestice</a:t>
            </a:r>
            <a:br>
              <a:rPr lang="en-US" dirty="0"/>
            </a:br>
            <a:r>
              <a:rPr lang="en-US" sz="1800" dirty="0"/>
              <a:t>	KVANTNO </a:t>
            </a:r>
            <a:r>
              <a:rPr lang="en-US" sz="1800" dirty="0" err="1"/>
              <a:t>ZaTOČENJE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/>
          <a:lstStyle/>
          <a:p>
            <a:r>
              <a:rPr lang="en-US" dirty="0" err="1"/>
              <a:t>elektron-šupljina</a:t>
            </a:r>
            <a:r>
              <a:rPr lang="en-US" dirty="0"/>
              <a:t> par</a:t>
            </a:r>
          </a:p>
          <a:p>
            <a:r>
              <a:rPr lang="en-US" dirty="0" err="1"/>
              <a:t>dimenzije</a:t>
            </a:r>
            <a:r>
              <a:rPr lang="en-US" dirty="0"/>
              <a:t> &lt; </a:t>
            </a:r>
            <a:r>
              <a:rPr lang="en-US" dirty="0" err="1"/>
              <a:t>Bohrov</a:t>
            </a:r>
            <a:r>
              <a:rPr lang="en-US" dirty="0"/>
              <a:t> </a:t>
            </a:r>
            <a:r>
              <a:rPr lang="en-US" dirty="0" err="1"/>
              <a:t>radijus</a:t>
            </a:r>
            <a:endParaRPr lang="en-US" dirty="0"/>
          </a:p>
          <a:p>
            <a:r>
              <a:rPr lang="en-US" dirty="0" err="1"/>
              <a:t>diskretizacija</a:t>
            </a:r>
            <a:r>
              <a:rPr lang="en-US" dirty="0"/>
              <a:t> </a:t>
            </a:r>
            <a:r>
              <a:rPr lang="en-US" dirty="0" err="1"/>
              <a:t>energijskih</a:t>
            </a:r>
            <a:r>
              <a:rPr lang="en-US" dirty="0"/>
              <a:t> </a:t>
            </a:r>
            <a:r>
              <a:rPr lang="en-US" dirty="0" err="1"/>
              <a:t>stanja</a:t>
            </a:r>
            <a:endParaRPr lang="en-US" dirty="0"/>
          </a:p>
          <a:p>
            <a:r>
              <a:rPr lang="en-US" dirty="0" err="1"/>
              <a:t>apsorpcijska</a:t>
            </a:r>
            <a:r>
              <a:rPr lang="en-US" dirty="0"/>
              <a:t> </a:t>
            </a:r>
            <a:r>
              <a:rPr lang="en-US" dirty="0" err="1"/>
              <a:t>svojstva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315546D-C9B3-445C-9134-80AEBB745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94" y="409877"/>
            <a:ext cx="4122274" cy="187895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1B98D63-4DDF-4E6A-9A2B-D322B9E97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94" y="2732260"/>
            <a:ext cx="4122274" cy="344090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41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 err="1"/>
              <a:t>Nanočestice</a:t>
            </a:r>
            <a:br>
              <a:rPr lang="en-US" dirty="0"/>
            </a:br>
            <a:r>
              <a:rPr lang="en-US" sz="1800" dirty="0"/>
              <a:t>	</a:t>
            </a:r>
            <a:r>
              <a:rPr lang="en-US" sz="1800" dirty="0" err="1"/>
              <a:t>MaGNETSKE</a:t>
            </a:r>
            <a:r>
              <a:rPr lang="en-US" sz="1800" dirty="0"/>
              <a:t> REŠETKE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/>
          <a:p>
            <a:r>
              <a:rPr lang="en-US" dirty="0" err="1"/>
              <a:t>feromagnetski</a:t>
            </a:r>
            <a:r>
              <a:rPr lang="en-US" dirty="0"/>
              <a:t> </a:t>
            </a:r>
            <a:r>
              <a:rPr lang="en-US" dirty="0" err="1"/>
              <a:t>materijali</a:t>
            </a:r>
            <a:endParaRPr lang="en-US" dirty="0"/>
          </a:p>
          <a:p>
            <a:r>
              <a:rPr lang="en-US" dirty="0" err="1"/>
              <a:t>poželjno</a:t>
            </a:r>
            <a:r>
              <a:rPr lang="en-US" dirty="0"/>
              <a:t> </a:t>
            </a:r>
            <a:r>
              <a:rPr lang="en-US" dirty="0" err="1"/>
              <a:t>kristalno</a:t>
            </a:r>
            <a:r>
              <a:rPr lang="en-US" dirty="0"/>
              <a:t> </a:t>
            </a:r>
            <a:r>
              <a:rPr lang="en-US" dirty="0" err="1"/>
              <a:t>uređenje</a:t>
            </a:r>
            <a:endParaRPr lang="en-US" dirty="0"/>
          </a:p>
          <a:p>
            <a:r>
              <a:rPr lang="en-US" dirty="0" err="1"/>
              <a:t>magnetske</a:t>
            </a:r>
            <a:r>
              <a:rPr lang="en-US" dirty="0"/>
              <a:t> faze</a:t>
            </a:r>
          </a:p>
          <a:p>
            <a:endParaRPr lang="en-US" dirty="0"/>
          </a:p>
        </p:txBody>
      </p:sp>
      <p:pic>
        <p:nvPicPr>
          <p:cNvPr id="6" name="Picture 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FADE91E7-E82E-497C-B9E4-25D980719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02" y="2167471"/>
            <a:ext cx="6192114" cy="35628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33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PRIPRAVA NANOČESTIČNIH REŠETKI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/>
          <a:p>
            <a:r>
              <a:rPr lang="en-US" dirty="0" err="1"/>
              <a:t>odabir</a:t>
            </a:r>
            <a:r>
              <a:rPr lang="en-US" dirty="0"/>
              <a:t> </a:t>
            </a:r>
            <a:r>
              <a:rPr lang="en-US" dirty="0" err="1"/>
              <a:t>odgovarajućih</a:t>
            </a:r>
            <a:r>
              <a:rPr lang="en-US" dirty="0"/>
              <a:t> </a:t>
            </a:r>
            <a:r>
              <a:rPr lang="en-US" dirty="0" err="1"/>
              <a:t>materijala</a:t>
            </a:r>
            <a:endParaRPr lang="en-US" dirty="0"/>
          </a:p>
          <a:p>
            <a:r>
              <a:rPr lang="en-US" dirty="0" err="1"/>
              <a:t>magnetronsko</a:t>
            </a:r>
            <a:r>
              <a:rPr lang="en-US" dirty="0"/>
              <a:t> </a:t>
            </a:r>
            <a:r>
              <a:rPr lang="en-US" dirty="0" err="1"/>
              <a:t>rasprašenje</a:t>
            </a:r>
            <a:r>
              <a:rPr lang="en-US" dirty="0"/>
              <a:t> (</a:t>
            </a:r>
            <a:r>
              <a:rPr lang="en-US" dirty="0" err="1"/>
              <a:t>eng.</a:t>
            </a:r>
            <a:r>
              <a:rPr lang="en-US" dirty="0"/>
              <a:t> sputtering)</a:t>
            </a:r>
          </a:p>
          <a:p>
            <a:r>
              <a:rPr lang="en-US" dirty="0" err="1"/>
              <a:t>relaksacija</a:t>
            </a:r>
            <a:r>
              <a:rPr lang="en-US" dirty="0"/>
              <a:t> </a:t>
            </a:r>
            <a:r>
              <a:rPr lang="en-US" dirty="0" err="1"/>
              <a:t>rešetke</a:t>
            </a:r>
            <a:r>
              <a:rPr lang="en-US" dirty="0"/>
              <a:t> </a:t>
            </a:r>
            <a:r>
              <a:rPr lang="en-US" dirty="0" err="1"/>
              <a:t>zagrijavanjem</a:t>
            </a:r>
            <a:r>
              <a:rPr lang="en-US" dirty="0"/>
              <a:t> (</a:t>
            </a:r>
            <a:r>
              <a:rPr lang="en-US" dirty="0" err="1"/>
              <a:t>eng.</a:t>
            </a:r>
            <a:r>
              <a:rPr lang="en-US" dirty="0"/>
              <a:t> annealing)</a:t>
            </a:r>
          </a:p>
          <a:p>
            <a:r>
              <a:rPr lang="en-US" dirty="0" err="1"/>
              <a:t>strukturna</a:t>
            </a:r>
            <a:r>
              <a:rPr lang="en-US" dirty="0"/>
              <a:t> </a:t>
            </a:r>
            <a:r>
              <a:rPr lang="en-US" dirty="0" err="1"/>
              <a:t>karakterizacija</a:t>
            </a:r>
            <a:r>
              <a:rPr lang="en-US" dirty="0"/>
              <a:t> (GISAXS, XRD, STM)</a:t>
            </a:r>
          </a:p>
          <a:p>
            <a:r>
              <a:rPr lang="en-US" dirty="0" err="1"/>
              <a:t>mjerenje</a:t>
            </a:r>
            <a:r>
              <a:rPr lang="en-US" dirty="0"/>
              <a:t> </a:t>
            </a:r>
            <a:r>
              <a:rPr lang="en-US" dirty="0" err="1"/>
              <a:t>svojstava</a:t>
            </a:r>
            <a:r>
              <a:rPr lang="en-US" dirty="0"/>
              <a:t> (</a:t>
            </a:r>
            <a:r>
              <a:rPr lang="en-US" dirty="0" err="1"/>
              <a:t>transportna</a:t>
            </a:r>
            <a:r>
              <a:rPr lang="en-US" dirty="0"/>
              <a:t>, </a:t>
            </a:r>
            <a:r>
              <a:rPr lang="en-US" dirty="0" err="1"/>
              <a:t>optička</a:t>
            </a:r>
            <a:r>
              <a:rPr lang="en-US" dirty="0"/>
              <a:t>,… )</a:t>
            </a:r>
          </a:p>
        </p:txBody>
      </p:sp>
    </p:spTree>
    <p:extLst>
      <p:ext uri="{BB962C8B-B14F-4D97-AF65-F5344CB8AC3E}">
        <p14:creationId xmlns:p14="http://schemas.microsoft.com/office/powerpoint/2010/main" val="16584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MAGNETSKO RASPRAŠENJE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/>
          <a:p>
            <a:r>
              <a:rPr lang="en-US" dirty="0"/>
              <a:t>(</a:t>
            </a:r>
            <a:r>
              <a:rPr lang="en-US" dirty="0" err="1"/>
              <a:t>relativno</a:t>
            </a:r>
            <a:r>
              <a:rPr lang="en-US" dirty="0"/>
              <a:t>) </a:t>
            </a:r>
            <a:r>
              <a:rPr lang="en-US" dirty="0" err="1"/>
              <a:t>brza</a:t>
            </a:r>
            <a:r>
              <a:rPr lang="en-US" dirty="0"/>
              <a:t> </a:t>
            </a:r>
            <a:r>
              <a:rPr lang="en-US" dirty="0" err="1"/>
              <a:t>priprema</a:t>
            </a:r>
            <a:endParaRPr lang="en-US" dirty="0"/>
          </a:p>
          <a:p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meta, </a:t>
            </a:r>
            <a:r>
              <a:rPr lang="en-US" dirty="0" err="1"/>
              <a:t>podloga</a:t>
            </a:r>
            <a:endParaRPr lang="en-US" dirty="0"/>
          </a:p>
          <a:p>
            <a:r>
              <a:rPr lang="en-US" dirty="0" err="1"/>
              <a:t>parametri</a:t>
            </a:r>
            <a:r>
              <a:rPr lang="en-US" dirty="0"/>
              <a:t> </a:t>
            </a:r>
            <a:r>
              <a:rPr lang="en-US" dirty="0" err="1"/>
              <a:t>depozicije</a:t>
            </a:r>
            <a:r>
              <a:rPr lang="en-US" dirty="0"/>
              <a:t>: </a:t>
            </a:r>
            <a:r>
              <a:rPr lang="en-US" dirty="0" err="1"/>
              <a:t>temperatura</a:t>
            </a:r>
            <a:r>
              <a:rPr lang="en-US" dirty="0"/>
              <a:t>, </a:t>
            </a:r>
            <a:r>
              <a:rPr lang="en-US" dirty="0" err="1"/>
              <a:t>snaga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kvarovi</a:t>
            </a:r>
            <a:r>
              <a:rPr lang="en-US" dirty="0"/>
              <a:t> </a:t>
            </a:r>
            <a:r>
              <a:rPr lang="en-US" dirty="0" err="1"/>
              <a:t>opreme</a:t>
            </a:r>
            <a:endParaRPr lang="en-US" dirty="0"/>
          </a:p>
        </p:txBody>
      </p:sp>
      <p:pic>
        <p:nvPicPr>
          <p:cNvPr id="5" name="Picture 4" descr="A picture containing indoor, object&#10;&#10;Description generated with high confidence">
            <a:extLst>
              <a:ext uri="{FF2B5EF4-FFF2-40B4-BE49-F238E27FC236}">
                <a16:creationId xmlns:a16="http://schemas.microsoft.com/office/drawing/2014/main" id="{8799A86F-235D-434F-B8E7-84E93707F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87" y="1932971"/>
            <a:ext cx="4629796" cy="38486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67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9002-A37D-4E40-9ECD-7A24CDB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23371"/>
          </a:xfrm>
        </p:spPr>
        <p:txBody>
          <a:bodyPr/>
          <a:lstStyle/>
          <a:p>
            <a:r>
              <a:rPr lang="en-US" dirty="0"/>
              <a:t>MAGNETSKO RASPRAŠENJE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0AE8-FA20-4095-8BFD-49BAFC8C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6591"/>
            <a:ext cx="9905998" cy="3684609"/>
          </a:xfrm>
        </p:spPr>
        <p:txBody>
          <a:bodyPr anchor="ctr"/>
          <a:lstStyle/>
          <a:p>
            <a:r>
              <a:rPr lang="en-US" dirty="0" err="1"/>
              <a:t>postizanje</a:t>
            </a:r>
            <a:r>
              <a:rPr lang="en-US" dirty="0"/>
              <a:t> </a:t>
            </a:r>
            <a:r>
              <a:rPr lang="en-US" dirty="0" err="1"/>
              <a:t>visokog</a:t>
            </a:r>
            <a:r>
              <a:rPr lang="en-US" dirty="0"/>
              <a:t> </a:t>
            </a:r>
            <a:r>
              <a:rPr lang="en-US" dirty="0" err="1"/>
              <a:t>vakuuma</a:t>
            </a:r>
            <a:r>
              <a:rPr lang="en-US" dirty="0"/>
              <a:t> (4-5h)</a:t>
            </a:r>
          </a:p>
          <a:p>
            <a:r>
              <a:rPr lang="en-US" dirty="0" err="1"/>
              <a:t>grijanje</a:t>
            </a:r>
            <a:r>
              <a:rPr lang="en-US" dirty="0"/>
              <a:t>/</a:t>
            </a:r>
            <a:r>
              <a:rPr lang="en-US" dirty="0" err="1"/>
              <a:t>hlađenje</a:t>
            </a:r>
            <a:r>
              <a:rPr lang="en-US" dirty="0"/>
              <a:t> </a:t>
            </a:r>
            <a:r>
              <a:rPr lang="en-US" dirty="0" err="1"/>
              <a:t>podloge</a:t>
            </a:r>
            <a:endParaRPr lang="en-US" dirty="0"/>
          </a:p>
          <a:p>
            <a:r>
              <a:rPr lang="en-US" dirty="0" err="1"/>
              <a:t>ionizacija</a:t>
            </a:r>
            <a:r>
              <a:rPr lang="en-US" dirty="0"/>
              <a:t> </a:t>
            </a:r>
            <a:r>
              <a:rPr lang="en-US" dirty="0" err="1"/>
              <a:t>plemenitog</a:t>
            </a:r>
            <a:r>
              <a:rPr lang="en-US" dirty="0"/>
              <a:t> </a:t>
            </a:r>
            <a:r>
              <a:rPr lang="en-US" dirty="0" err="1"/>
              <a:t>plina</a:t>
            </a:r>
            <a:endParaRPr lang="en-US" dirty="0"/>
          </a:p>
          <a:p>
            <a:r>
              <a:rPr lang="en-US" dirty="0" err="1"/>
              <a:t>izbijanje</a:t>
            </a:r>
            <a:r>
              <a:rPr lang="en-US" dirty="0"/>
              <a:t> </a:t>
            </a:r>
            <a:r>
              <a:rPr lang="en-US" dirty="0" err="1"/>
              <a:t>atoma</a:t>
            </a:r>
            <a:r>
              <a:rPr lang="en-US" dirty="0"/>
              <a:t> mete </a:t>
            </a:r>
          </a:p>
          <a:p>
            <a:pPr lvl="1"/>
            <a:r>
              <a:rPr lang="en-US" dirty="0" err="1"/>
              <a:t>snaga</a:t>
            </a:r>
            <a:r>
              <a:rPr lang="en-US" dirty="0"/>
              <a:t> </a:t>
            </a:r>
            <a:r>
              <a:rPr lang="en-US" dirty="0" err="1"/>
              <a:t>depozicije</a:t>
            </a:r>
            <a:endParaRPr lang="en-US" dirty="0"/>
          </a:p>
          <a:p>
            <a:r>
              <a:rPr lang="en-US" dirty="0" err="1"/>
              <a:t>depozicija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podlogu</a:t>
            </a:r>
            <a:endParaRPr lang="en-US" dirty="0"/>
          </a:p>
        </p:txBody>
      </p:sp>
      <p:pic>
        <p:nvPicPr>
          <p:cNvPr id="6" name="Picture 5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12D1D14E-9C80-4490-8525-0B4C7736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7" y="1958610"/>
            <a:ext cx="5635721" cy="401805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82F26509-4C44-4904-94DF-E92FC67C8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3" y="2080952"/>
            <a:ext cx="6096000" cy="360622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53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350</TotalTime>
  <Words>534</Words>
  <Application>Microsoft Office PowerPoint</Application>
  <PresentationFormat>Widescreen</PresentationFormat>
  <Paragraphs>201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</vt:lpstr>
      <vt:lpstr>Mesh</vt:lpstr>
      <vt:lpstr>PRIPRAVA PROSTORNO UREĐENIH  Au I Al NANOČESTICA U MoO3 MATRICI MAGNETRONSKIM RASPRAŠENJEM  </vt:lpstr>
      <vt:lpstr>Nanočestice</vt:lpstr>
      <vt:lpstr>Nanočestice  kemijska kataliza</vt:lpstr>
      <vt:lpstr>Nanočestice  REZONANCIJA POVRŠINSKIH PLAZMONA</vt:lpstr>
      <vt:lpstr>Nanočestice  KVANTNO ZaTOČENJE</vt:lpstr>
      <vt:lpstr>Nanočestice  MaGNETSKE REŠETKE</vt:lpstr>
      <vt:lpstr>PRIPRAVA NANOČESTIČNIH REŠETKI</vt:lpstr>
      <vt:lpstr>MAGNETSKO RASPRAŠENJE</vt:lpstr>
      <vt:lpstr>MAGNETSKO RASPRAŠENJE</vt:lpstr>
      <vt:lpstr>MAGNETSKO RASPRAŠENJE</vt:lpstr>
      <vt:lpstr>SAMOORGANIZACIJA NANOČESTICA</vt:lpstr>
      <vt:lpstr>GISAXS</vt:lpstr>
      <vt:lpstr>GISAXS  TEORIJSKI MODEL</vt:lpstr>
      <vt:lpstr>GISAXS  TEORIJSKI MODEL</vt:lpstr>
      <vt:lpstr>GISAXS  TEORIJSKI MODEL</vt:lpstr>
      <vt:lpstr>GISAXS  EKSPERIMENTALNI POSTAV</vt:lpstr>
      <vt:lpstr>GISAXS  REZULTATI MJERENJA</vt:lpstr>
      <vt:lpstr>GISAXS  REZULTATI MJERENJA</vt:lpstr>
      <vt:lpstr>GISAXS  REZULTATI MJERENJA</vt:lpstr>
      <vt:lpstr>Električna otpornost  mjerni postav</vt:lpstr>
      <vt:lpstr>Električna otpornost  REZULTATI</vt:lpstr>
      <vt:lpstr>ZAKLJUČAK</vt:lpstr>
      <vt:lpstr>HVALA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PRIPRAVA PROSTORNO UREDENIH  Au I Al NANOCESTICA U MOO3 MATRICI MAGNETRONSKIM RASPRASENJEM</dc:title>
  <dc:creator>ivan</dc:creator>
  <cp:lastModifiedBy>ivan</cp:lastModifiedBy>
  <cp:revision>38</cp:revision>
  <dcterms:created xsi:type="dcterms:W3CDTF">2018-01-25T09:27:29Z</dcterms:created>
  <dcterms:modified xsi:type="dcterms:W3CDTF">2018-01-25T15:40:27Z</dcterms:modified>
</cp:coreProperties>
</file>