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8" r:id="rId5"/>
    <p:sldId id="275" r:id="rId6"/>
    <p:sldId id="259" r:id="rId7"/>
    <p:sldId id="261" r:id="rId8"/>
    <p:sldId id="279" r:id="rId9"/>
    <p:sldId id="265" r:id="rId10"/>
    <p:sldId id="263" r:id="rId11"/>
    <p:sldId id="264" r:id="rId12"/>
    <p:sldId id="266" r:id="rId13"/>
    <p:sldId id="268" r:id="rId14"/>
    <p:sldId id="271" r:id="rId15"/>
    <p:sldId id="270" r:id="rId16"/>
    <p:sldId id="280" r:id="rId17"/>
    <p:sldId id="276" r:id="rId18"/>
    <p:sldId id="274" r:id="rId19"/>
    <p:sldId id="282" r:id="rId20"/>
    <p:sldId id="283" r:id="rId21"/>
    <p:sldId id="277" r:id="rId22"/>
    <p:sldId id="281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4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39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30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25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6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79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9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2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96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5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4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96F1976-0816-48DF-B85F-EEEE0CEE8CBE}" type="datetimeFigureOut">
              <a:rPr lang="hr-HR" smtClean="0"/>
              <a:t>25.1.2018.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72122CB-A173-438B-B947-E1B042B2403C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83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59" y="1417926"/>
            <a:ext cx="7375585" cy="1601317"/>
          </a:xfrm>
        </p:spPr>
        <p:txBody>
          <a:bodyPr>
            <a:noAutofit/>
          </a:bodyPr>
          <a:lstStyle/>
          <a:p>
            <a:pPr algn="ctr"/>
            <a:r>
              <a:rPr lang="hr-HR" dirty="0"/>
              <a:t>Molekularni mehanizam generiranja </a:t>
            </a:r>
            <a:r>
              <a:rPr lang="hr-HR" dirty="0" err="1"/>
              <a:t>heliciteta</a:t>
            </a:r>
            <a:r>
              <a:rPr lang="hr-HR" dirty="0"/>
              <a:t> u diobenom</a:t>
            </a:r>
            <a:br>
              <a:rPr lang="hr-HR" dirty="0"/>
            </a:br>
            <a:r>
              <a:rPr lang="hr-HR" dirty="0"/>
              <a:t>vretenu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890" y="4899741"/>
            <a:ext cx="5000085" cy="1349564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Lovro Vrček</a:t>
            </a:r>
          </a:p>
          <a:p>
            <a:pPr algn="ctr"/>
            <a:r>
              <a:rPr lang="hr-HR" sz="2400" dirty="0"/>
              <a:t>Mentor: izv. prof. dr. </a:t>
            </a:r>
            <a:r>
              <a:rPr lang="hr-HR" sz="2400" dirty="0" err="1"/>
              <a:t>sc</a:t>
            </a:r>
            <a:r>
              <a:rPr lang="hr-HR" sz="2400" dirty="0"/>
              <a:t>. Nenad </a:t>
            </a:r>
            <a:r>
              <a:rPr lang="hr-HR" sz="2400" dirty="0" err="1"/>
              <a:t>Pavin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77078" y="5079754"/>
            <a:ext cx="2490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Prirodoslovno-matematički fakultet u Zagrebu</a:t>
            </a:r>
          </a:p>
          <a:p>
            <a:pPr algn="ctr"/>
            <a:r>
              <a:rPr lang="hr-HR" sz="1600" dirty="0"/>
              <a:t>Fizički odsjek</a:t>
            </a:r>
          </a:p>
          <a:p>
            <a:pPr algn="ctr"/>
            <a:endParaRPr lang="hr-HR" sz="1600" dirty="0"/>
          </a:p>
          <a:p>
            <a:pPr algn="ctr"/>
            <a:r>
              <a:rPr lang="hr-HR" sz="1600" dirty="0" smtClean="0"/>
              <a:t>25. </a:t>
            </a:r>
            <a:r>
              <a:rPr lang="hr-HR" sz="1600" dirty="0"/>
              <a:t>Siječnja 2018.</a:t>
            </a:r>
          </a:p>
        </p:txBody>
      </p:sp>
    </p:spTree>
    <p:extLst>
      <p:ext uri="{BB962C8B-B14F-4D97-AF65-F5344CB8AC3E}">
        <p14:creationId xmlns:p14="http://schemas.microsoft.com/office/powerpoint/2010/main" val="33730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 pola i 2 </a:t>
            </a:r>
            <a:r>
              <a:rPr lang="hr-HR" dirty="0" err="1" smtClean="0"/>
              <a:t>mikrotubula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286000"/>
            <a:ext cx="3645026" cy="4023360"/>
          </a:xfrm>
        </p:spPr>
        <p:txBody>
          <a:bodyPr/>
          <a:lstStyle/>
          <a:p>
            <a:r>
              <a:rPr lang="hr-HR" sz="2400" dirty="0" smtClean="0"/>
              <a:t>Polovi (</a:t>
            </a:r>
            <a:r>
              <a:rPr lang="hr-HR" sz="2400" dirty="0" err="1" smtClean="0"/>
              <a:t>centromeri</a:t>
            </a:r>
            <a:r>
              <a:rPr lang="hr-HR" sz="2400" dirty="0" smtClean="0"/>
              <a:t>) - kao kugle polumjera </a:t>
            </a:r>
            <a:r>
              <a:rPr lang="hr-HR" sz="2400" i="1" dirty="0" smtClean="0"/>
              <a:t>d, </a:t>
            </a:r>
            <a:r>
              <a:rPr lang="hr-HR" sz="2400" dirty="0" smtClean="0"/>
              <a:t>središta udaljenih za</a:t>
            </a:r>
            <a:r>
              <a:rPr lang="hr-HR" sz="2400" i="1" dirty="0" smtClean="0"/>
              <a:t> L</a:t>
            </a:r>
          </a:p>
          <a:p>
            <a:endParaRPr lang="hr-HR" i="1" dirty="0"/>
          </a:p>
          <a:p>
            <a:r>
              <a:rPr lang="hr-HR" sz="2400" dirty="0" err="1" smtClean="0"/>
              <a:t>Mikrotubuli</a:t>
            </a:r>
            <a:r>
              <a:rPr lang="hr-HR" sz="2400" dirty="0" smtClean="0"/>
              <a:t> – elastični štapovi</a:t>
            </a:r>
            <a:endParaRPr lang="hr-HR" dirty="0" smtClean="0"/>
          </a:p>
          <a:p>
            <a:endParaRPr lang="hr-HR" sz="2400" dirty="0"/>
          </a:p>
          <a:p>
            <a:r>
              <a:rPr lang="hr-HR" sz="2400" dirty="0" smtClean="0"/>
              <a:t>Ravnoteža sila i momenata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23" y="2742559"/>
            <a:ext cx="4602641" cy="2696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3758" y="5357796"/>
            <a:ext cx="422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Novak,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mitotic spindle is chiral due to torques generated by motor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proteins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Set jednadžbi modela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326" y="2001274"/>
            <a:ext cx="2800350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051" y="3613463"/>
            <a:ext cx="4914900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491" y="2489578"/>
            <a:ext cx="230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 lijevi pol : </a:t>
            </a:r>
            <a:endParaRPr lang="hr-H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3590" y="3613644"/>
            <a:ext cx="260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 pojedini svežanj </a:t>
            </a:r>
            <a:r>
              <a:rPr lang="hr-HR" sz="2400" dirty="0" err="1" smtClean="0"/>
              <a:t>mikrotubula</a:t>
            </a:r>
            <a:r>
              <a:rPr lang="hr-HR" sz="2400" dirty="0" smtClean="0"/>
              <a:t>: 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56265" y="4869719"/>
            <a:ext cx="154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Rotacijska simetrija: </a:t>
            </a:r>
            <a:endParaRPr lang="hr-HR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901" y="4877296"/>
            <a:ext cx="3533775" cy="828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2040" y="5973453"/>
            <a:ext cx="230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Ograničenja: </a:t>
            </a:r>
            <a:endParaRPr lang="hr-HR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476" y="6036920"/>
            <a:ext cx="1319031" cy="3981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102" y="6056086"/>
            <a:ext cx="1417249" cy="379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029" y="6056086"/>
            <a:ext cx="1178029" cy="3237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7676" y="6100471"/>
            <a:ext cx="1313812" cy="2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Elastična svojstva </a:t>
            </a:r>
            <a:r>
              <a:rPr lang="hr-HR" dirty="0" err="1" smtClean="0"/>
              <a:t>mikrotubula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0" y="2084832"/>
            <a:ext cx="3019245" cy="4023360"/>
          </a:xfrm>
        </p:spPr>
        <p:txBody>
          <a:bodyPr/>
          <a:lstStyle/>
          <a:p>
            <a:pPr algn="r"/>
            <a:r>
              <a:rPr lang="hr-HR" sz="2400" dirty="0" smtClean="0"/>
              <a:t>Elastično pri savijanju – </a:t>
            </a:r>
          </a:p>
          <a:p>
            <a:pPr algn="r"/>
            <a:r>
              <a:rPr lang="hr-HR" sz="2400" dirty="0" smtClean="0"/>
              <a:t>Krutost na uvijanje – </a:t>
            </a:r>
          </a:p>
          <a:p>
            <a:pPr algn="r"/>
            <a:r>
              <a:rPr lang="hr-HR" sz="2400" dirty="0" smtClean="0"/>
              <a:t>Put duž štapa – </a:t>
            </a:r>
          </a:p>
          <a:p>
            <a:pPr algn="r"/>
            <a:r>
              <a:rPr lang="hr-HR" sz="2400" dirty="0" smtClean="0"/>
              <a:t>Radij vektor – </a:t>
            </a:r>
          </a:p>
          <a:p>
            <a:pPr algn="r"/>
            <a:r>
              <a:rPr lang="hr-HR" sz="2400" dirty="0" smtClean="0"/>
              <a:t>Tangencijalni vektor – </a:t>
            </a:r>
          </a:p>
          <a:p>
            <a:pPr algn="r"/>
            <a:r>
              <a:rPr lang="hr-HR" sz="2400" dirty="0" smtClean="0"/>
              <a:t>Kut torzije – </a:t>
            </a:r>
          </a:p>
          <a:p>
            <a:pPr algn="r"/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022" y="1838589"/>
            <a:ext cx="3418037" cy="3433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683" y="2628296"/>
            <a:ext cx="311488" cy="379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899" y="2084832"/>
            <a:ext cx="415057" cy="428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513" y="3122517"/>
            <a:ext cx="254246" cy="363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388" y="3600346"/>
            <a:ext cx="578741" cy="396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0281" y="4098339"/>
            <a:ext cx="1328917" cy="425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805" y="4649311"/>
            <a:ext cx="665487" cy="42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1292" y="5719657"/>
            <a:ext cx="4527277" cy="7770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5065" y="5692693"/>
            <a:ext cx="271035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/>
              <a:t>Statička </a:t>
            </a:r>
            <a:r>
              <a:rPr lang="hr-HR" sz="2400" dirty="0" err="1" smtClean="0"/>
              <a:t>Kirchoffova</a:t>
            </a:r>
            <a:r>
              <a:rPr lang="hr-HR" sz="2400" dirty="0" smtClean="0"/>
              <a:t> </a:t>
            </a:r>
          </a:p>
          <a:p>
            <a:pPr algn="ctr"/>
            <a:r>
              <a:rPr lang="hr-HR" sz="2400" dirty="0" smtClean="0"/>
              <a:t>jednadžba :</a:t>
            </a:r>
            <a:endParaRPr lang="hr-HR" sz="2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189876" y="3338736"/>
            <a:ext cx="329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Novak,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mitotic spindle is chiral due to torques generated by motor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proteins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Analitičko rješenje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86" y="2010567"/>
            <a:ext cx="1628775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6" y="2758501"/>
            <a:ext cx="4572000" cy="67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47" y="3578093"/>
            <a:ext cx="4257675" cy="657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8324" y="2434918"/>
            <a:ext cx="275182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Koristeći aproksimaciju malih </a:t>
            </a:r>
            <a:r>
              <a:rPr lang="hr-HR" sz="2000" dirty="0" err="1" smtClean="0"/>
              <a:t>kuteva</a:t>
            </a:r>
            <a:r>
              <a:rPr lang="hr-HR" sz="2000" dirty="0" smtClean="0"/>
              <a:t> dobivamo sustav diferencijalnih jednadžbi</a:t>
            </a:r>
            <a:endParaRPr lang="hr-H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8647" y="4589253"/>
            <a:ext cx="124894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 smtClean="0"/>
              <a:t>RJEŠENJA:</a:t>
            </a:r>
            <a:endParaRPr lang="hr-H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47" y="4995635"/>
            <a:ext cx="794385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647" y="5749680"/>
            <a:ext cx="746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Utjecaj motora na razdvajanje </a:t>
            </a:r>
            <a:r>
              <a:rPr lang="hr-HR" dirty="0" err="1" smtClean="0"/>
              <a:t>kinetohora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000" dirty="0" smtClean="0"/>
              <a:t>Model </a:t>
            </a:r>
            <a:r>
              <a:rPr lang="hr-HR" sz="2000" dirty="0" smtClean="0"/>
              <a:t>2</a:t>
            </a:r>
          </a:p>
          <a:p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</a:rPr>
              <a:t>(Vukušić, </a:t>
            </a:r>
            <a:r>
              <a:rPr lang="hr-HR" sz="1500" dirty="0" err="1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500" dirty="0" err="1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hr-HR" sz="1500" dirty="0" err="1">
                <a:solidFill>
                  <a:schemeClr val="bg1">
                    <a:lumMod val="50000"/>
                  </a:schemeClr>
                </a:solidFill>
              </a:rPr>
              <a:t>Microtubules</a:t>
            </a:r>
            <a:r>
              <a:rPr lang="hr-HR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500" dirty="0" err="1" smtClean="0">
                <a:solidFill>
                  <a:schemeClr val="bg1">
                    <a:lumMod val="50000"/>
                  </a:schemeClr>
                </a:solidFill>
              </a:rPr>
              <a:t>sliding</a:t>
            </a:r>
            <a:r>
              <a:rPr lang="hr-HR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within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the Bridging Fiber Pushes Kinetochores Fibers Apart to Segregate 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Chromosomes</a:t>
            </a: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hr-HR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8654" y="3994054"/>
            <a:ext cx="5184476" cy="53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Vukušić,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Microtubules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sliding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within the Bridging Fiber Pushes Kinetochores Fibers Apart to Segregate Chromosomes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76" y="436055"/>
            <a:ext cx="6544761" cy="35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Skica modela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8096" y="2099324"/>
            <a:ext cx="7504636" cy="402336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1D</a:t>
            </a:r>
            <a:r>
              <a:rPr lang="hr-HR" sz="2400" dirty="0" smtClean="0"/>
              <a:t> model </a:t>
            </a:r>
            <a:r>
              <a:rPr lang="hr-HR" sz="2400" dirty="0" err="1" smtClean="0"/>
              <a:t>anafaze</a:t>
            </a:r>
            <a:r>
              <a:rPr lang="hr-HR" sz="2400" dirty="0" smtClean="0"/>
              <a:t> – značajan utjecaj motora:</a:t>
            </a:r>
            <a:endParaRPr lang="hr-HR" sz="2400" dirty="0" smtClean="0"/>
          </a:p>
          <a:p>
            <a:pPr lvl="1"/>
            <a:r>
              <a:rPr lang="hr-HR" sz="2000" dirty="0" smtClean="0"/>
              <a:t>Odvajanje </a:t>
            </a:r>
            <a:r>
              <a:rPr lang="hr-HR" sz="2000" dirty="0" err="1" smtClean="0"/>
              <a:t>kinetohora</a:t>
            </a:r>
            <a:r>
              <a:rPr lang="hr-HR" sz="2000" dirty="0" smtClean="0"/>
              <a:t> i putovanje </a:t>
            </a:r>
            <a:r>
              <a:rPr lang="hr-HR" sz="2000" dirty="0" err="1" smtClean="0"/>
              <a:t>kromatida</a:t>
            </a:r>
            <a:r>
              <a:rPr lang="hr-HR" sz="2000" dirty="0" smtClean="0"/>
              <a:t> prema polovima</a:t>
            </a:r>
          </a:p>
          <a:p>
            <a:r>
              <a:rPr lang="hr-HR" sz="2200" dirty="0" smtClean="0"/>
              <a:t>Putovanje </a:t>
            </a:r>
            <a:r>
              <a:rPr lang="hr-HR" sz="2200" dirty="0" err="1" smtClean="0"/>
              <a:t>kromatida</a:t>
            </a:r>
            <a:r>
              <a:rPr lang="hr-HR" sz="2200" dirty="0" smtClean="0"/>
              <a:t> – klizanje </a:t>
            </a:r>
            <a:r>
              <a:rPr lang="hr-HR" sz="2200" dirty="0" err="1" smtClean="0"/>
              <a:t>mikrotubula</a:t>
            </a:r>
            <a:r>
              <a:rPr lang="hr-HR" sz="2200" dirty="0" smtClean="0"/>
              <a:t> u </a:t>
            </a:r>
            <a:r>
              <a:rPr lang="hr-HR" sz="2200" dirty="0" err="1" smtClean="0"/>
              <a:t>mostnom</a:t>
            </a:r>
            <a:r>
              <a:rPr lang="hr-HR" sz="2200" dirty="0" smtClean="0"/>
              <a:t> svežnju</a:t>
            </a:r>
            <a:endParaRPr lang="hr-HR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2" y="3932610"/>
            <a:ext cx="6575775" cy="255681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31937" y="3914322"/>
            <a:ext cx="586596" cy="46686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56" y="3594056"/>
            <a:ext cx="48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P</a:t>
            </a:r>
            <a:r>
              <a:rPr lang="hr-HR" sz="1600" dirty="0" smtClean="0"/>
              <a:t>ol</a:t>
            </a:r>
            <a:endParaRPr lang="hr-HR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4037162"/>
            <a:ext cx="389114" cy="44466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22143" y="4037162"/>
            <a:ext cx="167703" cy="39980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75672" y="3747944"/>
            <a:ext cx="1226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M</a:t>
            </a:r>
            <a:r>
              <a:rPr lang="hr-HR" sz="1600" dirty="0" err="1" smtClean="0"/>
              <a:t>ikrotubuli</a:t>
            </a:r>
            <a:endParaRPr lang="hr-HR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9131" y="3763333"/>
            <a:ext cx="116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Kinetohore</a:t>
            </a:r>
            <a:endParaRPr lang="hr-HR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75021" y="5460521"/>
            <a:ext cx="533277" cy="74756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01613" y="6138072"/>
            <a:ext cx="1200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Klizeči</a:t>
            </a:r>
            <a:r>
              <a:rPr lang="hr-HR" sz="1400" dirty="0" smtClean="0"/>
              <a:t> motori</a:t>
            </a:r>
            <a:endParaRPr lang="hr-HR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650966" y="5389612"/>
            <a:ext cx="398320" cy="98530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50587" y="6404801"/>
            <a:ext cx="1316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Motori na polu</a:t>
            </a:r>
            <a:endParaRPr lang="hr-HR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726801" y="5312570"/>
            <a:ext cx="368728" cy="104346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11537" y="6356035"/>
            <a:ext cx="1390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Vezujući proteini</a:t>
            </a:r>
            <a:endParaRPr lang="hr-HR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610439" y="4677734"/>
            <a:ext cx="3331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Vukušić,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Microtubules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sliding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within the Bridging Fiber Pushes Kinetochores Fibers Apart to Segregate Chromosomes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98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sustava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Sustav se opisuje „</a:t>
            </a:r>
            <a:r>
              <a:rPr lang="hr-HR" sz="2400" dirty="0" err="1"/>
              <a:t>f</a:t>
            </a:r>
            <a:r>
              <a:rPr lang="hr-HR" sz="2400" dirty="0" err="1" smtClean="0"/>
              <a:t>orce-velocity</a:t>
            </a:r>
            <a:r>
              <a:rPr lang="hr-HR" sz="2400" dirty="0" smtClean="0"/>
              <a:t>” relacijama</a:t>
            </a:r>
          </a:p>
          <a:p>
            <a:r>
              <a:rPr lang="hr-HR" sz="2400" dirty="0" smtClean="0"/>
              <a:t>Npr. pomicanje </a:t>
            </a:r>
            <a:r>
              <a:rPr lang="hr-HR" sz="2400" dirty="0" err="1" smtClean="0"/>
              <a:t>kinetohora</a:t>
            </a:r>
            <a:r>
              <a:rPr lang="hr-HR" sz="2400" dirty="0" smtClean="0"/>
              <a:t>: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Prvi model koji u razmatranje odvajanja </a:t>
            </a:r>
            <a:r>
              <a:rPr lang="hr-HR" sz="2400" dirty="0" err="1" smtClean="0"/>
              <a:t>kinetohora</a:t>
            </a:r>
            <a:r>
              <a:rPr lang="hr-HR" sz="2400" dirty="0" smtClean="0"/>
              <a:t> uključuje i </a:t>
            </a:r>
            <a:r>
              <a:rPr lang="hr-HR" sz="2400" dirty="0" err="1" smtClean="0"/>
              <a:t>mostno</a:t>
            </a:r>
            <a:r>
              <a:rPr lang="hr-HR" sz="2400" dirty="0" smtClean="0"/>
              <a:t> vlakno</a:t>
            </a:r>
            <a:endParaRPr lang="hr-HR" sz="2400" dirty="0"/>
          </a:p>
          <a:p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65" y="3254043"/>
            <a:ext cx="2990850" cy="1057275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07" y="3254043"/>
            <a:ext cx="175260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714" y="3577466"/>
            <a:ext cx="352425" cy="371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0629" y="3577466"/>
            <a:ext cx="171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 - koeficijent trenja  kromosoma</a:t>
            </a:r>
            <a:endParaRPr lang="hr-H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68083" y="5800079"/>
            <a:ext cx="634297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U odnosu na druge, slične modele, ovaj najbolje </a:t>
            </a:r>
            <a:r>
              <a:rPr lang="hr-HR" sz="2000" dirty="0" smtClean="0"/>
              <a:t>opisuje </a:t>
            </a:r>
            <a:r>
              <a:rPr lang="hr-HR" sz="2000" dirty="0" smtClean="0"/>
              <a:t>eksperiment rezanja </a:t>
            </a:r>
            <a:r>
              <a:rPr lang="hr-HR" sz="2000" dirty="0" err="1" smtClean="0"/>
              <a:t>mostnog</a:t>
            </a:r>
            <a:r>
              <a:rPr lang="hr-HR" sz="2000" dirty="0" smtClean="0"/>
              <a:t> i K-vlakna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1285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Utjecaj proteinskih motora na generiranje </a:t>
            </a:r>
            <a:r>
              <a:rPr lang="hr-HR" dirty="0" err="1" smtClean="0"/>
              <a:t>heliciteta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Model 3</a:t>
            </a: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00" y="932821"/>
            <a:ext cx="6558908" cy="26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Skica modela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Sustav se sastoji od 2 pola, 2 </a:t>
            </a:r>
            <a:r>
              <a:rPr lang="hr-HR" sz="2400" dirty="0" err="1" smtClean="0"/>
              <a:t>mikrotubula</a:t>
            </a:r>
            <a:r>
              <a:rPr lang="hr-HR" sz="2400" dirty="0" smtClean="0"/>
              <a:t>, po jednim motorom na svakom polu i jednim motorom u regiji preklapanja</a:t>
            </a:r>
          </a:p>
          <a:p>
            <a:r>
              <a:rPr lang="hr-HR" sz="2400" dirty="0" smtClean="0"/>
              <a:t>Razmatramo sve tri dimenzije</a:t>
            </a:r>
          </a:p>
          <a:p>
            <a:endParaRPr lang="hr-HR" sz="2400" dirty="0" smtClean="0"/>
          </a:p>
          <a:p>
            <a:r>
              <a:rPr lang="hr-HR" sz="2400" dirty="0" smtClean="0"/>
              <a:t>Analogno prethodnom slučaju, koristimo relaciju između sila i brzina za opisivanje sustava: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334" y="585216"/>
            <a:ext cx="4562475" cy="115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5460521"/>
            <a:ext cx="4954864" cy="6916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615796" y="862642"/>
            <a:ext cx="508959" cy="948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87660" y="1335024"/>
            <a:ext cx="5865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28536" y="1818019"/>
            <a:ext cx="4641273" cy="39665"/>
          </a:xfrm>
          <a:prstGeom prst="straightConnector1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028536" y="353683"/>
            <a:ext cx="0" cy="1504001"/>
          </a:xfrm>
          <a:prstGeom prst="straightConnector1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640347" y="1857684"/>
            <a:ext cx="388189" cy="333425"/>
          </a:xfrm>
          <a:prstGeom prst="straightConnector1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11149" y="1265158"/>
            <a:ext cx="620971" cy="139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271724" y="875582"/>
            <a:ext cx="4980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119" y="1373999"/>
            <a:ext cx="348123" cy="3243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687" y="502577"/>
            <a:ext cx="348123" cy="3243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78" y="570036"/>
            <a:ext cx="340874" cy="3331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571" y="1431093"/>
            <a:ext cx="333261" cy="3256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201" y="1420070"/>
            <a:ext cx="107007" cy="1498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015" y="458951"/>
            <a:ext cx="107007" cy="1498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0176" y="1918923"/>
            <a:ext cx="201181" cy="2721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4777" y="1838946"/>
            <a:ext cx="201733" cy="2610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8972" y="280595"/>
            <a:ext cx="152400" cy="2571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277368" y="5567386"/>
            <a:ext cx="11128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dirty="0" smtClean="0"/>
              <a:t>p – pol</a:t>
            </a:r>
          </a:p>
          <a:p>
            <a:r>
              <a:rPr lang="hr-HR" sz="1600" dirty="0" smtClean="0"/>
              <a:t>m – motor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487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Jednadžbe ravnoteže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97145" y="2315663"/>
            <a:ext cx="271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Sile: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3078765"/>
            <a:ext cx="3204743" cy="1853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664" y="3078765"/>
            <a:ext cx="3882157" cy="1853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0664" y="2315663"/>
            <a:ext cx="271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Momenti:</a:t>
            </a:r>
            <a:endParaRPr lang="hr-HR" sz="2400" dirty="0"/>
          </a:p>
        </p:txBody>
      </p:sp>
      <p:cxnSp>
        <p:nvCxnSpPr>
          <p:cNvPr id="10" name="Straight Connector 9"/>
          <p:cNvCxnSpPr>
            <a:stCxn id="2" idx="2"/>
          </p:cNvCxnSpPr>
          <p:nvPr/>
        </p:nvCxnSpPr>
        <p:spPr>
          <a:xfrm>
            <a:off x="4413123" y="2084832"/>
            <a:ext cx="0" cy="4617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10" y="5374850"/>
            <a:ext cx="400050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1218" y="5374850"/>
            <a:ext cx="272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Koeficijent trenja proteinskog motora u regiji preklopa </a:t>
            </a:r>
            <a:r>
              <a:rPr lang="hr-HR" dirty="0" err="1" smtClean="0"/>
              <a:t>mikrotubula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5105939" y="5374850"/>
            <a:ext cx="272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Koeficijent trenja pri uvijanju </a:t>
            </a:r>
            <a:r>
              <a:rPr lang="hr-HR" dirty="0" err="1" smtClean="0"/>
              <a:t>mikrotubula</a:t>
            </a:r>
            <a:endParaRPr lang="hr-H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664" y="5456350"/>
            <a:ext cx="2952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10" y="4034119"/>
            <a:ext cx="5457825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mitoza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096" y="2181090"/>
            <a:ext cx="3430811" cy="2247476"/>
          </a:xfrm>
        </p:spPr>
        <p:txBody>
          <a:bodyPr>
            <a:noAutofit/>
          </a:bodyPr>
          <a:lstStyle/>
          <a:p>
            <a:r>
              <a:rPr lang="hr-HR" sz="2400" dirty="0" smtClean="0"/>
              <a:t>Stvaranje diobenog </a:t>
            </a:r>
            <a:r>
              <a:rPr lang="hr-HR" sz="2400" dirty="0" smtClean="0"/>
              <a:t>vretena</a:t>
            </a:r>
            <a:endParaRPr lang="hr-HR" sz="2400" dirty="0"/>
          </a:p>
          <a:p>
            <a:r>
              <a:rPr lang="hr-HR" sz="2400" dirty="0" smtClean="0"/>
              <a:t>Razdvajanje u dvije nove </a:t>
            </a:r>
            <a:r>
              <a:rPr lang="hr-HR" sz="2400" dirty="0" smtClean="0"/>
              <a:t>jezgre (kćeri)</a:t>
            </a:r>
            <a:endParaRPr lang="hr-HR" sz="2400" dirty="0" smtClean="0"/>
          </a:p>
          <a:p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62282" y="2181090"/>
            <a:ext cx="3370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Mogući poremećaji</a:t>
            </a:r>
            <a:r>
              <a:rPr lang="hr-HR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Tri ili više stanica kćeri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 smtClean="0"/>
              <a:t>Apoptoza</a:t>
            </a:r>
            <a:endParaRPr lang="hr-H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Mutacije</a:t>
            </a:r>
            <a:endParaRPr lang="hr-H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74899" y="5942422"/>
            <a:ext cx="3476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Alberts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Molecular Biology of the Cell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Idući korak…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Ono što nas najviše zanima u prošlom jest promjena kuta </a:t>
            </a:r>
          </a:p>
          <a:p>
            <a:r>
              <a:rPr lang="hr-HR" sz="2400" dirty="0" smtClean="0"/>
              <a:t>Ona nastaje djelovanjem momenta u x smjeru i označava generiranje </a:t>
            </a:r>
            <a:r>
              <a:rPr lang="hr-HR" sz="2400" dirty="0" err="1" smtClean="0"/>
              <a:t>heliciteta</a:t>
            </a:r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Iduće što bi bilo potrebno napraviti jest riješiti ovaj sustav jednadžbi i pomoću statičke </a:t>
            </a:r>
            <a:r>
              <a:rPr lang="hr-HR" sz="2400" dirty="0" err="1" smtClean="0"/>
              <a:t>Kirchoffove</a:t>
            </a:r>
            <a:r>
              <a:rPr lang="hr-HR" sz="2400" dirty="0" smtClean="0"/>
              <a:t> jednadžbe naći analitičke izraze za oblike </a:t>
            </a:r>
            <a:r>
              <a:rPr lang="hr-HR" sz="2400" dirty="0" err="1" smtClean="0"/>
              <a:t>mikrotubula</a:t>
            </a:r>
            <a:r>
              <a:rPr lang="hr-HR" sz="2400" dirty="0" smtClean="0"/>
              <a:t> u prostoru</a:t>
            </a:r>
          </a:p>
          <a:p>
            <a:endParaRPr lang="hr-HR" sz="2400" dirty="0"/>
          </a:p>
          <a:p>
            <a:r>
              <a:rPr lang="hr-HR" sz="2400" dirty="0" smtClean="0">
                <a:solidFill>
                  <a:srgbClr val="00B050"/>
                </a:solidFill>
              </a:rPr>
              <a:t>Izvan dosega ovog seminara…</a:t>
            </a:r>
            <a:endParaRPr lang="hr-HR" sz="2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863" y="2286000"/>
            <a:ext cx="363298" cy="4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746176" cy="4023360"/>
          </a:xfrm>
        </p:spPr>
        <p:txBody>
          <a:bodyPr>
            <a:noAutofit/>
          </a:bodyPr>
          <a:lstStyle/>
          <a:p>
            <a:r>
              <a:rPr lang="hr-HR" sz="2400" dirty="0" smtClean="0"/>
              <a:t>Dioba stanice promatra se već se desetljećima</a:t>
            </a:r>
          </a:p>
          <a:p>
            <a:r>
              <a:rPr lang="hr-HR" sz="2400" dirty="0" smtClean="0"/>
              <a:t>I dalje goruće područje s mnogo nepoznanica</a:t>
            </a:r>
            <a:endParaRPr lang="hr-HR" sz="2400" dirty="0"/>
          </a:p>
          <a:p>
            <a:r>
              <a:rPr lang="hr-HR" sz="2400" dirty="0" smtClean="0"/>
              <a:t>Ukazali na kompleksne oblike koji nastaju prilikom diobe stanice</a:t>
            </a:r>
          </a:p>
          <a:p>
            <a:r>
              <a:rPr lang="hr-HR" sz="2400" dirty="0" smtClean="0"/>
              <a:t>Predložili model koji opisuje način na koji molekularni motori generiraju </a:t>
            </a:r>
            <a:r>
              <a:rPr lang="hr-HR" sz="2400" dirty="0" err="1" smtClean="0"/>
              <a:t>helicitet</a:t>
            </a:r>
            <a:r>
              <a:rPr lang="hr-HR" sz="2400" dirty="0" smtClean="0"/>
              <a:t> u diobenom vretenu</a:t>
            </a:r>
          </a:p>
          <a:p>
            <a:r>
              <a:rPr lang="hr-HR" sz="2400" dirty="0" smtClean="0"/>
              <a:t>Potpuna razrada i </a:t>
            </a:r>
            <a:r>
              <a:rPr lang="hr-HR" sz="2400" dirty="0" err="1" smtClean="0"/>
              <a:t>poopćenje</a:t>
            </a:r>
            <a:r>
              <a:rPr lang="hr-HR" sz="2400" dirty="0" smtClean="0"/>
              <a:t> modela su izvan dosega ovog seminara</a:t>
            </a:r>
          </a:p>
          <a:p>
            <a:r>
              <a:rPr lang="hr-HR" sz="2400" b="1" dirty="0" smtClean="0">
                <a:solidFill>
                  <a:srgbClr val="00B050"/>
                </a:solidFill>
              </a:rPr>
              <a:t>Ostaje otvoreno pitanje</a:t>
            </a:r>
            <a:endParaRPr lang="hr-H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zahvale</a:t>
            </a:r>
            <a:endParaRPr lang="hr-HR" dirty="0"/>
          </a:p>
        </p:txBody>
      </p:sp>
      <p:pic>
        <p:nvPicPr>
          <p:cNvPr id="2050" name="Picture 2" descr="http://www.phy.pmf.unizg.hr/~npavin/images/nen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96" y="1699403"/>
            <a:ext cx="1317249" cy="17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hy.pmf.unizg.hr/~npavin/images/iva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76" y="1704063"/>
            <a:ext cx="1285329" cy="17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hy.pmf.unizg.hr/~npavin/images/agne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89" y="4325131"/>
            <a:ext cx="1178868" cy="15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hy.pmf.unizg.hr/~npavin/images/ma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32" y="4325801"/>
            <a:ext cx="1217264" cy="15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hy.pmf.unizg.hr/~npavin/images/marc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50" y="4325130"/>
            <a:ext cx="1235409" cy="15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0240" y="3414471"/>
            <a:ext cx="18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Nenad </a:t>
            </a:r>
            <a:r>
              <a:rPr lang="hr-HR" dirty="0" err="1" smtClean="0"/>
              <a:t>Pavin</a:t>
            </a:r>
            <a:endParaRPr lang="hr-HR" dirty="0"/>
          </a:p>
          <a:p>
            <a:pPr algn="ctr"/>
            <a:r>
              <a:rPr lang="hr-HR" dirty="0" smtClean="0"/>
              <a:t>PMF, Fizički odsjek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722560" y="3414471"/>
            <a:ext cx="18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Ivana Ban,</a:t>
            </a:r>
          </a:p>
          <a:p>
            <a:pPr algn="ctr"/>
            <a:r>
              <a:rPr lang="hr-HR" dirty="0" smtClean="0"/>
              <a:t>PMF, Fizički odsjek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942984" y="5911051"/>
            <a:ext cx="18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Maja Novak</a:t>
            </a:r>
          </a:p>
          <a:p>
            <a:pPr algn="ctr"/>
            <a:r>
              <a:rPr lang="hr-HR" dirty="0" smtClean="0"/>
              <a:t>PMF, Fizički odsjek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3478843" y="5911050"/>
            <a:ext cx="18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Agneza </a:t>
            </a:r>
            <a:r>
              <a:rPr lang="hr-HR" dirty="0" err="1" smtClean="0"/>
              <a:t>Bosilj</a:t>
            </a:r>
            <a:endParaRPr lang="hr-HR" dirty="0" smtClean="0"/>
          </a:p>
          <a:p>
            <a:pPr algn="ctr"/>
            <a:r>
              <a:rPr lang="hr-HR" dirty="0" smtClean="0"/>
              <a:t>PMF, Fizički odsjek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6023774" y="5911050"/>
            <a:ext cx="18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Marcel </a:t>
            </a:r>
            <a:r>
              <a:rPr lang="hr-HR" dirty="0" err="1" smtClean="0"/>
              <a:t>Prelogović</a:t>
            </a:r>
            <a:endParaRPr lang="hr-HR" dirty="0" smtClean="0"/>
          </a:p>
          <a:p>
            <a:pPr algn="ctr"/>
            <a:r>
              <a:rPr lang="hr-HR" dirty="0" smtClean="0"/>
              <a:t>PMF, Fizički odsjek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41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Diobeno vreteno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11" y="1841666"/>
            <a:ext cx="6366294" cy="4643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101788" y="2474259"/>
            <a:ext cx="376518" cy="130884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845859" y="2474259"/>
            <a:ext cx="567264" cy="29583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16941" y="2011481"/>
            <a:ext cx="92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Proteinski motori</a:t>
            </a:r>
            <a:endParaRPr lang="hr-HR" sz="14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6491890" y="4146099"/>
            <a:ext cx="3651459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799" marR="57799" defTabSz="1295400">
              <a:defRPr sz="2600">
                <a:uFill>
                  <a:solidFill>
                    <a:srgbClr val="FFFFFF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Alberts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Molecular Biology of the Cell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proteinski motori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3660469" cy="258277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Biološki strojevi</a:t>
            </a:r>
          </a:p>
          <a:p>
            <a:r>
              <a:rPr lang="hr-HR" sz="2400" dirty="0"/>
              <a:t>Ključni za kretanje u živim </a:t>
            </a:r>
            <a:r>
              <a:rPr lang="hr-HR" sz="2400" dirty="0" smtClean="0"/>
              <a:t>stanicama</a:t>
            </a:r>
          </a:p>
          <a:p>
            <a:r>
              <a:rPr lang="hr-HR" sz="2400" dirty="0" smtClean="0"/>
              <a:t>Vrste</a:t>
            </a:r>
          </a:p>
          <a:p>
            <a:pPr lvl="1"/>
            <a:r>
              <a:rPr lang="hr-HR" sz="2000" dirty="0" err="1" smtClean="0"/>
              <a:t>Kinezin</a:t>
            </a:r>
            <a:r>
              <a:rPr lang="hr-HR" sz="2000" dirty="0" smtClean="0"/>
              <a:t>, </a:t>
            </a:r>
            <a:r>
              <a:rPr lang="hr-HR" sz="2000" dirty="0" err="1" smtClean="0"/>
              <a:t>miozin</a:t>
            </a:r>
            <a:r>
              <a:rPr lang="hr-HR" sz="2000" dirty="0" smtClean="0"/>
              <a:t>, </a:t>
            </a:r>
            <a:r>
              <a:rPr lang="hr-HR" sz="2000" dirty="0" err="1" smtClean="0"/>
              <a:t>dinein</a:t>
            </a:r>
            <a:endParaRPr lang="hr-H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70" y="2751827"/>
            <a:ext cx="4509100" cy="1803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2009" y="1812933"/>
            <a:ext cx="379562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/>
              <a:t>Hidrolizom ATP-a pretvaraju kemijsku energiju u </a:t>
            </a:r>
            <a:r>
              <a:rPr lang="hr-HR" sz="2400" dirty="0" smtClean="0"/>
              <a:t>mehaničku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7585" y="4667610"/>
            <a:ext cx="34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Veza sila i brzine motora:</a:t>
            </a:r>
            <a:endParaRPr lang="hr-HR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01" y="5264915"/>
            <a:ext cx="1825929" cy="7106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57510" y="5243896"/>
            <a:ext cx="484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Izraz koji nam omogućuje da povežemo brzinu kojom se motor kreće po </a:t>
            </a:r>
            <a:r>
              <a:rPr lang="hr-HR" dirty="0" err="1" smtClean="0"/>
              <a:t>mikrotubulu</a:t>
            </a:r>
            <a:r>
              <a:rPr lang="hr-HR" dirty="0" smtClean="0"/>
              <a:t> i silu koja na njega djeluje</a:t>
            </a:r>
            <a:endParaRPr lang="hr-HR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40611" y="5783442"/>
            <a:ext cx="77638" cy="3278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573767" y="5903352"/>
            <a:ext cx="428225" cy="2638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553" y="6068417"/>
            <a:ext cx="1704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Brzina bez tereta</a:t>
            </a:r>
            <a:endParaRPr lang="hr-HR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24350" y="6106364"/>
            <a:ext cx="135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Granična sila mirovanja</a:t>
            </a:r>
            <a:endParaRPr lang="hr-HR" sz="1600" dirty="0"/>
          </a:p>
        </p:txBody>
      </p:sp>
      <p:sp>
        <p:nvSpPr>
          <p:cNvPr id="22" name="Shape 132"/>
          <p:cNvSpPr/>
          <p:nvPr/>
        </p:nvSpPr>
        <p:spPr>
          <a:xfrm>
            <a:off x="4908863" y="4587671"/>
            <a:ext cx="3661913" cy="318036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>
            <a:lvl1pPr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b="0" dirty="0">
                <a:solidFill>
                  <a:schemeClr val="bg1">
                    <a:lumMod val="50000"/>
                  </a:schemeClr>
                </a:solidFill>
              </a:rPr>
              <a:t>The Inner Life of the cell, 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27482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Građa i svojstva </a:t>
            </a:r>
            <a:r>
              <a:rPr lang="hr-HR" dirty="0" err="1" smtClean="0"/>
              <a:t>mikrotubula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129" y="1972235"/>
            <a:ext cx="5038165" cy="402336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Polarni </a:t>
            </a:r>
            <a:r>
              <a:rPr lang="hr-HR" sz="2400" dirty="0" err="1" smtClean="0"/>
              <a:t>filamenti</a:t>
            </a:r>
            <a:r>
              <a:rPr lang="hr-HR" sz="2400" dirty="0" smtClean="0"/>
              <a:t> s definiranim </a:t>
            </a:r>
            <a:r>
              <a:rPr lang="hr-HR" sz="2400" b="1" dirty="0" smtClean="0"/>
              <a:t>plus</a:t>
            </a:r>
            <a:r>
              <a:rPr lang="hr-HR" sz="2400" dirty="0" smtClean="0"/>
              <a:t> i </a:t>
            </a:r>
            <a:r>
              <a:rPr lang="hr-HR" sz="2400" b="1" dirty="0" smtClean="0"/>
              <a:t>minus</a:t>
            </a:r>
            <a:r>
              <a:rPr lang="hr-HR" sz="2400" dirty="0" smtClean="0"/>
              <a:t> smjerom</a:t>
            </a:r>
          </a:p>
          <a:p>
            <a:r>
              <a:rPr lang="hr-HR" sz="2400" dirty="0" smtClean="0"/>
              <a:t>Formiraju paralelne i </a:t>
            </a:r>
            <a:r>
              <a:rPr lang="hr-HR" sz="2400" dirty="0" err="1" smtClean="0"/>
              <a:t>antiparalelne</a:t>
            </a:r>
            <a:r>
              <a:rPr lang="hr-HR" sz="2400" dirty="0" smtClean="0"/>
              <a:t> svežnjeve</a:t>
            </a:r>
            <a:endParaRPr lang="hr-HR" sz="2400" dirty="0" smtClean="0"/>
          </a:p>
          <a:p>
            <a:r>
              <a:rPr lang="hr-HR" sz="2400" b="1" dirty="0" smtClean="0"/>
              <a:t>Elastična</a:t>
            </a:r>
            <a:r>
              <a:rPr lang="hr-HR" sz="2400" dirty="0" smtClean="0"/>
              <a:t> svojstva – savijanje i uvijanje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1876929"/>
            <a:ext cx="2667000" cy="381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916" y="4105835"/>
            <a:ext cx="3920590" cy="2518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7037374" y="4950210"/>
            <a:ext cx="3047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Pavin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Tolic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Self-Organization and Forces in the Mitotic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Spindle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Annu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Rev.</a:t>
            </a:r>
          </a:p>
          <a:p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Biophys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672" y="5696454"/>
            <a:ext cx="3607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Rochlin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Polymerizing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microtubules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activate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site-directed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F-actin assembly in nerve growth cones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 Mol. Biol. Cell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23" y="585216"/>
            <a:ext cx="7462927" cy="1499616"/>
          </a:xfrm>
        </p:spPr>
        <p:txBody>
          <a:bodyPr/>
          <a:lstStyle/>
          <a:p>
            <a:r>
              <a:rPr lang="hr-HR" dirty="0" smtClean="0"/>
              <a:t>Otkriće </a:t>
            </a:r>
            <a:r>
              <a:rPr lang="hr-HR" dirty="0" err="1" smtClean="0"/>
              <a:t>mostnog</a:t>
            </a:r>
            <a:r>
              <a:rPr lang="hr-HR" dirty="0" smtClean="0"/>
              <a:t> svežnja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7712" y="2440984"/>
            <a:ext cx="4364620" cy="4023360"/>
          </a:xfrm>
        </p:spPr>
        <p:txBody>
          <a:bodyPr/>
          <a:lstStyle/>
          <a:p>
            <a:r>
              <a:rPr lang="hr-HR" sz="2400" dirty="0" err="1" smtClean="0"/>
              <a:t>Youngov</a:t>
            </a:r>
            <a:r>
              <a:rPr lang="hr-HR" sz="2400" dirty="0" smtClean="0"/>
              <a:t> modul elastičnosti:</a:t>
            </a:r>
          </a:p>
          <a:p>
            <a:pPr lvl="1"/>
            <a:r>
              <a:rPr lang="hr-HR" sz="1800" dirty="0" smtClean="0"/>
              <a:t>Za </a:t>
            </a:r>
            <a:r>
              <a:rPr lang="hr-HR" sz="1800" dirty="0" err="1" smtClean="0"/>
              <a:t>kromatin</a:t>
            </a:r>
            <a:r>
              <a:rPr lang="hr-HR" sz="1800" dirty="0" smtClean="0"/>
              <a:t> sedam redova veličine manji nego za </a:t>
            </a:r>
            <a:r>
              <a:rPr lang="hr-HR" sz="1800" dirty="0" err="1" smtClean="0"/>
              <a:t>mikrotubule</a:t>
            </a:r>
            <a:endParaRPr lang="hr-HR" sz="1800" dirty="0" smtClean="0"/>
          </a:p>
          <a:p>
            <a:pPr lvl="1"/>
            <a:endParaRPr lang="hr-HR" dirty="0" smtClean="0"/>
          </a:p>
          <a:p>
            <a:r>
              <a:rPr lang="hr-HR" sz="2400" dirty="0" smtClean="0"/>
              <a:t>Pod silama tenzije </a:t>
            </a:r>
            <a:r>
              <a:rPr lang="hr-HR" sz="2400" dirty="0" err="1" smtClean="0"/>
              <a:t>kinetohorno</a:t>
            </a:r>
            <a:r>
              <a:rPr lang="hr-HR" sz="2400" dirty="0" smtClean="0"/>
              <a:t> vlakno bilo bi sprešano</a:t>
            </a:r>
          </a:p>
          <a:p>
            <a:endParaRPr lang="hr-HR" dirty="0"/>
          </a:p>
          <a:p>
            <a:r>
              <a:rPr lang="hr-HR" sz="2400" dirty="0" smtClean="0"/>
              <a:t>Uvođenje </a:t>
            </a:r>
            <a:r>
              <a:rPr lang="hr-HR" sz="2400" b="1" dirty="0" err="1" smtClean="0"/>
              <a:t>mostnog</a:t>
            </a:r>
            <a:r>
              <a:rPr lang="hr-HR" sz="2400" b="1" dirty="0" smtClean="0"/>
              <a:t> svežnja</a:t>
            </a:r>
            <a:endParaRPr lang="hr-HR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420" y="143981"/>
            <a:ext cx="2933698" cy="2325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28" y="2751826"/>
            <a:ext cx="3296835" cy="2404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18385" y="3355675"/>
            <a:ext cx="595223" cy="276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267" y="5760133"/>
            <a:ext cx="1923960" cy="8502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14267" y="5760132"/>
            <a:ext cx="1923960" cy="850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314267" y="3631721"/>
            <a:ext cx="604118" cy="21284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13608" y="3631721"/>
            <a:ext cx="724619" cy="21284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7428921" y="1213507"/>
            <a:ext cx="29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Tolic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Pavin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Bridging the gap between sister kinetochores. Cell Cycle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raspored</a:t>
            </a:r>
            <a:r>
              <a:rPr lang="hr-HR" dirty="0" smtClean="0"/>
              <a:t> </a:t>
            </a:r>
            <a:r>
              <a:rPr lang="hr-HR" dirty="0" err="1" smtClean="0"/>
              <a:t>mikrotubula</a:t>
            </a:r>
            <a:r>
              <a:rPr lang="hr-HR" dirty="0" smtClean="0"/>
              <a:t> u vretenu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3645027" cy="3073158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C</a:t>
            </a:r>
            <a:r>
              <a:rPr lang="hr-HR" sz="2400" dirty="0" smtClean="0"/>
              <a:t> i </a:t>
            </a:r>
            <a:r>
              <a:rPr lang="hr-HR" sz="2400" b="1" dirty="0" smtClean="0"/>
              <a:t>S</a:t>
            </a:r>
            <a:r>
              <a:rPr lang="hr-HR" sz="2400" dirty="0" smtClean="0"/>
              <a:t> oblici</a:t>
            </a:r>
          </a:p>
          <a:p>
            <a:endParaRPr lang="hr-HR" sz="2400" dirty="0"/>
          </a:p>
          <a:p>
            <a:r>
              <a:rPr lang="hr-HR" sz="2400" dirty="0" smtClean="0"/>
              <a:t>Nastaju djelovanjem sila na polovima</a:t>
            </a:r>
          </a:p>
          <a:p>
            <a:endParaRPr lang="hr-HR" sz="2400" dirty="0"/>
          </a:p>
          <a:p>
            <a:r>
              <a:rPr lang="hr-HR" sz="2400" dirty="0" smtClean="0"/>
              <a:t>Rezultat elastičnih svojstava </a:t>
            </a:r>
            <a:r>
              <a:rPr lang="hr-HR" sz="2400" dirty="0" err="1" smtClean="0"/>
              <a:t>mikrotubula</a:t>
            </a:r>
            <a:endParaRPr lang="hr-H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23" y="2084832"/>
            <a:ext cx="4579696" cy="4089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82" y="6174399"/>
            <a:ext cx="504825" cy="361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1133" y="5648658"/>
            <a:ext cx="257895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00B050"/>
                </a:solidFill>
              </a:rPr>
              <a:t>Zeleno</a:t>
            </a:r>
            <a:r>
              <a:rPr lang="hr-HR" sz="2000" dirty="0" smtClean="0"/>
              <a:t> – </a:t>
            </a:r>
            <a:r>
              <a:rPr lang="hr-HR" sz="2000" dirty="0" err="1" smtClean="0"/>
              <a:t>mikrotubuli</a:t>
            </a:r>
            <a:endParaRPr lang="hr-HR" sz="2000" dirty="0" smtClean="0"/>
          </a:p>
          <a:p>
            <a:r>
              <a:rPr lang="hr-HR" sz="2000" dirty="0" smtClean="0">
                <a:solidFill>
                  <a:srgbClr val="7030A0"/>
                </a:solidFill>
              </a:rPr>
              <a:t>Ljubičasto</a:t>
            </a:r>
            <a:r>
              <a:rPr lang="hr-HR" sz="2000" dirty="0" smtClean="0"/>
              <a:t> - </a:t>
            </a:r>
            <a:r>
              <a:rPr lang="hr-HR" sz="2000" dirty="0" err="1" smtClean="0"/>
              <a:t>kinetohore</a:t>
            </a:r>
            <a:endParaRPr lang="hr-H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3123" y="6182419"/>
            <a:ext cx="353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Novak,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mitotic spindle is chiral due to torques generated by motor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proteins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raspored</a:t>
            </a:r>
            <a:r>
              <a:rPr lang="hr-HR" dirty="0" smtClean="0"/>
              <a:t> </a:t>
            </a:r>
            <a:r>
              <a:rPr lang="hr-HR" dirty="0" err="1" smtClean="0"/>
              <a:t>mikrotubula</a:t>
            </a:r>
            <a:r>
              <a:rPr lang="hr-HR" dirty="0" smtClean="0"/>
              <a:t> u vretenu (2)</a:t>
            </a:r>
            <a:endParaRPr lang="hr-HR" dirty="0"/>
          </a:p>
        </p:txBody>
      </p:sp>
      <p:pic>
        <p:nvPicPr>
          <p:cNvPr id="7" name="167437-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096" y="2084832"/>
            <a:ext cx="5364163" cy="4022725"/>
          </a:xfrm>
        </p:spPr>
      </p:pic>
      <p:sp>
        <p:nvSpPr>
          <p:cNvPr id="8" name="TextBox 7"/>
          <p:cNvSpPr txBox="1"/>
          <p:nvPr/>
        </p:nvSpPr>
        <p:spPr>
          <a:xfrm>
            <a:off x="6400800" y="2084832"/>
            <a:ext cx="22342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Ukazuje na </a:t>
            </a:r>
            <a:r>
              <a:rPr lang="hr-HR" sz="2000" dirty="0" smtClean="0"/>
              <a:t>postojanje </a:t>
            </a:r>
            <a:r>
              <a:rPr lang="hr-HR" sz="2000" b="1" dirty="0" smtClean="0"/>
              <a:t>lijevog</a:t>
            </a:r>
            <a:r>
              <a:rPr lang="hr-HR" sz="2000" dirty="0" smtClean="0"/>
              <a:t> </a:t>
            </a:r>
            <a:r>
              <a:rPr lang="hr-HR" sz="2000" b="1" dirty="0" err="1" smtClean="0"/>
              <a:t>helicitet</a:t>
            </a:r>
            <a:r>
              <a:rPr lang="hr-HR" sz="2000" dirty="0" smtClean="0"/>
              <a:t> </a:t>
            </a:r>
            <a:r>
              <a:rPr lang="hr-HR" sz="2000" dirty="0"/>
              <a:t>– </a:t>
            </a:r>
            <a:r>
              <a:rPr lang="hr-HR" sz="2000" dirty="0" smtClean="0"/>
              <a:t>potrebno </a:t>
            </a:r>
            <a:r>
              <a:rPr lang="hr-HR" sz="2000" dirty="0"/>
              <a:t>proširiti prijašnje modele</a:t>
            </a:r>
          </a:p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768096" y="6228272"/>
            <a:ext cx="18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Tolić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ab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252823"/>
            <a:ext cx="20703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Pretpostavka:</a:t>
            </a:r>
          </a:p>
          <a:p>
            <a:r>
              <a:rPr lang="hr-HR" sz="2000" dirty="0" smtClean="0"/>
              <a:t>Proteinski motori generiraju moment u smjeru osi vretena</a:t>
            </a:r>
          </a:p>
        </p:txBody>
      </p:sp>
    </p:spTree>
    <p:extLst>
      <p:ext uri="{BB962C8B-B14F-4D97-AF65-F5344CB8AC3E}">
        <p14:creationId xmlns:p14="http://schemas.microsoft.com/office/powerpoint/2010/main" val="12250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Formiranje </a:t>
            </a:r>
            <a:r>
              <a:rPr lang="hr-HR" b="1" dirty="0" smtClean="0"/>
              <a:t>c</a:t>
            </a:r>
            <a:r>
              <a:rPr lang="hr-HR" dirty="0" smtClean="0"/>
              <a:t> i </a:t>
            </a:r>
            <a:r>
              <a:rPr lang="hr-HR" b="1" dirty="0" smtClean="0"/>
              <a:t>s</a:t>
            </a:r>
            <a:r>
              <a:rPr lang="hr-HR" dirty="0" smtClean="0"/>
              <a:t> oblika </a:t>
            </a:r>
            <a:r>
              <a:rPr lang="hr-HR" dirty="0" err="1" smtClean="0"/>
              <a:t>mikrotubula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5098160"/>
            <a:ext cx="2400300" cy="146304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Model </a:t>
            </a:r>
            <a:r>
              <a:rPr lang="hr-HR" sz="2000" dirty="0" smtClean="0"/>
              <a:t>1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(Novak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mitotic spindle is chiral due to torques generated by motor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proteins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8" y="207034"/>
            <a:ext cx="4124413" cy="4135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962" y="207034"/>
            <a:ext cx="4604950" cy="4135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8249" y="4281719"/>
            <a:ext cx="6487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Novak,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mitotic spindle is chiral due to torques generated by motor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proteins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787</TotalTime>
  <Words>831</Words>
  <Application>Microsoft Office PowerPoint</Application>
  <PresentationFormat>On-screen Show (4:3)</PresentationFormat>
  <Paragraphs>150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Gill Sans SemiBold</vt:lpstr>
      <vt:lpstr>Helvetica</vt:lpstr>
      <vt:lpstr>Tw Cen MT</vt:lpstr>
      <vt:lpstr>Tw Cen MT Condensed</vt:lpstr>
      <vt:lpstr>Wingdings 3</vt:lpstr>
      <vt:lpstr>Integral</vt:lpstr>
      <vt:lpstr>Molekularni mehanizam generiranja heliciteta u diobenom vretenu</vt:lpstr>
      <vt:lpstr>mitoza</vt:lpstr>
      <vt:lpstr>Diobeno vreteno</vt:lpstr>
      <vt:lpstr>proteinski motori</vt:lpstr>
      <vt:lpstr>Građa i svojstva mikrotubula</vt:lpstr>
      <vt:lpstr>Otkriće mostnog svežnja</vt:lpstr>
      <vt:lpstr>raspored mikrotubula u vretenu (1)</vt:lpstr>
      <vt:lpstr>raspored mikrotubula u vretenu (2)</vt:lpstr>
      <vt:lpstr>Formiranje c i s oblika mikrotubula</vt:lpstr>
      <vt:lpstr>2 pola i 2 mikrotubula</vt:lpstr>
      <vt:lpstr>Set jednadžbi modela</vt:lpstr>
      <vt:lpstr>Elastična svojstva mikrotubula</vt:lpstr>
      <vt:lpstr>Analitičko rješenje</vt:lpstr>
      <vt:lpstr>Utjecaj motora na razdvajanje kinetohora</vt:lpstr>
      <vt:lpstr>Skica modela</vt:lpstr>
      <vt:lpstr>Opis sustava</vt:lpstr>
      <vt:lpstr>Utjecaj proteinskih motora na generiranje heliciteta</vt:lpstr>
      <vt:lpstr>Skica modela</vt:lpstr>
      <vt:lpstr>Jednadžbe ravnoteže</vt:lpstr>
      <vt:lpstr>Idući korak…</vt:lpstr>
      <vt:lpstr>Zaključak</vt:lpstr>
      <vt:lpstr>zahvale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Lovro Vrček</dc:creator>
  <cp:lastModifiedBy>Lovro Vrček</cp:lastModifiedBy>
  <cp:revision>59</cp:revision>
  <cp:lastPrinted>2018-01-25T22:19:16Z</cp:lastPrinted>
  <dcterms:created xsi:type="dcterms:W3CDTF">2018-01-24T21:36:21Z</dcterms:created>
  <dcterms:modified xsi:type="dcterms:W3CDTF">2018-01-25T22:21:29Z</dcterms:modified>
</cp:coreProperties>
</file>