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875" r:id="rId2"/>
    <p:sldMasterId id="2147483911" r:id="rId3"/>
  </p:sldMasterIdLst>
  <p:notesMasterIdLst>
    <p:notesMasterId r:id="rId22"/>
  </p:notesMasterIdLst>
  <p:sldIdLst>
    <p:sldId id="268" r:id="rId4"/>
    <p:sldId id="271" r:id="rId5"/>
    <p:sldId id="264" r:id="rId6"/>
    <p:sldId id="270" r:id="rId7"/>
    <p:sldId id="261" r:id="rId8"/>
    <p:sldId id="273" r:id="rId9"/>
    <p:sldId id="265" r:id="rId10"/>
    <p:sldId id="263" r:id="rId11"/>
    <p:sldId id="257" r:id="rId12"/>
    <p:sldId id="258" r:id="rId13"/>
    <p:sldId id="266" r:id="rId14"/>
    <p:sldId id="275" r:id="rId15"/>
    <p:sldId id="262" r:id="rId16"/>
    <p:sldId id="260" r:id="rId17"/>
    <p:sldId id="259" r:id="rId18"/>
    <p:sldId id="269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7" autoAdjust="0"/>
  </p:normalViewPr>
  <p:slideViewPr>
    <p:cSldViewPr snapToGrid="0">
      <p:cViewPr varScale="1">
        <p:scale>
          <a:sx n="62" d="100"/>
          <a:sy n="62" d="100"/>
        </p:scale>
        <p:origin x="90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D582F-E47F-4540-BC8F-8A4DEF50F2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6E82183-BD00-427C-9034-A569FDCD273A}">
      <dgm:prSet phldrT="[Tekst]"/>
      <dgm:spPr/>
      <dgm:t>
        <a:bodyPr/>
        <a:lstStyle/>
        <a:p>
          <a:r>
            <a:rPr lang="hr-HR" dirty="0" err="1">
              <a:solidFill>
                <a:schemeClr val="tx1">
                  <a:lumMod val="75000"/>
                  <a:lumOff val="25000"/>
                </a:schemeClr>
              </a:solidFill>
            </a:rPr>
            <a:t>Hidrodinamički</a:t>
          </a:r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 tok</a:t>
          </a:r>
        </a:p>
      </dgm:t>
    </dgm:pt>
    <dgm:pt modelId="{2463D887-466A-4277-A960-F214D3B3DAAA}" type="parTrans" cxnId="{3C78D461-0F28-4C9E-9707-5EA90DF97957}">
      <dgm:prSet/>
      <dgm:spPr/>
      <dgm:t>
        <a:bodyPr/>
        <a:lstStyle/>
        <a:p>
          <a:endParaRPr lang="hr-HR"/>
        </a:p>
      </dgm:t>
    </dgm:pt>
    <dgm:pt modelId="{AC8655C2-4ECB-4F5A-9D87-BF392B1B4F60}" type="sibTrans" cxnId="{3C78D461-0F28-4C9E-9707-5EA90DF97957}">
      <dgm:prSet/>
      <dgm:spPr/>
      <dgm:t>
        <a:bodyPr/>
        <a:lstStyle/>
        <a:p>
          <a:endParaRPr lang="hr-HR"/>
        </a:p>
      </dgm:t>
    </dgm:pt>
    <dgm:pt modelId="{4F586399-99DE-4A77-BCA0-E77BBF797D93}">
      <dgm:prSet phldrT="[Tekst]"/>
      <dgm:spPr/>
      <dgm:t>
        <a:bodyPr/>
        <a:lstStyle/>
        <a:p>
          <a:r>
            <a:rPr lang="hr-HR" dirty="0"/>
            <a:t>QGP se nakon formacije ponaša kao fluid</a:t>
          </a:r>
        </a:p>
      </dgm:t>
    </dgm:pt>
    <dgm:pt modelId="{9C921E0D-6722-4799-8F24-51FC6A075741}" type="parTrans" cxnId="{77041842-BAAA-44F6-8D59-83B7862AF899}">
      <dgm:prSet/>
      <dgm:spPr/>
      <dgm:t>
        <a:bodyPr/>
        <a:lstStyle/>
        <a:p>
          <a:endParaRPr lang="hr-HR"/>
        </a:p>
      </dgm:t>
    </dgm:pt>
    <dgm:pt modelId="{099B1661-DB96-46A3-9F7A-AFDDA6D1E407}" type="sibTrans" cxnId="{77041842-BAAA-44F6-8D59-83B7862AF899}">
      <dgm:prSet/>
      <dgm:spPr/>
      <dgm:t>
        <a:bodyPr/>
        <a:lstStyle/>
        <a:p>
          <a:endParaRPr lang="hr-HR"/>
        </a:p>
      </dgm:t>
    </dgm:pt>
    <dgm:pt modelId="{F3A74F8E-D992-4157-B467-0E30A71C49CD}">
      <dgm:prSet phldrT="[Tekst]"/>
      <dgm:spPr/>
      <dgm:t>
        <a:bodyPr/>
        <a:lstStyle/>
        <a:p>
          <a:r>
            <a:rPr lang="hr-HR" dirty="0" err="1"/>
            <a:t>Anizotropni</a:t>
          </a:r>
          <a:r>
            <a:rPr lang="hr-HR" dirty="0"/>
            <a:t> početni uvjeti bi mogli stvoriti </a:t>
          </a:r>
          <a:r>
            <a:rPr lang="hr-HR" dirty="0" err="1"/>
            <a:t>ridge</a:t>
          </a:r>
          <a:endParaRPr lang="hr-HR" dirty="0"/>
        </a:p>
      </dgm:t>
    </dgm:pt>
    <dgm:pt modelId="{1CD4F719-FA04-4B85-9F0B-35AB2DF1D50A}" type="parTrans" cxnId="{25FB1EFA-594A-4CB9-9AB5-5060C4A76791}">
      <dgm:prSet/>
      <dgm:spPr/>
      <dgm:t>
        <a:bodyPr/>
        <a:lstStyle/>
        <a:p>
          <a:endParaRPr lang="hr-HR"/>
        </a:p>
      </dgm:t>
    </dgm:pt>
    <dgm:pt modelId="{CD65D6E5-597A-4179-AB4E-C92E8387AF9A}" type="sibTrans" cxnId="{25FB1EFA-594A-4CB9-9AB5-5060C4A76791}">
      <dgm:prSet/>
      <dgm:spPr/>
      <dgm:t>
        <a:bodyPr/>
        <a:lstStyle/>
        <a:p>
          <a:endParaRPr lang="hr-HR"/>
        </a:p>
      </dgm:t>
    </dgm:pt>
    <dgm:pt modelId="{AE65B691-CA9E-4150-BA58-C5945A0E3DAB}">
      <dgm:prSet phldrT="[Tekst]"/>
      <dgm:spPr/>
      <dgm:t>
        <a:bodyPr/>
        <a:lstStyle/>
        <a:p>
          <a:r>
            <a:rPr lang="hr-HR" dirty="0" err="1">
              <a:solidFill>
                <a:schemeClr val="tx1">
                  <a:lumMod val="75000"/>
                  <a:lumOff val="25000"/>
                </a:schemeClr>
              </a:solidFill>
            </a:rPr>
            <a:t>Color</a:t>
          </a:r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 Glass </a:t>
          </a:r>
          <a:r>
            <a:rPr lang="hr-HR" dirty="0" err="1">
              <a:solidFill>
                <a:schemeClr val="tx1">
                  <a:lumMod val="75000"/>
                  <a:lumOff val="25000"/>
                </a:schemeClr>
              </a:solidFill>
            </a:rPr>
            <a:t>Condensate</a:t>
          </a:r>
          <a:endParaRPr lang="hr-H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A32746D-8E63-4F3F-8E62-2A0FF7854F05}" type="parTrans" cxnId="{0DE70802-9C99-4DEE-9B87-4881110CB22D}">
      <dgm:prSet/>
      <dgm:spPr/>
      <dgm:t>
        <a:bodyPr/>
        <a:lstStyle/>
        <a:p>
          <a:endParaRPr lang="hr-HR"/>
        </a:p>
      </dgm:t>
    </dgm:pt>
    <dgm:pt modelId="{72DD6C18-3335-4BC3-97C9-F19D53D02596}" type="sibTrans" cxnId="{0DE70802-9C99-4DEE-9B87-4881110CB22D}">
      <dgm:prSet/>
      <dgm:spPr/>
      <dgm:t>
        <a:bodyPr/>
        <a:lstStyle/>
        <a:p>
          <a:endParaRPr lang="hr-HR"/>
        </a:p>
      </dgm:t>
    </dgm:pt>
    <dgm:pt modelId="{B5645D42-7243-480D-8CC5-3B98113FB185}">
      <dgm:prSet phldrT="[Tekst]"/>
      <dgm:spPr/>
      <dgm:t>
        <a:bodyPr/>
        <a:lstStyle/>
        <a:p>
          <a:r>
            <a:rPr lang="hr-HR" dirty="0" err="1"/>
            <a:t>Glasma</a:t>
          </a:r>
          <a:r>
            <a:rPr lang="hr-HR" dirty="0"/>
            <a:t>- stanje koje prethodi QGP</a:t>
          </a:r>
        </a:p>
      </dgm:t>
    </dgm:pt>
    <dgm:pt modelId="{3EE5F1FF-A17F-4A16-B51C-97E1A2A1C2C0}" type="parTrans" cxnId="{BCD2E2AB-0E0E-455C-A2B3-423F93BE1414}">
      <dgm:prSet/>
      <dgm:spPr/>
      <dgm:t>
        <a:bodyPr/>
        <a:lstStyle/>
        <a:p>
          <a:endParaRPr lang="hr-HR"/>
        </a:p>
      </dgm:t>
    </dgm:pt>
    <dgm:pt modelId="{6E8B3CD5-9196-4AFB-B4EA-44309FC36B1F}" type="sibTrans" cxnId="{BCD2E2AB-0E0E-455C-A2B3-423F93BE1414}">
      <dgm:prSet/>
      <dgm:spPr/>
      <dgm:t>
        <a:bodyPr/>
        <a:lstStyle/>
        <a:p>
          <a:endParaRPr lang="hr-HR"/>
        </a:p>
      </dgm:t>
    </dgm:pt>
    <dgm:pt modelId="{DE0AF213-74A6-4ABE-8A91-2312C19D9AE5}">
      <dgm:prSet phldrT="[Tekst]"/>
      <dgm:spPr/>
      <dgm:t>
        <a:bodyPr/>
        <a:lstStyle/>
        <a:p>
          <a:r>
            <a:rPr lang="hr-HR" dirty="0" err="1"/>
            <a:t>Gluonske</a:t>
          </a:r>
          <a:r>
            <a:rPr lang="hr-HR" dirty="0"/>
            <a:t> distribucije su maksimalne za paralelne čestice</a:t>
          </a:r>
        </a:p>
      </dgm:t>
    </dgm:pt>
    <dgm:pt modelId="{DCA16BEA-1AEC-4BF6-977F-9A1D8D726252}" type="parTrans" cxnId="{E0638C79-4A05-4A0E-B09F-208F4DD174B7}">
      <dgm:prSet/>
      <dgm:spPr/>
      <dgm:t>
        <a:bodyPr/>
        <a:lstStyle/>
        <a:p>
          <a:endParaRPr lang="hr-HR"/>
        </a:p>
      </dgm:t>
    </dgm:pt>
    <dgm:pt modelId="{B7ADA1A8-96D4-400D-AFDE-299B07882553}" type="sibTrans" cxnId="{E0638C79-4A05-4A0E-B09F-208F4DD174B7}">
      <dgm:prSet/>
      <dgm:spPr/>
      <dgm:t>
        <a:bodyPr/>
        <a:lstStyle/>
        <a:p>
          <a:endParaRPr lang="hr-HR"/>
        </a:p>
      </dgm:t>
    </dgm:pt>
    <mc:AlternateContent xmlns:mc="http://schemas.openxmlformats.org/markup-compatibility/2006" xmlns:a14="http://schemas.microsoft.com/office/drawing/2010/main">
      <mc:Choice Requires="a14">
        <dgm:pt modelId="{7587789B-6485-46B0-8E21-11698D457277}">
          <dgm:prSet phldrT="[Tekst]"/>
          <dgm:spPr/>
          <dgm:t>
            <a:bodyPr/>
            <a:lstStyle/>
            <a:p>
              <a:r>
                <a:rPr lang="hr-HR" dirty="0"/>
                <a:t>Eliptički tok </a:t>
              </a:r>
              <a14:m>
                <m:oMath xmlns:m="http://schemas.openxmlformats.org/officeDocument/2006/math">
                  <m:r>
                    <a:rPr lang="hr-HR" b="0" i="1" smtClean="0">
                      <a:latin typeface="Cambria Math" panose="02040503050406030204" pitchFamily="18" charset="0"/>
                    </a:rPr>
                    <m:t>~ </m:t>
                  </m:r>
                  <m:r>
                    <m:rPr>
                      <m:sty m:val="p"/>
                    </m:rPr>
                    <a:rPr lang="hr-HR" b="0" i="1" smtClean="0">
                      <a:latin typeface="Cambria Math" panose="02040503050406030204" pitchFamily="18" charset="0"/>
                    </a:rPr>
                    <m:t>cos</m:t>
                  </m:r>
                  <m:d>
                    <m:dPr>
                      <m:ctrlPr>
                        <a:rPr lang="hr-HR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hr-HR" b="0" i="1" smtClean="0">
                          <a:latin typeface="Cambria Math" panose="02040503050406030204" pitchFamily="18" charset="0"/>
                        </a:rPr>
                        <m:t>ϕ</m:t>
                      </m:r>
                    </m:e>
                  </m:d>
                </m:oMath>
              </a14:m>
              <a:r>
                <a:rPr lang="hr-HR" b="0" dirty="0"/>
                <a:t> mjeri </a:t>
              </a:r>
              <a:r>
                <a:rPr lang="hr-HR" b="0" dirty="0" err="1"/>
                <a:t>anizotropiju</a:t>
              </a:r>
              <a:endParaRPr lang="hr-HR" b="0" dirty="0"/>
            </a:p>
          </dgm:t>
        </dgm:pt>
      </mc:Choice>
      <mc:Fallback xmlns="">
        <dgm:pt modelId="{7587789B-6485-46B0-8E21-11698D457277}">
          <dgm:prSet phldrT="[Tekst]"/>
          <dgm:spPr/>
          <dgm:t>
            <a:bodyPr/>
            <a:lstStyle/>
            <a:p>
              <a:r>
                <a:rPr lang="hr-HR" dirty="0"/>
                <a:t>Eliptički tok </a:t>
              </a:r>
              <a:r>
                <a:rPr lang="hr-HR" b="0" i="0">
                  <a:latin typeface="Cambria Math" panose="02040503050406030204" pitchFamily="18" charset="0"/>
                </a:rPr>
                <a:t>~ cos(2Δϕ)</a:t>
              </a:r>
              <a:r>
                <a:rPr lang="hr-HR" b="0" dirty="0"/>
                <a:t> mjeri </a:t>
              </a:r>
              <a:r>
                <a:rPr lang="hr-HR" b="0" dirty="0" err="1"/>
                <a:t>anizotropiju</a:t>
              </a:r>
              <a:endParaRPr lang="hr-HR" b="0" dirty="0"/>
            </a:p>
          </dgm:t>
        </dgm:pt>
      </mc:Fallback>
    </mc:AlternateContent>
    <dgm:pt modelId="{1FE7EFF5-0C54-4D5A-84A0-B9C2187EA4DE}" type="parTrans" cxnId="{B2484D02-6724-4FA5-9B01-6662629F0221}">
      <dgm:prSet/>
      <dgm:spPr/>
      <dgm:t>
        <a:bodyPr/>
        <a:lstStyle/>
        <a:p>
          <a:endParaRPr lang="hr-HR"/>
        </a:p>
      </dgm:t>
    </dgm:pt>
    <dgm:pt modelId="{A8A18010-6B69-487E-9B8A-2F573765D9DC}" type="sibTrans" cxnId="{B2484D02-6724-4FA5-9B01-6662629F0221}">
      <dgm:prSet/>
      <dgm:spPr/>
      <dgm:t>
        <a:bodyPr/>
        <a:lstStyle/>
        <a:p>
          <a:endParaRPr lang="hr-HR"/>
        </a:p>
      </dgm:t>
    </dgm:pt>
    <dgm:pt modelId="{1EB28081-763A-40B7-A6A0-3A04A1CBD3DA}" type="pres">
      <dgm:prSet presAssocID="{4E9D582F-E47F-4540-BC8F-8A4DEF50F2EE}" presName="theList" presStyleCnt="0">
        <dgm:presLayoutVars>
          <dgm:dir/>
          <dgm:animLvl val="lvl"/>
          <dgm:resizeHandles val="exact"/>
        </dgm:presLayoutVars>
      </dgm:prSet>
      <dgm:spPr/>
    </dgm:pt>
    <dgm:pt modelId="{F8AAC0D1-AA21-4FAB-AD53-7E11C8E06F47}" type="pres">
      <dgm:prSet presAssocID="{06E82183-BD00-427C-9034-A569FDCD273A}" presName="compNode" presStyleCnt="0"/>
      <dgm:spPr/>
    </dgm:pt>
    <dgm:pt modelId="{232520F7-6C4F-49F5-8A8E-9982841A46AA}" type="pres">
      <dgm:prSet presAssocID="{06E82183-BD00-427C-9034-A569FDCD273A}" presName="aNode" presStyleLbl="bgShp" presStyleIdx="0" presStyleCnt="2"/>
      <dgm:spPr/>
    </dgm:pt>
    <dgm:pt modelId="{1AA2A1CB-367A-4A5F-AF32-6BF403B58F56}" type="pres">
      <dgm:prSet presAssocID="{06E82183-BD00-427C-9034-A569FDCD273A}" presName="textNode" presStyleLbl="bgShp" presStyleIdx="0" presStyleCnt="2"/>
      <dgm:spPr/>
    </dgm:pt>
    <dgm:pt modelId="{8BE26128-C2CD-46CC-BD1F-A70E2E15FCC6}" type="pres">
      <dgm:prSet presAssocID="{06E82183-BD00-427C-9034-A569FDCD273A}" presName="compChildNode" presStyleCnt="0"/>
      <dgm:spPr/>
    </dgm:pt>
    <dgm:pt modelId="{2704A833-789D-47C8-909C-7936EDB32941}" type="pres">
      <dgm:prSet presAssocID="{06E82183-BD00-427C-9034-A569FDCD273A}" presName="theInnerList" presStyleCnt="0"/>
      <dgm:spPr/>
    </dgm:pt>
    <dgm:pt modelId="{86AC6739-109F-49CF-9B7F-426909AF5ECA}" type="pres">
      <dgm:prSet presAssocID="{4F586399-99DE-4A77-BCA0-E77BBF797D93}" presName="childNode" presStyleLbl="node1" presStyleIdx="0" presStyleCnt="5">
        <dgm:presLayoutVars>
          <dgm:bulletEnabled val="1"/>
        </dgm:presLayoutVars>
      </dgm:prSet>
      <dgm:spPr/>
    </dgm:pt>
    <dgm:pt modelId="{DEFD3BDB-CA86-49D2-9C00-F7C43225C4CD}" type="pres">
      <dgm:prSet presAssocID="{4F586399-99DE-4A77-BCA0-E77BBF797D93}" presName="aSpace2" presStyleCnt="0"/>
      <dgm:spPr/>
    </dgm:pt>
    <dgm:pt modelId="{AFAF384E-53F4-4FF5-BB0D-A829A58E5EEE}" type="pres">
      <dgm:prSet presAssocID="{7587789B-6485-46B0-8E21-11698D457277}" presName="childNode" presStyleLbl="node1" presStyleIdx="1" presStyleCnt="5">
        <dgm:presLayoutVars>
          <dgm:bulletEnabled val="1"/>
        </dgm:presLayoutVars>
      </dgm:prSet>
      <dgm:spPr/>
    </dgm:pt>
    <dgm:pt modelId="{BCE26230-721B-4DBA-BD97-434B40E9FE29}" type="pres">
      <dgm:prSet presAssocID="{7587789B-6485-46B0-8E21-11698D457277}" presName="aSpace2" presStyleCnt="0"/>
      <dgm:spPr/>
    </dgm:pt>
    <dgm:pt modelId="{7D10F1BC-AD0F-4EA7-A8D7-E4EA58708487}" type="pres">
      <dgm:prSet presAssocID="{F3A74F8E-D992-4157-B467-0E30A71C49CD}" presName="childNode" presStyleLbl="node1" presStyleIdx="2" presStyleCnt="5">
        <dgm:presLayoutVars>
          <dgm:bulletEnabled val="1"/>
        </dgm:presLayoutVars>
      </dgm:prSet>
      <dgm:spPr/>
    </dgm:pt>
    <dgm:pt modelId="{B4AB65D1-DDA2-4E40-91AC-AF81798F7101}" type="pres">
      <dgm:prSet presAssocID="{06E82183-BD00-427C-9034-A569FDCD273A}" presName="aSpace" presStyleCnt="0"/>
      <dgm:spPr/>
    </dgm:pt>
    <dgm:pt modelId="{28F56D3C-8CD5-4917-BB57-A0FEEEB438DF}" type="pres">
      <dgm:prSet presAssocID="{AE65B691-CA9E-4150-BA58-C5945A0E3DAB}" presName="compNode" presStyleCnt="0"/>
      <dgm:spPr/>
    </dgm:pt>
    <dgm:pt modelId="{8B5E2AD9-5B9B-4428-8F2D-2557EC8A8BA9}" type="pres">
      <dgm:prSet presAssocID="{AE65B691-CA9E-4150-BA58-C5945A0E3DAB}" presName="aNode" presStyleLbl="bgShp" presStyleIdx="1" presStyleCnt="2" custLinFactNeighborX="2656" custLinFactNeighborY="737"/>
      <dgm:spPr/>
    </dgm:pt>
    <dgm:pt modelId="{5614852A-FD1B-41D6-B7DB-E94B532079A5}" type="pres">
      <dgm:prSet presAssocID="{AE65B691-CA9E-4150-BA58-C5945A0E3DAB}" presName="textNode" presStyleLbl="bgShp" presStyleIdx="1" presStyleCnt="2"/>
      <dgm:spPr/>
    </dgm:pt>
    <dgm:pt modelId="{AB1F3B49-177E-40EE-A1AF-0C85216998C7}" type="pres">
      <dgm:prSet presAssocID="{AE65B691-CA9E-4150-BA58-C5945A0E3DAB}" presName="compChildNode" presStyleCnt="0"/>
      <dgm:spPr/>
    </dgm:pt>
    <dgm:pt modelId="{0C69AB39-E94A-48ED-BAF0-75A0945F1BE5}" type="pres">
      <dgm:prSet presAssocID="{AE65B691-CA9E-4150-BA58-C5945A0E3DAB}" presName="theInnerList" presStyleCnt="0"/>
      <dgm:spPr/>
    </dgm:pt>
    <dgm:pt modelId="{28A0A131-2A1C-4139-8ED5-E89EF666B859}" type="pres">
      <dgm:prSet presAssocID="{B5645D42-7243-480D-8CC5-3B98113FB185}" presName="childNode" presStyleLbl="node1" presStyleIdx="3" presStyleCnt="5">
        <dgm:presLayoutVars>
          <dgm:bulletEnabled val="1"/>
        </dgm:presLayoutVars>
      </dgm:prSet>
      <dgm:spPr/>
    </dgm:pt>
    <dgm:pt modelId="{BF5F3651-C5B6-4F62-A353-7CE0A6D3E5F3}" type="pres">
      <dgm:prSet presAssocID="{B5645D42-7243-480D-8CC5-3B98113FB185}" presName="aSpace2" presStyleCnt="0"/>
      <dgm:spPr/>
    </dgm:pt>
    <dgm:pt modelId="{69E41F1A-70B3-4E9B-B00F-98086AB700DC}" type="pres">
      <dgm:prSet presAssocID="{DE0AF213-74A6-4ABE-8A91-2312C19D9AE5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DE70802-9C99-4DEE-9B87-4881110CB22D}" srcId="{4E9D582F-E47F-4540-BC8F-8A4DEF50F2EE}" destId="{AE65B691-CA9E-4150-BA58-C5945A0E3DAB}" srcOrd="1" destOrd="0" parTransId="{3A32746D-8E63-4F3F-8E62-2A0FF7854F05}" sibTransId="{72DD6C18-3335-4BC3-97C9-F19D53D02596}"/>
    <dgm:cxn modelId="{B2484D02-6724-4FA5-9B01-6662629F0221}" srcId="{06E82183-BD00-427C-9034-A569FDCD273A}" destId="{7587789B-6485-46B0-8E21-11698D457277}" srcOrd="1" destOrd="0" parTransId="{1FE7EFF5-0C54-4D5A-84A0-B9C2187EA4DE}" sibTransId="{A8A18010-6B69-487E-9B8A-2F573765D9DC}"/>
    <dgm:cxn modelId="{DC55171B-8A9E-43BE-BEEE-47472C126D9A}" type="presOf" srcId="{06E82183-BD00-427C-9034-A569FDCD273A}" destId="{1AA2A1CB-367A-4A5F-AF32-6BF403B58F56}" srcOrd="1" destOrd="0" presId="urn:microsoft.com/office/officeart/2005/8/layout/lProcess2"/>
    <dgm:cxn modelId="{9377FB20-2487-43F6-B97E-744FDE3B734C}" type="presOf" srcId="{F3A74F8E-D992-4157-B467-0E30A71C49CD}" destId="{7D10F1BC-AD0F-4EA7-A8D7-E4EA58708487}" srcOrd="0" destOrd="0" presId="urn:microsoft.com/office/officeart/2005/8/layout/lProcess2"/>
    <dgm:cxn modelId="{3C78D461-0F28-4C9E-9707-5EA90DF97957}" srcId="{4E9D582F-E47F-4540-BC8F-8A4DEF50F2EE}" destId="{06E82183-BD00-427C-9034-A569FDCD273A}" srcOrd="0" destOrd="0" parTransId="{2463D887-466A-4277-A960-F214D3B3DAAA}" sibTransId="{AC8655C2-4ECB-4F5A-9D87-BF392B1B4F60}"/>
    <dgm:cxn modelId="{77041842-BAAA-44F6-8D59-83B7862AF899}" srcId="{06E82183-BD00-427C-9034-A569FDCD273A}" destId="{4F586399-99DE-4A77-BCA0-E77BBF797D93}" srcOrd="0" destOrd="0" parTransId="{9C921E0D-6722-4799-8F24-51FC6A075741}" sibTransId="{099B1661-DB96-46A3-9F7A-AFDDA6D1E407}"/>
    <dgm:cxn modelId="{F767AE52-B2C2-4142-9C12-FCABF2785DDE}" type="presOf" srcId="{AE65B691-CA9E-4150-BA58-C5945A0E3DAB}" destId="{5614852A-FD1B-41D6-B7DB-E94B532079A5}" srcOrd="1" destOrd="0" presId="urn:microsoft.com/office/officeart/2005/8/layout/lProcess2"/>
    <dgm:cxn modelId="{E0638C79-4A05-4A0E-B09F-208F4DD174B7}" srcId="{AE65B691-CA9E-4150-BA58-C5945A0E3DAB}" destId="{DE0AF213-74A6-4ABE-8A91-2312C19D9AE5}" srcOrd="1" destOrd="0" parTransId="{DCA16BEA-1AEC-4BF6-977F-9A1D8D726252}" sibTransId="{B7ADA1A8-96D4-400D-AFDE-299B07882553}"/>
    <dgm:cxn modelId="{A954CE7E-74A7-446B-950C-44577E31307A}" type="presOf" srcId="{4F586399-99DE-4A77-BCA0-E77BBF797D93}" destId="{86AC6739-109F-49CF-9B7F-426909AF5ECA}" srcOrd="0" destOrd="0" presId="urn:microsoft.com/office/officeart/2005/8/layout/lProcess2"/>
    <dgm:cxn modelId="{F4169283-638E-4410-B283-0B0A755C182A}" type="presOf" srcId="{B5645D42-7243-480D-8CC5-3B98113FB185}" destId="{28A0A131-2A1C-4139-8ED5-E89EF666B859}" srcOrd="0" destOrd="0" presId="urn:microsoft.com/office/officeart/2005/8/layout/lProcess2"/>
    <dgm:cxn modelId="{C2212685-FB96-4A25-ADB2-DDED289E2B8B}" type="presOf" srcId="{AE65B691-CA9E-4150-BA58-C5945A0E3DAB}" destId="{8B5E2AD9-5B9B-4428-8F2D-2557EC8A8BA9}" srcOrd="0" destOrd="0" presId="urn:microsoft.com/office/officeart/2005/8/layout/lProcess2"/>
    <dgm:cxn modelId="{BCD2E2AB-0E0E-455C-A2B3-423F93BE1414}" srcId="{AE65B691-CA9E-4150-BA58-C5945A0E3DAB}" destId="{B5645D42-7243-480D-8CC5-3B98113FB185}" srcOrd="0" destOrd="0" parTransId="{3EE5F1FF-A17F-4A16-B51C-97E1A2A1C2C0}" sibTransId="{6E8B3CD5-9196-4AFB-B4EA-44309FC36B1F}"/>
    <dgm:cxn modelId="{139A6ECA-0CAD-4640-8495-13EEAB40A714}" type="presOf" srcId="{4E9D582F-E47F-4540-BC8F-8A4DEF50F2EE}" destId="{1EB28081-763A-40B7-A6A0-3A04A1CBD3DA}" srcOrd="0" destOrd="0" presId="urn:microsoft.com/office/officeart/2005/8/layout/lProcess2"/>
    <dgm:cxn modelId="{78C2CCCA-E5B9-494B-9B35-5B544F469FD5}" type="presOf" srcId="{06E82183-BD00-427C-9034-A569FDCD273A}" destId="{232520F7-6C4F-49F5-8A8E-9982841A46AA}" srcOrd="0" destOrd="0" presId="urn:microsoft.com/office/officeart/2005/8/layout/lProcess2"/>
    <dgm:cxn modelId="{93D044D4-18F0-4C9D-A23A-C71AE7D23F87}" type="presOf" srcId="{7587789B-6485-46B0-8E21-11698D457277}" destId="{AFAF384E-53F4-4FF5-BB0D-A829A58E5EEE}" srcOrd="0" destOrd="0" presId="urn:microsoft.com/office/officeart/2005/8/layout/lProcess2"/>
    <dgm:cxn modelId="{C2FF19EA-6465-469F-8496-221BB4550620}" type="presOf" srcId="{DE0AF213-74A6-4ABE-8A91-2312C19D9AE5}" destId="{69E41F1A-70B3-4E9B-B00F-98086AB700DC}" srcOrd="0" destOrd="0" presId="urn:microsoft.com/office/officeart/2005/8/layout/lProcess2"/>
    <dgm:cxn modelId="{25FB1EFA-594A-4CB9-9AB5-5060C4A76791}" srcId="{06E82183-BD00-427C-9034-A569FDCD273A}" destId="{F3A74F8E-D992-4157-B467-0E30A71C49CD}" srcOrd="2" destOrd="0" parTransId="{1CD4F719-FA04-4B85-9F0B-35AB2DF1D50A}" sibTransId="{CD65D6E5-597A-4179-AB4E-C92E8387AF9A}"/>
    <dgm:cxn modelId="{177C1B29-3C71-4731-8FE4-DF4AC89EE165}" type="presParOf" srcId="{1EB28081-763A-40B7-A6A0-3A04A1CBD3DA}" destId="{F8AAC0D1-AA21-4FAB-AD53-7E11C8E06F47}" srcOrd="0" destOrd="0" presId="urn:microsoft.com/office/officeart/2005/8/layout/lProcess2"/>
    <dgm:cxn modelId="{2955E4DC-3700-4595-AEA9-48633EDA8C1A}" type="presParOf" srcId="{F8AAC0D1-AA21-4FAB-AD53-7E11C8E06F47}" destId="{232520F7-6C4F-49F5-8A8E-9982841A46AA}" srcOrd="0" destOrd="0" presId="urn:microsoft.com/office/officeart/2005/8/layout/lProcess2"/>
    <dgm:cxn modelId="{8990FC1F-7970-4A8C-B655-BA69E5721FA4}" type="presParOf" srcId="{F8AAC0D1-AA21-4FAB-AD53-7E11C8E06F47}" destId="{1AA2A1CB-367A-4A5F-AF32-6BF403B58F56}" srcOrd="1" destOrd="0" presId="urn:microsoft.com/office/officeart/2005/8/layout/lProcess2"/>
    <dgm:cxn modelId="{62FA4E35-FED0-42B9-B110-383EEF52950E}" type="presParOf" srcId="{F8AAC0D1-AA21-4FAB-AD53-7E11C8E06F47}" destId="{8BE26128-C2CD-46CC-BD1F-A70E2E15FCC6}" srcOrd="2" destOrd="0" presId="urn:microsoft.com/office/officeart/2005/8/layout/lProcess2"/>
    <dgm:cxn modelId="{99ABA02E-C7EE-4E9F-A34A-A5343E925DB9}" type="presParOf" srcId="{8BE26128-C2CD-46CC-BD1F-A70E2E15FCC6}" destId="{2704A833-789D-47C8-909C-7936EDB32941}" srcOrd="0" destOrd="0" presId="urn:microsoft.com/office/officeart/2005/8/layout/lProcess2"/>
    <dgm:cxn modelId="{0E35FFD5-72ED-4A10-A55C-1A3335145ABD}" type="presParOf" srcId="{2704A833-789D-47C8-909C-7936EDB32941}" destId="{86AC6739-109F-49CF-9B7F-426909AF5ECA}" srcOrd="0" destOrd="0" presId="urn:microsoft.com/office/officeart/2005/8/layout/lProcess2"/>
    <dgm:cxn modelId="{CEE77AB0-C259-41A6-B597-E1F29A2769A4}" type="presParOf" srcId="{2704A833-789D-47C8-909C-7936EDB32941}" destId="{DEFD3BDB-CA86-49D2-9C00-F7C43225C4CD}" srcOrd="1" destOrd="0" presId="urn:microsoft.com/office/officeart/2005/8/layout/lProcess2"/>
    <dgm:cxn modelId="{64942305-FC44-4AE5-8CD0-787674FA8BB2}" type="presParOf" srcId="{2704A833-789D-47C8-909C-7936EDB32941}" destId="{AFAF384E-53F4-4FF5-BB0D-A829A58E5EEE}" srcOrd="2" destOrd="0" presId="urn:microsoft.com/office/officeart/2005/8/layout/lProcess2"/>
    <dgm:cxn modelId="{E82AE61B-2843-4127-B9AD-129DC771E041}" type="presParOf" srcId="{2704A833-789D-47C8-909C-7936EDB32941}" destId="{BCE26230-721B-4DBA-BD97-434B40E9FE29}" srcOrd="3" destOrd="0" presId="urn:microsoft.com/office/officeart/2005/8/layout/lProcess2"/>
    <dgm:cxn modelId="{5359ED22-D1F9-4BAF-B535-63156DF5B839}" type="presParOf" srcId="{2704A833-789D-47C8-909C-7936EDB32941}" destId="{7D10F1BC-AD0F-4EA7-A8D7-E4EA58708487}" srcOrd="4" destOrd="0" presId="urn:microsoft.com/office/officeart/2005/8/layout/lProcess2"/>
    <dgm:cxn modelId="{61D27806-F8C3-4977-9A43-EAEC83AA3FF5}" type="presParOf" srcId="{1EB28081-763A-40B7-A6A0-3A04A1CBD3DA}" destId="{B4AB65D1-DDA2-4E40-91AC-AF81798F7101}" srcOrd="1" destOrd="0" presId="urn:microsoft.com/office/officeart/2005/8/layout/lProcess2"/>
    <dgm:cxn modelId="{40E68516-C6E9-47A2-9488-E955FAC1B8B7}" type="presParOf" srcId="{1EB28081-763A-40B7-A6A0-3A04A1CBD3DA}" destId="{28F56D3C-8CD5-4917-BB57-A0FEEEB438DF}" srcOrd="2" destOrd="0" presId="urn:microsoft.com/office/officeart/2005/8/layout/lProcess2"/>
    <dgm:cxn modelId="{301AD06F-2D4E-4E93-B0A4-58AC4CD62D4F}" type="presParOf" srcId="{28F56D3C-8CD5-4917-BB57-A0FEEEB438DF}" destId="{8B5E2AD9-5B9B-4428-8F2D-2557EC8A8BA9}" srcOrd="0" destOrd="0" presId="urn:microsoft.com/office/officeart/2005/8/layout/lProcess2"/>
    <dgm:cxn modelId="{6FFF3E76-15A3-41AB-9D55-50308D1CCBB0}" type="presParOf" srcId="{28F56D3C-8CD5-4917-BB57-A0FEEEB438DF}" destId="{5614852A-FD1B-41D6-B7DB-E94B532079A5}" srcOrd="1" destOrd="0" presId="urn:microsoft.com/office/officeart/2005/8/layout/lProcess2"/>
    <dgm:cxn modelId="{492CA577-E64E-475A-80E5-178EE88A0C65}" type="presParOf" srcId="{28F56D3C-8CD5-4917-BB57-A0FEEEB438DF}" destId="{AB1F3B49-177E-40EE-A1AF-0C85216998C7}" srcOrd="2" destOrd="0" presId="urn:microsoft.com/office/officeart/2005/8/layout/lProcess2"/>
    <dgm:cxn modelId="{3CB5E76C-D4A0-44F5-9705-D00173FFB099}" type="presParOf" srcId="{AB1F3B49-177E-40EE-A1AF-0C85216998C7}" destId="{0C69AB39-E94A-48ED-BAF0-75A0945F1BE5}" srcOrd="0" destOrd="0" presId="urn:microsoft.com/office/officeart/2005/8/layout/lProcess2"/>
    <dgm:cxn modelId="{867FD231-7516-462C-B3CB-242BBA06A474}" type="presParOf" srcId="{0C69AB39-E94A-48ED-BAF0-75A0945F1BE5}" destId="{28A0A131-2A1C-4139-8ED5-E89EF666B859}" srcOrd="0" destOrd="0" presId="urn:microsoft.com/office/officeart/2005/8/layout/lProcess2"/>
    <dgm:cxn modelId="{70160319-E71F-48BE-B8C8-5BBCBB9A7A48}" type="presParOf" srcId="{0C69AB39-E94A-48ED-BAF0-75A0945F1BE5}" destId="{BF5F3651-C5B6-4F62-A353-7CE0A6D3E5F3}" srcOrd="1" destOrd="0" presId="urn:microsoft.com/office/officeart/2005/8/layout/lProcess2"/>
    <dgm:cxn modelId="{C0C0E58B-951F-4502-951C-03AEA458C1BC}" type="presParOf" srcId="{0C69AB39-E94A-48ED-BAF0-75A0945F1BE5}" destId="{69E41F1A-70B3-4E9B-B00F-98086AB700D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D582F-E47F-4540-BC8F-8A4DEF50F2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6E82183-BD00-427C-9034-A569FDCD273A}">
      <dgm:prSet phldrT="[Tekst]"/>
      <dgm:spPr/>
      <dgm:t>
        <a:bodyPr/>
        <a:lstStyle/>
        <a:p>
          <a:r>
            <a:rPr lang="hr-HR" dirty="0" err="1">
              <a:solidFill>
                <a:schemeClr val="tx1">
                  <a:lumMod val="75000"/>
                  <a:lumOff val="25000"/>
                </a:schemeClr>
              </a:solidFill>
            </a:rPr>
            <a:t>Hidrodinamički</a:t>
          </a:r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 tok</a:t>
          </a:r>
        </a:p>
      </dgm:t>
    </dgm:pt>
    <dgm:pt modelId="{2463D887-466A-4277-A960-F214D3B3DAAA}" type="parTrans" cxnId="{3C78D461-0F28-4C9E-9707-5EA90DF97957}">
      <dgm:prSet/>
      <dgm:spPr/>
      <dgm:t>
        <a:bodyPr/>
        <a:lstStyle/>
        <a:p>
          <a:endParaRPr lang="hr-HR"/>
        </a:p>
      </dgm:t>
    </dgm:pt>
    <dgm:pt modelId="{AC8655C2-4ECB-4F5A-9D87-BF392B1B4F60}" type="sibTrans" cxnId="{3C78D461-0F28-4C9E-9707-5EA90DF97957}">
      <dgm:prSet/>
      <dgm:spPr/>
      <dgm:t>
        <a:bodyPr/>
        <a:lstStyle/>
        <a:p>
          <a:endParaRPr lang="hr-HR"/>
        </a:p>
      </dgm:t>
    </dgm:pt>
    <dgm:pt modelId="{4F586399-99DE-4A77-BCA0-E77BBF797D93}">
      <dgm:prSet phldrT="[Tekst]"/>
      <dgm:spPr/>
      <dgm:t>
        <a:bodyPr/>
        <a:lstStyle/>
        <a:p>
          <a:r>
            <a:rPr lang="hr-HR" dirty="0"/>
            <a:t>QGP se nakon formacije ponaša kao fluid</a:t>
          </a:r>
        </a:p>
      </dgm:t>
    </dgm:pt>
    <dgm:pt modelId="{9C921E0D-6722-4799-8F24-51FC6A075741}" type="parTrans" cxnId="{77041842-BAAA-44F6-8D59-83B7862AF899}">
      <dgm:prSet/>
      <dgm:spPr/>
      <dgm:t>
        <a:bodyPr/>
        <a:lstStyle/>
        <a:p>
          <a:endParaRPr lang="hr-HR"/>
        </a:p>
      </dgm:t>
    </dgm:pt>
    <dgm:pt modelId="{099B1661-DB96-46A3-9F7A-AFDDA6D1E407}" type="sibTrans" cxnId="{77041842-BAAA-44F6-8D59-83B7862AF899}">
      <dgm:prSet/>
      <dgm:spPr/>
      <dgm:t>
        <a:bodyPr/>
        <a:lstStyle/>
        <a:p>
          <a:endParaRPr lang="hr-HR"/>
        </a:p>
      </dgm:t>
    </dgm:pt>
    <dgm:pt modelId="{F3A74F8E-D992-4157-B467-0E30A71C49CD}">
      <dgm:prSet phldrT="[Tekst]"/>
      <dgm:spPr/>
      <dgm:t>
        <a:bodyPr/>
        <a:lstStyle/>
        <a:p>
          <a:r>
            <a:rPr lang="hr-HR" dirty="0" err="1"/>
            <a:t>Anizotropni</a:t>
          </a:r>
          <a:r>
            <a:rPr lang="hr-HR" dirty="0"/>
            <a:t> početni uvjeti bi mogli stvoriti </a:t>
          </a:r>
          <a:r>
            <a:rPr lang="hr-HR" dirty="0" err="1"/>
            <a:t>ridge</a:t>
          </a:r>
          <a:endParaRPr lang="hr-HR" dirty="0"/>
        </a:p>
      </dgm:t>
    </dgm:pt>
    <dgm:pt modelId="{1CD4F719-FA04-4B85-9F0B-35AB2DF1D50A}" type="parTrans" cxnId="{25FB1EFA-594A-4CB9-9AB5-5060C4A76791}">
      <dgm:prSet/>
      <dgm:spPr/>
      <dgm:t>
        <a:bodyPr/>
        <a:lstStyle/>
        <a:p>
          <a:endParaRPr lang="hr-HR"/>
        </a:p>
      </dgm:t>
    </dgm:pt>
    <dgm:pt modelId="{CD65D6E5-597A-4179-AB4E-C92E8387AF9A}" type="sibTrans" cxnId="{25FB1EFA-594A-4CB9-9AB5-5060C4A76791}">
      <dgm:prSet/>
      <dgm:spPr/>
      <dgm:t>
        <a:bodyPr/>
        <a:lstStyle/>
        <a:p>
          <a:endParaRPr lang="hr-HR"/>
        </a:p>
      </dgm:t>
    </dgm:pt>
    <dgm:pt modelId="{AE65B691-CA9E-4150-BA58-C5945A0E3DAB}">
      <dgm:prSet phldrT="[Tekst]"/>
      <dgm:spPr/>
      <dgm:t>
        <a:bodyPr/>
        <a:lstStyle/>
        <a:p>
          <a:r>
            <a:rPr lang="hr-HR" dirty="0" err="1">
              <a:solidFill>
                <a:schemeClr val="tx1">
                  <a:lumMod val="75000"/>
                  <a:lumOff val="25000"/>
                </a:schemeClr>
              </a:solidFill>
            </a:rPr>
            <a:t>Color</a:t>
          </a:r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</a:rPr>
            <a:t> Glass </a:t>
          </a:r>
          <a:r>
            <a:rPr lang="hr-HR" dirty="0" err="1">
              <a:solidFill>
                <a:schemeClr val="tx1">
                  <a:lumMod val="75000"/>
                  <a:lumOff val="25000"/>
                </a:schemeClr>
              </a:solidFill>
            </a:rPr>
            <a:t>Condensate</a:t>
          </a:r>
          <a:endParaRPr lang="hr-H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A32746D-8E63-4F3F-8E62-2A0FF7854F05}" type="parTrans" cxnId="{0DE70802-9C99-4DEE-9B87-4881110CB22D}">
      <dgm:prSet/>
      <dgm:spPr/>
      <dgm:t>
        <a:bodyPr/>
        <a:lstStyle/>
        <a:p>
          <a:endParaRPr lang="hr-HR"/>
        </a:p>
      </dgm:t>
    </dgm:pt>
    <dgm:pt modelId="{72DD6C18-3335-4BC3-97C9-F19D53D02596}" type="sibTrans" cxnId="{0DE70802-9C99-4DEE-9B87-4881110CB22D}">
      <dgm:prSet/>
      <dgm:spPr/>
      <dgm:t>
        <a:bodyPr/>
        <a:lstStyle/>
        <a:p>
          <a:endParaRPr lang="hr-HR"/>
        </a:p>
      </dgm:t>
    </dgm:pt>
    <dgm:pt modelId="{B5645D42-7243-480D-8CC5-3B98113FB185}">
      <dgm:prSet phldrT="[Tekst]"/>
      <dgm:spPr/>
      <dgm:t>
        <a:bodyPr/>
        <a:lstStyle/>
        <a:p>
          <a:r>
            <a:rPr lang="hr-HR" dirty="0" err="1"/>
            <a:t>Glasma</a:t>
          </a:r>
          <a:r>
            <a:rPr lang="hr-HR" dirty="0"/>
            <a:t>- stanje koje prethodi QGP</a:t>
          </a:r>
        </a:p>
      </dgm:t>
    </dgm:pt>
    <dgm:pt modelId="{3EE5F1FF-A17F-4A16-B51C-97E1A2A1C2C0}" type="parTrans" cxnId="{BCD2E2AB-0E0E-455C-A2B3-423F93BE1414}">
      <dgm:prSet/>
      <dgm:spPr/>
      <dgm:t>
        <a:bodyPr/>
        <a:lstStyle/>
        <a:p>
          <a:endParaRPr lang="hr-HR"/>
        </a:p>
      </dgm:t>
    </dgm:pt>
    <dgm:pt modelId="{6E8B3CD5-9196-4AFB-B4EA-44309FC36B1F}" type="sibTrans" cxnId="{BCD2E2AB-0E0E-455C-A2B3-423F93BE1414}">
      <dgm:prSet/>
      <dgm:spPr/>
      <dgm:t>
        <a:bodyPr/>
        <a:lstStyle/>
        <a:p>
          <a:endParaRPr lang="hr-HR"/>
        </a:p>
      </dgm:t>
    </dgm:pt>
    <dgm:pt modelId="{DE0AF213-74A6-4ABE-8A91-2312C19D9AE5}">
      <dgm:prSet phldrT="[Tekst]"/>
      <dgm:spPr/>
      <dgm:t>
        <a:bodyPr/>
        <a:lstStyle/>
        <a:p>
          <a:r>
            <a:rPr lang="hr-HR" dirty="0" err="1"/>
            <a:t>Gluonske</a:t>
          </a:r>
          <a:r>
            <a:rPr lang="hr-HR" dirty="0"/>
            <a:t> distribucije su maksimalne za paralelne čestice</a:t>
          </a:r>
        </a:p>
      </dgm:t>
    </dgm:pt>
    <dgm:pt modelId="{DCA16BEA-1AEC-4BF6-977F-9A1D8D726252}" type="parTrans" cxnId="{E0638C79-4A05-4A0E-B09F-208F4DD174B7}">
      <dgm:prSet/>
      <dgm:spPr/>
      <dgm:t>
        <a:bodyPr/>
        <a:lstStyle/>
        <a:p>
          <a:endParaRPr lang="hr-HR"/>
        </a:p>
      </dgm:t>
    </dgm:pt>
    <dgm:pt modelId="{B7ADA1A8-96D4-400D-AFDE-299B07882553}" type="sibTrans" cxnId="{E0638C79-4A05-4A0E-B09F-208F4DD174B7}">
      <dgm:prSet/>
      <dgm:spPr/>
      <dgm:t>
        <a:bodyPr/>
        <a:lstStyle/>
        <a:p>
          <a:endParaRPr lang="hr-HR"/>
        </a:p>
      </dgm:t>
    </dgm:pt>
    <dgm:pt modelId="{7587789B-6485-46B0-8E21-11698D457277}">
      <dgm:prSet phldrT="[Tekst]"/>
      <dgm:spPr>
        <a:blipFill>
          <a:blip xmlns:r="http://schemas.openxmlformats.org/officeDocument/2006/relationships" r:embed="rId1"/>
          <a:stretch>
            <a:fillRect t="-4274" b="-11111"/>
          </a:stretch>
        </a:blipFill>
      </dgm:spPr>
      <dgm:t>
        <a:bodyPr/>
        <a:lstStyle/>
        <a:p>
          <a:r>
            <a:rPr lang="hr-HR">
              <a:noFill/>
            </a:rPr>
            <a:t> </a:t>
          </a:r>
        </a:p>
      </dgm:t>
    </dgm:pt>
    <dgm:pt modelId="{1FE7EFF5-0C54-4D5A-84A0-B9C2187EA4DE}" type="parTrans" cxnId="{B2484D02-6724-4FA5-9B01-6662629F0221}">
      <dgm:prSet/>
      <dgm:spPr/>
      <dgm:t>
        <a:bodyPr/>
        <a:lstStyle/>
        <a:p>
          <a:endParaRPr lang="hr-HR"/>
        </a:p>
      </dgm:t>
    </dgm:pt>
    <dgm:pt modelId="{A8A18010-6B69-487E-9B8A-2F573765D9DC}" type="sibTrans" cxnId="{B2484D02-6724-4FA5-9B01-6662629F0221}">
      <dgm:prSet/>
      <dgm:spPr/>
      <dgm:t>
        <a:bodyPr/>
        <a:lstStyle/>
        <a:p>
          <a:endParaRPr lang="hr-HR"/>
        </a:p>
      </dgm:t>
    </dgm:pt>
    <dgm:pt modelId="{1EB28081-763A-40B7-A6A0-3A04A1CBD3DA}" type="pres">
      <dgm:prSet presAssocID="{4E9D582F-E47F-4540-BC8F-8A4DEF50F2EE}" presName="theList" presStyleCnt="0">
        <dgm:presLayoutVars>
          <dgm:dir/>
          <dgm:animLvl val="lvl"/>
          <dgm:resizeHandles val="exact"/>
        </dgm:presLayoutVars>
      </dgm:prSet>
      <dgm:spPr/>
    </dgm:pt>
    <dgm:pt modelId="{F8AAC0D1-AA21-4FAB-AD53-7E11C8E06F47}" type="pres">
      <dgm:prSet presAssocID="{06E82183-BD00-427C-9034-A569FDCD273A}" presName="compNode" presStyleCnt="0"/>
      <dgm:spPr/>
    </dgm:pt>
    <dgm:pt modelId="{232520F7-6C4F-49F5-8A8E-9982841A46AA}" type="pres">
      <dgm:prSet presAssocID="{06E82183-BD00-427C-9034-A569FDCD273A}" presName="aNode" presStyleLbl="bgShp" presStyleIdx="0" presStyleCnt="2"/>
      <dgm:spPr/>
    </dgm:pt>
    <dgm:pt modelId="{1AA2A1CB-367A-4A5F-AF32-6BF403B58F56}" type="pres">
      <dgm:prSet presAssocID="{06E82183-BD00-427C-9034-A569FDCD273A}" presName="textNode" presStyleLbl="bgShp" presStyleIdx="0" presStyleCnt="2"/>
      <dgm:spPr/>
    </dgm:pt>
    <dgm:pt modelId="{8BE26128-C2CD-46CC-BD1F-A70E2E15FCC6}" type="pres">
      <dgm:prSet presAssocID="{06E82183-BD00-427C-9034-A569FDCD273A}" presName="compChildNode" presStyleCnt="0"/>
      <dgm:spPr/>
    </dgm:pt>
    <dgm:pt modelId="{2704A833-789D-47C8-909C-7936EDB32941}" type="pres">
      <dgm:prSet presAssocID="{06E82183-BD00-427C-9034-A569FDCD273A}" presName="theInnerList" presStyleCnt="0"/>
      <dgm:spPr/>
    </dgm:pt>
    <dgm:pt modelId="{86AC6739-109F-49CF-9B7F-426909AF5ECA}" type="pres">
      <dgm:prSet presAssocID="{4F586399-99DE-4A77-BCA0-E77BBF797D93}" presName="childNode" presStyleLbl="node1" presStyleIdx="0" presStyleCnt="5">
        <dgm:presLayoutVars>
          <dgm:bulletEnabled val="1"/>
        </dgm:presLayoutVars>
      </dgm:prSet>
      <dgm:spPr/>
    </dgm:pt>
    <dgm:pt modelId="{DEFD3BDB-CA86-49D2-9C00-F7C43225C4CD}" type="pres">
      <dgm:prSet presAssocID="{4F586399-99DE-4A77-BCA0-E77BBF797D93}" presName="aSpace2" presStyleCnt="0"/>
      <dgm:spPr/>
    </dgm:pt>
    <dgm:pt modelId="{AFAF384E-53F4-4FF5-BB0D-A829A58E5EEE}" type="pres">
      <dgm:prSet presAssocID="{7587789B-6485-46B0-8E21-11698D457277}" presName="childNode" presStyleLbl="node1" presStyleIdx="1" presStyleCnt="5">
        <dgm:presLayoutVars>
          <dgm:bulletEnabled val="1"/>
        </dgm:presLayoutVars>
      </dgm:prSet>
      <dgm:spPr/>
    </dgm:pt>
    <dgm:pt modelId="{BCE26230-721B-4DBA-BD97-434B40E9FE29}" type="pres">
      <dgm:prSet presAssocID="{7587789B-6485-46B0-8E21-11698D457277}" presName="aSpace2" presStyleCnt="0"/>
      <dgm:spPr/>
    </dgm:pt>
    <dgm:pt modelId="{7D10F1BC-AD0F-4EA7-A8D7-E4EA58708487}" type="pres">
      <dgm:prSet presAssocID="{F3A74F8E-D992-4157-B467-0E30A71C49CD}" presName="childNode" presStyleLbl="node1" presStyleIdx="2" presStyleCnt="5">
        <dgm:presLayoutVars>
          <dgm:bulletEnabled val="1"/>
        </dgm:presLayoutVars>
      </dgm:prSet>
      <dgm:spPr/>
    </dgm:pt>
    <dgm:pt modelId="{B4AB65D1-DDA2-4E40-91AC-AF81798F7101}" type="pres">
      <dgm:prSet presAssocID="{06E82183-BD00-427C-9034-A569FDCD273A}" presName="aSpace" presStyleCnt="0"/>
      <dgm:spPr/>
    </dgm:pt>
    <dgm:pt modelId="{28F56D3C-8CD5-4917-BB57-A0FEEEB438DF}" type="pres">
      <dgm:prSet presAssocID="{AE65B691-CA9E-4150-BA58-C5945A0E3DAB}" presName="compNode" presStyleCnt="0"/>
      <dgm:spPr/>
    </dgm:pt>
    <dgm:pt modelId="{8B5E2AD9-5B9B-4428-8F2D-2557EC8A8BA9}" type="pres">
      <dgm:prSet presAssocID="{AE65B691-CA9E-4150-BA58-C5945A0E3DAB}" presName="aNode" presStyleLbl="bgShp" presStyleIdx="1" presStyleCnt="2" custLinFactNeighborX="2656" custLinFactNeighborY="737"/>
      <dgm:spPr/>
    </dgm:pt>
    <dgm:pt modelId="{5614852A-FD1B-41D6-B7DB-E94B532079A5}" type="pres">
      <dgm:prSet presAssocID="{AE65B691-CA9E-4150-BA58-C5945A0E3DAB}" presName="textNode" presStyleLbl="bgShp" presStyleIdx="1" presStyleCnt="2"/>
      <dgm:spPr/>
    </dgm:pt>
    <dgm:pt modelId="{AB1F3B49-177E-40EE-A1AF-0C85216998C7}" type="pres">
      <dgm:prSet presAssocID="{AE65B691-CA9E-4150-BA58-C5945A0E3DAB}" presName="compChildNode" presStyleCnt="0"/>
      <dgm:spPr/>
    </dgm:pt>
    <dgm:pt modelId="{0C69AB39-E94A-48ED-BAF0-75A0945F1BE5}" type="pres">
      <dgm:prSet presAssocID="{AE65B691-CA9E-4150-BA58-C5945A0E3DAB}" presName="theInnerList" presStyleCnt="0"/>
      <dgm:spPr/>
    </dgm:pt>
    <dgm:pt modelId="{28A0A131-2A1C-4139-8ED5-E89EF666B859}" type="pres">
      <dgm:prSet presAssocID="{B5645D42-7243-480D-8CC5-3B98113FB185}" presName="childNode" presStyleLbl="node1" presStyleIdx="3" presStyleCnt="5">
        <dgm:presLayoutVars>
          <dgm:bulletEnabled val="1"/>
        </dgm:presLayoutVars>
      </dgm:prSet>
      <dgm:spPr/>
    </dgm:pt>
    <dgm:pt modelId="{BF5F3651-C5B6-4F62-A353-7CE0A6D3E5F3}" type="pres">
      <dgm:prSet presAssocID="{B5645D42-7243-480D-8CC5-3B98113FB185}" presName="aSpace2" presStyleCnt="0"/>
      <dgm:spPr/>
    </dgm:pt>
    <dgm:pt modelId="{69E41F1A-70B3-4E9B-B00F-98086AB700DC}" type="pres">
      <dgm:prSet presAssocID="{DE0AF213-74A6-4ABE-8A91-2312C19D9AE5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DE70802-9C99-4DEE-9B87-4881110CB22D}" srcId="{4E9D582F-E47F-4540-BC8F-8A4DEF50F2EE}" destId="{AE65B691-CA9E-4150-BA58-C5945A0E3DAB}" srcOrd="1" destOrd="0" parTransId="{3A32746D-8E63-4F3F-8E62-2A0FF7854F05}" sibTransId="{72DD6C18-3335-4BC3-97C9-F19D53D02596}"/>
    <dgm:cxn modelId="{B2484D02-6724-4FA5-9B01-6662629F0221}" srcId="{06E82183-BD00-427C-9034-A569FDCD273A}" destId="{7587789B-6485-46B0-8E21-11698D457277}" srcOrd="1" destOrd="0" parTransId="{1FE7EFF5-0C54-4D5A-84A0-B9C2187EA4DE}" sibTransId="{A8A18010-6B69-487E-9B8A-2F573765D9DC}"/>
    <dgm:cxn modelId="{DC55171B-8A9E-43BE-BEEE-47472C126D9A}" type="presOf" srcId="{06E82183-BD00-427C-9034-A569FDCD273A}" destId="{1AA2A1CB-367A-4A5F-AF32-6BF403B58F56}" srcOrd="1" destOrd="0" presId="urn:microsoft.com/office/officeart/2005/8/layout/lProcess2"/>
    <dgm:cxn modelId="{9377FB20-2487-43F6-B97E-744FDE3B734C}" type="presOf" srcId="{F3A74F8E-D992-4157-B467-0E30A71C49CD}" destId="{7D10F1BC-AD0F-4EA7-A8D7-E4EA58708487}" srcOrd="0" destOrd="0" presId="urn:microsoft.com/office/officeart/2005/8/layout/lProcess2"/>
    <dgm:cxn modelId="{3C78D461-0F28-4C9E-9707-5EA90DF97957}" srcId="{4E9D582F-E47F-4540-BC8F-8A4DEF50F2EE}" destId="{06E82183-BD00-427C-9034-A569FDCD273A}" srcOrd="0" destOrd="0" parTransId="{2463D887-466A-4277-A960-F214D3B3DAAA}" sibTransId="{AC8655C2-4ECB-4F5A-9D87-BF392B1B4F60}"/>
    <dgm:cxn modelId="{77041842-BAAA-44F6-8D59-83B7862AF899}" srcId="{06E82183-BD00-427C-9034-A569FDCD273A}" destId="{4F586399-99DE-4A77-BCA0-E77BBF797D93}" srcOrd="0" destOrd="0" parTransId="{9C921E0D-6722-4799-8F24-51FC6A075741}" sibTransId="{099B1661-DB96-46A3-9F7A-AFDDA6D1E407}"/>
    <dgm:cxn modelId="{F767AE52-B2C2-4142-9C12-FCABF2785DDE}" type="presOf" srcId="{AE65B691-CA9E-4150-BA58-C5945A0E3DAB}" destId="{5614852A-FD1B-41D6-B7DB-E94B532079A5}" srcOrd="1" destOrd="0" presId="urn:microsoft.com/office/officeart/2005/8/layout/lProcess2"/>
    <dgm:cxn modelId="{E0638C79-4A05-4A0E-B09F-208F4DD174B7}" srcId="{AE65B691-CA9E-4150-BA58-C5945A0E3DAB}" destId="{DE0AF213-74A6-4ABE-8A91-2312C19D9AE5}" srcOrd="1" destOrd="0" parTransId="{DCA16BEA-1AEC-4BF6-977F-9A1D8D726252}" sibTransId="{B7ADA1A8-96D4-400D-AFDE-299B07882553}"/>
    <dgm:cxn modelId="{A954CE7E-74A7-446B-950C-44577E31307A}" type="presOf" srcId="{4F586399-99DE-4A77-BCA0-E77BBF797D93}" destId="{86AC6739-109F-49CF-9B7F-426909AF5ECA}" srcOrd="0" destOrd="0" presId="urn:microsoft.com/office/officeart/2005/8/layout/lProcess2"/>
    <dgm:cxn modelId="{F4169283-638E-4410-B283-0B0A755C182A}" type="presOf" srcId="{B5645D42-7243-480D-8CC5-3B98113FB185}" destId="{28A0A131-2A1C-4139-8ED5-E89EF666B859}" srcOrd="0" destOrd="0" presId="urn:microsoft.com/office/officeart/2005/8/layout/lProcess2"/>
    <dgm:cxn modelId="{C2212685-FB96-4A25-ADB2-DDED289E2B8B}" type="presOf" srcId="{AE65B691-CA9E-4150-BA58-C5945A0E3DAB}" destId="{8B5E2AD9-5B9B-4428-8F2D-2557EC8A8BA9}" srcOrd="0" destOrd="0" presId="urn:microsoft.com/office/officeart/2005/8/layout/lProcess2"/>
    <dgm:cxn modelId="{BCD2E2AB-0E0E-455C-A2B3-423F93BE1414}" srcId="{AE65B691-CA9E-4150-BA58-C5945A0E3DAB}" destId="{B5645D42-7243-480D-8CC5-3B98113FB185}" srcOrd="0" destOrd="0" parTransId="{3EE5F1FF-A17F-4A16-B51C-97E1A2A1C2C0}" sibTransId="{6E8B3CD5-9196-4AFB-B4EA-44309FC36B1F}"/>
    <dgm:cxn modelId="{139A6ECA-0CAD-4640-8495-13EEAB40A714}" type="presOf" srcId="{4E9D582F-E47F-4540-BC8F-8A4DEF50F2EE}" destId="{1EB28081-763A-40B7-A6A0-3A04A1CBD3DA}" srcOrd="0" destOrd="0" presId="urn:microsoft.com/office/officeart/2005/8/layout/lProcess2"/>
    <dgm:cxn modelId="{78C2CCCA-E5B9-494B-9B35-5B544F469FD5}" type="presOf" srcId="{06E82183-BD00-427C-9034-A569FDCD273A}" destId="{232520F7-6C4F-49F5-8A8E-9982841A46AA}" srcOrd="0" destOrd="0" presId="urn:microsoft.com/office/officeart/2005/8/layout/lProcess2"/>
    <dgm:cxn modelId="{93D044D4-18F0-4C9D-A23A-C71AE7D23F87}" type="presOf" srcId="{7587789B-6485-46B0-8E21-11698D457277}" destId="{AFAF384E-53F4-4FF5-BB0D-A829A58E5EEE}" srcOrd="0" destOrd="0" presId="urn:microsoft.com/office/officeart/2005/8/layout/lProcess2"/>
    <dgm:cxn modelId="{C2FF19EA-6465-469F-8496-221BB4550620}" type="presOf" srcId="{DE0AF213-74A6-4ABE-8A91-2312C19D9AE5}" destId="{69E41F1A-70B3-4E9B-B00F-98086AB700DC}" srcOrd="0" destOrd="0" presId="urn:microsoft.com/office/officeart/2005/8/layout/lProcess2"/>
    <dgm:cxn modelId="{25FB1EFA-594A-4CB9-9AB5-5060C4A76791}" srcId="{06E82183-BD00-427C-9034-A569FDCD273A}" destId="{F3A74F8E-D992-4157-B467-0E30A71C49CD}" srcOrd="2" destOrd="0" parTransId="{1CD4F719-FA04-4B85-9F0B-35AB2DF1D50A}" sibTransId="{CD65D6E5-597A-4179-AB4E-C92E8387AF9A}"/>
    <dgm:cxn modelId="{177C1B29-3C71-4731-8FE4-DF4AC89EE165}" type="presParOf" srcId="{1EB28081-763A-40B7-A6A0-3A04A1CBD3DA}" destId="{F8AAC0D1-AA21-4FAB-AD53-7E11C8E06F47}" srcOrd="0" destOrd="0" presId="urn:microsoft.com/office/officeart/2005/8/layout/lProcess2"/>
    <dgm:cxn modelId="{2955E4DC-3700-4595-AEA9-48633EDA8C1A}" type="presParOf" srcId="{F8AAC0D1-AA21-4FAB-AD53-7E11C8E06F47}" destId="{232520F7-6C4F-49F5-8A8E-9982841A46AA}" srcOrd="0" destOrd="0" presId="urn:microsoft.com/office/officeart/2005/8/layout/lProcess2"/>
    <dgm:cxn modelId="{8990FC1F-7970-4A8C-B655-BA69E5721FA4}" type="presParOf" srcId="{F8AAC0D1-AA21-4FAB-AD53-7E11C8E06F47}" destId="{1AA2A1CB-367A-4A5F-AF32-6BF403B58F56}" srcOrd="1" destOrd="0" presId="urn:microsoft.com/office/officeart/2005/8/layout/lProcess2"/>
    <dgm:cxn modelId="{62FA4E35-FED0-42B9-B110-383EEF52950E}" type="presParOf" srcId="{F8AAC0D1-AA21-4FAB-AD53-7E11C8E06F47}" destId="{8BE26128-C2CD-46CC-BD1F-A70E2E15FCC6}" srcOrd="2" destOrd="0" presId="urn:microsoft.com/office/officeart/2005/8/layout/lProcess2"/>
    <dgm:cxn modelId="{99ABA02E-C7EE-4E9F-A34A-A5343E925DB9}" type="presParOf" srcId="{8BE26128-C2CD-46CC-BD1F-A70E2E15FCC6}" destId="{2704A833-789D-47C8-909C-7936EDB32941}" srcOrd="0" destOrd="0" presId="urn:microsoft.com/office/officeart/2005/8/layout/lProcess2"/>
    <dgm:cxn modelId="{0E35FFD5-72ED-4A10-A55C-1A3335145ABD}" type="presParOf" srcId="{2704A833-789D-47C8-909C-7936EDB32941}" destId="{86AC6739-109F-49CF-9B7F-426909AF5ECA}" srcOrd="0" destOrd="0" presId="urn:microsoft.com/office/officeart/2005/8/layout/lProcess2"/>
    <dgm:cxn modelId="{CEE77AB0-C259-41A6-B597-E1F29A2769A4}" type="presParOf" srcId="{2704A833-789D-47C8-909C-7936EDB32941}" destId="{DEFD3BDB-CA86-49D2-9C00-F7C43225C4CD}" srcOrd="1" destOrd="0" presId="urn:microsoft.com/office/officeart/2005/8/layout/lProcess2"/>
    <dgm:cxn modelId="{64942305-FC44-4AE5-8CD0-787674FA8BB2}" type="presParOf" srcId="{2704A833-789D-47C8-909C-7936EDB32941}" destId="{AFAF384E-53F4-4FF5-BB0D-A829A58E5EEE}" srcOrd="2" destOrd="0" presId="urn:microsoft.com/office/officeart/2005/8/layout/lProcess2"/>
    <dgm:cxn modelId="{E82AE61B-2843-4127-B9AD-129DC771E041}" type="presParOf" srcId="{2704A833-789D-47C8-909C-7936EDB32941}" destId="{BCE26230-721B-4DBA-BD97-434B40E9FE29}" srcOrd="3" destOrd="0" presId="urn:microsoft.com/office/officeart/2005/8/layout/lProcess2"/>
    <dgm:cxn modelId="{5359ED22-D1F9-4BAF-B535-63156DF5B839}" type="presParOf" srcId="{2704A833-789D-47C8-909C-7936EDB32941}" destId="{7D10F1BC-AD0F-4EA7-A8D7-E4EA58708487}" srcOrd="4" destOrd="0" presId="urn:microsoft.com/office/officeart/2005/8/layout/lProcess2"/>
    <dgm:cxn modelId="{61D27806-F8C3-4977-9A43-EAEC83AA3FF5}" type="presParOf" srcId="{1EB28081-763A-40B7-A6A0-3A04A1CBD3DA}" destId="{B4AB65D1-DDA2-4E40-91AC-AF81798F7101}" srcOrd="1" destOrd="0" presId="urn:microsoft.com/office/officeart/2005/8/layout/lProcess2"/>
    <dgm:cxn modelId="{40E68516-C6E9-47A2-9488-E955FAC1B8B7}" type="presParOf" srcId="{1EB28081-763A-40B7-A6A0-3A04A1CBD3DA}" destId="{28F56D3C-8CD5-4917-BB57-A0FEEEB438DF}" srcOrd="2" destOrd="0" presId="urn:microsoft.com/office/officeart/2005/8/layout/lProcess2"/>
    <dgm:cxn modelId="{301AD06F-2D4E-4E93-B0A4-58AC4CD62D4F}" type="presParOf" srcId="{28F56D3C-8CD5-4917-BB57-A0FEEEB438DF}" destId="{8B5E2AD9-5B9B-4428-8F2D-2557EC8A8BA9}" srcOrd="0" destOrd="0" presId="urn:microsoft.com/office/officeart/2005/8/layout/lProcess2"/>
    <dgm:cxn modelId="{6FFF3E76-15A3-41AB-9D55-50308D1CCBB0}" type="presParOf" srcId="{28F56D3C-8CD5-4917-BB57-A0FEEEB438DF}" destId="{5614852A-FD1B-41D6-B7DB-E94B532079A5}" srcOrd="1" destOrd="0" presId="urn:microsoft.com/office/officeart/2005/8/layout/lProcess2"/>
    <dgm:cxn modelId="{492CA577-E64E-475A-80E5-178EE88A0C65}" type="presParOf" srcId="{28F56D3C-8CD5-4917-BB57-A0FEEEB438DF}" destId="{AB1F3B49-177E-40EE-A1AF-0C85216998C7}" srcOrd="2" destOrd="0" presId="urn:microsoft.com/office/officeart/2005/8/layout/lProcess2"/>
    <dgm:cxn modelId="{3CB5E76C-D4A0-44F5-9705-D00173FFB099}" type="presParOf" srcId="{AB1F3B49-177E-40EE-A1AF-0C85216998C7}" destId="{0C69AB39-E94A-48ED-BAF0-75A0945F1BE5}" srcOrd="0" destOrd="0" presId="urn:microsoft.com/office/officeart/2005/8/layout/lProcess2"/>
    <dgm:cxn modelId="{867FD231-7516-462C-B3CB-242BBA06A474}" type="presParOf" srcId="{0C69AB39-E94A-48ED-BAF0-75A0945F1BE5}" destId="{28A0A131-2A1C-4139-8ED5-E89EF666B859}" srcOrd="0" destOrd="0" presId="urn:microsoft.com/office/officeart/2005/8/layout/lProcess2"/>
    <dgm:cxn modelId="{70160319-E71F-48BE-B8C8-5BBCBB9A7A48}" type="presParOf" srcId="{0C69AB39-E94A-48ED-BAF0-75A0945F1BE5}" destId="{BF5F3651-C5B6-4F62-A353-7CE0A6D3E5F3}" srcOrd="1" destOrd="0" presId="urn:microsoft.com/office/officeart/2005/8/layout/lProcess2"/>
    <dgm:cxn modelId="{C0C0E58B-951F-4502-951C-03AEA458C1BC}" type="presParOf" srcId="{0C69AB39-E94A-48ED-BAF0-75A0945F1BE5}" destId="{69E41F1A-70B3-4E9B-B00F-98086AB700D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20F7-6C4F-49F5-8A8E-9982841A46AA}">
      <dsp:nvSpPr>
        <dsp:cNvPr id="0" name=""/>
        <dsp:cNvSpPr/>
      </dsp:nvSpPr>
      <dsp:spPr>
        <a:xfrm>
          <a:off x="4601" y="0"/>
          <a:ext cx="4426443" cy="35465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Hidrodinamički</a:t>
          </a:r>
          <a:r>
            <a:rPr lang="hr-HR" sz="3400" kern="1200" dirty="0">
              <a:solidFill>
                <a:schemeClr val="tx1">
                  <a:lumMod val="75000"/>
                  <a:lumOff val="25000"/>
                </a:schemeClr>
              </a:solidFill>
            </a:rPr>
            <a:t> tok</a:t>
          </a:r>
        </a:p>
      </dsp:txBody>
      <dsp:txXfrm>
        <a:off x="4601" y="0"/>
        <a:ext cx="4426443" cy="1063969"/>
      </dsp:txXfrm>
    </dsp:sp>
    <dsp:sp modelId="{86AC6739-109F-49CF-9B7F-426909AF5ECA}">
      <dsp:nvSpPr>
        <dsp:cNvPr id="0" name=""/>
        <dsp:cNvSpPr/>
      </dsp:nvSpPr>
      <dsp:spPr>
        <a:xfrm>
          <a:off x="447245" y="1064272"/>
          <a:ext cx="3541155" cy="696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QGP se nakon formacije ponaša kao fluid</a:t>
          </a:r>
        </a:p>
      </dsp:txBody>
      <dsp:txXfrm>
        <a:off x="467652" y="1084679"/>
        <a:ext cx="3500341" cy="655944"/>
      </dsp:txXfrm>
    </dsp:sp>
    <dsp:sp modelId="{AFAF384E-53F4-4FF5-BB0D-A829A58E5EEE}">
      <dsp:nvSpPr>
        <dsp:cNvPr id="0" name=""/>
        <dsp:cNvSpPr/>
      </dsp:nvSpPr>
      <dsp:spPr>
        <a:xfrm>
          <a:off x="447245" y="1868224"/>
          <a:ext cx="3541155" cy="696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Eliptički tok </a:t>
          </a:r>
          <a14:m xmlns:a14="http://schemas.microsoft.com/office/drawing/2010/main">
            <m:oMath xmlns:m="http://schemas.openxmlformats.org/officeDocument/2006/math">
              <m:r>
                <a:rPr lang="hr-HR" sz="2000" b="0" i="1" kern="1200" smtClean="0">
                  <a:latin typeface="Cambria Math" panose="02040503050406030204" pitchFamily="18" charset="0"/>
                </a:rPr>
                <m:t>~ </m:t>
              </m:r>
              <m:r>
                <m:rPr>
                  <m:sty m:val="p"/>
                </m:rPr>
                <a:rPr lang="hr-HR" sz="2000" b="0" i="1" kern="1200" smtClean="0">
                  <a:latin typeface="Cambria Math" panose="02040503050406030204" pitchFamily="18" charset="0"/>
                </a:rPr>
                <m:t>cos</m:t>
              </m:r>
              <m:d>
                <m:dPr>
                  <m:ctrlPr>
                    <a:rPr lang="hr-HR" sz="20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hr-HR" sz="2000" b="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m:rPr>
                      <m:sty m:val="p"/>
                    </m:rPr>
                    <a:rPr lang="hr-HR" sz="2000" b="0" i="0" kern="1200" smtClean="0">
                      <a:latin typeface="Cambria Math" panose="02040503050406030204" pitchFamily="18" charset="0"/>
                    </a:rPr>
                    <m:t>Δ</m:t>
                  </m:r>
                  <m:r>
                    <m:rPr>
                      <m:sty m:val="p"/>
                    </m:rPr>
                    <a:rPr lang="hr-HR" sz="2000" b="0" i="1" kern="1200" smtClean="0">
                      <a:latin typeface="Cambria Math" panose="02040503050406030204" pitchFamily="18" charset="0"/>
                    </a:rPr>
                    <m:t>ϕ</m:t>
                  </m:r>
                </m:e>
              </m:d>
            </m:oMath>
          </a14:m>
          <a:r>
            <a:rPr lang="hr-HR" sz="2000" b="0" kern="1200" dirty="0"/>
            <a:t> mjeri </a:t>
          </a:r>
          <a:r>
            <a:rPr lang="hr-HR" sz="2000" b="0" kern="1200" dirty="0" err="1"/>
            <a:t>anizotropiju</a:t>
          </a:r>
          <a:endParaRPr lang="hr-HR" sz="2000" b="0" kern="1200" dirty="0"/>
        </a:p>
      </dsp:txBody>
      <dsp:txXfrm>
        <a:off x="467652" y="1888631"/>
        <a:ext cx="3500341" cy="655944"/>
      </dsp:txXfrm>
    </dsp:sp>
    <dsp:sp modelId="{7D10F1BC-AD0F-4EA7-A8D7-E4EA58708487}">
      <dsp:nvSpPr>
        <dsp:cNvPr id="0" name=""/>
        <dsp:cNvSpPr/>
      </dsp:nvSpPr>
      <dsp:spPr>
        <a:xfrm>
          <a:off x="447245" y="2672176"/>
          <a:ext cx="3541155" cy="696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Anizotropni</a:t>
          </a:r>
          <a:r>
            <a:rPr lang="hr-HR" sz="2000" kern="1200" dirty="0"/>
            <a:t> početni uvjeti bi mogli stvoriti </a:t>
          </a:r>
          <a:r>
            <a:rPr lang="hr-HR" sz="2000" kern="1200" dirty="0" err="1"/>
            <a:t>ridge</a:t>
          </a:r>
          <a:endParaRPr lang="hr-HR" sz="2000" kern="1200" dirty="0"/>
        </a:p>
      </dsp:txBody>
      <dsp:txXfrm>
        <a:off x="467652" y="2692583"/>
        <a:ext cx="3500341" cy="655944"/>
      </dsp:txXfrm>
    </dsp:sp>
    <dsp:sp modelId="{8B5E2AD9-5B9B-4428-8F2D-2557EC8A8BA9}">
      <dsp:nvSpPr>
        <dsp:cNvPr id="0" name=""/>
        <dsp:cNvSpPr/>
      </dsp:nvSpPr>
      <dsp:spPr>
        <a:xfrm>
          <a:off x="4767630" y="0"/>
          <a:ext cx="4426443" cy="35465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Color</a:t>
          </a:r>
          <a:r>
            <a:rPr lang="hr-HR" sz="3400" kern="1200" dirty="0">
              <a:solidFill>
                <a:schemeClr val="tx1">
                  <a:lumMod val="75000"/>
                  <a:lumOff val="25000"/>
                </a:schemeClr>
              </a:solidFill>
            </a:rPr>
            <a:t> Glass </a:t>
          </a:r>
          <a:r>
            <a:rPr lang="hr-HR" sz="3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Condensate</a:t>
          </a:r>
          <a:endParaRPr lang="hr-HR" sz="3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767630" y="0"/>
        <a:ext cx="4426443" cy="1063969"/>
      </dsp:txXfrm>
    </dsp:sp>
    <dsp:sp modelId="{28A0A131-2A1C-4139-8ED5-E89EF666B859}">
      <dsp:nvSpPr>
        <dsp:cNvPr id="0" name=""/>
        <dsp:cNvSpPr/>
      </dsp:nvSpPr>
      <dsp:spPr>
        <a:xfrm>
          <a:off x="5205673" y="1065008"/>
          <a:ext cx="3541155" cy="1069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Glasma</a:t>
          </a:r>
          <a:r>
            <a:rPr lang="hr-HR" sz="2000" kern="1200" dirty="0"/>
            <a:t>- stanje koje prethodi QGP</a:t>
          </a:r>
        </a:p>
      </dsp:txBody>
      <dsp:txXfrm>
        <a:off x="5236993" y="1096328"/>
        <a:ext cx="3478515" cy="1006698"/>
      </dsp:txXfrm>
    </dsp:sp>
    <dsp:sp modelId="{69E41F1A-70B3-4E9B-B00F-98086AB700DC}">
      <dsp:nvSpPr>
        <dsp:cNvPr id="0" name=""/>
        <dsp:cNvSpPr/>
      </dsp:nvSpPr>
      <dsp:spPr>
        <a:xfrm>
          <a:off x="5205673" y="2298860"/>
          <a:ext cx="3541155" cy="1069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Gluonske</a:t>
          </a:r>
          <a:r>
            <a:rPr lang="hr-HR" sz="2000" kern="1200" dirty="0"/>
            <a:t> distribucije su maksimalne za paralelne čestice</a:t>
          </a:r>
        </a:p>
      </dsp:txBody>
      <dsp:txXfrm>
        <a:off x="5236993" y="2330180"/>
        <a:ext cx="3478515" cy="1006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CEC7-8406-4863-91C1-11015910F4E0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A3101-0A0B-4A7F-8645-CE09D03CA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54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55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0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35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61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57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083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700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31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33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26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03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06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3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44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939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911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692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93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32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04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96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421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77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0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197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98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05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1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2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71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65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065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06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9E83-FA15-438A-9AE6-8B4907D532D1}" type="datetimeFigureOut">
              <a:rPr lang="hr-HR" smtClean="0"/>
              <a:t>24.1.2019.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4145-3BF1-4EB8-BD8C-0182159DB4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41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42515E-A2B1-4EBA-A059-2A71D27F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hr-HR" dirty="0" err="1">
                <a:solidFill>
                  <a:schemeClr val="bg2">
                    <a:lumMod val="75000"/>
                  </a:schemeClr>
                </a:solidFill>
              </a:rPr>
              <a:t>Dvočestična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 „</a:t>
            </a:r>
            <a:r>
              <a:rPr lang="hr-HR" dirty="0" err="1">
                <a:solidFill>
                  <a:schemeClr val="bg2">
                    <a:lumMod val="75000"/>
                  </a:schemeClr>
                </a:solidFill>
              </a:rPr>
              <a:t>ridge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” korelacija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BDD734-210B-4846-8DC6-4C1C691FF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3668" y="965198"/>
            <a:ext cx="3727938" cy="4927603"/>
          </a:xfrm>
        </p:spPr>
        <p:txBody>
          <a:bodyPr anchor="ctr">
            <a:normAutofit/>
          </a:bodyPr>
          <a:lstStyle/>
          <a:p>
            <a:pPr algn="l"/>
            <a:r>
              <a:rPr lang="hr-HR" sz="2000" dirty="0">
                <a:solidFill>
                  <a:srgbClr val="FFFFFF"/>
                </a:solidFill>
              </a:rPr>
              <a:t>Toni Dunatov</a:t>
            </a:r>
          </a:p>
          <a:p>
            <a:pPr algn="l"/>
            <a:r>
              <a:rPr lang="hr-HR" sz="2000" dirty="0">
                <a:solidFill>
                  <a:srgbClr val="FFFFFF"/>
                </a:solidFill>
              </a:rPr>
              <a:t>PMF-Fizički odsjek</a:t>
            </a:r>
          </a:p>
          <a:p>
            <a:pPr algn="l"/>
            <a:endParaRPr lang="hr-HR" sz="2000" dirty="0">
              <a:solidFill>
                <a:srgbClr val="FFFFFF"/>
              </a:solidFill>
            </a:endParaRPr>
          </a:p>
          <a:p>
            <a:pPr algn="l"/>
            <a:r>
              <a:rPr lang="hr-HR" sz="2000" dirty="0">
                <a:solidFill>
                  <a:srgbClr val="FFFFFF"/>
                </a:solidFill>
              </a:rPr>
              <a:t>Mentor - </a:t>
            </a:r>
            <a:r>
              <a:rPr lang="hr-HR" sz="2000" dirty="0" err="1">
                <a:solidFill>
                  <a:srgbClr val="FFFFFF"/>
                </a:solidFill>
              </a:rPr>
              <a:t>doc.dr</a:t>
            </a:r>
            <a:r>
              <a:rPr lang="hr-HR" sz="2000" dirty="0">
                <a:solidFill>
                  <a:srgbClr val="FFFFFF"/>
                </a:solidFill>
              </a:rPr>
              <a:t>. sc. Nikola Poljak</a:t>
            </a:r>
          </a:p>
        </p:txBody>
      </p:sp>
    </p:spTree>
    <p:extLst>
      <p:ext uri="{BB962C8B-B14F-4D97-AF65-F5344CB8AC3E}">
        <p14:creationId xmlns:p14="http://schemas.microsoft.com/office/powerpoint/2010/main" val="151431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89EC326F-DF8F-495A-A979-F0A4BBE19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45" y="76622"/>
            <a:ext cx="6823957" cy="4643811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1A0523D-45BC-4715-9DF4-05EE36EF65C0}"/>
              </a:ext>
            </a:extLst>
          </p:cNvPr>
          <p:cNvSpPr txBox="1"/>
          <p:nvPr/>
        </p:nvSpPr>
        <p:spPr>
          <a:xfrm>
            <a:off x="5556546" y="5574082"/>
            <a:ext cx="48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signala, pozadine i korelacijske funkcije</a:t>
            </a:r>
          </a:p>
        </p:txBody>
      </p:sp>
      <p:pic>
        <p:nvPicPr>
          <p:cNvPr id="11" name="Rezervirano mjesto sadržaja 4">
            <a:extLst>
              <a:ext uri="{FF2B5EF4-FFF2-40B4-BE49-F238E27FC236}">
                <a16:creationId xmlns:a16="http://schemas.microsoft.com/office/drawing/2014/main" id="{DBA3418A-DC6B-4830-AA93-F8C39854D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2" y="393850"/>
            <a:ext cx="4242819" cy="60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B7F42-7816-4BA5-A058-A91C250B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7" y="4846650"/>
            <a:ext cx="4008101" cy="2737893"/>
          </a:xfrm>
        </p:spPr>
        <p:txBody>
          <a:bodyPr anchor="ctr">
            <a:normAutofit/>
          </a:bodyPr>
          <a:lstStyle/>
          <a:p>
            <a:pPr marL="285750" indent="-285750">
              <a:buClr>
                <a:schemeClr val="accent1"/>
              </a:buClr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Mali prihvat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Δη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otežava opažanje </a:t>
            </a:r>
            <a:r>
              <a:rPr lang="hr-H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ridge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</a:t>
            </a:r>
          </a:p>
          <a:p>
            <a:pPr marL="285750" indent="-285750">
              <a:buClr>
                <a:schemeClr val="accent1"/>
              </a:buClr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Ipak je vidljivo proširenje funkcije</a:t>
            </a:r>
          </a:p>
          <a:p>
            <a:endParaRPr lang="hr-HR" sz="2000" dirty="0"/>
          </a:p>
        </p:txBody>
      </p:sp>
      <p:pic>
        <p:nvPicPr>
          <p:cNvPr id="5" name="Slika 4" descr="Slika na kojoj se prikazuje elektronički&#10;&#10;Opis je automatski generiran">
            <a:extLst>
              <a:ext uri="{FF2B5EF4-FFF2-40B4-BE49-F238E27FC236}">
                <a16:creationId xmlns:a16="http://schemas.microsoft.com/office/drawing/2014/main" id="{04FAFCA9-464E-4AD5-ABEF-BB513C415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r="4004" b="-1"/>
          <a:stretch/>
        </p:blipFill>
        <p:spPr>
          <a:xfrm>
            <a:off x="1387249" y="642403"/>
            <a:ext cx="9417499" cy="3604916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733EA12A-BC91-43D8-B934-B99310596CC4}"/>
              </a:ext>
            </a:extLst>
          </p:cNvPr>
          <p:cNvSpPr txBox="1">
            <a:spLocks/>
          </p:cNvSpPr>
          <p:nvPr/>
        </p:nvSpPr>
        <p:spPr>
          <a:xfrm>
            <a:off x="1802179" y="5398890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Rezultati</a:t>
            </a:r>
          </a:p>
        </p:txBody>
      </p:sp>
    </p:spTree>
    <p:extLst>
      <p:ext uri="{BB962C8B-B14F-4D97-AF65-F5344CB8AC3E}">
        <p14:creationId xmlns:p14="http://schemas.microsoft.com/office/powerpoint/2010/main" val="176615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8C18545-382A-490A-9C08-ECB171CAE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05"/>
            <a:ext cx="12192000" cy="5039789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632A883-BC9A-405D-B79D-34476A3A66D9}"/>
              </a:ext>
            </a:extLst>
          </p:cNvPr>
          <p:cNvSpPr txBox="1"/>
          <p:nvPr/>
        </p:nvSpPr>
        <p:spPr>
          <a:xfrm>
            <a:off x="7891975" y="998806"/>
            <a:ext cx="3488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 korelacijske funkcije, s vrhom odrezanim na 50% maksimuma</a:t>
            </a:r>
          </a:p>
        </p:txBody>
      </p:sp>
    </p:spTree>
    <p:extLst>
      <p:ext uri="{BB962C8B-B14F-4D97-AF65-F5344CB8AC3E}">
        <p14:creationId xmlns:p14="http://schemas.microsoft.com/office/powerpoint/2010/main" val="189315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948FA-A425-4CF9-BBE3-2A97FDB5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6280673" cy="10963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Zero-</a:t>
            </a:r>
            <a:r>
              <a:rPr lang="hr-HR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yield</a:t>
            </a:r>
            <a: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-at-minimum metoda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F8E20F-FBBE-4B3E-9C91-62A3D74A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Pretpostavka- doprinos od </a:t>
            </a:r>
            <a:r>
              <a:rPr lang="hr-H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jetova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približno konstantan, tj. ne ovisi znatno o </a:t>
            </a:r>
            <a:r>
              <a:rPr lang="hr-H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multiplicitetu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chemeClr val="accent1"/>
              </a:buClr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Integriramo funkciju po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Δη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ili po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Δϕ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chemeClr val="accent1"/>
              </a:buClr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Oduzimamo minimum da bi se izolirao </a:t>
            </a:r>
            <a:r>
              <a:rPr lang="hr-H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ridge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977E24-52EA-4A59-92C4-48D968D7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8" y="474445"/>
            <a:ext cx="5760386" cy="398906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0761DF3-BA9D-4380-8963-6390FFD48977}"/>
              </a:ext>
            </a:extLst>
          </p:cNvPr>
          <p:cNvSpPr txBox="1"/>
          <p:nvPr/>
        </p:nvSpPr>
        <p:spPr>
          <a:xfrm>
            <a:off x="1190771" y="4616325"/>
            <a:ext cx="514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s ALICE eksperimenta - oduzete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dugodosežne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korelacije</a:t>
            </a:r>
          </a:p>
        </p:txBody>
      </p:sp>
    </p:spTree>
    <p:extLst>
      <p:ext uri="{BB962C8B-B14F-4D97-AF65-F5344CB8AC3E}">
        <p14:creationId xmlns:p14="http://schemas.microsoft.com/office/powerpoint/2010/main" val="126469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5A1B4C-F3B3-4263-812C-0467B8C39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5" y="794174"/>
            <a:ext cx="7373365" cy="501769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D99960F-84F2-4110-A2F1-3B5614E69A76}"/>
              </a:ext>
            </a:extLst>
          </p:cNvPr>
          <p:cNvSpPr txBox="1"/>
          <p:nvPr/>
        </p:nvSpPr>
        <p:spPr>
          <a:xfrm>
            <a:off x="8059486" y="1721189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ZYAM projekcija na </a:t>
            </a:r>
            <a:r>
              <a:rPr lang="el-GR" sz="2000" dirty="0">
                <a:solidFill>
                  <a:schemeClr val="bg1">
                    <a:lumMod val="95000"/>
                  </a:schemeClr>
                </a:solidFill>
              </a:rPr>
              <a:t>Δϕ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, integrirana po cijelom rasponu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Δη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Obje strane rastu s </a:t>
            </a:r>
            <a:r>
              <a:rPr lang="hr-HR" sz="2000" dirty="0" err="1">
                <a:solidFill>
                  <a:schemeClr val="bg1">
                    <a:lumMod val="95000"/>
                  </a:schemeClr>
                </a:solidFill>
              </a:rPr>
              <a:t>multiplicitetom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14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8FF9693-1197-4696-BA1B-861DDD4648CB}"/>
              </a:ext>
            </a:extLst>
          </p:cNvPr>
          <p:cNvSpPr txBox="1"/>
          <p:nvPr/>
        </p:nvSpPr>
        <p:spPr>
          <a:xfrm>
            <a:off x="8178463" y="1428147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ZYAM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projekcija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Δη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integrirana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po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bliskoj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strani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Bitno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porast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korelacije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dalekim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dijelovima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Vrh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nije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znatno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viši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ostatka</a:t>
            </a:r>
            <a:r>
              <a:rPr lang="hr-HR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Slika 9" descr="Slika na kojoj se prikazuje karta&#10;&#10;Opis je automatski generiran">
            <a:extLst>
              <a:ext uri="{FF2B5EF4-FFF2-40B4-BE49-F238E27FC236}">
                <a16:creationId xmlns:a16="http://schemas.microsoft.com/office/drawing/2014/main" id="{C7CD5DA5-C203-4868-95CD-1DF05BB88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" y="745400"/>
            <a:ext cx="7331165" cy="49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ebo&#10;&#10;Opis je automatski generiran">
            <a:extLst>
              <a:ext uri="{FF2B5EF4-FFF2-40B4-BE49-F238E27FC236}">
                <a16:creationId xmlns:a16="http://schemas.microsoft.com/office/drawing/2014/main" id="{F75FBB4B-D455-453A-BC1D-3C565C9A4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49318"/>
            <a:ext cx="6891187" cy="41347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A8FA655-B34C-4BDA-8DEB-80D40B070F97}"/>
              </a:ext>
            </a:extLst>
          </p:cNvPr>
          <p:cNvSpPr txBox="1"/>
          <p:nvPr/>
        </p:nvSpPr>
        <p:spPr>
          <a:xfrm>
            <a:off x="8502650" y="2001036"/>
            <a:ext cx="3045883" cy="2831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Ukupni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integral po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bliskoj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strani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izračunat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iz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projekcije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Δη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Približno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linearno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ponašanje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ovisno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multiplicitetu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- u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skladu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s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literaturom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za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velike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multiplicitete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7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E5F1F-92B0-4748-B90B-1C35D13E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9F1D5E-263B-4D3E-BDBD-1A611A98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45720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Rezultati ukazuju na postojanje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ridge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korelacije i većinom su konzistentni s literaturom.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Točna usporedba je teška zbog različitih statistika i metoda analize.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Potrebne su sofisticiranije tehnike za odvajanje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ridge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korelacije.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192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BB71A4-DC72-480E-928D-504EA038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 err="1"/>
              <a:t>Hvala</a:t>
            </a:r>
            <a:r>
              <a:rPr lang="en-US" sz="6000" dirty="0"/>
              <a:t> 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pažnji</a:t>
            </a:r>
            <a:r>
              <a:rPr lang="en-US" sz="6000" dirty="0"/>
              <a:t>!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F29E8C-C91E-4960-8031-56F698ED6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r="291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679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C3804-2AF9-4864-872E-9E2ECA5B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Uvod – Kvantna </a:t>
            </a:r>
            <a:r>
              <a:rPr lang="hr-H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kromodinamika</a:t>
            </a:r>
            <a:endParaRPr lang="hr-HR" sz="40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B3F4E3-9F45-46CB-ACE7-1F7FA8B7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863"/>
            <a:ext cx="6397474" cy="4351337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QCD fenomene je složeno </a:t>
            </a:r>
            <a:r>
              <a:rPr lang="hr-HR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proučavati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zbog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neperturbativnosti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zatočenja boja.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Teorijski su predviđene egzotične faze materije čija svojstva se ispituju (RHIC, CERN).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sz="2800" dirty="0"/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81ED42C3-4A52-439F-A59C-46464A47E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02" y="2828213"/>
            <a:ext cx="3857168" cy="35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D0E10-3788-4457-B0BF-B0771318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15" y="274639"/>
            <a:ext cx="5858022" cy="1325562"/>
          </a:xfrm>
        </p:spPr>
        <p:txBody>
          <a:bodyPr>
            <a:normAutofit/>
          </a:bodyPr>
          <a:lstStyle/>
          <a:p>
            <a:r>
              <a:rPr lang="hr-H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Kvark-gluon</a:t>
            </a:r>
            <a:r>
              <a:rPr lang="hr-H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plazma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C08A38-E3A8-44CE-B487-7296D44F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3" y="1600201"/>
            <a:ext cx="5254474" cy="4572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Stvara se na velikim temperaturama  i gustoćama –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PbPb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pPb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sudari.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Kvarkovi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gluoni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 približno slobodni- asimptotska sloboda.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Savršena tekućina, jet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quenching</a:t>
            </a: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Jedna metoda ispitivanja su korelacije među česticama.</a:t>
            </a:r>
          </a:p>
          <a:p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4C8FB9-D931-4F7A-983F-4FDB4A56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47" y="1039661"/>
            <a:ext cx="4636373" cy="51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5F31D08F-6FBD-43F7-A77B-CD60925ED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8458117" cy="5642062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E862226-2958-4C8C-BF56-C2362F028B94}"/>
              </a:ext>
            </a:extLst>
          </p:cNvPr>
          <p:cNvSpPr txBox="1"/>
          <p:nvPr/>
        </p:nvSpPr>
        <p:spPr>
          <a:xfrm>
            <a:off x="7712530" y="2025748"/>
            <a:ext cx="302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prostorno-vremenskog dijagrama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Zanimaju nas </a:t>
            </a:r>
            <a:r>
              <a:rPr lang="hr-H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dugodosežne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korelacije.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4501426-CE29-4DD7-AF43-8792167E05ED}"/>
              </a:ext>
            </a:extLst>
          </p:cNvPr>
          <p:cNvSpPr txBox="1"/>
          <p:nvPr/>
        </p:nvSpPr>
        <p:spPr>
          <a:xfrm>
            <a:off x="391197" y="5072760"/>
            <a:ext cx="82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Veći doseg korelacije                                    Ranija interakcija</a:t>
            </a:r>
          </a:p>
        </p:txBody>
      </p:sp>
      <p:sp>
        <p:nvSpPr>
          <p:cNvPr id="13" name="Strelica: lijevo-desno 12">
            <a:extLst>
              <a:ext uri="{FF2B5EF4-FFF2-40B4-BE49-F238E27FC236}">
                <a16:creationId xmlns:a16="http://schemas.microsoft.com/office/drawing/2014/main" id="{6EE51B28-35FE-45BB-AFE6-DBD1EB4FB1E3}"/>
              </a:ext>
            </a:extLst>
          </p:cNvPr>
          <p:cNvSpPr/>
          <p:nvPr/>
        </p:nvSpPr>
        <p:spPr>
          <a:xfrm>
            <a:off x="3320921" y="5161119"/>
            <a:ext cx="1816274" cy="284945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01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BA615-1D8E-4FFD-8632-112F7140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69" y="276709"/>
            <a:ext cx="9558403" cy="1139543"/>
          </a:xfrm>
        </p:spPr>
        <p:txBody>
          <a:bodyPr>
            <a:normAutofit/>
          </a:bodyPr>
          <a:lstStyle/>
          <a:p>
            <a:r>
              <a:rPr lang="hr-H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Ridge</a:t>
            </a:r>
            <a:endParaRPr lang="hr-HR" sz="32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FA5D5C0-2E77-4B86-94CE-8430C581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6" y="1756842"/>
            <a:ext cx="8570664" cy="3529951"/>
          </a:xfrm>
          <a:prstGeom prst="rect">
            <a:avLst/>
          </a:prstGeom>
        </p:spPr>
      </p:pic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0B8A295F-A74E-47D0-A200-AD3778C30019}"/>
              </a:ext>
            </a:extLst>
          </p:cNvPr>
          <p:cNvCxnSpPr/>
          <p:nvPr/>
        </p:nvCxnSpPr>
        <p:spPr>
          <a:xfrm>
            <a:off x="3807913" y="3958224"/>
            <a:ext cx="1027134" cy="136533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6D9AF8E8-9C92-4175-BA81-5475D8DBE7AE}"/>
              </a:ext>
            </a:extLst>
          </p:cNvPr>
          <p:cNvCxnSpPr>
            <a:cxnSpLocks/>
          </p:cNvCxnSpPr>
          <p:nvPr/>
        </p:nvCxnSpPr>
        <p:spPr>
          <a:xfrm flipV="1">
            <a:off x="2868460" y="1215025"/>
            <a:ext cx="1177447" cy="169101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FAA469E-7638-4C7D-A9A6-338FFD7FDB04}"/>
              </a:ext>
            </a:extLst>
          </p:cNvPr>
          <p:cNvSpPr txBox="1"/>
          <p:nvPr/>
        </p:nvSpPr>
        <p:spPr>
          <a:xfrm>
            <a:off x="4700733" y="5397096"/>
            <a:ext cx="206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Jetovi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hadronizacija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3A26DEE-DFBF-4322-B928-13D15ABB7C16}"/>
              </a:ext>
            </a:extLst>
          </p:cNvPr>
          <p:cNvSpPr txBox="1"/>
          <p:nvPr/>
        </p:nvSpPr>
        <p:spPr>
          <a:xfrm>
            <a:off x="4171167" y="846480"/>
            <a:ext cx="25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Sačuvanje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impulsa,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back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-to-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back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jetovi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0F50516-EAFF-4828-9B1C-216AB271FD5F}"/>
              </a:ext>
            </a:extLst>
          </p:cNvPr>
          <p:cNvSpPr txBox="1"/>
          <p:nvPr/>
        </p:nvSpPr>
        <p:spPr>
          <a:xfrm>
            <a:off x="8554538" y="4637662"/>
            <a:ext cx="264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QGP?- ne bi trebalo postojati u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sudarima.</a:t>
            </a: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D2BB37D8-1D53-4291-8AAE-77754561AE4E}"/>
              </a:ext>
            </a:extLst>
          </p:cNvPr>
          <p:cNvSpPr/>
          <p:nvPr/>
        </p:nvSpPr>
        <p:spPr>
          <a:xfrm rot="20024611">
            <a:off x="6612402" y="3946490"/>
            <a:ext cx="2126661" cy="3693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A50B5617-39B5-4B38-9BEA-C0ED2F1C7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34" y="5286793"/>
            <a:ext cx="1828645" cy="1349786"/>
          </a:xfrm>
          <a:prstGeom prst="rect">
            <a:avLst/>
          </a:prstGeom>
        </p:spPr>
      </p:pic>
      <p:sp>
        <p:nvSpPr>
          <p:cNvPr id="23" name="Desna vitičasta zagrada 22">
            <a:extLst>
              <a:ext uri="{FF2B5EF4-FFF2-40B4-BE49-F238E27FC236}">
                <a16:creationId xmlns:a16="http://schemas.microsoft.com/office/drawing/2014/main" id="{C7EC924B-EA16-47B1-BBE7-516E0B75273A}"/>
              </a:ext>
            </a:extLst>
          </p:cNvPr>
          <p:cNvSpPr/>
          <p:nvPr/>
        </p:nvSpPr>
        <p:spPr>
          <a:xfrm rot="7636767">
            <a:off x="2102899" y="4739381"/>
            <a:ext cx="334015" cy="8150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Desna vitičasta zagrada 23">
            <a:extLst>
              <a:ext uri="{FF2B5EF4-FFF2-40B4-BE49-F238E27FC236}">
                <a16:creationId xmlns:a16="http://schemas.microsoft.com/office/drawing/2014/main" id="{79B9AB24-7716-4A08-80AA-4DA75026E9C9}"/>
              </a:ext>
            </a:extLst>
          </p:cNvPr>
          <p:cNvSpPr/>
          <p:nvPr/>
        </p:nvSpPr>
        <p:spPr>
          <a:xfrm rot="7636767">
            <a:off x="1344384" y="4167786"/>
            <a:ext cx="334015" cy="8150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2969F114-2A87-4DC6-A3A6-9E5891AD1125}"/>
              </a:ext>
            </a:extLst>
          </p:cNvPr>
          <p:cNvSpPr txBox="1"/>
          <p:nvPr/>
        </p:nvSpPr>
        <p:spPr>
          <a:xfrm>
            <a:off x="1431270" y="5397096"/>
            <a:ext cx="126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near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side”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3F3010B-6377-4E61-979C-A6C02926A690}"/>
              </a:ext>
            </a:extLst>
          </p:cNvPr>
          <p:cNvSpPr txBox="1"/>
          <p:nvPr/>
        </p:nvSpPr>
        <p:spPr>
          <a:xfrm>
            <a:off x="654687" y="4756599"/>
            <a:ext cx="126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„far side”</a:t>
            </a:r>
          </a:p>
        </p:txBody>
      </p:sp>
    </p:spTree>
    <p:extLst>
      <p:ext uri="{BB962C8B-B14F-4D97-AF65-F5344CB8AC3E}">
        <p14:creationId xmlns:p14="http://schemas.microsoft.com/office/powerpoint/2010/main" val="20457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3" grpId="0" animBg="1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B8696-C719-4D2D-95A0-A131927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353"/>
            <a:ext cx="9964783" cy="639762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Rezervirano mjesto sadržaja 6">
                <a:extLst>
                  <a:ext uri="{FF2B5EF4-FFF2-40B4-BE49-F238E27FC236}">
                    <a16:creationId xmlns:a16="http://schemas.microsoft.com/office/drawing/2014/main" id="{8CE1E3BF-44CF-45E2-ADF6-67BAB68A54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3715668"/>
                  </p:ext>
                </p:extLst>
              </p:nvPr>
            </p:nvGraphicFramePr>
            <p:xfrm>
              <a:off x="1223554" y="2743200"/>
              <a:ext cx="9194074" cy="35465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Rezervirano mjesto sadržaja 6">
                <a:extLst>
                  <a:ext uri="{FF2B5EF4-FFF2-40B4-BE49-F238E27FC236}">
                    <a16:creationId xmlns:a16="http://schemas.microsoft.com/office/drawing/2014/main" id="{8CE1E3BF-44CF-45E2-ADF6-67BAB68A54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3715668"/>
                  </p:ext>
                </p:extLst>
              </p:nvPr>
            </p:nvGraphicFramePr>
            <p:xfrm>
              <a:off x="1223554" y="2743200"/>
              <a:ext cx="9194074" cy="35465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9" name="Slika 8">
            <a:extLst>
              <a:ext uri="{FF2B5EF4-FFF2-40B4-BE49-F238E27FC236}">
                <a16:creationId xmlns:a16="http://schemas.microsoft.com/office/drawing/2014/main" id="{055CEC9F-932B-4856-ACD2-052A605D51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39" y="888115"/>
            <a:ext cx="3362325" cy="16002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198D339-F961-4FBC-B485-1491E102FF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38" y="248354"/>
            <a:ext cx="2046056" cy="22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054345-8200-46ED-BBCE-8653AC8B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Selekcija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događaja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metode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41E1A97A-398C-4BD5-ABF4-7825F85F7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r="3" b="3"/>
          <a:stretch/>
        </p:blipFill>
        <p:spPr>
          <a:xfrm>
            <a:off x="7692656" y="191308"/>
            <a:ext cx="4413337" cy="2495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58C9711D-A848-401C-8706-3C1666D812BA}"/>
                  </a:ext>
                </a:extLst>
              </p:cNvPr>
              <p:cNvSpPr txBox="1"/>
              <p:nvPr/>
            </p:nvSpPr>
            <p:spPr>
              <a:xfrm>
                <a:off x="768047" y="1935581"/>
                <a:ext cx="6258453" cy="46045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Selektiraju se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centralni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događaji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hr-H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omoću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V0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detektora</a:t>
                </a:r>
                <a:r>
                  <a:rPr lang="hr-H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hr-HR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pp</a:t>
                </a:r>
                <a:r>
                  <a:rPr lang="hr-H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sudari</a:t>
                </a: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hr-H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Ridge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pokazuje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ovisnost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multiplicitetu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-&gt;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podjela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na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klase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Multiplicitet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Broj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rekonstruiranih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putanja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Δϕ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ϵ [-π/2,</a:t>
                </a:r>
                <a:r>
                  <a:rPr lang="hr-H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3π/2] ,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Δη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ϵ [-2,2]</a:t>
                </a:r>
                <a:r>
                  <a:rPr lang="hr-H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r-HR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hr-HR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7 </a:t>
                </a:r>
                <a:r>
                  <a:rPr lang="hr-HR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TeV</a:t>
                </a:r>
                <a:endParaRPr lang="hr-H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hr-H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342900">
                  <a:lnSpc>
                    <a:spcPct val="9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58C9711D-A848-401C-8706-3C1666D81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47" y="1935581"/>
                <a:ext cx="6258453" cy="4604502"/>
              </a:xfrm>
              <a:prstGeom prst="rect">
                <a:avLst/>
              </a:prstGeom>
              <a:blipFill>
                <a:blip r:embed="rId4"/>
                <a:stretch>
                  <a:fillRect l="-487" t="-18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Slika 13">
            <a:extLst>
              <a:ext uri="{FF2B5EF4-FFF2-40B4-BE49-F238E27FC236}">
                <a16:creationId xmlns:a16="http://schemas.microsoft.com/office/drawing/2014/main" id="{90ADE829-9D24-4D07-AF8C-3702DFF6E0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-2" b="-2"/>
          <a:stretch/>
        </p:blipFill>
        <p:spPr>
          <a:xfrm>
            <a:off x="7995761" y="3348340"/>
            <a:ext cx="3807128" cy="319174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5656F9D-A298-4DB0-9A28-A9824EAE0AEA}"/>
              </a:ext>
            </a:extLst>
          </p:cNvPr>
          <p:cNvSpPr txBox="1"/>
          <p:nvPr/>
        </p:nvSpPr>
        <p:spPr>
          <a:xfrm>
            <a:off x="5636712" y="297493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2AB8518-115D-4477-B030-AD6E2D7D6101}"/>
              </a:ext>
            </a:extLst>
          </p:cNvPr>
          <p:cNvSpPr txBox="1"/>
          <p:nvPr/>
        </p:nvSpPr>
        <p:spPr>
          <a:xfrm>
            <a:off x="8173329" y="2672862"/>
            <a:ext cx="33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Ukupno ≈ 5.5 ∙ 10</a:t>
            </a:r>
            <a:r>
              <a:rPr lang="hr-H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događaja</a:t>
            </a:r>
            <a:endParaRPr lang="hr-HR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6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1009A4-B506-4FCB-B42B-0E23C2C6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Detektori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4FDDB7E-B0E0-49E9-B751-AAAA0CD8E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2650"/>
            <a:ext cx="3991171" cy="2789618"/>
          </a:xfrm>
        </p:spPr>
      </p:pic>
      <p:pic>
        <p:nvPicPr>
          <p:cNvPr id="7" name="Slika 6" descr="Slika na kojoj se prikazuje uređaj, lepeza&#10;&#10;Opis je automatski generiran">
            <a:extLst>
              <a:ext uri="{FF2B5EF4-FFF2-40B4-BE49-F238E27FC236}">
                <a16:creationId xmlns:a16="http://schemas.microsoft.com/office/drawing/2014/main" id="{BEEA184C-7656-4743-8F31-078EDA86F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95" y="455723"/>
            <a:ext cx="5553205" cy="423962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337753E-40C1-4799-885C-66BB303512F6}"/>
              </a:ext>
            </a:extLst>
          </p:cNvPr>
          <p:cNvSpPr txBox="1"/>
          <p:nvPr/>
        </p:nvSpPr>
        <p:spPr>
          <a:xfrm>
            <a:off x="926926" y="5248405"/>
            <a:ext cx="487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 (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Inner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Tracking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System)- rekonstruira vrh reakcije iz putanja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Silicijski detektori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1857A1E-3E0B-44AC-905C-55584E3B7DDC}"/>
              </a:ext>
            </a:extLst>
          </p:cNvPr>
          <p:cNvSpPr txBox="1"/>
          <p:nvPr/>
        </p:nvSpPr>
        <p:spPr>
          <a:xfrm>
            <a:off x="7227518" y="5201948"/>
            <a:ext cx="4126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TPC (Time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projection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chamber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-precizno mjeri putanje čestica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 na principu ionizacijske komore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462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9DBEC-008D-4794-8F68-785AD0AB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Korelacijska funkcija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E912163-956C-4C06-8BB2-43151F13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8545"/>
            <a:ext cx="4890517" cy="1524147"/>
          </a:xfrm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2AD1417D-AE41-47E0-9EC8-83C754B41FD7}"/>
              </a:ext>
            </a:extLst>
          </p:cNvPr>
          <p:cNvCxnSpPr>
            <a:cxnSpLocks/>
          </p:cNvCxnSpPr>
          <p:nvPr/>
        </p:nvCxnSpPr>
        <p:spPr>
          <a:xfrm flipV="1">
            <a:off x="5458797" y="3628545"/>
            <a:ext cx="1831351" cy="20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0AD2257D-01B8-4A94-8461-9087D9445C3C}"/>
              </a:ext>
            </a:extLst>
          </p:cNvPr>
          <p:cNvCxnSpPr>
            <a:cxnSpLocks/>
          </p:cNvCxnSpPr>
          <p:nvPr/>
        </p:nvCxnSpPr>
        <p:spPr>
          <a:xfrm>
            <a:off x="5458797" y="4887918"/>
            <a:ext cx="1831351" cy="36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7A8E582-ECB4-45D5-A6C0-3074FEA47716}"/>
              </a:ext>
            </a:extLst>
          </p:cNvPr>
          <p:cNvSpPr txBox="1"/>
          <p:nvPr/>
        </p:nvSpPr>
        <p:spPr>
          <a:xfrm>
            <a:off x="7539594" y="1533257"/>
            <a:ext cx="353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 – Mjeri se sparivanjem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trigger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associated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čestica iz istog sudara, ovisno o prostornom kutu i normirano na broj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triggera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AA8CE37-D07D-4FA3-BE52-246FDAA8BBAF}"/>
              </a:ext>
            </a:extLst>
          </p:cNvPr>
          <p:cNvSpPr txBox="1"/>
          <p:nvPr/>
        </p:nvSpPr>
        <p:spPr>
          <a:xfrm>
            <a:off x="7539593" y="5934670"/>
            <a:ext cx="3532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Pozadina –  Parovi čestica iz različitih,  nasumičnih događaja.</a:t>
            </a:r>
          </a:p>
          <a:p>
            <a:r>
              <a:rPr lang="hr-HR" dirty="0"/>
              <a:t> 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7C5DC14B-61B8-4161-A3F6-A0BA59B5E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93" y="2980329"/>
            <a:ext cx="2430049" cy="1168295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2642BE7A-0ACA-4159-9C0F-B3530019E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93" y="4566376"/>
            <a:ext cx="2323515" cy="1368294"/>
          </a:xfrm>
          <a:prstGeom prst="rect">
            <a:avLst/>
          </a:prstGeom>
        </p:spPr>
      </p:pic>
      <p:sp>
        <p:nvSpPr>
          <p:cNvPr id="34" name="TekstniOkvir 33">
            <a:extLst>
              <a:ext uri="{FF2B5EF4-FFF2-40B4-BE49-F238E27FC236}">
                <a16:creationId xmlns:a16="http://schemas.microsoft.com/office/drawing/2014/main" id="{4AA29633-57D6-47FA-8F9B-61097F1E5AB7}"/>
              </a:ext>
            </a:extLst>
          </p:cNvPr>
          <p:cNvSpPr txBox="1"/>
          <p:nvPr/>
        </p:nvSpPr>
        <p:spPr>
          <a:xfrm>
            <a:off x="838200" y="1724481"/>
            <a:ext cx="5608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Dvije vrste čestica- </a:t>
            </a:r>
            <a:r>
              <a:rPr lang="hr-H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trigger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hr-HR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associated</a:t>
            </a:r>
            <a:r>
              <a:rPr lang="hr-H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r-HR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Definicija ovisi o eksperimentu.</a:t>
            </a: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id="{2DAA1A2B-54F0-495D-9DD3-2F943F703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4" y="5473658"/>
            <a:ext cx="3331392" cy="443428"/>
          </a:xfrm>
          <a:prstGeom prst="rect">
            <a:avLst/>
          </a:prstGeom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5D5E74F6-4218-477C-B396-C9339D70E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0" y="6005268"/>
            <a:ext cx="3331391" cy="4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6E747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85296"/>
    </a:hlink>
    <a:folHlink>
      <a:srgbClr val="99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477</Words>
  <Application>Microsoft Office PowerPoint</Application>
  <PresentationFormat>Široki zaslon</PresentationFormat>
  <Paragraphs>91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Microsoft Sans Serif</vt:lpstr>
      <vt:lpstr>Wingdings</vt:lpstr>
      <vt:lpstr>Wingdings 2</vt:lpstr>
      <vt:lpstr>HDOfficeLightV0</vt:lpstr>
      <vt:lpstr>1_HDOfficeLightV0</vt:lpstr>
      <vt:lpstr>Blank</vt:lpstr>
      <vt:lpstr>Dvočestična „ridge” korelacija</vt:lpstr>
      <vt:lpstr>Uvod – Kvantna kromodinamika</vt:lpstr>
      <vt:lpstr>Kvark-gluon plazma</vt:lpstr>
      <vt:lpstr>PowerPoint prezentacija</vt:lpstr>
      <vt:lpstr>Ridge</vt:lpstr>
      <vt:lpstr>Modeli</vt:lpstr>
      <vt:lpstr>Selekcija događaja i metode</vt:lpstr>
      <vt:lpstr>Detektori</vt:lpstr>
      <vt:lpstr>Korelacijska funkcija</vt:lpstr>
      <vt:lpstr>PowerPoint prezentacija</vt:lpstr>
      <vt:lpstr>PowerPoint prezentacija</vt:lpstr>
      <vt:lpstr>PowerPoint prezentacija</vt:lpstr>
      <vt:lpstr>Zero-yield-at-minimum metoda</vt:lpstr>
      <vt:lpstr>PowerPoint prezentacija</vt:lpstr>
      <vt:lpstr>PowerPoint prezentacija</vt:lpstr>
      <vt:lpstr>PowerPoint prezentacija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Dvočestična „ridge” korelacija</dc:title>
  <dc:creator>Toni Dunatov</dc:creator>
  <cp:lastModifiedBy>Toni Dunatov</cp:lastModifiedBy>
  <cp:revision>4</cp:revision>
  <dcterms:created xsi:type="dcterms:W3CDTF">2019-01-24T21:42:19Z</dcterms:created>
  <dcterms:modified xsi:type="dcterms:W3CDTF">2019-01-24T22:16:53Z</dcterms:modified>
</cp:coreProperties>
</file>