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6" r:id="rId10"/>
    <p:sldId id="286" r:id="rId11"/>
    <p:sldId id="264" r:id="rId12"/>
    <p:sldId id="267" r:id="rId13"/>
    <p:sldId id="265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7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62C8-F758-421F-97D9-CCFF44B64F7C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A05BE08-79B0-42C4-9FF3-1F65D9A43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2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62C8-F758-421F-97D9-CCFF44B64F7C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05BE08-79B0-42C4-9FF3-1F65D9A43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7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62C8-F758-421F-97D9-CCFF44B64F7C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05BE08-79B0-42C4-9FF3-1F65D9A43C6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4100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62C8-F758-421F-97D9-CCFF44B64F7C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05BE08-79B0-42C4-9FF3-1F65D9A43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59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62C8-F758-421F-97D9-CCFF44B64F7C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05BE08-79B0-42C4-9FF3-1F65D9A43C6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03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62C8-F758-421F-97D9-CCFF44B64F7C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05BE08-79B0-42C4-9FF3-1F65D9A43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0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62C8-F758-421F-97D9-CCFF44B64F7C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BE08-79B0-42C4-9FF3-1F65D9A43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19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62C8-F758-421F-97D9-CCFF44B64F7C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BE08-79B0-42C4-9FF3-1F65D9A43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5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62C8-F758-421F-97D9-CCFF44B64F7C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BE08-79B0-42C4-9FF3-1F65D9A43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8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62C8-F758-421F-97D9-CCFF44B64F7C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05BE08-79B0-42C4-9FF3-1F65D9A43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62C8-F758-421F-97D9-CCFF44B64F7C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05BE08-79B0-42C4-9FF3-1F65D9A43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1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62C8-F758-421F-97D9-CCFF44B64F7C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05BE08-79B0-42C4-9FF3-1F65D9A43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0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62C8-F758-421F-97D9-CCFF44B64F7C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BE08-79B0-42C4-9FF3-1F65D9A43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6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62C8-F758-421F-97D9-CCFF44B64F7C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BE08-79B0-42C4-9FF3-1F65D9A43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6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62C8-F758-421F-97D9-CCFF44B64F7C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BE08-79B0-42C4-9FF3-1F65D9A43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79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62C8-F758-421F-97D9-CCFF44B64F7C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05BE08-79B0-42C4-9FF3-1F65D9A43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55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662C8-F758-421F-97D9-CCFF44B64F7C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05BE08-79B0-42C4-9FF3-1F65D9A43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6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21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27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22.xml"/><Relationship Id="rId7" Type="http://schemas.openxmlformats.org/officeDocument/2006/relationships/image" Target="../media/image30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35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49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52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latin typeface="Bahnschrift SemiLight SemiConde" panose="020B0502040204020203" pitchFamily="34" charset="0"/>
              </a:rPr>
              <a:t>FUNKCIJE STRUKTURE PROTONA</a:t>
            </a:r>
            <a:endParaRPr lang="en-US" sz="4000" dirty="0">
              <a:latin typeface="Bahnschrift SemiLight SemiConde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SEBASTIAN HORVAT</a:t>
            </a:r>
          </a:p>
          <a:p>
            <a:r>
              <a:rPr lang="hr-HR" dirty="0" smtClean="0"/>
              <a:t>MENTOR: PROF. DR. SC. KREŠIMIR KUMERIČKI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27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28" y="624110"/>
            <a:ext cx="6332719" cy="50806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8102" y="5726844"/>
            <a:ext cx="8948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latin typeface="Bahnschrift" panose="020B0502040204020203" pitchFamily="34" charset="0"/>
              </a:rPr>
              <a:t>Dvostruko duboko virtualno Comptonovo raspršenje </a:t>
            </a:r>
          </a:p>
          <a:p>
            <a:pPr algn="ctr"/>
            <a:r>
              <a:rPr lang="hr-HR" sz="2800" dirty="0" smtClean="0">
                <a:latin typeface="Bahnschrift" panose="020B0502040204020203" pitchFamily="34" charset="0"/>
              </a:rPr>
              <a:t>   (DDVCS)</a:t>
            </a:r>
            <a:endParaRPr lang="en-US" sz="2800" dirty="0"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91747" y="5388290"/>
            <a:ext cx="2465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Preuzeto iz [4].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4741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051" y="1159687"/>
            <a:ext cx="9597435" cy="1280890"/>
          </a:xfrm>
        </p:spPr>
        <p:txBody>
          <a:bodyPr/>
          <a:lstStyle/>
          <a:p>
            <a:r>
              <a:rPr lang="hr-HR" b="1" dirty="0" smtClean="0"/>
              <a:t>GENERALIZIRANE PARTONSKE DISTRIBUCIJE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5" y="2239681"/>
            <a:ext cx="11998065" cy="696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53" y="3321235"/>
            <a:ext cx="6038209" cy="35367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38162" y="6519446"/>
            <a:ext cx="2465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Preuzeto iz [3].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8827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38" y="1930607"/>
            <a:ext cx="7983286" cy="3947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384" y="627018"/>
            <a:ext cx="6570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Bahnschrift Light" panose="020B0502040204020203" pitchFamily="34" charset="0"/>
              </a:rPr>
              <a:t>GPD ovisi o narednim varijablama</a:t>
            </a:r>
            <a:r>
              <a:rPr lang="hr-HR" sz="3200" dirty="0" smtClean="0"/>
              <a:t>:</a:t>
            </a: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37" y="3001916"/>
            <a:ext cx="11264369" cy="4283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37" y="4285942"/>
            <a:ext cx="5186298" cy="37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2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942" y="1262717"/>
            <a:ext cx="9702706" cy="1280890"/>
          </a:xfrm>
        </p:spPr>
        <p:txBody>
          <a:bodyPr>
            <a:normAutofit/>
          </a:bodyPr>
          <a:lstStyle/>
          <a:p>
            <a:r>
              <a:rPr lang="hr-HR" sz="4000" dirty="0" smtClean="0">
                <a:latin typeface="Bahnschrift SemiLight Condensed" panose="020B0502040204020203" pitchFamily="34" charset="0"/>
              </a:rPr>
              <a:t>Kako ekstrapolirati GPD-ove iz eksperimenta?</a:t>
            </a:r>
            <a:endParaRPr lang="en-US" sz="4000" dirty="0">
              <a:latin typeface="Bahnschrift SemiLight Condensed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15" y="2543607"/>
            <a:ext cx="15651280" cy="32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0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651" y="624109"/>
            <a:ext cx="8911687" cy="1280890"/>
          </a:xfrm>
        </p:spPr>
        <p:txBody>
          <a:bodyPr/>
          <a:lstStyle/>
          <a:p>
            <a:r>
              <a:rPr lang="hr-HR" dirty="0" smtClean="0">
                <a:latin typeface="Candara" panose="020E0502030303020204" pitchFamily="34" charset="0"/>
              </a:rPr>
              <a:t>Koja je korist GPD-a?</a:t>
            </a:r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651" y="2630938"/>
            <a:ext cx="8137731" cy="648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4651" y="1674167"/>
            <a:ext cx="5651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Npr. Ji pravilo suma: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8" y="3774281"/>
            <a:ext cx="10817933" cy="6864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4965" y="5446039"/>
            <a:ext cx="986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Bahnschrift" panose="020B0502040204020203" pitchFamily="34" charset="0"/>
              </a:rPr>
              <a:t>GPD sadrži i raspodjelu transverzalnog impulsa, raspodjelu tlakova . . . </a:t>
            </a:r>
            <a:endParaRPr lang="en-US" sz="24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89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399" y="956853"/>
            <a:ext cx="9764538" cy="1342210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Bahnschrift Light" panose="020B0502040204020203" pitchFamily="34" charset="0"/>
              </a:rPr>
              <a:t>GPD-ovi sadržavaju i PDF-ove i Form faktore:</a:t>
            </a:r>
            <a:endParaRPr lang="en-US" dirty="0">
              <a:latin typeface="Bahnschrift Ligh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399" y="2421172"/>
            <a:ext cx="4117440" cy="500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399" y="3585783"/>
            <a:ext cx="5724418" cy="7254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399" y="5135154"/>
            <a:ext cx="4902457" cy="62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474" y="630005"/>
            <a:ext cx="8911687" cy="1280890"/>
          </a:xfrm>
        </p:spPr>
        <p:txBody>
          <a:bodyPr/>
          <a:lstStyle/>
          <a:p>
            <a:r>
              <a:rPr lang="hr-HR" dirty="0" smtClean="0">
                <a:latin typeface="Bahnschrift" panose="020B0502040204020203" pitchFamily="34" charset="0"/>
              </a:rPr>
              <a:t>Perturbativne korekcije </a:t>
            </a:r>
            <a:r>
              <a:rPr lang="hr-HR" dirty="0" smtClean="0">
                <a:latin typeface="Bahnschrift" panose="020B0502040204020203" pitchFamily="34" charset="0"/>
                <a:sym typeface="Wingdings" panose="05000000000000000000" pitchFamily="2" charset="2"/>
              </a:rPr>
              <a:t> evolucija</a:t>
            </a:r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99" y="2577645"/>
            <a:ext cx="11623667" cy="765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4229" y="4676503"/>
            <a:ext cx="9927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latin typeface="Bahnschrift Light" panose="020B0502040204020203" pitchFamily="34" charset="0"/>
              </a:rPr>
              <a:t>Općenito dosta komplicirano, ali . . .</a:t>
            </a:r>
            <a:endParaRPr lang="en-US" sz="36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74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Bahnschrift" panose="020B0502040204020203" pitchFamily="34" charset="0"/>
              </a:rPr>
              <a:t>KONFORMALNI </a:t>
            </a:r>
            <a:r>
              <a:rPr lang="hr-HR" dirty="0" smtClean="0">
                <a:latin typeface="Bahnschrift" panose="020B0502040204020203" pitchFamily="34" charset="0"/>
              </a:rPr>
              <a:t>MOMENTI</a:t>
            </a:r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83" y="1905000"/>
            <a:ext cx="7503959" cy="7096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2" y="3185890"/>
            <a:ext cx="6502553" cy="977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44" y="4625788"/>
            <a:ext cx="10898371" cy="8592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181" y="3396343"/>
            <a:ext cx="4388819" cy="49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0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 A Ž E T A 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1729" y="1689847"/>
            <a:ext cx="10750271" cy="5168153"/>
          </a:xfrm>
        </p:spPr>
        <p:txBody>
          <a:bodyPr>
            <a:normAutofit lnSpcReduction="10000"/>
          </a:bodyPr>
          <a:lstStyle/>
          <a:p>
            <a:r>
              <a:rPr lang="hr-HR" sz="2800" dirty="0" smtClean="0"/>
              <a:t>ELASTIČNO RASPRŠENJE </a:t>
            </a:r>
            <a:r>
              <a:rPr lang="hr-HR" sz="2800" dirty="0" smtClean="0">
                <a:sym typeface="Wingdings" panose="05000000000000000000" pitchFamily="2" charset="2"/>
              </a:rPr>
              <a:t> </a:t>
            </a:r>
            <a:r>
              <a:rPr lang="hr-HR" sz="2800" dirty="0" smtClean="0"/>
              <a:t>FORM FAKTORI </a:t>
            </a:r>
            <a:r>
              <a:rPr lang="hr-HR" sz="2800" dirty="0" smtClean="0">
                <a:sym typeface="Wingdings" panose="05000000000000000000" pitchFamily="2" charset="2"/>
              </a:rPr>
              <a:t> GUSTOĆE</a:t>
            </a:r>
          </a:p>
          <a:p>
            <a:pPr marL="0" indent="0">
              <a:buNone/>
            </a:pPr>
            <a:r>
              <a:rPr lang="hr-HR" sz="2800" dirty="0" smtClean="0">
                <a:sym typeface="Wingdings" panose="05000000000000000000" pitchFamily="2" charset="2"/>
              </a:rPr>
              <a:t> </a:t>
            </a:r>
            <a:endParaRPr lang="hr-HR" sz="2800" dirty="0" smtClean="0"/>
          </a:p>
          <a:p>
            <a:r>
              <a:rPr lang="hr-HR" sz="2800" dirty="0" smtClean="0"/>
              <a:t>DIS </a:t>
            </a:r>
            <a:r>
              <a:rPr lang="hr-HR" sz="2800" dirty="0" smtClean="0">
                <a:sym typeface="Wingdings" panose="05000000000000000000" pitchFamily="2" charset="2"/>
              </a:rPr>
              <a:t> PDF  RASPODJELA LONGITUDINALNG IMPULSA</a:t>
            </a:r>
          </a:p>
          <a:p>
            <a:endParaRPr lang="hr-HR" sz="2800" dirty="0" smtClean="0">
              <a:sym typeface="Wingdings" panose="05000000000000000000" pitchFamily="2" charset="2"/>
            </a:endParaRPr>
          </a:p>
          <a:p>
            <a:r>
              <a:rPr lang="hr-HR" sz="2800" dirty="0" smtClean="0">
                <a:sym typeface="Wingdings" panose="05000000000000000000" pitchFamily="2" charset="2"/>
              </a:rPr>
              <a:t>DVCS </a:t>
            </a:r>
            <a:r>
              <a:rPr lang="hr-HR" sz="2800" dirty="0" smtClean="0">
                <a:sym typeface="Wingdings" panose="05000000000000000000" pitchFamily="2" charset="2"/>
              </a:rPr>
              <a:t>et.al. GPD  TRANSVERZALNI IMPULSI</a:t>
            </a:r>
            <a:r>
              <a:rPr lang="hr-HR" sz="2800" dirty="0" smtClean="0">
                <a:sym typeface="Wingdings" panose="05000000000000000000" pitchFamily="2" charset="2"/>
              </a:rPr>
              <a:t>, </a:t>
            </a:r>
            <a:r>
              <a:rPr lang="hr-HR" sz="2800" dirty="0" smtClean="0">
                <a:sym typeface="Wingdings" panose="05000000000000000000" pitchFamily="2" charset="2"/>
              </a:rPr>
              <a:t>ANGULARNI MOMENTI, </a:t>
            </a:r>
            <a:r>
              <a:rPr lang="hr-HR" sz="2800" dirty="0" smtClean="0">
                <a:sym typeface="Wingdings" panose="05000000000000000000" pitchFamily="2" charset="2"/>
              </a:rPr>
              <a:t>TENZOR </a:t>
            </a:r>
            <a:r>
              <a:rPr lang="hr-HR" sz="2800" dirty="0" smtClean="0">
                <a:sym typeface="Wingdings" panose="05000000000000000000" pitchFamily="2" charset="2"/>
              </a:rPr>
              <a:t>ENERGIJE-IMPULSA</a:t>
            </a:r>
          </a:p>
          <a:p>
            <a:endParaRPr lang="hr-HR" sz="2800" dirty="0" smtClean="0">
              <a:sym typeface="Wingdings" panose="05000000000000000000" pitchFamily="2" charset="2"/>
            </a:endParaRPr>
          </a:p>
          <a:p>
            <a:r>
              <a:rPr lang="hr-HR" sz="2800" dirty="0" smtClean="0">
                <a:sym typeface="Wingdings" panose="05000000000000000000" pitchFamily="2" charset="2"/>
              </a:rPr>
              <a:t>JEDNADŽBA EVOLUCIJE  </a:t>
            </a:r>
            <a:r>
              <a:rPr lang="hr-HR" sz="2800" dirty="0" smtClean="0">
                <a:sym typeface="Wingdings" panose="05000000000000000000" pitchFamily="2" charset="2"/>
              </a:rPr>
              <a:t>UVODJENJE </a:t>
            </a:r>
            <a:r>
              <a:rPr lang="hr-HR" sz="2800" dirty="0" smtClean="0">
                <a:sym typeface="Wingdings" panose="05000000000000000000" pitchFamily="2" charset="2"/>
              </a:rPr>
              <a:t>KONFORMALNIH </a:t>
            </a:r>
            <a:r>
              <a:rPr lang="hr-HR" sz="2800" dirty="0" smtClean="0">
                <a:sym typeface="Wingdings" panose="05000000000000000000" pitchFamily="2" charset="2"/>
              </a:rPr>
              <a:t>MOMENATA</a:t>
            </a:r>
          </a:p>
          <a:p>
            <a:endParaRPr lang="hr-HR" dirty="0">
              <a:sym typeface="Wingdings" panose="05000000000000000000" pitchFamily="2" charset="2"/>
            </a:endParaRPr>
          </a:p>
          <a:p>
            <a:r>
              <a:rPr lang="hr-HR" dirty="0" smtClean="0">
                <a:sym typeface="Wingdings" panose="05000000000000000000" pitchFamily="2" charset="2"/>
              </a:rPr>
              <a:t>OD SAD NA DALJE </a:t>
            </a:r>
            <a:r>
              <a:rPr lang="hr-HR" dirty="0" smtClean="0">
                <a:sym typeface="Wingdings" panose="05000000000000000000" pitchFamily="2" charset="2"/>
              </a:rPr>
              <a:t>ČISTA MATEMATIKA . .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14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474" y="519607"/>
            <a:ext cx="8911687" cy="1280890"/>
          </a:xfrm>
        </p:spPr>
        <p:txBody>
          <a:bodyPr/>
          <a:lstStyle/>
          <a:p>
            <a:r>
              <a:rPr lang="hr-HR" dirty="0" smtClean="0">
                <a:latin typeface="Bahnschrift Light" panose="020B0502040204020203" pitchFamily="34" charset="0"/>
              </a:rPr>
              <a:t>KAKO REKONSTRUIRATI GPD IZ NJEGOVIH KONFORMALNIH MOMENATA?</a:t>
            </a:r>
            <a:endParaRPr lang="en-US" dirty="0">
              <a:latin typeface="Bahnschrift Ligh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77" y="2181496"/>
            <a:ext cx="10632081" cy="813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77" y="3711433"/>
            <a:ext cx="7524240" cy="679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77" y="5368834"/>
            <a:ext cx="8342318" cy="51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6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	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94" y="301100"/>
            <a:ext cx="5228081" cy="4998673"/>
          </a:xfr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801" y="5305527"/>
            <a:ext cx="6690665" cy="13657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59175" y="2338771"/>
            <a:ext cx="4668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Bahnschrift" panose="020B0502040204020203" pitchFamily="34" charset="0"/>
              </a:rPr>
              <a:t>Klizanje QCD konstante vezanja</a:t>
            </a:r>
            <a:endParaRPr lang="hr-HR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7897344" y="4961219"/>
            <a:ext cx="2465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Preuzeto iz [1].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8016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 Narrow" panose="020B0606020202030204" pitchFamily="34" charset="0"/>
              </a:rPr>
              <a:t>ALI . . . NPR. ZA 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61" y="2364378"/>
            <a:ext cx="8967489" cy="9656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8778" y="4637314"/>
            <a:ext cx="8119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BESKORISNO U PRAKSI </a:t>
            </a:r>
            <a:r>
              <a:rPr lang="hr-HR" sz="2800" dirty="0" smtClean="0">
                <a:sym typeface="Wingdings" panose="05000000000000000000" pitchFamily="2" charset="2"/>
              </a:rPr>
              <a:t>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688440"/>
            <a:ext cx="1342888" cy="46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Bahnschrift" panose="020B0502040204020203" pitchFamily="34" charset="0"/>
              </a:rPr>
              <a:t>SOMERFIELD WATSON </a:t>
            </a:r>
            <a:r>
              <a:rPr lang="hr-HR" dirty="0" smtClean="0">
                <a:latin typeface="Bahnschrift" panose="020B0502040204020203" pitchFamily="34" charset="0"/>
              </a:rPr>
              <a:t>REPREZENTACIJA</a:t>
            </a:r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46" y="1622962"/>
            <a:ext cx="10252353" cy="829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995" y="2584894"/>
            <a:ext cx="3373764" cy="40421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36759" y="6553728"/>
            <a:ext cx="2465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Preuzeto iz [5].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652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ANALITIČKO PRODULJENJE?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9" y="2127069"/>
            <a:ext cx="11526476" cy="7963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7463" y="3657600"/>
            <a:ext cx="1031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Bahnschrift Light" panose="020B0502040204020203" pitchFamily="34" charset="0"/>
              </a:rPr>
              <a:t>RECIMO DA JE UVJET ISPUNJEN</a:t>
            </a:r>
            <a:endParaRPr lang="en-US" sz="2400" dirty="0">
              <a:latin typeface="Bahnschrift Ligh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7463" y="4519749"/>
            <a:ext cx="10489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Bahnschrift Light" panose="020B0502040204020203" pitchFamily="34" charset="0"/>
              </a:rPr>
              <a:t>TAKODJER RECIMO DA MOŽEMO ZANEMARITI INTEGRACIJU PO LUKU </a:t>
            </a:r>
            <a:r>
              <a:rPr lang="hr-HR" sz="1100" dirty="0" smtClean="0">
                <a:latin typeface="Gadugi" panose="020B0502040204020203" pitchFamily="34" charset="0"/>
                <a:ea typeface="Gadugi" panose="020B0502040204020203" pitchFamily="34" charset="0"/>
              </a:rPr>
              <a:t>HEHE</a:t>
            </a:r>
            <a:endParaRPr lang="en-US" sz="11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92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800" y="793927"/>
            <a:ext cx="8911687" cy="1280890"/>
          </a:xfrm>
        </p:spPr>
        <p:txBody>
          <a:bodyPr/>
          <a:lstStyle/>
          <a:p>
            <a:r>
              <a:rPr lang="hr-HR" dirty="0" smtClean="0">
                <a:sym typeface="Wingdings" panose="05000000000000000000" pitchFamily="2" charset="2"/>
              </a:rPr>
              <a:t> </a:t>
            </a:r>
            <a:r>
              <a:rPr lang="hr-HR" dirty="0" smtClean="0">
                <a:latin typeface="Bahnschrift Light" panose="020B0502040204020203" pitchFamily="34" charset="0"/>
              </a:rPr>
              <a:t>MELLIN-BARNES INTEGRAL</a:t>
            </a:r>
            <a:endParaRPr lang="en-US" dirty="0">
              <a:latin typeface="Bahnschrift Ligh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" y="3044863"/>
            <a:ext cx="11881038" cy="95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5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241" y="828765"/>
            <a:ext cx="6857142" cy="474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0869" y="1567543"/>
            <a:ext cx="5199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ym typeface="Wingdings" panose="05000000000000000000" pitchFamily="2" charset="2"/>
              </a:rPr>
              <a:t></a:t>
            </a:r>
            <a:r>
              <a:rPr lang="hr-HR" sz="2800" dirty="0" smtClean="0">
                <a:latin typeface="Bahnschrift SemiLight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latin typeface="Bahnschrift SemiLight" panose="020B0502040204020203" pitchFamily="34" charset="0"/>
              </a:rPr>
              <a:t>Schläffli integral</a:t>
            </a:r>
            <a:r>
              <a:rPr lang="hr-HR" sz="2800" dirty="0" smtClean="0"/>
              <a:t>: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8" y="1929718"/>
            <a:ext cx="11209388" cy="11413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709" y="3213463"/>
            <a:ext cx="3766428" cy="36445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99137" y="6519446"/>
            <a:ext cx="2465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Preuzeto iz [5].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9830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89" y="796835"/>
            <a:ext cx="5764111" cy="539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12" y="2899954"/>
            <a:ext cx="11940288" cy="137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9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397" y="718457"/>
            <a:ext cx="5587651" cy="575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81" y="2299063"/>
            <a:ext cx="11314565" cy="852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765" y="3786067"/>
            <a:ext cx="5226283" cy="9593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5943" y="5379734"/>
            <a:ext cx="1214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ym typeface="Wingdings" panose="05000000000000000000" pitchFamily="2" charset="2"/>
              </a:rPr>
              <a:t> </a:t>
            </a:r>
            <a:r>
              <a:rPr lang="hr-HR" sz="3200" dirty="0" smtClean="0">
                <a:latin typeface="Bahnschrift SemiBold" panose="020B0502040204020203" pitchFamily="34" charset="0"/>
                <a:sym typeface="Wingdings" panose="05000000000000000000" pitchFamily="2" charset="2"/>
              </a:rPr>
              <a:t>KONFORMALNI MOMENT SE SVODI NA MELLINOV MOMENT</a:t>
            </a:r>
            <a:r>
              <a:rPr lang="hr-HR" sz="3200" dirty="0" smtClean="0">
                <a:sym typeface="Wingdings" panose="05000000000000000000" pitchFamily="2" charset="2"/>
              </a:rPr>
              <a:t>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2343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73" y="641573"/>
            <a:ext cx="3529338" cy="590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15" y="1789612"/>
            <a:ext cx="11525261" cy="8271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097" y="3337920"/>
            <a:ext cx="5081874" cy="7387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12080" y="4767943"/>
            <a:ext cx="6257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. . 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7653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 smtClean="0">
                <a:latin typeface="MingLiU_HKSCS-ExtB" panose="02020500000000000000" pitchFamily="18" charset="-120"/>
                <a:ea typeface="MingLiU_HKSCS-ExtB" panose="02020500000000000000" pitchFamily="18" charset="-120"/>
              </a:rPr>
              <a:t>Što dalje</a:t>
            </a:r>
            <a:r>
              <a:rPr lang="hr-HR" sz="4400" dirty="0" smtClean="0">
                <a:latin typeface="MingLiU-ExtB" panose="02020500000000000000" pitchFamily="18" charset="-120"/>
                <a:ea typeface="MingLiU-ExtB" panose="02020500000000000000" pitchFamily="18" charset="-120"/>
              </a:rPr>
              <a:t>?</a:t>
            </a:r>
            <a:endParaRPr lang="en-US" sz="4400" dirty="0">
              <a:latin typeface="MingLiU-ExtB" panose="02020500000000000000" pitchFamily="18" charset="-120"/>
              <a:ea typeface="MingLiU-ExtB" panose="02020500000000000000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692" y="2159725"/>
            <a:ext cx="8915400" cy="3777622"/>
          </a:xfrm>
        </p:spPr>
        <p:txBody>
          <a:bodyPr>
            <a:normAutofit/>
          </a:bodyPr>
          <a:lstStyle/>
          <a:p>
            <a:r>
              <a:rPr lang="hr-HR" sz="2800" dirty="0" smtClean="0"/>
              <a:t>Podrobnije provjeriti matematičke pretpostavke koje dovode do Mellin-Barnes integrala</a:t>
            </a:r>
          </a:p>
          <a:p>
            <a:endParaRPr lang="hr-HR" sz="2800" dirty="0" smtClean="0"/>
          </a:p>
          <a:p>
            <a:r>
              <a:rPr lang="hr-HR" sz="2800" dirty="0" smtClean="0"/>
              <a:t>Uzeti konkretan model GPD-a te provesti cijeli postupak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546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6628" y="2638697"/>
            <a:ext cx="91831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 smtClean="0">
                <a:latin typeface="MingLiU-ExtB" panose="02020500000000000000" pitchFamily="18" charset="-120"/>
                <a:ea typeface="MingLiU-ExtB" panose="02020500000000000000" pitchFamily="18" charset="-120"/>
              </a:rPr>
              <a:t>HVALA NA STRPLJENJU!</a:t>
            </a:r>
            <a:endParaRPr lang="en-US" sz="6600" dirty="0">
              <a:latin typeface="MingLiU-ExtB" panose="02020500000000000000" pitchFamily="18" charset="-120"/>
              <a:ea typeface="MingLiU-ExtB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2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265" y="300477"/>
            <a:ext cx="4120832" cy="4504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83" y="5319708"/>
            <a:ext cx="11067428" cy="8201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6274" y="6226758"/>
            <a:ext cx="10502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atin typeface="Bahnschrift" panose="020B0502040204020203" pitchFamily="34" charset="0"/>
              </a:rPr>
              <a:t>FORM FAKTORI </a:t>
            </a:r>
            <a:r>
              <a:rPr lang="hr-HR" sz="2800" dirty="0" smtClean="0">
                <a:latin typeface="Bahnschrift" panose="020B0502040204020203" pitchFamily="34" charset="0"/>
              </a:rPr>
              <a:t>~ RASPODJELA NABOJA I </a:t>
            </a:r>
            <a:r>
              <a:rPr lang="hr-HR" sz="2800" dirty="0" smtClean="0">
                <a:latin typeface="Bahnschrift" panose="020B0502040204020203" pitchFamily="34" charset="0"/>
              </a:rPr>
              <a:t>STRUJA U PROTONU</a:t>
            </a:r>
            <a:endParaRPr lang="en-US" sz="2800" dirty="0"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5097" y="2245126"/>
            <a:ext cx="5533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Bahnschrift" panose="020B0502040204020203" pitchFamily="34" charset="0"/>
              </a:rPr>
              <a:t>Elastično elektron-proton raspršenje</a:t>
            </a:r>
            <a:r>
              <a:rPr lang="hr-HR" sz="2400" dirty="0" smtClean="0">
                <a:latin typeface="Bahnschrift" panose="020B0502040204020203" pitchFamily="34" charset="0"/>
              </a:rPr>
              <a:t>.</a:t>
            </a:r>
            <a:endParaRPr lang="hr-HR" sz="2400" dirty="0" smtClean="0">
              <a:latin typeface="Bahnschrif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6718" y="4466775"/>
            <a:ext cx="2465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Preuzeto iz [2].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7598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273" y="467356"/>
            <a:ext cx="8911687" cy="1280890"/>
          </a:xfrm>
        </p:spPr>
        <p:txBody>
          <a:bodyPr>
            <a:normAutofit/>
          </a:bodyPr>
          <a:lstStyle/>
          <a:p>
            <a:r>
              <a:rPr lang="hr-HR" sz="4800" dirty="0" smtClean="0">
                <a:latin typeface="Bahnschrift Light Condensed" panose="020B0502040204020203" pitchFamily="34" charset="0"/>
              </a:rPr>
              <a:t>LITERATURA</a:t>
            </a:r>
            <a:endParaRPr lang="en-US" sz="4800" dirty="0">
              <a:latin typeface="Bahnschrift Light Condense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1" y="1515290"/>
            <a:ext cx="11269481" cy="5042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[1] </a:t>
            </a:r>
            <a:r>
              <a:rPr lang="en-US" dirty="0" smtClean="0"/>
              <a:t>Thomson</a:t>
            </a:r>
            <a:r>
              <a:rPr lang="en-US" dirty="0"/>
              <a:t>, Mark. </a:t>
            </a:r>
            <a:r>
              <a:rPr lang="en-US" i="1" dirty="0"/>
              <a:t>Modern particle physics</a:t>
            </a:r>
            <a:r>
              <a:rPr lang="en-US" dirty="0"/>
              <a:t>. Cambridge University Press, 2013</a:t>
            </a:r>
            <a:r>
              <a:rPr lang="en-US" dirty="0" smtClean="0"/>
              <a:t>.</a:t>
            </a:r>
            <a:endParaRPr lang="hr-HR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hr-HR" dirty="0" smtClean="0"/>
              <a:t>[2] </a:t>
            </a:r>
            <a:r>
              <a:rPr lang="en-US" dirty="0"/>
              <a:t>Halzen, Francis, and Alan D. Martin. Quark </a:t>
            </a:r>
            <a:r>
              <a:rPr lang="en-US" dirty="0" smtClean="0"/>
              <a:t>&amp; </a:t>
            </a:r>
            <a:r>
              <a:rPr lang="en-US" dirty="0"/>
              <a:t>Leptons: An Introductory Course In </a:t>
            </a:r>
            <a:r>
              <a:rPr lang="hr-HR" dirty="0" smtClean="0"/>
              <a:t>  </a:t>
            </a:r>
            <a:r>
              <a:rPr lang="en-US" dirty="0" smtClean="0"/>
              <a:t>Modern </a:t>
            </a:r>
            <a:r>
              <a:rPr lang="en-US" dirty="0"/>
              <a:t>Particle Physics. John Wiley </a:t>
            </a:r>
            <a:r>
              <a:rPr lang="en-US" dirty="0" smtClean="0"/>
              <a:t>&amp; </a:t>
            </a:r>
            <a:r>
              <a:rPr lang="en-US" dirty="0"/>
              <a:t>Sons, </a:t>
            </a:r>
            <a:r>
              <a:rPr lang="en-US" dirty="0" smtClean="0"/>
              <a:t>2008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[3]</a:t>
            </a:r>
            <a:r>
              <a:rPr lang="en-US" dirty="0"/>
              <a:t> </a:t>
            </a:r>
            <a:r>
              <a:rPr lang="en-US" dirty="0" smtClean="0"/>
              <a:t>Diehl, </a:t>
            </a:r>
            <a:r>
              <a:rPr lang="en-US" dirty="0"/>
              <a:t>Markus. "Generalized parton distributions." Physics Reports 388.2-4 (2003): 41-277</a:t>
            </a:r>
            <a:r>
              <a:rPr lang="en-US" dirty="0" smtClean="0"/>
              <a:t>.</a:t>
            </a: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[4] </a:t>
            </a:r>
            <a:r>
              <a:rPr lang="en-US" dirty="0"/>
              <a:t>Guidal, M., and M. Vanderhaeghen. "Double deeply virtual Compton scattering off the nucleon." </a:t>
            </a:r>
            <a:r>
              <a:rPr lang="en-US" i="1" dirty="0"/>
              <a:t>Physical review letters</a:t>
            </a:r>
            <a:r>
              <a:rPr lang="en-US" dirty="0"/>
              <a:t> 90.1 (2003): 012001</a:t>
            </a:r>
            <a:r>
              <a:rPr lang="en-US" dirty="0" smtClean="0"/>
              <a:t>.</a:t>
            </a:r>
            <a:endParaRPr lang="hr-HR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hr-HR" dirty="0" smtClean="0"/>
              <a:t>[5] </a:t>
            </a:r>
            <a:r>
              <a:rPr lang="en-US" dirty="0"/>
              <a:t>Mueller, Dieter, and A. Schäfer. "Complex conformal spin partial wave expansion of generalized parton distributions and distribution amplitudes." Nuclear Physics B 739.1-2 (2006): 1-59.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76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7629" y="5715851"/>
            <a:ext cx="949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Bahnschrift" panose="020B0502040204020203" pitchFamily="34" charset="0"/>
              </a:rPr>
              <a:t>Duboko neelastično </a:t>
            </a:r>
            <a:r>
              <a:rPr lang="hr-HR" sz="3200" dirty="0" smtClean="0">
                <a:latin typeface="Bahnschrift" panose="020B0502040204020203" pitchFamily="34" charset="0"/>
              </a:rPr>
              <a:t>raspršenje (DIS).</a:t>
            </a:r>
            <a:endParaRPr lang="hr-HR" sz="3200" dirty="0" smtClean="0">
              <a:latin typeface="Bahnschrift" panose="020B0502040204020203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29" y="881463"/>
            <a:ext cx="6445910" cy="4729885"/>
          </a:xfrm>
        </p:spPr>
      </p:pic>
      <p:sp>
        <p:nvSpPr>
          <p:cNvPr id="6" name="TextBox 5"/>
          <p:cNvSpPr txBox="1"/>
          <p:nvPr/>
        </p:nvSpPr>
        <p:spPr>
          <a:xfrm>
            <a:off x="9433539" y="5272794"/>
            <a:ext cx="2465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Preuzeto iz [1].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10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FORMULA ZA UDARNI PRESJEK BURZ</a:t>
            </a:r>
          </a:p>
          <a:p>
            <a:r>
              <a:rPr lang="hr-HR" dirty="0" smtClean="0"/>
              <a:t>FAKTORIZACIJAAAAA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66460"/>
            <a:ext cx="6323725" cy="4635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39497" y="2251115"/>
            <a:ext cx="2873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Bahnschrift" panose="020B0502040204020203" pitchFamily="34" charset="0"/>
              </a:rPr>
              <a:t>Faktorizacija</a:t>
            </a:r>
            <a:endParaRPr lang="hr-HR" sz="2400" dirty="0" smtClean="0">
              <a:latin typeface="Bahnschrif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817" y="4841970"/>
            <a:ext cx="7041071" cy="11092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3279" y="6015674"/>
            <a:ext cx="1000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Bahnschrift" panose="020B0502040204020203" pitchFamily="34" charset="0"/>
              </a:rPr>
              <a:t>PARTONSKE DISTRIBUCIJSKE FUNKCIJE</a:t>
            </a:r>
            <a:r>
              <a:rPr lang="hr-HR" sz="2400" dirty="0">
                <a:latin typeface="Bahnschrift" panose="020B0502040204020203" pitchFamily="34" charset="0"/>
              </a:rPr>
              <a:t> </a:t>
            </a:r>
            <a:endParaRPr lang="hr-HR" sz="2400" dirty="0" smtClean="0">
              <a:latin typeface="Bahnschrift" panose="020B0502040204020203" pitchFamily="34" charset="0"/>
            </a:endParaRPr>
          </a:p>
          <a:p>
            <a:pPr algn="ctr"/>
            <a:r>
              <a:rPr lang="hr-HR" sz="2400" dirty="0" smtClean="0">
                <a:latin typeface="Bahnschrift" panose="020B0502040204020203" pitchFamily="34" charset="0"/>
              </a:rPr>
              <a:t>~ RASPODJELA LONGITUDINALNOG IMPULSA PARTONA </a:t>
            </a:r>
            <a:endParaRPr lang="en-US" sz="2400" dirty="0">
              <a:latin typeface="Bahnschrif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12937" y="4503416"/>
            <a:ext cx="2465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Preuzeto iz [1].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8991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48" y="624110"/>
            <a:ext cx="11558278" cy="3063009"/>
          </a:xfr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337" y="3749196"/>
            <a:ext cx="5428616" cy="412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0" y="4883184"/>
            <a:ext cx="12194924" cy="8844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33914" y="5904670"/>
            <a:ext cx="9222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Bahnschrift Light" panose="020B0502040204020203" pitchFamily="34" charset="0"/>
              </a:rPr>
              <a:t>Altarelli-Parisi jednadžba evolucije</a:t>
            </a:r>
            <a:r>
              <a:rPr lang="hr-HR" sz="3200" dirty="0" smtClean="0"/>
              <a:t>.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0794508" y="3687119"/>
            <a:ext cx="2465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Preuzeto iz [2].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5312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73829" y="763976"/>
            <a:ext cx="5956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atin typeface="Bahnschrift" panose="020B0502040204020203" pitchFamily="34" charset="0"/>
              </a:rPr>
              <a:t>OPTIČKI TEOREM</a:t>
            </a:r>
            <a:r>
              <a:rPr lang="hr-HR" sz="2800" dirty="0" smtClean="0">
                <a:latin typeface="Bahnschrift" panose="020B0502040204020203" pitchFamily="34" charset="0"/>
                <a:sym typeface="Wingdings" panose="05000000000000000000" pitchFamily="2" charset="2"/>
              </a:rPr>
              <a:t>:</a:t>
            </a:r>
            <a:r>
              <a:rPr lang="hr-HR" dirty="0" smtClean="0">
                <a:latin typeface="Bahnschrift" panose="020B0502040204020203" pitchFamily="34" charset="0"/>
                <a:sym typeface="Wingdings" panose="05000000000000000000" pitchFamily="2" charset="2"/>
              </a:rPr>
              <a:t>  </a:t>
            </a:r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170" y="763976"/>
            <a:ext cx="2162630" cy="4583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9" y="1502230"/>
            <a:ext cx="6307925" cy="3662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130" y="5656218"/>
            <a:ext cx="10690326" cy="712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81754" y="4826342"/>
            <a:ext cx="2465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Preuzeto iz [3].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792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86129" y="5133703"/>
            <a:ext cx="6962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latin typeface="Bahnschrift" panose="020B0502040204020203" pitchFamily="34" charset="0"/>
              </a:rPr>
              <a:t>Duboko virtualno Comptonovo raspršenje. (DVCS)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69771" y="235132"/>
            <a:ext cx="9287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Bookman Old Style" panose="02050604050505020204" pitchFamily="18" charset="0"/>
              </a:rPr>
              <a:t>Koji bi još procesi mogli biti zanimljivi?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950" y="789967"/>
            <a:ext cx="7256859" cy="42505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26764" y="4871256"/>
            <a:ext cx="2465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Preuzeto iz [3].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421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206" y="1298143"/>
            <a:ext cx="6124756" cy="3912621"/>
          </a:xfr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69" y="775630"/>
            <a:ext cx="2377430" cy="5225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76962" y="4872210"/>
            <a:ext cx="2465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Preuzeto iz [3].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1509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6.213"/>
  <p:tag name="ORIGINALWIDTH" val="1451.069"/>
  <p:tag name="LATEXADDIN" val="\documentclass{article}&#10;\usepackage{amsmath}&#10;\pagestyle{empty}&#10;\begin{document}&#10;&#10;$\alpha _ { S } \left( q ^ { 2 } \right) = \frac { \alpha _ { S } \left( \mu ^ { 2 } \right) } { 1 + B \alpha _ { S } \left( \mu ^ { 2 } \right) \ln \left( \frac { q ^ { 2 } } { \mu ^ { 2 } } \right) }$&#10;&#10;&#10;\end{document}"/>
  <p:tag name="IGUANATEXSIZE" val="18"/>
  <p:tag name="IGUANATEXCURSOR" val="2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2172.479"/>
  <p:tag name="LATEXADDIN" val="\documentclass{article}&#10;\usepackage{amsmath}&#10;\pagestyle{empty}&#10;\begin{document}&#10;&#10;$\mathrm { x }\sim$ prosječna frakcija impulsa kvarkova&#10;&#10;\end{document}"/>
  <p:tag name="IGUANATEXSIZE" val="20"/>
  <p:tag name="IGUANATEXCURSOR" val="13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3253.843"/>
  <p:tag name="LATEXADDIN" val="\documentclass{article}&#10;\usepackage{amsmath}&#10;\pagestyle{empty}&#10;\begin{document}&#10;&#10;&#10;$\eta$(ili $\xi$) $\sim$ frakcija izmjene impulsa izmedju fotona i protona&#10;&#10;&#10;\end{document}"/>
  <p:tag name="IGUANATEXSIZE" val="20"/>
  <p:tag name="IGUANATEXCURSOR" val="1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536.558"/>
  <p:tag name="LATEXADDIN" val="\documentclass{article}&#10;\usepackage{amsmath}&#10;\pagestyle{empty}&#10;\begin{document}&#10;&#10;&#10;t...Mandelastanova varijabla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8.6652"/>
  <p:tag name="ORIGINALWIDTH" val="3285.339"/>
  <p:tag name="LATEXADDIN" val="\documentclass{article}&#10;\usepackage{amsmath}&#10;\pagestyle{empty}&#10;\begin{document}&#10;&#10;\begin{equation}&#10;\begin{split}&#10;\mathcal{M} &amp; \sim ... \int _ { - 1 } ^ { 1 } d x f ( x , \eta , t ) \frac { 1 } { x - \eta + i \epsilon }\\ &#10; &amp;=P \int _ { - 1 } ^ { 1 } d x f ( x , \eta , t ) \frac { 1 } { x - \eta } - i \pi f ( \eta , \eta , t )&#10;\end{split}&#10;\end{equation}&#10;\end{document}"/>
  <p:tag name="IGUANATEXSIZE" val="36"/>
  <p:tag name="IGUANATEXCURSOR" val="22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4.7282"/>
  <p:tag name="ORIGINALWIDTH" val="2193.476"/>
  <p:tag name="LATEXADDIN" val="\documentclass{article}&#10;\usepackage{amsmath}&#10;\pagestyle{empty}&#10;\begin{document}&#10;&#10;$\left\langle J _ { q } ^ { 3 } \right\rangle = \int _ { - 1 } ^ { 1 } d x x \left[ H ^ { q } ( x , \eta , 0 ) + E ^ { q } ( x , \eta , 0 ) \right]$&#10;&#10;&#10;\end{document}"/>
  <p:tag name="IGUANATEXSIZE" val="20"/>
  <p:tag name="IGUANATEXCURSOR" val="22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3533.558"/>
  <p:tag name="LATEXADDIN" val="\documentclass{article}&#10;\usepackage{amsmath}&#10;\pagestyle{empty}&#10;\begin{document}&#10;&#10;$F ^ { q } = \frac { 1 } { 2 P ^ { + } } \left[ H ^ { q } ( x , \eta , t ) \overline { u } \left( p ^ { \prime } \right) \gamma ^ { + } u ( p ) + E ^ { q } ( x , \eta , t ) \overline { u } \left( p ^ { \prime } \right) \frac { i \sigma ^ { + \alpha } \Delta _ { \alpha } } { 2 m } u ( p ) \right]$&#10;&#10;&#10;\end{document}"/>
  <p:tag name="IGUANATEXSIZE" val="20"/>
  <p:tag name="IGUANATEXCURSOR" val="3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018.373"/>
  <p:tag name="LATEXADDIN" val="\documentclass{article}&#10;\usepackage{amsmath}&#10;\pagestyle{empty}&#10;\begin{document}&#10;&#10;$H ^ { q } ( x , 0,0 ) = f ^ { q } ( x )$&#10;&#10;&#10;\end{document}"/>
  <p:tag name="IGUANATEXSIZE" val="28"/>
  <p:tag name="IGUANATEXCURSOR" val="12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.9787"/>
  <p:tag name="ORIGINALWIDTH" val="1349.081"/>
  <p:tag name="LATEXADDIN" val="\documentclass{article}&#10;\usepackage{amsmath}&#10;\pagestyle{empty}&#10;\begin{document}&#10;&#10;&#10;$\int _ { - 1 } ^ { 1 } d x H ^ { q } ( x , \eta , t ) = F _ { 1 } ^ { q } ( t )$&#10;&#10;\end{document}"/>
  <p:tag name="IGUANATEXSIZE" val="20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.9787"/>
  <p:tag name="ORIGINALWIDTH" val="1334.083"/>
  <p:tag name="LATEXADDIN" val="\documentclass{article}&#10;\usepackage{amsmath}&#10;\pagestyle{empty}&#10;\begin{document}&#10;&#10;$\int _ { - 1 } ^ { 1 } d x E ^ { q } ( x , \eta , t ) = F _ { 2 } ^ { q } ( t )$&#10;&#10;&#10;\end{document}"/>
  <p:tag name="IGUANATEXSIZE" val="20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8.2265"/>
  <p:tag name="ORIGINALWIDTH" val="2858.643"/>
  <p:tag name="LATEXADDIN" val="\documentclass{article}&#10;\usepackage{amsmath}&#10;\pagestyle{empty}&#10;\begin{document}&#10;&#10;$\mu \frac { d } { d \mu } F ^ { q } \left( x , \eta , \Delta ^ { 2 } , \mu ^ { 2 } \right) = - \frac { \alpha _ { s } ( \mu ) } { 2 \pi } \gamma ^ { ( 0 ) } \otimes F ^ { q } \left( x , \eta , \Delta ^ { 2 } , \mu ^ { 2 } \right)$&#10;&#10;&#10;\end{document}"/>
  <p:tag name="IGUANATEXSIZE" val="20"/>
  <p:tag name="IGUANATEXCURSOR" val="3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3025.872"/>
  <p:tag name="LATEXADDIN" val="\documentclass{article}&#10;\usepackage{amsmath}&#10;\pagestyle{empty}&#10;\begin{document}&#10;&#10;&#10;$\left\langle p ^ { \prime } \left| \overline { q } ( 0 ) \gamma ^ { \mu } q ( 0 ) \right| p \right\rangle = \overline { u } \left( p ^ { \prime } \right) \left[ F _ { 1 } ^ { q } ( t ) \gamma ^ { \mu } + F _ { 2 } ^ { q } ( t ) \frac { i \sigma ^ { \mu \alpha } \Delta _ { \alpha } } { 2 m } \right] u ( p )$&#10;&#10;\end{document}"/>
  <p:tag name="IGUANATEXSIZE" val="36"/>
  <p:tag name="IGUANATEXCURSOR" val="3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.9787"/>
  <p:tag name="ORIGINALWIDTH" val="1808.024"/>
  <p:tag name="LATEXADDIN" val="\documentclass{article}&#10;\usepackage{amsmath}&#10;\pagestyle{empty}&#10;\begin{document}&#10;&#10;$F _ { n } ( \eta , t ) = \int _ { - 1 } ^ { 1 } d x c _ { n } ( x , \eta ) F ( x , \eta , t )$&#10;&#10;&#10;\end{document}"/>
  <p:tag name="IGUANATEXSIZE" val="20"/>
  <p:tag name="IGUANATEXCURSOR" val="1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3.2171"/>
  <p:tag name="ORIGINALWIDTH" val="1751.781"/>
  <p:tag name="LATEXADDIN" val="\documentclass{article}&#10;\usepackage{amsmath}&#10;\pagestyle{empty}&#10;\begin{document}&#10;&#10;$c _ { n } ( x , \eta ) = \eta ^ { n } \frac { \Gamma \left( \frac { 3 } { 2 } \right) \Gamma ( 1 + n ) } { 2 ^ { n } \Gamma \left( \frac { 3 } { 2 } + n \right) } C _ { n } ^ { \frac { 3 } { 2 } } \left( \frac { x } { \eta } \right)$,&#10;&#10;&#10;\end{document}"/>
  <p:tag name="IGUANATEXSIZE" val="20"/>
  <p:tag name="IGUANATEXCURSOR" val="31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1.976"/>
  <p:tag name="ORIGINALWIDTH" val="2434.946"/>
  <p:tag name="LATEXADDIN" val="\documentclass{article}&#10;\usepackage{amsmath}&#10;\pagestyle{empty}&#10;\begin{document}&#10;&#10;$\rightarrow \mu \frac { d } { d \mu } F _ { j } ^ { q } \left( \eta , t , \mu ^ { 2 } \right) = - \frac { \alpha _ { s } ( \mu ) } { 2 \pi } \gamma _ { j } ^ { ( 0 ) } F _ { j } ^ { q } \left( \eta , t ^ { 2 } , \mu ^ { 2 } \right)$&#10;&#10;&#10;\end{document}"/>
  <p:tag name="IGUANATEXSIZE" val="20"/>
  <p:tag name="IGUANATEXCURSOR" val="31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2283"/>
  <p:tag name="ORIGINALWIDTH" val="1523.06"/>
  <p:tag name="LATEXADDIN" val="\documentclass{article}&#10;\usepackage{amsmath}&#10;\pagestyle{empty}&#10;\begin{document}&#10;&#10;$C _ { n } ^ { \frac { 3 } { 2 } }$-Gegenbauerovi polinomi&#10;&#10;&#10;\end{document}"/>
  <p:tag name="IGUANATEXSIZE" val="20"/>
  <p:tag name="IGUANATEXCURSOR" val="1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3.2171"/>
  <p:tag name="ORIGINALWIDTH" val="3439.07"/>
  <p:tag name="LATEXADDIN" val="\documentclass{article}&#10;\usepackage{amsmath}&#10;\pagestyle{empty}&#10;\begin{document}&#10;&#10;$p _ { n } ( x , \eta ) = \eta ^ { - n - 1 } \theta ( 1 - | x / \eta | ) \frac { 2 ^ { n } \Gamma \left( \frac { 5 } { 2 } + n \right) } { \Gamma \left( \frac { 3 } { 2 } \right) \Gamma ( 3 + n ) } \left( 1 - ( x / \eta ) ^ { 2 } \right) C _ { n } ^ { \frac { 3 } { 2 } } ( - x / \eta )$&#10;&#10;&#10;\end{document}"/>
  <p:tag name="IGUANATEXSIZE" val="18"/>
  <p:tag name="IGUANATEXCURSOR" val="3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.9787"/>
  <p:tag name="ORIGINALWIDTH" val="1892.014"/>
  <p:tag name="LATEXADDIN" val="\documentclass{article}&#10;\usepackage{amsmath}&#10;\pagestyle{empty}&#10;\begin{document}&#10;&#10;$\int _ { - 1 } ^ { 1 } d x p _ { n } ( x , \eta ) c _ { m } ( x , \eta ) = ( - 1 ) ^ { n } \delta _ { n m }$&#10;&#10;&#10;\end{document}"/>
  <p:tag name="IGUANATEXSIZE" val="20"/>
  <p:tag name="IGUANATEXCURSOR" val="1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2272.966"/>
  <p:tag name="LATEXADDIN" val="\documentclass{article}&#10;\usepackage{amsmath}&#10;\pagestyle{empty}&#10;\begin{document}&#10;&#10;$\rightarrow F ( x , \eta , t ) = \sum _ { n = 0 } ^ { \infty } ( - 1 ) ^ { n } p _ { n } ( x , \eta ) F _ { n } ( \eta , t )$&#10;&#10;&#10;\end{document}"/>
  <p:tag name="IGUANATEXSIZE" val="20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.2287"/>
  <p:tag name="ORIGINALWIDTH" val="1580.802"/>
  <p:tag name="LATEXADDIN" val="\documentclass{article}&#10;\usepackage{amsmath}&#10;\pagestyle{empty}&#10;\begin{document}&#10;&#10;$F ( x ) = \sum _ { n = 0 } ^ { \infty } \frac { ( - 1 ) ^ { n } } { n ! } \delta ^ { ( n ) } ( x ) F _ { n }$&#10;&#10;&#10;\end{document}"/>
  <p:tag name="IGUANATEXSIZE" val="20"/>
  <p:tag name="IGUANATEXCURSOR" val="1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314.9606"/>
  <p:tag name="LATEXADDIN" val="\documentclass{article}&#10;\usepackage{amsmath}&#10;\pagestyle{empty}&#10;\begin{document}&#10;&#10;$\eta \rightarrow 0$&#10;&#10;&#10;\end{document}"/>
  <p:tag name="IGUANATEXSIZE" val="36"/>
  <p:tag name="IGUANATEXCURSOR" val="1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1.7285"/>
  <p:tag name="ORIGINALWIDTH" val="2122.985"/>
  <p:tag name="LATEXADDIN" val="\documentclass{article}&#10;\usepackage{amsmath}&#10;\pagestyle{empty}&#10;\begin{document}&#10;&#10;$F ( x , \eta , t ) = \frac { 1 } { 2 i } \oint d j \frac { 1 } { \sin ( \pi j ) } p _ { j } ( x , \eta ) F _ { j } ( \eta , t )$&#10;&#10;&#10;\end{document}"/>
  <p:tag name="IGUANATEXSIZE" val="18"/>
  <p:tag name="IGUANATEXCURSOR" val="20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1423.322"/>
  <p:tag name="LATEXADDIN" val="\documentclass{article}&#10;\usepackage{amsmath}&#10;\pagestyle{empty}&#10;\begin{document}&#10;&#10;&#10;$\frac { d \sigma _ { e p } } { d x d Q ^ { 2 } } = \sum _ { q } f_q ( x ) \left( \frac { d \hat { \sigma } _ { e q } } { d x d Q ^ { 2 } } \right)$&#10;&#10;\end{document}"/>
  <p:tag name="IGUANATEXSIZE" val="20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0.9636"/>
  <p:tag name="ORIGINALWIDTH" val="4284.214"/>
  <p:tag name="LATEXADDIN" val="\documentclass{article}&#10;\usepackage{amsmath}&#10;\pagestyle{empty}&#10;\begin{document}&#10;&#10;. . . CARLSONOV TEOREM : ANALITIČKO PRODULJENJE F(n) $\rightarrow$ F(z) JE JEDINSTVENO UKOLIKO &#10;$| f ( z ) | \leq C e ^ {  | \tau | z }$&#10;&#10;&#10;\end{document}"/>
  <p:tag name="IGUANATEXSIZE" val="1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1.976"/>
  <p:tag name="ORIGINALWIDTH" val="2384.702"/>
  <p:tag name="LATEXADDIN" val="\documentclass{article}&#10;\usepackage{amsmath}&#10;\pagestyle{empty}&#10;\begin{document}&#10;&#10;$F ( x , \eta , t ) = \frac { 1 } { 2 i } \int _ { c - i \infty } ^ { c + i \infty } d j \frac { 1 } { \sin ( \pi j ) } p _ { j } ( x , \eta ) F _ { j } ( \eta , t )$&#10;&#10;&#10;\end{document}"/>
  <p:tag name="IGUANATEXSIZE" val="20"/>
  <p:tag name="IGUANATEXCURSOR" val="2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1874.766"/>
  <p:tag name="LATEXADDIN" val="\documentclass{article}&#10;\usepackage{amsmath}&#10;\pagestyle{empty}&#10;\begin{document}&#10;&#10;Kako analitički produljiti $p_j(x,\eta)?$&#10;&#10;&#10;\end{document}"/>
  <p:tag name="IGUANATEXSIZE" val="36"/>
  <p:tag name="IGUANATEXCURSOR" val="12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9.2201"/>
  <p:tag name="ORIGINALWIDTH" val="2349.456"/>
  <p:tag name="LATEXADDIN" val="\documentclass{article}&#10;\usepackage{amsmath}&#10;\pagestyle{empty}&#10;\begin{document}&#10;&#10;$p _ { j } ( x , \eta ) = - \frac { \Gamma ( 5 / 2 + j ) } { \Gamma ( 1 / 2 ) \Gamma ( 2 + j ) } \frac { 1 } { 2 i \pi } \oint _ { - 1 } ^ { 1 } d u \frac { \left( u ^ { 2 } - 1 \right) ^ { j + 1 } } { ( x + u \eta ) ^ { j + 1 } }$&#10;&#10;&#10;\end{document}"/>
  <p:tag name="IGUANATEXSIZE" val="20"/>
  <p:tag name="IGUANATEXCURSOR" val="3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1226.097"/>
  <p:tag name="LATEXADDIN" val="\documentclass{article}&#10;\usepackage{amsmath}&#10;\pagestyle{empty}&#10;\begin{document}&#10;&#10;\textit{Cross-over} linija $\eta=x$&#10;&#10;&#10;\end{document}"/>
  <p:tag name="IGUANATEXSIZE" val="20"/>
  <p:tag name="IGUANATEXCURSOR" val="1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61.1924"/>
  <p:tag name="ORIGINALWIDTH" val="4011.249"/>
  <p:tag name="LATEXADDIN" val="\documentclass{article}&#10;\usepackage{amsmath}&#10;\pagestyle{empty}&#10;\begin{document}&#10;&#10;$F \left( x , \eta = x , t , \mathcal { Q } ^ { 2 } \right) = \\ &#10;\frac { 1 } { 2 i } \int _ { c - i \infty } ^ { c + i \infty } d j \left( \frac { x } { 2 } \right) ^ { - j - 1 } \frac { \Gamma ( 5 / 2 + j ) } { \Gamma ( 3 / 2 ) \Gamma ( 3 + j ) } \exp \left\{ - \frac { \gamma _ { j } ^ { ( 0 ) } } { 2 } \int _ { Q _ { 0 } ^ { 2 } } ^ { Q ^ { 2 } } \frac { d \mu } { \mu } \frac { \alpha _ { s } ( \mu ) } { 2 \pi } \right\} F _ { j } \left( \eta = x , t , \mathcal { Q } _ { 0 } ^ { 2 } \right)$&#10;&#10;&#10;\end{document}"/>
  <p:tag name="IGUANATEXSIZE" val="20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099.363"/>
  <p:tag name="LATEXADDIN" val="\documentclass{article}&#10;\usepackage{amsmath}&#10;\pagestyle{empty}&#10;\begin{document}&#10;&#10;\textit{Forward} limes $\eta=0$&#10;&#10;&#10;\end{document}"/>
  <p:tag name="IGUANATEXSIZE" val="20"/>
  <p:tag name="IGUANATEXCURSOR" val="1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2.4784"/>
  <p:tag name="ORIGINALWIDTH" val="2288.714"/>
  <p:tag name="LATEXADDIN" val="\documentclass{article}&#10;\usepackage{amsmath}&#10;\pagestyle{empty}&#10;\begin{document}&#10;&#10;$F ( x , \eta = 0 ) = \frac { 1 } { 2 \pi i } \int _ { c - i \infty } ^ { c + i \infty } d j x ^ { - j - 1 } F _ { j } ( \eta = 0 )$&#10;&#10;&#10;\end{document}"/>
  <p:tag name="IGUANATEXSIZE" val="20"/>
  <p:tag name="IGUANATEXCURSOR" val="2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2.4784"/>
  <p:tag name="ORIGINALWIDTH" val="939.6325"/>
  <p:tag name="LATEXADDIN" val="\documentclass{article}&#10;\usepackage{amsmath}&#10;\pagestyle{empty}&#10;\begin{document}&#10;&#10;$F _ { j } = \int _ { 0 } ^ { 1 } d j x ^ { j } F ( x )$&#10;&#10;&#10;\end{document}"/>
  <p:tag name="IGUANATEXSIZE" val="20"/>
  <p:tag name="IGUANATEXCURSOR" val="13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686.1642"/>
  <p:tag name="LATEXADDIN" val="\documentclass{article}&#10;\usepackage{amsmath}&#10;\pagestyle{empty}&#10;\begin{document}&#10;&#10;Općeniti $\eta,x$&#10;&#10;&#10;\end{document}"/>
  <p:tag name="IGUANATEXSIZE" val="20"/>
  <p:tag name="IGUANATEXCURSOR" val="9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629.546"/>
  <p:tag name="LATEXADDIN" val="\documentclass{article}&#10;\usepackage{amsmath}&#10;\pagestyle{empty}&#10;\begin{document}&#10;&#10;DIS dijagrami u redu O($\alpha \alpha_s$).&#10;&#10;&#10;\end{document}"/>
  <p:tag name="IGUANATEXSIZE" val="20"/>
  <p:tag name="IGUANATEXCURSOR" val="12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3124.11"/>
  <p:tag name="LATEXADDIN" val="\documentclass{article}&#10;\usepackage{amsmath}&#10;\pagestyle{empty}&#10;\begin{document}&#10;&#10;$p _ { j } ( x , \eta ) = \theta ( \eta - | x | ) \eta ^ { - j - 1 } \mathcal { P } _ { j } \left( \frac { x } { \eta } \right) + \theta ( x - \eta ) \eta ^ { - j - 1 } \mathcal { Q } _ { j } \left( \frac { x } { \eta } \right)$&#10;&#10;&#10;\end{document}"/>
  <p:tag name="IGUANATEXSIZE" val="20"/>
  <p:tag name="IGUANATEXCURSOR" val="30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892.3884"/>
  <p:tag name="LATEXADDIN" val="\documentclass{article}&#10;\usepackage{amsmath}&#10;\pagestyle{empty}&#10;\begin{document}&#10;&#10;$\mathcal { P } _ { j }, \mathcal { Q } _ { j } \sim {}_{2}F _1(...)$&#10;&#10;&#10;\end{document}"/>
  <p:tag name="IGUANATEXSIZE" val="20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3.7195"/>
  <p:tag name="ORIGINALWIDTH" val="3360.33"/>
  <p:tag name="LATEXADDIN" val="\documentclass{article}&#10;\usepackage{amsmath}&#10;\pagestyle{empty}&#10;\begin{document}&#10;&#10;$\frac { d f_q  \left( x , Q ^ { 2 } \right) } { d \log Q ^ { 2 } } = \frac { \alpha _ { s } } { 2 \pi } \int _ { x } ^ { 1 } \frac { d y } { y } \left( f_q  \left( y , Q ^ { 2 } \right) P _ { q q } \left( \frac { x } { y } \right) + f_g \left( y , Q ^ { 2 } \right) P _ { q g } \left( \frac { x } { y } \right) \right)$&#10;&#10;&#10;\end{document}"/>
  <p:tag name="IGUANATEXSIZE" val="20"/>
  <p:tag name="IGUANATEXCURSOR" val="31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.985"/>
  <p:tag name="ORIGINALWIDTH" val="566.1792"/>
  <p:tag name="LATEXADDIN" val="\documentclass{article}&#10;\usepackage{amsmath}&#10;\pagestyle{empty}&#10;\begin{document}&#10;&#10;$\gamma$*p$\rightarrow$ $\gamma$*p&#10;&#10;&#10;\end{document}"/>
  <p:tag name="IGUANATEXSIZE" val="18"/>
  <p:tag name="IGUANATEXCURSOR" val="1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979"/>
  <p:tag name="ORIGINALWIDTH" val="2518.935"/>
  <p:tag name="LATEXADDIN" val="\documentclass{article}&#10;\usepackage{amsmath}&#10;\pagestyle{empty}&#10;\begin{document}&#10;&#10;$f_q  \left( x  \right) = \frac { 1 } { 2 } \int \frac { d y ^ { - } } { 2 \pi } e ^ { - i x p ^ { + } y ^ { - } } \left\langle p \left| \overline { q }  \left(  y ^ { - }  \right) \gamma ^ { + } F q ( 0 ) \right| p \right\rangle$&#10;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.985"/>
  <p:tag name="ORIGINALWIDTH" val="545.9318"/>
  <p:tag name="LATEXADDIN" val="\documentclass{article}&#10;\usepackage{amsmath}&#10;\pagestyle{empty}&#10;\begin{document}&#10;&#10;$\gamma$*p$\rightarrow$p M&#10;&#10;&#10;\end{document}"/>
  <p:tag name="IGUANATEXSIZE" val="20"/>
  <p:tag name="IGUANATEXCURSOR" val="1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6.228"/>
  <p:tag name="ORIGINALWIDTH" val="3034.121"/>
  <p:tag name="LATEXADDIN" val="\documentclass{article}&#10;\usepackage{amsmath}&#10;\pagestyle{empty}&#10;\begin{document}&#10;&#10;$F ^ { q } = \frac { 1 } { 2 } \int \frac { d z ^ { - } } { 2 \pi } e ^ { i x P + z ^ { - } } \left. \left\langle p ^ { \prime } \left| \overline { q } \left( - \frac { 1 } { 2 } z \right) \gamma ^ { + } q \left( \frac { 1 } { 2 } z \right) \right| p \right\rangle \right| _ { z ^ { + } = 0 , z = 0 }$&#10;&#10;&#10;\end{document}"/>
  <p:tag name="IGUANATEXSIZE" val="20"/>
  <p:tag name="IGUANATEXCURSOR" val="38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628</TotalTime>
  <Words>476</Words>
  <Application>Microsoft Office PowerPoint</Application>
  <PresentationFormat>Widescreen</PresentationFormat>
  <Paragraphs>77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50" baseType="lpstr">
      <vt:lpstr>MingLiU_HKSCS-ExtB</vt:lpstr>
      <vt:lpstr>MingLiU-ExtB</vt:lpstr>
      <vt:lpstr>Arial</vt:lpstr>
      <vt:lpstr>Arial Narrow</vt:lpstr>
      <vt:lpstr>Bahnschrift</vt:lpstr>
      <vt:lpstr>Bahnschrift Light</vt:lpstr>
      <vt:lpstr>Bahnschrift Light Condensed</vt:lpstr>
      <vt:lpstr>Bahnschrift SemiBold</vt:lpstr>
      <vt:lpstr>Bahnschrift SemiLight</vt:lpstr>
      <vt:lpstr>Bahnschrift SemiLight Condensed</vt:lpstr>
      <vt:lpstr>Bahnschrift SemiLight SemiConde</vt:lpstr>
      <vt:lpstr>Bookman Old Style</vt:lpstr>
      <vt:lpstr>Calibri</vt:lpstr>
      <vt:lpstr>Candara</vt:lpstr>
      <vt:lpstr>Century Gothic</vt:lpstr>
      <vt:lpstr>Comic Sans MS</vt:lpstr>
      <vt:lpstr>Gadugi</vt:lpstr>
      <vt:lpstr>Wingdings</vt:lpstr>
      <vt:lpstr>Wingdings 3</vt:lpstr>
      <vt:lpstr>Wisp</vt:lpstr>
      <vt:lpstr>FUNKCIJE STRUKTURE PROTONA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GENERALIZIRANE PARTONSKE DISTRIBUCIJE</vt:lpstr>
      <vt:lpstr>PowerPoint Presentation</vt:lpstr>
      <vt:lpstr>Kako ekstrapolirati GPD-ove iz eksperimenta?</vt:lpstr>
      <vt:lpstr>Koja je korist GPD-a?</vt:lpstr>
      <vt:lpstr>GPD-ovi sadržavaju i PDF-ove i Form faktore:</vt:lpstr>
      <vt:lpstr>Perturbativne korekcije  evolucija</vt:lpstr>
      <vt:lpstr>KONFORMALNI MOMENTI</vt:lpstr>
      <vt:lpstr>S A Ž E T A K</vt:lpstr>
      <vt:lpstr>KAKO REKONSTRUIRATI GPD IZ NJEGOVIH KONFORMALNIH MOMENATA?</vt:lpstr>
      <vt:lpstr>ALI . . . NPR. ZA </vt:lpstr>
      <vt:lpstr>SOMERFIELD WATSON REPREZENTACIJA</vt:lpstr>
      <vt:lpstr>ANALITIČKO PRODULJENJE?</vt:lpstr>
      <vt:lpstr> MELLIN-BARNES INTEGRAL</vt:lpstr>
      <vt:lpstr>PowerPoint Presentation</vt:lpstr>
      <vt:lpstr>PowerPoint Presentation</vt:lpstr>
      <vt:lpstr>PowerPoint Presentation</vt:lpstr>
      <vt:lpstr>PowerPoint Presentation</vt:lpstr>
      <vt:lpstr>Što dalje?</vt:lpstr>
      <vt:lpstr>PowerPoint Presentation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Funkcije strukture protona</dc:title>
  <dc:creator>Sebastian Horvat</dc:creator>
  <cp:lastModifiedBy>Sebastian Horvat</cp:lastModifiedBy>
  <cp:revision>39</cp:revision>
  <dcterms:created xsi:type="dcterms:W3CDTF">2019-01-20T21:42:17Z</dcterms:created>
  <dcterms:modified xsi:type="dcterms:W3CDTF">2019-01-21T18:36:03Z</dcterms:modified>
</cp:coreProperties>
</file>