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9" r:id="rId1"/>
  </p:sldMasterIdLst>
  <p:notesMasterIdLst>
    <p:notesMasterId r:id="rId27"/>
  </p:notesMasterIdLst>
  <p:handoutMasterIdLst>
    <p:handoutMasterId r:id="rId28"/>
  </p:handoutMasterIdLst>
  <p:sldIdLst>
    <p:sldId id="2948" r:id="rId2"/>
    <p:sldId id="2965" r:id="rId3"/>
    <p:sldId id="2963" r:id="rId4"/>
    <p:sldId id="2969" r:id="rId5"/>
    <p:sldId id="2970" r:id="rId6"/>
    <p:sldId id="2971" r:id="rId7"/>
    <p:sldId id="2974" r:id="rId8"/>
    <p:sldId id="2983" r:id="rId9"/>
    <p:sldId id="2975" r:id="rId10"/>
    <p:sldId id="2976" r:id="rId11"/>
    <p:sldId id="2977" r:id="rId12"/>
    <p:sldId id="2978" r:id="rId13"/>
    <p:sldId id="2981" r:id="rId14"/>
    <p:sldId id="2980" r:id="rId15"/>
    <p:sldId id="2972" r:id="rId16"/>
    <p:sldId id="2992" r:id="rId17"/>
    <p:sldId id="2991" r:id="rId18"/>
    <p:sldId id="2984" r:id="rId19"/>
    <p:sldId id="2985" r:id="rId20"/>
    <p:sldId id="2986" r:id="rId21"/>
    <p:sldId id="2987" r:id="rId22"/>
    <p:sldId id="2988" r:id="rId23"/>
    <p:sldId id="2989" r:id="rId24"/>
    <p:sldId id="2993" r:id="rId25"/>
    <p:sldId id="2990" r:id="rId26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E0E0E"/>
    <a:srgbClr val="C2BFB6"/>
    <a:srgbClr val="027101"/>
    <a:srgbClr val="7F6658"/>
    <a:srgbClr val="000000"/>
    <a:srgbClr val="AA8A78"/>
    <a:srgbClr val="3B5353"/>
    <a:srgbClr val="183D6F"/>
    <a:srgbClr val="214E8B"/>
    <a:srgbClr val="CA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1" autoAdjust="0"/>
    <p:restoredTop sz="88970" autoAdjust="0"/>
  </p:normalViewPr>
  <p:slideViewPr>
    <p:cSldViewPr snapToGrid="0" snapToObjects="1">
      <p:cViewPr varScale="1">
        <p:scale>
          <a:sx n="47" d="100"/>
          <a:sy n="47" d="100"/>
        </p:scale>
        <p:origin x="546" y="42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7D310-0C4F-4B4C-B025-B4A6F8DB9521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1BD57-0140-5543-8501-12A1D3451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41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4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01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8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8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0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73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2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6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1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91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94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32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76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717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8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07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67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1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89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66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03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3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Download more </a:t>
            </a:r>
            <a:r>
              <a:rPr lang="en-US" dirty="0" err="1"/>
              <a:t>Powerpoint</a:t>
            </a:r>
            <a:r>
              <a:rPr lang="en-US" dirty="0"/>
              <a:t> templates on https://</a:t>
            </a:r>
            <a:r>
              <a:rPr lang="en-US" dirty="0" err="1"/>
              <a:t>slideforest.com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467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24377650" cy="91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8" y="16"/>
            <a:ext cx="24377606" cy="9143988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9920274"/>
            <a:ext cx="15540752" cy="2926080"/>
          </a:xfrm>
        </p:spPr>
        <p:txBody>
          <a:bodyPr anchor="ctr">
            <a:normAutofit/>
          </a:bodyPr>
          <a:lstStyle>
            <a:lvl1pPr algn="r">
              <a:defRPr sz="9998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6715" y="9920274"/>
            <a:ext cx="6399133" cy="29260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5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171" indent="0" algn="ctr">
              <a:buNone/>
              <a:defRPr sz="35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599"/>
            </a:lvl4pPr>
            <a:lvl5pPr marL="3656686" indent="0" algn="ctr">
              <a:buNone/>
              <a:defRPr sz="3599"/>
            </a:lvl5pPr>
            <a:lvl6pPr marL="4570857" indent="0" algn="ctr">
              <a:buNone/>
              <a:defRPr sz="3599"/>
            </a:lvl6pPr>
            <a:lvl7pPr marL="5485028" indent="0" algn="ctr">
              <a:buNone/>
              <a:defRPr sz="3599"/>
            </a:lvl7pPr>
            <a:lvl8pPr marL="6399200" indent="0" algn="ctr">
              <a:buNone/>
              <a:defRPr sz="3599"/>
            </a:lvl8pPr>
            <a:lvl9pPr marL="7313371" indent="0" algn="ctr">
              <a:buNone/>
              <a:defRPr sz="3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086FDE-CFFE-49F0-934F-640CB83BF2B3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9316" y="10528212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3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9CB-25EA-46FA-8FD2-A155A8A7D828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3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1524000"/>
            <a:ext cx="5256431" cy="108204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684" y="1524000"/>
            <a:ext cx="15159851" cy="10820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6723A-64BF-4342-9907-8593380079D6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20111561" y="118764"/>
            <a:ext cx="0" cy="182832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80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A769-4FF1-4D0F-A619-7BD4EC978935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24377650" cy="91440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8" y="16"/>
            <a:ext cx="24377606" cy="9143988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9920274"/>
            <a:ext cx="15540752" cy="2926080"/>
          </a:xfrm>
        </p:spPr>
        <p:txBody>
          <a:bodyPr anchor="ctr">
            <a:normAutofit/>
          </a:bodyPr>
          <a:lstStyle>
            <a:lvl1pPr algn="r">
              <a:defRPr sz="9998" b="0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16715" y="9920274"/>
            <a:ext cx="6399133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171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27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9B28-9417-409E-B532-4AAF187370DD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9316" y="10528212"/>
            <a:ext cx="0" cy="1828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2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723" y="1170432"/>
            <a:ext cx="19435081" cy="29992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7722" y="4572000"/>
            <a:ext cx="9507284" cy="8046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75520" y="4572000"/>
            <a:ext cx="9507284" cy="80467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C1E6D-F5FF-491B-BDE6-6CA1501A85BA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47723" y="1170432"/>
            <a:ext cx="19435081" cy="29992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722" y="4359272"/>
            <a:ext cx="9507284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599" b="0" cap="none" baseline="0">
                <a:solidFill>
                  <a:schemeClr val="accent1"/>
                </a:solidFill>
                <a:latin typeface="+mn-lt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7722" y="5935576"/>
            <a:ext cx="9507284" cy="668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75520" y="4359272"/>
            <a:ext cx="9507284" cy="16459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45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marL="0" lvl="0" indent="0" algn="l" defTabSz="1828343" rtl="0" eaLnBrk="1" latinLnBrk="0" hangingPunct="1">
              <a:lnSpc>
                <a:spcPct val="90000"/>
              </a:lnSpc>
              <a:spcBef>
                <a:spcPts val="3599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75520" y="5935576"/>
            <a:ext cx="9507284" cy="668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A279-F6FE-4CF1-9732-4F1D35ABCBA0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21D7-706E-47ED-87DF-7D278C7D5C45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7ACD-F657-4BFE-A758-C52A6D726B8C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8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047723" y="943018"/>
            <a:ext cx="8775954" cy="34747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7024" y="1645920"/>
            <a:ext cx="11353890" cy="10369296"/>
          </a:xfrm>
        </p:spPr>
        <p:txBody>
          <a:bodyPr/>
          <a:lstStyle>
            <a:lvl1pPr>
              <a:defRPr sz="4799"/>
            </a:lvl1pPr>
            <a:lvl2pPr>
              <a:defRPr sz="3999"/>
            </a:lvl2pPr>
            <a:lvl3pPr>
              <a:defRPr sz="3199"/>
            </a:lvl3pPr>
            <a:lvl4pPr>
              <a:defRPr sz="3199"/>
            </a:lvl4pPr>
            <a:lvl5pPr>
              <a:defRPr sz="3199"/>
            </a:lvl5pPr>
            <a:lvl6pPr>
              <a:defRPr sz="3199"/>
            </a:lvl6pPr>
            <a:lvl7pPr>
              <a:defRPr sz="3199"/>
            </a:lvl7pPr>
            <a:lvl8pPr>
              <a:defRPr sz="3199"/>
            </a:lvl8pPr>
            <a:lvl9pPr>
              <a:defRPr sz="31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7723" y="4515012"/>
            <a:ext cx="8775954" cy="7524588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None/>
              <a:defRPr sz="3199"/>
            </a:lvl1pPr>
            <a:lvl2pPr marL="914171" indent="0">
              <a:buNone/>
              <a:defRPr sz="2399"/>
            </a:lvl2pPr>
            <a:lvl3pPr marL="1828343" indent="0">
              <a:buNone/>
              <a:defRPr sz="2000"/>
            </a:lvl3pPr>
            <a:lvl4pPr marL="2742514" indent="0">
              <a:buNone/>
              <a:defRPr sz="1800"/>
            </a:lvl4pPr>
            <a:lvl5pPr marL="3656686" indent="0">
              <a:buNone/>
              <a:defRPr sz="1800"/>
            </a:lvl5pPr>
            <a:lvl6pPr marL="4570857" indent="0">
              <a:buNone/>
              <a:defRPr sz="1800"/>
            </a:lvl6pPr>
            <a:lvl7pPr marL="5485028" indent="0">
              <a:buNone/>
              <a:defRPr sz="1800"/>
            </a:lvl7pPr>
            <a:lvl8pPr marL="6399200" indent="0">
              <a:buNone/>
              <a:defRPr sz="1800"/>
            </a:lvl8pPr>
            <a:lvl9pPr marL="7313371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512C-7505-4F01-9E68-A15449256D80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2" y="9920276"/>
            <a:ext cx="15540752" cy="2926080"/>
          </a:xfrm>
        </p:spPr>
        <p:txBody>
          <a:bodyPr anchor="ctr">
            <a:normAutofit/>
          </a:bodyPr>
          <a:lstStyle>
            <a:lvl1pPr algn="r">
              <a:defRPr sz="9998" spc="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24371556" cy="914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16715" y="9920276"/>
            <a:ext cx="6399133" cy="29260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A00-4EB4-440E-8269-9061DD3EA8EA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9318" y="10528212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3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7723" y="1170432"/>
            <a:ext cx="19435081" cy="2999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724" y="4572000"/>
            <a:ext cx="19435079" cy="80467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723" y="12941408"/>
            <a:ext cx="430716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39D7CD-2219-415C-9F72-C3ED3A6FE182}" type="datetime1">
              <a:rPr lang="en-US" smtClean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3342" y="12941408"/>
            <a:ext cx="11799842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69023" y="12941408"/>
            <a:ext cx="1946825" cy="54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23603" y="1652648"/>
            <a:ext cx="0" cy="1828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56940243-D197-49B2-858E-B9CCA242037A}"/>
              </a:ext>
            </a:extLst>
          </p:cNvPr>
          <p:cNvSpPr/>
          <p:nvPr userDrawn="1"/>
        </p:nvSpPr>
        <p:spPr>
          <a:xfrm rot="16200000">
            <a:off x="22199868" y="666271"/>
            <a:ext cx="521207" cy="5239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7DC25-550F-4642-8EF3-BC6EA6A4D169}"/>
              </a:ext>
            </a:extLst>
          </p:cNvPr>
          <p:cNvSpPr txBox="1"/>
          <p:nvPr userDrawn="1"/>
        </p:nvSpPr>
        <p:spPr>
          <a:xfrm>
            <a:off x="22130252" y="668286"/>
            <a:ext cx="786038" cy="461628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800" b="0" i="0" smtClean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pPr algn="ctr"/>
              <a:t>‹#›</a:t>
            </a:fld>
            <a:r>
              <a:rPr lang="id-ID" sz="1800" b="0" i="0" dirty="0">
                <a:solidFill>
                  <a:schemeClr val="bg1"/>
                </a:solidFill>
                <a:latin typeface="Montserrat Light" charset="0"/>
                <a:ea typeface="Montserrat Light" charset="0"/>
                <a:cs typeface="Montserrat Light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489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3901" r:id="rId12"/>
  </p:sldLayoutIdLst>
  <p:hf sldNum="0" hdr="0" ftr="0" dt="0"/>
  <p:txStyles>
    <p:titleStyle>
      <a:lvl1pPr algn="l" defTabSz="1828343" rtl="0" eaLnBrk="1" latinLnBrk="0" hangingPunct="1">
        <a:lnSpc>
          <a:spcPct val="80000"/>
        </a:lnSpc>
        <a:spcBef>
          <a:spcPct val="0"/>
        </a:spcBef>
        <a:buNone/>
        <a:defRPr sz="9998" kern="1200" cap="all" spc="2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82834" indent="-182834" algn="l" defTabSz="1828343" rtl="0" eaLnBrk="1" latinLnBrk="0" hangingPunct="1">
        <a:lnSpc>
          <a:spcPct val="90000"/>
        </a:lnSpc>
        <a:spcBef>
          <a:spcPts val="2399"/>
        </a:spcBef>
        <a:spcAft>
          <a:spcPts val="4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4399" kern="1200">
          <a:solidFill>
            <a:schemeClr val="tx1"/>
          </a:solidFill>
          <a:latin typeface="+mn-lt"/>
          <a:ea typeface="+mn-ea"/>
          <a:cs typeface="+mn-cs"/>
        </a:defRPr>
      </a:lvl1pPr>
      <a:lvl2pPr marL="530219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895888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3pPr>
      <a:lvl4pPr marL="1188423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4pPr>
      <a:lvl5pPr marL="1554091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5pPr>
      <a:lvl6pPr marL="1828343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6pPr>
      <a:lvl7pPr marL="2120878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7pPr>
      <a:lvl8pPr marL="2431696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8pPr>
      <a:lvl9pPr marL="2724231" indent="-274251" algn="l" defTabSz="1828343" rtl="0" eaLnBrk="1" latinLnBrk="0" hangingPunct="1">
        <a:lnSpc>
          <a:spcPct val="90000"/>
        </a:lnSpc>
        <a:spcBef>
          <a:spcPts val="400"/>
        </a:spcBef>
        <a:spcAft>
          <a:spcPts val="800"/>
        </a:spcAft>
        <a:buClr>
          <a:schemeClr val="accent1"/>
        </a:buClr>
        <a:buFont typeface="Wingdings 3" pitchFamily="18" charset="2"/>
        <a:buChar char=""/>
        <a:defRPr sz="2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9301" y="3065603"/>
            <a:ext cx="18978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STROJNO UČENJE INTERATOMSKIH POTENCIJALA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2122" y="2706171"/>
            <a:ext cx="14233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SAMOSTALNI SEMINAR IZ ISTRAŽIVANJA U FIZICI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22122" y="9398222"/>
            <a:ext cx="16246492" cy="2886651"/>
            <a:chOff x="4103022" y="5041657"/>
            <a:chExt cx="16246492" cy="2886651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37262" y="7343533"/>
              <a:ext cx="28641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Juraj Ovčar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22122" y="10164983"/>
            <a:ext cx="16246492" cy="2828720"/>
            <a:chOff x="4103022" y="5041657"/>
            <a:chExt cx="16246492" cy="2828720"/>
          </a:xfrm>
        </p:grpSpPr>
        <p:sp>
          <p:nvSpPr>
            <p:cNvPr id="15" name="TextBox 14"/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254450" y="7285602"/>
              <a:ext cx="7046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Mentor: dr. sc. Ivor Lončarić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23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‘Feed-forward’ neuronske mreže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CAF288-F5DA-4B04-9B8D-ABCEBE8CC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65" y="3998429"/>
            <a:ext cx="11471960" cy="864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D23F2-A5BB-4D40-8EE0-2D0515C537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664" y="6252676"/>
            <a:ext cx="9206815" cy="20261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D8F38D6-793A-4BBB-A82A-439A9730B0A4}"/>
              </a:ext>
            </a:extLst>
          </p:cNvPr>
          <p:cNvSpPr txBox="1"/>
          <p:nvPr/>
        </p:nvSpPr>
        <p:spPr>
          <a:xfrm>
            <a:off x="13048664" y="10815646"/>
            <a:ext cx="1037521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U našem slučaju je input popis atomskih koordinata, a output potencijalna energija te atomske konfiguracije.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E846EE-9E85-45B7-844D-A3BBADFF9890}"/>
              </a:ext>
            </a:extLst>
          </p:cNvPr>
          <p:cNvSpPr txBox="1"/>
          <p:nvPr/>
        </p:nvSpPr>
        <p:spPr>
          <a:xfrm>
            <a:off x="13048664" y="4777877"/>
            <a:ext cx="12736893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Output j-tog neurona u i-tom skrivenom sloju:</a:t>
            </a:r>
          </a:p>
        </p:txBody>
      </p:sp>
    </p:spTree>
    <p:extLst>
      <p:ext uri="{BB962C8B-B14F-4D97-AF65-F5344CB8AC3E}">
        <p14:creationId xmlns:p14="http://schemas.microsoft.com/office/powerpoint/2010/main" val="105950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Simetrijske funkcije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5117" y="6877903"/>
            <a:ext cx="17072722" cy="2428365"/>
            <a:chOff x="3276792" y="4309397"/>
            <a:chExt cx="17072722" cy="24283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03022" y="5041657"/>
                  <a:ext cx="16246492" cy="1696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Ukupna energija sustava se računa kao zbroj lokalnih doprinosa interakcija pojedinih atoma sa njihovom neposrednom okolinom. 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hr-HR" sz="24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U toj aproksimaciji neuronska mreža ukupnu energiju sustava  </a:t>
                  </a:r>
                  <a14:m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𝑁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atoma računa kao: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3022" y="5041657"/>
                  <a:ext cx="16246492" cy="1696105"/>
                </a:xfrm>
                <a:prstGeom prst="rect">
                  <a:avLst/>
                </a:prstGeom>
                <a:blipFill>
                  <a:blip r:embed="rId3"/>
                  <a:stretch>
                    <a:fillRect l="-600" b="-7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103022" y="4309397"/>
              <a:ext cx="96564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Atomski-centrirane simetrijske funkcije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DFEC3C-F7F2-468C-BC60-7E256E18A5E3}"/>
                  </a:ext>
                </a:extLst>
              </p:cNvPr>
              <p:cNvSpPr txBox="1"/>
              <p:nvPr/>
            </p:nvSpPr>
            <p:spPr>
              <a:xfrm>
                <a:off x="1121347" y="4327942"/>
                <a:ext cx="16246492" cy="169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Vektor kartezijevih koordinata svih atoma u sustavu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hr-HR" sz="24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hr-HR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nije dobar input za neuronske mreže.</a:t>
                </a: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Stoga se </a:t>
                </a:r>
                <a14:m>
                  <m:oMath xmlns:m="http://schemas.openxmlformats.org/officeDocument/2006/math">
                    <m:r>
                      <a:rPr lang="hr-HR" sz="24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transformira simetrijskim funkcijama (deskriptorima) </a:t>
                </a:r>
                <a14:m>
                  <m:oMath xmlns:m="http://schemas.openxmlformats.org/officeDocument/2006/math">
                    <m:r>
                      <a:rPr lang="hr-HR" sz="2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u vektore invarijantne na operacije simetrije sustava.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DFEC3C-F7F2-468C-BC60-7E256E18A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7" y="4327942"/>
                <a:ext cx="16246492" cy="1696105"/>
              </a:xfrm>
              <a:prstGeom prst="rect">
                <a:avLst/>
              </a:prstGeom>
              <a:blipFill>
                <a:blip r:embed="rId4"/>
                <a:stretch>
                  <a:fillRect l="-600" b="-7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97ADB0D-4A9F-49CA-A8B0-4C2030846D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82" y="10177573"/>
            <a:ext cx="4065303" cy="1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Simetrijske funkcije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8232" y="3998429"/>
            <a:ext cx="17072722" cy="1238552"/>
            <a:chOff x="3276792" y="4309397"/>
            <a:chExt cx="17072722" cy="1238552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120358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Gaussove atomski-centrirane simetrijske funkcije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7ADB0D-4A9F-49CA-A8B0-4C2030846D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82" y="5035121"/>
            <a:ext cx="4065303" cy="14296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6B199-B75E-478F-BF1A-999DC04AD3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81" y="7251259"/>
            <a:ext cx="5555483" cy="581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554A2F-A6C9-41AF-B03E-D1840C47C9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82" y="8982812"/>
            <a:ext cx="8741134" cy="11764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00EAE5-3285-4AAD-B07C-CC22B9C20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82" y="10597753"/>
            <a:ext cx="17885134" cy="156783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66410D0-575F-41EA-B68D-3A05DC83E9FC}"/>
              </a:ext>
            </a:extLst>
          </p:cNvPr>
          <p:cNvGrpSpPr/>
          <p:nvPr/>
        </p:nvGrpSpPr>
        <p:grpSpPr>
          <a:xfrm>
            <a:off x="708232" y="12709962"/>
            <a:ext cx="17072722" cy="1272600"/>
            <a:chOff x="3276792" y="4275349"/>
            <a:chExt cx="17072722" cy="12726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4354A2-82F6-4158-AF2F-7E05AB5701BC}"/>
                </a:ext>
              </a:extLst>
            </p:cNvPr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1D194E5-CDFA-4CAE-8608-657DB7B9AED4}"/>
                    </a:ext>
                  </a:extLst>
                </p:cNvPr>
                <p:cNvSpPr txBox="1"/>
                <p:nvPr/>
              </p:nvSpPr>
              <p:spPr>
                <a:xfrm>
                  <a:off x="4103022" y="4275349"/>
                  <a:ext cx="1293296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hr-HR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a14:m>
                  <a:r>
                    <a:rPr lang="hr-HR" sz="3200" spc="600" dirty="0">
                      <a:solidFill>
                        <a:schemeClr val="tx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 je glatka funkcija na</a:t>
                  </a:r>
                  <a:r>
                    <a:rPr lang="hr-HR" sz="3200" dirty="0">
                      <a:ea typeface="Montserrat Light" charset="0"/>
                      <a:cs typeface="Montserrat Light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hr-HR" sz="3200" i="1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𝑟</m:t>
                      </m:r>
                      <m:r>
                        <a:rPr lang="hr-H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ontserrat Light" charset="0"/>
                        </a:rPr>
                        <m:t>≤</m:t>
                      </m:r>
                      <m:sSub>
                        <m:sSubPr>
                          <m:ctrlPr>
                            <a:rPr lang="hr-H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hr-HR" sz="3200" spc="600" dirty="0">
                      <a:solidFill>
                        <a:schemeClr val="tx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 te vrijedi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hr-HR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hr-HR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hr-H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hr-H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hr-HR" sz="3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hr-HR" sz="3200" spc="600" dirty="0">
                      <a:solidFill>
                        <a:schemeClr val="tx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.</a:t>
                  </a:r>
                  <a:endParaRPr lang="en-US" sz="3200" spc="600" dirty="0">
                    <a:solidFill>
                      <a:schemeClr val="tx2"/>
                    </a:solidFill>
                    <a:latin typeface="Montserrat"/>
                    <a:ea typeface="Montserrat" charset="0"/>
                    <a:cs typeface="Montserrat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1D194E5-CDFA-4CAE-8608-657DB7B9A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3022" y="4275349"/>
                  <a:ext cx="12932964" cy="584775"/>
                </a:xfrm>
                <a:prstGeom prst="rect">
                  <a:avLst/>
                </a:prstGeom>
                <a:blipFill>
                  <a:blip r:embed="rId7"/>
                  <a:stretch>
                    <a:fillRect t="-12500" r="-283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Shape 2906">
              <a:extLst>
                <a:ext uri="{FF2B5EF4-FFF2-40B4-BE49-F238E27FC236}">
                  <a16:creationId xmlns:a16="http://schemas.microsoft.com/office/drawing/2014/main" id="{A682E416-5A5F-4DC0-A458-13F673B8939C}"/>
                </a:ext>
              </a:extLst>
            </p:cNvPr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292686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15691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Simetrijske funkcije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54A2F-A6C9-41AF-B03E-D1840C47C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04" y="12074110"/>
            <a:ext cx="8741134" cy="1176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9CA28E-64A3-4900-AD1A-B5EED41DC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616" y="3311387"/>
            <a:ext cx="10476417" cy="8199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3F3A06-F53D-4752-88F6-D10E68F36EC3}"/>
                  </a:ext>
                </a:extLst>
              </p:cNvPr>
              <p:cNvSpPr txBox="1"/>
              <p:nvPr/>
            </p:nvSpPr>
            <p:spPr>
              <a:xfrm>
                <a:off x="17839987" y="8929439"/>
                <a:ext cx="534447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Opisuju interakcije dva atoma.</a:t>
                </a: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3F3A06-F53D-4752-88F6-D10E68F36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987" y="8929439"/>
                <a:ext cx="5344477" cy="1754326"/>
              </a:xfrm>
              <a:prstGeom prst="rect">
                <a:avLst/>
              </a:prstGeom>
              <a:blipFill>
                <a:blip r:embed="rId5"/>
                <a:stretch>
                  <a:fillRect l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40591BF-426E-427B-8D8D-E5FDA12260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845" y="12223025"/>
            <a:ext cx="5449619" cy="439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99A3CE-412D-4E6A-B8AD-2ADCFD7432DC}"/>
              </a:ext>
            </a:extLst>
          </p:cNvPr>
          <p:cNvSpPr txBox="1"/>
          <p:nvPr/>
        </p:nvSpPr>
        <p:spPr>
          <a:xfrm>
            <a:off x="16582838" y="12277280"/>
            <a:ext cx="125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53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81379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Simetrijske funkcije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00EAE5-3285-4AAD-B07C-CC22B9C20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04" y="11266787"/>
            <a:ext cx="17885134" cy="1567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9A44FD-4B09-4973-A523-5CF1F53DA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68" y="2522178"/>
            <a:ext cx="11669006" cy="7890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440860-C9DC-4386-B4ED-4EE13179210E}"/>
                  </a:ext>
                </a:extLst>
              </p:cNvPr>
              <p:cNvSpPr txBox="1"/>
              <p:nvPr/>
            </p:nvSpPr>
            <p:spPr>
              <a:xfrm>
                <a:off x="18482599" y="8595979"/>
                <a:ext cx="5344477" cy="169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Opisuju interakcije tri atoma.</a:t>
                </a: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η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= 0.005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440860-C9DC-4386-B4ED-4EE131792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2599" y="8595979"/>
                <a:ext cx="5344477" cy="1696105"/>
              </a:xfrm>
              <a:prstGeom prst="rect">
                <a:avLst/>
              </a:prstGeom>
              <a:blipFill>
                <a:blip r:embed="rId5"/>
                <a:stretch>
                  <a:fillRect l="-1824" b="-5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30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Programski paket Amp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5117" y="3463638"/>
            <a:ext cx="17072722" cy="2429328"/>
            <a:chOff x="3276792" y="4309397"/>
            <a:chExt cx="17072722" cy="2429328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169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Skup alata i Python modula za konstrukciju, manipulaciju, vizualizaciju te vršenje atomističkih simulacija.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Služi kao sučelje za mnoge pakete za proračun elektronske strukture (Quantum ESPRESSO, GPAW, VASP, Dacapo...)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92179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ASE (Atomic Simulation Environment)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117" y="6506089"/>
            <a:ext cx="17072722" cy="3537323"/>
            <a:chOff x="3276792" y="4309397"/>
            <a:chExt cx="17072722" cy="3537323"/>
          </a:xfrm>
        </p:grpSpPr>
        <p:sp>
          <p:nvSpPr>
            <p:cNvPr id="15" name="TextBox 14"/>
            <p:cNvSpPr txBox="1"/>
            <p:nvPr/>
          </p:nvSpPr>
          <p:spPr>
            <a:xfrm>
              <a:off x="4103022" y="5041657"/>
              <a:ext cx="16246492" cy="2805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Dizajniran kao modul ASE-a.  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Proračune elektronske strukture napravljene u VASP-u učitavamo preko ASE-a u Amp.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Istrenirane neuronske mreže mogu se koristiti za atomističke simulacije u ASE-u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104151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Amp (Atomistic Machine-learning Package)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291023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3" y="1811514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Molekule</a:t>
            </a:r>
            <a:r>
              <a:rPr lang="en-US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CO </a:t>
            </a:r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na</a:t>
            </a:r>
            <a:r>
              <a:rPr lang="en-US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povr</a:t>
            </a:r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šini Pd(111)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93F1E-2455-4818-B0D1-E319701E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22" y="3724954"/>
            <a:ext cx="13635492" cy="72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0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3" y="1811514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Molekule</a:t>
            </a:r>
            <a:r>
              <a:rPr lang="en-US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CO </a:t>
            </a:r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na</a:t>
            </a:r>
            <a:r>
              <a:rPr lang="en-US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povr</a:t>
            </a:r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šini Pd(111)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E8D1DF-5C60-4902-AB0F-7341578BF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53" y="4331154"/>
            <a:ext cx="16274143" cy="672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66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Ulazni parametri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5117" y="3320677"/>
            <a:ext cx="17072722" cy="3537323"/>
            <a:chOff x="3276792" y="4309397"/>
            <a:chExt cx="17072722" cy="35373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103022" y="5041657"/>
                  <a:ext cx="16246492" cy="28050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Više od </a:t>
                  </a:r>
                  <a14:m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1.6 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Montserrat Light" charset="0"/>
                        </a:rPr>
                        <m:t>× </m:t>
                      </m:r>
                      <m:sSup>
                        <m:sSupPr>
                          <m:ctrlP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dostupnih slika (atomskih konfiguracija za koje su izračunate energije).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hr-HR" sz="24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Training set – 5200 slika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Validacijski set – 1759 slika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Testni set – 1200 slika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3022" y="5041657"/>
                  <a:ext cx="16246492" cy="2805063"/>
                </a:xfrm>
                <a:prstGeom prst="rect">
                  <a:avLst/>
                </a:prstGeom>
                <a:blipFill>
                  <a:blip r:embed="rId3"/>
                  <a:stretch>
                    <a:fillRect l="-600" b="-41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4103022" y="4309397"/>
              <a:ext cx="18357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Setovi 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117" y="7059742"/>
            <a:ext cx="21906121" cy="6872448"/>
            <a:chOff x="3276792" y="4296336"/>
            <a:chExt cx="16883276" cy="6872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913576" y="5041657"/>
                  <a:ext cx="16246492" cy="61271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Koristili smo gausijanske deskriptore s kosinusnom cutoff-funkcijom: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hr-HR" sz="24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hr-HR" sz="24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endParaRPr lang="hr-HR" sz="24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Odabrani parametri: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Deskriptori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η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=(0.05, 0.23, 1.08, 5.0)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r-H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hr-HR" sz="24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Deskriptori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hr-H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η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=0.005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2400" i="1" dirty="0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γ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=(1, −1)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ζ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=</m:t>
                      </m:r>
                      <m:d>
                        <m:dPr>
                          <m:ctrlPr>
                            <a:rPr lang="hr-HR" sz="2400" b="0" i="1" smtClean="0">
                              <a:latin typeface="Cambria Math" panose="02040503050406030204" pitchFamily="18" charset="0"/>
                              <a:ea typeface="Montserrat Light" charset="0"/>
                              <a:cs typeface="Montserrat Light" charset="0"/>
                            </a:rPr>
                          </m:ctrlPr>
                        </m:d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  <a:ea typeface="Montserrat Light" charset="0"/>
                              <a:cs typeface="Montserrat Light" charset="0"/>
                            </a:rPr>
                            <m:t>1.0, 4.0</m:t>
                          </m:r>
                        </m:e>
                      </m:d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</a:t>
                  </a:r>
                </a:p>
                <a:p>
                  <a:pPr algn="just"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Ukupno 108 deskriptora.</a:t>
                  </a:r>
                </a:p>
                <a:p>
                  <a:pPr algn="just">
                    <a:lnSpc>
                      <a:spcPct val="150000"/>
                    </a:lnSpc>
                  </a:pPr>
                  <a:endParaRPr lang="hr-HR" sz="24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smo varirali između </a:t>
                  </a:r>
                  <a14:m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2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</a:t>
                  </a:r>
                  <a:r>
                    <a:rPr lang="hr-HR" sz="2400" dirty="0">
                      <a:latin typeface="Times New Roman" panose="02020603050405020304" pitchFamily="18" charset="0"/>
                      <a:ea typeface="Montserrat Light" charset="0"/>
                      <a:cs typeface="Times New Roman" panose="02020603050405020304" pitchFamily="18" charset="0"/>
                    </a:rPr>
                    <a:t>Å </a:t>
                  </a: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i 6.5 </a:t>
                  </a:r>
                  <a:r>
                    <a:rPr lang="hr-HR" sz="2400" dirty="0">
                      <a:latin typeface="Times New Roman" panose="02020603050405020304" pitchFamily="18" charset="0"/>
                      <a:ea typeface="Montserrat Light" charset="0"/>
                      <a:cs typeface="Times New Roman" panose="02020603050405020304" pitchFamily="18" charset="0"/>
                    </a:rPr>
                    <a:t>Å</a:t>
                  </a: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576" y="5041657"/>
                  <a:ext cx="16246492" cy="6127127"/>
                </a:xfrm>
                <a:prstGeom prst="rect">
                  <a:avLst/>
                </a:prstGeom>
                <a:blipFill>
                  <a:blip r:embed="rId4"/>
                  <a:stretch>
                    <a:fillRect l="-463" b="-1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3913576" y="4296336"/>
              <a:ext cx="28734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Deskriptori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430561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6CCA8CA-EC19-4D69-8E0C-ACD40838ED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88" y="9223571"/>
            <a:ext cx="5449619" cy="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7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46" y="835798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Sprječavanje overfitting-a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95427-2454-4806-92A8-8F80E7E86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60" y="2450444"/>
            <a:ext cx="18169129" cy="9680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B5A9A2-8DB0-4BD8-8893-3530A76E530D}"/>
                  </a:ext>
                </a:extLst>
              </p:cNvPr>
              <p:cNvSpPr txBox="1"/>
              <p:nvPr/>
            </p:nvSpPr>
            <p:spPr>
              <a:xfrm>
                <a:off x="4065578" y="12619489"/>
                <a:ext cx="16246492" cy="60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Treniranje mreže 30-20-10-10 za zadani cutoff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=4.25 Å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9B5A9A2-8DB0-4BD8-8893-3530A76E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578" y="12619489"/>
                <a:ext cx="16246492" cy="607089"/>
              </a:xfrm>
              <a:prstGeom prst="rect">
                <a:avLst/>
              </a:prstGeom>
              <a:blipFill>
                <a:blip r:embed="rId4"/>
                <a:stretch>
                  <a:fillRect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05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7009" y="1847206"/>
            <a:ext cx="10723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Pregled seminara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SSIF: STROJNO UČENJE INTERATOMSKIH POTENCIJALA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4101" y="4343606"/>
            <a:ext cx="17072722" cy="1321332"/>
            <a:chOff x="3276792" y="4309397"/>
            <a:chExt cx="17072722" cy="1321332"/>
          </a:xfrm>
        </p:grpSpPr>
        <p:sp>
          <p:nvSpPr>
            <p:cNvPr id="9" name="TextBox 8"/>
            <p:cNvSpPr txBox="1"/>
            <p:nvPr/>
          </p:nvSpPr>
          <p:spPr>
            <a:xfrm>
              <a:off x="4103022" y="5041657"/>
              <a:ext cx="16246492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400" dirty="0">
                <a:latin typeface="Montserrat Light"/>
                <a:ea typeface="Montserrat Light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03022" y="4309397"/>
              <a:ext cx="1575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1. Uvod – dinamika malih (dvoatomskih) molekula na površinama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4101" y="6750510"/>
            <a:ext cx="17072722" cy="1875330"/>
            <a:chOff x="3276792" y="4309397"/>
            <a:chExt cx="17072722" cy="1875330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Izložit ćemo osnovni princip rada umjetnih neuronskih mreža i mogućnost njihove primjene kao alata za konstrukciju ploha potencijalne energije na kojima se može provoditi molekularna dinamika.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43122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2. Strojno učenje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4101" y="9432723"/>
            <a:ext cx="17072722" cy="1875330"/>
            <a:chOff x="3276792" y="4309397"/>
            <a:chExt cx="17072722" cy="1875330"/>
          </a:xfrm>
        </p:grpSpPr>
        <p:sp>
          <p:nvSpPr>
            <p:cNvPr id="15" name="TextBox 14"/>
            <p:cNvSpPr txBox="1"/>
            <p:nvPr/>
          </p:nvSpPr>
          <p:spPr>
            <a:xfrm>
              <a:off x="4103022" y="5041657"/>
              <a:ext cx="16246492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Strojno učenje smo implementirali u programskom paketu Amp. Provjerili smo preciznost neuronskih mreža u ovisnosti o njihovoj veličini i nekim ulaznim parametrima.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29582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3. Rezultati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7AFA8F-0B34-4353-A703-850651908091}"/>
              </a:ext>
            </a:extLst>
          </p:cNvPr>
          <p:cNvSpPr txBox="1"/>
          <p:nvPr/>
        </p:nvSpPr>
        <p:spPr>
          <a:xfrm>
            <a:off x="1430331" y="5163729"/>
            <a:ext cx="162464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Želimo proučiti dinamiku molekula CO na površini Pd(111). Reći ćemo nešto o tehnološkoj primjeni takvih sustava te pokazati gdje se javlja potreba za korištenjem neuronskih mreža pri računalnim simulacijama njihove dinamike.</a:t>
            </a:r>
          </a:p>
        </p:txBody>
      </p:sp>
    </p:spTree>
    <p:extLst>
      <p:ext uri="{BB962C8B-B14F-4D97-AF65-F5344CB8AC3E}">
        <p14:creationId xmlns:p14="http://schemas.microsoft.com/office/powerpoint/2010/main" val="3204465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46" y="803979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Provjera 30-20-10-10 na validacijskom setu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F2A52A-D41A-4889-AB6D-5C9FA9D0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21" y="2304138"/>
            <a:ext cx="12838343" cy="1141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86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46" y="803979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Provjera 30-20-10-10 na testnom setu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72431-B5C0-4C9F-9D3B-F1EE2014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13" y="2282613"/>
            <a:ext cx="12862559" cy="11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2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46" y="803979"/>
                <a:ext cx="2440109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6600" spc="600" dirty="0">
                    <a:solidFill>
                      <a:schemeClr val="tx2"/>
                    </a:solidFill>
                    <a:latin typeface="Montserrat" charset="0"/>
                    <a:ea typeface="Montserrat" charset="0"/>
                    <a:cs typeface="Montserrat" charset="0"/>
                  </a:rPr>
                  <a:t>Preciznost testiranih mreža u ovisnosti 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6600" i="1" spc="6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6600" b="0" i="1" spc="6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6600" b="0" i="1" spc="6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sz="96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" y="803979"/>
                <a:ext cx="24401095" cy="1107996"/>
              </a:xfrm>
              <a:prstGeom prst="rect">
                <a:avLst/>
              </a:prstGeom>
              <a:blipFill>
                <a:blip r:embed="rId3"/>
                <a:stretch>
                  <a:fillRect t="-19231" b="-4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A331A-3F8B-4047-BAD3-5ABE407E3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53" y="2148840"/>
            <a:ext cx="15422879" cy="11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46" y="803979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Analiza deskriptora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3.REZULTATI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1D9D6-A9E7-4BAC-9288-B22D1CA27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96" y="2809430"/>
            <a:ext cx="21885858" cy="8097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3B2E9-5D49-4922-AF62-ACB6138E3F17}"/>
              </a:ext>
            </a:extLst>
          </p:cNvPr>
          <p:cNvSpPr txBox="1"/>
          <p:nvPr/>
        </p:nvSpPr>
        <p:spPr>
          <a:xfrm>
            <a:off x="4065579" y="11367216"/>
            <a:ext cx="162464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„Violinski graf” deskriptora za atome C.</a:t>
            </a:r>
          </a:p>
        </p:txBody>
      </p:sp>
    </p:spTree>
    <p:extLst>
      <p:ext uri="{BB962C8B-B14F-4D97-AF65-F5344CB8AC3E}">
        <p14:creationId xmlns:p14="http://schemas.microsoft.com/office/powerpoint/2010/main" val="3595476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Zaključak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5117" y="4477499"/>
            <a:ext cx="21169556" cy="1238552"/>
            <a:chOff x="3276792" y="4309397"/>
            <a:chExt cx="21169556" cy="1238552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203433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Implementirali smo strojno učenje neuronskim mrežama u programskom paketu Amp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117" y="6506089"/>
            <a:ext cx="23693387" cy="1238552"/>
            <a:chOff x="3276792" y="4309397"/>
            <a:chExt cx="23693387" cy="1238552"/>
          </a:xfrm>
        </p:grpSpPr>
        <p:sp>
          <p:nvSpPr>
            <p:cNvPr id="15" name="TextBox 14"/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228671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Konstruirali smo plohu potencijalne energije na kojoj se može provoditi molekularna dinamika</a:t>
              </a:r>
            </a:p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molekula CO na površini Pd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9F0AF2-5A17-4FE9-8A33-391C6AE544AD}"/>
              </a:ext>
            </a:extLst>
          </p:cNvPr>
          <p:cNvGrpSpPr/>
          <p:nvPr/>
        </p:nvGrpSpPr>
        <p:grpSpPr>
          <a:xfrm>
            <a:off x="295117" y="9053242"/>
            <a:ext cx="21163272" cy="1238552"/>
            <a:chOff x="3276792" y="4309397"/>
            <a:chExt cx="21163272" cy="1238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CDB2DB-1A0B-4A6D-9DC3-C1D18E674339}"/>
                </a:ext>
              </a:extLst>
            </p:cNvPr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161BB9-6854-4461-8222-B719672B6CAC}"/>
                </a:ext>
              </a:extLst>
            </p:cNvPr>
            <p:cNvSpPr txBox="1"/>
            <p:nvPr/>
          </p:nvSpPr>
          <p:spPr>
            <a:xfrm>
              <a:off x="4103022" y="4309397"/>
              <a:ext cx="203370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Najbolja neuronska mreža koju smo pronašli je 5-5 koja daje grešku 2.11 meV/atom 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1" name="Shape 2906">
              <a:extLst>
                <a:ext uri="{FF2B5EF4-FFF2-40B4-BE49-F238E27FC236}">
                  <a16:creationId xmlns:a16="http://schemas.microsoft.com/office/drawing/2014/main" id="{9EA00805-5986-4A6C-8AB4-CEE0D29B4CC0}"/>
                </a:ext>
              </a:extLst>
            </p:cNvPr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D97531-0CC7-45C7-859F-4404B1397C6D}"/>
              </a:ext>
            </a:extLst>
          </p:cNvPr>
          <p:cNvGrpSpPr/>
          <p:nvPr/>
        </p:nvGrpSpPr>
        <p:grpSpPr>
          <a:xfrm>
            <a:off x="301401" y="11701497"/>
            <a:ext cx="19466910" cy="1238552"/>
            <a:chOff x="3276792" y="4309397"/>
            <a:chExt cx="19466910" cy="12385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03DA9C-698F-40F4-92CB-EB7B9F3AB4D8}"/>
                </a:ext>
              </a:extLst>
            </p:cNvPr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A76FD8-4FE4-4E5F-BBC7-1A7E5B3FB699}"/>
                    </a:ext>
                  </a:extLst>
                </p:cNvPr>
                <p:cNvSpPr txBox="1"/>
                <p:nvPr/>
              </p:nvSpPr>
              <p:spPr>
                <a:xfrm>
                  <a:off x="4103022" y="4309397"/>
                  <a:ext cx="1864068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hr-HR" sz="3200" spc="600" dirty="0">
                      <a:solidFill>
                        <a:schemeClr val="tx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Preciznost neuronskih mreža jače ovisi o parametru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hr-HR" sz="3200" i="1" spc="60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3200" b="0" i="1" spc="60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hr-HR" sz="3200" b="0" i="1" spc="60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a14:m>
                  <a:r>
                    <a:rPr lang="hr-HR" sz="3200" spc="600" dirty="0">
                      <a:solidFill>
                        <a:schemeClr val="tx2"/>
                      </a:solidFill>
                      <a:latin typeface="Montserrat" charset="0"/>
                      <a:ea typeface="Montserrat" charset="0"/>
                      <a:cs typeface="Montserrat" charset="0"/>
                    </a:rPr>
                    <a:t> nego o veličini mreže</a:t>
                  </a:r>
                  <a:endParaRPr lang="en-US" sz="3200" spc="600" dirty="0">
                    <a:solidFill>
                      <a:schemeClr val="tx2"/>
                    </a:solidFill>
                    <a:latin typeface="Montserrat" charset="0"/>
                    <a:ea typeface="Montserrat" charset="0"/>
                    <a:cs typeface="Montserrat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A76FD8-4FE4-4E5F-BBC7-1A7E5B3FB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3022" y="4309397"/>
                  <a:ext cx="18640680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850" t="-12632" b="-3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hape 2906">
              <a:extLst>
                <a:ext uri="{FF2B5EF4-FFF2-40B4-BE49-F238E27FC236}">
                  <a16:creationId xmlns:a16="http://schemas.microsoft.com/office/drawing/2014/main" id="{20C04E78-EFDE-4CAA-871F-1AB705221450}"/>
                </a:ext>
              </a:extLst>
            </p:cNvPr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4194621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Zahvale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SAMOSTALNI SEMINAR IZ ISTRAŽIVANJA U FIZICI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220" y="3917505"/>
            <a:ext cx="23159225" cy="810805"/>
            <a:chOff x="-16017373" y="4737144"/>
            <a:chExt cx="55915878" cy="810805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hr-HR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6017373" y="4737144"/>
              <a:ext cx="55915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Zahvaljujem se svojem mentoru dr. sc. Ivoru Lončariću na svoj pomoći pri izradi ovog seminara.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F6BC117-E477-44AB-AA3F-781455274FF0}"/>
              </a:ext>
            </a:extLst>
          </p:cNvPr>
          <p:cNvSpPr txBox="1"/>
          <p:nvPr/>
        </p:nvSpPr>
        <p:spPr>
          <a:xfrm>
            <a:off x="106617" y="6858000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Hvala Vam na pažnji!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3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47206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Heterogena kataliza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1.UVOD-DINAMIKA MALIH MOLEKULA NA POVRŠINAMA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6616" y="3796563"/>
            <a:ext cx="16431223" cy="1337289"/>
            <a:chOff x="4103022" y="3803105"/>
            <a:chExt cx="16431223" cy="1337289"/>
          </a:xfrm>
        </p:grpSpPr>
        <p:sp>
          <p:nvSpPr>
            <p:cNvPr id="9" name="TextBox 8"/>
            <p:cNvSpPr txBox="1"/>
            <p:nvPr/>
          </p:nvSpPr>
          <p:spPr>
            <a:xfrm>
              <a:off x="4287753" y="3803105"/>
              <a:ext cx="16246492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Procesi u kojima prisustvo neke tvari (katalizatora) potiče ili ubrzava kemijsku reakciju među nekim drugim tvarima (reaktantima).</a:t>
              </a: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Riječ heterogena znači da su agregatne faze katalizatora i reaktanata različite.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03022" y="4309397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5117" y="5353224"/>
            <a:ext cx="17072722" cy="1321332"/>
            <a:chOff x="3276792" y="4309397"/>
            <a:chExt cx="17072722" cy="1321332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41657"/>
              <a:ext cx="16246492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Konverzija atmosferskog dušika u amonijak. Plinovi dušika i vodika kemijski reagiraju na metalnim (Fe) površinama.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67952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Haber-Bosch proces (1909.)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117" y="7124225"/>
            <a:ext cx="17072722" cy="2983325"/>
            <a:chOff x="3276792" y="4309397"/>
            <a:chExt cx="17072722" cy="2983325"/>
          </a:xfrm>
        </p:grpSpPr>
        <p:sp>
          <p:nvSpPr>
            <p:cNvPr id="15" name="TextBox 14"/>
            <p:cNvSpPr txBox="1"/>
            <p:nvPr/>
          </p:nvSpPr>
          <p:spPr>
            <a:xfrm>
              <a:off x="4103022" y="5041657"/>
              <a:ext cx="16246492" cy="225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Prvi korak procesa je oksidacija amonijaka kisikom na površini platine.  Konačni produkt procesa je dušićna kiselina.</a:t>
              </a: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Dušićna kiselina je osnovna komponenta umjetnih gnojiva.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U oba procesa  je ključnu ulogu odigrala reakcija plinova na metalnim površinama.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6274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Ostwaldov proces (1902.)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D2E7C7-AB51-4D58-8ECC-9A4C881F13A2}"/>
              </a:ext>
            </a:extLst>
          </p:cNvPr>
          <p:cNvGrpSpPr/>
          <p:nvPr/>
        </p:nvGrpSpPr>
        <p:grpSpPr>
          <a:xfrm>
            <a:off x="295117" y="11289479"/>
            <a:ext cx="17072722" cy="1321332"/>
            <a:chOff x="3276792" y="4309397"/>
            <a:chExt cx="17072722" cy="13213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5E08C5-EEC4-4EB0-AC38-071F48ADD9FF}"/>
                </a:ext>
              </a:extLst>
            </p:cNvPr>
            <p:cNvSpPr txBox="1"/>
            <p:nvPr/>
          </p:nvSpPr>
          <p:spPr>
            <a:xfrm>
              <a:off x="4103022" y="5041657"/>
              <a:ext cx="16246492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Katalitički pretvornici u automobilima, oksidacija CO na površini Pt, epoksidacija etilena, ...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8CCE22-3194-4D7C-A02E-7BCC3EFDED83}"/>
                </a:ext>
              </a:extLst>
            </p:cNvPr>
            <p:cNvSpPr txBox="1"/>
            <p:nvPr/>
          </p:nvSpPr>
          <p:spPr>
            <a:xfrm>
              <a:off x="4103022" y="4309397"/>
              <a:ext cx="31241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Još primjera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1" name="Shape 2906">
              <a:extLst>
                <a:ext uri="{FF2B5EF4-FFF2-40B4-BE49-F238E27FC236}">
                  <a16:creationId xmlns:a16="http://schemas.microsoft.com/office/drawing/2014/main" id="{12FEFD79-E22F-4E6B-9671-456A3A67B1CC}"/>
                </a:ext>
              </a:extLst>
            </p:cNvPr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104112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847206"/>
            <a:ext cx="24377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Heterogena kataliza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1.UVOD-DINAMIKA MALIH MOLEKULA NA POVRŠINAMA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6616" y="3796563"/>
            <a:ext cx="16431223" cy="1337289"/>
            <a:chOff x="4103022" y="3803105"/>
            <a:chExt cx="16431223" cy="1337289"/>
          </a:xfrm>
        </p:grpSpPr>
        <p:sp>
          <p:nvSpPr>
            <p:cNvPr id="9" name="TextBox 8"/>
            <p:cNvSpPr txBox="1"/>
            <p:nvPr/>
          </p:nvSpPr>
          <p:spPr>
            <a:xfrm>
              <a:off x="4287753" y="3803105"/>
              <a:ext cx="16246492" cy="50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03022" y="4309397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117" y="3239483"/>
            <a:ext cx="17072722" cy="1561650"/>
            <a:chOff x="3276792" y="4309397"/>
            <a:chExt cx="17072722" cy="1561650"/>
          </a:xfrm>
        </p:grpSpPr>
        <p:sp>
          <p:nvSpPr>
            <p:cNvPr id="15" name="TextBox 14"/>
            <p:cNvSpPr txBox="1"/>
            <p:nvPr/>
          </p:nvSpPr>
          <p:spPr>
            <a:xfrm>
              <a:off x="4103022" y="5281975"/>
              <a:ext cx="16246492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Mikroskopski model adsorpcije molekula na površine u okviru kinetičke teorije plinova: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58326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Irving Langmuir (1922.)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038996E-C6DA-4816-AA0C-CB45CA967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7" y="5374763"/>
            <a:ext cx="7907797" cy="51118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D8C479-8485-46BF-9B71-89FCC73809C6}"/>
              </a:ext>
            </a:extLst>
          </p:cNvPr>
          <p:cNvSpPr txBox="1"/>
          <p:nvPr/>
        </p:nvSpPr>
        <p:spPr>
          <a:xfrm>
            <a:off x="1121347" y="10727543"/>
            <a:ext cx="1624649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Krutina djeluje kao katalizator tako da molekule plina adsorbiraju na nju i kemijski reagiraju u tankom sloju na površini materijala.</a:t>
            </a:r>
          </a:p>
        </p:txBody>
      </p:sp>
    </p:spTree>
    <p:extLst>
      <p:ext uri="{BB962C8B-B14F-4D97-AF65-F5344CB8AC3E}">
        <p14:creationId xmlns:p14="http://schemas.microsoft.com/office/powerpoint/2010/main" val="19649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34244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Laserski inducirana </a:t>
            </a:r>
            <a:r>
              <a:rPr lang="en-US" sz="6600" spc="600" dirty="0" err="1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dinamika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1.UVOD-DINAMIKA MALIH MOLEKULA NA POVRŠINAMA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21346" y="3645558"/>
            <a:ext cx="20925853" cy="1143070"/>
            <a:chOff x="4027036" y="4108116"/>
            <a:chExt cx="16246492" cy="1143070"/>
          </a:xfrm>
        </p:grpSpPr>
        <p:sp>
          <p:nvSpPr>
            <p:cNvPr id="9" name="TextBox 8"/>
            <p:cNvSpPr txBox="1"/>
            <p:nvPr/>
          </p:nvSpPr>
          <p:spPr>
            <a:xfrm>
              <a:off x="4027036" y="4108116"/>
              <a:ext cx="16246492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Ozračivanje površina intenzivnim UV ili IR laserskim pulsevima može izazvati difuziju, desorpciju, disocijaciju i kemijske reakcije adsorbiranih molekula (admolekula).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Montserrat Light" charset="0"/>
                  <a:ea typeface="Montserrat Light" charset="0"/>
                  <a:cs typeface="Montserrat Light" charset="0"/>
                </a:rPr>
                <a:t>Na </a:t>
              </a:r>
              <a:r>
                <a:rPr lang="en-US" sz="2400" dirty="0" err="1">
                  <a:latin typeface="Montserrat Light" charset="0"/>
                  <a:ea typeface="Montserrat Light" charset="0"/>
                  <a:cs typeface="Montserrat Light" charset="0"/>
                </a:rPr>
                <a:t>taj</a:t>
              </a:r>
              <a:r>
                <a:rPr lang="en-US" sz="2400" dirty="0">
                  <a:latin typeface="Montserrat Light" charset="0"/>
                  <a:ea typeface="Montserrat Light" charset="0"/>
                  <a:cs typeface="Montserrat Light" charset="0"/>
                </a:rPr>
                <a:t> </a:t>
              </a:r>
              <a:r>
                <a:rPr lang="en-US" sz="2400" dirty="0" err="1">
                  <a:latin typeface="Montserrat Light" charset="0"/>
                  <a:ea typeface="Montserrat Light" charset="0"/>
                  <a:cs typeface="Montserrat Light" charset="0"/>
                </a:rPr>
                <a:t>na</a:t>
              </a: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čin se svjetlošću može potaknuti heterogena kataliza.</a:t>
              </a:r>
              <a:endParaRPr lang="en-US" sz="24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03022" y="4309397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5117" y="4932450"/>
            <a:ext cx="17072722" cy="1357402"/>
            <a:chOff x="3276792" y="4309397"/>
            <a:chExt cx="17072722" cy="1357402"/>
          </a:xfrm>
        </p:grpSpPr>
        <p:sp>
          <p:nvSpPr>
            <p:cNvPr id="11" name="TextBox 10"/>
            <p:cNvSpPr txBox="1"/>
            <p:nvPr/>
          </p:nvSpPr>
          <p:spPr>
            <a:xfrm>
              <a:off x="4103022" y="5077727"/>
              <a:ext cx="16246492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Među admolekulama i površinom vlada slaba Van der Waalsova interakcija</a:t>
              </a:r>
              <a:r>
                <a:rPr lang="en-US" sz="2400" dirty="0">
                  <a:latin typeface="Montserrat Light" charset="0"/>
                  <a:ea typeface="Montserrat Light" charset="0"/>
                  <a:cs typeface="Montserrat Light" charset="0"/>
                </a:rPr>
                <a:t>.</a:t>
              </a: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 </a:t>
              </a:r>
              <a:r>
                <a:rPr lang="en-US" sz="2400" dirty="0">
                  <a:latin typeface="Montserrat Light" charset="0"/>
                  <a:ea typeface="Montserrat Light" charset="0"/>
                  <a:cs typeface="Montserrat Light" charset="0"/>
                </a:rPr>
                <a:t>M</a:t>
              </a: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olekule energiju iz laserskog pulsa primaju direktno.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50279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Izolatorske površine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5115" y="6680230"/>
            <a:ext cx="21737489" cy="1875330"/>
            <a:chOff x="3276792" y="4309397"/>
            <a:chExt cx="21717978" cy="1875330"/>
          </a:xfrm>
        </p:grpSpPr>
        <p:sp>
          <p:nvSpPr>
            <p:cNvPr id="15" name="TextBox 14"/>
            <p:cNvSpPr txBox="1"/>
            <p:nvPr/>
          </p:nvSpPr>
          <p:spPr>
            <a:xfrm>
              <a:off x="4087699" y="5041657"/>
              <a:ext cx="20907071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Dolazi do jakog vezanja admolekularnih stupnjeva slobode s fononskim i elektronskim stupnjevima slobode. Metali jako apsorbiraju UV zračenje. Admolekule energiju iz laserskog pulsa primaju indirektno, uglavnom kroz interakciju s elektronskim podsustavom.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4333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Metalne površine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6D3A814-77C3-42A6-BB51-D13757CD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92" y="9131934"/>
            <a:ext cx="9928682" cy="34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3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3" y="1811514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Laserski inducirana dinamika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1.UVOD-DINAMIKA MALIH MOLEKULA NA POVRŠINAMA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9EE129-04B8-4019-BAAA-2FF7191C9A71}"/>
              </a:ext>
            </a:extLst>
          </p:cNvPr>
          <p:cNvGrpSpPr/>
          <p:nvPr/>
        </p:nvGrpSpPr>
        <p:grpSpPr>
          <a:xfrm>
            <a:off x="328345" y="3890464"/>
            <a:ext cx="20418374" cy="1875330"/>
            <a:chOff x="3276792" y="4309397"/>
            <a:chExt cx="20418374" cy="1875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1EBD61-7305-461F-8DF5-F9AB67F97FDA}"/>
                </a:ext>
              </a:extLst>
            </p:cNvPr>
            <p:cNvSpPr txBox="1"/>
            <p:nvPr/>
          </p:nvSpPr>
          <p:spPr>
            <a:xfrm>
              <a:off x="4103021" y="5041657"/>
              <a:ext cx="19592145" cy="1143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Interakcija admolekula s laserski zagrijanim elektronskim podsustavom može izazvati velik broj pobuđenja i relaksacije molekule u kratkom vremenu. </a:t>
              </a: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Taj efekt se može aproksimativno uzeti u obzir uvođenjem fluktuacijskih i disipacijskih sila koje djeluju na sve atome u admolekulama: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29BE78-F5CE-40C6-A807-0FF74E140EE9}"/>
                </a:ext>
              </a:extLst>
            </p:cNvPr>
            <p:cNvSpPr txBox="1"/>
            <p:nvPr/>
          </p:nvSpPr>
          <p:spPr>
            <a:xfrm>
              <a:off x="4103022" y="4309397"/>
              <a:ext cx="749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Langevinova dinamika (metali)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25" name="Shape 2906">
              <a:extLst>
                <a:ext uri="{FF2B5EF4-FFF2-40B4-BE49-F238E27FC236}">
                  <a16:creationId xmlns:a16="http://schemas.microsoft.com/office/drawing/2014/main" id="{6ADF56DF-308D-4D33-96C9-46592B1742A2}"/>
                </a:ext>
              </a:extLst>
            </p:cNvPr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08039AC-D4BC-4E56-BE05-2BEAC442A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93" y="6090091"/>
            <a:ext cx="14918226" cy="10743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6449EA-949D-4CDB-8C7E-FC306CF4CE9E}"/>
                  </a:ext>
                </a:extLst>
              </p:cNvPr>
              <p:cNvSpPr txBox="1"/>
              <p:nvPr/>
            </p:nvSpPr>
            <p:spPr>
              <a:xfrm>
                <a:off x="1121347" y="8064286"/>
                <a:ext cx="21752780" cy="502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Atomi u admolekulama se modeliraju kao Brownove čestice u kvantnom potencijalu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ovisnom samo o položaju svih atoma u sustavu.</a:t>
                </a: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se često naziva PES (Potential Energy Surface). S dobrim omjerom preciznosti i traženih računalnih resursa, ona se može računati DFT-u (teoriji funkcionala gustoće) u svakom koraku dinamike, ali za realne sustave s velikim brojem atoma je to često računalno dugotrajno i skupo.</a:t>
                </a: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Broj potrebnih računa se može umanjiti tako da se izračuna potencijalna energija za neke konfiguracije sustava, a onda se cijeli PES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sz="24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dobiva interpolacijom.</a:t>
                </a:r>
              </a:p>
              <a:p>
                <a:pPr algn="just">
                  <a:lnSpc>
                    <a:spcPct val="150000"/>
                  </a:lnSpc>
                </a:pPr>
                <a:endParaRPr lang="hr-HR" sz="24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Ideja seminara je interpolirati energije izračunate DFT-om u PES koristeći neuronske mreže.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6449EA-949D-4CDB-8C7E-FC306CF4C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47" y="8064286"/>
                <a:ext cx="21752780" cy="5021055"/>
              </a:xfrm>
              <a:prstGeom prst="rect">
                <a:avLst/>
              </a:prstGeom>
              <a:blipFill>
                <a:blip r:embed="rId4"/>
                <a:stretch>
                  <a:fillRect l="-448" r="-420" b="-1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77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21071" y="1362318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Umjetne neuronske mreže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4778" y="2877591"/>
            <a:ext cx="19854986" cy="1939550"/>
            <a:chOff x="4103022" y="3803105"/>
            <a:chExt cx="16431223" cy="1337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87753" y="3803105"/>
                  <a:ext cx="16246492" cy="10493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Neuronske mreže kao input uzimaju </a:t>
                  </a:r>
                  <a14:m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  <a:ea typeface="Montserrat Light" charset="0"/>
                          <a:cs typeface="Montserrat Light" charset="0"/>
                        </a:rPr>
                        <m:t>𝑀</m:t>
                      </m:r>
                    </m:oMath>
                  </a14:m>
                  <a:r>
                    <a:rPr lang="hr-HR" sz="24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 vrijednosti (training set) te ih interpoliraju u kontinuiranu i glatku funkciju koja aproksimira vrijednosti iz training set-a.</a:t>
                  </a:r>
                </a:p>
                <a:p>
                  <a:pPr algn="ctr">
                    <a:lnSpc>
                      <a:spcPct val="150000"/>
                    </a:lnSpc>
                  </a:pPr>
                  <a:endParaRPr lang="hr-HR" sz="2000" dirty="0">
                    <a:latin typeface="Montserrat Light" charset="0"/>
                    <a:ea typeface="Montserrat Light" charset="0"/>
                    <a:cs typeface="Montserrat Light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hr-HR" sz="2000" dirty="0">
                      <a:latin typeface="Montserrat Light" charset="0"/>
                      <a:ea typeface="Montserrat Light" charset="0"/>
                      <a:cs typeface="Montserrat Light" charset="0"/>
                    </a:rPr>
                    <a:t>													Primjer 1D interpolacije: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7753" y="3803105"/>
                  <a:ext cx="16246492" cy="1049364"/>
                </a:xfrm>
                <a:prstGeom prst="rect">
                  <a:avLst/>
                </a:prstGeom>
                <a:blipFill>
                  <a:blip r:embed="rId3"/>
                  <a:stretch>
                    <a:fillRect l="-466" r="-155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4103022" y="4309397"/>
              <a:ext cx="1847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26F659D-49B6-47C1-9031-F8639C611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63" y="4326283"/>
            <a:ext cx="9115795" cy="6870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D2B680-8101-40C2-9CC2-F580EF4CB0F8}"/>
                  </a:ext>
                </a:extLst>
              </p:cNvPr>
              <p:cNvSpPr txBox="1"/>
              <p:nvPr/>
            </p:nvSpPr>
            <p:spPr>
              <a:xfrm>
                <a:off x="2372943" y="11869703"/>
                <a:ext cx="19631763" cy="1060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Mi želimo skup potencijalnih energija izračunatih u DFT-u za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  <a:ea typeface="Montserrat Light" charset="0"/>
                        <a:cs typeface="Montserrat Light" charset="0"/>
                      </a:rPr>
                      <m:t>𝑀</m:t>
                    </m:r>
                  </m:oMath>
                </a14:m>
                <a:r>
                  <a:rPr lang="hr-HR" sz="2400" dirty="0">
                    <a:latin typeface="Montserrat Light" charset="0"/>
                    <a:ea typeface="Montserrat Light" charset="0"/>
                    <a:cs typeface="Montserrat Light" charset="0"/>
                  </a:rPr>
                  <a:t> različitih atomskih konfiguracija interpolirati u PES.</a:t>
                </a:r>
              </a:p>
              <a:p>
                <a:pPr algn="ctr">
                  <a:lnSpc>
                    <a:spcPct val="150000"/>
                  </a:lnSpc>
                </a:pPr>
                <a:endParaRPr lang="hr-HR" sz="2000" dirty="0">
                  <a:latin typeface="Montserrat Light" charset="0"/>
                  <a:ea typeface="Montserrat Light" charset="0"/>
                  <a:cs typeface="Montserrat Light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D2B680-8101-40C2-9CC2-F580EF4CB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943" y="11869703"/>
                <a:ext cx="19631763" cy="1060290"/>
              </a:xfrm>
              <a:prstGeom prst="rect">
                <a:avLst/>
              </a:prstGeom>
              <a:blipFill>
                <a:blip r:embed="rId5"/>
                <a:stretch>
                  <a:fillRect l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01636C6-E6F9-4F12-A16C-5090388AC6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1" y="12661043"/>
            <a:ext cx="15332324" cy="7884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5054E9-115A-4A13-9A2D-C901E1D202C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01" y="6853762"/>
            <a:ext cx="7212278" cy="51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2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555221" y="1082700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Umjetne neuronske mreže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21346" y="10630242"/>
            <a:ext cx="20228083" cy="2429328"/>
            <a:chOff x="3276792" y="4309397"/>
            <a:chExt cx="20228083" cy="2429328"/>
          </a:xfrm>
        </p:grpSpPr>
        <p:sp>
          <p:nvSpPr>
            <p:cNvPr id="11" name="TextBox 10"/>
            <p:cNvSpPr txBox="1"/>
            <p:nvPr/>
          </p:nvSpPr>
          <p:spPr>
            <a:xfrm>
              <a:off x="4103021" y="5041657"/>
              <a:ext cx="19401854" cy="169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Neuronske mreže prema svojoj konstrukciji mogu za svaki training set pronaći funkciju koja aproksimira vrijednosti iz tog seta proizvoljnom preciznošću.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Što ako tražimo preveliku preciznost?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03022" y="4309397"/>
              <a:ext cx="121052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Univerzalni aproksimacijski teorem (parafraziran)</a:t>
              </a:r>
              <a:endParaRPr lang="en-US" sz="32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3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9584" y="2385062"/>
            <a:ext cx="22165373" cy="4091321"/>
            <a:chOff x="3276792" y="4309397"/>
            <a:chExt cx="22165373" cy="4091321"/>
          </a:xfrm>
        </p:grpSpPr>
        <p:sp>
          <p:nvSpPr>
            <p:cNvPr id="15" name="TextBox 14"/>
            <p:cNvSpPr txBox="1"/>
            <p:nvPr/>
          </p:nvSpPr>
          <p:spPr>
            <a:xfrm>
              <a:off x="4103021" y="5041657"/>
              <a:ext cx="21339144" cy="335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Neuronska mreža generira glatku i kontinuiranu funkciju koje interpolira vrijednosti iz training set-a. Ta funkcija sadržava velik broj slobodnih parametara. </a:t>
              </a: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Proces variranja tih parametara se zove „treniranje” mreže.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Treniranje završava kad zadana „loss funkcija” koja mjeri odstupanje od vrijednosti iz training seta ne padne ispod neke vrijednosti.</a:t>
              </a:r>
            </a:p>
            <a:p>
              <a:pPr algn="just">
                <a:lnSpc>
                  <a:spcPct val="150000"/>
                </a:lnSpc>
              </a:pPr>
              <a:endParaRPr lang="hr-HR" sz="2400" dirty="0">
                <a:latin typeface="Montserrat Light" charset="0"/>
                <a:ea typeface="Montserrat Light" charset="0"/>
                <a:cs typeface="Montserrat Light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hr-HR" sz="2400" dirty="0">
                  <a:latin typeface="Montserrat Light" charset="0"/>
                  <a:ea typeface="Montserrat Light" charset="0"/>
                  <a:cs typeface="Montserrat Light" charset="0"/>
                </a:rPr>
                <a:t>Naša loss funkcija: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03022" y="4309397"/>
              <a:ext cx="6502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3200" spc="600" dirty="0">
                  <a:solidFill>
                    <a:schemeClr val="tx2"/>
                  </a:solidFill>
                  <a:latin typeface="Montserrat" charset="0"/>
                  <a:ea typeface="Montserrat" charset="0"/>
                  <a:cs typeface="Montserrat" charset="0"/>
                </a:rPr>
                <a:t>Uvjet konvergencije mreže</a:t>
              </a:r>
              <a:endParaRPr lang="en-US" sz="48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  <p:sp>
          <p:nvSpPr>
            <p:cNvPr id="17" name="Shape 2906"/>
            <p:cNvSpPr/>
            <p:nvPr/>
          </p:nvSpPr>
          <p:spPr>
            <a:xfrm>
              <a:off x="3276792" y="4322456"/>
              <a:ext cx="558655" cy="55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3DA4E2A-7C78-4485-981D-848AA53C51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70" y="6912017"/>
            <a:ext cx="5141595" cy="15934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564CB8-3AA0-494E-82B8-40C847CD892E}"/>
              </a:ext>
            </a:extLst>
          </p:cNvPr>
          <p:cNvSpPr txBox="1"/>
          <p:nvPr/>
        </p:nvSpPr>
        <p:spPr>
          <a:xfrm>
            <a:off x="1947575" y="8832715"/>
            <a:ext cx="162464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M je broj zadanih atomskih konfiguracija, a u zagradi je razlika predviđanja energije </a:t>
            </a:r>
          </a:p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dane atomske konfiguracije od onih izračunatih DFT-om.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C38F9B-EB9A-4E89-963B-CCA838360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670" y="6045963"/>
            <a:ext cx="6470250" cy="48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613" y="1102121"/>
            <a:ext cx="24401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600" spc="6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Overfitting</a:t>
            </a:r>
            <a:endParaRPr lang="en-US" sz="9600" spc="6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46" y="465425"/>
            <a:ext cx="24377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spc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2.STROJNO UČENJE</a:t>
            </a:r>
            <a:endParaRPr lang="en-US" sz="1600" spc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20284C-209E-4D61-B86C-AC1EE6F2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4" y="8892144"/>
            <a:ext cx="13087420" cy="3721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F57BA0-4942-491A-8522-B02303A2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64" y="2508259"/>
            <a:ext cx="5449014" cy="5449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93F1D-1C44-4302-9715-FA4F8A9C6711}"/>
              </a:ext>
            </a:extLst>
          </p:cNvPr>
          <p:cNvSpPr txBox="1"/>
          <p:nvPr/>
        </p:nvSpPr>
        <p:spPr>
          <a:xfrm>
            <a:off x="14979586" y="5214655"/>
            <a:ext cx="942151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400" dirty="0">
                <a:latin typeface="Montserrat Light" charset="0"/>
                <a:ea typeface="Montserrat Light" charset="0"/>
                <a:cs typeface="Montserrat Light" charset="0"/>
              </a:rPr>
              <a:t>Plava krivulja je greška na training set-u, a crvena greška na testnom set-u.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3E011-C81C-4AE1-B15A-754E25CC5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99" y="8587223"/>
            <a:ext cx="14159669" cy="40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45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42859</TotalTime>
  <Words>1542</Words>
  <Application>Microsoft Office PowerPoint</Application>
  <PresentationFormat>Custom</PresentationFormat>
  <Paragraphs>207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Calibri Light</vt:lpstr>
      <vt:lpstr>Cambria Math</vt:lpstr>
      <vt:lpstr>Gill Sans</vt:lpstr>
      <vt:lpstr>Montserrat</vt:lpstr>
      <vt:lpstr>Montserrat Light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Essil</cp:lastModifiedBy>
  <cp:revision>6753</cp:revision>
  <dcterms:created xsi:type="dcterms:W3CDTF">2014-11-12T21:47:38Z</dcterms:created>
  <dcterms:modified xsi:type="dcterms:W3CDTF">2019-01-24T09:27:29Z</dcterms:modified>
  <cp:category/>
</cp:coreProperties>
</file>