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5" r:id="rId1"/>
  </p:sldMasterIdLst>
  <p:notesMasterIdLst>
    <p:notesMasterId r:id="rId25"/>
  </p:notesMasterIdLst>
  <p:sldIdLst>
    <p:sldId id="256" r:id="rId2"/>
    <p:sldId id="257" r:id="rId3"/>
    <p:sldId id="290" r:id="rId4"/>
    <p:sldId id="291" r:id="rId5"/>
    <p:sldId id="258" r:id="rId6"/>
    <p:sldId id="259" r:id="rId7"/>
    <p:sldId id="262" r:id="rId8"/>
    <p:sldId id="263" r:id="rId9"/>
    <p:sldId id="266" r:id="rId10"/>
    <p:sldId id="267" r:id="rId11"/>
    <p:sldId id="274" r:id="rId12"/>
    <p:sldId id="293" r:id="rId13"/>
    <p:sldId id="269" r:id="rId14"/>
    <p:sldId id="272" r:id="rId15"/>
    <p:sldId id="273" r:id="rId16"/>
    <p:sldId id="268" r:id="rId17"/>
    <p:sldId id="276" r:id="rId18"/>
    <p:sldId id="281" r:id="rId19"/>
    <p:sldId id="285" r:id="rId20"/>
    <p:sldId id="286" r:id="rId21"/>
    <p:sldId id="294" r:id="rId22"/>
    <p:sldId id="295" r:id="rId23"/>
    <p:sldId id="29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0B4256-7748-4678-ABB2-E8C686E94C32}" type="doc">
      <dgm:prSet loTypeId="urn:microsoft.com/office/officeart/2005/8/layout/process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7709CF-968F-4A0C-9DEF-74D785893BE3}">
      <dgm:prSet/>
      <dgm:spPr/>
      <dgm:t>
        <a:bodyPr/>
        <a:lstStyle/>
        <a:p>
          <a:r>
            <a:rPr lang="hr-HR"/>
            <a:t>Teorijski uvod</a:t>
          </a:r>
          <a:endParaRPr lang="en-US"/>
        </a:p>
      </dgm:t>
    </dgm:pt>
    <dgm:pt modelId="{E5CC2039-5E8C-4E74-88E7-321AA75FE45A}" type="parTrans" cxnId="{53713923-84EE-4EA7-B72A-4F50BDE8AA9A}">
      <dgm:prSet/>
      <dgm:spPr/>
      <dgm:t>
        <a:bodyPr/>
        <a:lstStyle/>
        <a:p>
          <a:endParaRPr lang="en-US"/>
        </a:p>
      </dgm:t>
    </dgm:pt>
    <dgm:pt modelId="{2EC02E1C-A502-4572-B6AE-BC90A6D5D119}" type="sibTrans" cxnId="{53713923-84EE-4EA7-B72A-4F50BDE8AA9A}">
      <dgm:prSet phldrT="01"/>
      <dgm:spPr/>
      <dgm:t>
        <a:bodyPr/>
        <a:lstStyle/>
        <a:p>
          <a:endParaRPr lang="en-US"/>
        </a:p>
      </dgm:t>
    </dgm:pt>
    <dgm:pt modelId="{892BE361-7529-4C0F-AFD5-AAA2A1645D27}">
      <dgm:prSet/>
      <dgm:spPr/>
      <dgm:t>
        <a:bodyPr/>
        <a:lstStyle/>
        <a:p>
          <a:r>
            <a:rPr lang="hr-HR"/>
            <a:t>Struktura jezgre</a:t>
          </a:r>
          <a:endParaRPr lang="en-US"/>
        </a:p>
      </dgm:t>
    </dgm:pt>
    <dgm:pt modelId="{9AA4D54B-86F3-489A-BBE2-CAF4F254FCD8}" type="parTrans" cxnId="{94AD784E-1A5E-400F-B9FB-5B852CF99191}">
      <dgm:prSet/>
      <dgm:spPr/>
      <dgm:t>
        <a:bodyPr/>
        <a:lstStyle/>
        <a:p>
          <a:endParaRPr lang="en-US"/>
        </a:p>
      </dgm:t>
    </dgm:pt>
    <dgm:pt modelId="{9355B2AA-4CF8-4E13-ABA3-DFDC292332F9}" type="sibTrans" cxnId="{94AD784E-1A5E-400F-B9FB-5B852CF99191}">
      <dgm:prSet/>
      <dgm:spPr/>
      <dgm:t>
        <a:bodyPr/>
        <a:lstStyle/>
        <a:p>
          <a:endParaRPr lang="en-US"/>
        </a:p>
      </dgm:t>
    </dgm:pt>
    <dgm:pt modelId="{441DFDD1-0D67-4771-AD32-586BC2B70B74}">
      <dgm:prSet/>
      <dgm:spPr/>
      <dgm:t>
        <a:bodyPr/>
        <a:lstStyle/>
        <a:p>
          <a:r>
            <a:rPr lang="hr-HR"/>
            <a:t>Kinematika dvočestičnih reakcija</a:t>
          </a:r>
          <a:endParaRPr lang="en-US"/>
        </a:p>
      </dgm:t>
    </dgm:pt>
    <dgm:pt modelId="{62F4F4FB-1B1C-4E1C-8405-2FEA7296934B}" type="parTrans" cxnId="{CC49F2DC-E92A-406C-8BCD-ECB7BBCC8D17}">
      <dgm:prSet/>
      <dgm:spPr/>
      <dgm:t>
        <a:bodyPr/>
        <a:lstStyle/>
        <a:p>
          <a:endParaRPr lang="en-US"/>
        </a:p>
      </dgm:t>
    </dgm:pt>
    <dgm:pt modelId="{83F99E8F-1B59-48B7-B221-F5D41E73E3A3}" type="sibTrans" cxnId="{CC49F2DC-E92A-406C-8BCD-ECB7BBCC8D17}">
      <dgm:prSet/>
      <dgm:spPr/>
      <dgm:t>
        <a:bodyPr/>
        <a:lstStyle/>
        <a:p>
          <a:endParaRPr lang="en-US"/>
        </a:p>
      </dgm:t>
    </dgm:pt>
    <dgm:pt modelId="{6B45C42F-6589-4DEE-8616-C2B775EBFFFA}">
      <dgm:prSet/>
      <dgm:spPr/>
      <dgm:t>
        <a:bodyPr/>
        <a:lstStyle/>
        <a:p>
          <a:r>
            <a:rPr lang="hr-HR"/>
            <a:t>Bethe-ova formula</a:t>
          </a:r>
          <a:endParaRPr lang="en-US"/>
        </a:p>
      </dgm:t>
    </dgm:pt>
    <dgm:pt modelId="{53C3DB5C-D557-48AA-8C5D-FA3FF38A89EC}" type="parTrans" cxnId="{8422ACF9-5550-4018-B435-1C3DA4B14B59}">
      <dgm:prSet/>
      <dgm:spPr/>
      <dgm:t>
        <a:bodyPr/>
        <a:lstStyle/>
        <a:p>
          <a:endParaRPr lang="en-US"/>
        </a:p>
      </dgm:t>
    </dgm:pt>
    <dgm:pt modelId="{C7A58485-F023-4F24-B216-DA508D243AEB}" type="sibTrans" cxnId="{8422ACF9-5550-4018-B435-1C3DA4B14B59}">
      <dgm:prSet/>
      <dgm:spPr/>
      <dgm:t>
        <a:bodyPr/>
        <a:lstStyle/>
        <a:p>
          <a:endParaRPr lang="en-US"/>
        </a:p>
      </dgm:t>
    </dgm:pt>
    <dgm:pt modelId="{9FA27208-76AE-413F-BEDB-FDD620580567}">
      <dgm:prSet/>
      <dgm:spPr/>
      <dgm:t>
        <a:bodyPr/>
        <a:lstStyle/>
        <a:p>
          <a:r>
            <a:rPr lang="hr-HR" dirty="0"/>
            <a:t>Eksperimentalni postav i mj</a:t>
          </a:r>
          <a:r>
            <a:rPr lang="en-US" dirty="0"/>
            <a:t>e</a:t>
          </a:r>
          <a:r>
            <a:rPr lang="hr-HR" dirty="0"/>
            <a:t>renje</a:t>
          </a:r>
          <a:endParaRPr lang="en-US" dirty="0"/>
        </a:p>
      </dgm:t>
    </dgm:pt>
    <dgm:pt modelId="{3F567315-6974-46D9-A6B7-33E08DD3614F}" type="parTrans" cxnId="{DDF95D7F-9616-41B4-9558-432E51B2C1AF}">
      <dgm:prSet/>
      <dgm:spPr/>
      <dgm:t>
        <a:bodyPr/>
        <a:lstStyle/>
        <a:p>
          <a:endParaRPr lang="en-US"/>
        </a:p>
      </dgm:t>
    </dgm:pt>
    <dgm:pt modelId="{90244538-4CC5-4779-ACD5-5A64F9990A72}" type="sibTrans" cxnId="{DDF95D7F-9616-41B4-9558-432E51B2C1AF}">
      <dgm:prSet phldrT="02"/>
      <dgm:spPr/>
      <dgm:t>
        <a:bodyPr/>
        <a:lstStyle/>
        <a:p>
          <a:endParaRPr lang="en-US"/>
        </a:p>
      </dgm:t>
    </dgm:pt>
    <dgm:pt modelId="{F849DDE5-C0F1-4098-89C0-EBABB0F693B3}">
      <dgm:prSet/>
      <dgm:spPr/>
      <dgm:t>
        <a:bodyPr/>
        <a:lstStyle/>
        <a:p>
          <a:r>
            <a:rPr lang="hr-HR"/>
            <a:t>Detektorski sustav</a:t>
          </a:r>
          <a:endParaRPr lang="en-US"/>
        </a:p>
      </dgm:t>
    </dgm:pt>
    <dgm:pt modelId="{2B86F601-58D8-4FB2-B6B8-13A4417919B5}" type="parTrans" cxnId="{6B342022-7B42-4433-85DD-DE070A203F6D}">
      <dgm:prSet/>
      <dgm:spPr/>
      <dgm:t>
        <a:bodyPr/>
        <a:lstStyle/>
        <a:p>
          <a:endParaRPr lang="en-US"/>
        </a:p>
      </dgm:t>
    </dgm:pt>
    <dgm:pt modelId="{C9126C51-2D21-4DF6-9CC5-FC126DB2A7F4}" type="sibTrans" cxnId="{6B342022-7B42-4433-85DD-DE070A203F6D}">
      <dgm:prSet/>
      <dgm:spPr/>
      <dgm:t>
        <a:bodyPr/>
        <a:lstStyle/>
        <a:p>
          <a:endParaRPr lang="en-US"/>
        </a:p>
      </dgm:t>
    </dgm:pt>
    <dgm:pt modelId="{EFD6E6D6-3594-4353-84FE-9B70571471FD}">
      <dgm:prSet/>
      <dgm:spPr/>
      <dgm:t>
        <a:bodyPr/>
        <a:lstStyle/>
        <a:p>
          <a:r>
            <a:rPr lang="hr-HR"/>
            <a:t>Elektronički sustav</a:t>
          </a:r>
          <a:endParaRPr lang="en-US"/>
        </a:p>
      </dgm:t>
    </dgm:pt>
    <dgm:pt modelId="{457DC65D-B471-4437-85D8-109D4B6D3C65}" type="parTrans" cxnId="{C860E7E4-FD65-4F36-B00B-6D7C30875DB8}">
      <dgm:prSet/>
      <dgm:spPr/>
      <dgm:t>
        <a:bodyPr/>
        <a:lstStyle/>
        <a:p>
          <a:endParaRPr lang="en-US"/>
        </a:p>
      </dgm:t>
    </dgm:pt>
    <dgm:pt modelId="{45272811-CA1F-41DF-AAD2-EECE59661EDD}" type="sibTrans" cxnId="{C860E7E4-FD65-4F36-B00B-6D7C30875DB8}">
      <dgm:prSet/>
      <dgm:spPr/>
      <dgm:t>
        <a:bodyPr/>
        <a:lstStyle/>
        <a:p>
          <a:endParaRPr lang="en-US"/>
        </a:p>
      </dgm:t>
    </dgm:pt>
    <dgm:pt modelId="{33EB1E14-1738-4A70-B83B-C36D73798D0B}">
      <dgm:prSet/>
      <dgm:spPr/>
      <dgm:t>
        <a:bodyPr/>
        <a:lstStyle/>
        <a:p>
          <a:r>
            <a:rPr lang="hr-HR"/>
            <a:t>Rezultati i analiza mjerenja</a:t>
          </a:r>
          <a:endParaRPr lang="en-US"/>
        </a:p>
      </dgm:t>
    </dgm:pt>
    <dgm:pt modelId="{ACDA691F-D297-4D2D-8F55-FB63E9BBC2DD}" type="parTrans" cxnId="{D013067B-8AB7-45DA-B384-6B48708DDB45}">
      <dgm:prSet/>
      <dgm:spPr/>
      <dgm:t>
        <a:bodyPr/>
        <a:lstStyle/>
        <a:p>
          <a:endParaRPr lang="en-US"/>
        </a:p>
      </dgm:t>
    </dgm:pt>
    <dgm:pt modelId="{4A330CA3-1D2A-4708-9CC4-6420C67495D1}" type="sibTrans" cxnId="{D013067B-8AB7-45DA-B384-6B48708DDB45}">
      <dgm:prSet phldrT="03"/>
      <dgm:spPr/>
      <dgm:t>
        <a:bodyPr/>
        <a:lstStyle/>
        <a:p>
          <a:endParaRPr lang="en-US"/>
        </a:p>
      </dgm:t>
    </dgm:pt>
    <dgm:pt modelId="{400A0D53-968F-45EB-ACD9-FE70A9022AB8}">
      <dgm:prSet/>
      <dgm:spPr/>
      <dgm:t>
        <a:bodyPr/>
        <a:lstStyle/>
        <a:p>
          <a:r>
            <a:rPr lang="hr-HR"/>
            <a:t>Kalibracija detektora</a:t>
          </a:r>
          <a:endParaRPr lang="en-US"/>
        </a:p>
      </dgm:t>
    </dgm:pt>
    <dgm:pt modelId="{1FE72F56-6809-4F1A-A087-1E099B987BFE}" type="parTrans" cxnId="{D860D858-6A06-4535-9273-42FFE2606F99}">
      <dgm:prSet/>
      <dgm:spPr/>
      <dgm:t>
        <a:bodyPr/>
        <a:lstStyle/>
        <a:p>
          <a:endParaRPr lang="en-US"/>
        </a:p>
      </dgm:t>
    </dgm:pt>
    <dgm:pt modelId="{D8A8C134-D32F-4EA4-A556-AC09AAD9D2E8}" type="sibTrans" cxnId="{D860D858-6A06-4535-9273-42FFE2606F99}">
      <dgm:prSet/>
      <dgm:spPr/>
      <dgm:t>
        <a:bodyPr/>
        <a:lstStyle/>
        <a:p>
          <a:endParaRPr lang="en-US"/>
        </a:p>
      </dgm:t>
    </dgm:pt>
    <dgm:pt modelId="{BF822748-8C08-4CEF-A2CC-BC49B2DBF3BD}">
      <dgm:prSet/>
      <dgm:spPr/>
      <dgm:t>
        <a:bodyPr/>
        <a:lstStyle/>
        <a:p>
          <a:r>
            <a:rPr lang="hr-HR"/>
            <a:t>Identifikacija čestica</a:t>
          </a:r>
          <a:endParaRPr lang="en-US"/>
        </a:p>
      </dgm:t>
    </dgm:pt>
    <dgm:pt modelId="{78BB7284-A888-4E1B-83D9-B697D111BFCA}" type="parTrans" cxnId="{9604100F-DB01-4196-AB9C-34A6390785FE}">
      <dgm:prSet/>
      <dgm:spPr/>
      <dgm:t>
        <a:bodyPr/>
        <a:lstStyle/>
        <a:p>
          <a:endParaRPr lang="en-US"/>
        </a:p>
      </dgm:t>
    </dgm:pt>
    <dgm:pt modelId="{875E4876-F28D-40F8-B555-BC17E0272A13}" type="sibTrans" cxnId="{9604100F-DB01-4196-AB9C-34A6390785FE}">
      <dgm:prSet/>
      <dgm:spPr/>
      <dgm:t>
        <a:bodyPr/>
        <a:lstStyle/>
        <a:p>
          <a:endParaRPr lang="en-US"/>
        </a:p>
      </dgm:t>
    </dgm:pt>
    <dgm:pt modelId="{086B8667-47E7-4201-9C52-67651FD654C6}">
      <dgm:prSet/>
      <dgm:spPr/>
      <dgm:t>
        <a:bodyPr/>
        <a:lstStyle/>
        <a:p>
          <a:r>
            <a:rPr lang="hr-HR"/>
            <a:t>Gubici energije</a:t>
          </a:r>
          <a:endParaRPr lang="en-US"/>
        </a:p>
      </dgm:t>
    </dgm:pt>
    <dgm:pt modelId="{9122193D-FBE2-4D39-A134-A16D2A624AEA}" type="parTrans" cxnId="{A5F58A35-30C5-468D-99DC-228C59619E17}">
      <dgm:prSet/>
      <dgm:spPr/>
      <dgm:t>
        <a:bodyPr/>
        <a:lstStyle/>
        <a:p>
          <a:endParaRPr lang="en-US"/>
        </a:p>
      </dgm:t>
    </dgm:pt>
    <dgm:pt modelId="{7E0B4E76-7742-40A9-820D-F2A32B48CA9B}" type="sibTrans" cxnId="{A5F58A35-30C5-468D-99DC-228C59619E17}">
      <dgm:prSet/>
      <dgm:spPr/>
      <dgm:t>
        <a:bodyPr/>
        <a:lstStyle/>
        <a:p>
          <a:endParaRPr lang="en-US"/>
        </a:p>
      </dgm:t>
    </dgm:pt>
    <dgm:pt modelId="{58805C5B-52A9-45C0-990A-B9FEA06E4EC9}">
      <dgm:prSet/>
      <dgm:spPr/>
      <dgm:t>
        <a:bodyPr/>
        <a:lstStyle/>
        <a:p>
          <a:r>
            <a:rPr lang="hr-HR"/>
            <a:t>Energija pobuđenja</a:t>
          </a:r>
          <a:endParaRPr lang="en-US"/>
        </a:p>
      </dgm:t>
    </dgm:pt>
    <dgm:pt modelId="{9C58CD1A-9DE1-4D59-BF22-345A2484CC69}" type="parTrans" cxnId="{E525C2BC-C822-44BB-B2A9-0606BE34FFF8}">
      <dgm:prSet/>
      <dgm:spPr/>
      <dgm:t>
        <a:bodyPr/>
        <a:lstStyle/>
        <a:p>
          <a:endParaRPr lang="en-US"/>
        </a:p>
      </dgm:t>
    </dgm:pt>
    <dgm:pt modelId="{68C2B753-731C-4DD0-8760-7C39458E70A2}" type="sibTrans" cxnId="{E525C2BC-C822-44BB-B2A9-0606BE34FFF8}">
      <dgm:prSet/>
      <dgm:spPr/>
      <dgm:t>
        <a:bodyPr/>
        <a:lstStyle/>
        <a:p>
          <a:endParaRPr lang="en-US"/>
        </a:p>
      </dgm:t>
    </dgm:pt>
    <dgm:pt modelId="{49F2B2E8-F90E-4A3B-88F9-E9B7C8472904}">
      <dgm:prSet/>
      <dgm:spPr/>
      <dgm:t>
        <a:bodyPr/>
        <a:lstStyle/>
        <a:p>
          <a:r>
            <a:rPr lang="hr-HR"/>
            <a:t>Zaključak</a:t>
          </a:r>
          <a:endParaRPr lang="en-US"/>
        </a:p>
      </dgm:t>
    </dgm:pt>
    <dgm:pt modelId="{1CE277EF-0907-4931-B0B2-8FB2C2D3B256}" type="parTrans" cxnId="{65AA9B82-C9BF-4D28-9FB4-09DE5CB9783E}">
      <dgm:prSet/>
      <dgm:spPr/>
      <dgm:t>
        <a:bodyPr/>
        <a:lstStyle/>
        <a:p>
          <a:endParaRPr lang="en-US"/>
        </a:p>
      </dgm:t>
    </dgm:pt>
    <dgm:pt modelId="{97FF1D58-6F9E-4F52-9AE0-AF52BDCFB1CD}" type="sibTrans" cxnId="{65AA9B82-C9BF-4D28-9FB4-09DE5CB9783E}">
      <dgm:prSet phldrT="04"/>
      <dgm:spPr/>
      <dgm:t>
        <a:bodyPr/>
        <a:lstStyle/>
        <a:p>
          <a:endParaRPr lang="en-US" dirty="0"/>
        </a:p>
      </dgm:t>
    </dgm:pt>
    <dgm:pt modelId="{4E98470F-0E37-4F40-A255-9DCF814972C5}" type="pres">
      <dgm:prSet presAssocID="{E40B4256-7748-4678-ABB2-E8C686E94C32}" presName="Name0" presStyleCnt="0">
        <dgm:presLayoutVars>
          <dgm:dir/>
          <dgm:resizeHandles val="exact"/>
        </dgm:presLayoutVars>
      </dgm:prSet>
      <dgm:spPr/>
    </dgm:pt>
    <dgm:pt modelId="{6CCAECC2-25FE-45E3-A67F-60C85268B116}" type="pres">
      <dgm:prSet presAssocID="{577709CF-968F-4A0C-9DEF-74D785893BE3}" presName="node" presStyleLbl="node1" presStyleIdx="0" presStyleCnt="4">
        <dgm:presLayoutVars>
          <dgm:bulletEnabled val="1"/>
        </dgm:presLayoutVars>
      </dgm:prSet>
      <dgm:spPr/>
    </dgm:pt>
    <dgm:pt modelId="{D36B7D38-EA11-4E41-B525-2A1EF136A16B}" type="pres">
      <dgm:prSet presAssocID="{2EC02E1C-A502-4572-B6AE-BC90A6D5D119}" presName="sibTrans" presStyleLbl="sibTrans2D1" presStyleIdx="0" presStyleCnt="3"/>
      <dgm:spPr/>
    </dgm:pt>
    <dgm:pt modelId="{8726186E-F20C-45E0-8544-DA32732A444E}" type="pres">
      <dgm:prSet presAssocID="{2EC02E1C-A502-4572-B6AE-BC90A6D5D119}" presName="connectorText" presStyleLbl="sibTrans2D1" presStyleIdx="0" presStyleCnt="3"/>
      <dgm:spPr/>
    </dgm:pt>
    <dgm:pt modelId="{84CC34C0-C9DF-401A-AC2B-3BE53BB44CC8}" type="pres">
      <dgm:prSet presAssocID="{9FA27208-76AE-413F-BEDB-FDD620580567}" presName="node" presStyleLbl="node1" presStyleIdx="1" presStyleCnt="4">
        <dgm:presLayoutVars>
          <dgm:bulletEnabled val="1"/>
        </dgm:presLayoutVars>
      </dgm:prSet>
      <dgm:spPr/>
    </dgm:pt>
    <dgm:pt modelId="{1AEAE2E0-0D32-473D-89A7-5BE8F698F96C}" type="pres">
      <dgm:prSet presAssocID="{90244538-4CC5-4779-ACD5-5A64F9990A72}" presName="sibTrans" presStyleLbl="sibTrans2D1" presStyleIdx="1" presStyleCnt="3"/>
      <dgm:spPr/>
    </dgm:pt>
    <dgm:pt modelId="{94187415-2A92-4710-B3CC-B65BB05BF017}" type="pres">
      <dgm:prSet presAssocID="{90244538-4CC5-4779-ACD5-5A64F9990A72}" presName="connectorText" presStyleLbl="sibTrans2D1" presStyleIdx="1" presStyleCnt="3"/>
      <dgm:spPr/>
    </dgm:pt>
    <dgm:pt modelId="{4257E186-083E-403D-BE7F-B9FFD7E95BB1}" type="pres">
      <dgm:prSet presAssocID="{33EB1E14-1738-4A70-B83B-C36D73798D0B}" presName="node" presStyleLbl="node1" presStyleIdx="2" presStyleCnt="4">
        <dgm:presLayoutVars>
          <dgm:bulletEnabled val="1"/>
        </dgm:presLayoutVars>
      </dgm:prSet>
      <dgm:spPr/>
    </dgm:pt>
    <dgm:pt modelId="{E41512C8-9D82-4177-8AC9-AFBDF77A3E78}" type="pres">
      <dgm:prSet presAssocID="{4A330CA3-1D2A-4708-9CC4-6420C67495D1}" presName="sibTrans" presStyleLbl="sibTrans2D1" presStyleIdx="2" presStyleCnt="3"/>
      <dgm:spPr/>
    </dgm:pt>
    <dgm:pt modelId="{59B91A4C-CB8D-421E-B08C-5AE074713063}" type="pres">
      <dgm:prSet presAssocID="{4A330CA3-1D2A-4708-9CC4-6420C67495D1}" presName="connectorText" presStyleLbl="sibTrans2D1" presStyleIdx="2" presStyleCnt="3"/>
      <dgm:spPr/>
    </dgm:pt>
    <dgm:pt modelId="{E14B7FAD-AE26-4D39-8535-B8472C42786E}" type="pres">
      <dgm:prSet presAssocID="{49F2B2E8-F90E-4A3B-88F9-E9B7C8472904}" presName="node" presStyleLbl="node1" presStyleIdx="3" presStyleCnt="4">
        <dgm:presLayoutVars>
          <dgm:bulletEnabled val="1"/>
        </dgm:presLayoutVars>
      </dgm:prSet>
      <dgm:spPr/>
    </dgm:pt>
  </dgm:ptLst>
  <dgm:cxnLst>
    <dgm:cxn modelId="{B924F705-C71E-4E1D-B521-C563FBE51DC5}" type="presOf" srcId="{086B8667-47E7-4201-9C52-67651FD654C6}" destId="{4257E186-083E-403D-BE7F-B9FFD7E95BB1}" srcOrd="0" destOrd="3" presId="urn:microsoft.com/office/officeart/2005/8/layout/process1"/>
    <dgm:cxn modelId="{DF3B2306-BFA3-4571-91FA-3317C0AB0401}" type="presOf" srcId="{9FA27208-76AE-413F-BEDB-FDD620580567}" destId="{84CC34C0-C9DF-401A-AC2B-3BE53BB44CC8}" srcOrd="0" destOrd="0" presId="urn:microsoft.com/office/officeart/2005/8/layout/process1"/>
    <dgm:cxn modelId="{65F0EC06-48F1-41C9-9D05-AFAC55329958}" type="presOf" srcId="{2EC02E1C-A502-4572-B6AE-BC90A6D5D119}" destId="{8726186E-F20C-45E0-8544-DA32732A444E}" srcOrd="1" destOrd="0" presId="urn:microsoft.com/office/officeart/2005/8/layout/process1"/>
    <dgm:cxn modelId="{7F75F909-0117-4AAF-935E-737CC8DDB296}" type="presOf" srcId="{90244538-4CC5-4779-ACD5-5A64F9990A72}" destId="{1AEAE2E0-0D32-473D-89A7-5BE8F698F96C}" srcOrd="0" destOrd="0" presId="urn:microsoft.com/office/officeart/2005/8/layout/process1"/>
    <dgm:cxn modelId="{9604100F-DB01-4196-AB9C-34A6390785FE}" srcId="{33EB1E14-1738-4A70-B83B-C36D73798D0B}" destId="{BF822748-8C08-4CEF-A2CC-BC49B2DBF3BD}" srcOrd="1" destOrd="0" parTransId="{78BB7284-A888-4E1B-83D9-B697D111BFCA}" sibTransId="{875E4876-F28D-40F8-B555-BC17E0272A13}"/>
    <dgm:cxn modelId="{1F936D1A-A267-4700-9697-9D58A8E8E905}" type="presOf" srcId="{2EC02E1C-A502-4572-B6AE-BC90A6D5D119}" destId="{D36B7D38-EA11-4E41-B525-2A1EF136A16B}" srcOrd="0" destOrd="0" presId="urn:microsoft.com/office/officeart/2005/8/layout/process1"/>
    <dgm:cxn modelId="{6B342022-7B42-4433-85DD-DE070A203F6D}" srcId="{9FA27208-76AE-413F-BEDB-FDD620580567}" destId="{F849DDE5-C0F1-4098-89C0-EBABB0F693B3}" srcOrd="0" destOrd="0" parTransId="{2B86F601-58D8-4FB2-B6B8-13A4417919B5}" sibTransId="{C9126C51-2D21-4DF6-9CC5-FC126DB2A7F4}"/>
    <dgm:cxn modelId="{53713923-84EE-4EA7-B72A-4F50BDE8AA9A}" srcId="{E40B4256-7748-4678-ABB2-E8C686E94C32}" destId="{577709CF-968F-4A0C-9DEF-74D785893BE3}" srcOrd="0" destOrd="0" parTransId="{E5CC2039-5E8C-4E74-88E7-321AA75FE45A}" sibTransId="{2EC02E1C-A502-4572-B6AE-BC90A6D5D119}"/>
    <dgm:cxn modelId="{ACCD2D32-08C7-4913-832A-4E9D6B744E43}" type="presOf" srcId="{4A330CA3-1D2A-4708-9CC4-6420C67495D1}" destId="{59B91A4C-CB8D-421E-B08C-5AE074713063}" srcOrd="1" destOrd="0" presId="urn:microsoft.com/office/officeart/2005/8/layout/process1"/>
    <dgm:cxn modelId="{A5F58A35-30C5-468D-99DC-228C59619E17}" srcId="{33EB1E14-1738-4A70-B83B-C36D73798D0B}" destId="{086B8667-47E7-4201-9C52-67651FD654C6}" srcOrd="2" destOrd="0" parTransId="{9122193D-FBE2-4D39-A134-A16D2A624AEA}" sibTransId="{7E0B4E76-7742-40A9-820D-F2A32B48CA9B}"/>
    <dgm:cxn modelId="{B7D4433A-5063-4418-9DD2-F5ADF3E6A16B}" type="presOf" srcId="{33EB1E14-1738-4A70-B83B-C36D73798D0B}" destId="{4257E186-083E-403D-BE7F-B9FFD7E95BB1}" srcOrd="0" destOrd="0" presId="urn:microsoft.com/office/officeart/2005/8/layout/process1"/>
    <dgm:cxn modelId="{9544874C-F998-47D2-AA73-C18D5D7E03AB}" type="presOf" srcId="{49F2B2E8-F90E-4A3B-88F9-E9B7C8472904}" destId="{E14B7FAD-AE26-4D39-8535-B8472C42786E}" srcOrd="0" destOrd="0" presId="urn:microsoft.com/office/officeart/2005/8/layout/process1"/>
    <dgm:cxn modelId="{B89A236E-8317-4BCB-81C5-2066CAB9F72B}" type="presOf" srcId="{90244538-4CC5-4779-ACD5-5A64F9990A72}" destId="{94187415-2A92-4710-B3CC-B65BB05BF017}" srcOrd="1" destOrd="0" presId="urn:microsoft.com/office/officeart/2005/8/layout/process1"/>
    <dgm:cxn modelId="{94AD784E-1A5E-400F-B9FB-5B852CF99191}" srcId="{577709CF-968F-4A0C-9DEF-74D785893BE3}" destId="{892BE361-7529-4C0F-AFD5-AAA2A1645D27}" srcOrd="0" destOrd="0" parTransId="{9AA4D54B-86F3-489A-BBE2-CAF4F254FCD8}" sibTransId="{9355B2AA-4CF8-4E13-ABA3-DFDC292332F9}"/>
    <dgm:cxn modelId="{C1F94D75-CEA4-44DB-A9B3-9685DDBE609C}" type="presOf" srcId="{F849DDE5-C0F1-4098-89C0-EBABB0F693B3}" destId="{84CC34C0-C9DF-401A-AC2B-3BE53BB44CC8}" srcOrd="0" destOrd="1" presId="urn:microsoft.com/office/officeart/2005/8/layout/process1"/>
    <dgm:cxn modelId="{D860D858-6A06-4535-9273-42FFE2606F99}" srcId="{33EB1E14-1738-4A70-B83B-C36D73798D0B}" destId="{400A0D53-968F-45EB-ACD9-FE70A9022AB8}" srcOrd="0" destOrd="0" parTransId="{1FE72F56-6809-4F1A-A087-1E099B987BFE}" sibTransId="{D8A8C134-D32F-4EA4-A556-AC09AAD9D2E8}"/>
    <dgm:cxn modelId="{8A0A6A79-F425-445D-BF5A-B5DE1C6C29F6}" type="presOf" srcId="{441DFDD1-0D67-4771-AD32-586BC2B70B74}" destId="{6CCAECC2-25FE-45E3-A67F-60C85268B116}" srcOrd="0" destOrd="2" presId="urn:microsoft.com/office/officeart/2005/8/layout/process1"/>
    <dgm:cxn modelId="{D013067B-8AB7-45DA-B384-6B48708DDB45}" srcId="{E40B4256-7748-4678-ABB2-E8C686E94C32}" destId="{33EB1E14-1738-4A70-B83B-C36D73798D0B}" srcOrd="2" destOrd="0" parTransId="{ACDA691F-D297-4D2D-8F55-FB63E9BBC2DD}" sibTransId="{4A330CA3-1D2A-4708-9CC4-6420C67495D1}"/>
    <dgm:cxn modelId="{DDF95D7F-9616-41B4-9558-432E51B2C1AF}" srcId="{E40B4256-7748-4678-ABB2-E8C686E94C32}" destId="{9FA27208-76AE-413F-BEDB-FDD620580567}" srcOrd="1" destOrd="0" parTransId="{3F567315-6974-46D9-A6B7-33E08DD3614F}" sibTransId="{90244538-4CC5-4779-ACD5-5A64F9990A72}"/>
    <dgm:cxn modelId="{7AEB2A80-E022-4677-A999-23CDE3C6E71A}" type="presOf" srcId="{892BE361-7529-4C0F-AFD5-AAA2A1645D27}" destId="{6CCAECC2-25FE-45E3-A67F-60C85268B116}" srcOrd="0" destOrd="1" presId="urn:microsoft.com/office/officeart/2005/8/layout/process1"/>
    <dgm:cxn modelId="{65AA9B82-C9BF-4D28-9FB4-09DE5CB9783E}" srcId="{E40B4256-7748-4678-ABB2-E8C686E94C32}" destId="{49F2B2E8-F90E-4A3B-88F9-E9B7C8472904}" srcOrd="3" destOrd="0" parTransId="{1CE277EF-0907-4931-B0B2-8FB2C2D3B256}" sibTransId="{97FF1D58-6F9E-4F52-9AE0-AF52BDCFB1CD}"/>
    <dgm:cxn modelId="{C1C8B384-A230-4623-A50B-431D3DFDDE09}" type="presOf" srcId="{6B45C42F-6589-4DEE-8616-C2B775EBFFFA}" destId="{6CCAECC2-25FE-45E3-A67F-60C85268B116}" srcOrd="0" destOrd="3" presId="urn:microsoft.com/office/officeart/2005/8/layout/process1"/>
    <dgm:cxn modelId="{AAAEB68E-54B4-4445-9FBA-27AEE3933F08}" type="presOf" srcId="{400A0D53-968F-45EB-ACD9-FE70A9022AB8}" destId="{4257E186-083E-403D-BE7F-B9FFD7E95BB1}" srcOrd="0" destOrd="1" presId="urn:microsoft.com/office/officeart/2005/8/layout/process1"/>
    <dgm:cxn modelId="{C285869A-DEF1-46CE-9C8A-F02E59D69A88}" type="presOf" srcId="{577709CF-968F-4A0C-9DEF-74D785893BE3}" destId="{6CCAECC2-25FE-45E3-A67F-60C85268B116}" srcOrd="0" destOrd="0" presId="urn:microsoft.com/office/officeart/2005/8/layout/process1"/>
    <dgm:cxn modelId="{09D7449E-6001-4457-9410-325CC0BE29F1}" type="presOf" srcId="{58805C5B-52A9-45C0-990A-B9FEA06E4EC9}" destId="{4257E186-083E-403D-BE7F-B9FFD7E95BB1}" srcOrd="0" destOrd="4" presId="urn:microsoft.com/office/officeart/2005/8/layout/process1"/>
    <dgm:cxn modelId="{E525C2BC-C822-44BB-B2A9-0606BE34FFF8}" srcId="{33EB1E14-1738-4A70-B83B-C36D73798D0B}" destId="{58805C5B-52A9-45C0-990A-B9FEA06E4EC9}" srcOrd="3" destOrd="0" parTransId="{9C58CD1A-9DE1-4D59-BF22-345A2484CC69}" sibTransId="{68C2B753-731C-4DD0-8760-7C39458E70A2}"/>
    <dgm:cxn modelId="{95298ADB-3CC2-4511-9A22-17AE0DBFA443}" type="presOf" srcId="{EFD6E6D6-3594-4353-84FE-9B70571471FD}" destId="{84CC34C0-C9DF-401A-AC2B-3BE53BB44CC8}" srcOrd="0" destOrd="2" presId="urn:microsoft.com/office/officeart/2005/8/layout/process1"/>
    <dgm:cxn modelId="{3CAE72DC-54C9-475A-A0A8-23E9A3A9B9DD}" type="presOf" srcId="{E40B4256-7748-4678-ABB2-E8C686E94C32}" destId="{4E98470F-0E37-4F40-A255-9DCF814972C5}" srcOrd="0" destOrd="0" presId="urn:microsoft.com/office/officeart/2005/8/layout/process1"/>
    <dgm:cxn modelId="{CC49F2DC-E92A-406C-8BCD-ECB7BBCC8D17}" srcId="{577709CF-968F-4A0C-9DEF-74D785893BE3}" destId="{441DFDD1-0D67-4771-AD32-586BC2B70B74}" srcOrd="1" destOrd="0" parTransId="{62F4F4FB-1B1C-4E1C-8405-2FEA7296934B}" sibTransId="{83F99E8F-1B59-48B7-B221-F5D41E73E3A3}"/>
    <dgm:cxn modelId="{37B794E0-284B-457C-B1B6-9D2D72760DBB}" type="presOf" srcId="{4A330CA3-1D2A-4708-9CC4-6420C67495D1}" destId="{E41512C8-9D82-4177-8AC9-AFBDF77A3E78}" srcOrd="0" destOrd="0" presId="urn:microsoft.com/office/officeart/2005/8/layout/process1"/>
    <dgm:cxn modelId="{C860E7E4-FD65-4F36-B00B-6D7C30875DB8}" srcId="{9FA27208-76AE-413F-BEDB-FDD620580567}" destId="{EFD6E6D6-3594-4353-84FE-9B70571471FD}" srcOrd="1" destOrd="0" parTransId="{457DC65D-B471-4437-85D8-109D4B6D3C65}" sibTransId="{45272811-CA1F-41DF-AAD2-EECE59661EDD}"/>
    <dgm:cxn modelId="{8422ACF9-5550-4018-B435-1C3DA4B14B59}" srcId="{577709CF-968F-4A0C-9DEF-74D785893BE3}" destId="{6B45C42F-6589-4DEE-8616-C2B775EBFFFA}" srcOrd="2" destOrd="0" parTransId="{53C3DB5C-D557-48AA-8C5D-FA3FF38A89EC}" sibTransId="{C7A58485-F023-4F24-B216-DA508D243AEB}"/>
    <dgm:cxn modelId="{0CCA76FA-00E0-4A56-A946-E29E6EC8F201}" type="presOf" srcId="{BF822748-8C08-4CEF-A2CC-BC49B2DBF3BD}" destId="{4257E186-083E-403D-BE7F-B9FFD7E95BB1}" srcOrd="0" destOrd="2" presId="urn:microsoft.com/office/officeart/2005/8/layout/process1"/>
    <dgm:cxn modelId="{28F259B3-0AE1-4EBB-8D3D-74FE5AA28905}" type="presParOf" srcId="{4E98470F-0E37-4F40-A255-9DCF814972C5}" destId="{6CCAECC2-25FE-45E3-A67F-60C85268B116}" srcOrd="0" destOrd="0" presId="urn:microsoft.com/office/officeart/2005/8/layout/process1"/>
    <dgm:cxn modelId="{B6FE995A-411F-4D63-ADE2-DE3CD71190D3}" type="presParOf" srcId="{4E98470F-0E37-4F40-A255-9DCF814972C5}" destId="{D36B7D38-EA11-4E41-B525-2A1EF136A16B}" srcOrd="1" destOrd="0" presId="urn:microsoft.com/office/officeart/2005/8/layout/process1"/>
    <dgm:cxn modelId="{6B2822DA-8560-4021-A63F-4FFC3C61304C}" type="presParOf" srcId="{D36B7D38-EA11-4E41-B525-2A1EF136A16B}" destId="{8726186E-F20C-45E0-8544-DA32732A444E}" srcOrd="0" destOrd="0" presId="urn:microsoft.com/office/officeart/2005/8/layout/process1"/>
    <dgm:cxn modelId="{C63C5D69-0595-4CD9-BA5C-933C7F8A8B4B}" type="presParOf" srcId="{4E98470F-0E37-4F40-A255-9DCF814972C5}" destId="{84CC34C0-C9DF-401A-AC2B-3BE53BB44CC8}" srcOrd="2" destOrd="0" presId="urn:microsoft.com/office/officeart/2005/8/layout/process1"/>
    <dgm:cxn modelId="{994EA112-F76E-48C4-A9BC-6F4E1815A4F3}" type="presParOf" srcId="{4E98470F-0E37-4F40-A255-9DCF814972C5}" destId="{1AEAE2E0-0D32-473D-89A7-5BE8F698F96C}" srcOrd="3" destOrd="0" presId="urn:microsoft.com/office/officeart/2005/8/layout/process1"/>
    <dgm:cxn modelId="{45A8BBE9-622C-407E-9AF8-E2AE68A48D5A}" type="presParOf" srcId="{1AEAE2E0-0D32-473D-89A7-5BE8F698F96C}" destId="{94187415-2A92-4710-B3CC-B65BB05BF017}" srcOrd="0" destOrd="0" presId="urn:microsoft.com/office/officeart/2005/8/layout/process1"/>
    <dgm:cxn modelId="{9C18EA6C-BDA0-4E24-A223-26B34956174C}" type="presParOf" srcId="{4E98470F-0E37-4F40-A255-9DCF814972C5}" destId="{4257E186-083E-403D-BE7F-B9FFD7E95BB1}" srcOrd="4" destOrd="0" presId="urn:microsoft.com/office/officeart/2005/8/layout/process1"/>
    <dgm:cxn modelId="{81236F14-D903-4689-8FE4-F24D04169F91}" type="presParOf" srcId="{4E98470F-0E37-4F40-A255-9DCF814972C5}" destId="{E41512C8-9D82-4177-8AC9-AFBDF77A3E78}" srcOrd="5" destOrd="0" presId="urn:microsoft.com/office/officeart/2005/8/layout/process1"/>
    <dgm:cxn modelId="{38DAABFF-D0CA-4910-ACA3-B20D510BECD7}" type="presParOf" srcId="{E41512C8-9D82-4177-8AC9-AFBDF77A3E78}" destId="{59B91A4C-CB8D-421E-B08C-5AE074713063}" srcOrd="0" destOrd="0" presId="urn:microsoft.com/office/officeart/2005/8/layout/process1"/>
    <dgm:cxn modelId="{55A82AF8-61B3-42F1-8FFD-0B16537EB324}" type="presParOf" srcId="{4E98470F-0E37-4F40-A255-9DCF814972C5}" destId="{E14B7FAD-AE26-4D39-8535-B8472C42786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AECC2-25FE-45E3-A67F-60C85268B116}">
      <dsp:nvSpPr>
        <dsp:cNvPr id="0" name=""/>
        <dsp:cNvSpPr/>
      </dsp:nvSpPr>
      <dsp:spPr>
        <a:xfrm>
          <a:off x="4396" y="746135"/>
          <a:ext cx="1922280" cy="1653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Teorijski uvod</a:t>
          </a:r>
          <a:endParaRPr lang="en-US" sz="18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/>
            <a:t>Struktura jezgre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/>
            <a:t>Kinematika dvočestičnih reakcija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/>
            <a:t>Bethe-ova formula</a:t>
          </a:r>
          <a:endParaRPr lang="en-US" sz="1400" kern="1200"/>
        </a:p>
      </dsp:txBody>
      <dsp:txXfrm>
        <a:off x="52824" y="794563"/>
        <a:ext cx="1825424" cy="1556605"/>
      </dsp:txXfrm>
    </dsp:sp>
    <dsp:sp modelId="{D36B7D38-EA11-4E41-B525-2A1EF136A16B}">
      <dsp:nvSpPr>
        <dsp:cNvPr id="0" name=""/>
        <dsp:cNvSpPr/>
      </dsp:nvSpPr>
      <dsp:spPr>
        <a:xfrm>
          <a:off x="2118905" y="1334503"/>
          <a:ext cx="407523" cy="4767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118905" y="1429848"/>
        <a:ext cx="285266" cy="286035"/>
      </dsp:txXfrm>
    </dsp:sp>
    <dsp:sp modelId="{84CC34C0-C9DF-401A-AC2B-3BE53BB44CC8}">
      <dsp:nvSpPr>
        <dsp:cNvPr id="0" name=""/>
        <dsp:cNvSpPr/>
      </dsp:nvSpPr>
      <dsp:spPr>
        <a:xfrm>
          <a:off x="2695589" y="746135"/>
          <a:ext cx="1922280" cy="1653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Eksperimentalni postav i mj</a:t>
          </a:r>
          <a:r>
            <a:rPr lang="en-US" sz="1800" kern="1200" dirty="0"/>
            <a:t>e</a:t>
          </a:r>
          <a:r>
            <a:rPr lang="hr-HR" sz="1800" kern="1200" dirty="0"/>
            <a:t>renje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/>
            <a:t>Detektorski sustav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/>
            <a:t>Elektronički sustav</a:t>
          </a:r>
          <a:endParaRPr lang="en-US" sz="1400" kern="1200"/>
        </a:p>
      </dsp:txBody>
      <dsp:txXfrm>
        <a:off x="2744017" y="794563"/>
        <a:ext cx="1825424" cy="1556605"/>
      </dsp:txXfrm>
    </dsp:sp>
    <dsp:sp modelId="{1AEAE2E0-0D32-473D-89A7-5BE8F698F96C}">
      <dsp:nvSpPr>
        <dsp:cNvPr id="0" name=""/>
        <dsp:cNvSpPr/>
      </dsp:nvSpPr>
      <dsp:spPr>
        <a:xfrm>
          <a:off x="4810098" y="1334503"/>
          <a:ext cx="407523" cy="4767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810098" y="1429848"/>
        <a:ext cx="285266" cy="286035"/>
      </dsp:txXfrm>
    </dsp:sp>
    <dsp:sp modelId="{4257E186-083E-403D-BE7F-B9FFD7E95BB1}">
      <dsp:nvSpPr>
        <dsp:cNvPr id="0" name=""/>
        <dsp:cNvSpPr/>
      </dsp:nvSpPr>
      <dsp:spPr>
        <a:xfrm>
          <a:off x="5386783" y="746135"/>
          <a:ext cx="1922280" cy="1653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Rezultati i analiza mjerenja</a:t>
          </a:r>
          <a:endParaRPr lang="en-US" sz="18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/>
            <a:t>Kalibracija detektora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/>
            <a:t>Identifikacija čestica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/>
            <a:t>Gubici energije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/>
            <a:t>Energija pobuđenja</a:t>
          </a:r>
          <a:endParaRPr lang="en-US" sz="1400" kern="1200"/>
        </a:p>
      </dsp:txBody>
      <dsp:txXfrm>
        <a:off x="5435211" y="794563"/>
        <a:ext cx="1825424" cy="1556605"/>
      </dsp:txXfrm>
    </dsp:sp>
    <dsp:sp modelId="{E41512C8-9D82-4177-8AC9-AFBDF77A3E78}">
      <dsp:nvSpPr>
        <dsp:cNvPr id="0" name=""/>
        <dsp:cNvSpPr/>
      </dsp:nvSpPr>
      <dsp:spPr>
        <a:xfrm>
          <a:off x="7501292" y="1334503"/>
          <a:ext cx="407523" cy="4767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7501292" y="1429848"/>
        <a:ext cx="285266" cy="286035"/>
      </dsp:txXfrm>
    </dsp:sp>
    <dsp:sp modelId="{E14B7FAD-AE26-4D39-8535-B8472C42786E}">
      <dsp:nvSpPr>
        <dsp:cNvPr id="0" name=""/>
        <dsp:cNvSpPr/>
      </dsp:nvSpPr>
      <dsp:spPr>
        <a:xfrm>
          <a:off x="8077976" y="746135"/>
          <a:ext cx="1922280" cy="1653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Zaključak</a:t>
          </a:r>
          <a:endParaRPr lang="en-US" sz="1800" kern="1200"/>
        </a:p>
      </dsp:txBody>
      <dsp:txXfrm>
        <a:off x="8126404" y="794563"/>
        <a:ext cx="1825424" cy="1556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1-24T20:09:40.7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127 3,'1'1,"-1"0,0 0,1 0,-1 0,1 0,-1-1,1 1,0 0,-1 0,1 0,0-1,0 1,-1 0,1-1,0 1,0-1,0 1,0-1,0 1,0-1,0 1,30 11,-16-6,23 14,-22-11,0 0,1-2,-1 0,16 4,-15-5,-1 0,0 1,0 0,-1 2,0 0,0 0,-1 2,0 0,-1 0,0 1,2 5,-8-11,0-1,0 1,0-1,1 0,0-1,2 1,29 20,-34-20,0 0,0 0,-1 1,1-1,-1 1,0 2,18 22,-9-17,0-1,2 0,-1-1,14 7,29 23,-20-13,1-3,34 19,-20-13,10 9,-38-23,1-1,0-2,1-1,10 3,-24-10,0 1,0 0,10 8,-12-8,1 0,-1 0,1-1,0-1,5 2,4 2,0 1,-1 1,0 0,0 1,-1 2,-1 0,4 5,7 4,1-1,7 3,46 17,-65-35,0 1,0 1,-1 0,0 1,-1 1,0 0,3 4,12 18,-19-21,0 0,0-1,1 0,0-1,1-1,6 4,5 2,0 1,11 10,-16-10,2-2,-1 0,14 5,36 10,-46-21,0 2,14 8,1 1,-28-14,0 0,0 1,0 0,3 4,17 17,-28-23,1 0,0 0,1 0,-1 0,1-1,-1 1,1-1,0-1,0 1,1-1,-1 1,0-2,6 2,20 3,0 1,-1 1,0 1,3 3,-27-9,-1 0,0 1,1 0,-1-1,0 2,-1-1,5 5,-5-5,1 1,-1-1,1 0,0 0,0 0,1-1,-1 1,3-1,34 16,22 14,-47-24,26 11,-33-16,0 0,0 1,0 0,-1 1,1 0,5 5,0 1,1-1,0-1,1-1,0 0,0-1,1-1,-1 0,2-2,10 3,-18-5,-1 2,0-1,0 1,-1 0,10 7,-11-6,1 0,0-1,0-1,0 1,1-1,0-1,0 0,74 25,-33-10,-2-7,-42-10,1 0,-1 1,1 0,-1 0,0 0,0 1,0 0,0 1,-1-1,1 1,-1 1,5 3,1 1,-1-1,1 0,0-1,1-1,0 1,14 6,17 8,-30-15,0 0,-1 1,0 0,-1 1,3 1,0-1,0-1,0 0,1-1,0-1,11 2,49 19,-29-12,-39-12,0 0,0 0,0 0,-1 1,1 0,-1 1,3 1,4 4</inkml:trace>
  <inkml:trace contextRef="#ctx0" brushRef="#br0" timeOffset="51468.316">9111 3499,'32'2,"29"3,63 17,-32-9,-64-8,1 0,19-1,12-4,-29-1,0 2,-1 1,1 2,17 4,-23-4,0-1,0-1,0 0,10-3,-9 1,1 1,-1 1,22 4,-17 2,-1 1,0 2,0 0,22 14,-38-19,0-1,1-1,-1-1,1 0,0 0,0-2,0 0,0 0,1-2,8 2,-1 0,0 2,5 1,145 27,7-7,-156-20,0-2,14 0,-22-2,-1 1,1 0,-1 2,1-1,-1 2,0 0,0 1,-3-2,0 0,0-1,1 0,-1-1,0 0,1-1,-1 0,0-1,7-2,28 1,-27 1,58 1,4 3,-56-1,0 1,0 2,0 0,-1 2,3 2,-12-5,1 0,-1-1,0-1,1-1,-1 0,17-1,-20-1,0 0,1 2,-1-1,1 2,-1 0,0 1,0 0,0 1,0 0,6 4,-4-2,0 0,0-1,0-1,0 0,1-1,0 0,5 0,-2 2,1 0,7 4,31 10,0-1,25 2,-27-3,-42-12,0 0,1-1,0-1,-1 0,8-1,43 0,8-4,-16 0,43 4,-79 1,-1 1,1 1,-1 1,4 2,0 0,0-1,20 2,-27-7,6 1,0 2,13 3,-32-7,1 1,0-1,0 1,-1 0,1 0,-1 1,0-1,0 1,0 0,0 0,0 0,-1 1,1-1,1 3,-2-1,0 0,0-1,0 1,1-1,-1 0,1 0,0-1</inkml:trace>
  <inkml:trace contextRef="#ctx0" brushRef="#br0" timeOffset="51469.316">13045 4244,'-20'0,"-65"9,-2 2,0-5,0-3,-50-6,3 1,124 3,-1 0,1 1,0 1,0-1,0 1,0 1,-5 2,-37 12,33-14,-1 0,1-2,-1 0,0-1,11-1,0-1,0 0,0 0,0 0,0-1,0-1,1 1,-1-1,-7-4,1-2,0 1,-1 0,0 2,0 0,0 0,-1 2,0 0,0 1,-9-1,-95-7,69 4,-38 1,69 5,0-1,0-1,-1-1,-50-7,21 5,1-2,0-2,-18-7,-82-10,100 16,-1 2,1 2,-1 3,-34 1,31 4,-7 0,-21-3,62 0,0-1,1 0,-1-1,1-1,0-1,-3-2,6 3,-1 0,-1 1,1 1,0 0,-13 1,-46-9,50 7,0 1,0 2,-1 0,-10 2,17 0,1 0,-1-2,0 0,0-1,1-1,-1-1,1 0,-4-3,1-1,-1 2,0 0,-1 2,1 0,-1 2,-7 0,15 1,-19-4,0-1,-19-7,25 6,0 1,-1 1,0 1,0 2,8 1,1-2,0 0,-1-2,0 1,0 0,-20 0,17 2,1-1,-17-4,17 2,0 2,-20-1,42 4,-20 0,-1 0,1-2,-1 0,1-1,0-2,0 0,1-1,-4-3,-28-8,38 13,0 0,1-1,-6-4,5 3,-1 1,0 0,-1 1,1 1,0 0,-1 2,0 0,0 0,1 1,-2 2,-62-4,27-7,50 8,-1 0,1-1,0 1,0 0,0-1,0 0,0 0,0 0,0 0,0 0,1 0,-1-1,-1-2,2 2,-1 0,0 0,0 0,0 1,0-1,-1 0,1 1,-1 0,1 0,-1 0,0 1,0-1,-1 0,-57-13,38 10,3 2,0 0,-1 2,1 0,-5 2,7-1,0 0,-1-1,1-1,0-1,-4-2,1 1,-1 0,1 1,-1 2,-5 0,10 1,-1-1,1-1,-1 0,1-2,0 0,-10-4,-13-5,-2 2,1 2,-34-4,-54-10,111 19,0 1,-1 2,0 0,-11 1,13 1,0-2,0 0,0 0,0-2,-8-2,6 0,-1 2,1 0,0 1,-13 1,12 1,0-1,0-2,0 0,-3-2,-62-10,66 13,-1-1,1-1,0-1,-18-7,-56-31,69 30,1 1,-2 1,1 1,-2 1,1 2,-1 0,-21-1,-6 4,10 2,-24-6,53 5,0 0,1-1,0-1,-1 0,2-1,-9-4,9 4,-1 1,0 0,0 1,0 0,0 1,-8 0,4 0,0-1,0 0,-16-7,16 5,-1 1,0 0,0 2,0 0,0 1,-1 1,5 0,-1 0,0-1,1 0,0-1,0-1,0-1,0 0,0-1,-10-6,-16-10,27 16,1-1,0 0,-7-7,-11-14,26 23,1 1,-1-1,0 1,0 0,-1 0,1 1,-1-1,0 1,0 1,0-1,-5-1,-36-6,-1 1,-2 2,24 3,1-2,-21-7,27 7,0 0,0 2,-1 0,1 1,-11 0,-12 3,8 0,1-1,0-2,-32-6,4-1,46 9,-1-1,1-1,0-1,-9-3,19 5,-1-1,1 1,-1-1,1 0,0-1,1 1,-1-1,0 0,1 0,0-1,0 1,0-1,1 0,-1 0,-1-2,0 0,0 0,-1 1,1 0,-2 0,1 1,0 0,-1 0,0 0,-1 1,1 0,-1 0,1 1,-1 0,0 0,-2 1,-17-4,0 1,0 2,0 1,-9 1,-22-2,43 1,-1-1,1-1,0 0,0-1,0 0,-1-1,1 1,-1 1,0 0,-6 0,-4 0,0-2,0 0,0-2,1-1,0-1,-8-6,1 3,20 9,0-2,0 1,0-2,-9-6,-67-45,-4 3,80 48,2 2,0 1,0 0,-1 1,1 0,-1 1,1 0,-1 1,0 0,0 1,1 0,-1 0,-3 1,3 0,-1 0,0-1,0-1,0 0,0 0,0-1,1-1,-1 0,-10-5,-43-14,54 19,1 0,0 0,0-1,0 0,0-1,0 0,1 0,0-1,-7-6,-8-7,17 13,-1-1,1 1,0-1,-5-6,0-2,0 1,-1 0,-1 1,-11-9,18 16,0 1,0 1,0-1,-1 1,0 1,0-1,0 1,-1 1,1-1,0 1,-6 0,-19-2,0-2,1-1,-13-6,27 6,0-1,0-2,1 1,-6-6,-10-5,-13-14,35 25,1 1,-1 0,-11-5,-25-12,10 4,-1 2,-1 2,-20-5,33 12,1-1,0-1,-16-11,7 5,-23-20,44 28,0 1,-1 0,0 1,-7-3,-34-3,47 13,0-1,0 1,0-2,1 1,-1-1,0 0,1-1,0 0,-1 0,-28-18,-1 1,0 2,-31-11,-2 7,44 14,0 0,-18-9,36 14,-1-1,1 0,0 0,0-1,1 0,0-1,0 1,0-1,-4-7,-12-15,2-2,1 0,1-2,14 24,-1 0,0 0,0 0,-1 1,0 0,-1 1,0-1,0 1,0 1,-1 0,0 0,0 0,-1 1,1 1,-1 0,0 0,0 1,-9-2,10 3,-1-1,1 0,0 0,0-1,1 0,-1-1,-5-4,10 7,0-1,1 1,0-1,0 0,0 0,0-1,0 1,0-1,1 1,0-1,0 0,0 0,0 0,0 0,1 0,0 0,-1-4,2 2,-1 0,0 0,0 1,0-1,-1 0,0 1,0-1,0 1,-1 0,1 0,-1-1,0 2,-1-1,1 0,-1 1,0 0,0-1,-1 2,1-1,-1 0,-2-1,-1 0,0 0,0 1,0 0,0 0,-1 1,1 0,-1 0,0 1,0 0,0 0,0 1,0 1,0-1,-5 2,6-1,0 0,-1-1,1 0,0 0,0-1,0 0,0 0,0-1,0 0,0 0,1-1,0 0,0 0,0-1,0 1,0-2,1 1,0-1,0 0,1 0,-4-6,-13-15,16 21,1 0,0 0,1 0,0 0,0-1,-1-3,3 7,0 0,0 0,0 0,0 0,-1 0,1 1,-1-1,1 1,-1-1,0 1,0 0,0 0,0 0,0 1,-1-1,1 1,-1-1,1 1,-1 0,1 1,-1-1,-2 0,-13-1,0 1,-1 1,1 1,-3 1,-37 0,53-2,0 0,1-1,-1 0,0 0,1-1,-1 1,1-1,0 0,-1-1,-2-1,5 2,0-1,0 1,0-1,0 0,1 0,-1 0,1 0,0 0,0 0,0 0,0-1,1 1,-1-1,1 0,0 1,0-1,-4-8,0 0,0 1,-2 0,1 0,-1 1,0-1,-9-8,5 6,0-1,2 0,-7-13,6 7,5 8,-1 1,0-1,0 1,-1 1,-1-1,0 1,-6-6,-11-6,-1 1,-2 1,1 1,-2 1,-8-2,22 13,0 0,-1 2,-8-3,8 3,0 0,0-2,-7-3,12 4,0 0,1-1,-1 0,1-1,1 0,0-1,0 0,1 0,0-1,-3-5,7 10,1 0,1 0,-1 0,1-1,0 0,0 1,0-1,1 0,0 0,0 0,0 0,1 0,0 0,0 0,1 1,-1-1,1 0,1 0,-1 0,1 0,0 1,3-6,-4 7,1 1,0-1,0 1,0 0,0 0,1-1,-1 1,1 1,0-1,0 0,0 1,0-1,0 1,1 0,-1 0,2 0,5-2,-1 1,1 1,0-1,0 2,7-1,-14 2,0-1,0 0,0 1,0-1,0 0,0 0,0 0,0-1,-1 1,1-1,1 0,7-9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1-24T20:10:05.80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134 62,'1'3,"0"0,0-1,0 1,0 0,0 0,1-1,-1 1,1-1,0 1,0-1,0 0,0 1,0-1,1 0,34 30,-36-32,8 6,0 0,1 0,-1-2,1 1,1-1,-1 0,0-1,1 0,0-1,13 2,0 0,0-2,14 0,-18-2,0-1,-1 1,0 1,1 1,-1 0,0 2,0 0,0 1,3 3,-7-3,0-1,1 0,-1-1,1-1,0 0,1-1,-6-1,0 1,0 0,0 0,0 1,0 1,-1 0,1 0,-1 1,0 0,0 1,0 0,7 6,-12-7,1 0,0-1,0 1,0-1,1 0,-1-1,1 0,-1 0,1 0,6 0,8 1,1-2,18-1,-25 0,0 0,0 0,1 2,-1 0,0 0,12 5,-5 1,8 1,-1 2,0 1,0 2,20 13,-42-23,1-1,-1 1,1-1,0 0,1-1,-1 0,0 0,6 0,-5-1,-1 0,1 1,-1 0,0 0,0 1,0 1,0-1,0 1,42 22,-35-20,-1 2,0 0,6 4,-4-2,1 0,0-1,0-2,3 2,42 19,-52-23,1-1,0 0,0-1,0 0,0 0,9-1,-5 1,0 0,0 0,7 4,-21-7,24 11,-7-4</inkml:trace>
  <inkml:trace contextRef="#ctx0" brushRef="#br0" timeOffset="-7999.856">134 86,'0'-4,"0"-6,-4 0,-6 0,-5 3,-4 2,-4 2,3-3,4-4,2-1,2 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1-24T20:10:20.61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0,'347'0,"-338"0,-1 1,1 0,-1 0,0 0,1 1,-1 1,0-1,0 1,0 0,-1 1,2 1,5 4,-1 0,-1 1,1 0,-2 1,6 6,-12-13,0 0,0-1,1 0,-1 1,1-2,0 1,0-1,0 0,0 0,0 0,1-1,-1 0,0 0,1-1,3 0,1 1,0 0,-1 1,1 0,-1 1,3 1,17 6,0-1,27 4,-24-6,27 13,-48-15,0 0,0-1,0-1,0 0,1-1,3 0,17 2,0 2,0 1,-1 1,9 5,3 0,35 6,-67-17,2-1,-1 1,1 1,-1 0,0 1,0 1,0 0,0 1,-1 0,4 3,-7-4,0 0,0-1,1-1,-1 1,1-1,0-1,0 0,0 0,0-1,0 0,4-1,-2 0,0 1,0 1,0 0,0 0,0 2,0-1,3 3,0-1,1 1,-1-2,1 0,0-1,1 0,-1-1,0-1,9-1,24 2,-23 2,0 0,-1 2,13 5,-16-5,0 0,1-1,-1-2,21 2,-21-4,-1 2,1 0,-1 1,2 1,-1-1,20 0,-16-4,-8 0,0 0,-1 1,1 1,-1 1,1 0,-1 1,13 5,-12-2,1-2,0-1,0 0,1-1,-1-1,4-1,6 1,-22 0,1-1,0 1,-1 0,0 1,1 0,-1 0,7 4,-7-2,1-2,0 1,0-1,0 0,0-1,5 1,48 9,-37-7,1-1,0 0,10-2,-25-2,-1 0,1 1,-1 0,1 0,-1 1,1 0,-1 1,0 0,0 0,0 1,7 4,-7-3,0-2,0 1,0-1,0-1,1 1,-1-2,0 1,1-1,1-1,26 1,28-3,-10 0,-34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1-24T20:10:37.4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175 1,'0'4,"0"6,0 5,0 4,-5-1,-4-4,-6-3,-5-5,-2-3,-3-2,0-1,-1 0,9-1,7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D61E4-1168-4671-87B3-E7871F71F103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0A58C-D5C3-4BE6-B4D0-508963DDF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91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D956F48-F7B1-465A-9503-C744009D0967}" type="datetime1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BAEC097-050D-43A7-898C-74CA1A501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843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ADCC-CE6A-435B-BA9D-B6947EE5AA4A}" type="datetime1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C097-050D-43A7-898C-74CA1A501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69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C0FC8DA-9BE1-4D3F-81DD-216130137B31}" type="datetime1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BAEC097-050D-43A7-898C-74CA1A501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410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CDBF5-416D-4A80-8F1A-FDD306621A73}" type="datetime1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5BAEC097-050D-43A7-898C-74CA1A501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1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1A065DE-C0E0-46FA-92EE-D04EC90A4BD8}" type="datetime1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BAEC097-050D-43A7-898C-74CA1A501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74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6717-8422-472C-99ED-85B58F7641AC}" type="datetime1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C097-050D-43A7-898C-74CA1A501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8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F2AC-8EB4-487E-9B5C-8E05BCE1B60C}" type="datetime1">
              <a:rPr lang="en-US" smtClean="0"/>
              <a:t>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C097-050D-43A7-898C-74CA1A501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62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6BDA-174A-4BF4-8778-298BE53D6DE5}" type="datetime1">
              <a:rPr lang="en-US" smtClean="0"/>
              <a:t>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C097-050D-43A7-898C-74CA1A501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91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98A6-0283-4F48-ACE1-4310F198BDBF}" type="datetime1">
              <a:rPr lang="en-US" smtClean="0"/>
              <a:t>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C097-050D-43A7-898C-74CA1A501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242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734200C-DEC4-499A-9B86-C2D22F84C64E}" type="datetime1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BAEC097-050D-43A7-898C-74CA1A501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174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4FDD-C6C9-4884-B4E0-90CA98421C3A}" type="datetime1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C097-050D-43A7-898C-74CA1A501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6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209403C-6030-414B-949B-9BE4572ED1D6}" type="datetime1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BAEC097-050D-43A7-898C-74CA1A50149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9346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customXml" Target="../ink/ink2.xml"/><Relationship Id="rId12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24.png"/><Relationship Id="rId4" Type="http://schemas.openxmlformats.org/officeDocument/2006/relationships/image" Target="../media/image210.png"/><Relationship Id="rId9" Type="http://schemas.openxmlformats.org/officeDocument/2006/relationships/customXml" Target="../ink/ink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AF47317F-C87A-4D9C-A72E-89C67FDA2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3B33C2-7259-4611-B145-C23F14028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533" y="1027034"/>
            <a:ext cx="7166927" cy="37033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tx2"/>
                </a:solidFill>
              </a:rPr>
              <a:t>REAKCIJE IZAZVANE SNOPOM </a:t>
            </a:r>
            <a:r>
              <a:rPr lang="en-US" sz="4800" baseline="30000">
                <a:solidFill>
                  <a:schemeClr val="tx2"/>
                </a:solidFill>
              </a:rPr>
              <a:t>9</a:t>
            </a:r>
            <a:r>
              <a:rPr lang="en-US" sz="4800">
                <a:solidFill>
                  <a:schemeClr val="tx2"/>
                </a:solidFill>
              </a:rPr>
              <a:t>Li na metama </a:t>
            </a:r>
            <a:r>
              <a:rPr lang="en-US" sz="4800" baseline="30000">
                <a:solidFill>
                  <a:schemeClr val="tx2"/>
                </a:solidFill>
              </a:rPr>
              <a:t>7</a:t>
            </a:r>
            <a:r>
              <a:rPr lang="en-US" sz="4800">
                <a:solidFill>
                  <a:schemeClr val="tx2"/>
                </a:solidFill>
              </a:rPr>
              <a:t>Li I </a:t>
            </a:r>
            <a:r>
              <a:rPr lang="en-US" sz="4800" baseline="30000">
                <a:solidFill>
                  <a:schemeClr val="tx2"/>
                </a:solidFill>
              </a:rPr>
              <a:t>19</a:t>
            </a:r>
            <a:r>
              <a:rPr lang="en-US" sz="4800">
                <a:solidFill>
                  <a:schemeClr val="tx2"/>
                </a:solidFill>
              </a:rPr>
              <a:t>F 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A343C5F-7AA1-409B-BD18-44E928CE3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031846"/>
            <a:ext cx="7223760" cy="11165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3FF31F9-8C96-4D43-9B36-20F6B6FE6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7694" y="0"/>
            <a:ext cx="4304306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98E076-6370-410A-BFDA-D85796DE7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4641" y="1027034"/>
            <a:ext cx="3546077" cy="3703320"/>
          </a:xfrm>
          <a:ln w="57150"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 err="1">
                <a:solidFill>
                  <a:srgbClr val="FFFFFF"/>
                </a:solidFill>
              </a:rPr>
              <a:t>Sveučilište</a:t>
            </a:r>
            <a:r>
              <a:rPr lang="en-US" sz="1800" dirty="0">
                <a:solidFill>
                  <a:srgbClr val="FFFFFF"/>
                </a:solidFill>
              </a:rPr>
              <a:t> u </a:t>
            </a:r>
            <a:r>
              <a:rPr lang="en-US" sz="1800" dirty="0" err="1">
                <a:solidFill>
                  <a:srgbClr val="FFFFFF"/>
                </a:solidFill>
              </a:rPr>
              <a:t>zagrebu</a:t>
            </a:r>
            <a:endParaRPr lang="en-US" sz="18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800" dirty="0" err="1">
                <a:solidFill>
                  <a:srgbClr val="FFFFFF"/>
                </a:solidFill>
              </a:rPr>
              <a:t>Prirodoslovno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matematički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fakultet</a:t>
            </a:r>
            <a:r>
              <a:rPr lang="en-US" sz="1800" dirty="0">
                <a:solidFill>
                  <a:srgbClr val="FFFFFF"/>
                </a:solidFill>
              </a:rPr>
              <a:t>, </a:t>
            </a:r>
            <a:r>
              <a:rPr lang="en-US" sz="1800" dirty="0" err="1">
                <a:solidFill>
                  <a:srgbClr val="FFFFFF"/>
                </a:solidFill>
              </a:rPr>
              <a:t>fizički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odsjek</a:t>
            </a:r>
            <a:endParaRPr lang="en-US" sz="18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Font typeface="Wingdings 2" panose="05020102010507070707" pitchFamily="18" charset="2"/>
              <a:buChar char=""/>
            </a:pPr>
            <a:endParaRPr lang="en-US" sz="18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</a:rPr>
              <a:t>Luka </a:t>
            </a:r>
            <a:r>
              <a:rPr lang="en-US" sz="1800" dirty="0" err="1">
                <a:solidFill>
                  <a:srgbClr val="FFFFFF"/>
                </a:solidFill>
              </a:rPr>
              <a:t>palada</a:t>
            </a:r>
            <a:endParaRPr lang="en-US" sz="18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Font typeface="Wingdings 2" panose="05020102010507070707" pitchFamily="18" charset="2"/>
              <a:buChar char=""/>
            </a:pPr>
            <a:endParaRPr lang="en-US" sz="18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</a:rPr>
              <a:t>mentor: dr. Sc. Neven </a:t>
            </a:r>
            <a:r>
              <a:rPr lang="en-US" sz="1800" dirty="0" err="1">
                <a:solidFill>
                  <a:srgbClr val="FFFFFF"/>
                </a:solidFill>
              </a:rPr>
              <a:t>soić</a:t>
            </a:r>
            <a:endParaRPr lang="en-US" sz="18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800" dirty="0" err="1">
                <a:solidFill>
                  <a:srgbClr val="FFFFFF"/>
                </a:solidFill>
              </a:rPr>
              <a:t>Institut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ruđer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bošković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D252CC1-04C4-47A3-AFEA-5022A689C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4640" y="5031846"/>
            <a:ext cx="3546077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60977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96F661-BFDD-4105-8D72-F65E3F371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73231"/>
            <a:ext cx="3054091" cy="4711539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Bethe-ova formula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EE959E-BF10-4204-9556-D1707088D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D17B6A-CB37-4005-9681-A20AFCDC7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7BBDE9-DAED-40B0-A640-503C918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5E1CF6-DAE4-4D2A-8853-9D2C8101D5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02629" y="1073231"/>
                <a:ext cx="6599582" cy="471153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sSup>
                          <m:sSupPr>
                            <m:ctrlPr>
                              <a:rPr lang="en-US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ⅇ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rgbClr val="FFFF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FFFF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FFFF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rgbClr val="FFFF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FFFF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en-US" sz="2000" i="0">
                                            <a:solidFill>
                                              <a:srgbClr val="FFFF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00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  <m:r>
                      <a:rPr lang="en-US" sz="20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𝐴𝑀𝑢</m:t>
                        </m:r>
                      </m:den>
                    </m:f>
                  </m:oMath>
                </a14:m>
                <a:endParaRPr lang="en-US" sz="2000" dirty="0">
                  <a:solidFill>
                    <a:srgbClr val="FFFFFF"/>
                  </a:solidFill>
                </a:endParaRPr>
              </a:p>
              <a:p>
                <a:r>
                  <a:rPr lang="en-US" sz="2000" dirty="0" err="1">
                    <a:solidFill>
                      <a:srgbClr val="FFFFFF"/>
                    </a:solidFill>
                  </a:rPr>
                  <a:t>Gubitak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FFFFFF"/>
                    </a:solidFill>
                  </a:rPr>
                  <a:t>energije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FFFFFF"/>
                    </a:solidFill>
                  </a:rPr>
                  <a:t>ovisi</a:t>
                </a:r>
                <a:r>
                  <a:rPr lang="en-US" sz="2000" dirty="0">
                    <a:solidFill>
                      <a:srgbClr val="FFFFFF"/>
                    </a:solidFill>
                  </a:rPr>
                  <a:t> o </a:t>
                </a:r>
                <a:r>
                  <a:rPr lang="en-US" sz="2000" dirty="0" err="1">
                    <a:solidFill>
                      <a:srgbClr val="FFFFFF"/>
                    </a:solidFill>
                  </a:rPr>
                  <a:t>energiji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hr-HR" sz="2000" dirty="0">
                    <a:solidFill>
                      <a:srgbClr val="FFFFFF"/>
                    </a:solidFill>
                  </a:rPr>
                  <a:t>čestice te protonskom broju i relativnoj atomskoj masi</a:t>
                </a:r>
              </a:p>
              <a:p>
                <a:r>
                  <a:rPr lang="hr-HR" sz="2000" dirty="0">
                    <a:solidFill>
                      <a:srgbClr val="FFFFFF"/>
                    </a:solidFill>
                  </a:rPr>
                  <a:t>Koristi se pri identifikaciji čestica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5E1CF6-DAE4-4D2A-8853-9D2C8101D5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02629" y="1073231"/>
                <a:ext cx="6599582" cy="4711539"/>
              </a:xfrm>
              <a:blipFill>
                <a:blip r:embed="rId2"/>
                <a:stretch>
                  <a:fillRect l="-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3013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3018A306-443B-4844-9884-D3E2C3B37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F430D2A-93AA-410C-B1BB-98FEA2990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A0EF52A-1A39-47D8-AA03-47A1C47BE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896DE2E2-8696-47C1-8B42-A04B409BC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B3B8B7-3893-4657-996C-427E44904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404" y="1577340"/>
            <a:ext cx="6228950" cy="37033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z="5400" dirty="0">
                <a:solidFill>
                  <a:schemeClr val="tx2"/>
                </a:solidFill>
              </a:rPr>
              <a:t>Eksperimentalni postav i mjerenja</a:t>
            </a:r>
            <a:endParaRPr lang="en-US" sz="5400" dirty="0">
              <a:solidFill>
                <a:schemeClr val="tx2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1D976D6-8C98-48CC-8C34-0468F3167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3938" y="3383280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88596" y="3383280"/>
            <a:ext cx="3703320" cy="9144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09160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2B7D02C-F642-492B-8E97-FDE1C0FDA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D0BA34-24BC-4C63-945A-90AA854E1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2B3768-E47E-492A-9EDD-A1ED715401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72225" y="1240715"/>
                <a:ext cx="5210007" cy="3903331"/>
              </a:xfrm>
              <a:ln w="57150">
                <a:noFill/>
              </a:ln>
            </p:spPr>
            <p:txBody>
              <a:bodyPr anchor="t">
                <a:normAutofit/>
              </a:bodyPr>
              <a:lstStyle/>
              <a:p>
                <a:r>
                  <a:rPr lang="pl-PL" sz="2000" dirty="0"/>
                  <a:t>Akceleratorsko postrojenje za radioaktivne snopove </a:t>
                </a:r>
                <a:r>
                  <a:rPr lang="en-US" sz="2000" dirty="0"/>
                  <a:t>ISAC 2 </a:t>
                </a:r>
                <a:r>
                  <a:rPr lang="en-US" sz="2000" dirty="0" err="1"/>
                  <a:t>na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nacionalnom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institutu</a:t>
                </a:r>
                <a:r>
                  <a:rPr lang="en-US" sz="2000" dirty="0"/>
                  <a:t> za </a:t>
                </a:r>
                <a:r>
                  <a:rPr lang="en-US" sz="2000" dirty="0" err="1"/>
                  <a:t>nuklearnu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 </a:t>
                </a:r>
                <a:r>
                  <a:rPr lang="hr-HR" sz="2000" dirty="0"/>
                  <a:t>č</a:t>
                </a:r>
                <a:r>
                  <a:rPr lang="en-US" sz="2000" dirty="0" err="1"/>
                  <a:t>esti</a:t>
                </a:r>
                <a:r>
                  <a:rPr lang="hr-HR" sz="2000" dirty="0"/>
                  <a:t>č</a:t>
                </a:r>
                <a:r>
                  <a:rPr lang="en-US" sz="2000" dirty="0"/>
                  <a:t>nu </a:t>
                </a:r>
                <a:r>
                  <a:rPr lang="hr-HR" sz="2000" dirty="0"/>
                  <a:t>fi</a:t>
                </a:r>
                <a:r>
                  <a:rPr lang="en-US" sz="2000" dirty="0" err="1"/>
                  <a:t>ziku</a:t>
                </a:r>
                <a:r>
                  <a:rPr lang="en-US" sz="2000" dirty="0"/>
                  <a:t> TRIUMF u </a:t>
                </a:r>
                <a:r>
                  <a:rPr lang="en-US" sz="2000" dirty="0" err="1"/>
                  <a:t>Vancouveru</a:t>
                </a:r>
                <a:r>
                  <a:rPr lang="en-US" sz="2000" dirty="0"/>
                  <a:t> u </a:t>
                </a:r>
                <a:r>
                  <a:rPr lang="en-US" sz="2000" dirty="0" err="1"/>
                  <a:t>Kanadi</a:t>
                </a:r>
                <a:r>
                  <a:rPr lang="hr-HR" sz="2000" dirty="0"/>
                  <a:t>.</a:t>
                </a:r>
              </a:p>
              <a:p>
                <a:r>
                  <a:rPr lang="hr-HR" sz="2000" dirty="0"/>
                  <a:t>ISOL metoda proizvodnje snopa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sPre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hr-HR" sz="2000" dirty="0"/>
                  <a:t> (E=74.79MeV)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2B3768-E47E-492A-9EDD-A1ED715401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72225" y="1240715"/>
                <a:ext cx="5210007" cy="3903331"/>
              </a:xfrm>
              <a:blipFill>
                <a:blip r:embed="rId2"/>
                <a:stretch>
                  <a:fillRect l="-585" t="-938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0647415D-11C2-4BA0-A3EE-E0DA219B3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49AC0F4C-2B73-4F7E-BB61-392FC80A0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733" y="3505202"/>
            <a:ext cx="3648356" cy="2351163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E92C2EBC-1C76-4F71-B53A-4BD90178AB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8" y="1314242"/>
            <a:ext cx="5431741" cy="422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27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9B6B47BF-F3D0-4678-9B20-DA45E1BCA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392C4C-561E-4BD8-ADDA-FD99B739F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125000"/>
            <a:ext cx="4076149" cy="1473270"/>
          </a:xfrm>
        </p:spPr>
        <p:txBody>
          <a:bodyPr anchor="ctr">
            <a:normAutofit/>
          </a:bodyPr>
          <a:lstStyle/>
          <a:p>
            <a:r>
              <a:rPr lang="hr-HR" sz="4000" dirty="0">
                <a:solidFill>
                  <a:schemeClr val="accent2"/>
                </a:solidFill>
              </a:rPr>
              <a:t>Detektorski sustav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19334917-3673-4EF2-BA7C-CC83AEEEA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4206240" cy="949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E1589AE1-C0FC-4B66-9C0D-9EB92F40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85" y="457200"/>
            <a:ext cx="658368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A12EFB-2632-4577-B2DE-7FC971205C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30606" y="1125000"/>
                <a:ext cx="5855214" cy="4608003"/>
              </a:xfrm>
            </p:spPr>
            <p:txBody>
              <a:bodyPr>
                <a:normAutofit/>
              </a:bodyPr>
              <a:lstStyle/>
              <a:p>
                <a:r>
                  <a:rPr lang="hr-HR" sz="2000" dirty="0"/>
                  <a:t>Silicijski detektori</a:t>
                </a:r>
              </a:p>
              <a:p>
                <a:r>
                  <a:rPr lang="hr-HR" sz="2000" dirty="0"/>
                  <a:t>Šest teleskopa</a:t>
                </a:r>
              </a:p>
              <a:p>
                <a:r>
                  <a:rPr lang="hr-HR" sz="2000" dirty="0"/>
                  <a:t>Svaki teleskop se sastoji od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sz="2000" i="1">
                        <a:latin typeface="Cambria Math" panose="02040503050406030204" pitchFamily="18" charset="0"/>
                      </a:rPr>
                      <m:t>Δ</m:t>
                    </m:r>
                    <m:r>
                      <a:rPr lang="hr-HR" sz="20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hr-HR" sz="2000" dirty="0"/>
                  <a:t> detektora debljine </a:t>
                </a:r>
                <a14:m>
                  <m:oMath xmlns:m="http://schemas.openxmlformats.org/officeDocument/2006/math">
                    <m:r>
                      <a:rPr lang="hr-HR" sz="2000" i="1">
                        <a:latin typeface="Cambria Math" panose="02040503050406030204" pitchFamily="18" charset="0"/>
                      </a:rPr>
                      <m:t>70</m:t>
                    </m:r>
                    <m:r>
                      <a:rPr lang="hr-HR" sz="20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hr-HR" sz="20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hr-HR" sz="2000" dirty="0"/>
                  <a:t> i </a:t>
                </a:r>
                <a14:m>
                  <m:oMath xmlns:m="http://schemas.openxmlformats.org/officeDocument/2006/math">
                    <m:r>
                      <a:rPr lang="hr-HR" sz="20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hr-HR" sz="2000" dirty="0"/>
                  <a:t> detektora debljine </a:t>
                </a:r>
                <a14:m>
                  <m:oMath xmlns:m="http://schemas.openxmlformats.org/officeDocument/2006/math">
                    <m:r>
                      <a:rPr lang="hr-HR" sz="2000" i="1">
                        <a:latin typeface="Cambria Math" panose="02040503050406030204" pitchFamily="18" charset="0"/>
                      </a:rPr>
                      <m:t>1500</m:t>
                    </m:r>
                    <m:r>
                      <a:rPr lang="hr-HR" sz="20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hr-HR" sz="20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hr-HR" sz="2000" dirty="0"/>
              </a:p>
              <a:p>
                <a:r>
                  <a:rPr lang="hr-HR" sz="2000" dirty="0"/>
                  <a:t>16 stripova (vrpci)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sz="2000" i="1">
                        <a:latin typeface="Cambria Math" panose="02040503050406030204" pitchFamily="18" charset="0"/>
                      </a:rPr>
                      <m:t>Δ</m:t>
                    </m:r>
                    <m:r>
                      <a:rPr lang="hr-HR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hr-HR" sz="2000" i="1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360</m:t>
                        </m:r>
                      </m:e>
                      <m:sup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𝛩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48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hr-HR" sz="2000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𝛩</m:t>
                        </m:r>
                      </m:num>
                      <m:den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𝑠𝑡𝑟𝑖𝑝</m:t>
                        </m:r>
                      </m:den>
                    </m:f>
                    <m:r>
                      <a:rPr lang="hr-HR" sz="2000" i="1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hr-HR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A12EFB-2632-4577-B2DE-7FC971205C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30606" y="1125000"/>
                <a:ext cx="5855214" cy="4608003"/>
              </a:xfrm>
              <a:blipFill>
                <a:blip r:embed="rId2"/>
                <a:stretch>
                  <a:fillRect l="-625" b="-3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A3F3A7EF-92AE-4DBB-97DA-CDCDCA14F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3" y="3234519"/>
            <a:ext cx="4808785" cy="270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58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F067B0-5084-4C71-BF02-F58EBBDC04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3" b="14957"/>
          <a:stretch/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12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57">
            <a:extLst>
              <a:ext uri="{FF2B5EF4-FFF2-40B4-BE49-F238E27FC236}">
                <a16:creationId xmlns:a16="http://schemas.microsoft.com/office/drawing/2014/main" id="{F875149D-F692-45DA-8324-D5E0193D5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1"/>
            <a:ext cx="12191999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59">
            <a:extLst>
              <a:ext uri="{FF2B5EF4-FFF2-40B4-BE49-F238E27FC236}">
                <a16:creationId xmlns:a16="http://schemas.microsoft.com/office/drawing/2014/main" id="{7B89EEFD-93BC-4ACF-962C-E6279E72B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436" y="800930"/>
            <a:ext cx="3703320" cy="224097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B64822-9E7D-48B4-B4A4-6D223D664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189" y="1133891"/>
            <a:ext cx="3089189" cy="1461052"/>
          </a:xfrm>
        </p:spPr>
        <p:txBody>
          <a:bodyPr anchor="ctr">
            <a:normAutofit/>
          </a:bodyPr>
          <a:lstStyle/>
          <a:p>
            <a:r>
              <a:rPr lang="en-US"/>
              <a:t>elektroni</a:t>
            </a:r>
            <a:r>
              <a:rPr lang="hr-HR"/>
              <a:t>čki sustav</a:t>
            </a:r>
            <a:endParaRPr lang="en-US"/>
          </a:p>
        </p:txBody>
      </p:sp>
      <p:sp>
        <p:nvSpPr>
          <p:cNvPr id="70" name="Rectangle 61">
            <a:extLst>
              <a:ext uri="{FF2B5EF4-FFF2-40B4-BE49-F238E27FC236}">
                <a16:creationId xmlns:a16="http://schemas.microsoft.com/office/drawing/2014/main" id="{C0B19935-C760-4698-9DD1-973C8A428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" name="Rectangle 63">
            <a:extLst>
              <a:ext uri="{FF2B5EF4-FFF2-40B4-BE49-F238E27FC236}">
                <a16:creationId xmlns:a16="http://schemas.microsoft.com/office/drawing/2014/main" id="{A310A41F-3A14-4150-B6CF-0A577DDDE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CD663-A2DB-4BD1-9601-F98C224B7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1870" y="800930"/>
            <a:ext cx="7183597" cy="2256390"/>
          </a:xfrm>
        </p:spPr>
        <p:txBody>
          <a:bodyPr>
            <a:normAutofit/>
          </a:bodyPr>
          <a:lstStyle/>
          <a:p>
            <a:pPr>
              <a:buClr>
                <a:srgbClr val="FF8F00"/>
              </a:buClr>
            </a:pPr>
            <a:r>
              <a:rPr lang="en-US" dirty="0"/>
              <a:t>“trigger” = ["beam bunch“] AND [total OR E </a:t>
            </a:r>
            <a:r>
              <a:rPr lang="en-US" dirty="0" err="1"/>
              <a:t>detektora</a:t>
            </a:r>
            <a:r>
              <a:rPr lang="en-US" dirty="0"/>
              <a:t>]</a:t>
            </a:r>
          </a:p>
          <a:p>
            <a:pPr>
              <a:buClr>
                <a:srgbClr val="FF8F00"/>
              </a:buClr>
            </a:pPr>
            <a:r>
              <a:rPr lang="en-US" dirty="0"/>
              <a:t>16 </a:t>
            </a:r>
            <a:r>
              <a:rPr lang="en-US" dirty="0" err="1"/>
              <a:t>kanalni</a:t>
            </a:r>
            <a:r>
              <a:rPr lang="en-US" dirty="0"/>
              <a:t>, 12 </a:t>
            </a:r>
            <a:r>
              <a:rPr lang="en-US" dirty="0" err="1"/>
              <a:t>bitni</a:t>
            </a:r>
            <a:r>
              <a:rPr lang="en-US" dirty="0"/>
              <a:t> ADC</a:t>
            </a:r>
          </a:p>
          <a:p>
            <a:pPr>
              <a:buClr>
                <a:srgbClr val="FF8F00"/>
              </a:buClr>
            </a:pPr>
            <a:r>
              <a:rPr lang="en-US" dirty="0" err="1"/>
              <a:t>Amplituda</a:t>
            </a:r>
            <a:r>
              <a:rPr lang="en-US" dirty="0"/>
              <a:t> </a:t>
            </a:r>
            <a:r>
              <a:rPr lang="en-US" dirty="0" err="1"/>
              <a:t>signala</a:t>
            </a:r>
            <a:r>
              <a:rPr lang="en-US" dirty="0"/>
              <a:t> 0-4096</a:t>
            </a:r>
          </a:p>
          <a:p>
            <a:pPr>
              <a:buClr>
                <a:srgbClr val="FF8F00"/>
              </a:buClr>
            </a:pP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kanal</a:t>
            </a:r>
            <a:r>
              <a:rPr lang="en-US" dirty="0"/>
              <a:t> = strip (</a:t>
            </a:r>
            <a:r>
              <a:rPr lang="en-US" dirty="0" err="1"/>
              <a:t>kut</a:t>
            </a:r>
            <a:r>
              <a:rPr lang="en-US" dirty="0"/>
              <a:t>)</a:t>
            </a:r>
          </a:p>
          <a:p>
            <a:pPr marL="0" indent="0">
              <a:buClr>
                <a:srgbClr val="FF8F00"/>
              </a:buClr>
              <a:buNone/>
            </a:pPr>
            <a:endParaRPr lang="en-US" dirty="0"/>
          </a:p>
        </p:txBody>
      </p:sp>
      <p:sp>
        <p:nvSpPr>
          <p:cNvPr id="72" name="Rectangle 65">
            <a:extLst>
              <a:ext uri="{FF2B5EF4-FFF2-40B4-BE49-F238E27FC236}">
                <a16:creationId xmlns:a16="http://schemas.microsoft.com/office/drawing/2014/main" id="{08990612-E008-4F02-AEBB-B140BE753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rgbClr val="FF8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6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00D3AA46-043A-4DF3-B26D-F93873387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6109"/>
            <a:ext cx="12192000" cy="440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69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3">
            <a:extLst>
              <a:ext uri="{FF2B5EF4-FFF2-40B4-BE49-F238E27FC236}">
                <a16:creationId xmlns:a16="http://schemas.microsoft.com/office/drawing/2014/main" id="{00BDC88A-176A-4C74-9A93-7C0BC765F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35">
            <a:extLst>
              <a:ext uri="{FF2B5EF4-FFF2-40B4-BE49-F238E27FC236}">
                <a16:creationId xmlns:a16="http://schemas.microsoft.com/office/drawing/2014/main" id="{20F81E05-F529-4DFE-AFC8-E3E964F95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1191" y="455422"/>
            <a:ext cx="1106164" cy="58597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Rectangle 37">
            <a:extLst>
              <a:ext uri="{FF2B5EF4-FFF2-40B4-BE49-F238E27FC236}">
                <a16:creationId xmlns:a16="http://schemas.microsoft.com/office/drawing/2014/main" id="{7358E157-7D0A-4F9C-8B70-83F2B7AA9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420" y="455421"/>
            <a:ext cx="6248454" cy="585973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767718-7706-43C4-B627-6010743CE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6346" y="1024820"/>
            <a:ext cx="5526993" cy="4720938"/>
          </a:xfrm>
        </p:spPr>
        <p:txBody>
          <a:bodyPr anchor="ctr">
            <a:normAutofit/>
          </a:bodyPr>
          <a:lstStyle/>
          <a:p>
            <a:r>
              <a:rPr lang="hr-HR" sz="5100" dirty="0">
                <a:solidFill>
                  <a:srgbClr val="FFFFFF"/>
                </a:solidFill>
              </a:rPr>
              <a:t>Rezultati i analiza </a:t>
            </a:r>
            <a:r>
              <a:rPr lang="hr-HR" sz="5400" dirty="0">
                <a:solidFill>
                  <a:srgbClr val="FFFFFF"/>
                </a:solidFill>
              </a:rPr>
              <a:t>mjerenja</a:t>
            </a:r>
            <a:endParaRPr lang="en-US" sz="5100" dirty="0">
              <a:solidFill>
                <a:srgbClr val="FFFFFF"/>
              </a:solidFill>
            </a:endParaRPr>
          </a:p>
        </p:txBody>
      </p:sp>
      <p:sp>
        <p:nvSpPr>
          <p:cNvPr id="45" name="Rectangle 39">
            <a:extLst>
              <a:ext uri="{FF2B5EF4-FFF2-40B4-BE49-F238E27FC236}">
                <a16:creationId xmlns:a16="http://schemas.microsoft.com/office/drawing/2014/main" id="{8977A541-1F4E-4C7A-B7E2-4D5926B76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2" y="453643"/>
            <a:ext cx="3615595" cy="586329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40438-ADE1-4728-9078-13707E1297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7076" y="1024820"/>
            <a:ext cx="3147043" cy="4720938"/>
          </a:xfrm>
        </p:spPr>
        <p:txBody>
          <a:bodyPr anchor="ctr">
            <a:normAutofit/>
          </a:bodyPr>
          <a:lstStyle/>
          <a:p>
            <a:endParaRPr lang="en-US" sz="3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486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3DB272-7DC8-4401-BE02-15F7E0041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687" y="881121"/>
            <a:ext cx="4724569" cy="2397718"/>
          </a:xfrm>
          <a:prstGeom prst="rect">
            <a:avLst/>
          </a:prstGeom>
        </p:spPr>
      </p:pic>
      <p:cxnSp>
        <p:nvCxnSpPr>
          <p:cNvPr id="24" name="Straight Connector 13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58AF94F-2E5D-44C9-9D5F-F3C09CF00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09" y="3539269"/>
            <a:ext cx="4732940" cy="2401967"/>
          </a:xfrm>
          <a:prstGeom prst="rect">
            <a:avLst/>
          </a:prstGeom>
        </p:spPr>
      </p:pic>
      <p:cxnSp>
        <p:nvCxnSpPr>
          <p:cNvPr id="25" name="Straight Connector 15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7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E6C4E93-F3FA-4123-8AEB-539564065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97" y="916764"/>
            <a:ext cx="4724569" cy="23977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92D3D1-11EE-467A-9510-BB5796BE20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687" y="3539415"/>
            <a:ext cx="4732940" cy="243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59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6DC564A1-6FB8-4F3B-A80B-DB9B01656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22" y="1232602"/>
            <a:ext cx="7545863" cy="46492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10">
                <a:extLst>
                  <a:ext uri="{FF2B5EF4-FFF2-40B4-BE49-F238E27FC236}">
                    <a16:creationId xmlns:a16="http://schemas.microsoft.com/office/drawing/2014/main" id="{0ED13969-DF34-409C-B088-584573FCD5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95189" y="1965480"/>
                <a:ext cx="3409782" cy="403658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spektri - </a:t>
                </a:r>
                <a:r>
                  <a:rPr lang="en-US" dirty="0" err="1">
                    <a:solidFill>
                      <a:schemeClr val="bg1"/>
                    </a:solidFill>
                  </a:rPr>
                  <a:t>tzv</a:t>
                </a:r>
                <a:r>
                  <a:rPr lang="en-US" dirty="0">
                    <a:solidFill>
                      <a:schemeClr val="bg1"/>
                    </a:solidFill>
                  </a:rPr>
                  <a:t>.  </a:t>
                </a:r>
                <a:r>
                  <a:rPr lang="en-US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“</a:t>
                </a:r>
                <a:r>
                  <a:rPr lang="en-US" dirty="0" err="1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banane</a:t>
                </a:r>
                <a:r>
                  <a:rPr lang="en-US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”</a:t>
                </a:r>
              </a:p>
              <a:p>
                <a:r>
                  <a:rPr lang="en-US" dirty="0" err="1">
                    <a:solidFill>
                      <a:schemeClr val="bg1"/>
                    </a:solidFill>
                  </a:rPr>
                  <a:t>Identifikacija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</a:rPr>
                  <a:t>čestica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</a:rPr>
                  <a:t>grafičkim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</a:rPr>
                  <a:t>uvjetima</a:t>
                </a:r>
                <a:endParaRPr lang="en-US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r-HR" dirty="0">
                    <a:solidFill>
                      <a:schemeClr val="bg1"/>
                    </a:solidFill>
                  </a:rPr>
                  <a:t> energija detektirane čestice</a:t>
                </a:r>
              </a:p>
              <a:p>
                <a:r>
                  <a:rPr lang="en-US" dirty="0" err="1">
                    <a:solidFill>
                      <a:schemeClr val="bg1"/>
                    </a:solidFill>
                  </a:rPr>
                  <a:t>Korekcije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</a:rPr>
                  <a:t>na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</a:rPr>
                  <a:t>gubitak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</a:rPr>
                  <a:t>energije</a:t>
                </a:r>
                <a:r>
                  <a:rPr lang="en-US" dirty="0">
                    <a:solidFill>
                      <a:schemeClr val="bg1"/>
                    </a:solidFill>
                  </a:rPr>
                  <a:t> ( </a:t>
                </a:r>
                <a:r>
                  <a:rPr lang="en-US" dirty="0" err="1">
                    <a:solidFill>
                      <a:schemeClr val="bg1"/>
                    </a:solidFill>
                  </a:rPr>
                  <a:t>mrtvi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</a:rPr>
                  <a:t>slojevi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</a:rPr>
                  <a:t>detektora</a:t>
                </a:r>
                <a:r>
                  <a:rPr lang="en-US" dirty="0">
                    <a:solidFill>
                      <a:schemeClr val="bg1"/>
                    </a:solidFill>
                  </a:rPr>
                  <a:t> + meta)</a:t>
                </a:r>
              </a:p>
              <a:p>
                <a:r>
                  <a:rPr lang="en-US" i="1" dirty="0">
                    <a:solidFill>
                      <a:schemeClr val="bg1"/>
                    </a:solidFill>
                  </a:rPr>
                  <a:t>SRIM </a:t>
                </a:r>
                <a:r>
                  <a:rPr lang="en-US" dirty="0">
                    <a:solidFill>
                      <a:schemeClr val="bg1"/>
                    </a:solidFill>
                  </a:rPr>
                  <a:t>software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100-200 keV</a:t>
                </a:r>
              </a:p>
            </p:txBody>
          </p:sp>
        </mc:Choice>
        <mc:Fallback xmlns="">
          <p:sp>
            <p:nvSpPr>
              <p:cNvPr id="22" name="Content Placeholder 10">
                <a:extLst>
                  <a:ext uri="{FF2B5EF4-FFF2-40B4-BE49-F238E27FC236}">
                    <a16:creationId xmlns:a16="http://schemas.microsoft.com/office/drawing/2014/main" id="{0ED13969-DF34-409C-B088-584573FCD5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5189" y="1965480"/>
                <a:ext cx="3409782" cy="4036582"/>
              </a:xfrm>
              <a:blipFill>
                <a:blip r:embed="rId3"/>
                <a:stretch>
                  <a:fillRect l="-716" r="-1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itle 1">
            <a:extLst>
              <a:ext uri="{FF2B5EF4-FFF2-40B4-BE49-F238E27FC236}">
                <a16:creationId xmlns:a16="http://schemas.microsoft.com/office/drawing/2014/main" id="{7B0BC066-0FFE-446B-A9FE-6B7386981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5188" y="827255"/>
            <a:ext cx="3409783" cy="1013800"/>
          </a:xfrm>
        </p:spPr>
        <p:txBody>
          <a:bodyPr>
            <a:normAutofit/>
          </a:bodyPr>
          <a:lstStyle/>
          <a:p>
            <a:r>
              <a:rPr lang="hr-HR" dirty="0"/>
              <a:t>Identifikacija čestica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6CF70C5-64B2-40E6-87E4-F640E0BB5142}"/>
                  </a:ext>
                </a:extLst>
              </p:cNvPr>
              <p:cNvSpPr/>
              <p:nvPr/>
            </p:nvSpPr>
            <p:spPr>
              <a:xfrm>
                <a:off x="1336076" y="6009768"/>
                <a:ext cx="5369995" cy="720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ⅇ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p>
                                          <m:r>
                                            <a:rPr lang="en-US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𝐴𝑀𝑢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6CF70C5-64B2-40E6-87E4-F640E0BB51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076" y="6009768"/>
                <a:ext cx="5369995" cy="7203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3E6170E-AD29-42FB-A87C-E10A30B8CDDE}"/>
                  </a:ext>
                </a:extLst>
              </p14:cNvPr>
              <p14:cNvContentPartPr/>
              <p14:nvPr/>
            </p14:nvContentPartPr>
            <p14:xfrm>
              <a:off x="1152273" y="3239308"/>
              <a:ext cx="4696560" cy="15555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3E6170E-AD29-42FB-A87C-E10A30B8CDD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3273" y="3230308"/>
                <a:ext cx="4714200" cy="157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0645F17-E16B-4139-8E8E-276BB34C030A}"/>
                  </a:ext>
                </a:extLst>
              </p14:cNvPr>
              <p14:cNvContentPartPr/>
              <p14:nvPr/>
            </p14:nvContentPartPr>
            <p14:xfrm>
              <a:off x="2579313" y="4025908"/>
              <a:ext cx="694080" cy="23112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0645F17-E16B-4139-8E8E-276BB34C030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70677" y="4017281"/>
                <a:ext cx="711711" cy="248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AA3DBAF-06C8-4F14-B376-ECEE6CA665E3}"/>
                  </a:ext>
                </a:extLst>
              </p14:cNvPr>
              <p14:cNvContentPartPr/>
              <p14:nvPr/>
            </p14:nvContentPartPr>
            <p14:xfrm>
              <a:off x="3248913" y="4252348"/>
              <a:ext cx="1188720" cy="2415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AA3DBAF-06C8-4F14-B376-ECEE6CA665E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39913" y="4243348"/>
                <a:ext cx="120636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9E47DE4-174F-4924-A3DA-E2740419D754}"/>
                  </a:ext>
                </a:extLst>
              </p14:cNvPr>
              <p14:cNvContentPartPr/>
              <p14:nvPr/>
            </p14:nvContentPartPr>
            <p14:xfrm>
              <a:off x="5796273" y="4731508"/>
              <a:ext cx="63000" cy="3708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9E47DE4-174F-4924-A3DA-E2740419D75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87633" y="4722868"/>
                <a:ext cx="80640" cy="5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993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8A0B39D-673D-47DB-AF94-2D15174D5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BAAC85-3967-456F-858E-A7B660076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124464-57E5-400F-B084-340F5F0E3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75B959-703A-4CBD-B6B4-87EFD5C40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FFB3542-839A-4F03-BEB3-5B5B0E47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3900"/>
            <a:ext cx="12192000" cy="6134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D08BF2-2A89-4B5F-80C7-5B74C8BB3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23901"/>
            <a:ext cx="10993549" cy="14287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>
                <a:solidFill>
                  <a:schemeClr val="accent1"/>
                </a:solidFill>
              </a:rPr>
              <a:t>Ene</a:t>
            </a:r>
            <a:r>
              <a:rPr lang="hr-HR" sz="3600" dirty="0">
                <a:solidFill>
                  <a:schemeClr val="accent1"/>
                </a:solidFill>
              </a:rPr>
              <a:t>rgija pobuđenja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082481-A4EA-4F11-9006-FB76DB525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rgbClr val="FF7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8956166-F0FF-42B8-B3C6-BEE286A029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7606"/>
            <a:ext cx="6112846" cy="3093696"/>
          </a:xfr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685B5A02-985D-48B3-9A9D-7B6D139E7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846" y="2560275"/>
            <a:ext cx="6079154" cy="307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5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A3B89715-0C08-460F-B428-54CD79978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60904-4EC8-4745-93CA-B03A4A562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34" y="4999383"/>
            <a:ext cx="11293599" cy="952428"/>
          </a:xfrm>
        </p:spPr>
        <p:txBody>
          <a:bodyPr anchor="ctr">
            <a:normAutofit/>
          </a:bodyPr>
          <a:lstStyle/>
          <a:p>
            <a:r>
              <a:rPr lang="hr-HR">
                <a:solidFill>
                  <a:schemeClr val="accent1"/>
                </a:solidFill>
              </a:rPr>
              <a:t>sadržaj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7937B2BA-7A3F-4338-9F35-A23EE7367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1"/>
            <a:ext cx="11298933" cy="43770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F677D424-9960-4ACA-BCD2-505B987C4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57326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34247F3-70BF-4860-A663-2ECA100F9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6057326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81D5223-6DF2-4751-8B5D-D37B5D98A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053769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9" name="Content Placeholder 2">
            <a:extLst>
              <a:ext uri="{FF2B5EF4-FFF2-40B4-BE49-F238E27FC236}">
                <a16:creationId xmlns:a16="http://schemas.microsoft.com/office/drawing/2014/main" id="{31C02D45-17D3-44BF-AAF8-95B7C49CB4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1345448"/>
              </p:ext>
            </p:extLst>
          </p:nvPr>
        </p:nvGraphicFramePr>
        <p:xfrm>
          <a:off x="1090001" y="1093924"/>
          <a:ext cx="10004654" cy="3145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3897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3F9D1C-5D19-4242-9841-19E1CF14A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2680"/>
            <a:ext cx="6096001" cy="6762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B52FA4-7470-4381-AD48-B4A9EBAA5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7" y="5322680"/>
            <a:ext cx="6096002" cy="676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363AC6-C49E-4B58-8835-7C8012971C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5228"/>
            <a:ext cx="5953818" cy="30296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F0C2E0-0C90-46A1-91EE-52B9C6B4A4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729" y="1590675"/>
            <a:ext cx="6282270" cy="3188989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FF030549-506A-44A1-A16C-2D9747BFB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474" y="4611221"/>
            <a:ext cx="600075" cy="16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95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5DCBB-050C-4C4E-83B0-175C07329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009398"/>
            <a:ext cx="6400798" cy="45861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>
                <a:solidFill>
                  <a:schemeClr val="tx2"/>
                </a:solidFill>
              </a:rPr>
              <a:t>zaključak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B0285-C0E7-4A4A-8CE6-437FFD81B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88808" y="1005841"/>
            <a:ext cx="3749040" cy="458974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540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B89715-0C08-460F-B428-54CD79978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37B2BA-7A3F-4338-9F35-A23EE7367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1"/>
            <a:ext cx="11298933" cy="43770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0FB4ED-6B66-4779-A8E8-EA6AFD45DE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1663" y="854923"/>
                <a:ext cx="10641406" cy="367830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sPre>
                    <m:r>
                      <a:rPr lang="en-US" sz="2400" b="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sPre>
                    <m:r>
                      <a:rPr lang="en-US" sz="24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Pre>
                      <m:sPrePr>
                        <m:ctrlP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sPre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p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</m:sPre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sPre>
                    <m:r>
                      <a:rPr lang="en-US" sz="2400" b="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sPre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sPre>
                    <m:r>
                      <a:rPr lang="en-US" sz="2400" b="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400" b="0" dirty="0"/>
              </a:p>
              <a:p>
                <a:r>
                  <a:rPr lang="en-US" sz="2400" dirty="0" err="1"/>
                  <a:t>Detekcija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produkata</a:t>
                </a:r>
                <a:r>
                  <a:rPr lang="en-US" sz="2400" dirty="0"/>
                  <a:t> </a:t>
                </a:r>
                <a:r>
                  <a:rPr lang="hr-HR" sz="2400" dirty="0"/>
                  <a:t>reakcija </a:t>
                </a:r>
                <a:r>
                  <a:rPr lang="en-US" sz="2400" dirty="0" err="1"/>
                  <a:t>detektorskim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teleskopima</a:t>
                </a: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r>
                  <a:rPr lang="en-US" sz="2400" dirty="0" err="1"/>
                  <a:t>Analiza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podataka</a:t>
                </a:r>
                <a:r>
                  <a:rPr lang="en-US" sz="2400" dirty="0"/>
                  <a:t> (</a:t>
                </a:r>
                <a:r>
                  <a:rPr lang="en-US" sz="2400" dirty="0" err="1"/>
                  <a:t>kalibracija</a:t>
                </a:r>
                <a:r>
                  <a:rPr lang="en-US" sz="2400" dirty="0"/>
                  <a:t>, ide</a:t>
                </a:r>
                <a:r>
                  <a:rPr lang="hr-HR" sz="2400"/>
                  <a:t>n</a:t>
                </a:r>
                <a:r>
                  <a:rPr lang="en-US" sz="2400"/>
                  <a:t>tifikacija</a:t>
                </a:r>
                <a:r>
                  <a:rPr lang="en-US" sz="2400" dirty="0"/>
                  <a:t>, 2D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1D </a:t>
                </a:r>
                <a:r>
                  <a:rPr lang="en-US" sz="2400" dirty="0" err="1"/>
                  <a:t>histogrami</a:t>
                </a:r>
                <a:r>
                  <a:rPr lang="en-US" sz="2400" dirty="0"/>
                  <a:t>)</a:t>
                </a:r>
                <a:endParaRPr lang="hr-HR" sz="2400" dirty="0"/>
              </a:p>
              <a:p>
                <a:r>
                  <a:rPr lang="en-US" sz="2400" dirty="0" err="1"/>
                  <a:t>Kontrola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kvalitete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kalibracije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korekcije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geometriju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detektorskog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postava</a:t>
                </a:r>
                <a:endParaRPr lang="en-US" sz="2400" dirty="0"/>
              </a:p>
              <a:p>
                <a:r>
                  <a:rPr lang="en-US" sz="2400" dirty="0" err="1"/>
                  <a:t>Prvi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korak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pri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gledanju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slo</a:t>
                </a:r>
                <a:r>
                  <a:rPr lang="hr-HR" sz="2400" dirty="0"/>
                  <a:t>ženijih reakcija</a:t>
                </a:r>
              </a:p>
              <a:p>
                <a:r>
                  <a:rPr lang="hr-HR" sz="2400" dirty="0"/>
                  <a:t>O strukturi se saznaje promatrajući kutne raspodjele za svako od stanja</a:t>
                </a: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0FB4ED-6B66-4779-A8E8-EA6AFD45DE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1663" y="854923"/>
                <a:ext cx="10641406" cy="3678303"/>
              </a:xfrm>
              <a:blipFill>
                <a:blip r:embed="rId2"/>
                <a:stretch>
                  <a:fillRect l="-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F677D424-9960-4ACA-BCD2-505B987C4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57326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4247F3-70BF-4860-A663-2ECA100F9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6057326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1D5223-6DF2-4751-8B5D-D37B5D98A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053769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9362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171204-6A50-40E1-B631-84CEDFC93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C973F6-5187-412F-AACC-6E3FF8A6A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1191" y="457201"/>
            <a:ext cx="1106164" cy="58597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1AE14F-1B7E-41E6-B579-2F71D1350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419" y="457200"/>
            <a:ext cx="9961047" cy="36780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0E80F4-5572-474E-9C3B-2252BC96C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5278" y="668740"/>
            <a:ext cx="7574507" cy="3330055"/>
          </a:xfrm>
        </p:spPr>
        <p:txBody>
          <a:bodyPr anchor="ctr"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Hvala!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2BB805-F7B7-4B80-A1C5-385D4DAF7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352" y="4244454"/>
            <a:ext cx="9961115" cy="207248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AD191F-D331-47FE-B033-6B610E4BF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5278" y="4462818"/>
            <a:ext cx="7574507" cy="1640983"/>
          </a:xfrm>
        </p:spPr>
        <p:txBody>
          <a:bodyPr anchor="t">
            <a:normAutofit/>
          </a:bodyPr>
          <a:lstStyle/>
          <a:p>
            <a:endParaRPr lang="en-US" sz="3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883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AF7CC7-8369-4E91-80F6-727CA5BBB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445" y="667237"/>
            <a:ext cx="8009110" cy="552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74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1D4578-7485-4CB8-B6AA-E3F0F3180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00" y="578179"/>
            <a:ext cx="8052200" cy="570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86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60F3BC-25EF-4E2C-85F5-499488BCC5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1226715"/>
                <a:ext cx="7014423" cy="4820832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“Examining the helium cluster decays of the 12Be excited states by triton</a:t>
                </a:r>
                <a:r>
                  <a:rPr lang="hr-HR" sz="2000" dirty="0"/>
                  <a:t> </a:t>
                </a:r>
                <a:r>
                  <a:rPr lang="en-US" sz="2000" dirty="0"/>
                  <a:t>transfer to the 9Li </a:t>
                </a:r>
                <a:r>
                  <a:rPr lang="en-US" sz="2000" dirty="0" err="1"/>
                  <a:t>bea</a:t>
                </a:r>
                <a:r>
                  <a:rPr lang="hr-HR" sz="2000" dirty="0"/>
                  <a:t>m</a:t>
                </a:r>
                <a:r>
                  <a:rPr lang="en-US" sz="2000" dirty="0"/>
                  <a:t>”</a:t>
                </a:r>
              </a:p>
              <a:p>
                <a:r>
                  <a:rPr lang="en-US" sz="2000" dirty="0" err="1"/>
                  <a:t>Prou</a:t>
                </a:r>
                <a:r>
                  <a:rPr lang="hr-HR" sz="2000" dirty="0"/>
                  <a:t>čavanje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gra</a:t>
                </a:r>
                <a:r>
                  <a:rPr lang="hr-HR" sz="2000" dirty="0"/>
                  <a:t>đe neutronski bogatih jezgri</a:t>
                </a:r>
              </a:p>
              <a:p>
                <a:r>
                  <a:rPr lang="hr-HR" sz="2000" dirty="0"/>
                  <a:t>Proučavanje klasterske strukture jezgara</a:t>
                </a:r>
              </a:p>
              <a:p>
                <a:r>
                  <a:rPr lang="hr-HR" sz="2000" dirty="0"/>
                  <a:t>Efekt klasteriranja s povećanjem broja neutrona</a:t>
                </a:r>
              </a:p>
              <a:p>
                <a:r>
                  <a:rPr lang="en-US" sz="2000" b="0" dirty="0" err="1"/>
                  <a:t>Snop</a:t>
                </a:r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sPre>
                    <m:r>
                      <a:rPr lang="en-US" sz="2000" b="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b="0" dirty="0"/>
                  <a:t> (75MeV) +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</a:rPr>
                      <m:t>𝐿𝑖𝐹</m:t>
                    </m:r>
                  </m:oMath>
                </a14:m>
                <a:r>
                  <a:rPr lang="en-US" sz="2000" dirty="0"/>
                  <a:t> meta (1000</a:t>
                </a:r>
                <a:r>
                  <a:rPr lang="el-GR" sz="2000" dirty="0"/>
                  <a:t>μ</a:t>
                </a:r>
                <a:r>
                  <a:rPr lang="en-US" sz="2000" dirty="0"/>
                  <a:t>g/cm</a:t>
                </a:r>
                <a:r>
                  <a:rPr lang="en-US" sz="2000" baseline="30000" dirty="0"/>
                  <a:t>2</a:t>
                </a:r>
                <a:r>
                  <a:rPr lang="en-US" sz="2000" dirty="0"/>
                  <a:t>) </a:t>
                </a:r>
              </a:p>
              <a:p>
                <a:r>
                  <a:rPr lang="en-US" sz="2000" dirty="0" err="1"/>
                  <a:t>Reakcije</a:t>
                </a:r>
                <a:r>
                  <a:rPr lang="en-US" sz="2000" dirty="0"/>
                  <a:t>: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sPre>
                    <m:r>
                      <a:rPr lang="en-US" sz="2000" b="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sPre>
                    <m:r>
                      <a:rPr lang="en-US" sz="2000" b="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 →</m:t>
                    </m:r>
                    <m:sPre>
                      <m:sPrePr>
                        <m:ctrlP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</m:sPre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sPre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  <m:sPre>
                      <m:sPrePr>
                        <m:ctrlP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</m:sPre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  <m:e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</m:sPre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  <m:e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</m:sPre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endParaRPr lang="hr-HR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r-HR" sz="2000" dirty="0">
                    <a:ea typeface="Cambria Math" panose="02040503050406030204" pitchFamily="18" charset="0"/>
                  </a:rPr>
                  <a:t>									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Pre>
                      <m:sPre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</m:sPre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hr-H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</m:sPre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hr-H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</m:sPre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endParaRPr lang="hr-HR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r-HR" sz="2000" dirty="0"/>
                  <a:t>			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sPre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sPre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Pre>
                      <m:sPrePr>
                        <m:ctrlP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sup>
                      <m:e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</m:sPre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sPre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  <m:sPre>
                      <m:sPrePr>
                        <m:ctrlP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sup>
                      <m:e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</m:sPre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</m:sPre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</m:sPre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endParaRPr lang="hr-HR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r-HR" sz="2000" dirty="0">
                    <a:ea typeface="Cambria Math" panose="02040503050406030204" pitchFamily="18" charset="0"/>
                  </a:rPr>
                  <a:t>								 	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Pre>
                      <m:sPre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sup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</m:sPre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hr-H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</m:sPre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hr-H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</m:sPre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endParaRPr lang="en-US" sz="2000" b="0" dirty="0"/>
              </a:p>
              <a:p>
                <a:endParaRPr lang="en-US" sz="2000" b="0" dirty="0"/>
              </a:p>
              <a:p>
                <a:endParaRPr lang="hr-HR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60F3BC-25EF-4E2C-85F5-499488BCC5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1226715"/>
                <a:ext cx="7014423" cy="4820832"/>
              </a:xfrm>
              <a:blipFill>
                <a:blip r:embed="rId2"/>
                <a:stretch>
                  <a:fillRect l="-434" t="-5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A19D7E-BA67-42B6-9346-3A18AB5CD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9643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hr-HR" sz="3200">
                <a:solidFill>
                  <a:srgbClr val="FFFEFF"/>
                </a:solidFill>
              </a:rPr>
              <a:t>Motivacija</a:t>
            </a:r>
            <a:endParaRPr lang="en-US" sz="3200">
              <a:solidFill>
                <a:srgbClr val="FFFE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5B89919-3BEB-4550-8C6A-A1C455F3E378}"/>
                  </a:ext>
                </a:extLst>
              </p:cNvPr>
              <p:cNvSpPr txBox="1"/>
              <p:nvPr/>
            </p:nvSpPr>
            <p:spPr>
              <a:xfrm>
                <a:off x="259459" y="5454453"/>
                <a:ext cx="4490405" cy="1183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sPre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sPre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→</m:t>
                      </m:r>
                      <m:sPre>
                        <m:sPre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sPre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sPre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sPre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p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sPre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p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sPre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19</m:t>
                          </m:r>
                        </m:sup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sPre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5B89919-3BEB-4550-8C6A-A1C455F3E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59" y="5454453"/>
                <a:ext cx="4490405" cy="11830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7130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26">
            <a:extLst>
              <a:ext uri="{FF2B5EF4-FFF2-40B4-BE49-F238E27FC236}">
                <a16:creationId xmlns:a16="http://schemas.microsoft.com/office/drawing/2014/main" id="{3018A306-443B-4844-9884-D3E2C3B37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Rectangle 28">
            <a:extLst>
              <a:ext uri="{FF2B5EF4-FFF2-40B4-BE49-F238E27FC236}">
                <a16:creationId xmlns:a16="http://schemas.microsoft.com/office/drawing/2014/main" id="{3F430D2A-93AA-410C-B1BB-98FEA2990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30">
            <a:extLst>
              <a:ext uri="{FF2B5EF4-FFF2-40B4-BE49-F238E27FC236}">
                <a16:creationId xmlns:a16="http://schemas.microsoft.com/office/drawing/2014/main" id="{9A0EF52A-1A39-47D8-AA03-47A1C47BE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Rectangle 32">
            <a:extLst>
              <a:ext uri="{FF2B5EF4-FFF2-40B4-BE49-F238E27FC236}">
                <a16:creationId xmlns:a16="http://schemas.microsoft.com/office/drawing/2014/main" id="{896DE2E2-8696-47C1-8B42-A04B409BC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7" name="Rectangle 34">
            <a:extLst>
              <a:ext uri="{FF2B5EF4-FFF2-40B4-BE49-F238E27FC236}">
                <a16:creationId xmlns:a16="http://schemas.microsoft.com/office/drawing/2014/main" id="{9DD60C94-0C9C-47B7-BE88-045235ACC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CE6BA1-E331-401B-9803-BCD70AF16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33" y="1552397"/>
            <a:ext cx="7231784" cy="36540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 err="1">
                <a:solidFill>
                  <a:schemeClr val="tx2"/>
                </a:solidFill>
              </a:rPr>
              <a:t>Teorijski</a:t>
            </a:r>
            <a:r>
              <a:rPr lang="en-US" sz="5400" dirty="0">
                <a:solidFill>
                  <a:schemeClr val="tx2"/>
                </a:solidFill>
              </a:rPr>
              <a:t> </a:t>
            </a:r>
            <a:r>
              <a:rPr lang="en-US" sz="5400" dirty="0" err="1">
                <a:solidFill>
                  <a:schemeClr val="tx2"/>
                </a:solidFill>
              </a:rPr>
              <a:t>uvod</a:t>
            </a:r>
            <a:endParaRPr lang="en-US" sz="5400" dirty="0">
              <a:solidFill>
                <a:schemeClr val="tx2"/>
              </a:solidFill>
            </a:endParaRPr>
          </a:p>
        </p:txBody>
      </p:sp>
      <p:sp>
        <p:nvSpPr>
          <p:cNvPr id="48" name="Rectangle 36">
            <a:extLst>
              <a:ext uri="{FF2B5EF4-FFF2-40B4-BE49-F238E27FC236}">
                <a16:creationId xmlns:a16="http://schemas.microsoft.com/office/drawing/2014/main" id="{BFCF7016-AC99-433F-B943-24C3736E0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0"/>
            <a:ext cx="7579574" cy="64361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Rectangle 38">
            <a:extLst>
              <a:ext uri="{FF2B5EF4-FFF2-40B4-BE49-F238E27FC236}">
                <a16:creationId xmlns:a16="http://schemas.microsoft.com/office/drawing/2014/main" id="{A03737D1-A930-4E3E-9160-3CD4AEC72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453642"/>
            <a:ext cx="3615596" cy="645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Rectangle 40">
            <a:extLst>
              <a:ext uri="{FF2B5EF4-FFF2-40B4-BE49-F238E27FC236}">
                <a16:creationId xmlns:a16="http://schemas.microsoft.com/office/drawing/2014/main" id="{F71CFF33-010E-4E26-A285-83B182982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707627"/>
            <a:ext cx="11293913" cy="6492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6301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FE3A4-FC2C-4C94-A5BB-595F48550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Struktura</a:t>
            </a:r>
            <a:r>
              <a:rPr lang="en-US" dirty="0"/>
              <a:t> </a:t>
            </a:r>
            <a:r>
              <a:rPr lang="en-US" dirty="0" err="1"/>
              <a:t>jezgre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2EDA7-A42E-4261-87C3-D144D1F62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5006" y="2233526"/>
            <a:ext cx="5956268" cy="553372"/>
          </a:xfrm>
        </p:spPr>
        <p:txBody>
          <a:bodyPr/>
          <a:lstStyle/>
          <a:p>
            <a:r>
              <a:rPr lang="en-US" dirty="0"/>
              <a:t>Model </a:t>
            </a:r>
            <a:r>
              <a:rPr lang="en-US" dirty="0" err="1"/>
              <a:t>ljusaka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420FF0A-722E-4797-8E64-1460BC9405E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35006" y="2926052"/>
                <a:ext cx="5956268" cy="3314950"/>
              </a:xfrm>
            </p:spPr>
            <p:txBody>
              <a:bodyPr>
                <a:normAutofit lnSpcReduction="10000"/>
              </a:bodyPr>
              <a:lstStyle/>
              <a:p>
                <a:pPr lvl="1"/>
                <a:r>
                  <a:rPr lang="en-US" sz="1400" dirty="0" err="1"/>
                  <a:t>Neovisno</a:t>
                </a:r>
                <a:r>
                  <a:rPr lang="en-US" sz="1400" dirty="0"/>
                  <a:t> </a:t>
                </a:r>
                <a:r>
                  <a:rPr lang="en-US" sz="1400" dirty="0" err="1"/>
                  <a:t>gibanje</a:t>
                </a:r>
                <a:r>
                  <a:rPr lang="en-US" sz="1400" dirty="0"/>
                  <a:t> </a:t>
                </a:r>
                <a:r>
                  <a:rPr lang="en-US" sz="1400" dirty="0" err="1"/>
                  <a:t>nukleona</a:t>
                </a:r>
                <a:r>
                  <a:rPr lang="en-US" sz="1400" dirty="0"/>
                  <a:t> u </a:t>
                </a:r>
                <a:r>
                  <a:rPr lang="en-US" sz="1400" dirty="0" err="1"/>
                  <a:t>srednjem</a:t>
                </a:r>
                <a:r>
                  <a:rPr lang="en-US" sz="1400" dirty="0"/>
                  <a:t> </a:t>
                </a:r>
                <a:r>
                  <a:rPr lang="en-US" sz="1400" dirty="0" err="1"/>
                  <a:t>nuklearnom</a:t>
                </a:r>
                <a:r>
                  <a:rPr lang="en-US" sz="1400" dirty="0"/>
                  <a:t> </a:t>
                </a:r>
                <a:r>
                  <a:rPr lang="en-US" sz="1400" dirty="0" err="1"/>
                  <a:t>potencijalu</a:t>
                </a:r>
                <a:r>
                  <a:rPr lang="en-US" sz="1400" dirty="0"/>
                  <a:t> (2</a:t>
                </a:r>
                <a:r>
                  <a:rPr lang="hr-HR" sz="1400" dirty="0"/>
                  <a:t>Č i 3Č interakcije</a:t>
                </a:r>
                <a:r>
                  <a:rPr lang="en-US" sz="1400" dirty="0"/>
                  <a:t>)</a:t>
                </a:r>
                <a:endParaRPr lang="hr-HR" sz="1400" dirty="0"/>
              </a:p>
              <a:p>
                <a:pPr lvl="1"/>
                <a:r>
                  <a:rPr lang="en-US" sz="1400" dirty="0"/>
                  <a:t>Model </a:t>
                </a:r>
                <a:r>
                  <a:rPr lang="en-US" sz="1400" dirty="0" err="1"/>
                  <a:t>opi</a:t>
                </a:r>
                <a:r>
                  <a:rPr lang="hr-HR" sz="1400" dirty="0"/>
                  <a:t>s</a:t>
                </a:r>
                <a:r>
                  <a:rPr lang="en-US" sz="1400" dirty="0"/>
                  <a:t>a e</a:t>
                </a:r>
                <a:r>
                  <a:rPr lang="hr-HR" sz="1400" dirty="0"/>
                  <a:t>ksperimentaln</a:t>
                </a:r>
                <a:r>
                  <a:rPr lang="en-US" sz="1400" dirty="0" err="1"/>
                  <a:t>ih</a:t>
                </a:r>
                <a:r>
                  <a:rPr lang="hr-HR" sz="1400" dirty="0"/>
                  <a:t> </a:t>
                </a:r>
                <a:r>
                  <a:rPr lang="en-US" sz="1400" dirty="0" err="1"/>
                  <a:t>podataka</a:t>
                </a:r>
                <a:r>
                  <a:rPr lang="en-US" sz="1400" dirty="0"/>
                  <a:t> </a:t>
                </a:r>
                <a:r>
                  <a:rPr lang="hr-HR" sz="1400" dirty="0"/>
                  <a:t>koji</a:t>
                </a:r>
                <a:r>
                  <a:rPr lang="en-US" sz="1400" dirty="0"/>
                  <a:t> </a:t>
                </a:r>
                <a:r>
                  <a:rPr lang="en-US" sz="1400" dirty="0" err="1"/>
                  <a:t>jako</a:t>
                </a:r>
                <a:r>
                  <a:rPr lang="en-US" sz="1400" dirty="0"/>
                  <a:t> dobro </a:t>
                </a:r>
                <a:r>
                  <a:rPr lang="en-US" sz="1400" dirty="0" err="1"/>
                  <a:t>opisuje</a:t>
                </a:r>
                <a:r>
                  <a:rPr lang="en-US" sz="1400" dirty="0"/>
                  <a:t> </a:t>
                </a:r>
                <a:r>
                  <a:rPr lang="en-US" sz="1400" dirty="0" err="1"/>
                  <a:t>jezgre</a:t>
                </a:r>
                <a:r>
                  <a:rPr lang="en-US" sz="1400" dirty="0"/>
                  <a:t> u </a:t>
                </a:r>
                <a:r>
                  <a:rPr lang="en-US" sz="1400" dirty="0" err="1"/>
                  <a:t>dolini</a:t>
                </a:r>
                <a:r>
                  <a:rPr lang="en-US" sz="1400" dirty="0"/>
                  <a:t> </a:t>
                </a:r>
                <a:r>
                  <a:rPr lang="en-US" sz="1400" dirty="0" err="1"/>
                  <a:t>stabilnosti</a:t>
                </a:r>
                <a:r>
                  <a:rPr lang="en-US" sz="1400" dirty="0"/>
                  <a:t>, a </a:t>
                </a:r>
                <a:r>
                  <a:rPr lang="en-US" sz="1400" dirty="0" err="1"/>
                  <a:t>pogotovo</a:t>
                </a:r>
                <a:r>
                  <a:rPr lang="en-US" sz="1400" dirty="0"/>
                  <a:t> one s </a:t>
                </a:r>
                <a:r>
                  <a:rPr lang="en-US" sz="1400" dirty="0" err="1"/>
                  <a:t>zatvorenim</a:t>
                </a:r>
                <a:r>
                  <a:rPr lang="en-US" sz="1400" dirty="0"/>
                  <a:t> </a:t>
                </a:r>
                <a:r>
                  <a:rPr lang="en-US" sz="1400" dirty="0" err="1"/>
                  <a:t>ljuskama</a:t>
                </a:r>
                <a:r>
                  <a:rPr lang="en-US" sz="1400" dirty="0"/>
                  <a:t>, </a:t>
                </a:r>
                <a:r>
                  <a:rPr lang="en-US" sz="1400" dirty="0" err="1"/>
                  <a:t>tzv</a:t>
                </a:r>
                <a:r>
                  <a:rPr lang="en-US" sz="1400" dirty="0"/>
                  <a:t>. </a:t>
                </a:r>
                <a:r>
                  <a:rPr lang="hr-HR" sz="1400" dirty="0"/>
                  <a:t> </a:t>
                </a:r>
                <a:r>
                  <a:rPr lang="en-US" sz="1400" dirty="0"/>
                  <a:t>“magi</a:t>
                </a:r>
                <a:r>
                  <a:rPr lang="hr-HR" sz="1400" dirty="0"/>
                  <a:t>čn</a:t>
                </a:r>
                <a:r>
                  <a:rPr lang="en-US" sz="1400" dirty="0"/>
                  <a:t>e”, s </a:t>
                </a:r>
                <a:r>
                  <a:rPr lang="en-US" sz="1400" dirty="0" err="1"/>
                  <a:t>istim</a:t>
                </a:r>
                <a:r>
                  <a:rPr lang="en-US" sz="1400" dirty="0"/>
                  <a:t> </a:t>
                </a:r>
                <a:r>
                  <a:rPr lang="en-US" sz="1400" dirty="0" err="1"/>
                  <a:t>brojem</a:t>
                </a:r>
                <a:r>
                  <a:rPr lang="en-US" sz="1400" dirty="0"/>
                  <a:t> </a:t>
                </a:r>
                <a:r>
                  <a:rPr lang="en-US" sz="1400" dirty="0" err="1"/>
                  <a:t>protona</a:t>
                </a:r>
                <a:r>
                  <a:rPr lang="en-US" sz="1400" dirty="0"/>
                  <a:t> </a:t>
                </a:r>
                <a:r>
                  <a:rPr lang="en-US" sz="1400" dirty="0" err="1"/>
                  <a:t>i</a:t>
                </a:r>
                <a:r>
                  <a:rPr lang="en-US" sz="1400" dirty="0"/>
                  <a:t> </a:t>
                </a:r>
                <a:r>
                  <a:rPr lang="en-US" sz="1400" dirty="0" err="1"/>
                  <a:t>neutrona</a:t>
                </a:r>
                <a:r>
                  <a:rPr lang="en-US" sz="1400" dirty="0"/>
                  <a:t> (2,8,20,28,50,82,126,..)</a:t>
                </a:r>
              </a:p>
              <a:p>
                <a:pPr lvl="1"/>
                <a:r>
                  <a:rPr lang="en-US" sz="1400" dirty="0" err="1"/>
                  <a:t>Sferi</a:t>
                </a:r>
                <a:r>
                  <a:rPr lang="hr-HR" sz="1400" dirty="0"/>
                  <a:t>čne jezgre</a:t>
                </a:r>
                <a:r>
                  <a:rPr lang="en-US" sz="1400" dirty="0"/>
                  <a:t> </a:t>
                </a:r>
                <a:endParaRPr lang="hr-HR" sz="1400" dirty="0"/>
              </a:p>
              <a:p>
                <a:pPr lvl="1"/>
                <a:r>
                  <a:rPr lang="hr-HR" sz="1400" dirty="0"/>
                  <a:t>V</a:t>
                </a:r>
                <a:r>
                  <a:rPr lang="en-US" sz="1400" dirty="0" err="1"/>
                  <a:t>isok</a:t>
                </a:r>
                <a:r>
                  <a:rPr lang="hr-HR" sz="1400" dirty="0"/>
                  <a:t>a</a:t>
                </a:r>
                <a:r>
                  <a:rPr lang="en-US" sz="1400" dirty="0"/>
                  <a:t> </a:t>
                </a:r>
                <a:r>
                  <a:rPr lang="en-US" sz="1400" dirty="0" err="1"/>
                  <a:t>energij</a:t>
                </a:r>
                <a:r>
                  <a:rPr lang="hr-HR" sz="1400" dirty="0"/>
                  <a:t>a</a:t>
                </a:r>
                <a:r>
                  <a:rPr lang="en-US" sz="1400" dirty="0"/>
                  <a:t> </a:t>
                </a:r>
                <a:r>
                  <a:rPr lang="en-US" sz="1400" dirty="0" err="1"/>
                  <a:t>pobuđenja</a:t>
                </a:r>
                <a:r>
                  <a:rPr lang="en-US" sz="1400" dirty="0"/>
                  <a:t> 1. </a:t>
                </a:r>
                <a:r>
                  <a:rPr lang="en-US" sz="1400" dirty="0" err="1"/>
                  <a:t>pobuđenog</a:t>
                </a:r>
                <a:r>
                  <a:rPr lang="en-US" sz="1400" dirty="0"/>
                  <a:t> </a:t>
                </a:r>
                <a:r>
                  <a:rPr lang="en-US" sz="1400" dirty="0" err="1"/>
                  <a:t>stanja</a:t>
                </a:r>
                <a:r>
                  <a:rPr lang="en-US" sz="1400" dirty="0"/>
                  <a:t> (</a:t>
                </a:r>
                <a:r>
                  <a:rPr lang="en-US" sz="1400" dirty="0" err="1"/>
                  <a:t>jače</a:t>
                </a:r>
                <a:r>
                  <a:rPr lang="en-US" sz="1400" dirty="0"/>
                  <a:t> </a:t>
                </a:r>
                <a:r>
                  <a:rPr lang="en-US" sz="1400" dirty="0" err="1"/>
                  <a:t>vezane</a:t>
                </a:r>
                <a:r>
                  <a:rPr lang="en-US" sz="1400" dirty="0"/>
                  <a:t>)</a:t>
                </a:r>
                <a:endParaRPr lang="hr-HR" sz="1400" dirty="0"/>
              </a:p>
              <a:p>
                <a:pPr lvl="1"/>
                <a:r>
                  <a:rPr lang="en-US" sz="1400" dirty="0"/>
                  <a:t>Wood-Saxon </a:t>
                </a:r>
                <a:r>
                  <a:rPr lang="en-US" sz="1400" dirty="0" err="1"/>
                  <a:t>potencijal</a:t>
                </a:r>
                <a:r>
                  <a:rPr lang="en-US" sz="1400" dirty="0"/>
                  <a:t> </a:t>
                </a:r>
              </a:p>
              <a:p>
                <a:pPr marL="3240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1400" dirty="0"/>
              </a:p>
              <a:p>
                <a:pPr marL="3240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𝑆𝑂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n-US" sz="1400" dirty="0"/>
              </a:p>
              <a:p>
                <a:pPr lvl="1"/>
                <a:r>
                  <a:rPr lang="en-US" sz="1400" dirty="0" err="1"/>
                  <a:t>Deformirani</a:t>
                </a:r>
                <a:r>
                  <a:rPr lang="en-US" sz="1400" dirty="0"/>
                  <a:t> model </a:t>
                </a:r>
                <a:r>
                  <a:rPr lang="en-US" sz="1400" dirty="0" err="1"/>
                  <a:t>ljusaka</a:t>
                </a:r>
                <a:r>
                  <a:rPr lang="en-US" sz="1400" dirty="0"/>
                  <a:t>, </a:t>
                </a:r>
                <a:r>
                  <a:rPr lang="en-US" sz="1400" dirty="0" err="1"/>
                  <a:t>Nilssonov</a:t>
                </a:r>
                <a:r>
                  <a:rPr lang="en-US" sz="1400" dirty="0"/>
                  <a:t> model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420FF0A-722E-4797-8E64-1460BC9405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35006" y="2926052"/>
                <a:ext cx="5956268" cy="3314950"/>
              </a:xfrm>
              <a:blipFill>
                <a:blip r:embed="rId2"/>
                <a:stretch>
                  <a:fillRect t="-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1283D2-281E-4817-ADAC-6774575C4B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4DD5208-37C0-463C-9B73-428E2EC7019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036" y="2095501"/>
            <a:ext cx="4645413" cy="4562688"/>
          </a:xfrm>
        </p:spPr>
      </p:pic>
    </p:spTree>
    <p:extLst>
      <p:ext uri="{BB962C8B-B14F-4D97-AF65-F5344CB8AC3E}">
        <p14:creationId xmlns:p14="http://schemas.microsoft.com/office/powerpoint/2010/main" val="1841178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23B06-E456-46E8-9AEE-F96E03CC1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Struktura</a:t>
            </a:r>
            <a:r>
              <a:rPr lang="en-US" dirty="0"/>
              <a:t> </a:t>
            </a:r>
            <a:r>
              <a:rPr lang="en-US" dirty="0" err="1"/>
              <a:t>jezgre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1CBF8-C473-422E-ACDC-12A424294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517" y="2250892"/>
            <a:ext cx="5503777" cy="536005"/>
          </a:xfrm>
        </p:spPr>
        <p:txBody>
          <a:bodyPr/>
          <a:lstStyle/>
          <a:p>
            <a:r>
              <a:rPr lang="en-US" dirty="0" err="1"/>
              <a:t>Klasterski</a:t>
            </a:r>
            <a:r>
              <a:rPr lang="en-US" dirty="0"/>
              <a:t>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F74B514-89DF-4569-A724-2EC7A88B4F1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70517" y="2926052"/>
                <a:ext cx="5503777" cy="3119641"/>
              </a:xfrm>
            </p:spPr>
            <p:txBody>
              <a:bodyPr/>
              <a:lstStyle/>
              <a:p>
                <a:pPr lvl="1"/>
                <a:r>
                  <a:rPr lang="en-US" dirty="0"/>
                  <a:t>U </a:t>
                </a:r>
                <a:r>
                  <a:rPr lang="en-US" dirty="0" err="1"/>
                  <a:t>skladu</a:t>
                </a:r>
                <a:r>
                  <a:rPr lang="en-US" dirty="0"/>
                  <a:t> s </a:t>
                </a:r>
                <a:r>
                  <a:rPr lang="en-US" dirty="0" err="1"/>
                  <a:t>Paulijevim</a:t>
                </a:r>
                <a:r>
                  <a:rPr lang="en-US" dirty="0"/>
                  <a:t> </a:t>
                </a:r>
                <a:r>
                  <a:rPr lang="en-US" dirty="0" err="1"/>
                  <a:t>principom</a:t>
                </a:r>
                <a:r>
                  <a:rPr lang="en-US" dirty="0"/>
                  <a:t> </a:t>
                </a:r>
                <a:r>
                  <a:rPr lang="en-US" dirty="0" err="1"/>
                  <a:t>nukleoni</a:t>
                </a:r>
                <a:r>
                  <a:rPr lang="en-US" dirty="0"/>
                  <a:t> </a:t>
                </a:r>
                <a:r>
                  <a:rPr lang="en-US" dirty="0" err="1"/>
                  <a:t>iste</a:t>
                </a:r>
                <a:r>
                  <a:rPr lang="en-US" dirty="0"/>
                  <a:t> </a:t>
                </a:r>
                <a:r>
                  <a:rPr lang="en-US" dirty="0" err="1"/>
                  <a:t>vrste</a:t>
                </a:r>
                <a:r>
                  <a:rPr lang="en-US" dirty="0"/>
                  <a:t> </a:t>
                </a:r>
                <a:r>
                  <a:rPr lang="en-US" dirty="0" err="1"/>
                  <a:t>grupiraju</a:t>
                </a:r>
                <a:r>
                  <a:rPr lang="en-US" dirty="0"/>
                  <a:t> se u </a:t>
                </a:r>
                <a:r>
                  <a:rPr lang="en-US" dirty="0" err="1"/>
                  <a:t>parove</a:t>
                </a:r>
                <a:r>
                  <a:rPr lang="en-US" dirty="0"/>
                  <a:t> </a:t>
                </a:r>
                <a:r>
                  <a:rPr lang="hr-HR" dirty="0"/>
                  <a:t>čiji članovi imaju spinove suprotnih orijentacija</a:t>
                </a:r>
              </a:p>
              <a:p>
                <a:pPr lvl="1"/>
                <a:r>
                  <a:rPr lang="hr-HR" dirty="0"/>
                  <a:t>Konfiguracija (2p + 2n),  poznatija kao </a:t>
                </a:r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hr-HR" dirty="0"/>
                  <a:t> čestica koja ujedno čini jezgru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sPre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ima</a:t>
                </a:r>
                <a:r>
                  <a:rPr lang="en-US" dirty="0"/>
                  <a:t> </a:t>
                </a:r>
                <a:r>
                  <a:rPr lang="en-US" dirty="0" err="1"/>
                  <a:t>najve</a:t>
                </a:r>
                <a:r>
                  <a:rPr lang="hr-HR" dirty="0"/>
                  <a:t>ću energiju vezanja po nukleonu </a:t>
                </a:r>
              </a:p>
              <a:p>
                <a:pPr lvl="1"/>
                <a:r>
                  <a:rPr lang="hr-HR" dirty="0"/>
                  <a:t>Stabilnost jezgri, </a:t>
                </a:r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hr-HR" dirty="0"/>
                  <a:t>-konjugiranih struktura </a:t>
                </a:r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hr-H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hr-H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r-HR" dirty="0"/>
                  <a:t>, poput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sPre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Pre>
                      <m:sPre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Pre>
                      <m:sPre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sPre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itd.</a:t>
                </a:r>
              </a:p>
              <a:p>
                <a:pPr lvl="1"/>
                <a:r>
                  <a:rPr lang="en-US" dirty="0" err="1"/>
                  <a:t>Molekulske</a:t>
                </a:r>
                <a:r>
                  <a:rPr lang="en-US" dirty="0"/>
                  <a:t> </a:t>
                </a:r>
                <a:r>
                  <a:rPr lang="en-US" dirty="0" err="1"/>
                  <a:t>strukture</a:t>
                </a:r>
                <a:r>
                  <a:rPr lang="en-US" dirty="0"/>
                  <a:t>, </a:t>
                </a:r>
                <a:r>
                  <a:rPr lang="en-US" dirty="0" err="1"/>
                  <a:t>neutronski</a:t>
                </a:r>
                <a:r>
                  <a:rPr lang="en-US" dirty="0"/>
                  <a:t> halo, </a:t>
                </a:r>
                <a:r>
                  <a:rPr lang="en-US" dirty="0" err="1"/>
                  <a:t>neutronska</a:t>
                </a:r>
                <a:r>
                  <a:rPr lang="en-US" dirty="0"/>
                  <a:t> ko</a:t>
                </a:r>
                <a:r>
                  <a:rPr lang="hr-HR" dirty="0"/>
                  <a:t>ža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F74B514-89DF-4569-A724-2EC7A88B4F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70517" y="2926052"/>
                <a:ext cx="5503777" cy="3119641"/>
              </a:xfrm>
              <a:blipFill>
                <a:blip r:embed="rId2"/>
                <a:stretch>
                  <a:fillRect t="-586" r="-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6FD3A6-0247-4955-93A0-381BDAD3BD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7E66299-2343-4CE9-89C9-425BC11BCC1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604" y="2250892"/>
            <a:ext cx="5855333" cy="4365006"/>
          </a:xfrm>
        </p:spPr>
      </p:pic>
    </p:spTree>
    <p:extLst>
      <p:ext uri="{BB962C8B-B14F-4D97-AF65-F5344CB8AC3E}">
        <p14:creationId xmlns:p14="http://schemas.microsoft.com/office/powerpoint/2010/main" val="1670436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1F1056-9A78-4FBC-9404-54512B6B5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73237E-DAE8-4E8F-86E7-5FF22BD76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hr-HR">
                <a:solidFill>
                  <a:schemeClr val="accent2"/>
                </a:solidFill>
              </a:rPr>
              <a:t>Kinematika dvočestičnih nuklearnih reakcija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59E4B7-86DE-4B00-A707-DD85CE5DB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1"/>
            <a:ext cx="11298933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940BEF-E94D-4A2F-BCDC-0CB9C5E008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2180496"/>
                <a:ext cx="5429083" cy="367830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r>
                  <a:rPr lang="en-US" dirty="0"/>
                  <a:t>Za </a:t>
                </a:r>
                <a:r>
                  <a:rPr lang="en-US" dirty="0" err="1"/>
                  <a:t>ovakve</a:t>
                </a:r>
                <a:r>
                  <a:rPr lang="en-US" dirty="0"/>
                  <a:t> </a:t>
                </a:r>
                <a:r>
                  <a:rPr lang="en-US" dirty="0" err="1"/>
                  <a:t>reakcije</a:t>
                </a:r>
                <a:r>
                  <a:rPr lang="en-US" dirty="0"/>
                  <a:t> </a:t>
                </a:r>
                <a:r>
                  <a:rPr lang="en-US" dirty="0" err="1"/>
                  <a:t>energija</a:t>
                </a:r>
                <a:r>
                  <a:rPr lang="en-US" dirty="0"/>
                  <a:t> </a:t>
                </a:r>
                <a:r>
                  <a:rPr lang="en-US" dirty="0" err="1"/>
                  <a:t>pobu</a:t>
                </a:r>
                <a:r>
                  <a:rPr lang="hr-HR" dirty="0"/>
                  <a:t>đenja je dana 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rad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ra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predstavlja</a:t>
                </a:r>
                <a:r>
                  <a:rPr lang="en-US" dirty="0"/>
                  <a:t> </a:t>
                </a:r>
                <a:r>
                  <a:rPr lang="en-US" dirty="0" err="1"/>
                  <a:t>elasti</a:t>
                </a:r>
                <a:r>
                  <a:rPr lang="hr-HR" dirty="0"/>
                  <a:t>čni kanal reakcije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940BEF-E94D-4A2F-BCDC-0CB9C5E008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2180496"/>
                <a:ext cx="5429083" cy="3678303"/>
              </a:xfrm>
              <a:blipFill>
                <a:blip r:embed="rId2"/>
                <a:stretch>
                  <a:fillRect l="-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F8639FC2-A1DD-465C-BFE4-7C4D8EC03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10" y="2180495"/>
            <a:ext cx="5671573" cy="367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359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666</Words>
  <Application>Microsoft Office PowerPoint</Application>
  <PresentationFormat>Widescreen</PresentationFormat>
  <Paragraphs>93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Cambria Math</vt:lpstr>
      <vt:lpstr>Corbel</vt:lpstr>
      <vt:lpstr>Gill Sans MT</vt:lpstr>
      <vt:lpstr>Wingdings 2</vt:lpstr>
      <vt:lpstr>Dividend</vt:lpstr>
      <vt:lpstr>REAKCIJE IZAZVANE SNOPOM 9Li na metama 7Li I 19F </vt:lpstr>
      <vt:lpstr>sadržaj</vt:lpstr>
      <vt:lpstr>PowerPoint Presentation</vt:lpstr>
      <vt:lpstr>PowerPoint Presentation</vt:lpstr>
      <vt:lpstr>Motivacija</vt:lpstr>
      <vt:lpstr>Teorijski uvod</vt:lpstr>
      <vt:lpstr>Struktura jezgre</vt:lpstr>
      <vt:lpstr>Struktura jezgre</vt:lpstr>
      <vt:lpstr>Kinematika dvočestičnih nuklearnih reakcija</vt:lpstr>
      <vt:lpstr>Bethe-ova formula</vt:lpstr>
      <vt:lpstr>Eksperimentalni postav i mjerenja</vt:lpstr>
      <vt:lpstr>PowerPoint Presentation</vt:lpstr>
      <vt:lpstr>Detektorski sustav</vt:lpstr>
      <vt:lpstr>PowerPoint Presentation</vt:lpstr>
      <vt:lpstr>elektronički sustav</vt:lpstr>
      <vt:lpstr>Rezultati i analiza mjerenja</vt:lpstr>
      <vt:lpstr>PowerPoint Presentation</vt:lpstr>
      <vt:lpstr>Identifikacija čestica</vt:lpstr>
      <vt:lpstr>Energija pobuđenja</vt:lpstr>
      <vt:lpstr>PowerPoint Presentation</vt:lpstr>
      <vt:lpstr>zaključak</vt:lpstr>
      <vt:lpstr>PowerPoint Presentation</vt:lpstr>
      <vt:lpstr>Hvala!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REAKCIJE IZAZVANE SNOPOM 9Li na metama 7Li I 19F </dc:title>
  <dc:creator>Luka</dc:creator>
  <cp:lastModifiedBy>Luka</cp:lastModifiedBy>
  <cp:revision>13</cp:revision>
  <dcterms:created xsi:type="dcterms:W3CDTF">2019-01-24T17:11:07Z</dcterms:created>
  <dcterms:modified xsi:type="dcterms:W3CDTF">2019-01-24T20:12:59Z</dcterms:modified>
</cp:coreProperties>
</file>