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92" r:id="rId4"/>
    <p:sldId id="266" r:id="rId5"/>
    <p:sldId id="258" r:id="rId6"/>
    <p:sldId id="263" r:id="rId7"/>
    <p:sldId id="293" r:id="rId8"/>
    <p:sldId id="294" r:id="rId9"/>
    <p:sldId id="275" r:id="rId10"/>
    <p:sldId id="273" r:id="rId11"/>
    <p:sldId id="276" r:id="rId12"/>
    <p:sldId id="277" r:id="rId13"/>
    <p:sldId id="278" r:id="rId14"/>
    <p:sldId id="279" r:id="rId15"/>
    <p:sldId id="282" r:id="rId16"/>
    <p:sldId id="283" r:id="rId17"/>
    <p:sldId id="285" r:id="rId18"/>
    <p:sldId id="287" r:id="rId19"/>
    <p:sldId id="288" r:id="rId20"/>
    <p:sldId id="270" r:id="rId21"/>
    <p:sldId id="271" r:id="rId22"/>
    <p:sldId id="289" r:id="rId23"/>
    <p:sldId id="295" r:id="rId24"/>
    <p:sldId id="259" r:id="rId25"/>
    <p:sldId id="290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9577B2-4E30-4F65-B6B0-E19BDF99118B}" type="datetimeFigureOut">
              <a:rPr lang="hr-HR" smtClean="0"/>
              <a:t>26.1.2022.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8BD072-639C-4EA2-B490-E070E92E4E14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apublishing.org/josaa/abstract.cfm?uri=josaa-38-1-115" TargetMode="External"/><Relationship Id="rId3" Type="http://schemas.openxmlformats.org/officeDocument/2006/relationships/hyperlink" Target="https://www.nature.com/articles/s41377-019-0194-2" TargetMode="External"/><Relationship Id="rId7" Type="http://schemas.openxmlformats.org/officeDocument/2006/relationships/hyperlink" Target="https://en.wikipedia.org/wiki/Helmholtz_equation%7d%7bhttps:/en.wikipedia.org/wiki/Helmholtz_equation" TargetMode="External"/><Relationship Id="rId12" Type="http://schemas.openxmlformats.org/officeDocument/2006/relationships/hyperlink" Target="https://en.wikipedia.org/wiki/Orbital_angular_momentum_of_light" TargetMode="External"/><Relationship Id="rId2" Type="http://schemas.openxmlformats.org/officeDocument/2006/relationships/hyperlink" Target="https://www.sciencedirect.com/science/article/abs/pii/0030401889901806?via=ihu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aps.org/doi/10.1103/PhysRevA.45.8185" TargetMode="External"/><Relationship Id="rId11" Type="http://schemas.openxmlformats.org/officeDocument/2006/relationships/hyperlink" Target="https://en.wikipedia.org/wiki/Optical_tweezers" TargetMode="External"/><Relationship Id="rId5" Type="http://schemas.openxmlformats.org/officeDocument/2006/relationships/hyperlink" Target="https://en.wikipedia.org/wiki/Spatial_light_modulator" TargetMode="External"/><Relationship Id="rId10" Type="http://schemas.openxmlformats.org/officeDocument/2006/relationships/hyperlink" Target="https://www.frontiersin.org/articles/10.3389/fphy.2020.00114/full" TargetMode="External"/><Relationship Id="rId4" Type="http://schemas.openxmlformats.org/officeDocument/2006/relationships/hyperlink" Target="https://journals.aps.org/pra/abstract/10.1103/PhysRevA.45.8185" TargetMode="External"/><Relationship Id="rId9" Type="http://schemas.openxmlformats.org/officeDocument/2006/relationships/hyperlink" Target="https://www.spiedigitallibrary.org/ebooks/SL/How-to-Shape-Light-with-Spatial-Light-Modulators/eISBN-9781510613010/10.1117/3.2281295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616" y="270892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hr-HR" sz="4900" dirty="0" smtClean="0"/>
              <a:t>Vorteks zrake i prostorna </a:t>
            </a:r>
            <a:r>
              <a:rPr lang="hr-HR" sz="4900" dirty="0"/>
              <a:t>modulacija </a:t>
            </a:r>
            <a:r>
              <a:rPr lang="hr-HR" sz="4900" dirty="0" smtClean="0"/>
              <a:t>svjetlosti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6400800" cy="1752600"/>
          </a:xfrm>
        </p:spPr>
        <p:txBody>
          <a:bodyPr>
            <a:normAutofit/>
          </a:bodyPr>
          <a:lstStyle/>
          <a:p>
            <a:r>
              <a:rPr lang="hr-HR" sz="1600" dirty="0" smtClean="0"/>
              <a:t>Bruno Babić</a:t>
            </a:r>
          </a:p>
          <a:p>
            <a:r>
              <a:rPr lang="hr-HR" sz="1600" dirty="0"/>
              <a:t>Mentor: dr. sc. Hrvoje </a:t>
            </a:r>
            <a:r>
              <a:rPr lang="hr-HR" sz="1600" dirty="0" smtClean="0"/>
              <a:t>Skenderović</a:t>
            </a:r>
          </a:p>
          <a:p>
            <a:endParaRPr lang="hr-HR" sz="1600" dirty="0" smtClean="0"/>
          </a:p>
          <a:p>
            <a:endParaRPr lang="hr-HR" sz="1600" dirty="0"/>
          </a:p>
          <a:p>
            <a:r>
              <a:rPr lang="hr-HR" sz="1600" dirty="0" smtClean="0"/>
              <a:t>Zagreb, 2022. godine</a:t>
            </a:r>
          </a:p>
          <a:p>
            <a:endParaRPr lang="hr-HR" sz="16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2195736" y="30869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SVEUČILIŠTE U ZAGREBU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PRIRODOSLOVNO MATEMATIČKI FAKULTET </a:t>
            </a:r>
          </a:p>
          <a:p>
            <a:pPr algn="ctr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odsjek za fiziku 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76" y="116632"/>
            <a:ext cx="1769228" cy="17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922114"/>
          </a:xfrm>
        </p:spPr>
        <p:txBody>
          <a:bodyPr>
            <a:normAutofit/>
          </a:bodyPr>
          <a:lstStyle/>
          <a:p>
            <a:r>
              <a:rPr lang="hr-HR" dirty="0" smtClean="0"/>
              <a:t>SLM-prostorni svjetlosni modulator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124744"/>
            <a:ext cx="8147248" cy="4857403"/>
          </a:xfrm>
        </p:spPr>
        <p:txBody>
          <a:bodyPr>
            <a:normAutofit/>
          </a:bodyPr>
          <a:lstStyle/>
          <a:p>
            <a:r>
              <a:rPr lang="hr-HR" dirty="0" smtClean="0"/>
              <a:t>SLM </a:t>
            </a:r>
            <a:r>
              <a:rPr lang="hr-HR" dirty="0"/>
              <a:t>je </a:t>
            </a:r>
            <a:r>
              <a:rPr lang="hr-HR" dirty="0" smtClean="0"/>
              <a:t>uređaj pomoću </a:t>
            </a:r>
            <a:r>
              <a:rPr lang="hr-HR" dirty="0"/>
              <a:t>kojega se manipulira prostornim </a:t>
            </a:r>
            <a:r>
              <a:rPr lang="hr-HR" dirty="0" smtClean="0"/>
              <a:t>profilom svjetlosnog snopa.</a:t>
            </a:r>
          </a:p>
        </p:txBody>
      </p:sp>
      <p:pic>
        <p:nvPicPr>
          <p:cNvPr id="5122" name="Picture 2" descr="C:\Users\IB\Desktop\samostalni seminar\slmsl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27767"/>
            <a:ext cx="4032448" cy="38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220072" y="2636912"/>
            <a:ext cx="4356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/>
              <a:t>1980-ih </a:t>
            </a:r>
            <a:r>
              <a:rPr lang="hr-HR" sz="2400" dirty="0"/>
              <a:t>g </a:t>
            </a:r>
            <a:r>
              <a:rPr lang="hr-HR" sz="2400" dirty="0" smtClean="0"/>
              <a:t>SLM tehnologija razvijena za </a:t>
            </a:r>
            <a:r>
              <a:rPr lang="hr-HR" sz="2400" dirty="0"/>
              <a:t>kino </a:t>
            </a:r>
            <a:r>
              <a:rPr lang="hr-HR" sz="2400" dirty="0" smtClean="0"/>
              <a:t>projekcije</a:t>
            </a:r>
            <a:endParaRPr lang="hr-HR" sz="2400" dirty="0"/>
          </a:p>
          <a:p>
            <a:pPr marL="285750" indent="-285750">
              <a:buFont typeface="Arial" pitchFamily="34" charset="0"/>
              <a:buChar char="•"/>
            </a:pPr>
            <a:endParaRPr lang="hr-H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/>
              <a:t>2000-ih g SLM </a:t>
            </a:r>
            <a:r>
              <a:rPr lang="hr-HR" sz="2400" dirty="0"/>
              <a:t>počinjemo koristiti u </a:t>
            </a:r>
            <a:r>
              <a:rPr lang="hr-HR" sz="2400" dirty="0" smtClean="0"/>
              <a:t>fizici. 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0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850106"/>
          </a:xfrm>
        </p:spPr>
        <p:txBody>
          <a:bodyPr/>
          <a:lstStyle/>
          <a:p>
            <a:r>
              <a:rPr lang="hr-HR" dirty="0" smtClean="0"/>
              <a:t>Princip </a:t>
            </a:r>
            <a:r>
              <a:rPr lang="hr-HR" dirty="0" smtClean="0"/>
              <a:t>rada SLM-a</a:t>
            </a:r>
            <a:endParaRPr lang="hr-HR" dirty="0"/>
          </a:p>
        </p:txBody>
      </p:sp>
      <p:pic>
        <p:nvPicPr>
          <p:cNvPr id="6146" name="Picture 2" descr="C:\Users\IB\Desktop\samostalni seminar\slm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4478"/>
          <a:stretch/>
        </p:blipFill>
        <p:spPr bwMode="auto">
          <a:xfrm>
            <a:off x="1063712" y="3123792"/>
            <a:ext cx="8041653" cy="31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B\Desktop\samostalni seminar\LC mod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13" y="1325927"/>
            <a:ext cx="3470375" cy="10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avni poveznik 3"/>
          <p:cNvCxnSpPr>
            <a:endCxn id="6148" idx="1"/>
          </p:cNvCxnSpPr>
          <p:nvPr/>
        </p:nvCxnSpPr>
        <p:spPr>
          <a:xfrm flipV="1">
            <a:off x="4644008" y="1845090"/>
            <a:ext cx="748205" cy="221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flipV="1">
            <a:off x="4788024" y="1988840"/>
            <a:ext cx="403244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2" y="1896264"/>
            <a:ext cx="861377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Eksperiment: generiranje LG zraka</a:t>
            </a:r>
            <a:endParaRPr lang="hr-HR" dirty="0"/>
          </a:p>
        </p:txBody>
      </p:sp>
      <p:pic>
        <p:nvPicPr>
          <p:cNvPr id="1026" name="Picture 2" descr="C:\Users\IB\Desktop\samostalni seminar\shema sl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3"/>
            <a:ext cx="5616624" cy="46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6904"/>
            <a:ext cx="7498080" cy="1143000"/>
          </a:xfrm>
        </p:spPr>
        <p:txBody>
          <a:bodyPr/>
          <a:lstStyle/>
          <a:p>
            <a:r>
              <a:rPr lang="hr-HR" dirty="0" smtClean="0"/>
              <a:t>Transfer </a:t>
            </a:r>
            <a:r>
              <a:rPr lang="hr-HR" dirty="0" smtClean="0"/>
              <a:t>funkcije za SLM</a:t>
            </a:r>
            <a:endParaRPr lang="hr-HR" dirty="0"/>
          </a:p>
        </p:txBody>
      </p:sp>
      <p:pic>
        <p:nvPicPr>
          <p:cNvPr id="2050" name="Picture 2" descr="C:\Users\IB\Desktop\samostalni seminar\faz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6" y="929051"/>
            <a:ext cx="8330703" cy="27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2493" r="999" b="6131"/>
          <a:stretch/>
        </p:blipFill>
        <p:spPr bwMode="auto">
          <a:xfrm>
            <a:off x="1258480" y="3664239"/>
            <a:ext cx="7684452" cy="308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2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B\Downloads\ne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91" y="1052736"/>
            <a:ext cx="8122209" cy="44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IB\Downloads\bolj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8100392" cy="42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01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-25873"/>
            <a:ext cx="7498080" cy="1143000"/>
          </a:xfrm>
        </p:spPr>
        <p:txBody>
          <a:bodyPr/>
          <a:lstStyle/>
          <a:p>
            <a:r>
              <a:rPr lang="hr-HR" dirty="0"/>
              <a:t>Eksperiment: testiranje OAM-a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124744"/>
            <a:ext cx="8244408" cy="4800600"/>
          </a:xfrm>
        </p:spPr>
        <p:txBody>
          <a:bodyPr/>
          <a:lstStyle/>
          <a:p>
            <a:r>
              <a:rPr lang="hr-HR" dirty="0" smtClean="0"/>
              <a:t>Za potvrdu o postojanju </a:t>
            </a:r>
            <a:r>
              <a:rPr lang="hr-HR" dirty="0" smtClean="0"/>
              <a:t>OAM-a potrebno </a:t>
            </a:r>
            <a:r>
              <a:rPr lang="hr-HR" dirty="0" smtClean="0"/>
              <a:t>je mjeriti distribuciju faze</a:t>
            </a:r>
          </a:p>
          <a:p>
            <a:r>
              <a:rPr lang="hr-HR" dirty="0" smtClean="0"/>
              <a:t>Uređajima se može </a:t>
            </a:r>
            <a:r>
              <a:rPr lang="hr-HR" dirty="0" smtClean="0"/>
              <a:t>direktno mjeriti samo intenzitet       </a:t>
            </a:r>
            <a:r>
              <a:rPr lang="hr-HR" dirty="0" smtClean="0"/>
              <a:t>koristimo </a:t>
            </a:r>
            <a:r>
              <a:rPr lang="hr-HR" dirty="0" smtClean="0"/>
              <a:t>interferenciju</a:t>
            </a:r>
          </a:p>
          <a:p>
            <a:pPr marL="402336" lvl="1" indent="0">
              <a:buNone/>
            </a:pPr>
            <a:endParaRPr lang="hr-HR" dirty="0"/>
          </a:p>
        </p:txBody>
      </p:sp>
      <p:pic>
        <p:nvPicPr>
          <p:cNvPr id="10242" name="Picture 2" descr="C:\Users\IB\Desktop\samostalni seminar\shema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 r="2283" b="2791"/>
          <a:stretch/>
        </p:blipFill>
        <p:spPr bwMode="auto">
          <a:xfrm>
            <a:off x="5724128" y="3198558"/>
            <a:ext cx="3312368" cy="36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>
            <a:off x="3130352" y="2967240"/>
            <a:ext cx="432048" cy="0"/>
          </a:xfrm>
          <a:prstGeom prst="straightConnector1">
            <a:avLst/>
          </a:prstGeom>
          <a:ln w="34925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Users\IB\Desktop\samostalni seminar\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79" y="349653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335782" y="5999142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L=2 sa L=0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048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B\Desktop\samostalni seminar\int2.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4896544" cy="55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32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B\Desktop\samostalni seminar\int2.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4896544" cy="55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IB\Desktop\samostalni seminar\int2.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764704"/>
            <a:ext cx="4896544" cy="55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B\Desktop\samostalni seminar\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6874"/>
            <a:ext cx="2531781" cy="25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4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Paraksijalna </a:t>
            </a:r>
            <a:r>
              <a:rPr lang="hr-HR" dirty="0"/>
              <a:t>H</a:t>
            </a:r>
            <a:r>
              <a:rPr lang="hr-HR" dirty="0" smtClean="0"/>
              <a:t>elmholtzova jednadžba</a:t>
            </a:r>
            <a:endParaRPr lang="hr-HR" dirty="0"/>
          </a:p>
        </p:txBody>
      </p:sp>
      <p:pic>
        <p:nvPicPr>
          <p:cNvPr id="4098" name="Picture 2" descr="C:\Users\IB\Desktop\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7"/>
            <a:ext cx="4752527" cy="6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B\Desktop\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2" y="2852936"/>
            <a:ext cx="43309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1760"/>
            <a:ext cx="7498080" cy="1143000"/>
          </a:xfrm>
        </p:spPr>
        <p:txBody>
          <a:bodyPr/>
          <a:lstStyle/>
          <a:p>
            <a:r>
              <a:rPr lang="hr-HR" dirty="0" smtClean="0"/>
              <a:t>Optička telekomunikacija</a:t>
            </a:r>
            <a:endParaRPr lang="hr-HR" dirty="0"/>
          </a:p>
        </p:txBody>
      </p:sp>
      <p:pic>
        <p:nvPicPr>
          <p:cNvPr id="9218" name="Picture 2" descr="C:\Users\IB\Desktop\slike staro\OAM co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0" y="1628800"/>
            <a:ext cx="8761806" cy="44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53752"/>
            <a:ext cx="7498080" cy="1143000"/>
          </a:xfrm>
        </p:spPr>
        <p:txBody>
          <a:bodyPr/>
          <a:lstStyle/>
          <a:p>
            <a:r>
              <a:rPr lang="hr-HR" dirty="0" smtClean="0"/>
              <a:t>Optička pinceta</a:t>
            </a:r>
            <a:endParaRPr lang="hr-HR" dirty="0"/>
          </a:p>
        </p:txBody>
      </p:sp>
      <p:pic>
        <p:nvPicPr>
          <p:cNvPr id="11266" name="Picture 2" descr="C:\Users\IB\Desktop\Optical-tweezers-configurations-used-to-study-RNA-polymerase-a-A-single-tr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59774"/>
            <a:ext cx="5760640" cy="56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42" y="3898885"/>
            <a:ext cx="3062554" cy="28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-7193"/>
            <a:ext cx="7498080" cy="1143000"/>
          </a:xfrm>
        </p:spPr>
        <p:txBody>
          <a:bodyPr/>
          <a:lstStyle/>
          <a:p>
            <a:r>
              <a:rPr lang="hr-HR" dirty="0" smtClean="0"/>
              <a:t>Za svakog po nešto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104265"/>
            <a:ext cx="7498080" cy="558924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Astronomija</a:t>
            </a:r>
          </a:p>
          <a:p>
            <a:pPr lvl="2"/>
            <a:r>
              <a:rPr lang="hr-HR" dirty="0" smtClean="0"/>
              <a:t>Sustavi više zvijezda</a:t>
            </a:r>
          </a:p>
          <a:p>
            <a:pPr lvl="2"/>
            <a:r>
              <a:rPr lang="hr-HR" dirty="0" err="1" smtClean="0"/>
              <a:t>Koronagrafija</a:t>
            </a:r>
            <a:endParaRPr lang="hr-HR" dirty="0" smtClean="0"/>
          </a:p>
          <a:p>
            <a:pPr lvl="2"/>
            <a:r>
              <a:rPr lang="hr-HR" dirty="0" smtClean="0"/>
              <a:t>Atmosferske distorzije</a:t>
            </a:r>
          </a:p>
          <a:p>
            <a:pPr lvl="2"/>
            <a:r>
              <a:rPr lang="hr-HR" dirty="0" err="1" smtClean="0"/>
              <a:t>Radiokomunikacija</a:t>
            </a:r>
            <a:r>
              <a:rPr lang="hr-HR" dirty="0" smtClean="0"/>
              <a:t> </a:t>
            </a:r>
          </a:p>
          <a:p>
            <a:pPr lvl="2"/>
            <a:r>
              <a:rPr lang="hr-HR" dirty="0" err="1" smtClean="0"/>
              <a:t>Angularni</a:t>
            </a:r>
            <a:r>
              <a:rPr lang="hr-HR" dirty="0" smtClean="0"/>
              <a:t> </a:t>
            </a:r>
            <a:r>
              <a:rPr lang="hr-HR" dirty="0" err="1" smtClean="0"/>
              <a:t>redshift</a:t>
            </a:r>
            <a:r>
              <a:rPr lang="hr-HR" dirty="0" smtClean="0"/>
              <a:t> svjetlosti</a:t>
            </a:r>
          </a:p>
          <a:p>
            <a:r>
              <a:rPr lang="hr-HR" dirty="0" err="1" smtClean="0"/>
              <a:t>Interferometrija</a:t>
            </a:r>
            <a:r>
              <a:rPr lang="hr-HR" dirty="0" smtClean="0"/>
              <a:t> </a:t>
            </a:r>
          </a:p>
          <a:p>
            <a:pPr lvl="2"/>
            <a:r>
              <a:rPr lang="hr-HR" dirty="0" smtClean="0"/>
              <a:t>Mjerenje teksture ploha</a:t>
            </a:r>
          </a:p>
          <a:p>
            <a:r>
              <a:rPr lang="hr-HR" dirty="0" smtClean="0"/>
              <a:t>Akustične vorteks zrake</a:t>
            </a:r>
          </a:p>
          <a:p>
            <a:pPr lvl="2"/>
            <a:r>
              <a:rPr lang="hr-HR" dirty="0" smtClean="0"/>
              <a:t>Zvuk (puno snažniji od svjetlosti)</a:t>
            </a:r>
          </a:p>
          <a:p>
            <a:pPr lvl="2"/>
            <a:r>
              <a:rPr lang="hr-HR" dirty="0" smtClean="0"/>
              <a:t>Elektronski snopovi – </a:t>
            </a:r>
            <a:r>
              <a:rPr lang="hr-HR" dirty="0" err="1"/>
              <a:t>magnetic</a:t>
            </a:r>
            <a:r>
              <a:rPr lang="hr-HR" dirty="0"/>
              <a:t> </a:t>
            </a:r>
            <a:r>
              <a:rPr lang="hr-HR" dirty="0" err="1"/>
              <a:t>probing</a:t>
            </a:r>
            <a:endParaRPr lang="hr-HR" dirty="0" smtClean="0"/>
          </a:p>
          <a:p>
            <a:r>
              <a:rPr lang="hr-HR" dirty="0" smtClean="0"/>
              <a:t>Puno teorije…</a:t>
            </a:r>
          </a:p>
          <a:p>
            <a:pPr lvl="2"/>
            <a:r>
              <a:rPr lang="hr-HR" dirty="0" err="1" smtClean="0"/>
              <a:t>Vorteksi</a:t>
            </a:r>
            <a:r>
              <a:rPr lang="hr-HR" dirty="0" smtClean="0"/>
              <a:t> u </a:t>
            </a:r>
            <a:r>
              <a:rPr lang="hr-HR" dirty="0" err="1" smtClean="0"/>
              <a:t>suprafluidnom</a:t>
            </a:r>
            <a:r>
              <a:rPr lang="hr-HR" dirty="0" smtClean="0"/>
              <a:t> </a:t>
            </a:r>
            <a:r>
              <a:rPr lang="hr-HR" dirty="0" smtClean="0"/>
              <a:t>heliju…</a:t>
            </a:r>
            <a:endParaRPr lang="hr-HR" dirty="0" smtClean="0"/>
          </a:p>
          <a:p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50" y="455760"/>
            <a:ext cx="3081677" cy="282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617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-7193"/>
            <a:ext cx="7498080" cy="1143000"/>
          </a:xfrm>
        </p:spPr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104265"/>
            <a:ext cx="7498080" cy="5589240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U</a:t>
            </a:r>
            <a:r>
              <a:rPr lang="hr-HR" dirty="0" smtClean="0"/>
              <a:t>poznali </a:t>
            </a:r>
            <a:r>
              <a:rPr lang="hr-HR" dirty="0"/>
              <a:t>smo posebnu vrstu svjetlosnih zraka koje </a:t>
            </a:r>
            <a:r>
              <a:rPr lang="hr-HR" dirty="0" smtClean="0"/>
              <a:t>su nositelji orbitalnog </a:t>
            </a:r>
            <a:r>
              <a:rPr lang="hr-HR" dirty="0" err="1"/>
              <a:t>angularnog</a:t>
            </a:r>
            <a:r>
              <a:rPr lang="hr-HR" dirty="0"/>
              <a:t> momenta </a:t>
            </a:r>
            <a:r>
              <a:rPr lang="hr-HR" dirty="0" smtClean="0"/>
              <a:t>OAM.</a:t>
            </a:r>
          </a:p>
          <a:p>
            <a:r>
              <a:rPr lang="hr-HR" dirty="0" smtClean="0"/>
              <a:t>Uveli smo </a:t>
            </a:r>
            <a:r>
              <a:rPr lang="hr-HR" dirty="0" err="1" smtClean="0"/>
              <a:t>paraksijalnu</a:t>
            </a:r>
            <a:r>
              <a:rPr lang="hr-HR" dirty="0" smtClean="0"/>
              <a:t> </a:t>
            </a:r>
            <a:r>
              <a:rPr lang="hr-HR" dirty="0" err="1" smtClean="0"/>
              <a:t>Helmholtzovu</a:t>
            </a:r>
            <a:r>
              <a:rPr lang="hr-HR" dirty="0" smtClean="0"/>
              <a:t> jednadžbu iz koje, </a:t>
            </a:r>
            <a:r>
              <a:rPr lang="hr-HR" dirty="0"/>
              <a:t>kao potpuni skup rješenja u cilindričnom </a:t>
            </a:r>
            <a:r>
              <a:rPr lang="hr-HR" dirty="0" smtClean="0"/>
              <a:t>sustavu, proizlaze </a:t>
            </a:r>
            <a:r>
              <a:rPr lang="hr-HR" dirty="0"/>
              <a:t>tzv. Vorteks zrake. </a:t>
            </a:r>
            <a:endParaRPr lang="hr-HR" dirty="0" smtClean="0"/>
          </a:p>
          <a:p>
            <a:r>
              <a:rPr lang="hr-HR" dirty="0" smtClean="0"/>
              <a:t>Iznijeli </a:t>
            </a:r>
            <a:r>
              <a:rPr lang="hr-HR" dirty="0"/>
              <a:t>smo osnovne koncepte rada prostornog svjetlosnog </a:t>
            </a:r>
            <a:r>
              <a:rPr lang="hr-HR" dirty="0" err="1"/>
              <a:t>modulatora</a:t>
            </a:r>
            <a:r>
              <a:rPr lang="hr-HR" dirty="0"/>
              <a:t> </a:t>
            </a:r>
            <a:r>
              <a:rPr lang="hr-HR" dirty="0" smtClean="0"/>
              <a:t>SLM-a </a:t>
            </a:r>
            <a:r>
              <a:rPr lang="hr-HR" dirty="0"/>
              <a:t>i procesa modulacije svjetlosti. </a:t>
            </a:r>
            <a:endParaRPr lang="hr-HR" dirty="0" smtClean="0"/>
          </a:p>
          <a:p>
            <a:r>
              <a:rPr lang="hr-HR" dirty="0" smtClean="0"/>
              <a:t>Pomoću </a:t>
            </a:r>
            <a:r>
              <a:rPr lang="hr-HR" dirty="0"/>
              <a:t>svjetlosne modulacije eksperimentalno </a:t>
            </a:r>
            <a:r>
              <a:rPr lang="hr-HR" dirty="0" smtClean="0"/>
              <a:t>smo generirali vorteks </a:t>
            </a:r>
            <a:r>
              <a:rPr lang="hr-HR" dirty="0"/>
              <a:t>zrake s ne iščezavajućim orbitalnim </a:t>
            </a:r>
            <a:r>
              <a:rPr lang="hr-HR" dirty="0" smtClean="0"/>
              <a:t>momentom.</a:t>
            </a:r>
          </a:p>
          <a:p>
            <a:r>
              <a:rPr lang="hr-HR" dirty="0"/>
              <a:t>P</a:t>
            </a:r>
            <a:r>
              <a:rPr lang="hr-HR" dirty="0" smtClean="0"/>
              <a:t>romatrali smo kako </a:t>
            </a:r>
            <a:r>
              <a:rPr lang="hr-HR" dirty="0"/>
              <a:t>pojedini dodatci na transferne funkcije utječu na </a:t>
            </a:r>
            <a:r>
              <a:rPr lang="hr-HR" dirty="0" err="1"/>
              <a:t>rezultantnu</a:t>
            </a:r>
            <a:r>
              <a:rPr lang="hr-HR" dirty="0"/>
              <a:t> zraku. 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rovjerili </a:t>
            </a:r>
            <a:r>
              <a:rPr lang="hr-HR" dirty="0"/>
              <a:t>smo sadrži li interferencijska slika, </a:t>
            </a:r>
            <a:r>
              <a:rPr lang="hr-HR" dirty="0" smtClean="0"/>
              <a:t>l=2 </a:t>
            </a:r>
            <a:r>
              <a:rPr lang="hr-HR" dirty="0"/>
              <a:t>zrake i referentne </a:t>
            </a:r>
            <a:r>
              <a:rPr lang="hr-HR" dirty="0" smtClean="0"/>
              <a:t>l=0 </a:t>
            </a:r>
            <a:r>
              <a:rPr lang="hr-HR" dirty="0"/>
              <a:t>zrake, "</a:t>
            </a:r>
            <a:r>
              <a:rPr lang="hr-HR" dirty="0" err="1"/>
              <a:t>fork</a:t>
            </a:r>
            <a:r>
              <a:rPr lang="hr-HR" dirty="0"/>
              <a:t> </a:t>
            </a:r>
            <a:r>
              <a:rPr lang="hr-HR" dirty="0" err="1"/>
              <a:t>shape</a:t>
            </a:r>
            <a:r>
              <a:rPr lang="hr-HR" dirty="0"/>
              <a:t>" deformacije koje upućuju na fazni </a:t>
            </a:r>
            <a:r>
              <a:rPr lang="hr-HR" dirty="0" err="1" smtClean="0"/>
              <a:t>singularitet</a:t>
            </a:r>
            <a:r>
              <a:rPr lang="hr-HR" dirty="0" smtClean="0"/>
              <a:t> </a:t>
            </a:r>
            <a:r>
              <a:rPr lang="hr-HR" dirty="0"/>
              <a:t>i</a:t>
            </a:r>
            <a:r>
              <a:rPr lang="hr-HR" dirty="0" smtClean="0"/>
              <a:t> postojanja OAM-a .</a:t>
            </a:r>
          </a:p>
          <a:p>
            <a:r>
              <a:rPr lang="hr-HR" dirty="0" smtClean="0"/>
              <a:t>Pokazali smo neke moguće primjene SLM tehnologije i vorteks zraka.</a:t>
            </a:r>
          </a:p>
        </p:txBody>
      </p:sp>
    </p:spTree>
    <p:extLst>
      <p:ext uri="{BB962C8B-B14F-4D97-AF65-F5344CB8AC3E}">
        <p14:creationId xmlns:p14="http://schemas.microsoft.com/office/powerpoint/2010/main" val="1618190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498080" cy="1143000"/>
          </a:xfrm>
        </p:spPr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9632" y="1268760"/>
            <a:ext cx="7498080" cy="511256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A. Forbes, Laser Beam Propagation Generation and</a:t>
            </a:r>
            <a:r>
              <a:rPr lang="hr-HR" sz="1600" dirty="0" smtClean="0"/>
              <a:t> </a:t>
            </a:r>
            <a:r>
              <a:rPr lang="en-US" sz="1600" dirty="0" smtClean="0"/>
              <a:t>Propagation of Customized Light, 1st Edition 2014.</a:t>
            </a:r>
            <a:endParaRPr lang="hr-HR" sz="1600" dirty="0" smtClean="0"/>
          </a:p>
          <a:p>
            <a:r>
              <a:rPr lang="hr-HR" sz="1600" dirty="0" smtClean="0">
                <a:hlinkClick r:id="rId2"/>
              </a:rPr>
              <a:t>https://www.sciencedirect.com/science/article/abs/pii/0030401889901806?via%3Dihub</a:t>
            </a:r>
            <a:endParaRPr lang="hr-HR" sz="1600" dirty="0" smtClean="0"/>
          </a:p>
          <a:p>
            <a:r>
              <a:rPr lang="hr-HR" sz="1600" dirty="0" smtClean="0">
                <a:hlinkClick r:id="rId3"/>
              </a:rPr>
              <a:t>https://www.nature.com/articles/s41377-019-0194-2</a:t>
            </a:r>
            <a:endParaRPr lang="hr-HR" sz="1600" dirty="0" smtClean="0"/>
          </a:p>
          <a:p>
            <a:r>
              <a:rPr lang="hr-HR" sz="1600" dirty="0" smtClean="0">
                <a:hlinkClick r:id="rId4"/>
              </a:rPr>
              <a:t>https://journals.aps.org/pra/abstract/10.1103/PhysRevA.45.8185</a:t>
            </a:r>
            <a:endParaRPr lang="hr-HR" sz="1600" dirty="0" smtClean="0"/>
          </a:p>
          <a:p>
            <a:r>
              <a:rPr lang="hr-HR" sz="1600" dirty="0" smtClean="0">
                <a:hlinkClick r:id="rId5"/>
              </a:rPr>
              <a:t>https://en.wikipedia.org/wiki/Spatial_light_modulator</a:t>
            </a:r>
            <a:endParaRPr lang="hr-HR" sz="1600" dirty="0" smtClean="0"/>
          </a:p>
          <a:p>
            <a:r>
              <a:rPr lang="hr-HR" sz="1600" dirty="0">
                <a:hlinkClick r:id="rId6"/>
              </a:rPr>
              <a:t>https://</a:t>
            </a:r>
            <a:r>
              <a:rPr lang="hr-HR" sz="1600" dirty="0" smtClean="0">
                <a:hlinkClick r:id="rId6"/>
              </a:rPr>
              <a:t>link.aps.org/doi/10.1103/PhysRevA.45.8185</a:t>
            </a:r>
            <a:endParaRPr lang="hr-HR" sz="1600" dirty="0" smtClean="0"/>
          </a:p>
          <a:p>
            <a:r>
              <a:rPr lang="hr-HR" sz="1600" dirty="0">
                <a:hlinkClick r:id="rId7"/>
              </a:rPr>
              <a:t>https://en.wikipedia.org/wiki/Helmholtz_equation}{https://</a:t>
            </a:r>
            <a:r>
              <a:rPr lang="hr-HR" sz="1600" dirty="0" smtClean="0">
                <a:hlinkClick r:id="rId7"/>
              </a:rPr>
              <a:t>en.wikipedia.org/wiki/Helmholtz_equation</a:t>
            </a:r>
            <a:endParaRPr lang="hr-HR" sz="1600" dirty="0" smtClean="0"/>
          </a:p>
          <a:p>
            <a:r>
              <a:rPr lang="hr-HR" sz="1600" dirty="0">
                <a:hlinkClick r:id="rId8"/>
              </a:rPr>
              <a:t>https://</a:t>
            </a:r>
            <a:r>
              <a:rPr lang="hr-HR" sz="1600" dirty="0" smtClean="0">
                <a:hlinkClick r:id="rId8"/>
              </a:rPr>
              <a:t>www.osapublishing.org/josaa/abstract.cfm?uri=josaa-38-1-115</a:t>
            </a:r>
            <a:endParaRPr lang="hr-HR" sz="1600" dirty="0" smtClean="0"/>
          </a:p>
          <a:p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www.spiedigitallibrary.org/ebooks/SL/How-to-Shape-Light-with-Spatial-Light-Modulators/eISBN-9781510613010/10.1117/3.2281295</a:t>
            </a:r>
            <a:endParaRPr lang="hr-HR" sz="1600" dirty="0" smtClean="0"/>
          </a:p>
          <a:p>
            <a:r>
              <a:rPr lang="hr-HR" sz="1600" dirty="0">
                <a:hlinkClick r:id="rId10"/>
              </a:rPr>
              <a:t>https://</a:t>
            </a:r>
            <a:r>
              <a:rPr lang="hr-HR" sz="1600" dirty="0" smtClean="0">
                <a:hlinkClick r:id="rId10"/>
              </a:rPr>
              <a:t>www.frontiersin.org/articles/10.3389/fphy.2020.00114/full</a:t>
            </a:r>
            <a:endParaRPr lang="hr-HR" sz="1600" dirty="0" smtClean="0"/>
          </a:p>
          <a:p>
            <a:r>
              <a:rPr lang="hr-HR" sz="1600" dirty="0">
                <a:hlinkClick r:id="rId11"/>
              </a:rPr>
              <a:t>https://</a:t>
            </a:r>
            <a:r>
              <a:rPr lang="hr-HR" sz="1600" dirty="0" smtClean="0">
                <a:hlinkClick r:id="rId11"/>
              </a:rPr>
              <a:t>en.wikipedia.org/wiki/Optical_tweezers</a:t>
            </a:r>
            <a:endParaRPr lang="hr-HR" sz="1600" dirty="0" smtClean="0"/>
          </a:p>
          <a:p>
            <a:r>
              <a:rPr lang="hr-HR" sz="1600" dirty="0">
                <a:hlinkClick r:id="rId12"/>
              </a:rPr>
              <a:t>https://</a:t>
            </a:r>
            <a:r>
              <a:rPr lang="hr-HR" sz="1600" dirty="0" smtClean="0">
                <a:hlinkClick r:id="rId12"/>
              </a:rPr>
              <a:t>en.wikipedia.org/wiki/Orbital_angular_momentum_of_light</a:t>
            </a:r>
            <a:endParaRPr lang="hr-HR" sz="1600" dirty="0" smtClean="0"/>
          </a:p>
          <a:p>
            <a:endParaRPr lang="hr-HR" sz="1600" dirty="0" smtClean="0"/>
          </a:p>
        </p:txBody>
      </p:sp>
    </p:spTree>
    <p:extLst>
      <p:ext uri="{BB962C8B-B14F-4D97-AF65-F5344CB8AC3E}">
        <p14:creationId xmlns:p14="http://schemas.microsoft.com/office/powerpoint/2010/main" val="13152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7744" y="2636912"/>
            <a:ext cx="7498080" cy="1143000"/>
          </a:xfrm>
        </p:spPr>
        <p:txBody>
          <a:bodyPr>
            <a:normAutofit/>
          </a:bodyPr>
          <a:lstStyle/>
          <a:p>
            <a:r>
              <a:rPr lang="hr-HR" sz="6000" dirty="0" smtClean="0"/>
              <a:t>Hvala na pažnji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321077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Paraksijalna </a:t>
            </a:r>
            <a:r>
              <a:rPr lang="hr-HR" dirty="0"/>
              <a:t>H</a:t>
            </a:r>
            <a:r>
              <a:rPr lang="hr-HR" dirty="0" smtClean="0"/>
              <a:t>elmholtzova jednadžba</a:t>
            </a:r>
            <a:endParaRPr lang="hr-HR" dirty="0"/>
          </a:p>
        </p:txBody>
      </p:sp>
      <p:pic>
        <p:nvPicPr>
          <p:cNvPr id="4098" name="Picture 2" descr="C:\Users\IB\Desktop\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7"/>
            <a:ext cx="4752527" cy="6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B\Desktop\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2" y="2852936"/>
            <a:ext cx="43309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64" y="2825488"/>
            <a:ext cx="81026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4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B\Desktop\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95984"/>
            <a:ext cx="4104456" cy="7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IB\Desktop\slike staro\Helix_o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70" y="836712"/>
            <a:ext cx="8082446" cy="49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4657" y="548680"/>
            <a:ext cx="8496944" cy="5976664"/>
          </a:xfrm>
        </p:spPr>
        <p:txBody>
          <a:bodyPr/>
          <a:lstStyle/>
          <a:p>
            <a:r>
              <a:rPr lang="hr-HR" dirty="0" smtClean="0"/>
              <a:t>1989 g. - </a:t>
            </a:r>
            <a:r>
              <a:rPr lang="hr-HR" sz="2800" dirty="0" smtClean="0"/>
              <a:t>P. </a:t>
            </a:r>
            <a:r>
              <a:rPr lang="hr-HR" sz="2800" dirty="0" err="1" smtClean="0"/>
              <a:t>Coullet</a:t>
            </a:r>
            <a:r>
              <a:rPr lang="hr-HR" sz="2800" dirty="0" smtClean="0"/>
              <a:t>, L. </a:t>
            </a:r>
            <a:r>
              <a:rPr lang="hr-HR" sz="2800" dirty="0" err="1" smtClean="0"/>
              <a:t>Gil</a:t>
            </a:r>
            <a:r>
              <a:rPr lang="hr-HR" sz="2800" dirty="0" smtClean="0"/>
              <a:t>, F. </a:t>
            </a:r>
            <a:r>
              <a:rPr lang="hr-HR" sz="2800" dirty="0" err="1" smtClean="0"/>
              <a:t>Rocca</a:t>
            </a:r>
            <a:r>
              <a:rPr lang="hr-HR" sz="2800" dirty="0" smtClean="0"/>
              <a:t>: </a:t>
            </a:r>
            <a:r>
              <a:rPr lang="hr-HR" sz="2800" dirty="0" err="1" smtClean="0"/>
              <a:t>Optical</a:t>
            </a:r>
            <a:r>
              <a:rPr lang="hr-HR" sz="2800" dirty="0" smtClean="0"/>
              <a:t> </a:t>
            </a:r>
            <a:r>
              <a:rPr lang="hr-HR" sz="2800" dirty="0" err="1"/>
              <a:t>vortices</a:t>
            </a:r>
            <a:r>
              <a:rPr lang="hr-HR" sz="2800" dirty="0"/>
              <a:t>.</a:t>
            </a:r>
            <a:r>
              <a:rPr lang="hr-HR" dirty="0"/>
              <a:t> </a:t>
            </a:r>
            <a:endParaRPr lang="hr-HR" i="1" dirty="0"/>
          </a:p>
          <a:p>
            <a:pPr lvl="1">
              <a:buFont typeface="Arial" pitchFamily="34" charset="0"/>
              <a:buChar char="•"/>
            </a:pPr>
            <a:r>
              <a:rPr lang="hr-HR" sz="1600" dirty="0"/>
              <a:t>I</a:t>
            </a:r>
            <a:r>
              <a:rPr lang="en-US" sz="1600" dirty="0" smtClean="0"/>
              <a:t>t </a:t>
            </a:r>
            <a:r>
              <a:rPr lang="en-US" sz="1600" dirty="0"/>
              <a:t>is shown that laser cavities with large Fresnel number can exhibit a state which bears some analogy with a superfluid vortex. This </a:t>
            </a:r>
            <a:r>
              <a:rPr lang="en-US" sz="1600" i="1" dirty="0"/>
              <a:t>optical vortex</a:t>
            </a:r>
            <a:r>
              <a:rPr lang="en-US" sz="1600" dirty="0"/>
              <a:t> is studied in the framework of a Maxwell-Bloch model</a:t>
            </a:r>
            <a:r>
              <a:rPr lang="en-US" sz="1600" dirty="0" smtClean="0"/>
              <a:t>.</a:t>
            </a:r>
            <a:endParaRPr lang="hr-HR" sz="1600" dirty="0" smtClean="0"/>
          </a:p>
          <a:p>
            <a:pPr lvl="1">
              <a:buFont typeface="Arial" pitchFamily="34" charset="0"/>
              <a:buChar char="•"/>
            </a:pPr>
            <a:r>
              <a:rPr lang="hr-HR" sz="1800" dirty="0" smtClean="0"/>
              <a:t>Laserska hidrodinamika?!</a:t>
            </a:r>
          </a:p>
          <a:p>
            <a:r>
              <a:rPr lang="en-US" dirty="0" smtClean="0"/>
              <a:t>1992</a:t>
            </a:r>
            <a:r>
              <a:rPr lang="hr-HR" dirty="0" smtClean="0"/>
              <a:t> g. - </a:t>
            </a:r>
            <a:r>
              <a:rPr lang="en-US" sz="2800" dirty="0" smtClean="0"/>
              <a:t>L. Allen</a:t>
            </a:r>
            <a:r>
              <a:rPr lang="hr-HR" sz="2800" dirty="0" smtClean="0"/>
              <a:t>: O</a:t>
            </a:r>
            <a:r>
              <a:rPr lang="en-US" sz="2800" dirty="0" err="1" smtClean="0"/>
              <a:t>rbital</a:t>
            </a:r>
            <a:r>
              <a:rPr lang="en-US" sz="2800" dirty="0" smtClean="0"/>
              <a:t> </a:t>
            </a:r>
            <a:r>
              <a:rPr lang="en-US" sz="2800" dirty="0"/>
              <a:t>angular momentum of light and the transformation of </a:t>
            </a:r>
            <a:r>
              <a:rPr lang="en-US" sz="2800" dirty="0" err="1"/>
              <a:t>Laguerre</a:t>
            </a:r>
            <a:r>
              <a:rPr lang="en-US" sz="2800" dirty="0"/>
              <a:t>-Gaussian laser modes</a:t>
            </a:r>
            <a:r>
              <a:rPr lang="en-US" sz="2800" dirty="0" smtClean="0"/>
              <a:t>.</a:t>
            </a:r>
            <a:endParaRPr lang="hr-HR" sz="2800" dirty="0" smtClean="0"/>
          </a:p>
          <a:p>
            <a:pPr lvl="1">
              <a:buFont typeface="Arial" pitchFamily="34" charset="0"/>
              <a:buChar char="•"/>
            </a:pPr>
            <a:r>
              <a:rPr lang="hr-HR" sz="1800" dirty="0"/>
              <a:t>P</a:t>
            </a:r>
            <a:r>
              <a:rPr lang="hr-HR" sz="1800" dirty="0" smtClean="0"/>
              <a:t>okazao da optički vorteks ima OAM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58" y="4229064"/>
            <a:ext cx="8061742" cy="23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/>
          <a:lstStyle/>
          <a:p>
            <a:r>
              <a:rPr lang="hr-HR" dirty="0" smtClean="0"/>
              <a:t>Orbitalni angularni moment?</a:t>
            </a:r>
            <a:endParaRPr lang="hr-HR" dirty="0"/>
          </a:p>
        </p:txBody>
      </p:sp>
      <p:pic>
        <p:nvPicPr>
          <p:cNvPr id="5122" name="Picture 2" descr="C:\Users\IB\Desktop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598796" cy="8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/>
          <a:lstStyle/>
          <a:p>
            <a:r>
              <a:rPr lang="hr-HR" dirty="0" smtClean="0"/>
              <a:t>Orbitalni angularni moment?</a:t>
            </a:r>
            <a:endParaRPr lang="hr-HR" dirty="0"/>
          </a:p>
        </p:txBody>
      </p:sp>
      <p:pic>
        <p:nvPicPr>
          <p:cNvPr id="5122" name="Picture 2" descr="C:\Users\IB\Desktop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598796" cy="8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1334"/>
            <a:ext cx="45180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/>
          <a:lstStyle/>
          <a:p>
            <a:r>
              <a:rPr lang="hr-HR" dirty="0" smtClean="0"/>
              <a:t>Orbitalni angularni moment?</a:t>
            </a:r>
            <a:endParaRPr lang="hr-HR" dirty="0"/>
          </a:p>
        </p:txBody>
      </p:sp>
      <p:pic>
        <p:nvPicPr>
          <p:cNvPr id="5122" name="Picture 2" descr="C:\Users\IB\Desktop\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598796" cy="8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1334"/>
            <a:ext cx="45180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719455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4431"/>
            <a:ext cx="4338816" cy="567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936104"/>
          </a:xfrm>
        </p:spPr>
        <p:txBody>
          <a:bodyPr/>
          <a:lstStyle/>
          <a:p>
            <a:r>
              <a:rPr lang="hr-HR" dirty="0" smtClean="0"/>
              <a:t>Kako ih dobiti?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04048" y="2420888"/>
            <a:ext cx="4244280" cy="4525963"/>
          </a:xfrm>
        </p:spPr>
        <p:txBody>
          <a:bodyPr/>
          <a:lstStyle/>
          <a:p>
            <a:r>
              <a:rPr lang="hr-HR" dirty="0" smtClean="0"/>
              <a:t>Cilindrične leće (CL)</a:t>
            </a:r>
          </a:p>
          <a:p>
            <a:r>
              <a:rPr lang="hr-HR" dirty="0" smtClean="0"/>
              <a:t>Spiralna fazna ploča(SSP)</a:t>
            </a:r>
          </a:p>
          <a:p>
            <a:r>
              <a:rPr lang="hr-HR" dirty="0" smtClean="0"/>
              <a:t>Holografske metode</a:t>
            </a:r>
          </a:p>
          <a:p>
            <a:r>
              <a:rPr lang="hr-HR" dirty="0" smtClean="0"/>
              <a:t>Prostorna svjetlosna modulacija (SLM)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30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17617</TotalTime>
  <Words>379</Words>
  <Application>Microsoft Office PowerPoint</Application>
  <PresentationFormat>Prikaz na zaslonu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Solsticij</vt:lpstr>
      <vt:lpstr>Vorteks zrake i prostorna modulacija svjetlosti </vt:lpstr>
      <vt:lpstr>Paraksijalna Helmholtzova jednadžba</vt:lpstr>
      <vt:lpstr>Paraksijalna Helmholtzova jednadžba</vt:lpstr>
      <vt:lpstr>PowerPointova prezentacija</vt:lpstr>
      <vt:lpstr>PowerPointova prezentacija</vt:lpstr>
      <vt:lpstr>Orbitalni angularni moment?</vt:lpstr>
      <vt:lpstr>Orbitalni angularni moment?</vt:lpstr>
      <vt:lpstr>Orbitalni angularni moment?</vt:lpstr>
      <vt:lpstr>Kako ih dobiti?</vt:lpstr>
      <vt:lpstr>SLM-prostorni svjetlosni modulator</vt:lpstr>
      <vt:lpstr>Princip rada SLM-a</vt:lpstr>
      <vt:lpstr>PowerPointova prezentacija</vt:lpstr>
      <vt:lpstr>Eksperiment: generiranje LG zraka</vt:lpstr>
      <vt:lpstr>Transfer funkcije za SLM</vt:lpstr>
      <vt:lpstr>PowerPointova prezentacija</vt:lpstr>
      <vt:lpstr>PowerPointova prezentacija</vt:lpstr>
      <vt:lpstr>Eksperiment: testiranje OAM-a</vt:lpstr>
      <vt:lpstr>PowerPointova prezentacija</vt:lpstr>
      <vt:lpstr>PowerPointova prezentacija</vt:lpstr>
      <vt:lpstr>Optička telekomunikacija</vt:lpstr>
      <vt:lpstr>Optička pinceta</vt:lpstr>
      <vt:lpstr>Za svakog po nešto</vt:lpstr>
      <vt:lpstr>Zaključak</vt:lpstr>
      <vt:lpstr>Literatura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Vorteks zrake i prostorna modulacija svijetlosti</dc:title>
  <dc:creator>IB</dc:creator>
  <cp:lastModifiedBy>IB</cp:lastModifiedBy>
  <cp:revision>45</cp:revision>
  <dcterms:created xsi:type="dcterms:W3CDTF">2021-12-12T14:55:47Z</dcterms:created>
  <dcterms:modified xsi:type="dcterms:W3CDTF">2022-01-26T15:49:02Z</dcterms:modified>
</cp:coreProperties>
</file>