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9" r:id="rId9"/>
    <p:sldId id="267" r:id="rId10"/>
    <p:sldId id="268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70" r:id="rId20"/>
    <p:sldId id="282" r:id="rId21"/>
    <p:sldId id="27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65"/>
  </p:normalViewPr>
  <p:slideViewPr>
    <p:cSldViewPr snapToGrid="0" snapToObjects="1">
      <p:cViewPr>
        <p:scale>
          <a:sx n="112" d="100"/>
          <a:sy n="112" d="100"/>
        </p:scale>
        <p:origin x="48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D282C-9DE3-4243-9667-BE2A37B5BCDA}" type="datetimeFigureOut">
              <a:rPr lang="en-US" smtClean="0"/>
              <a:t>1/28/22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AA5CD-A6CA-7E43-9374-49ED6AD5A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35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AA5CD-A6CA-7E43-9374-49ED6AD5A5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2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>
              <a:xfrm>
                <a:off x="1097280" y="1454046"/>
                <a:ext cx="10058400" cy="2871066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hr-HR" sz="4000" dirty="0" smtClean="0"/>
                  <a:t>Optimizacija detektorskog postava za mjerenje nuklearne reakcije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hr-HR" sz="4000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sz="400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sz="4000">
                            <a:latin typeface="Cambria Math" charset="0"/>
                          </a:rPr>
                          <m:t>20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sz="4000">
                            <a:latin typeface="Cambria Math" charset="0"/>
                          </a:rPr>
                          <m:t>Ne</m:t>
                        </m:r>
                      </m:e>
                    </m:sPre>
                    <m:r>
                      <a:rPr lang="hr-HR" sz="4000">
                        <a:latin typeface="Cambria Math" charset="0"/>
                      </a:rPr>
                      <m:t>+</m:t>
                    </m:r>
                    <m:sPre>
                      <m:sPrePr>
                        <m:ctrlPr>
                          <a:rPr lang="hr-HR" sz="4000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sz="400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sz="4000">
                            <a:latin typeface="Cambria Math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sz="4000">
                            <a:latin typeface="Cambria Math" charset="0"/>
                          </a:rPr>
                          <m:t>He</m:t>
                        </m:r>
                      </m:e>
                    </m:sPre>
                    <m:r>
                      <a:rPr lang="hr-HR" sz="400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 </m:t>
                    </m:r>
                    <m:sPre>
                      <m:sPrePr>
                        <m:ctrlPr>
                          <a:rPr lang="hr-HR" sz="4000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sz="400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sz="4000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sz="4000">
                            <a:latin typeface="Cambria Math" charset="0"/>
                          </a:rPr>
                          <m:t>C</m:t>
                        </m:r>
                      </m:e>
                    </m:sPre>
                    <m:r>
                      <a:rPr lang="hr-HR" sz="4000">
                        <a:latin typeface="Cambria Math" charset="0"/>
                      </a:rPr>
                      <m:t>+</m:t>
                    </m:r>
                    <m:sPre>
                      <m:sPrePr>
                        <m:ctrlPr>
                          <a:rPr lang="hr-HR" sz="4000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sz="400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sz="4000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sz="4000">
                            <a:latin typeface="Cambria Math" charset="0"/>
                          </a:rPr>
                          <m:t>C</m:t>
                        </m:r>
                      </m:e>
                    </m:sPre>
                  </m:oMath>
                </a14:m>
                <a:r>
                  <a:rPr lang="hr-HR" sz="4000" dirty="0" smtClean="0"/>
                  <a:t> Monte </a:t>
                </a:r>
                <a:r>
                  <a:rPr lang="hr-HR" sz="4000" dirty="0"/>
                  <a:t>Carlo simulacijom </a:t>
                </a:r>
                <a:br>
                  <a:rPr lang="hr-HR" sz="4000" dirty="0"/>
                </a:br>
                <a:endParaRPr lang="hr-HR" sz="4000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097280" y="1454046"/>
                <a:ext cx="10058400" cy="2871066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0" y="4455620"/>
            <a:ext cx="10524260" cy="1143000"/>
          </a:xfrm>
        </p:spPr>
        <p:txBody>
          <a:bodyPr/>
          <a:lstStyle/>
          <a:p>
            <a:pPr>
              <a:tabLst>
                <a:tab pos="1462088" algn="l"/>
                <a:tab pos="1643063" algn="l"/>
              </a:tabLst>
            </a:pPr>
            <a:r>
              <a:rPr lang="hr-HR" sz="2000" dirty="0" smtClean="0"/>
              <a:t>Mentori: 	-	dr. </a:t>
            </a:r>
            <a:r>
              <a:rPr lang="hr-HR" sz="2000" dirty="0" err="1" smtClean="0"/>
              <a:t>sc</a:t>
            </a:r>
            <a:r>
              <a:rPr lang="hr-HR" sz="2000" dirty="0" smtClean="0"/>
              <a:t>. Neven </a:t>
            </a:r>
            <a:r>
              <a:rPr lang="hr-HR" sz="2000" dirty="0" err="1" smtClean="0"/>
              <a:t>soić</a:t>
            </a:r>
            <a:r>
              <a:rPr lang="hr-HR" sz="2000" dirty="0" smtClean="0"/>
              <a:t> (institut </a:t>
            </a:r>
            <a:r>
              <a:rPr lang="hr-HR" sz="2000" dirty="0" err="1" smtClean="0"/>
              <a:t>ruđer</a:t>
            </a:r>
            <a:r>
              <a:rPr lang="hr-HR" sz="2000" dirty="0" smtClean="0"/>
              <a:t> </a:t>
            </a:r>
            <a:r>
              <a:rPr lang="hr-HR" sz="2000" dirty="0" err="1" smtClean="0"/>
              <a:t>bošković</a:t>
            </a:r>
            <a:r>
              <a:rPr lang="hr-HR" sz="2000" dirty="0" smtClean="0"/>
              <a:t>)</a:t>
            </a:r>
            <a:br>
              <a:rPr lang="hr-HR" sz="2000" dirty="0" smtClean="0"/>
            </a:br>
            <a:r>
              <a:rPr lang="hr-HR" sz="2000" dirty="0" smtClean="0"/>
              <a:t>	-	dr. </a:t>
            </a:r>
            <a:r>
              <a:rPr lang="hr-HR" sz="2000" dirty="0" err="1" smtClean="0"/>
              <a:t>sc</a:t>
            </a:r>
            <a:r>
              <a:rPr lang="hr-HR" sz="2000" dirty="0" smtClean="0"/>
              <a:t>. Daniele </a:t>
            </a:r>
            <a:r>
              <a:rPr lang="hr-HR" sz="2000" dirty="0" err="1" smtClean="0"/>
              <a:t>Dell’Aquila</a:t>
            </a:r>
            <a:r>
              <a:rPr lang="hr-HR" sz="2000" dirty="0" smtClean="0"/>
              <a:t> (</a:t>
            </a:r>
            <a:r>
              <a:rPr lang="hr-HR" sz="2000" dirty="0" err="1" smtClean="0"/>
              <a:t>Universit`a</a:t>
            </a:r>
            <a:r>
              <a:rPr lang="hr-HR" sz="2000" dirty="0" smtClean="0"/>
              <a:t> </a:t>
            </a:r>
            <a:r>
              <a:rPr lang="hr-HR" sz="2000" dirty="0" err="1" smtClean="0"/>
              <a:t>degli</a:t>
            </a:r>
            <a:r>
              <a:rPr lang="hr-HR" sz="2000" dirty="0" smtClean="0"/>
              <a:t> </a:t>
            </a:r>
            <a:r>
              <a:rPr lang="hr-HR" sz="2000" dirty="0" err="1" smtClean="0"/>
              <a:t>Studi</a:t>
            </a:r>
            <a:r>
              <a:rPr lang="hr-HR" sz="2000" dirty="0" smtClean="0"/>
              <a:t> di </a:t>
            </a:r>
            <a:r>
              <a:rPr lang="hr-HR" sz="2000" dirty="0" err="1" smtClean="0"/>
              <a:t>Sassari</a:t>
            </a:r>
            <a:r>
              <a:rPr lang="hr-HR" sz="2000" dirty="0" smtClean="0"/>
              <a:t>) </a:t>
            </a:r>
          </a:p>
          <a:p>
            <a:endParaRPr lang="hr-HR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97280" y="913257"/>
            <a:ext cx="10058400" cy="4102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Ivan </a:t>
            </a:r>
            <a:r>
              <a:rPr lang="en-US" sz="2200" b="1" dirty="0" err="1"/>
              <a:t>bićanić</a:t>
            </a:r>
            <a:endParaRPr lang="en-US" sz="2200" b="1" dirty="0"/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208690" y="1323538"/>
            <a:ext cx="994699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40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7688" y="361660"/>
            <a:ext cx="10058400" cy="887467"/>
          </a:xfrm>
        </p:spPr>
        <p:txBody>
          <a:bodyPr>
            <a:normAutofit/>
          </a:bodyPr>
          <a:lstStyle/>
          <a:p>
            <a:r>
              <a:rPr lang="hr-HR" dirty="0"/>
              <a:t>Rezultati </a:t>
            </a:r>
            <a:r>
              <a:rPr lang="hr-HR" sz="4000" dirty="0"/>
              <a:t>(DISC konfiguracija</a:t>
            </a:r>
            <a:r>
              <a:rPr lang="hr-HR" sz="4000" dirty="0" smtClean="0"/>
              <a:t>)</a:t>
            </a:r>
            <a:r>
              <a:rPr lang="hr-HR" dirty="0" smtClean="0"/>
              <a:t>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497688" y="1249127"/>
                <a:ext cx="10058400" cy="4482254"/>
              </a:xfrm>
            </p:spPr>
            <p:txBody>
              <a:bodyPr>
                <a:normAutofit/>
              </a:bodyPr>
              <a:lstStyle/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 smtClean="0"/>
                  <a:t>Ne bilježimo produkte rezonancije na 14.5 MeV</a:t>
                </a:r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 smtClean="0"/>
                  <a:t>Porast </a:t>
                </a:r>
                <a:r>
                  <a:rPr lang="hr-HR" dirty="0"/>
                  <a:t>efikasnosti sa udaljenosti</a:t>
                </a:r>
                <a:r>
                  <a:rPr lang="en-GB" dirty="0"/>
                  <a:t> </a:t>
                </a:r>
                <a:r>
                  <a:rPr lang="hr-HR" dirty="0"/>
                  <a:t>do </a:t>
                </a:r>
                <a:r>
                  <a:rPr lang="hr-HR" dirty="0" smtClean="0"/>
                  <a:t>određenog</a:t>
                </a:r>
                <a:br>
                  <a:rPr lang="hr-HR" dirty="0" smtClean="0"/>
                </a:br>
                <a:r>
                  <a:rPr lang="hr-HR" dirty="0" smtClean="0"/>
                  <a:t>maksimuma, nakon čega opada</a:t>
                </a:r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/>
                  <a:t>Zbog velike mase </a:t>
                </a:r>
                <a:r>
                  <a:rPr lang="hr-HR" dirty="0" smtClean="0"/>
                  <a:t>projektila novonastala</a:t>
                </a:r>
                <a:br>
                  <a:rPr lang="hr-HR" dirty="0" smtClean="0"/>
                </a:br>
                <a:r>
                  <a:rPr lang="hr-HR" dirty="0" smtClean="0"/>
                  <a:t>rezonantna </a:t>
                </a:r>
                <a:r>
                  <a:rPr lang="hr-HR" dirty="0"/>
                  <a:t>jezgra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1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1">
                            <a:latin typeface="Cambria Math" charset="0"/>
                          </a:rPr>
                          <m:t>24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>
                            <a:latin typeface="Cambria Math" charset="0"/>
                          </a:rPr>
                          <m:t>Mg</m:t>
                        </m:r>
                      </m:e>
                    </m:sPre>
                  </m:oMath>
                </a14:m>
                <a:r>
                  <a:rPr lang="hr-HR" dirty="0" smtClean="0"/>
                  <a:t> se </a:t>
                </a:r>
                <a:r>
                  <a:rPr lang="hr-HR" dirty="0"/>
                  <a:t>giba u smjeru </a:t>
                </a:r>
                <a:r>
                  <a:rPr lang="hr-HR" dirty="0" smtClean="0"/>
                  <a:t>projektila</a:t>
                </a:r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/>
                  <a:t>V</a:t>
                </a:r>
                <a:r>
                  <a:rPr lang="hr-HR" dirty="0" smtClean="0"/>
                  <a:t>ećina </a:t>
                </a:r>
                <a:r>
                  <a:rPr lang="hr-HR" dirty="0"/>
                  <a:t>produkata </a:t>
                </a:r>
                <a:r>
                  <a:rPr lang="hr-HR" dirty="0" smtClean="0"/>
                  <a:t>je raspadnuta </a:t>
                </a:r>
                <a:r>
                  <a:rPr lang="hr-HR" dirty="0"/>
                  <a:t>na </a:t>
                </a:r>
                <a:r>
                  <a:rPr lang="hr-HR" dirty="0" smtClean="0"/>
                  <a:t>kutovima oko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hr-HR" b="0" i="1" smtClean="0">
                            <a:latin typeface="Cambria Math" charset="0"/>
                          </a:rPr>
                          <m:t>90</m:t>
                        </m:r>
                      </m:e>
                      <m:sup>
                        <m:r>
                          <a:rPr lang="it-IT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°</m:t>
                        </m:r>
                      </m:sup>
                    </m:sSup>
                  </m:oMath>
                </a14:m>
                <a:endParaRPr lang="hr-HR" dirty="0" smtClean="0"/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 smtClean="0"/>
                  <a:t>U laboratorijskom sustavu ta raspodjela produkata</a:t>
                </a:r>
                <a:br>
                  <a:rPr lang="hr-HR" dirty="0" smtClean="0"/>
                </a:br>
                <a:r>
                  <a:rPr lang="hr-HR" dirty="0" smtClean="0"/>
                  <a:t>poprima oblik konusa</a:t>
                </a:r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/>
                  <a:t>P</a:t>
                </a:r>
                <a:r>
                  <a:rPr lang="hr-HR" dirty="0" smtClean="0"/>
                  <a:t>ovećavanjem </a:t>
                </a:r>
                <a:r>
                  <a:rPr lang="hr-HR" dirty="0"/>
                  <a:t>udaljenosti od točke </a:t>
                </a:r>
                <a:r>
                  <a:rPr lang="hr-HR" dirty="0" smtClean="0"/>
                  <a:t>raspada</a:t>
                </a:r>
                <a:br>
                  <a:rPr lang="hr-HR" dirty="0" smtClean="0"/>
                </a:br>
                <a:r>
                  <a:rPr lang="hr-HR" dirty="0" smtClean="0"/>
                  <a:t>rezonantne </a:t>
                </a:r>
                <a:r>
                  <a:rPr lang="hr-HR" dirty="0"/>
                  <a:t>jezgre </a:t>
                </a:r>
                <a:r>
                  <a:rPr lang="hr-HR" dirty="0" smtClean="0"/>
                  <a:t>konus se </a:t>
                </a:r>
                <a:r>
                  <a:rPr lang="hr-HR" dirty="0"/>
                  <a:t>sve više </a:t>
                </a:r>
                <a:r>
                  <a:rPr lang="hr-HR" dirty="0" smtClean="0"/>
                  <a:t>otkriva</a:t>
                </a:r>
                <a:br>
                  <a:rPr lang="hr-HR" dirty="0" smtClean="0"/>
                </a:br>
                <a:r>
                  <a:rPr lang="hr-HR" dirty="0" smtClean="0"/>
                  <a:t>detektorima</a:t>
                </a:r>
                <a:r>
                  <a:rPr lang="hr-HR" dirty="0"/>
                  <a:t> </a:t>
                </a:r>
                <a:r>
                  <a:rPr lang="hr-HR" dirty="0" smtClean="0"/>
                  <a:t>i </a:t>
                </a:r>
                <a:r>
                  <a:rPr lang="hr-HR" dirty="0"/>
                  <a:t>efikasnost se povećava</a:t>
                </a:r>
                <a:r>
                  <a:rPr lang="en-GB" dirty="0"/>
                  <a:t> </a:t>
                </a:r>
                <a:endParaRPr lang="hr-H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497688" y="1249127"/>
                <a:ext cx="10058400" cy="4482254"/>
              </a:xfrm>
              <a:blipFill rotWithShape="0">
                <a:blip r:embed="rId2"/>
                <a:stretch>
                  <a:fillRect l="-1515" t="-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"/>
          <a:stretch/>
        </p:blipFill>
        <p:spPr>
          <a:xfrm>
            <a:off x="6243666" y="1249127"/>
            <a:ext cx="5948334" cy="5021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351" y="0"/>
            <a:ext cx="1249650" cy="124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7688" y="361660"/>
            <a:ext cx="10058400" cy="887467"/>
          </a:xfrm>
        </p:spPr>
        <p:txBody>
          <a:bodyPr>
            <a:normAutofit/>
          </a:bodyPr>
          <a:lstStyle/>
          <a:p>
            <a:r>
              <a:rPr lang="hr-HR" dirty="0"/>
              <a:t>Rezultati </a:t>
            </a:r>
            <a:r>
              <a:rPr lang="hr-HR" sz="4000" dirty="0"/>
              <a:t>(DISC konfiguracija</a:t>
            </a:r>
            <a:r>
              <a:rPr lang="hr-HR" sz="4000" dirty="0" smtClean="0"/>
              <a:t>)</a:t>
            </a:r>
            <a:r>
              <a:rPr lang="hr-HR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497688" y="1249127"/>
            <a:ext cx="10058400" cy="5021870"/>
          </a:xfrm>
        </p:spPr>
        <p:txBody>
          <a:bodyPr>
            <a:normAutofit/>
          </a:bodyPr>
          <a:lstStyle/>
          <a:p>
            <a:pPr marL="269875" lvl="0" indent="-269875">
              <a:lnSpc>
                <a:spcPct val="100000"/>
              </a:lnSpc>
              <a:buFont typeface="Courier New" charset="0"/>
              <a:buChar char="o"/>
              <a:tabLst>
                <a:tab pos="441325" algn="l"/>
              </a:tabLst>
            </a:pPr>
            <a:r>
              <a:rPr lang="hr-HR" dirty="0" smtClean="0"/>
              <a:t>Povećanjem udaljenosti produkti moraju preći</a:t>
            </a:r>
            <a:br>
              <a:rPr lang="hr-HR" dirty="0" smtClean="0"/>
            </a:br>
            <a:r>
              <a:rPr lang="hr-HR" dirty="0" smtClean="0"/>
              <a:t>deblji sloj mete pa gube energiju (</a:t>
            </a:r>
            <a:r>
              <a:rPr lang="hr-HR" dirty="0" err="1" smtClean="0"/>
              <a:t>Bethe</a:t>
            </a:r>
            <a:r>
              <a:rPr lang="hr-HR" dirty="0" smtClean="0"/>
              <a:t>-Bloch)</a:t>
            </a:r>
            <a:br>
              <a:rPr lang="hr-HR" dirty="0" smtClean="0"/>
            </a:br>
            <a:r>
              <a:rPr lang="hr-HR" sz="200" dirty="0" smtClean="0"/>
              <a:t>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-	Lagano smanjenje rasta do maksimuma</a:t>
            </a:r>
            <a:br>
              <a:rPr lang="hr-HR" dirty="0" smtClean="0"/>
            </a:br>
            <a:r>
              <a:rPr lang="hr-HR" sz="300" dirty="0" smtClean="0"/>
              <a:t>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-	Veće opadanje odmah nakon prelaska maksimuma</a:t>
            </a:r>
            <a:br>
              <a:rPr lang="hr-HR" dirty="0" smtClean="0"/>
            </a:br>
            <a:r>
              <a:rPr lang="hr-HR" dirty="0" smtClean="0"/>
              <a:t>	(veći moment produkata)</a:t>
            </a:r>
            <a:br>
              <a:rPr lang="hr-HR" dirty="0" smtClean="0"/>
            </a:br>
            <a:r>
              <a:rPr lang="hr-HR" sz="300" dirty="0" smtClean="0"/>
              <a:t>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-	Smanjenje opadanja sa udaljenosti</a:t>
            </a:r>
            <a:br>
              <a:rPr lang="hr-HR" dirty="0" smtClean="0"/>
            </a:br>
            <a:r>
              <a:rPr lang="hr-HR" dirty="0" smtClean="0"/>
              <a:t>	(produkti već imaju manji moment)</a:t>
            </a:r>
          </a:p>
          <a:p>
            <a:pPr marL="269875" lvl="0" indent="-269875">
              <a:lnSpc>
                <a:spcPct val="100000"/>
              </a:lnSpc>
              <a:buFont typeface="Courier New" charset="0"/>
              <a:buChar char="o"/>
            </a:pPr>
            <a:r>
              <a:rPr lang="hr-HR" dirty="0" smtClean="0"/>
              <a:t>Veće energije pokazuju veću efikasnost i šire</a:t>
            </a:r>
            <a:br>
              <a:rPr lang="hr-HR" dirty="0" smtClean="0"/>
            </a:br>
            <a:r>
              <a:rPr lang="hr-HR" dirty="0" smtClean="0"/>
              <a:t>područje efikasnih pozicija</a:t>
            </a:r>
          </a:p>
          <a:p>
            <a:pPr marL="269875" lvl="0" indent="-269875">
              <a:lnSpc>
                <a:spcPct val="100000"/>
              </a:lnSpc>
              <a:buFont typeface="Courier New" charset="0"/>
              <a:buChar char="o"/>
              <a:tabLst>
                <a:tab pos="3197225" algn="l"/>
              </a:tabLst>
            </a:pPr>
            <a:r>
              <a:rPr lang="hr-HR" dirty="0" smtClean="0"/>
              <a:t>Najoptimalnija udaljenost:	</a:t>
            </a:r>
            <a:r>
              <a:rPr lang="hr-HR" dirty="0" err="1" smtClean="0"/>
              <a:t>d</a:t>
            </a:r>
            <a:r>
              <a:rPr lang="hr-HR" baseline="-25000" dirty="0" err="1" smtClean="0"/>
              <a:t>DISC</a:t>
            </a:r>
            <a:r>
              <a:rPr lang="hr-HR" dirty="0" smtClean="0"/>
              <a:t> = 45 cm</a:t>
            </a:r>
          </a:p>
          <a:p>
            <a:pPr marL="269875" indent="-269875">
              <a:lnSpc>
                <a:spcPct val="100000"/>
              </a:lnSpc>
              <a:buFont typeface="Courier New" charset="0"/>
              <a:buChar char="o"/>
              <a:tabLst>
                <a:tab pos="350838" algn="l"/>
                <a:tab pos="3106738" algn="l"/>
              </a:tabLst>
            </a:pPr>
            <a:r>
              <a:rPr lang="hr-HR" dirty="0" smtClean="0"/>
              <a:t>Efikasnosti na toj udaljenosti:</a:t>
            </a:r>
            <a:br>
              <a:rPr lang="hr-HR" dirty="0" smtClean="0"/>
            </a:br>
            <a:r>
              <a:rPr lang="hr-HR" sz="300" dirty="0" smtClean="0"/>
              <a:t>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	</a:t>
            </a:r>
            <a:r>
              <a:rPr lang="hr-HR" dirty="0" err="1" smtClean="0"/>
              <a:t>η</a:t>
            </a:r>
            <a:r>
              <a:rPr lang="hr-HR" baseline="-25000" dirty="0" err="1" smtClean="0"/>
              <a:t>DISC</a:t>
            </a:r>
            <a:r>
              <a:rPr lang="hr-HR" dirty="0" smtClean="0"/>
              <a:t>(</a:t>
            </a:r>
            <a:r>
              <a:rPr lang="hr-HR" sz="1800" dirty="0" smtClean="0"/>
              <a:t>15.0 </a:t>
            </a:r>
            <a:r>
              <a:rPr lang="hr-HR" sz="1800" dirty="0"/>
              <a:t>MeV</a:t>
            </a:r>
            <a:r>
              <a:rPr lang="hr-HR" dirty="0"/>
              <a:t>) = 13.31 </a:t>
            </a:r>
            <a:r>
              <a:rPr lang="hr-HR" dirty="0" smtClean="0"/>
              <a:t>%	</a:t>
            </a:r>
            <a:r>
              <a:rPr lang="hr-HR" dirty="0" err="1" smtClean="0"/>
              <a:t>η</a:t>
            </a:r>
            <a:r>
              <a:rPr lang="hr-HR" baseline="-25000" dirty="0" err="1" smtClean="0"/>
              <a:t>DISC</a:t>
            </a:r>
            <a:r>
              <a:rPr lang="hr-HR" dirty="0" smtClean="0"/>
              <a:t>(</a:t>
            </a:r>
            <a:r>
              <a:rPr lang="hr-HR" sz="1800" dirty="0" smtClean="0"/>
              <a:t>16.0 </a:t>
            </a:r>
            <a:r>
              <a:rPr lang="hr-HR" sz="1800" dirty="0"/>
              <a:t>MeV</a:t>
            </a:r>
            <a:r>
              <a:rPr lang="hr-HR" dirty="0"/>
              <a:t>) = 18.23 </a:t>
            </a:r>
            <a:r>
              <a:rPr lang="hr-HR" dirty="0" smtClean="0"/>
              <a:t>%</a:t>
            </a:r>
            <a:br>
              <a:rPr lang="hr-HR" dirty="0" smtClean="0"/>
            </a:br>
            <a:r>
              <a:rPr lang="hr-HR" dirty="0" smtClean="0"/>
              <a:t>	</a:t>
            </a:r>
            <a:r>
              <a:rPr lang="hr-HR" dirty="0" err="1" smtClean="0"/>
              <a:t>η</a:t>
            </a:r>
            <a:r>
              <a:rPr lang="hr-HR" baseline="-25000" dirty="0" err="1" smtClean="0"/>
              <a:t>DISC</a:t>
            </a:r>
            <a:r>
              <a:rPr lang="hr-HR" dirty="0" smtClean="0"/>
              <a:t>(</a:t>
            </a:r>
            <a:r>
              <a:rPr lang="hr-HR" sz="1800" dirty="0" smtClean="0"/>
              <a:t>15.5 </a:t>
            </a:r>
            <a:r>
              <a:rPr lang="hr-HR" sz="1800" dirty="0"/>
              <a:t>MeV</a:t>
            </a:r>
            <a:r>
              <a:rPr lang="hr-HR" dirty="0"/>
              <a:t>) = 25.44 </a:t>
            </a:r>
            <a:r>
              <a:rPr lang="hr-HR" dirty="0" smtClean="0"/>
              <a:t>%	</a:t>
            </a:r>
            <a:r>
              <a:rPr lang="hr-HR" dirty="0" err="1" smtClean="0"/>
              <a:t>η</a:t>
            </a:r>
            <a:r>
              <a:rPr lang="hr-HR" baseline="-25000" dirty="0" err="1" smtClean="0"/>
              <a:t>DISC</a:t>
            </a:r>
            <a:r>
              <a:rPr lang="hr-HR" dirty="0" smtClean="0"/>
              <a:t>(</a:t>
            </a:r>
            <a:r>
              <a:rPr lang="hr-HR" sz="1800" dirty="0" smtClean="0"/>
              <a:t>16.5 </a:t>
            </a:r>
            <a:r>
              <a:rPr lang="hr-HR" sz="1800" dirty="0"/>
              <a:t>MeV</a:t>
            </a:r>
            <a:r>
              <a:rPr lang="hr-HR" dirty="0"/>
              <a:t>) = 13.36 </a:t>
            </a:r>
            <a:r>
              <a:rPr lang="hr-HR" dirty="0" smtClean="0"/>
              <a:t>%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"/>
          <a:stretch/>
        </p:blipFill>
        <p:spPr>
          <a:xfrm>
            <a:off x="6243666" y="1249127"/>
            <a:ext cx="5948334" cy="5021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351" y="0"/>
            <a:ext cx="1249650" cy="124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4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7688" y="361660"/>
            <a:ext cx="10058400" cy="887467"/>
          </a:xfrm>
        </p:spPr>
        <p:txBody>
          <a:bodyPr>
            <a:normAutofit/>
          </a:bodyPr>
          <a:lstStyle/>
          <a:p>
            <a:r>
              <a:rPr lang="hr-HR" dirty="0"/>
              <a:t>Rezultati </a:t>
            </a:r>
            <a:r>
              <a:rPr lang="hr-HR" sz="4000" dirty="0"/>
              <a:t>(DISC konfiguracija</a:t>
            </a:r>
            <a:r>
              <a:rPr lang="hr-HR" sz="4000" dirty="0" smtClean="0"/>
              <a:t>)</a:t>
            </a:r>
            <a:r>
              <a:rPr lang="hr-HR" dirty="0" smtClean="0"/>
              <a:t>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497688" y="1249127"/>
                <a:ext cx="10058400" cy="5021870"/>
              </a:xfrm>
            </p:spPr>
            <p:txBody>
              <a:bodyPr>
                <a:normAutofit/>
              </a:bodyPr>
              <a:lstStyle/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441325" algn="l"/>
                  </a:tabLst>
                </a:pPr>
                <a:r>
                  <a:rPr lang="hr-HR" dirty="0" smtClean="0"/>
                  <a:t>Visoka efikasnost </a:t>
                </a:r>
                <a:r>
                  <a:rPr lang="hr-HR" dirty="0"/>
                  <a:t>oko kuta raspada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hr-HR" i="1">
                            <a:latin typeface="Cambria Math" charset="0"/>
                          </a:rPr>
                          <m:t>90</m:t>
                        </m:r>
                      </m:e>
                      <m:sup>
                        <m:r>
                          <a:rPr lang="it-IT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hr-HR" dirty="0" smtClean="0"/>
                  <a:t> u sustavu CM</a:t>
                </a:r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 smtClean="0"/>
                  <a:t>Efikasnost </a:t>
                </a:r>
                <a:r>
                  <a:rPr lang="hr-HR" dirty="0"/>
                  <a:t>naglo opada nakon nekog kritičnog </a:t>
                </a:r>
                <a:r>
                  <a:rPr lang="hr-HR" dirty="0" smtClean="0"/>
                  <a:t>kuta</a:t>
                </a:r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 smtClean="0"/>
                  <a:t>Imamo </a:t>
                </a:r>
                <a:r>
                  <a:rPr lang="hr-HR" dirty="0"/>
                  <a:t>najveći broj raspada pod </a:t>
                </a:r>
                <a:r>
                  <a:rPr lang="hr-HR" dirty="0" smtClean="0"/>
                  <a:t>kutovima</a:t>
                </a:r>
                <a:br>
                  <a:rPr lang="hr-HR" dirty="0" smtClean="0"/>
                </a:br>
                <a:r>
                  <a:rPr lang="hr-HR" dirty="0" smtClean="0"/>
                  <a:t>oko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hr-HR" i="1">
                            <a:latin typeface="Cambria Math" charset="0"/>
                          </a:rPr>
                          <m:t>90</m:t>
                        </m:r>
                      </m:e>
                      <m:sup>
                        <m:r>
                          <a:rPr lang="it-IT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GB" dirty="0" smtClean="0"/>
                  <a:t>  </a:t>
                </a:r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/>
                  <a:t>D</a:t>
                </a:r>
                <a:r>
                  <a:rPr lang="hr-HR" dirty="0" smtClean="0"/>
                  <a:t>ogađaji </a:t>
                </a:r>
                <a:r>
                  <a:rPr lang="hr-HR" dirty="0"/>
                  <a:t>u kojima </a:t>
                </a:r>
                <a:r>
                  <a:rPr lang="hr-HR" dirty="0" smtClean="0"/>
                  <a:t>produkti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1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b="0" i="1" smtClean="0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b="0" i="0" smtClean="0">
                            <a:latin typeface="Cambria Math" charset="0"/>
                          </a:rPr>
                          <m:t>C</m:t>
                        </m:r>
                      </m:e>
                    </m:sPre>
                  </m:oMath>
                </a14:m>
                <a:r>
                  <a:rPr lang="hr-HR" dirty="0" smtClean="0"/>
                  <a:t> </a:t>
                </a:r>
                <a:r>
                  <a:rPr lang="hr-HR" dirty="0"/>
                  <a:t>koji </a:t>
                </a:r>
                <a:r>
                  <a:rPr lang="hr-HR" dirty="0" smtClean="0"/>
                  <a:t>su raspadnuti</a:t>
                </a:r>
                <a:br>
                  <a:rPr lang="hr-HR" dirty="0" smtClean="0"/>
                </a:br>
                <a:r>
                  <a:rPr lang="hr-HR" dirty="0" smtClean="0"/>
                  <a:t>u </a:t>
                </a:r>
                <a:r>
                  <a:rPr lang="hr-HR" dirty="0"/>
                  <a:t>smjeru suprotnom </a:t>
                </a:r>
                <a:r>
                  <a:rPr lang="hr-HR" dirty="0" smtClean="0"/>
                  <a:t>od smjera </a:t>
                </a:r>
                <a:r>
                  <a:rPr lang="hr-HR" dirty="0"/>
                  <a:t>ulaznog snopa </a:t>
                </a:r>
                <a:r>
                  <a:rPr lang="hr-HR" dirty="0" smtClean="0"/>
                  <a:t>zbog</a:t>
                </a:r>
                <a:br>
                  <a:rPr lang="hr-HR" dirty="0" smtClean="0"/>
                </a:br>
                <a:r>
                  <a:rPr lang="hr-HR" dirty="0" smtClean="0"/>
                  <a:t>gubitka </a:t>
                </a:r>
                <a:r>
                  <a:rPr lang="hr-HR" dirty="0"/>
                  <a:t>energije ne </a:t>
                </a:r>
                <a:r>
                  <a:rPr lang="hr-HR" dirty="0" smtClean="0"/>
                  <a:t>mogu</a:t>
                </a:r>
                <a:r>
                  <a:rPr lang="hr-HR" dirty="0"/>
                  <a:t> </a:t>
                </a:r>
                <a:r>
                  <a:rPr lang="hr-HR" dirty="0" smtClean="0"/>
                  <a:t>dostići </a:t>
                </a:r>
                <a:r>
                  <a:rPr lang="hr-HR" dirty="0"/>
                  <a:t>do detektora</a:t>
                </a:r>
                <a:r>
                  <a:rPr lang="en-GB" dirty="0"/>
                  <a:t> </a:t>
                </a:r>
                <a:r>
                  <a:rPr lang="en-GB" dirty="0" err="1" smtClean="0"/>
                  <a:t>ako</a:t>
                </a:r>
                <a:r>
                  <a:rPr lang="en-GB" dirty="0" smtClean="0"/>
                  <a:t/>
                </a:r>
                <a:br>
                  <a:rPr lang="en-GB" dirty="0" smtClean="0"/>
                </a:br>
                <a:r>
                  <a:rPr lang="en-GB" dirty="0" smtClean="0"/>
                  <a:t>se </a:t>
                </a:r>
                <a:r>
                  <a:rPr lang="hr-HR" dirty="0"/>
                  <a:t>raspadnu na </a:t>
                </a:r>
                <a:r>
                  <a:rPr lang="hr-HR" dirty="0" smtClean="0"/>
                  <a:t>kutovima većim </a:t>
                </a:r>
                <a:r>
                  <a:rPr lang="hr-HR" dirty="0"/>
                  <a:t>od kritičnog </a:t>
                </a:r>
                <a:r>
                  <a:rPr lang="hr-HR" dirty="0" smtClean="0"/>
                  <a:t>kuta</a:t>
                </a:r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 smtClean="0"/>
                  <a:t>Širine područja kutova visoke efikasnosti su</a:t>
                </a:r>
                <a:br>
                  <a:rPr lang="hr-HR" dirty="0" smtClean="0"/>
                </a:br>
                <a:r>
                  <a:rPr lang="hr-HR" dirty="0" smtClean="0"/>
                  <a:t>proporcionalne </a:t>
                </a:r>
                <a:r>
                  <a:rPr lang="hr-HR" dirty="0"/>
                  <a:t>efikasnostima koje </a:t>
                </a:r>
                <a:r>
                  <a:rPr lang="hr-HR" dirty="0" smtClean="0"/>
                  <a:t>detektorski</a:t>
                </a:r>
                <a:br>
                  <a:rPr lang="hr-HR" dirty="0" smtClean="0"/>
                </a:br>
                <a:r>
                  <a:rPr lang="hr-HR" dirty="0" smtClean="0"/>
                  <a:t>postav </a:t>
                </a:r>
                <a:r>
                  <a:rPr lang="hr-HR" dirty="0"/>
                  <a:t>ima za pojedine </a:t>
                </a:r>
                <a:r>
                  <a:rPr lang="hr-HR" dirty="0" smtClean="0"/>
                  <a:t>energije na </a:t>
                </a:r>
                <a:r>
                  <a:rPr lang="hr-HR" dirty="0" err="1"/>
                  <a:t>d</a:t>
                </a:r>
                <a:r>
                  <a:rPr lang="hr-HR" baseline="-25000" dirty="0" err="1"/>
                  <a:t>DISC</a:t>
                </a:r>
                <a:endParaRPr lang="en-GB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497688" y="1249127"/>
                <a:ext cx="10058400" cy="5021870"/>
              </a:xfrm>
              <a:blipFill rotWithShape="0">
                <a:blip r:embed="rId2"/>
                <a:stretch>
                  <a:fillRect l="-1515" t="-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66" y="1379419"/>
            <a:ext cx="5948334" cy="4761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351" y="0"/>
            <a:ext cx="1249650" cy="124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3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7688" y="361660"/>
            <a:ext cx="10058400" cy="887467"/>
          </a:xfrm>
        </p:spPr>
        <p:txBody>
          <a:bodyPr>
            <a:normAutofit/>
          </a:bodyPr>
          <a:lstStyle/>
          <a:p>
            <a:r>
              <a:rPr lang="hr-HR" dirty="0"/>
              <a:t>Rezultati </a:t>
            </a:r>
            <a:r>
              <a:rPr lang="hr-HR" sz="4000" dirty="0"/>
              <a:t>(DISC konfiguracija</a:t>
            </a:r>
            <a:r>
              <a:rPr lang="hr-HR" sz="4000" dirty="0" smtClean="0"/>
              <a:t>)</a:t>
            </a:r>
            <a:r>
              <a:rPr lang="hr-HR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497688" y="1249127"/>
            <a:ext cx="10058400" cy="5021870"/>
          </a:xfrm>
        </p:spPr>
        <p:txBody>
          <a:bodyPr>
            <a:normAutofit/>
          </a:bodyPr>
          <a:lstStyle/>
          <a:p>
            <a:pPr marL="269875" lvl="0" indent="-269875">
              <a:lnSpc>
                <a:spcPct val="100000"/>
              </a:lnSpc>
              <a:buFont typeface="Courier New" charset="0"/>
              <a:buChar char="o"/>
              <a:tabLst>
                <a:tab pos="441325" algn="l"/>
              </a:tabLst>
            </a:pPr>
            <a:r>
              <a:rPr lang="hr-HR" dirty="0" smtClean="0"/>
              <a:t>Prethodna područja kutova raspada u laboratorijskom</a:t>
            </a:r>
            <a:br>
              <a:rPr lang="hr-HR" dirty="0" smtClean="0"/>
            </a:br>
            <a:r>
              <a:rPr lang="hr-HR" dirty="0" smtClean="0"/>
              <a:t>sustavu</a:t>
            </a:r>
          </a:p>
          <a:p>
            <a:pPr marL="269875" indent="-269875">
              <a:lnSpc>
                <a:spcPct val="100000"/>
              </a:lnSpc>
              <a:buFont typeface="Courier New" charset="0"/>
              <a:buChar char="o"/>
              <a:tabLst>
                <a:tab pos="441325" algn="l"/>
              </a:tabLst>
            </a:pPr>
            <a:r>
              <a:rPr lang="hr-HR" dirty="0"/>
              <a:t>Z</a:t>
            </a:r>
            <a:r>
              <a:rPr lang="hr-HR" dirty="0" smtClean="0"/>
              <a:t>bog </a:t>
            </a:r>
            <a:r>
              <a:rPr lang="hr-HR" i="1" dirty="0" err="1"/>
              <a:t>boost</a:t>
            </a:r>
            <a:r>
              <a:rPr lang="hr-HR" dirty="0"/>
              <a:t>-a u smjeru ulaznog snopa imamo </a:t>
            </a:r>
            <a:r>
              <a:rPr lang="hr-HR" dirty="0" smtClean="0"/>
              <a:t>sužavanje</a:t>
            </a:r>
            <a:br>
              <a:rPr lang="hr-HR" dirty="0" smtClean="0"/>
            </a:br>
            <a:r>
              <a:rPr lang="hr-HR" dirty="0" smtClean="0"/>
              <a:t>svih područja</a:t>
            </a:r>
          </a:p>
          <a:p>
            <a:pPr marL="269875" indent="-269875">
              <a:lnSpc>
                <a:spcPct val="100000"/>
              </a:lnSpc>
              <a:buFont typeface="Courier New" charset="0"/>
              <a:buChar char="o"/>
              <a:tabLst>
                <a:tab pos="441325" algn="l"/>
              </a:tabLst>
            </a:pPr>
            <a:r>
              <a:rPr lang="hr-HR" dirty="0" smtClean="0"/>
              <a:t>Vrhovi maksimuma </a:t>
            </a:r>
            <a:r>
              <a:rPr lang="hr-HR" dirty="0"/>
              <a:t>efikasnosti </a:t>
            </a:r>
            <a:r>
              <a:rPr lang="hr-HR" dirty="0" smtClean="0"/>
              <a:t>(centri područja kutova)</a:t>
            </a:r>
            <a:br>
              <a:rPr lang="hr-HR" dirty="0" smtClean="0"/>
            </a:br>
            <a:r>
              <a:rPr lang="hr-HR" dirty="0" smtClean="0"/>
              <a:t>su se </a:t>
            </a:r>
            <a:r>
              <a:rPr lang="hr-HR" dirty="0"/>
              <a:t>međusobno smakli ovisno o </a:t>
            </a:r>
            <a:r>
              <a:rPr lang="hr-HR" i="1" dirty="0" err="1" smtClean="0"/>
              <a:t>boost</a:t>
            </a:r>
            <a:r>
              <a:rPr lang="hr-HR" dirty="0" smtClean="0"/>
              <a:t>-u</a:t>
            </a:r>
            <a:endParaRPr lang="en-GB" dirty="0" smtClean="0"/>
          </a:p>
          <a:p>
            <a:pPr marL="269875" indent="-269875">
              <a:lnSpc>
                <a:spcPct val="100000"/>
              </a:lnSpc>
              <a:buFont typeface="Courier New" charset="0"/>
              <a:buChar char="o"/>
              <a:tabLst>
                <a:tab pos="441325" algn="l"/>
              </a:tabLst>
            </a:pPr>
            <a:r>
              <a:rPr lang="hr-HR" dirty="0"/>
              <a:t>P</a:t>
            </a:r>
            <a:r>
              <a:rPr lang="hr-HR" dirty="0" smtClean="0"/>
              <a:t>odručja </a:t>
            </a:r>
            <a:r>
              <a:rPr lang="hr-HR" dirty="0"/>
              <a:t>kutova na nižim energijama su </a:t>
            </a:r>
            <a:r>
              <a:rPr lang="hr-HR" dirty="0" smtClean="0"/>
              <a:t>pomaknuta</a:t>
            </a:r>
            <a:br>
              <a:rPr lang="hr-HR" dirty="0" smtClean="0"/>
            </a:br>
            <a:r>
              <a:rPr lang="hr-HR" dirty="0" smtClean="0"/>
              <a:t>prema </a:t>
            </a:r>
            <a:r>
              <a:rPr lang="hr-HR" dirty="0" smtClean="0"/>
              <a:t>manjim, </a:t>
            </a:r>
            <a:r>
              <a:rPr lang="hr-HR" dirty="0"/>
              <a:t>a ona na višim prema većim </a:t>
            </a:r>
            <a:r>
              <a:rPr lang="hr-HR" dirty="0" smtClean="0"/>
              <a:t>kutovima</a:t>
            </a:r>
          </a:p>
          <a:p>
            <a:pPr marL="269875" indent="-269875">
              <a:lnSpc>
                <a:spcPct val="100000"/>
              </a:lnSpc>
              <a:buFont typeface="Courier New" charset="0"/>
              <a:buChar char="o"/>
              <a:tabLst>
                <a:tab pos="1235075" algn="l"/>
              </a:tabLst>
            </a:pPr>
            <a:r>
              <a:rPr lang="hr-HR" dirty="0" smtClean="0"/>
              <a:t>Nema preklapanja </a:t>
            </a:r>
            <a:r>
              <a:rPr lang="hr-HR" dirty="0" smtClean="0"/>
              <a:t>vrhova </a:t>
            </a:r>
            <a:r>
              <a:rPr lang="hr-HR" dirty="0" smtClean="0"/>
              <a:t>maksimuma</a:t>
            </a:r>
            <a:br>
              <a:rPr lang="hr-HR" dirty="0" smtClean="0"/>
            </a:br>
            <a:r>
              <a:rPr lang="hr-HR" sz="300" dirty="0" smtClean="0"/>
              <a:t>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	produkti </a:t>
            </a:r>
            <a:r>
              <a:rPr lang="hr-HR" dirty="0"/>
              <a:t>različitih energija rezonanci </a:t>
            </a:r>
            <a:r>
              <a:rPr lang="hr-HR" dirty="0" smtClean="0"/>
              <a:t>su</a:t>
            </a:r>
            <a:br>
              <a:rPr lang="hr-HR" dirty="0" smtClean="0"/>
            </a:br>
            <a:r>
              <a:rPr lang="hr-HR" dirty="0" smtClean="0"/>
              <a:t>	detektirani na </a:t>
            </a:r>
            <a:r>
              <a:rPr lang="hr-HR" dirty="0"/>
              <a:t>različitim trakicama detektora</a:t>
            </a:r>
            <a:r>
              <a:rPr lang="en-GB" dirty="0"/>
              <a:t> </a:t>
            </a:r>
            <a:endParaRPr lang="hr-H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861" y="1249127"/>
            <a:ext cx="5735139" cy="4854493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1051560" y="4994910"/>
            <a:ext cx="445770" cy="217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351" y="0"/>
            <a:ext cx="1249650" cy="124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7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7688" y="361660"/>
            <a:ext cx="10058400" cy="887467"/>
          </a:xfrm>
        </p:spPr>
        <p:txBody>
          <a:bodyPr>
            <a:normAutofit/>
          </a:bodyPr>
          <a:lstStyle/>
          <a:p>
            <a:r>
              <a:rPr lang="hr-HR" dirty="0"/>
              <a:t>Rezultati </a:t>
            </a:r>
            <a:r>
              <a:rPr lang="hr-HR" sz="4000" dirty="0"/>
              <a:t>(DISC konfiguracija</a:t>
            </a:r>
            <a:r>
              <a:rPr lang="hr-HR" sz="4000" dirty="0" smtClean="0"/>
              <a:t>)</a:t>
            </a:r>
            <a:r>
              <a:rPr lang="hr-HR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497688" y="1249127"/>
            <a:ext cx="10058400" cy="5021870"/>
          </a:xfrm>
        </p:spPr>
        <p:txBody>
          <a:bodyPr>
            <a:normAutofit/>
          </a:bodyPr>
          <a:lstStyle/>
          <a:p>
            <a:pPr marL="269875" lvl="0" indent="-269875">
              <a:lnSpc>
                <a:spcPct val="100000"/>
              </a:lnSpc>
              <a:buFont typeface="Courier New" charset="0"/>
              <a:buChar char="o"/>
              <a:tabLst>
                <a:tab pos="441325" algn="l"/>
              </a:tabLst>
            </a:pPr>
            <a:r>
              <a:rPr lang="hr-HR" dirty="0"/>
              <a:t>E</a:t>
            </a:r>
            <a:r>
              <a:rPr lang="hr-HR" dirty="0" smtClean="0"/>
              <a:t>fikasnosti </a:t>
            </a:r>
            <a:r>
              <a:rPr lang="hr-HR" dirty="0"/>
              <a:t>bilježenja produkata po </a:t>
            </a:r>
            <a:r>
              <a:rPr lang="hr-HR" dirty="0" smtClean="0"/>
              <a:t>trakicama</a:t>
            </a:r>
            <a:br>
              <a:rPr lang="hr-HR" dirty="0" smtClean="0"/>
            </a:br>
            <a:r>
              <a:rPr lang="hr-HR" dirty="0" smtClean="0"/>
              <a:t>detektora za svaku </a:t>
            </a:r>
            <a:r>
              <a:rPr lang="hr-HR" dirty="0"/>
              <a:t>promatranu energiju </a:t>
            </a:r>
            <a:r>
              <a:rPr lang="hr-HR" dirty="0" smtClean="0"/>
              <a:t>pobuđenja</a:t>
            </a:r>
            <a:endParaRPr lang="en-GB" dirty="0" smtClean="0"/>
          </a:p>
          <a:p>
            <a:pPr marL="269875" lvl="0" indent="-269875">
              <a:lnSpc>
                <a:spcPct val="100000"/>
              </a:lnSpc>
              <a:buFont typeface="Courier New" charset="0"/>
              <a:buChar char="o"/>
              <a:tabLst>
                <a:tab pos="441325" algn="l"/>
              </a:tabLst>
            </a:pPr>
            <a:r>
              <a:rPr lang="hr-HR" dirty="0" smtClean="0"/>
              <a:t>Produkte </a:t>
            </a:r>
            <a:r>
              <a:rPr lang="hr-HR" dirty="0"/>
              <a:t>raspada svake pojedine energije </a:t>
            </a:r>
            <a:r>
              <a:rPr lang="hr-HR" dirty="0" smtClean="0"/>
              <a:t>bilježe</a:t>
            </a:r>
            <a:br>
              <a:rPr lang="hr-HR" dirty="0" smtClean="0"/>
            </a:br>
            <a:r>
              <a:rPr lang="hr-HR" dirty="0" smtClean="0"/>
              <a:t>različite </a:t>
            </a:r>
            <a:r>
              <a:rPr lang="hr-HR" dirty="0"/>
              <a:t>trake na </a:t>
            </a:r>
            <a:r>
              <a:rPr lang="hr-HR" dirty="0" smtClean="0"/>
              <a:t>detektorima</a:t>
            </a:r>
            <a:endParaRPr lang="en-GB" dirty="0" smtClean="0"/>
          </a:p>
          <a:p>
            <a:pPr marL="269875" lvl="0" indent="-269875">
              <a:lnSpc>
                <a:spcPct val="100000"/>
              </a:lnSpc>
              <a:buFont typeface="Courier New" charset="0"/>
              <a:buChar char="o"/>
              <a:tabLst>
                <a:tab pos="441325" algn="l"/>
              </a:tabLst>
            </a:pPr>
            <a:r>
              <a:rPr lang="hr-HR" dirty="0" smtClean="0"/>
              <a:t>Razmak </a:t>
            </a:r>
            <a:r>
              <a:rPr lang="hr-HR" dirty="0"/>
              <a:t>u energijama od 0.5 </a:t>
            </a:r>
            <a:r>
              <a:rPr lang="hr-HR" dirty="0" smtClean="0"/>
              <a:t>MeV dobro pokriva</a:t>
            </a:r>
            <a:br>
              <a:rPr lang="hr-HR" dirty="0" smtClean="0"/>
            </a:br>
            <a:r>
              <a:rPr lang="hr-HR" dirty="0" smtClean="0"/>
              <a:t>područje </a:t>
            </a:r>
            <a:r>
              <a:rPr lang="hr-HR" dirty="0"/>
              <a:t>promatranih </a:t>
            </a:r>
            <a:r>
              <a:rPr lang="hr-HR" dirty="0" smtClean="0"/>
              <a:t>energija</a:t>
            </a:r>
            <a:endParaRPr lang="en-GB" dirty="0" smtClean="0"/>
          </a:p>
          <a:p>
            <a:pPr marL="269875" lvl="0" indent="-269875">
              <a:lnSpc>
                <a:spcPct val="100000"/>
              </a:lnSpc>
              <a:buFont typeface="Courier New" charset="0"/>
              <a:buChar char="o"/>
              <a:tabLst>
                <a:tab pos="441325" algn="l"/>
              </a:tabLst>
            </a:pPr>
            <a:r>
              <a:rPr lang="hr-HR" dirty="0"/>
              <a:t>Z</a:t>
            </a:r>
            <a:r>
              <a:rPr lang="hr-HR" dirty="0" smtClean="0"/>
              <a:t>a </a:t>
            </a:r>
            <a:r>
              <a:rPr lang="hr-HR" dirty="0"/>
              <a:t>sve energije (osim 15.0 MeV) </a:t>
            </a:r>
            <a:r>
              <a:rPr lang="hr-HR" dirty="0" smtClean="0"/>
              <a:t>bilježimo</a:t>
            </a:r>
            <a:br>
              <a:rPr lang="hr-HR" dirty="0" smtClean="0"/>
            </a:br>
            <a:r>
              <a:rPr lang="hr-HR" dirty="0" smtClean="0"/>
              <a:t>sve </a:t>
            </a:r>
            <a:r>
              <a:rPr lang="hr-HR" dirty="0"/>
              <a:t>efikasne događaje</a:t>
            </a:r>
            <a:r>
              <a:rPr lang="en-GB" dirty="0"/>
              <a:t> </a:t>
            </a:r>
            <a:endParaRPr lang="en-GB" dirty="0" smtClean="0"/>
          </a:p>
          <a:p>
            <a:pPr marL="269875" lvl="0" indent="-269875">
              <a:lnSpc>
                <a:spcPct val="100000"/>
              </a:lnSpc>
              <a:buFont typeface="Courier New" charset="0"/>
              <a:buChar char="o"/>
              <a:tabLst>
                <a:tab pos="441325" algn="l"/>
                <a:tab pos="1235075" algn="l"/>
              </a:tabLst>
            </a:pPr>
            <a:r>
              <a:rPr lang="hr-HR" dirty="0"/>
              <a:t>Za energiju od 15.0 MeV samo najniža </a:t>
            </a:r>
            <a:r>
              <a:rPr lang="hr-HR" dirty="0" smtClean="0"/>
              <a:t>traka</a:t>
            </a:r>
            <a:br>
              <a:rPr lang="hr-HR" dirty="0" smtClean="0"/>
            </a:br>
            <a:r>
              <a:rPr lang="hr-HR" dirty="0" smtClean="0"/>
              <a:t>bilježi produkte</a:t>
            </a:r>
            <a:br>
              <a:rPr lang="hr-HR" dirty="0" smtClean="0"/>
            </a:br>
            <a:r>
              <a:rPr lang="hr-HR" dirty="0" smtClean="0"/>
              <a:t>		uhvatili </a:t>
            </a:r>
            <a:r>
              <a:rPr lang="hr-HR" dirty="0"/>
              <a:t>vanjski rub konusa </a:t>
            </a:r>
            <a:r>
              <a:rPr lang="hr-HR" dirty="0" smtClean="0"/>
              <a:t>produkata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985" y="1249127"/>
            <a:ext cx="6118015" cy="5021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351" y="0"/>
            <a:ext cx="1249650" cy="124912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1051560" y="5109210"/>
            <a:ext cx="445770" cy="217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4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" r="2629" b="1390"/>
          <a:stretch/>
        </p:blipFill>
        <p:spPr>
          <a:xfrm>
            <a:off x="6159297" y="1610787"/>
            <a:ext cx="6032704" cy="47257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7688" y="361660"/>
            <a:ext cx="10058400" cy="887467"/>
          </a:xfrm>
        </p:spPr>
        <p:txBody>
          <a:bodyPr>
            <a:normAutofit/>
          </a:bodyPr>
          <a:lstStyle/>
          <a:p>
            <a:r>
              <a:rPr lang="hr-HR" dirty="0"/>
              <a:t>Rezultati </a:t>
            </a:r>
            <a:r>
              <a:rPr lang="hr-HR" sz="4000" dirty="0" smtClean="0"/>
              <a:t>(LAMP konfiguracija)</a:t>
            </a:r>
            <a:r>
              <a:rPr lang="hr-HR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497688" y="1249126"/>
            <a:ext cx="10200792" cy="4980224"/>
          </a:xfrm>
        </p:spPr>
        <p:txBody>
          <a:bodyPr>
            <a:normAutofit/>
          </a:bodyPr>
          <a:lstStyle/>
          <a:p>
            <a:pPr marL="269875" lvl="0" indent="-269875">
              <a:lnSpc>
                <a:spcPct val="100000"/>
              </a:lnSpc>
              <a:buFont typeface="Courier New" charset="0"/>
              <a:buChar char="o"/>
            </a:pPr>
            <a:r>
              <a:rPr lang="hr-HR" dirty="0"/>
              <a:t>V</a:t>
            </a:r>
            <a:r>
              <a:rPr lang="hr-HR" dirty="0" smtClean="0"/>
              <a:t>eće </a:t>
            </a:r>
            <a:r>
              <a:rPr lang="hr-HR" dirty="0"/>
              <a:t>efikasnosti i šire područje udaljenosti na koju možemo </a:t>
            </a:r>
            <a:r>
              <a:rPr lang="hr-HR" dirty="0" smtClean="0"/>
              <a:t>efikasno </a:t>
            </a:r>
            <a:r>
              <a:rPr lang="hr-HR" dirty="0"/>
              <a:t>pozicionirati ovakav </a:t>
            </a:r>
            <a:r>
              <a:rPr lang="hr-HR" dirty="0" smtClean="0"/>
              <a:t>posta</a:t>
            </a:r>
            <a:r>
              <a:rPr lang="en-GB" dirty="0" smtClean="0"/>
              <a:t>v</a:t>
            </a:r>
          </a:p>
          <a:p>
            <a:pPr marL="269875" lvl="0" indent="-269875">
              <a:lnSpc>
                <a:spcPct val="100000"/>
              </a:lnSpc>
              <a:buFont typeface="Courier New" charset="0"/>
              <a:buChar char="o"/>
            </a:pPr>
            <a:r>
              <a:rPr lang="hr-HR" dirty="0"/>
              <a:t>B</a:t>
            </a:r>
            <a:r>
              <a:rPr lang="hr-HR" dirty="0" smtClean="0"/>
              <a:t>ilježimo </a:t>
            </a:r>
            <a:r>
              <a:rPr lang="hr-HR" dirty="0"/>
              <a:t>i produkte raspada na </a:t>
            </a:r>
            <a:r>
              <a:rPr lang="hr-HR" dirty="0" err="1" smtClean="0"/>
              <a:t>en</a:t>
            </a:r>
            <a:r>
              <a:rPr lang="hr-HR" dirty="0" smtClean="0"/>
              <a:t>. </a:t>
            </a:r>
            <a:r>
              <a:rPr lang="hr-HR" dirty="0"/>
              <a:t>od 14.5 MeV</a:t>
            </a:r>
            <a:r>
              <a:rPr lang="en-GB" dirty="0"/>
              <a:t> </a:t>
            </a:r>
            <a:endParaRPr lang="hr-HR" dirty="0" smtClean="0"/>
          </a:p>
          <a:p>
            <a:pPr marL="269875" lvl="0" indent="-269875">
              <a:lnSpc>
                <a:spcPct val="100000"/>
              </a:lnSpc>
              <a:buFont typeface="Courier New" charset="0"/>
              <a:buChar char="o"/>
            </a:pPr>
            <a:r>
              <a:rPr lang="hr-HR" dirty="0" smtClean="0"/>
              <a:t>Otkrivanjem konusa produkata efikasnost raste,</a:t>
            </a:r>
            <a:br>
              <a:rPr lang="hr-HR" dirty="0" smtClean="0"/>
            </a:br>
            <a:r>
              <a:rPr lang="hr-HR" dirty="0" smtClean="0"/>
              <a:t>sa udaljavanjem rast se smanjuje i u konačnici</a:t>
            </a:r>
            <a:br>
              <a:rPr lang="hr-HR" dirty="0" smtClean="0"/>
            </a:br>
            <a:r>
              <a:rPr lang="hr-HR" dirty="0" smtClean="0"/>
              <a:t>efikasnost počne opadati</a:t>
            </a:r>
          </a:p>
          <a:p>
            <a:pPr marL="269875" indent="-269875">
              <a:lnSpc>
                <a:spcPct val="100000"/>
              </a:lnSpc>
              <a:buFont typeface="Courier New" charset="0"/>
              <a:buChar char="o"/>
            </a:pPr>
            <a:r>
              <a:rPr lang="hr-HR" dirty="0"/>
              <a:t>Veće energije pokazuju veću efikasnost i šire</a:t>
            </a:r>
            <a:br>
              <a:rPr lang="hr-HR" dirty="0"/>
            </a:br>
            <a:r>
              <a:rPr lang="hr-HR" dirty="0"/>
              <a:t>područje efikasnih </a:t>
            </a:r>
            <a:r>
              <a:rPr lang="hr-HR" dirty="0" smtClean="0"/>
              <a:t>pozicija</a:t>
            </a:r>
          </a:p>
          <a:p>
            <a:pPr marL="269875" lvl="0" indent="-269875">
              <a:lnSpc>
                <a:spcPct val="100000"/>
              </a:lnSpc>
              <a:buFont typeface="Courier New" charset="0"/>
              <a:buChar char="o"/>
            </a:pPr>
            <a:r>
              <a:rPr lang="hr-HR" dirty="0" smtClean="0"/>
              <a:t>Zanemarujemo rezonanciju na </a:t>
            </a:r>
            <a:r>
              <a:rPr lang="hr-HR" dirty="0"/>
              <a:t>14.5 </a:t>
            </a:r>
            <a:r>
              <a:rPr lang="hr-HR" dirty="0" smtClean="0"/>
              <a:t>MeV</a:t>
            </a:r>
            <a:endParaRPr lang="en-GB" dirty="0" smtClean="0"/>
          </a:p>
          <a:p>
            <a:pPr marL="269875" lvl="0" indent="-269875">
              <a:lnSpc>
                <a:spcPct val="100000"/>
              </a:lnSpc>
              <a:buFont typeface="Courier New" charset="0"/>
              <a:buChar char="o"/>
              <a:tabLst>
                <a:tab pos="3197225" algn="l"/>
              </a:tabLst>
            </a:pPr>
            <a:r>
              <a:rPr lang="hr-HR" dirty="0" smtClean="0"/>
              <a:t>Najoptimalnija </a:t>
            </a:r>
            <a:r>
              <a:rPr lang="hr-HR" dirty="0"/>
              <a:t>udaljenost:	</a:t>
            </a:r>
            <a:r>
              <a:rPr lang="hr-HR" dirty="0" err="1" smtClean="0"/>
              <a:t>d</a:t>
            </a:r>
            <a:r>
              <a:rPr lang="hr-HR" baseline="-25000" dirty="0" err="1" smtClean="0"/>
              <a:t>LAMP</a:t>
            </a:r>
            <a:r>
              <a:rPr lang="hr-HR" dirty="0" smtClean="0"/>
              <a:t> </a:t>
            </a:r>
            <a:r>
              <a:rPr lang="hr-HR" dirty="0"/>
              <a:t>= </a:t>
            </a:r>
            <a:r>
              <a:rPr lang="hr-HR" dirty="0" smtClean="0"/>
              <a:t>43 </a:t>
            </a:r>
            <a:r>
              <a:rPr lang="hr-HR" dirty="0"/>
              <a:t>cm</a:t>
            </a:r>
          </a:p>
          <a:p>
            <a:pPr marL="269875" indent="-269875">
              <a:lnSpc>
                <a:spcPct val="100000"/>
              </a:lnSpc>
              <a:buFont typeface="Courier New" charset="0"/>
              <a:buChar char="o"/>
              <a:tabLst>
                <a:tab pos="350838" algn="l"/>
                <a:tab pos="3106738" algn="l"/>
              </a:tabLst>
            </a:pPr>
            <a:r>
              <a:rPr lang="hr-HR" dirty="0"/>
              <a:t>Efikasnosti na toj udaljenosti:</a:t>
            </a:r>
            <a:br>
              <a:rPr lang="hr-HR" dirty="0"/>
            </a:br>
            <a:r>
              <a:rPr lang="hr-HR" sz="300" dirty="0"/>
              <a:t> </a:t>
            </a:r>
            <a:r>
              <a:rPr lang="hr-HR" dirty="0"/>
              <a:t/>
            </a:r>
            <a:br>
              <a:rPr lang="hr-HR" dirty="0"/>
            </a:br>
            <a:r>
              <a:rPr lang="hr-HR" dirty="0"/>
              <a:t>	</a:t>
            </a:r>
            <a:r>
              <a:rPr lang="hr-HR" dirty="0" err="1" smtClean="0"/>
              <a:t>η</a:t>
            </a:r>
            <a:r>
              <a:rPr lang="hr-HR" baseline="-25000" dirty="0" err="1" smtClean="0"/>
              <a:t>LAMP</a:t>
            </a:r>
            <a:r>
              <a:rPr lang="hr-HR" dirty="0" smtClean="0"/>
              <a:t>(</a:t>
            </a:r>
            <a:r>
              <a:rPr lang="hr-HR" sz="1800" dirty="0" smtClean="0"/>
              <a:t>15.0 </a:t>
            </a:r>
            <a:r>
              <a:rPr lang="hr-HR" sz="1800" dirty="0"/>
              <a:t>MeV</a:t>
            </a:r>
            <a:r>
              <a:rPr lang="hr-HR" dirty="0"/>
              <a:t>) = </a:t>
            </a:r>
            <a:r>
              <a:rPr lang="hr-HR" dirty="0" smtClean="0"/>
              <a:t>40.15 </a:t>
            </a:r>
            <a:r>
              <a:rPr lang="hr-HR" dirty="0"/>
              <a:t>%	</a:t>
            </a:r>
            <a:r>
              <a:rPr lang="hr-HR" dirty="0" err="1" smtClean="0"/>
              <a:t>η</a:t>
            </a:r>
            <a:r>
              <a:rPr lang="hr-HR" baseline="-25000" dirty="0" err="1" smtClean="0"/>
              <a:t>LAMP</a:t>
            </a:r>
            <a:r>
              <a:rPr lang="hr-HR" dirty="0" smtClean="0"/>
              <a:t>(</a:t>
            </a:r>
            <a:r>
              <a:rPr lang="hr-HR" sz="1800" dirty="0" smtClean="0"/>
              <a:t>16.0 </a:t>
            </a:r>
            <a:r>
              <a:rPr lang="hr-HR" sz="1800" dirty="0"/>
              <a:t>MeV</a:t>
            </a:r>
            <a:r>
              <a:rPr lang="hr-HR" dirty="0"/>
              <a:t>) = </a:t>
            </a:r>
            <a:r>
              <a:rPr lang="hr-HR" dirty="0" smtClean="0"/>
              <a:t>44.54 </a:t>
            </a:r>
            <a:r>
              <a:rPr lang="hr-HR" dirty="0"/>
              <a:t>%</a:t>
            </a:r>
            <a:br>
              <a:rPr lang="hr-HR" dirty="0"/>
            </a:br>
            <a:r>
              <a:rPr lang="hr-HR" dirty="0"/>
              <a:t>	</a:t>
            </a:r>
            <a:r>
              <a:rPr lang="hr-HR" dirty="0" err="1" smtClean="0"/>
              <a:t>η</a:t>
            </a:r>
            <a:r>
              <a:rPr lang="hr-HR" baseline="-25000" dirty="0" err="1" smtClean="0"/>
              <a:t>LAMP</a:t>
            </a:r>
            <a:r>
              <a:rPr lang="hr-HR" dirty="0" smtClean="0"/>
              <a:t>(</a:t>
            </a:r>
            <a:r>
              <a:rPr lang="hr-HR" sz="1800" dirty="0" smtClean="0"/>
              <a:t>15.5 </a:t>
            </a:r>
            <a:r>
              <a:rPr lang="hr-HR" sz="1800" dirty="0"/>
              <a:t>MeV</a:t>
            </a:r>
            <a:r>
              <a:rPr lang="hr-HR" dirty="0"/>
              <a:t>) = </a:t>
            </a:r>
            <a:r>
              <a:rPr lang="hr-HR" dirty="0" smtClean="0"/>
              <a:t>49.49 </a:t>
            </a:r>
            <a:r>
              <a:rPr lang="hr-HR" dirty="0"/>
              <a:t>%	</a:t>
            </a:r>
            <a:r>
              <a:rPr lang="hr-HR" dirty="0" err="1" smtClean="0"/>
              <a:t>η</a:t>
            </a:r>
            <a:r>
              <a:rPr lang="hr-HR" baseline="-25000" dirty="0" err="1" smtClean="0"/>
              <a:t>LAMP</a:t>
            </a:r>
            <a:r>
              <a:rPr lang="hr-HR" dirty="0" smtClean="0"/>
              <a:t>(</a:t>
            </a:r>
            <a:r>
              <a:rPr lang="hr-HR" sz="1800" dirty="0" smtClean="0"/>
              <a:t>16.5 </a:t>
            </a:r>
            <a:r>
              <a:rPr lang="hr-HR" sz="1800" dirty="0"/>
              <a:t>MeV</a:t>
            </a:r>
            <a:r>
              <a:rPr lang="hr-HR" dirty="0"/>
              <a:t>) = </a:t>
            </a:r>
            <a:r>
              <a:rPr lang="hr-HR" dirty="0" smtClean="0"/>
              <a:t>39.81 %</a:t>
            </a:r>
            <a:endParaRPr lang="en-GB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560" y="-1"/>
            <a:ext cx="1948708" cy="124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9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7688" y="361660"/>
            <a:ext cx="10058400" cy="887467"/>
          </a:xfrm>
        </p:spPr>
        <p:txBody>
          <a:bodyPr>
            <a:normAutofit/>
          </a:bodyPr>
          <a:lstStyle/>
          <a:p>
            <a:r>
              <a:rPr lang="hr-HR" dirty="0"/>
              <a:t>Rezultati </a:t>
            </a:r>
            <a:r>
              <a:rPr lang="hr-HR" sz="4000" dirty="0" smtClean="0"/>
              <a:t>(LAMP konfiguracija)</a:t>
            </a:r>
            <a:r>
              <a:rPr lang="hr-HR" dirty="0" smtClean="0"/>
              <a:t>: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497688" y="1249126"/>
                <a:ext cx="10200792" cy="4980224"/>
              </a:xfrm>
            </p:spPr>
            <p:txBody>
              <a:bodyPr>
                <a:normAutofit/>
              </a:bodyPr>
              <a:lstStyle/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 smtClean="0"/>
                  <a:t>Efikasnosti s obzirom na kut raspada u sustavu CM </a:t>
                </a:r>
                <a:r>
                  <a:rPr lang="hr-HR" dirty="0" smtClean="0"/>
                  <a:t>su ponovno </a:t>
                </a:r>
                <a:r>
                  <a:rPr lang="hr-HR" dirty="0" smtClean="0"/>
                  <a:t>visoke u području oko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hr-HR" i="1">
                            <a:latin typeface="Cambria Math" charset="0"/>
                          </a:rPr>
                          <m:t>90</m:t>
                        </m:r>
                      </m:e>
                      <m:sup>
                        <m:r>
                          <a:rPr lang="it-IT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hr-HR" dirty="0" smtClean="0"/>
                  <a:t> </a:t>
                </a:r>
                <a:endParaRPr lang="en-GB" dirty="0" smtClean="0"/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 smtClean="0"/>
                  <a:t>Nakon kritičnog kuta efikasnost ponovno opada,</a:t>
                </a:r>
                <a:br>
                  <a:rPr lang="hr-HR" dirty="0" smtClean="0"/>
                </a:br>
                <a:r>
                  <a:rPr lang="hr-HR" dirty="0" smtClean="0"/>
                  <a:t>ali malo manje strmo</a:t>
                </a:r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en-US" dirty="0" smtClean="0"/>
                  <a:t>Z</a:t>
                </a:r>
                <a:r>
                  <a:rPr lang="hr-HR" dirty="0" smtClean="0"/>
                  <a:t>bog manje udaljenosti do detektora i produkti sa</a:t>
                </a:r>
                <a:br>
                  <a:rPr lang="hr-HR" dirty="0" smtClean="0"/>
                </a:br>
                <a:r>
                  <a:rPr lang="hr-HR" dirty="0" smtClean="0"/>
                  <a:t>većim kutom raspada stignu do detektora</a:t>
                </a:r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/>
                  <a:t>Širine </a:t>
                </a:r>
                <a:r>
                  <a:rPr lang="hr-HR" dirty="0" smtClean="0"/>
                  <a:t>područja efikasnih </a:t>
                </a:r>
                <a:r>
                  <a:rPr lang="hr-HR" dirty="0"/>
                  <a:t>kutova </a:t>
                </a:r>
                <a:r>
                  <a:rPr lang="hr-HR" dirty="0" smtClean="0"/>
                  <a:t>su proporcionalne</a:t>
                </a:r>
                <a:br>
                  <a:rPr lang="hr-HR" dirty="0" smtClean="0"/>
                </a:br>
                <a:r>
                  <a:rPr lang="hr-HR" dirty="0" smtClean="0"/>
                  <a:t>efikasnostima na pripadnim energijama (na </a:t>
                </a:r>
                <a:r>
                  <a:rPr lang="hr-HR" dirty="0" err="1" smtClean="0"/>
                  <a:t>d</a:t>
                </a:r>
                <a:r>
                  <a:rPr lang="hr-HR" baseline="-25000" dirty="0" err="1" smtClean="0"/>
                  <a:t>LAMP</a:t>
                </a:r>
                <a:r>
                  <a:rPr lang="hr-HR" dirty="0" smtClean="0"/>
                  <a:t>)</a:t>
                </a:r>
                <a:endParaRPr lang="hr-HR" dirty="0" smtClean="0"/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 smtClean="0"/>
                  <a:t>Širine se manje razlikuju </a:t>
                </a:r>
                <a:r>
                  <a:rPr lang="hr-HR" dirty="0" smtClean="0"/>
                  <a:t>nego u </a:t>
                </a:r>
                <a:r>
                  <a:rPr lang="hr-HR" dirty="0" smtClean="0"/>
                  <a:t>DISC konfiguraciji</a:t>
                </a:r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1235075" algn="l"/>
                  </a:tabLst>
                </a:pPr>
                <a:r>
                  <a:rPr lang="hr-HR" dirty="0" smtClean="0"/>
                  <a:t>Oscilacije </a:t>
                </a:r>
                <a:r>
                  <a:rPr lang="hr-HR" dirty="0"/>
                  <a:t>u bilježenim </a:t>
                </a:r>
                <a:r>
                  <a:rPr lang="hr-HR" dirty="0" smtClean="0"/>
                  <a:t>efikasnostima</a:t>
                </a:r>
                <a:br>
                  <a:rPr lang="hr-HR" dirty="0" smtClean="0"/>
                </a:br>
                <a:r>
                  <a:rPr lang="hr-HR" sz="300" dirty="0" smtClean="0"/>
                  <a:t> </a:t>
                </a:r>
                <a:r>
                  <a:rPr lang="hr-HR" dirty="0" smtClean="0"/>
                  <a:t/>
                </a:r>
                <a:br>
                  <a:rPr lang="hr-HR" dirty="0" smtClean="0"/>
                </a:br>
                <a:r>
                  <a:rPr lang="hr-HR" dirty="0" smtClean="0"/>
                  <a:t>	zbog blizine detektora i točke raspada</a:t>
                </a:r>
                <a:r>
                  <a:rPr lang="hr-HR" dirty="0"/>
                  <a:t/>
                </a:r>
                <a:br>
                  <a:rPr lang="hr-HR" dirty="0"/>
                </a:br>
                <a:r>
                  <a:rPr lang="hr-HR" dirty="0" smtClean="0"/>
                  <a:t>	trajektorija produkta se ne </a:t>
                </a:r>
                <a:r>
                  <a:rPr lang="hr-HR" dirty="0" err="1" smtClean="0"/>
                  <a:t>razmrlja</a:t>
                </a:r>
                <a:r>
                  <a:rPr lang="hr-HR" dirty="0" smtClean="0"/>
                  <a:t> pa se</a:t>
                </a:r>
                <a:br>
                  <a:rPr lang="hr-HR" dirty="0" smtClean="0"/>
                </a:br>
                <a:r>
                  <a:rPr lang="hr-HR" dirty="0" smtClean="0"/>
                  <a:t>	prepoznaju granice između trakica detektora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497688" y="1249126"/>
                <a:ext cx="10200792" cy="4980224"/>
              </a:xfrm>
              <a:blipFill rotWithShape="0">
                <a:blip r:embed="rId2"/>
                <a:stretch>
                  <a:fillRect l="-1494" t="-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"/>
          <a:stretch/>
        </p:blipFill>
        <p:spPr>
          <a:xfrm>
            <a:off x="6375301" y="1610787"/>
            <a:ext cx="5816699" cy="4725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560" y="-1"/>
            <a:ext cx="1948708" cy="1249127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040130" y="5337810"/>
            <a:ext cx="445770" cy="217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4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7688" y="361660"/>
            <a:ext cx="10058400" cy="887467"/>
          </a:xfrm>
        </p:spPr>
        <p:txBody>
          <a:bodyPr>
            <a:normAutofit/>
          </a:bodyPr>
          <a:lstStyle/>
          <a:p>
            <a:r>
              <a:rPr lang="hr-HR" dirty="0"/>
              <a:t>Rezultati </a:t>
            </a:r>
            <a:r>
              <a:rPr lang="hr-HR" sz="4000" dirty="0" smtClean="0"/>
              <a:t>(LAMP konfiguracija)</a:t>
            </a:r>
            <a:r>
              <a:rPr lang="hr-HR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497688" y="1249126"/>
            <a:ext cx="10200792" cy="4980224"/>
          </a:xfrm>
        </p:spPr>
        <p:txBody>
          <a:bodyPr>
            <a:normAutofit/>
          </a:bodyPr>
          <a:lstStyle/>
          <a:p>
            <a:pPr marL="269875" lvl="0" indent="-269875">
              <a:lnSpc>
                <a:spcPct val="100000"/>
              </a:lnSpc>
              <a:buFont typeface="Courier New" charset="0"/>
              <a:buChar char="o"/>
            </a:pPr>
            <a:r>
              <a:rPr lang="hr-HR" dirty="0"/>
              <a:t>sužavanje područja kutova visoke efikasnosti </a:t>
            </a:r>
            <a:r>
              <a:rPr lang="hr-HR" dirty="0" smtClean="0"/>
              <a:t>bilježenja</a:t>
            </a:r>
            <a:br>
              <a:rPr lang="hr-HR" dirty="0" smtClean="0"/>
            </a:br>
            <a:r>
              <a:rPr lang="hr-HR" dirty="0" smtClean="0"/>
              <a:t>produkata</a:t>
            </a:r>
            <a:r>
              <a:rPr lang="en-GB" dirty="0" smtClean="0"/>
              <a:t> </a:t>
            </a:r>
            <a:r>
              <a:rPr lang="hr-HR" dirty="0" smtClean="0"/>
              <a:t> </a:t>
            </a:r>
          </a:p>
          <a:p>
            <a:pPr marL="269875" lvl="0" indent="-269875">
              <a:lnSpc>
                <a:spcPct val="100000"/>
              </a:lnSpc>
              <a:buFont typeface="Courier New" charset="0"/>
              <a:buChar char="o"/>
              <a:tabLst>
                <a:tab pos="1235075" algn="l"/>
              </a:tabLst>
            </a:pPr>
            <a:r>
              <a:rPr lang="hr-HR" dirty="0" smtClean="0"/>
              <a:t>Vrhovi </a:t>
            </a:r>
            <a:r>
              <a:rPr lang="hr-HR" dirty="0"/>
              <a:t>maksimuma efikasnosti </a:t>
            </a:r>
            <a:r>
              <a:rPr lang="hr-HR" dirty="0" smtClean="0"/>
              <a:t>su međusobno smaknuti</a:t>
            </a:r>
            <a:br>
              <a:rPr lang="hr-HR" dirty="0" smtClean="0"/>
            </a:br>
            <a:r>
              <a:rPr lang="hr-HR" dirty="0" smtClean="0"/>
              <a:t>ovisno </a:t>
            </a:r>
            <a:r>
              <a:rPr lang="hr-HR" dirty="0"/>
              <a:t>o </a:t>
            </a:r>
            <a:r>
              <a:rPr lang="hr-HR" i="1" dirty="0" err="1"/>
              <a:t>boost</a:t>
            </a:r>
            <a:r>
              <a:rPr lang="hr-HR" dirty="0"/>
              <a:t>-u koji su </a:t>
            </a:r>
            <a:r>
              <a:rPr lang="hr-HR" dirty="0" smtClean="0"/>
              <a:t>imali</a:t>
            </a:r>
            <a:br>
              <a:rPr lang="hr-HR" dirty="0" smtClean="0"/>
            </a:br>
            <a:r>
              <a:rPr lang="hr-HR" dirty="0" smtClean="0"/>
              <a:t>	produkti raspada na različitim energijama</a:t>
            </a:r>
            <a:br>
              <a:rPr lang="hr-HR" dirty="0" smtClean="0"/>
            </a:br>
            <a:r>
              <a:rPr lang="hr-HR" dirty="0" smtClean="0"/>
              <a:t>	pobuđenja imaju različite impulse</a:t>
            </a:r>
          </a:p>
          <a:p>
            <a:pPr marL="269875" lvl="0" indent="-269875">
              <a:lnSpc>
                <a:spcPct val="100000"/>
              </a:lnSpc>
              <a:buFont typeface="Courier New" charset="0"/>
              <a:buChar char="o"/>
              <a:tabLst>
                <a:tab pos="1235075" algn="l"/>
              </a:tabLst>
            </a:pPr>
            <a:r>
              <a:rPr lang="hr-HR" dirty="0" smtClean="0"/>
              <a:t>Imamo </a:t>
            </a:r>
            <a:r>
              <a:rPr lang="hr-HR" dirty="0"/>
              <a:t>veće preklapanje efikasnosti po </a:t>
            </a:r>
            <a:r>
              <a:rPr lang="hr-HR" dirty="0" smtClean="0"/>
              <a:t>kutovima</a:t>
            </a:r>
            <a:br>
              <a:rPr lang="hr-HR" dirty="0" smtClean="0"/>
            </a:br>
            <a:r>
              <a:rPr lang="hr-HR" dirty="0" smtClean="0"/>
              <a:t>nego za DISC konfiguraciju</a:t>
            </a:r>
            <a:br>
              <a:rPr lang="hr-HR" dirty="0" smtClean="0"/>
            </a:br>
            <a:r>
              <a:rPr lang="hr-HR" sz="300" dirty="0" smtClean="0"/>
              <a:t>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	</a:t>
            </a:r>
            <a:r>
              <a:rPr lang="hr-HR" dirty="0" smtClean="0"/>
              <a:t>registracija signala </a:t>
            </a:r>
            <a:r>
              <a:rPr lang="hr-HR" dirty="0"/>
              <a:t>sa različitih </a:t>
            </a:r>
            <a:r>
              <a:rPr lang="hr-HR" dirty="0" smtClean="0"/>
              <a:t>energija</a:t>
            </a:r>
            <a:br>
              <a:rPr lang="hr-HR" dirty="0" smtClean="0"/>
            </a:br>
            <a:r>
              <a:rPr lang="hr-HR" dirty="0" smtClean="0"/>
              <a:t>	rezonanci </a:t>
            </a:r>
            <a:r>
              <a:rPr lang="hr-HR" dirty="0"/>
              <a:t>u istim trakicama detektora</a:t>
            </a:r>
            <a:r>
              <a:rPr lang="en-GB" dirty="0"/>
              <a:t> </a:t>
            </a: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65" y="1610787"/>
            <a:ext cx="5583035" cy="4725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560" y="-1"/>
            <a:ext cx="1948708" cy="1249127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040130" y="2914650"/>
            <a:ext cx="445770" cy="217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040130" y="4380947"/>
            <a:ext cx="445770" cy="217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65" y="1580941"/>
            <a:ext cx="5583035" cy="4582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7688" y="361660"/>
            <a:ext cx="10058400" cy="887467"/>
          </a:xfrm>
        </p:spPr>
        <p:txBody>
          <a:bodyPr>
            <a:normAutofit/>
          </a:bodyPr>
          <a:lstStyle/>
          <a:p>
            <a:r>
              <a:rPr lang="hr-HR" dirty="0"/>
              <a:t>Rezultati </a:t>
            </a:r>
            <a:r>
              <a:rPr lang="hr-HR" sz="4000" dirty="0" smtClean="0"/>
              <a:t>(LAMP konfiguracija)</a:t>
            </a:r>
            <a:r>
              <a:rPr lang="hr-HR" dirty="0" smtClean="0"/>
              <a:t>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497688" y="1249126"/>
                <a:ext cx="10200792" cy="5151674"/>
              </a:xfrm>
            </p:spPr>
            <p:txBody>
              <a:bodyPr>
                <a:normAutofit/>
              </a:bodyPr>
              <a:lstStyle/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 smtClean="0"/>
                  <a:t>Pojedine trakice bilježe produkte raspada sa više energija pobuđenja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>
                            <a:latin typeface="Cambria Math" charset="0"/>
                          </a:rPr>
                          <m:t>24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>
                            <a:latin typeface="Cambria Math" charset="0"/>
                          </a:rPr>
                          <m:t>Mg</m:t>
                        </m:r>
                      </m:e>
                    </m:sPre>
                  </m:oMath>
                </a14:m>
                <a:endParaRPr lang="hr-HR" dirty="0" smtClean="0"/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 smtClean="0"/>
                  <a:t>Trake koje </a:t>
                </a:r>
                <a:r>
                  <a:rPr lang="hr-HR" dirty="0"/>
                  <a:t>najintenzivnije </a:t>
                </a:r>
                <a:r>
                  <a:rPr lang="hr-HR" dirty="0" smtClean="0"/>
                  <a:t>bilježe produkte</a:t>
                </a:r>
                <a:br>
                  <a:rPr lang="hr-HR" dirty="0" smtClean="0"/>
                </a:br>
                <a:r>
                  <a:rPr lang="hr-HR" dirty="0" smtClean="0"/>
                  <a:t>se ne preklapaju</a:t>
                </a:r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/>
                  <a:t>R</a:t>
                </a:r>
                <a:r>
                  <a:rPr lang="hr-HR" dirty="0" smtClean="0"/>
                  <a:t>azmakom </a:t>
                </a:r>
                <a:r>
                  <a:rPr lang="hr-HR" dirty="0"/>
                  <a:t>u energijama od 0.5 MeV dobro </a:t>
                </a:r>
                <a:r>
                  <a:rPr lang="hr-HR" dirty="0" smtClean="0"/>
                  <a:t>pokrivamo</a:t>
                </a:r>
                <a:br>
                  <a:rPr lang="hr-HR" dirty="0" smtClean="0"/>
                </a:br>
                <a:r>
                  <a:rPr lang="hr-HR" dirty="0" smtClean="0"/>
                  <a:t>područje </a:t>
                </a:r>
                <a:r>
                  <a:rPr lang="hr-HR" dirty="0"/>
                  <a:t>promatranih </a:t>
                </a:r>
                <a:r>
                  <a:rPr lang="hr-HR" dirty="0" smtClean="0"/>
                  <a:t>energija</a:t>
                </a:r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1235075" algn="l"/>
                  </a:tabLst>
                </a:pPr>
                <a:r>
                  <a:rPr lang="hr-HR" dirty="0" smtClean="0"/>
                  <a:t>U LAMP konfiguraciji veći broj trakica bilježi produkte</a:t>
                </a:r>
                <a:br>
                  <a:rPr lang="hr-HR" dirty="0" smtClean="0"/>
                </a:br>
                <a:r>
                  <a:rPr lang="hr-HR" sz="300" dirty="0" smtClean="0"/>
                  <a:t> </a:t>
                </a:r>
                <a:r>
                  <a:rPr lang="hr-HR" dirty="0" smtClean="0"/>
                  <a:t/>
                </a:r>
                <a:br>
                  <a:rPr lang="hr-HR" dirty="0" smtClean="0"/>
                </a:br>
                <a:r>
                  <a:rPr lang="hr-HR" dirty="0" smtClean="0"/>
                  <a:t>	bilježimo </a:t>
                </a:r>
                <a:r>
                  <a:rPr lang="hr-HR" dirty="0"/>
                  <a:t>više </a:t>
                </a:r>
                <a:r>
                  <a:rPr lang="hr-HR" dirty="0" smtClean="0"/>
                  <a:t>detekcija</a:t>
                </a:r>
                <a:br>
                  <a:rPr lang="hr-HR" dirty="0" smtClean="0"/>
                </a:br>
                <a:r>
                  <a:rPr lang="hr-HR" dirty="0" smtClean="0"/>
                  <a:t>	</a:t>
                </a:r>
                <a:r>
                  <a:rPr lang="hr-HR" dirty="0"/>
                  <a:t>bolje iskorištavanje aktivnog dijela </a:t>
                </a:r>
                <a:r>
                  <a:rPr lang="hr-HR" dirty="0" smtClean="0"/>
                  <a:t>detektora</a:t>
                </a:r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1235075" algn="l"/>
                  </a:tabLst>
                </a:pPr>
                <a:r>
                  <a:rPr lang="hr-HR" dirty="0" smtClean="0"/>
                  <a:t>Najniža traka bilježi produkte raspada na energiji</a:t>
                </a:r>
                <a:br>
                  <a:rPr lang="hr-HR" dirty="0" smtClean="0"/>
                </a:br>
                <a:r>
                  <a:rPr lang="hr-HR" dirty="0" smtClean="0"/>
                  <a:t>15.0 MeV</a:t>
                </a:r>
                <a:br>
                  <a:rPr lang="hr-HR" dirty="0" smtClean="0"/>
                </a:br>
                <a:r>
                  <a:rPr lang="hr-HR" dirty="0" smtClean="0"/>
                  <a:t>	mogućnost da je dio produkata prošao ispod</a:t>
                </a:r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1235075" algn="l"/>
                  </a:tabLst>
                </a:pPr>
                <a:r>
                  <a:rPr lang="hr-HR" dirty="0"/>
                  <a:t>B</a:t>
                </a:r>
                <a:r>
                  <a:rPr lang="hr-HR" dirty="0" smtClean="0"/>
                  <a:t>roj </a:t>
                </a:r>
                <a:r>
                  <a:rPr lang="hr-HR" dirty="0"/>
                  <a:t>granica između aktiviranih trakica na svakoj </a:t>
                </a:r>
                <a:r>
                  <a:rPr lang="hr-HR" dirty="0" smtClean="0"/>
                  <a:t>energiji</a:t>
                </a:r>
                <a:br>
                  <a:rPr lang="hr-HR" dirty="0" smtClean="0"/>
                </a:br>
                <a:r>
                  <a:rPr lang="hr-HR" dirty="0" smtClean="0"/>
                  <a:t>se slaže sa brojem minimuma </a:t>
                </a:r>
                <a:r>
                  <a:rPr lang="hr-HR" dirty="0"/>
                  <a:t>u </a:t>
                </a:r>
                <a:r>
                  <a:rPr lang="hr-HR" dirty="0" smtClean="0"/>
                  <a:t>područjima </a:t>
                </a:r>
                <a:r>
                  <a:rPr lang="hr-HR" dirty="0"/>
                  <a:t>efikasnih kutova </a:t>
                </a:r>
                <a:endParaRPr lang="hr-H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497688" y="1249126"/>
                <a:ext cx="10200792" cy="5151674"/>
              </a:xfrm>
              <a:blipFill rotWithShape="0">
                <a:blip r:embed="rId3"/>
                <a:stretch>
                  <a:fillRect l="-1494" t="-3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560" y="-1"/>
            <a:ext cx="1948708" cy="124912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1040130" y="3900887"/>
            <a:ext cx="445770" cy="217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040130" y="5155729"/>
            <a:ext cx="445770" cy="217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7688" y="361660"/>
            <a:ext cx="10058400" cy="887467"/>
          </a:xfrm>
        </p:spPr>
        <p:txBody>
          <a:bodyPr>
            <a:normAutofit/>
          </a:bodyPr>
          <a:lstStyle/>
          <a:p>
            <a:r>
              <a:rPr lang="hr-HR" dirty="0" smtClean="0"/>
              <a:t>Zaključak: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497688" y="1249126"/>
            <a:ext cx="10749432" cy="5060233"/>
          </a:xfrm>
        </p:spPr>
        <p:txBody>
          <a:bodyPr>
            <a:normAutofit/>
          </a:bodyPr>
          <a:lstStyle/>
          <a:p>
            <a:pPr marL="269875" lvl="0" indent="-269875">
              <a:lnSpc>
                <a:spcPct val="100000"/>
              </a:lnSpc>
              <a:buFont typeface="Courier New" charset="0"/>
              <a:buChar char="o"/>
            </a:pPr>
            <a:r>
              <a:rPr lang="hr-HR" dirty="0" smtClean="0"/>
              <a:t>Korištenjem debelih meta možemo proučavati više rezonantnih stanja </a:t>
            </a:r>
            <a:r>
              <a:rPr lang="hr-HR" dirty="0" smtClean="0"/>
              <a:t>sa jednim </a:t>
            </a:r>
            <a:r>
              <a:rPr lang="hr-HR" dirty="0" smtClean="0"/>
              <a:t>postavom</a:t>
            </a:r>
          </a:p>
          <a:p>
            <a:pPr marL="269875" lvl="0" indent="-269875">
              <a:lnSpc>
                <a:spcPct val="100000"/>
              </a:lnSpc>
              <a:buFont typeface="Courier New" charset="0"/>
              <a:buChar char="o"/>
            </a:pPr>
            <a:r>
              <a:rPr lang="hr-HR" dirty="0" smtClean="0"/>
              <a:t>Krivim odabirom eksperimentalnog postava produkti mogu ostati </a:t>
            </a:r>
            <a:r>
              <a:rPr lang="hr-HR" dirty="0" err="1" smtClean="0"/>
              <a:t>nedetektirani</a:t>
            </a:r>
            <a:endParaRPr lang="hr-HR" dirty="0" smtClean="0"/>
          </a:p>
          <a:p>
            <a:pPr marL="269875" lvl="0" indent="-269875">
              <a:lnSpc>
                <a:spcPct val="100000"/>
              </a:lnSpc>
              <a:buFont typeface="Courier New" charset="0"/>
              <a:buChar char="o"/>
            </a:pPr>
            <a:r>
              <a:rPr lang="hr-HR" dirty="0" smtClean="0"/>
              <a:t>Potrebno je prije provođenja eksperimenta simulirati različite konfiguracije eksperimentalnih postava</a:t>
            </a:r>
          </a:p>
          <a:p>
            <a:pPr marL="269875" indent="-269875">
              <a:lnSpc>
                <a:spcPct val="100000"/>
              </a:lnSpc>
              <a:buFont typeface="Courier New" charset="0"/>
              <a:buChar char="o"/>
              <a:tabLst>
                <a:tab pos="2130425" algn="l"/>
                <a:tab pos="2300288" algn="l"/>
                <a:tab pos="3014663" algn="l"/>
                <a:tab pos="3997325" algn="l"/>
              </a:tabLst>
            </a:pPr>
            <a:r>
              <a:rPr lang="hr-HR" dirty="0" smtClean="0"/>
              <a:t>Efikasnost uspješno registriranih produkata značajno ovisi o udaljenosti koju produkti moraju proći kroz metu	- 	Efikasnost se povećava kako se konus produkata otvara detektoru</a:t>
            </a:r>
            <a:br>
              <a:rPr lang="hr-HR" dirty="0" smtClean="0"/>
            </a:br>
            <a:r>
              <a:rPr lang="hr-HR" sz="300" dirty="0" smtClean="0"/>
              <a:t>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	- 	Nakon što se cijeli konus otvori detektoru efikasnost se dalje smanjuje sa 			udaljenošću zbog sve većeg gubitka energije</a:t>
            </a:r>
            <a:br>
              <a:rPr lang="hr-HR" dirty="0" smtClean="0"/>
            </a:br>
            <a:r>
              <a:rPr lang="hr-HR" dirty="0" smtClean="0"/>
              <a:t>			prekid područja kutova sa efikasnom detekcijom produkata </a:t>
            </a:r>
          </a:p>
          <a:p>
            <a:pPr marL="269875" indent="-269875">
              <a:lnSpc>
                <a:spcPct val="100000"/>
              </a:lnSpc>
              <a:buFont typeface="Courier New" charset="0"/>
              <a:buChar char="o"/>
              <a:tabLst>
                <a:tab pos="2130425" algn="l"/>
                <a:tab pos="2300288" algn="l"/>
                <a:tab pos="3014663" algn="l"/>
                <a:tab pos="3997325" algn="l"/>
              </a:tabLst>
            </a:pPr>
            <a:r>
              <a:rPr lang="hr-HR" dirty="0" smtClean="0"/>
              <a:t>U laboratorijskom sustavu kutne raspodjele su pomaknute i razmaknute</a:t>
            </a:r>
          </a:p>
          <a:p>
            <a:pPr marL="269875" lvl="0" indent="-269875">
              <a:lnSpc>
                <a:spcPct val="100000"/>
              </a:lnSpc>
              <a:buFont typeface="Courier New" charset="0"/>
              <a:buChar char="o"/>
              <a:tabLst>
                <a:tab pos="2130425" algn="l"/>
                <a:tab pos="2300288" algn="l"/>
                <a:tab pos="3014663" algn="l"/>
                <a:tab pos="3997325" algn="l"/>
              </a:tabLst>
            </a:pPr>
            <a:r>
              <a:rPr lang="hr-HR" dirty="0" smtClean="0"/>
              <a:t>U efikasnijoj LAMP </a:t>
            </a:r>
            <a:r>
              <a:rPr lang="hr-HR" dirty="0" err="1" smtClean="0"/>
              <a:t>konf</a:t>
            </a:r>
            <a:r>
              <a:rPr lang="hr-HR" dirty="0" smtClean="0"/>
              <a:t>. </a:t>
            </a:r>
            <a:r>
              <a:rPr lang="hr-HR" dirty="0" smtClean="0"/>
              <a:t>distribucije </a:t>
            </a:r>
            <a:r>
              <a:rPr lang="hr-HR" dirty="0" smtClean="0"/>
              <a:t>kutova po energijama se međusobno više preklapaju,</a:t>
            </a:r>
            <a:br>
              <a:rPr lang="hr-HR" dirty="0" smtClean="0"/>
            </a:br>
            <a:r>
              <a:rPr lang="hr-HR" dirty="0" smtClean="0"/>
              <a:t>dok se </a:t>
            </a:r>
            <a:r>
              <a:rPr lang="hr-HR" dirty="0"/>
              <a:t>trakice koje bilježe najdominantniji dio </a:t>
            </a:r>
            <a:r>
              <a:rPr lang="hr-HR" dirty="0" smtClean="0"/>
              <a:t>produkata ipak ne preklapaju </a:t>
            </a:r>
          </a:p>
          <a:p>
            <a:pPr marL="269875" lvl="0" indent="-269875">
              <a:lnSpc>
                <a:spcPct val="100000"/>
              </a:lnSpc>
              <a:buFont typeface="Courier New" charset="0"/>
              <a:buChar char="o"/>
              <a:tabLst>
                <a:tab pos="2130425" algn="l"/>
                <a:tab pos="2300288" algn="l"/>
                <a:tab pos="3014663" algn="l"/>
                <a:tab pos="3997325" algn="l"/>
                <a:tab pos="6667500" algn="l"/>
              </a:tabLst>
            </a:pPr>
            <a:r>
              <a:rPr lang="hr-HR" dirty="0" smtClean="0"/>
              <a:t>U najnižoj traki bilježimo detekcije u obje konfiguracije:	moguć prolazak produkata kroz otvor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926080" y="4083767"/>
            <a:ext cx="445770" cy="217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6587490" y="5813507"/>
            <a:ext cx="445770" cy="217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7688" y="361660"/>
            <a:ext cx="10058400" cy="887467"/>
          </a:xfrm>
        </p:spPr>
        <p:txBody>
          <a:bodyPr>
            <a:normAutofit/>
          </a:bodyPr>
          <a:lstStyle/>
          <a:p>
            <a:r>
              <a:rPr lang="en-US" dirty="0" err="1" smtClean="0"/>
              <a:t>Uvod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497688" y="1249127"/>
                <a:ext cx="10058400" cy="4482254"/>
              </a:xfrm>
            </p:spPr>
            <p:txBody>
              <a:bodyPr>
                <a:normAutofit/>
              </a:bodyPr>
              <a:lstStyle/>
              <a:p>
                <a:pPr marL="187325" indent="-18732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 smtClean="0"/>
                  <a:t>Potraga za rezonantnim stanjima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hr-HR" i="1" smtClean="0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b="0" i="0" smtClean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b="0" i="0" smtClean="0">
                            <a:latin typeface="Cambria Math" charset="0"/>
                          </a:rPr>
                          <m:t>24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b="0" i="0" smtClean="0">
                            <a:latin typeface="Cambria Math" charset="0"/>
                          </a:rPr>
                          <m:t>Mg</m:t>
                        </m:r>
                      </m:e>
                    </m:sPre>
                  </m:oMath>
                </a14:m>
                <a:r>
                  <a:rPr lang="hr-HR" dirty="0" smtClean="0"/>
                  <a:t> koja</a:t>
                </a:r>
                <a:br>
                  <a:rPr lang="hr-HR" dirty="0" smtClean="0"/>
                </a:br>
                <a:r>
                  <a:rPr lang="hr-HR" dirty="0" smtClean="0"/>
                  <a:t>se raspadaju na dvije jezgre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hr-HR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b="0" i="0" smtClean="0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b="0" i="0" smtClean="0">
                            <a:latin typeface="Cambria Math" charset="0"/>
                          </a:rPr>
                          <m:t>C</m:t>
                        </m:r>
                      </m:e>
                    </m:sPre>
                  </m:oMath>
                </a14:m>
                <a:r>
                  <a:rPr lang="hr-HR" dirty="0" smtClean="0"/>
                  <a:t> u području</a:t>
                </a:r>
                <a:br>
                  <a:rPr lang="hr-HR" dirty="0" smtClean="0"/>
                </a:br>
                <a:r>
                  <a:rPr lang="hr-HR" dirty="0" smtClean="0"/>
                  <a:t>energija pobuđenja </a:t>
                </a:r>
                <a:r>
                  <a:rPr lang="hr-HR" dirty="0"/>
                  <a:t>od oko 14 MeV do 17 </a:t>
                </a:r>
                <a:r>
                  <a:rPr lang="hr-HR" dirty="0" smtClean="0"/>
                  <a:t>MeV</a:t>
                </a:r>
              </a:p>
              <a:p>
                <a:pPr marL="187325" indent="-18732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/>
                  <a:t>T</a:t>
                </a:r>
                <a:r>
                  <a:rPr lang="hr-HR" dirty="0" smtClean="0"/>
                  <a:t>akva </a:t>
                </a:r>
                <a:r>
                  <a:rPr lang="hr-HR" dirty="0"/>
                  <a:t>stanja postoje na energijama </a:t>
                </a:r>
                <a:r>
                  <a:rPr lang="hr-HR" dirty="0" smtClean="0"/>
                  <a:t>višim</a:t>
                </a:r>
                <a:br>
                  <a:rPr lang="hr-HR" dirty="0" smtClean="0"/>
                </a:br>
                <a:r>
                  <a:rPr lang="hr-HR" dirty="0" smtClean="0"/>
                  <a:t>od </a:t>
                </a:r>
                <a:r>
                  <a:rPr lang="hr-HR" dirty="0" smtClean="0"/>
                  <a:t>kulonske </a:t>
                </a:r>
                <a:r>
                  <a:rPr lang="hr-HR" dirty="0"/>
                  <a:t>barijere za ovaj </a:t>
                </a:r>
                <a:r>
                  <a:rPr lang="hr-HR" dirty="0" smtClean="0"/>
                  <a:t>proces (19 MeV)</a:t>
                </a:r>
              </a:p>
              <a:p>
                <a:pPr marL="187325" indent="-18732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 smtClean="0"/>
                  <a:t>Takvi raspadi bi se odvijali QM tuneliranjem</a:t>
                </a:r>
                <a:br>
                  <a:rPr lang="hr-HR" dirty="0" smtClean="0"/>
                </a:br>
                <a:r>
                  <a:rPr lang="hr-HR" dirty="0" smtClean="0"/>
                  <a:t>kroz barijeru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497688" y="1249127"/>
                <a:ext cx="10058400" cy="4482254"/>
              </a:xfrm>
              <a:blipFill rotWithShape="0">
                <a:blip r:embed="rId2"/>
                <a:stretch>
                  <a:fillRect l="-1515" t="-3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3"/>
          <a:stretch/>
        </p:blipFill>
        <p:spPr>
          <a:xfrm>
            <a:off x="5695054" y="1249127"/>
            <a:ext cx="6496946" cy="448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7688" y="361660"/>
            <a:ext cx="10058400" cy="887467"/>
          </a:xfrm>
        </p:spPr>
        <p:txBody>
          <a:bodyPr>
            <a:normAutofit/>
          </a:bodyPr>
          <a:lstStyle/>
          <a:p>
            <a:r>
              <a:rPr lang="hr-HR" dirty="0" smtClean="0"/>
              <a:t>Zaključak: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497688" y="1249126"/>
                <a:ext cx="10058400" cy="5060233"/>
              </a:xfrm>
            </p:spPr>
            <p:txBody>
              <a:bodyPr>
                <a:normAutofit/>
              </a:bodyPr>
              <a:lstStyle/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 smtClean="0"/>
                  <a:t>LAMP </a:t>
                </a:r>
                <a:r>
                  <a:rPr lang="hr-HR" dirty="0"/>
                  <a:t>konfiguracija pokazuje značajne prednosti u odnosu na DISC </a:t>
                </a:r>
                <a:r>
                  <a:rPr lang="hr-HR" dirty="0" smtClean="0"/>
                  <a:t>konfiguraciju</a:t>
                </a:r>
                <a:r>
                  <a:rPr lang="en-GB" dirty="0" smtClean="0"/>
                  <a:t>:</a:t>
                </a:r>
                <a:br>
                  <a:rPr lang="en-GB" dirty="0" smtClean="0"/>
                </a:br>
                <a:r>
                  <a:rPr lang="en-GB" dirty="0" smtClean="0"/>
                  <a:t>	- </a:t>
                </a:r>
                <a:r>
                  <a:rPr lang="hr-HR" dirty="0" smtClean="0"/>
                  <a:t>bolja </a:t>
                </a:r>
                <a:r>
                  <a:rPr lang="hr-HR" dirty="0"/>
                  <a:t>efikasnost na svim energijama</a:t>
                </a:r>
                <a:r>
                  <a:rPr lang="en-GB" dirty="0"/>
                  <a:t> </a:t>
                </a:r>
                <a:r>
                  <a:rPr lang="en-GB" dirty="0" smtClean="0"/>
                  <a:t/>
                </a:r>
                <a:br>
                  <a:rPr lang="en-GB" dirty="0" smtClean="0"/>
                </a:br>
                <a:r>
                  <a:rPr lang="en-GB" dirty="0" smtClean="0"/>
                  <a:t>	- </a:t>
                </a:r>
                <a:r>
                  <a:rPr lang="hr-HR" dirty="0" smtClean="0"/>
                  <a:t>bolje </a:t>
                </a:r>
                <a:r>
                  <a:rPr lang="hr-HR" dirty="0" smtClean="0"/>
                  <a:t>kutno </a:t>
                </a:r>
                <a:r>
                  <a:rPr lang="hr-HR" dirty="0"/>
                  <a:t>pokrivanje</a:t>
                </a:r>
                <a:r>
                  <a:rPr lang="en-GB" dirty="0"/>
                  <a:t> </a:t>
                </a:r>
                <a:r>
                  <a:rPr lang="en-GB" dirty="0" smtClean="0"/>
                  <a:t/>
                </a:r>
                <a:br>
                  <a:rPr lang="en-GB" dirty="0" smtClean="0"/>
                </a:br>
                <a:r>
                  <a:rPr lang="en-GB" dirty="0" smtClean="0"/>
                  <a:t>	- </a:t>
                </a:r>
                <a:r>
                  <a:rPr lang="hr-HR" dirty="0" smtClean="0"/>
                  <a:t>bolje </a:t>
                </a:r>
                <a:r>
                  <a:rPr lang="hr-HR" dirty="0"/>
                  <a:t>iskorištavanje aktivnog dijela </a:t>
                </a:r>
                <a:r>
                  <a:rPr lang="hr-HR" dirty="0" smtClean="0"/>
                  <a:t>detektora</a:t>
                </a:r>
                <a:endParaRPr lang="en-GB" dirty="0" smtClean="0"/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/>
                  <a:t>Z</a:t>
                </a:r>
                <a:r>
                  <a:rPr lang="hr-HR" dirty="0" smtClean="0"/>
                  <a:t>a </a:t>
                </a:r>
                <a:r>
                  <a:rPr lang="hr-HR" dirty="0"/>
                  <a:t>optimalnu detekciju </a:t>
                </a:r>
                <a:r>
                  <a:rPr lang="hr-HR" dirty="0" smtClean="0"/>
                  <a:t>produkata </a:t>
                </a:r>
                <a:r>
                  <a:rPr lang="hr-HR" dirty="0"/>
                  <a:t>u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>
                            <a:latin typeface="Cambria Math" charset="0"/>
                          </a:rPr>
                          <m:t>24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>
                            <a:latin typeface="Cambria Math" charset="0"/>
                          </a:rPr>
                          <m:t>Mg</m:t>
                        </m:r>
                      </m:e>
                    </m:sPre>
                    <m:r>
                      <a:rPr lang="is-IS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>
                            <a:latin typeface="Cambria Math" charset="0"/>
                          </a:rPr>
                          <m:t>C</m:t>
                        </m:r>
                      </m:e>
                    </m:sPre>
                    <m:r>
                      <a:rPr lang="hr-HR">
                        <a:latin typeface="Cambria Math" charset="0"/>
                      </a:rPr>
                      <m:t>+</m:t>
                    </m:r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>
                            <a:latin typeface="Cambria Math" charset="0"/>
                          </a:rPr>
                          <m:t>C</m:t>
                        </m:r>
                      </m:e>
                    </m:sPre>
                  </m:oMath>
                </a14:m>
                <a:r>
                  <a:rPr lang="hr-HR" dirty="0" smtClean="0"/>
                  <a:t> kanalu </a:t>
                </a:r>
                <a:r>
                  <a:rPr lang="hr-HR" dirty="0"/>
                  <a:t>raspada na </a:t>
                </a:r>
                <a:r>
                  <a:rPr lang="hr-HR" dirty="0" smtClean="0"/>
                  <a:t>energijama</a:t>
                </a:r>
                <a:br>
                  <a:rPr lang="hr-HR" dirty="0" smtClean="0"/>
                </a:br>
                <a:r>
                  <a:rPr lang="hr-HR" dirty="0" smtClean="0"/>
                  <a:t>od </a:t>
                </a:r>
                <a:r>
                  <a:rPr lang="hr-HR" dirty="0"/>
                  <a:t>15.0 MeV do 16.5 </a:t>
                </a:r>
                <a:r>
                  <a:rPr lang="hr-HR" dirty="0" smtClean="0"/>
                  <a:t>MeV se preporučuje:</a:t>
                </a:r>
                <a:br>
                  <a:rPr lang="hr-HR" dirty="0" smtClean="0"/>
                </a:br>
                <a:r>
                  <a:rPr lang="hr-HR" sz="300" dirty="0" smtClean="0"/>
                  <a:t> </a:t>
                </a:r>
                <a:r>
                  <a:rPr lang="hr-HR" dirty="0" smtClean="0"/>
                  <a:t/>
                </a:r>
                <a:br>
                  <a:rPr lang="hr-HR" dirty="0" smtClean="0"/>
                </a:br>
                <a:r>
                  <a:rPr lang="hr-HR" dirty="0" smtClean="0"/>
                  <a:t>		</a:t>
                </a:r>
                <a:r>
                  <a:rPr lang="hr-HR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LAMP konfiguracija postavljena na udaljenost </a:t>
                </a:r>
                <a:r>
                  <a:rPr lang="hr-HR" b="1" dirty="0" err="1">
                    <a:solidFill>
                      <a:schemeClr val="accent2">
                        <a:lumMod val="75000"/>
                      </a:schemeClr>
                    </a:solidFill>
                  </a:rPr>
                  <a:t>d</a:t>
                </a:r>
                <a:r>
                  <a:rPr lang="hr-HR" b="1" baseline="-25000" dirty="0" err="1">
                    <a:solidFill>
                      <a:schemeClr val="accent2">
                        <a:lumMod val="75000"/>
                      </a:schemeClr>
                    </a:solidFill>
                  </a:rPr>
                  <a:t>LAMP</a:t>
                </a:r>
                <a:r>
                  <a:rPr lang="hr-HR" b="1" dirty="0">
                    <a:solidFill>
                      <a:schemeClr val="accent2">
                        <a:lumMod val="75000"/>
                      </a:schemeClr>
                    </a:solidFill>
                  </a:rPr>
                  <a:t> = 43.0 </a:t>
                </a:r>
                <a:r>
                  <a:rPr lang="hr-HR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cm</a:t>
                </a:r>
                <a:r>
                  <a:rPr lang="hr-HR" b="1" dirty="0"/>
                  <a:t/>
                </a:r>
                <a:br>
                  <a:rPr lang="hr-HR" b="1" dirty="0"/>
                </a:br>
                <a:endParaRPr lang="en-GB" b="1" dirty="0"/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 smtClean="0"/>
                  <a:t>Radi </a:t>
                </a:r>
                <a:r>
                  <a:rPr lang="hr-HR" dirty="0"/>
                  <a:t>postizanja bolje efikasnosti na nižim energijama može se </a:t>
                </a:r>
                <a:r>
                  <a:rPr lang="hr-HR" dirty="0" smtClean="0"/>
                  <a:t>dodati DSSD </a:t>
                </a:r>
                <a:r>
                  <a:rPr lang="hr-HR" dirty="0"/>
                  <a:t>detektor </a:t>
                </a:r>
                <a:r>
                  <a:rPr lang="hr-HR" dirty="0" smtClean="0"/>
                  <a:t>na z-os</a:t>
                </a:r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 smtClean="0"/>
                  <a:t>Moguće je </a:t>
                </a:r>
                <a:r>
                  <a:rPr lang="hr-HR" dirty="0"/>
                  <a:t>još malo smanjiti tlak mete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>
                            <a:latin typeface="Cambria Math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b="0" i="0" smtClean="0">
                            <a:latin typeface="Cambria Math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hr-HR" dirty="0"/>
                  <a:t> u </a:t>
                </a:r>
                <a:r>
                  <a:rPr lang="hr-HR" dirty="0" smtClean="0"/>
                  <a:t>komori</a:t>
                </a:r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/>
                  <a:t>U sljedećem koraku bi trebalo uzeti u obzir:</a:t>
                </a:r>
                <a:br>
                  <a:rPr lang="hr-HR" dirty="0"/>
                </a:br>
                <a:r>
                  <a:rPr lang="hr-HR" dirty="0" smtClean="0"/>
                  <a:t>	- </a:t>
                </a:r>
                <a:r>
                  <a:rPr lang="hr-HR" dirty="0"/>
                  <a:t>prisutnost ”neželjenog” kanala raspada: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>
                            <a:latin typeface="Cambria Math" charset="0"/>
                          </a:rPr>
                          <m:t>24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>
                            <a:latin typeface="Cambria Math" charset="0"/>
                          </a:rPr>
                          <m:t>Mg</m:t>
                        </m:r>
                      </m:e>
                    </m:sPre>
                    <m:r>
                      <a:rPr lang="is-IS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m:rPr>
                        <m:sty m:val="p"/>
                      </m:rPr>
                      <a:rPr lang="is-IS">
                        <a:latin typeface="Cambria Math" charset="0"/>
                        <a:ea typeface="Cambria Math" charset="0"/>
                        <a:cs typeface="Cambria Math" charset="0"/>
                      </a:rPr>
                      <m:t>α</m:t>
                    </m:r>
                    <m:r>
                      <a:rPr lang="hr-HR">
                        <a:latin typeface="Cambria Math" charset="0"/>
                      </a:rPr>
                      <m:t>+</m:t>
                    </m:r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>
                            <a:latin typeface="Cambria Math" charset="0"/>
                          </a:rPr>
                          <m:t>20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>
                            <a:latin typeface="Cambria Math" charset="0"/>
                          </a:rPr>
                          <m:t>Ne</m:t>
                        </m:r>
                      </m:e>
                    </m:sPre>
                  </m:oMath>
                </a14:m>
                <a:r>
                  <a:rPr lang="hr-HR" dirty="0" smtClean="0"/>
                  <a:t/>
                </a:r>
                <a:br>
                  <a:rPr lang="hr-HR" dirty="0" smtClean="0"/>
                </a:br>
                <a:r>
                  <a:rPr lang="hr-HR" dirty="0" smtClean="0"/>
                  <a:t>	- Rutherfordovo raspršenje </a:t>
                </a:r>
                <a:r>
                  <a:rPr lang="hr-HR" dirty="0"/>
                  <a:t>projektila snopa na </a:t>
                </a:r>
                <a:r>
                  <a:rPr lang="hr-HR" dirty="0" smtClean="0"/>
                  <a:t>meti</a:t>
                </a:r>
                <a:endParaRPr lang="en-GB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497688" y="1249126"/>
                <a:ext cx="10058400" cy="5060233"/>
              </a:xfrm>
              <a:blipFill rotWithShape="0">
                <a:blip r:embed="rId2"/>
                <a:stretch>
                  <a:fillRect l="-1515" t="-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/>
          <p:cNvSpPr/>
          <p:nvPr/>
        </p:nvSpPr>
        <p:spPr>
          <a:xfrm>
            <a:off x="1725930" y="3396338"/>
            <a:ext cx="445770" cy="217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3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7688" y="361660"/>
            <a:ext cx="10058400" cy="887467"/>
          </a:xfrm>
        </p:spPr>
        <p:txBody>
          <a:bodyPr>
            <a:normAutofit/>
          </a:bodyPr>
          <a:lstStyle/>
          <a:p>
            <a:r>
              <a:rPr lang="hr-HR" dirty="0" smtClean="0"/>
              <a:t>Literatura: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497688" y="1249127"/>
                <a:ext cx="10058400" cy="4482254"/>
              </a:xfrm>
            </p:spPr>
            <p:txBody>
              <a:bodyPr>
                <a:normAutofit/>
              </a:bodyPr>
              <a:lstStyle/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en-US" dirty="0" smtClean="0"/>
                  <a:t>Vedrana</a:t>
                </a:r>
                <a:r>
                  <a:rPr lang="en-US" dirty="0"/>
                  <a:t> </a:t>
                </a:r>
                <a:r>
                  <a:rPr lang="en-US" dirty="0" err="1" smtClean="0"/>
                  <a:t>Tokć</a:t>
                </a:r>
                <a:r>
                  <a:rPr lang="en-US" dirty="0" smtClean="0"/>
                  <a:t> </a:t>
                </a:r>
                <a:r>
                  <a:rPr lang="en-US" dirty="0"/>
                  <a:t>- </a:t>
                </a:r>
                <a:r>
                  <a:rPr lang="en-US" dirty="0" err="1"/>
                  <a:t>doktorski</a:t>
                </a:r>
                <a:r>
                  <a:rPr lang="en-US" dirty="0"/>
                  <a:t> rad, </a:t>
                </a:r>
                <a:r>
                  <a:rPr lang="en-US" i="1" dirty="0" err="1" smtClean="0"/>
                  <a:t>Građa</a:t>
                </a:r>
                <a:r>
                  <a:rPr lang="en-US" i="1" dirty="0" smtClean="0"/>
                  <a:t> </a:t>
                </a:r>
                <a:r>
                  <a:rPr lang="en-US" i="1" dirty="0" err="1" smtClean="0"/>
                  <a:t>pobuđenih</a:t>
                </a:r>
                <a:r>
                  <a:rPr lang="en-US" i="1" dirty="0" smtClean="0"/>
                  <a:t> </a:t>
                </a:r>
                <a:r>
                  <a:rPr lang="en-US" i="1" dirty="0" err="1" smtClean="0"/>
                  <a:t>stanja</a:t>
                </a:r>
                <a:r>
                  <a:rPr lang="en-US" i="1" dirty="0" smtClean="0"/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1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1">
                            <a:latin typeface="Cambria Math" charset="0"/>
                          </a:rPr>
                          <m:t>24</m:t>
                        </m:r>
                      </m:sup>
                      <m:e>
                        <m:r>
                          <a:rPr lang="hr-HR" i="1">
                            <a:latin typeface="Cambria Math" charset="0"/>
                          </a:rPr>
                          <m:t>𝑀𝑔</m:t>
                        </m:r>
                      </m:e>
                    </m:sPre>
                  </m:oMath>
                </a14:m>
                <a:r>
                  <a:rPr lang="en-US" i="1" dirty="0" smtClean="0"/>
                  <a:t> </a:t>
                </a:r>
                <a:r>
                  <a:rPr lang="en-US" i="1" dirty="0" err="1"/>
                  <a:t>i</a:t>
                </a:r>
                <a:r>
                  <a:rPr lang="en-US" i="1" dirty="0"/>
                  <a:t> </a:t>
                </a:r>
                <a:r>
                  <a:rPr lang="en-US" i="1" dirty="0" err="1"/>
                  <a:t>njihov</a:t>
                </a:r>
                <a:r>
                  <a:rPr lang="en-US" i="1" dirty="0"/>
                  <a:t> </a:t>
                </a:r>
                <a:r>
                  <a:rPr lang="en-US" i="1" dirty="0" err="1"/>
                  <a:t>utjecaj</a:t>
                </a:r>
                <a:r>
                  <a:rPr lang="en-US" i="1" dirty="0"/>
                  <a:t> </a:t>
                </a:r>
                <a:r>
                  <a:rPr lang="en-US" i="1" dirty="0" err="1"/>
                  <a:t>na</a:t>
                </a:r>
                <a:r>
                  <a:rPr lang="en-US" i="1" dirty="0"/>
                  <a:t> </a:t>
                </a:r>
                <a:r>
                  <a:rPr lang="en-US" i="1" dirty="0" err="1"/>
                  <a:t>nukleosintezu</a:t>
                </a:r>
                <a:r>
                  <a:rPr lang="en-US" dirty="0"/>
                  <a:t>, </a:t>
                </a:r>
                <a:r>
                  <a:rPr lang="en-US" dirty="0" err="1" smtClean="0"/>
                  <a:t>Prirodoslovno-matematički</a:t>
                </a:r>
                <a:r>
                  <a:rPr lang="en-US" dirty="0" smtClean="0"/>
                  <a:t> </a:t>
                </a:r>
                <a:r>
                  <a:rPr lang="en-US" dirty="0" err="1"/>
                  <a:t>fakultet</a:t>
                </a:r>
                <a:r>
                  <a:rPr lang="en-US" dirty="0"/>
                  <a:t> u </a:t>
                </a:r>
                <a:r>
                  <a:rPr lang="en-US" dirty="0" err="1"/>
                  <a:t>Zagrebu</a:t>
                </a:r>
                <a:r>
                  <a:rPr lang="en-US" dirty="0"/>
                  <a:t> (2016</a:t>
                </a:r>
                <a:r>
                  <a:rPr lang="en-US" dirty="0" smtClean="0"/>
                  <a:t>.)</a:t>
                </a:r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en-US" dirty="0"/>
                  <a:t>D. A. Bromley, J. A. </a:t>
                </a:r>
                <a:r>
                  <a:rPr lang="en-US" dirty="0" err="1"/>
                  <a:t>Kuehner</a:t>
                </a:r>
                <a:r>
                  <a:rPr lang="en-US" dirty="0"/>
                  <a:t>, </a:t>
                </a:r>
                <a:r>
                  <a:rPr lang="en-US" dirty="0" err="1"/>
                  <a:t>i</a:t>
                </a:r>
                <a:r>
                  <a:rPr lang="en-US" dirty="0"/>
                  <a:t> E. Almqvist, </a:t>
                </a:r>
                <a:r>
                  <a:rPr lang="en-US" i="1" dirty="0"/>
                  <a:t>Resonant Elastic Scattering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1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b="0" i="1" smtClean="0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a:rPr lang="hr-HR" b="0" i="1" smtClean="0">
                            <a:latin typeface="Cambria Math" charset="0"/>
                          </a:rPr>
                          <m:t>𝐶</m:t>
                        </m:r>
                      </m:e>
                    </m:sPre>
                  </m:oMath>
                </a14:m>
                <a:r>
                  <a:rPr lang="en-US" i="1" dirty="0"/>
                  <a:t> by Carbon</a:t>
                </a:r>
                <a:r>
                  <a:rPr lang="en-US" dirty="0"/>
                  <a:t>, Physical Review </a:t>
                </a:r>
                <a:r>
                  <a:rPr lang="en-US" dirty="0" smtClean="0"/>
                  <a:t>Letters</a:t>
                </a:r>
                <a:r>
                  <a:rPr lang="en-US" dirty="0"/>
                  <a:t>, 4(7):365-367 (1960.) </a:t>
                </a:r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en-US" dirty="0"/>
                  <a:t>M.E. Bennett et al., </a:t>
                </a:r>
                <a:r>
                  <a:rPr lang="en-US" i="1" dirty="0"/>
                  <a:t>The effect of 12C+12C rate </a:t>
                </a:r>
                <a:r>
                  <a:rPr lang="en-US" i="1" dirty="0" smtClean="0"/>
                  <a:t>uncertainties </a:t>
                </a:r>
                <a:r>
                  <a:rPr lang="en-US" i="1" dirty="0"/>
                  <a:t>on the </a:t>
                </a:r>
                <a:r>
                  <a:rPr lang="en-US" i="1" dirty="0" err="1"/>
                  <a:t>evoulution</a:t>
                </a:r>
                <a:r>
                  <a:rPr lang="en-US" i="1" dirty="0"/>
                  <a:t> and nucleosynthesis of massive </a:t>
                </a:r>
                <a:r>
                  <a:rPr lang="en-US" i="1" dirty="0" smtClean="0"/>
                  <a:t>stars</a:t>
                </a:r>
                <a:r>
                  <a:rPr lang="en-US" dirty="0" smtClean="0"/>
                  <a:t>, </a:t>
                </a:r>
                <a:r>
                  <a:rPr lang="en-US" dirty="0"/>
                  <a:t>Monthly Notices of the Royal Astronomical </a:t>
                </a:r>
                <a:r>
                  <a:rPr lang="en-US" dirty="0" smtClean="0"/>
                  <a:t>Society</a:t>
                </a:r>
                <a:r>
                  <a:rPr lang="en-US" dirty="0"/>
                  <a:t>, 420:3047–3070 (2012</a:t>
                </a:r>
                <a:r>
                  <a:rPr lang="en-US" dirty="0" smtClean="0"/>
                  <a:t>.)</a:t>
                </a:r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en-US" dirty="0" smtClean="0"/>
                  <a:t>N</a:t>
                </a:r>
                <a:r>
                  <a:rPr lang="en-US" dirty="0"/>
                  <a:t>. Curtis and J. </a:t>
                </a:r>
                <a:r>
                  <a:rPr lang="en-US" dirty="0" err="1"/>
                  <a:t>Walshe</a:t>
                </a:r>
                <a:r>
                  <a:rPr lang="en-US" dirty="0"/>
                  <a:t>, </a:t>
                </a:r>
                <a:r>
                  <a:rPr lang="en-US" i="1" dirty="0"/>
                  <a:t>REX: A Monte Carlo simulation of thick gas target resonant scattering reactions</a:t>
                </a:r>
                <a:r>
                  <a:rPr lang="en-US" dirty="0"/>
                  <a:t>, Nuclear Instruments and Methods in Physics Research A 797, 44–56, (2015) </a:t>
                </a:r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</a:pPr>
                <a:endParaRPr lang="en-US" dirty="0"/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endParaRPr lang="en-GB" dirty="0"/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3997325" algn="l"/>
                  </a:tabLst>
                </a:pPr>
                <a:endParaRPr lang="hr-H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497688" y="1249127"/>
                <a:ext cx="10058400" cy="4482254"/>
              </a:xfrm>
              <a:blipFill rotWithShape="0">
                <a:blip r:embed="rId2"/>
                <a:stretch>
                  <a:fillRect l="-1515" t="-3673" r="-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421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7688" y="361660"/>
            <a:ext cx="10058400" cy="887467"/>
          </a:xfrm>
        </p:spPr>
        <p:txBody>
          <a:bodyPr>
            <a:normAutofit/>
          </a:bodyPr>
          <a:lstStyle/>
          <a:p>
            <a:r>
              <a:rPr lang="hr-HR" dirty="0" smtClean="0"/>
              <a:t>Motivacija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497687" y="1249127"/>
                <a:ext cx="10475113" cy="4867894"/>
              </a:xfrm>
            </p:spPr>
            <p:txBody>
              <a:bodyPr>
                <a:normAutofit/>
              </a:bodyPr>
              <a:lstStyle/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 smtClean="0"/>
                  <a:t>Ovo istraživanje je bazirano u astrofizički relevantnim </a:t>
                </a:r>
                <a:r>
                  <a:rPr lang="hr-HR" dirty="0" smtClean="0"/>
                  <a:t>energijama</a:t>
                </a:r>
                <a:endParaRPr lang="hr-HR" dirty="0" smtClean="0"/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/>
                  <a:t>Donja </a:t>
                </a:r>
                <a:r>
                  <a:rPr lang="hr-HR" dirty="0" smtClean="0"/>
                  <a:t>granica (točnije 13.9 MeV) </a:t>
                </a:r>
                <a:r>
                  <a:rPr lang="hr-HR" dirty="0"/>
                  <a:t>je </a:t>
                </a:r>
                <a:r>
                  <a:rPr lang="hr-HR" dirty="0" smtClean="0"/>
                  <a:t>Q </a:t>
                </a:r>
                <a:r>
                  <a:rPr lang="hr-HR" dirty="0"/>
                  <a:t>vrijednost za ovu </a:t>
                </a:r>
                <a:r>
                  <a:rPr lang="hr-HR" dirty="0" smtClean="0"/>
                  <a:t>reakciju: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b="0" i="0" smtClean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b="0" i="0" smtClean="0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b="0" i="0" smtClean="0">
                            <a:latin typeface="Cambria Math" charset="0"/>
                          </a:rPr>
                          <m:t>C</m:t>
                        </m:r>
                      </m:e>
                    </m:sPre>
                    <m:r>
                      <a:rPr lang="hr-HR" b="0" i="0" smtClean="0">
                        <a:latin typeface="Cambria Math" charset="0"/>
                      </a:rPr>
                      <m:t>+</m:t>
                    </m:r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C</m:t>
                        </m:r>
                      </m:e>
                    </m:sPre>
                    <m:r>
                      <a:rPr lang="is-IS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2</m:t>
                        </m:r>
                        <m:r>
                          <a:rPr lang="hr-HR" b="0" i="0" smtClean="0">
                            <a:latin typeface="Cambria Math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b="0" i="0" smtClean="0">
                            <a:latin typeface="Cambria Math" charset="0"/>
                          </a:rPr>
                          <m:t>Mg</m:t>
                        </m:r>
                      </m:e>
                    </m:sPre>
                  </m:oMath>
                </a14:m>
                <a:endParaRPr lang="hr-HR" dirty="0" smtClean="0"/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/>
                  <a:t>Gornja granica 17 MeV odgovara energijama do kojih sežu energije unutar ljuske izgaranja ugljika u </a:t>
                </a:r>
                <a:r>
                  <a:rPr lang="hr-HR" dirty="0" smtClean="0"/>
                  <a:t>zvijezdama</a:t>
                </a:r>
                <a:endParaRPr lang="en-GB" dirty="0" smtClean="0"/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3997325" algn="l"/>
                  </a:tabLst>
                </a:pPr>
                <a:r>
                  <a:rPr lang="hr-HR" dirty="0"/>
                  <a:t>Postojanje rezonancija u </a:t>
                </a:r>
                <a:r>
                  <a:rPr lang="hr-HR" dirty="0" smtClean="0"/>
                  <a:t>raspadu: 	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24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Mg</m:t>
                        </m:r>
                      </m:e>
                    </m:sPre>
                    <m:r>
                      <a:rPr lang="is-IS" i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C</m:t>
                        </m:r>
                      </m:e>
                    </m:sPre>
                    <m:r>
                      <a:rPr lang="hr-HR" i="0">
                        <a:latin typeface="Cambria Math" charset="0"/>
                      </a:rPr>
                      <m:t>+</m:t>
                    </m:r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C</m:t>
                        </m:r>
                      </m:e>
                    </m:sPre>
                  </m:oMath>
                </a14:m>
                <a:r>
                  <a:rPr lang="hr-HR" dirty="0" smtClean="0"/>
                  <a:t>,</a:t>
                </a:r>
                <a:br>
                  <a:rPr lang="hr-HR" dirty="0" smtClean="0"/>
                </a:br>
                <a:r>
                  <a:rPr lang="hr-HR" dirty="0" smtClean="0"/>
                  <a:t>u </a:t>
                </a:r>
                <a:r>
                  <a:rPr lang="hr-HR" dirty="0"/>
                  <a:t>tom području </a:t>
                </a:r>
                <a:r>
                  <a:rPr lang="hr-HR" dirty="0" smtClean="0"/>
                  <a:t>energija, bi </a:t>
                </a:r>
                <a:r>
                  <a:rPr lang="hr-HR" dirty="0"/>
                  <a:t>značilo da postoji pobuđeno stanje grade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C</m:t>
                        </m:r>
                      </m:e>
                    </m:sPre>
                    <m:r>
                      <a:rPr lang="hr-HR" b="0" i="0" smtClean="0">
                        <a:latin typeface="Cambria Math" charset="0"/>
                      </a:rPr>
                      <m:t> </m:t>
                    </m:r>
                    <m:r>
                      <a:rPr lang="hr-HR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 </m:t>
                    </m:r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C</m:t>
                        </m:r>
                      </m:e>
                    </m:sPre>
                  </m:oMath>
                </a14:m>
                <a:r>
                  <a:rPr lang="hr-HR" dirty="0"/>
                  <a:t> koje ubrzava sintezu magnezija </a:t>
                </a:r>
                <a:r>
                  <a:rPr lang="hr-HR" dirty="0" smtClean="0"/>
                  <a:t>reakcijom:	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C</m:t>
                        </m:r>
                      </m:e>
                    </m:sPre>
                    <m:r>
                      <a:rPr lang="hr-HR" i="0">
                        <a:latin typeface="Cambria Math" charset="0"/>
                      </a:rPr>
                      <m:t>+</m:t>
                    </m:r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C</m:t>
                        </m:r>
                      </m:e>
                    </m:sPre>
                    <m:r>
                      <a:rPr lang="is-IS" i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24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Mg</m:t>
                        </m:r>
                      </m:e>
                    </m:sPre>
                  </m:oMath>
                </a14:m>
                <a:endParaRPr lang="hr-HR" dirty="0" smtClean="0"/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3997325" algn="l"/>
                  </a:tabLst>
                </a:pPr>
                <a:r>
                  <a:rPr lang="hr-HR" dirty="0"/>
                  <a:t>Teži elementi bi se brže razvijali pa bi masivnije zvijezde mogle imati kraći životni vijek nego što je pretpostavljano</a:t>
                </a:r>
                <a:r>
                  <a:rPr lang="en-GB" dirty="0"/>
                  <a:t> </a:t>
                </a:r>
                <a:endParaRPr lang="en-GB" dirty="0" smtClean="0"/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3997325" algn="l"/>
                  </a:tabLst>
                </a:pPr>
                <a:r>
                  <a:rPr lang="hr-HR" dirty="0" smtClean="0"/>
                  <a:t>Objasnilo </a:t>
                </a:r>
                <a:r>
                  <a:rPr lang="hr-HR" dirty="0"/>
                  <a:t>bi primijećen veći udio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24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Mg</m:t>
                        </m:r>
                      </m:e>
                    </m:sPre>
                  </m:oMath>
                </a14:m>
                <a:r>
                  <a:rPr lang="hr-HR" dirty="0"/>
                  <a:t> u zvijezdama koji standardni model </a:t>
                </a:r>
                <a:r>
                  <a:rPr lang="hr-HR" dirty="0" smtClean="0"/>
                  <a:t>nukleosinteze ne </a:t>
                </a:r>
                <a:r>
                  <a:rPr lang="hr-HR" dirty="0"/>
                  <a:t>može objasniti</a:t>
                </a:r>
                <a:endParaRPr lang="en-GB" dirty="0"/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3997325" algn="l"/>
                  </a:tabLst>
                </a:pPr>
                <a:r>
                  <a:rPr lang="hr-HR" dirty="0"/>
                  <a:t>Zvijezde sa masama od oko </a:t>
                </a:r>
                <a:r>
                  <a:rPr lang="hr-HR" dirty="0" smtClean="0"/>
                  <a:t>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b="0" i="0" smtClean="0">
                            <a:latin typeface="Cambria Math" charset="0"/>
                          </a:rPr>
                          <m:t>M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1" baseline="-25000"/>
                          <m:t>☉</m:t>
                        </m:r>
                      </m:sub>
                    </m:sSub>
                  </m:oMath>
                </a14:m>
                <a:r>
                  <a:rPr lang="hr-HR" dirty="0" smtClean="0"/>
                  <a:t>, </a:t>
                </a:r>
                <a:r>
                  <a:rPr lang="hr-HR" dirty="0"/>
                  <a:t>pa na više, mogu eksplozijama super-nova kolabirati u crne rupe</a:t>
                </a:r>
                <a:r>
                  <a:rPr lang="en-GB" dirty="0"/>
                  <a:t> </a:t>
                </a:r>
                <a:endParaRPr lang="hr-HR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497687" y="1249127"/>
                <a:ext cx="10475113" cy="4867894"/>
              </a:xfrm>
              <a:blipFill rotWithShape="0">
                <a:blip r:embed="rId2"/>
                <a:stretch>
                  <a:fillRect l="-1455" t="-752" r="-1513" b="-1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852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7688" y="361660"/>
            <a:ext cx="10058400" cy="887467"/>
          </a:xfrm>
        </p:spPr>
        <p:txBody>
          <a:bodyPr>
            <a:normAutofit/>
          </a:bodyPr>
          <a:lstStyle/>
          <a:p>
            <a:r>
              <a:rPr lang="hr-HR" dirty="0"/>
              <a:t>Eksperimentalna tehnika</a:t>
            </a:r>
            <a:r>
              <a:rPr lang="hr-HR" dirty="0" smtClean="0"/>
              <a:t>: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497688" y="1249127"/>
                <a:ext cx="10058400" cy="4482254"/>
              </a:xfrm>
            </p:spPr>
            <p:txBody>
              <a:bodyPr>
                <a:normAutofit/>
              </a:bodyPr>
              <a:lstStyle/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 smtClean="0"/>
                  <a:t>Za sintezu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24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Mg</m:t>
                        </m:r>
                      </m:e>
                    </m:sPre>
                  </m:oMath>
                </a14:m>
                <a:r>
                  <a:rPr lang="hr-HR" dirty="0"/>
                  <a:t> u različitim energijama pobuđenja koristimo snop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2</m:t>
                        </m:r>
                        <m:r>
                          <a:rPr lang="hr-HR" b="0" i="0" smtClean="0">
                            <a:latin typeface="Cambria Math" charset="0"/>
                          </a:rPr>
                          <m:t>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b="0" i="0" smtClean="0">
                            <a:latin typeface="Cambria Math" charset="0"/>
                          </a:rPr>
                          <m:t>Ne</m:t>
                        </m:r>
                      </m:e>
                    </m:sPre>
                  </m:oMath>
                </a14:m>
                <a:r>
                  <a:rPr lang="hr-HR" dirty="0" smtClean="0"/>
                  <a:t> kojim </a:t>
                </a:r>
                <a:r>
                  <a:rPr lang="hr-HR" dirty="0"/>
                  <a:t>gađamo debelu metu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b="0" i="0" smtClean="0">
                            <a:latin typeface="Cambria Math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hr-HR" dirty="0" smtClean="0"/>
                  <a:t>:</a:t>
                </a:r>
                <a:r>
                  <a:rPr lang="en-GB" dirty="0"/>
                  <a:t/>
                </a:r>
                <a:br>
                  <a:rPr lang="en-GB" dirty="0"/>
                </a:br>
                <a:r>
                  <a:rPr lang="en-GB" dirty="0" smtClean="0"/>
                  <a:t>		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b="0" i="0" smtClean="0">
                            <a:latin typeface="Cambria Math" charset="0"/>
                          </a:rPr>
                          <m:t>20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b="0" i="0" smtClean="0">
                            <a:latin typeface="Cambria Math" charset="0"/>
                          </a:rPr>
                          <m:t>Ne</m:t>
                        </m:r>
                      </m:e>
                    </m:sPre>
                    <m:r>
                      <a:rPr lang="hr-HR" i="0">
                        <a:latin typeface="Cambria Math" charset="0"/>
                      </a:rPr>
                      <m:t>+</m:t>
                    </m:r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b="0" i="0" smtClean="0">
                            <a:latin typeface="Cambria Math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b="0" i="0" smtClean="0">
                            <a:latin typeface="Cambria Math" charset="0"/>
                          </a:rPr>
                          <m:t>He</m:t>
                        </m:r>
                      </m:e>
                    </m:sPre>
                    <m:r>
                      <a:rPr lang="is-IS" i="0">
                        <a:latin typeface="Cambria Math" charset="0"/>
                        <a:ea typeface="Cambria Math" charset="0"/>
                        <a:cs typeface="Cambria Math" charset="0"/>
                      </a:rPr>
                      <m:t>→ </m:t>
                    </m:r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24</m:t>
                        </m:r>
                      </m:sup>
                      <m:e>
                        <m:sSup>
                          <m:sSupPr>
                            <m:ctrlPr>
                              <a:rPr lang="hr-HR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hr-HR" b="0" i="0" smtClean="0">
                                <a:latin typeface="Cambria Math" charset="0"/>
                              </a:rPr>
                              <m:t>Mg</m:t>
                            </m:r>
                          </m:e>
                          <m:sup>
                            <m:r>
                              <a:rPr lang="hr-HR" b="0" i="0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e>
                    </m:sPre>
                    <m:r>
                      <a:rPr lang="is-IS" i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C</m:t>
                        </m:r>
                      </m:e>
                    </m:sPre>
                    <m:r>
                      <a:rPr lang="hr-HR" i="0">
                        <a:latin typeface="Cambria Math" charset="0"/>
                      </a:rPr>
                      <m:t>+</m:t>
                    </m:r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C</m:t>
                        </m:r>
                      </m:e>
                    </m:sPre>
                  </m:oMath>
                </a14:m>
                <a:endParaRPr lang="hr-HR" dirty="0" smtClean="0"/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/>
                  <a:t>Snop prilikom prolaska </a:t>
                </a:r>
                <a:r>
                  <a:rPr lang="hr-HR" dirty="0" smtClean="0"/>
                  <a:t>kroz debelu </a:t>
                </a:r>
                <a:r>
                  <a:rPr lang="hr-HR" dirty="0"/>
                  <a:t>metu u interakciji sa atomima mete postepeno gubi </a:t>
                </a:r>
                <a:r>
                  <a:rPr lang="hr-HR" dirty="0" smtClean="0"/>
                  <a:t>energiju</a:t>
                </a:r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 smtClean="0"/>
                  <a:t>Što </a:t>
                </a:r>
                <a:r>
                  <a:rPr lang="hr-HR" dirty="0"/>
                  <a:t>dublje propagira u metu u prosjeku ima i nižu energiju kojom može interagirati sa jezgrama mete</a:t>
                </a:r>
                <a:r>
                  <a:rPr lang="en-GB" dirty="0"/>
                  <a:t> </a:t>
                </a:r>
                <a:r>
                  <a:rPr lang="en-GB" dirty="0" smtClean="0"/>
                  <a:t> </a:t>
                </a:r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/>
                  <a:t>O</a:t>
                </a:r>
                <a:r>
                  <a:rPr lang="hr-HR" dirty="0" smtClean="0"/>
                  <a:t>pada </a:t>
                </a:r>
                <a:r>
                  <a:rPr lang="hr-HR" dirty="0"/>
                  <a:t>i energija pobuđenja mogućih produkata, koji mogu nastati unutar mete, sa udaljenošću (dubinom)</a:t>
                </a:r>
                <a:r>
                  <a:rPr lang="en-GB" dirty="0"/>
                  <a:t> </a:t>
                </a:r>
                <a:endParaRPr lang="en-GB" dirty="0" smtClean="0"/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/>
                  <a:t>R</a:t>
                </a:r>
                <a:r>
                  <a:rPr lang="hr-HR" dirty="0" smtClean="0"/>
                  <a:t>ezonance </a:t>
                </a:r>
                <a:r>
                  <a:rPr lang="hr-HR" dirty="0"/>
                  <a:t>na različitim energijama nastaju </a:t>
                </a:r>
                <a:r>
                  <a:rPr lang="hr-HR" dirty="0" smtClean="0"/>
                  <a:t>u različitim </a:t>
                </a:r>
                <a:r>
                  <a:rPr lang="hr-HR" dirty="0"/>
                  <a:t>dubinama unutar mete </a:t>
                </a:r>
                <a:r>
                  <a:rPr lang="hr-HR" dirty="0" smtClean="0"/>
                  <a:t>istovremeno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497688" y="1249127"/>
                <a:ext cx="10058400" cy="4482254"/>
              </a:xfrm>
              <a:blipFill rotWithShape="0">
                <a:blip r:embed="rId2"/>
                <a:stretch>
                  <a:fillRect l="-1515" t="-3673" r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43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7688" y="361660"/>
            <a:ext cx="10058400" cy="887467"/>
          </a:xfrm>
        </p:spPr>
        <p:txBody>
          <a:bodyPr>
            <a:normAutofit/>
          </a:bodyPr>
          <a:lstStyle/>
          <a:p>
            <a:r>
              <a:rPr lang="hr-HR" dirty="0"/>
              <a:t>Eksperimentalna tehnika: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497688" y="1249127"/>
                <a:ext cx="10058400" cy="4482254"/>
              </a:xfrm>
            </p:spPr>
            <p:txBody>
              <a:bodyPr>
                <a:normAutofit/>
              </a:bodyPr>
              <a:lstStyle/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 smtClean="0"/>
                  <a:t>Za detekciju produkata koriste </a:t>
                </a:r>
                <a:r>
                  <a:rPr lang="hr-HR" dirty="0"/>
                  <a:t>se jednostrani silicijski </a:t>
                </a:r>
                <a:r>
                  <a:rPr lang="hr-HR" dirty="0" smtClean="0"/>
                  <a:t>detektori</a:t>
                </a:r>
                <a:br>
                  <a:rPr lang="hr-HR" dirty="0" smtClean="0"/>
                </a:br>
                <a:r>
                  <a:rPr lang="hr-HR" dirty="0" smtClean="0"/>
                  <a:t>- </a:t>
                </a:r>
                <a:r>
                  <a:rPr lang="hr-HR" dirty="0"/>
                  <a:t>Micron Semiconductor YY1</a:t>
                </a:r>
                <a:r>
                  <a:rPr lang="en-GB" dirty="0"/>
                  <a:t> </a:t>
                </a:r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3997325" algn="l"/>
                  </a:tabLst>
                </a:pPr>
                <a:r>
                  <a:rPr lang="hr-HR" dirty="0"/>
                  <a:t>To je detektor sa 16 trakica (5 mm širine) koji pokriva kut od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hr-HR" b="0" i="1" smtClean="0">
                            <a:latin typeface="Cambria Math" charset="0"/>
                          </a:rPr>
                          <m:t>45</m:t>
                        </m:r>
                      </m:e>
                      <m:sup>
                        <m:r>
                          <a:rPr lang="it-IT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hr-HR" dirty="0" smtClean="0"/>
                  <a:t/>
                </a:r>
                <a:br>
                  <a:rPr lang="hr-HR" dirty="0" smtClean="0"/>
                </a:br>
                <a:r>
                  <a:rPr lang="hr-HR" dirty="0" smtClean="0"/>
                  <a:t>sa </a:t>
                </a:r>
                <a:r>
                  <a:rPr lang="hr-HR" dirty="0"/>
                  <a:t>unutarnjim radijusom od 40 mm i vanjskim od 145 mm</a:t>
                </a:r>
                <a:r>
                  <a:rPr lang="en-GB" dirty="0"/>
                  <a:t> </a:t>
                </a:r>
                <a:endParaRPr lang="en-GB" dirty="0" smtClean="0"/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3997325" algn="l"/>
                  </a:tabLst>
                </a:pPr>
                <a:r>
                  <a:rPr lang="hr-HR" dirty="0"/>
                  <a:t>Promatrane su dvije konfiguracije ovakvih detektora:</a:t>
                </a:r>
                <a:br>
                  <a:rPr lang="hr-HR" dirty="0"/>
                </a:br>
                <a:r>
                  <a:rPr lang="hr-HR" dirty="0"/>
                  <a:t>- DISC konfiguracija – 8 detektora čini ”disk” koji je okomit na upadni snop</a:t>
                </a:r>
                <a:br>
                  <a:rPr lang="hr-HR" dirty="0"/>
                </a:br>
                <a:r>
                  <a:rPr lang="hr-HR" dirty="0"/>
                  <a:t>- LAMP konfiguracija – 6 detektora čini ”lampu” kroz koju prolazi upadni snop</a:t>
                </a:r>
                <a:r>
                  <a:rPr lang="en-GB" dirty="0"/>
                  <a:t> </a:t>
                </a:r>
                <a:endParaRPr lang="en-GB" dirty="0" smtClean="0"/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3997325" algn="l"/>
                  </a:tabLst>
                </a:pPr>
                <a:r>
                  <a:rPr lang="hr-HR" dirty="0"/>
                  <a:t>Ukoliko istovremeno uspijemo detektirati oba produkta raspada, kinematičkom rekonstrukcijom iz mjerene energije i kuta raspršenja možemo uspješno identificirati produkte</a:t>
                </a:r>
                <a:r>
                  <a:rPr lang="en-GB" dirty="0"/>
                  <a:t> </a:t>
                </a:r>
                <a:endParaRPr lang="hr-H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497688" y="1249127"/>
                <a:ext cx="10058400" cy="4482254"/>
              </a:xfrm>
              <a:blipFill rotWithShape="0">
                <a:blip r:embed="rId2"/>
                <a:stretch>
                  <a:fillRect l="-1515" t="-816" r="-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b="6386"/>
          <a:stretch/>
        </p:blipFill>
        <p:spPr>
          <a:xfrm>
            <a:off x="8755380" y="14062"/>
            <a:ext cx="3436620" cy="33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b="2530"/>
          <a:stretch/>
        </p:blipFill>
        <p:spPr>
          <a:xfrm>
            <a:off x="8081010" y="3591387"/>
            <a:ext cx="4110990" cy="27414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7688" y="361660"/>
            <a:ext cx="10058400" cy="887467"/>
          </a:xfrm>
        </p:spPr>
        <p:txBody>
          <a:bodyPr>
            <a:normAutofit/>
          </a:bodyPr>
          <a:lstStyle/>
          <a:p>
            <a:r>
              <a:rPr lang="hr-HR" dirty="0"/>
              <a:t>Eksperimentalna </a:t>
            </a:r>
            <a:r>
              <a:rPr lang="hr-HR" dirty="0" smtClean="0"/>
              <a:t>tehnika: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497688" y="1350260"/>
                <a:ext cx="10058400" cy="4482254"/>
              </a:xfrm>
            </p:spPr>
            <p:txBody>
              <a:bodyPr>
                <a:normAutofit/>
              </a:bodyPr>
              <a:lstStyle/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3767138" algn="l"/>
                  </a:tabLst>
                </a:pPr>
                <a:r>
                  <a:rPr lang="hr-HR" dirty="0" smtClean="0"/>
                  <a:t>Uz primarno promatrani kanal: 	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24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Mg</m:t>
                        </m:r>
                      </m:e>
                    </m:sPre>
                    <m:r>
                      <a:rPr lang="is-IS" i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C</m:t>
                        </m:r>
                      </m:e>
                    </m:sPre>
                    <m:r>
                      <a:rPr lang="hr-HR" i="0">
                        <a:latin typeface="Cambria Math" charset="0"/>
                      </a:rPr>
                      <m:t>+</m:t>
                    </m:r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C</m:t>
                        </m:r>
                      </m:e>
                    </m:sPre>
                  </m:oMath>
                </a14:m>
                <a:r>
                  <a:rPr lang="hr-HR" dirty="0" smtClean="0"/>
                  <a:t/>
                </a:r>
                <a:br>
                  <a:rPr lang="hr-HR" dirty="0" smtClean="0"/>
                </a:br>
                <a:r>
                  <a:rPr lang="hr-HR" dirty="0" smtClean="0"/>
                  <a:t>prisutan je i vjerojatniji kanal:	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24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Mg</m:t>
                        </m:r>
                      </m:e>
                    </m:sPre>
                    <m:r>
                      <a:rPr lang="is-IS" i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m:rPr>
                        <m:sty m:val="p"/>
                      </m:rPr>
                      <a:rPr lang="is-IS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α</m:t>
                    </m:r>
                    <m:r>
                      <a:rPr lang="hr-HR" i="0">
                        <a:latin typeface="Cambria Math" charset="0"/>
                      </a:rPr>
                      <m:t>+</m:t>
                    </m:r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b="0" i="0" smtClean="0">
                            <a:latin typeface="Cambria Math" charset="0"/>
                          </a:rPr>
                          <m:t>20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b="0" i="0" smtClean="0">
                            <a:latin typeface="Cambria Math" charset="0"/>
                          </a:rPr>
                          <m:t>Ne</m:t>
                        </m:r>
                      </m:e>
                    </m:sPre>
                  </m:oMath>
                </a14:m>
                <a:endParaRPr lang="hr-HR" dirty="0"/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436563" algn="l"/>
                  </a:tabLst>
                </a:pPr>
                <a:r>
                  <a:rPr lang="hr-HR" dirty="0" smtClean="0"/>
                  <a:t>Potpisi koje ostavljaju produkti oba kanala se bitno razlikuju</a:t>
                </a:r>
                <a:br>
                  <a:rPr lang="hr-HR" dirty="0" smtClean="0"/>
                </a:br>
                <a:r>
                  <a:rPr lang="hr-HR" sz="300" dirty="0" smtClean="0"/>
                  <a:t> </a:t>
                </a:r>
                <a:r>
                  <a:rPr lang="hr-HR" dirty="0" smtClean="0"/>
                  <a:t/>
                </a:r>
                <a:br>
                  <a:rPr lang="hr-HR" dirty="0" smtClean="0"/>
                </a:br>
                <a:r>
                  <a:rPr lang="hr-HR" dirty="0" smtClean="0"/>
                  <a:t>-	Ioni snopa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20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Ne</m:t>
                        </m:r>
                      </m:e>
                    </m:sPre>
                  </m:oMath>
                </a14:m>
                <a:r>
                  <a:rPr lang="hr-HR" dirty="0" smtClean="0"/>
                  <a:t> se brzo zaustavljaju u meti i jedva rasprše od pravca snopa,</a:t>
                </a:r>
                <a:br>
                  <a:rPr lang="hr-HR" dirty="0" smtClean="0"/>
                </a:br>
                <a:r>
                  <a:rPr lang="hr-HR" dirty="0" smtClean="0"/>
                  <a:t>	produkti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b="0" i="0" smtClean="0">
                            <a:latin typeface="Cambria Math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b="0" i="0" smtClean="0">
                            <a:latin typeface="Cambria Math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hr-HR" dirty="0" smtClean="0"/>
                  <a:t> zbog manje zaustavne moći dalje propagiraju kroz metu i imaju veći kut otklona</a:t>
                </a:r>
                <a:br>
                  <a:rPr lang="hr-HR" dirty="0" smtClean="0"/>
                </a:br>
                <a:r>
                  <a:rPr lang="hr-HR" sz="300" dirty="0" smtClean="0"/>
                  <a:t> </a:t>
                </a:r>
                <a:r>
                  <a:rPr lang="hr-HR" dirty="0" smtClean="0"/>
                  <a:t/>
                </a:r>
                <a:br>
                  <a:rPr lang="hr-HR" dirty="0" smtClean="0"/>
                </a:br>
                <a:r>
                  <a:rPr lang="hr-HR" dirty="0" smtClean="0"/>
                  <a:t>-	Oba produkta ugljika imaju jednake mase i stoga jednake brzine u sustavu CM pa ostavljaju 	prepoznatljiv potpis na detektorima i relativno brzo </a:t>
                </a:r>
                <a:r>
                  <a:rPr lang="hr-HR" dirty="0" smtClean="0"/>
                  <a:t>se zaustave </a:t>
                </a:r>
                <a:r>
                  <a:rPr lang="hr-HR" dirty="0" smtClean="0"/>
                  <a:t>u meti</a:t>
                </a:r>
                <a:endParaRPr lang="en-GB" dirty="0" smtClean="0"/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endParaRPr lang="en-GB" dirty="0"/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3997325" algn="l"/>
                  </a:tabLst>
                </a:pPr>
                <a:endParaRPr lang="hr-HR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497688" y="1350260"/>
                <a:ext cx="10058400" cy="4482254"/>
              </a:xfrm>
              <a:blipFill rotWithShape="0">
                <a:blip r:embed="rId3"/>
                <a:stretch>
                  <a:fillRect l="-1515" t="-3668" r="-1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853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7688" y="361660"/>
            <a:ext cx="10058400" cy="887467"/>
          </a:xfrm>
        </p:spPr>
        <p:txBody>
          <a:bodyPr>
            <a:normAutofit/>
          </a:bodyPr>
          <a:lstStyle/>
          <a:p>
            <a:r>
              <a:rPr lang="hr-HR" dirty="0"/>
              <a:t>Simulacijski </a:t>
            </a:r>
            <a:r>
              <a:rPr lang="hr-HR" dirty="0" smtClean="0"/>
              <a:t>program: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497688" y="1249127"/>
                <a:ext cx="10058400" cy="4482254"/>
              </a:xfrm>
            </p:spPr>
            <p:txBody>
              <a:bodyPr>
                <a:normAutofit/>
              </a:bodyPr>
              <a:lstStyle/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 smtClean="0"/>
                  <a:t>Rađene su simulacije različitih postava na energijama u rasponu 14 MeV – 17 MeV </a:t>
                </a:r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</a:pPr>
                <a:r>
                  <a:rPr lang="hr-HR" dirty="0" smtClean="0"/>
                  <a:t>Korišten je u tu svrhu dizajniran programski paket </a:t>
                </a:r>
                <a:r>
                  <a:rPr lang="hr-HR" dirty="0" err="1" smtClean="0"/>
                  <a:t>REXpp</a:t>
                </a:r>
                <a:r>
                  <a:rPr lang="hr-HR" dirty="0"/>
                  <a:t/>
                </a:r>
                <a:br>
                  <a:rPr lang="hr-HR" dirty="0"/>
                </a:br>
                <a:r>
                  <a:rPr lang="hr-HR" dirty="0" smtClean="0"/>
                  <a:t>(</a:t>
                </a:r>
                <a:r>
                  <a:rPr lang="hr-HR" i="1" dirty="0" err="1" smtClean="0"/>
                  <a:t>Resonant</a:t>
                </a:r>
                <a:r>
                  <a:rPr lang="hr-HR" i="1" dirty="0" smtClean="0"/>
                  <a:t> </a:t>
                </a:r>
                <a:r>
                  <a:rPr lang="hr-HR" i="1" dirty="0" err="1" smtClean="0"/>
                  <a:t>EXcitation</a:t>
                </a:r>
                <a:r>
                  <a:rPr lang="hr-HR" i="1" dirty="0" smtClean="0"/>
                  <a:t> </a:t>
                </a:r>
                <a:r>
                  <a:rPr lang="hr-HR" i="1" dirty="0" err="1" smtClean="0"/>
                  <a:t>simulation</a:t>
                </a:r>
                <a:r>
                  <a:rPr lang="hr-HR" i="1" dirty="0" smtClean="0"/>
                  <a:t> plus plus</a:t>
                </a:r>
                <a:r>
                  <a:rPr lang="hr-HR" dirty="0" smtClean="0"/>
                  <a:t>)</a:t>
                </a:r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1144588" algn="l"/>
                  </a:tabLst>
                </a:pPr>
                <a:r>
                  <a:rPr lang="hr-HR" dirty="0" smtClean="0"/>
                  <a:t>Program je napisan u programskom jeziku C++</a:t>
                </a:r>
                <a:br>
                  <a:rPr lang="hr-HR" dirty="0" smtClean="0"/>
                </a:br>
                <a:r>
                  <a:rPr lang="hr-HR" dirty="0" smtClean="0"/>
                  <a:t>	- objektno orijentiran</a:t>
                </a:r>
                <a:br>
                  <a:rPr lang="hr-HR" dirty="0" smtClean="0"/>
                </a:br>
                <a:r>
                  <a:rPr lang="hr-HR" dirty="0" smtClean="0"/>
                  <a:t>	- jezik srednjeg nivoa, dobra optimizacija i iskorištavanje </a:t>
                </a:r>
                <a:r>
                  <a:rPr lang="hr-HR" i="1" dirty="0" smtClean="0"/>
                  <a:t>hardware</a:t>
                </a:r>
                <a:r>
                  <a:rPr lang="hr-HR" dirty="0" smtClean="0"/>
                  <a:t>-a </a:t>
                </a:r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3997325" algn="l"/>
                  </a:tabLst>
                </a:pPr>
                <a:r>
                  <a:rPr lang="hr-HR" dirty="0" smtClean="0"/>
                  <a:t>Energija </a:t>
                </a:r>
                <a:r>
                  <a:rPr lang="hr-HR" dirty="0"/>
                  <a:t>pobuđenja </a:t>
                </a:r>
                <a:r>
                  <a:rPr lang="hr-HR" dirty="0" smtClean="0"/>
                  <a:t>se odredi </a:t>
                </a:r>
                <a:r>
                  <a:rPr lang="hr-HR" dirty="0"/>
                  <a:t>putem </a:t>
                </a:r>
                <a:r>
                  <a:rPr lang="hr-HR" dirty="0" err="1"/>
                  <a:t>Gaussove</a:t>
                </a:r>
                <a:r>
                  <a:rPr lang="hr-HR" dirty="0"/>
                  <a:t> distribucije centrirane oko energije koju korisnik unosi kao </a:t>
                </a:r>
                <a:r>
                  <a:rPr lang="hr-HR" dirty="0" smtClean="0"/>
                  <a:t>zadanu</a:t>
                </a:r>
                <a:endParaRPr lang="hr-HR" dirty="0"/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3997325" algn="l"/>
                  </a:tabLst>
                </a:pPr>
                <a:r>
                  <a:rPr lang="hr-HR" dirty="0"/>
                  <a:t>Snop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0">
                            <a:latin typeface="Cambria Math" charset="0"/>
                          </a:rPr>
                          <m:t>20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Ne</m:t>
                        </m:r>
                      </m:e>
                    </m:sPre>
                  </m:oMath>
                </a14:m>
                <a:r>
                  <a:rPr lang="hr-HR" dirty="0"/>
                  <a:t> se promatra od samog upada u ulazni prozor (</a:t>
                </a:r>
                <a:r>
                  <a:rPr lang="hr-HR" i="1" dirty="0" err="1"/>
                  <a:t>Havar</a:t>
                </a:r>
                <a:r>
                  <a:rPr lang="hr-HR" dirty="0"/>
                  <a:t>) pa nadalje kroz komoru sa plinom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0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b="0" i="0" smtClean="0">
                            <a:latin typeface="Cambria Math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b="0" i="0" smtClean="0">
                            <a:latin typeface="Cambria Math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hr-HR" dirty="0"/>
                  <a:t> u zadanim koracima</a:t>
                </a:r>
                <a:r>
                  <a:rPr lang="en-GB" dirty="0"/>
                  <a:t> </a:t>
                </a:r>
                <a:endParaRPr lang="en-GB" dirty="0" smtClean="0"/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3997325" algn="l"/>
                  </a:tabLst>
                </a:pPr>
                <a:r>
                  <a:rPr lang="hr-HR" dirty="0"/>
                  <a:t>Energija i položaj snopa započinju od zadane energije snopa i ulaznog prozora</a:t>
                </a:r>
                <a:r>
                  <a:rPr lang="en-GB" dirty="0"/>
                  <a:t> </a:t>
                </a:r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3997325" algn="l"/>
                  </a:tabLst>
                </a:pPr>
                <a:endParaRPr lang="hr-H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497688" y="1249127"/>
                <a:ext cx="10058400" cy="4482254"/>
              </a:xfrm>
              <a:blipFill rotWithShape="0">
                <a:blip r:embed="rId2"/>
                <a:stretch>
                  <a:fillRect l="-1515" t="-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82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7688" y="361660"/>
            <a:ext cx="10058400" cy="887467"/>
          </a:xfrm>
        </p:spPr>
        <p:txBody>
          <a:bodyPr>
            <a:normAutofit/>
          </a:bodyPr>
          <a:lstStyle/>
          <a:p>
            <a:r>
              <a:rPr lang="hr-HR" dirty="0"/>
              <a:t>Simulacijski </a:t>
            </a:r>
            <a:r>
              <a:rPr lang="hr-HR" dirty="0" smtClean="0"/>
              <a:t>program: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497688" y="1249126"/>
            <a:ext cx="10058400" cy="4591603"/>
          </a:xfrm>
        </p:spPr>
        <p:txBody>
          <a:bodyPr>
            <a:normAutofit/>
          </a:bodyPr>
          <a:lstStyle/>
          <a:p>
            <a:pPr marL="269875" indent="-269875">
              <a:lnSpc>
                <a:spcPct val="100000"/>
              </a:lnSpc>
              <a:buFont typeface="Courier New" charset="0"/>
              <a:buChar char="o"/>
              <a:tabLst>
                <a:tab pos="395288" algn="l"/>
              </a:tabLst>
            </a:pPr>
            <a:r>
              <a:rPr lang="hr-HR" dirty="0" smtClean="0"/>
              <a:t>U svakom sljedećem koraku se računaju tri veličine:</a:t>
            </a:r>
            <a:br>
              <a:rPr lang="hr-HR" dirty="0" smtClean="0"/>
            </a:br>
            <a:r>
              <a:rPr lang="hr-HR" dirty="0" smtClean="0"/>
              <a:t>-	Gubitak energije ∆E (računa se numeričkim integriranjem iz tablica za taj materijal)</a:t>
            </a:r>
            <a:br>
              <a:rPr lang="hr-HR" dirty="0" smtClean="0"/>
            </a:br>
            <a:r>
              <a:rPr lang="hr-HR" dirty="0" smtClean="0"/>
              <a:t>-	</a:t>
            </a:r>
            <a:r>
              <a:rPr lang="hr-HR" dirty="0" err="1" smtClean="0"/>
              <a:t>Rasip</a:t>
            </a:r>
            <a:r>
              <a:rPr lang="hr-HR" dirty="0" smtClean="0"/>
              <a:t> energije </a:t>
            </a:r>
            <a:r>
              <a:rPr lang="hr-HR" dirty="0" err="1" smtClean="0"/>
              <a:t>E</a:t>
            </a:r>
            <a:r>
              <a:rPr lang="hr-HR" baseline="-25000" dirty="0" err="1" smtClean="0"/>
              <a:t>rasip</a:t>
            </a:r>
            <a:r>
              <a:rPr lang="hr-HR" dirty="0" smtClean="0"/>
              <a:t> (nasumični dodatak </a:t>
            </a:r>
            <a:r>
              <a:rPr lang="hr-HR" dirty="0" smtClean="0"/>
              <a:t>energiji </a:t>
            </a:r>
            <a:r>
              <a:rPr lang="hr-HR" dirty="0" smtClean="0"/>
              <a:t>iz </a:t>
            </a:r>
            <a:r>
              <a:rPr lang="hr-HR" dirty="0" err="1" smtClean="0"/>
              <a:t>Gaussove</a:t>
            </a:r>
            <a:r>
              <a:rPr lang="hr-HR" dirty="0" smtClean="0"/>
              <a:t> raspodjele centrirane oko nule)</a:t>
            </a:r>
            <a:br>
              <a:rPr lang="hr-HR" dirty="0" smtClean="0"/>
            </a:br>
            <a:r>
              <a:rPr lang="hr-HR" dirty="0" smtClean="0"/>
              <a:t>-	</a:t>
            </a:r>
            <a:r>
              <a:rPr lang="hr-HR" dirty="0" err="1" smtClean="0"/>
              <a:t>Rasip</a:t>
            </a:r>
            <a:r>
              <a:rPr lang="hr-HR" dirty="0" smtClean="0"/>
              <a:t> kuta </a:t>
            </a:r>
            <a:r>
              <a:rPr lang="hr-HR" dirty="0" err="1" smtClean="0"/>
              <a:t>θ</a:t>
            </a:r>
            <a:r>
              <a:rPr lang="hr-HR" baseline="-25000" dirty="0" err="1" smtClean="0"/>
              <a:t>rasip</a:t>
            </a:r>
            <a:r>
              <a:rPr lang="hr-HR" dirty="0" smtClean="0"/>
              <a:t> </a:t>
            </a:r>
            <a:r>
              <a:rPr lang="hr-HR" dirty="0" smtClean="0"/>
              <a:t>(</a:t>
            </a:r>
            <a:r>
              <a:rPr lang="hr-HR" dirty="0"/>
              <a:t>nasumični dodatak </a:t>
            </a:r>
            <a:r>
              <a:rPr lang="hr-HR" dirty="0" smtClean="0"/>
              <a:t>kutu iz </a:t>
            </a:r>
            <a:r>
              <a:rPr lang="hr-HR" dirty="0" err="1"/>
              <a:t>Gaussove</a:t>
            </a:r>
            <a:r>
              <a:rPr lang="hr-HR" dirty="0"/>
              <a:t> raspodjele centrirane oko nule</a:t>
            </a:r>
            <a:r>
              <a:rPr lang="hr-HR" dirty="0" smtClean="0"/>
              <a:t>)</a:t>
            </a:r>
          </a:p>
          <a:p>
            <a:pPr marL="269875" indent="-269875">
              <a:lnSpc>
                <a:spcPct val="100000"/>
              </a:lnSpc>
              <a:buFont typeface="Courier New" charset="0"/>
              <a:buChar char="o"/>
              <a:tabLst>
                <a:tab pos="395288" algn="l"/>
              </a:tabLst>
            </a:pPr>
            <a:r>
              <a:rPr lang="hr-HR" dirty="0" smtClean="0"/>
              <a:t>One se potom dodaju trenutačnoj energiji i položaju čestice u tom koraku</a:t>
            </a:r>
          </a:p>
          <a:p>
            <a:pPr marL="269875" lvl="0" indent="-269875">
              <a:lnSpc>
                <a:spcPct val="100000"/>
              </a:lnSpc>
              <a:buFont typeface="Courier New" charset="0"/>
              <a:buChar char="o"/>
              <a:tabLst>
                <a:tab pos="395288" algn="l"/>
              </a:tabLst>
            </a:pPr>
            <a:r>
              <a:rPr lang="hr-HR" dirty="0"/>
              <a:t>Nakon što snop postigne energiju rezonancije simulira se </a:t>
            </a:r>
            <a:r>
              <a:rPr lang="hr-HR" dirty="0" smtClean="0"/>
              <a:t>raspad</a:t>
            </a:r>
          </a:p>
          <a:p>
            <a:pPr marL="269875" lvl="0" indent="-269875">
              <a:lnSpc>
                <a:spcPct val="100000"/>
              </a:lnSpc>
              <a:buFont typeface="Courier New" charset="0"/>
              <a:buChar char="o"/>
              <a:tabLst>
                <a:tab pos="395288" algn="l"/>
                <a:tab pos="5589588" algn="l"/>
              </a:tabLst>
            </a:pPr>
            <a:r>
              <a:rPr lang="hr-HR" dirty="0"/>
              <a:t>Produkti raspada se prate na jednak način sve dok</a:t>
            </a:r>
            <a:r>
              <a:rPr lang="hr-HR" dirty="0" smtClean="0"/>
              <a:t>:	- </a:t>
            </a:r>
            <a:r>
              <a:rPr lang="hr-HR" dirty="0"/>
              <a:t>ne upadnu na aktivni dio </a:t>
            </a:r>
            <a:r>
              <a:rPr lang="hr-HR" dirty="0" smtClean="0"/>
              <a:t>detektora</a:t>
            </a:r>
            <a:br>
              <a:rPr lang="hr-HR" dirty="0" smtClean="0"/>
            </a:br>
            <a:r>
              <a:rPr lang="hr-HR" dirty="0" smtClean="0"/>
              <a:t>		- ne </a:t>
            </a:r>
            <a:r>
              <a:rPr lang="hr-HR" dirty="0"/>
              <a:t>upadnu na okvir </a:t>
            </a:r>
            <a:r>
              <a:rPr lang="hr-HR" dirty="0" smtClean="0"/>
              <a:t>detektora</a:t>
            </a: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		- </a:t>
            </a:r>
            <a:r>
              <a:rPr lang="hr-HR" dirty="0"/>
              <a:t>ne izgube svu </a:t>
            </a:r>
            <a:r>
              <a:rPr lang="hr-HR" dirty="0" smtClean="0"/>
              <a:t>energiju</a:t>
            </a: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		- </a:t>
            </a:r>
            <a:r>
              <a:rPr lang="hr-HR" dirty="0"/>
              <a:t>izađu iz promatranog </a:t>
            </a:r>
            <a:r>
              <a:rPr lang="hr-HR" dirty="0" smtClean="0"/>
              <a:t>volumena</a:t>
            </a:r>
            <a:endParaRPr lang="en-GB" dirty="0" smtClean="0"/>
          </a:p>
          <a:p>
            <a:pPr marL="269875" lvl="0" indent="-269875">
              <a:lnSpc>
                <a:spcPct val="100000"/>
              </a:lnSpc>
              <a:buFont typeface="Courier New" charset="0"/>
              <a:buChar char="o"/>
              <a:tabLst>
                <a:tab pos="395288" algn="l"/>
                <a:tab pos="5589588" algn="l"/>
              </a:tabLst>
            </a:pPr>
            <a:r>
              <a:rPr lang="hr-HR" dirty="0" smtClean="0"/>
              <a:t>Rezultati </a:t>
            </a:r>
            <a:r>
              <a:rPr lang="hr-HR" dirty="0"/>
              <a:t>se bilježe u . </a:t>
            </a:r>
            <a:r>
              <a:rPr lang="hr-HR" dirty="0" err="1"/>
              <a:t>root</a:t>
            </a:r>
            <a:r>
              <a:rPr lang="hr-HR" dirty="0"/>
              <a:t> formatu i mogu se analizirati putem ROOT sučelja za analizu i obradu </a:t>
            </a:r>
            <a:r>
              <a:rPr lang="hr-HR" dirty="0" smtClean="0"/>
              <a:t>podataka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53240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7688" y="361660"/>
            <a:ext cx="10058400" cy="887467"/>
          </a:xfrm>
        </p:spPr>
        <p:txBody>
          <a:bodyPr>
            <a:normAutofit/>
          </a:bodyPr>
          <a:lstStyle/>
          <a:p>
            <a:r>
              <a:rPr lang="hr-HR" dirty="0" smtClean="0"/>
              <a:t>Simulacija </a:t>
            </a:r>
            <a:r>
              <a:rPr lang="hr-HR" sz="3200" dirty="0" smtClean="0"/>
              <a:t>(DISC i LAMP konfiguracija)</a:t>
            </a:r>
            <a:r>
              <a:rPr lang="hr-HR" dirty="0" smtClean="0"/>
              <a:t>: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497688" y="1249127"/>
                <a:ext cx="10058400" cy="4482254"/>
              </a:xfrm>
            </p:spPr>
            <p:txBody>
              <a:bodyPr>
                <a:normAutofit/>
              </a:bodyPr>
              <a:lstStyle/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395288" algn="l"/>
                  </a:tabLst>
                </a:pPr>
                <a:r>
                  <a:rPr lang="hr-HR" dirty="0" smtClean="0"/>
                  <a:t>Kanal raspada:	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1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1">
                            <a:latin typeface="Cambria Math" charset="0"/>
                          </a:rPr>
                          <m:t>24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Mg</m:t>
                        </m:r>
                      </m:e>
                    </m:sPre>
                    <m:r>
                      <a:rPr lang="is-IS" i="1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1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1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C</m:t>
                        </m:r>
                      </m:e>
                    </m:sPre>
                    <m:r>
                      <a:rPr lang="hr-HR" i="1">
                        <a:latin typeface="Cambria Math" charset="0"/>
                      </a:rPr>
                      <m:t>+</m:t>
                    </m:r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1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1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C</m:t>
                        </m:r>
                      </m:e>
                    </m:sPre>
                  </m:oMath>
                </a14:m>
                <a:r>
                  <a:rPr lang="hr-HR" dirty="0" smtClean="0"/>
                  <a:t> se simulirao na energijama pobuđenja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1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1">
                            <a:latin typeface="Cambria Math" charset="0"/>
                          </a:rPr>
                          <m:t>24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i="0">
                            <a:latin typeface="Cambria Math" charset="0"/>
                          </a:rPr>
                          <m:t>Mg</m:t>
                        </m:r>
                      </m:e>
                    </m:sPre>
                  </m:oMath>
                </a14:m>
                <a:r>
                  <a:rPr lang="hr-HR" dirty="0" smtClean="0"/>
                  <a:t>:</a:t>
                </a:r>
                <a:br>
                  <a:rPr lang="hr-HR" dirty="0" smtClean="0"/>
                </a:br>
                <a:r>
                  <a:rPr lang="hr-HR" dirty="0" smtClean="0"/>
                  <a:t>	14.5 </a:t>
                </a:r>
                <a:r>
                  <a:rPr lang="hr-HR" dirty="0"/>
                  <a:t>MeV, 15 MeV, 15.5 MeV, 16.0 MeV i 16.5 MeV</a:t>
                </a:r>
                <a:r>
                  <a:rPr lang="en-GB" dirty="0"/>
                  <a:t> </a:t>
                </a:r>
                <a:r>
                  <a:rPr lang="hr-HR" dirty="0" smtClean="0"/>
                  <a:t> </a:t>
                </a:r>
                <a:endParaRPr lang="en-GB" dirty="0"/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395288" algn="l"/>
                    <a:tab pos="3997325" algn="l"/>
                  </a:tabLst>
                </a:pPr>
                <a:r>
                  <a:rPr lang="hr-HR" dirty="0"/>
                  <a:t>Parametri eksperimenta su preuzeti iz </a:t>
                </a:r>
                <a:r>
                  <a:rPr lang="hr-HR" dirty="0" smtClean="0"/>
                  <a:t>prošloga:</a:t>
                </a:r>
                <a:r>
                  <a:rPr lang="hr-HR" dirty="0"/>
                  <a:t/>
                </a:r>
                <a:br>
                  <a:rPr lang="hr-HR" dirty="0"/>
                </a:br>
                <a:r>
                  <a:rPr lang="hr-HR" dirty="0" smtClean="0"/>
                  <a:t>	- </a:t>
                </a:r>
                <a:r>
                  <a:rPr lang="hr-HR" dirty="0"/>
                  <a:t>Ulazni prozor je debljine 2.25 </a:t>
                </a:r>
                <a:r>
                  <a:rPr lang="hr-HR" dirty="0" err="1"/>
                  <a:t>μm</a:t>
                </a:r>
                <a:r>
                  <a:rPr lang="hr-HR" dirty="0"/>
                  <a:t> od </a:t>
                </a:r>
                <a:r>
                  <a:rPr lang="hr-HR" i="1" dirty="0" err="1" smtClean="0"/>
                  <a:t>Havar</a:t>
                </a:r>
                <a:r>
                  <a:rPr lang="hr-HR" i="1" dirty="0" smtClean="0"/>
                  <a:t> </a:t>
                </a:r>
                <a:r>
                  <a:rPr lang="hr-HR" dirty="0" smtClean="0"/>
                  <a:t>materijala</a:t>
                </a:r>
                <a:r>
                  <a:rPr lang="hr-HR" dirty="0"/>
                  <a:t/>
                </a:r>
                <a:br>
                  <a:rPr lang="hr-HR" dirty="0"/>
                </a:br>
                <a:r>
                  <a:rPr lang="hr-HR" dirty="0" smtClean="0"/>
                  <a:t>	- </a:t>
                </a:r>
                <a:r>
                  <a:rPr lang="hr-HR" dirty="0"/>
                  <a:t>Tlak plina mete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hr-HR" i="1"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hr-HR" i="1">
                            <a:latin typeface="Cambria Math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hr-HR" b="0" i="0" smtClean="0">
                            <a:latin typeface="Cambria Math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hr-HR" dirty="0"/>
                  <a:t> je 355 mbar</a:t>
                </a:r>
                <a:endParaRPr lang="en-GB" dirty="0"/>
              </a:p>
              <a:p>
                <a:pPr marL="269875" lvl="0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3997325" algn="l"/>
                  </a:tabLst>
                </a:pPr>
                <a:r>
                  <a:rPr lang="hr-HR" dirty="0"/>
                  <a:t>Detektorski postav je pomican duž smjera </a:t>
                </a:r>
                <a:r>
                  <a:rPr lang="hr-HR" dirty="0" smtClean="0"/>
                  <a:t>ulaznog snopa </a:t>
                </a:r>
                <a:r>
                  <a:rPr lang="hr-HR" dirty="0"/>
                  <a:t>po cijeloj dužini komore u intervalu od 1 cm</a:t>
                </a:r>
                <a:endParaRPr lang="en-GB" dirty="0"/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3997325" algn="l"/>
                  </a:tabLst>
                </a:pPr>
                <a:r>
                  <a:rPr lang="hr-HR" dirty="0" smtClean="0"/>
                  <a:t>Zone </a:t>
                </a:r>
                <a:r>
                  <a:rPr lang="hr-HR" dirty="0"/>
                  <a:t>udaljenosti sa uspješnom detekcijom produkata</a:t>
                </a:r>
                <a:r>
                  <a:rPr lang="en-GB" dirty="0"/>
                  <a:t> </a:t>
                </a:r>
                <a:r>
                  <a:rPr lang="hr-HR" dirty="0"/>
                  <a:t>su promatrane u manjim </a:t>
                </a:r>
                <a:r>
                  <a:rPr lang="hr-HR" dirty="0" smtClean="0"/>
                  <a:t>intervalima</a:t>
                </a:r>
                <a:br>
                  <a:rPr lang="hr-HR" dirty="0" smtClean="0"/>
                </a:br>
                <a:r>
                  <a:rPr lang="hr-HR" dirty="0" smtClean="0"/>
                  <a:t>(od </a:t>
                </a:r>
                <a:r>
                  <a:rPr lang="hr-HR" dirty="0"/>
                  <a:t>0.2 mm do 0.5 mm)</a:t>
                </a:r>
                <a:r>
                  <a:rPr lang="en-GB" dirty="0"/>
                  <a:t> </a:t>
                </a:r>
                <a:endParaRPr lang="en-GB" dirty="0" smtClean="0"/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3997325" algn="l"/>
                  </a:tabLst>
                </a:pPr>
                <a:r>
                  <a:rPr lang="hr-HR" dirty="0"/>
                  <a:t>Svaka pozicija je simulirana sa 300 000 </a:t>
                </a:r>
                <a:r>
                  <a:rPr lang="hr-HR" dirty="0" smtClean="0"/>
                  <a:t>ponavljanja</a:t>
                </a:r>
                <a:endParaRPr lang="en-GB" dirty="0" smtClean="0"/>
              </a:p>
              <a:p>
                <a:pPr marL="269875" indent="-269875">
                  <a:lnSpc>
                    <a:spcPct val="100000"/>
                  </a:lnSpc>
                  <a:buFont typeface="Courier New" charset="0"/>
                  <a:buChar char="o"/>
                  <a:tabLst>
                    <a:tab pos="3997325" algn="l"/>
                  </a:tabLst>
                </a:pPr>
                <a:r>
                  <a:rPr lang="hr-HR" dirty="0"/>
                  <a:t>Čestice su praćene u integracijskim koracima od 1 mm</a:t>
                </a:r>
                <a:r>
                  <a:rPr lang="en-GB" dirty="0"/>
                  <a:t> </a:t>
                </a:r>
                <a:endParaRPr lang="hr-HR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497688" y="1249127"/>
                <a:ext cx="10058400" cy="4482254"/>
              </a:xfrm>
              <a:blipFill rotWithShape="0">
                <a:blip r:embed="rId2"/>
                <a:stretch>
                  <a:fillRect l="-1515" t="-3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122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459</TotalTime>
  <Words>320</Words>
  <Application>Microsoft Macintosh PowerPoint</Application>
  <PresentationFormat>Widescreen</PresentationFormat>
  <Paragraphs>126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Calibri Light</vt:lpstr>
      <vt:lpstr>Cambria Math</vt:lpstr>
      <vt:lpstr>Courier New</vt:lpstr>
      <vt:lpstr>Retrospect</vt:lpstr>
      <vt:lpstr>Optimizacija detektorskog postava za mjerenje nuklearne reakcije (_ ^20)Ne+(_ ^4)He→ (_ ^12)C+(_ ^12)C Monte Carlo simulacijom  </vt:lpstr>
      <vt:lpstr>Uvod</vt:lpstr>
      <vt:lpstr>Motivacija</vt:lpstr>
      <vt:lpstr>Eksperimentalna tehnika:</vt:lpstr>
      <vt:lpstr>Eksperimentalna tehnika:</vt:lpstr>
      <vt:lpstr>Eksperimentalna tehnika:</vt:lpstr>
      <vt:lpstr>Simulacijski program:</vt:lpstr>
      <vt:lpstr>Simulacijski program:</vt:lpstr>
      <vt:lpstr>Simulacija (DISC i LAMP konfiguracija):</vt:lpstr>
      <vt:lpstr>Rezultati (DISC konfiguracija):</vt:lpstr>
      <vt:lpstr>Rezultati (DISC konfiguracija):</vt:lpstr>
      <vt:lpstr>Rezultati (DISC konfiguracija):</vt:lpstr>
      <vt:lpstr>Rezultati (DISC konfiguracija):</vt:lpstr>
      <vt:lpstr>Rezultati (DISC konfiguracija):</vt:lpstr>
      <vt:lpstr>Rezultati (LAMP konfiguracija):</vt:lpstr>
      <vt:lpstr>Rezultati (LAMP konfiguracija):</vt:lpstr>
      <vt:lpstr>Rezultati (LAMP konfiguracija):</vt:lpstr>
      <vt:lpstr>Rezultati (LAMP konfiguracija):</vt:lpstr>
      <vt:lpstr>Zaključak:</vt:lpstr>
      <vt:lpstr>Zaključak:</vt:lpstr>
      <vt:lpstr>Literatura: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Optimizacija detektorskog postava za mjerenje nuklearne reakcije 20Ne + 4He −→ 12C + 12C Monte Carlo simulacijom  </dc:title>
  <dc:creator>Microsoft Office User</dc:creator>
  <cp:lastModifiedBy>Microsoft Office User</cp:lastModifiedBy>
  <cp:revision>136</cp:revision>
  <cp:lastPrinted>2022-01-27T21:05:10Z</cp:lastPrinted>
  <dcterms:created xsi:type="dcterms:W3CDTF">2022-01-27T20:48:03Z</dcterms:created>
  <dcterms:modified xsi:type="dcterms:W3CDTF">2022-01-28T22:55:29Z</dcterms:modified>
</cp:coreProperties>
</file>