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58" r:id="rId5"/>
    <p:sldId id="281" r:id="rId6"/>
    <p:sldId id="282" r:id="rId7"/>
    <p:sldId id="283" r:id="rId8"/>
    <p:sldId id="262" r:id="rId9"/>
    <p:sldId id="263" r:id="rId10"/>
    <p:sldId id="264" r:id="rId11"/>
    <p:sldId id="284" r:id="rId12"/>
    <p:sldId id="285" r:id="rId13"/>
    <p:sldId id="265" r:id="rId14"/>
    <p:sldId id="266" r:id="rId15"/>
    <p:sldId id="277" r:id="rId16"/>
    <p:sldId id="286" r:id="rId17"/>
    <p:sldId id="273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5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1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0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0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6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6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0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0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7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1156D-8474-49A9-A596-F21C86ADB039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FE5DA-DB0D-4CC0-B467-B46F852F8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13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cap="none" dirty="0" smtClean="0"/>
              <a:t>Ispitivanje svojstava LGAD detektora pomoću snopova protona s energijama od 0.5 </a:t>
            </a:r>
            <a:r>
              <a:rPr lang="hr-HR" cap="none" dirty="0" err="1" smtClean="0"/>
              <a:t>MeV</a:t>
            </a:r>
            <a:r>
              <a:rPr lang="hr-HR" cap="none" dirty="0" smtClean="0"/>
              <a:t>-a do 2 </a:t>
            </a:r>
            <a:r>
              <a:rPr lang="hr-HR" cap="none" dirty="0" err="1" smtClean="0"/>
              <a:t>MeV</a:t>
            </a:r>
            <a:r>
              <a:rPr lang="hr-HR" cap="none" dirty="0" smtClean="0"/>
              <a:t>-a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92057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SAMOSTALNI SEMINAR IZ ISTRAŽIVANJA U FIZICI</a:t>
            </a:r>
            <a:endParaRPr lang="hr-HR" dirty="0"/>
          </a:p>
          <a:p>
            <a:r>
              <a:rPr lang="hr-HR" dirty="0" smtClean="0"/>
              <a:t>MENTOR: dr. </a:t>
            </a:r>
            <a:r>
              <a:rPr lang="hr-HR" dirty="0" err="1" smtClean="0"/>
              <a:t>sc</a:t>
            </a:r>
            <a:r>
              <a:rPr lang="hr-HR" dirty="0" smtClean="0"/>
              <a:t>. Milko </a:t>
            </a:r>
            <a:r>
              <a:rPr lang="hr-HR" dirty="0" err="1" smtClean="0"/>
              <a:t>jakšić</a:t>
            </a:r>
            <a:endParaRPr lang="hr-HR" dirty="0" smtClean="0"/>
          </a:p>
          <a:p>
            <a:r>
              <a:rPr lang="hr-HR" dirty="0" smtClean="0"/>
              <a:t>Student: Karla </a:t>
            </a:r>
            <a:r>
              <a:rPr lang="hr-HR" dirty="0" err="1" smtClean="0"/>
              <a:t>ivanković</a:t>
            </a:r>
            <a:endParaRPr lang="hr-HR" dirty="0" smtClean="0"/>
          </a:p>
          <a:p>
            <a:r>
              <a:rPr lang="hr-HR" dirty="0" smtClean="0"/>
              <a:t>PMF FIZIČKI ODSJEK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69" y="1697046"/>
            <a:ext cx="5891213" cy="418430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46705" y="2688878"/>
            <a:ext cx="3856037" cy="310232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Ionska </a:t>
            </a:r>
            <a:r>
              <a:rPr lang="hr-HR" sz="2400" dirty="0" err="1" smtClean="0"/>
              <a:t>mikroproba</a:t>
            </a:r>
            <a:endParaRPr lang="hr-HR" sz="2400" dirty="0" smtClean="0"/>
          </a:p>
          <a:p>
            <a:endParaRPr lang="hr-H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 smtClean="0"/>
              <a:t>Skenirajuća</a:t>
            </a:r>
            <a:r>
              <a:rPr lang="hr-HR" sz="2400" dirty="0" smtClean="0"/>
              <a:t> </a:t>
            </a:r>
            <a:r>
              <a:rPr lang="hr-HR" sz="2400" dirty="0"/>
              <a:t>transmisijska ionska </a:t>
            </a:r>
            <a:r>
              <a:rPr lang="hr-HR" sz="2400" dirty="0" smtClean="0"/>
              <a:t>mikroskopija (STIM)</a:t>
            </a:r>
            <a:endParaRPr lang="hr-HR" sz="2200" dirty="0" smtClean="0"/>
          </a:p>
          <a:p>
            <a:endParaRPr lang="hr-HR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 smtClean="0"/>
              <a:t>Spector</a:t>
            </a:r>
            <a:r>
              <a:rPr lang="hr-HR" sz="2400" dirty="0" smtClean="0"/>
              <a:t> 2 program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914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9912" y="394827"/>
            <a:ext cx="9906000" cy="1477961"/>
          </a:xfrm>
        </p:spPr>
        <p:txBody>
          <a:bodyPr/>
          <a:lstStyle/>
          <a:p>
            <a:r>
              <a:rPr lang="hr-HR" dirty="0"/>
              <a:t>SRIM PROGRAM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596537" y="2153709"/>
            <a:ext cx="4649783" cy="823912"/>
          </a:xfrm>
        </p:spPr>
        <p:txBody>
          <a:bodyPr/>
          <a:lstStyle/>
          <a:p>
            <a:r>
              <a:rPr lang="hr-HR" dirty="0" smtClean="0"/>
              <a:t>Dubina prodiranja vodika u siliciju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179912" y="2390480"/>
            <a:ext cx="4185623" cy="38803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SRIM unos podataka:</a:t>
            </a:r>
          </a:p>
          <a:p>
            <a:r>
              <a:rPr lang="hr-HR" dirty="0" smtClean="0"/>
              <a:t>Podaci o ionima (element, energija)</a:t>
            </a:r>
          </a:p>
          <a:p>
            <a:r>
              <a:rPr lang="hr-HR" dirty="0" smtClean="0"/>
              <a:t>Podaci o meti (sastav, debljina)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SRIM simulacije</a:t>
            </a:r>
            <a:r>
              <a:rPr lang="hr-HR" dirty="0" smtClean="0"/>
              <a:t>: </a:t>
            </a:r>
          </a:p>
          <a:p>
            <a:r>
              <a:rPr lang="hr-HR" dirty="0" smtClean="0"/>
              <a:t>Dubina prodiranja</a:t>
            </a:r>
          </a:p>
          <a:p>
            <a:r>
              <a:rPr lang="hr-HR" dirty="0" smtClean="0"/>
              <a:t>Zaustavna snaga</a:t>
            </a:r>
          </a:p>
          <a:p>
            <a:r>
              <a:rPr lang="hr-HR" dirty="0" smtClean="0"/>
              <a:t>Ionizacija, raspršenje…</a:t>
            </a:r>
          </a:p>
          <a:p>
            <a:endParaRPr lang="en-US" dirty="0"/>
          </a:p>
        </p:txBody>
      </p:sp>
      <p:pic>
        <p:nvPicPr>
          <p:cNvPr id="11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537" y="3118585"/>
            <a:ext cx="4703443" cy="2210401"/>
          </a:xfrm>
        </p:spPr>
      </p:pic>
    </p:spTree>
    <p:extLst>
      <p:ext uri="{BB962C8B-B14F-4D97-AF65-F5344CB8AC3E}">
        <p14:creationId xmlns:p14="http://schemas.microsoft.com/office/powerpoint/2010/main" val="46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err="1" smtClean="0"/>
              <a:t>Srim</a:t>
            </a:r>
            <a:r>
              <a:rPr lang="hr-HR" cap="none" dirty="0" smtClean="0"/>
              <a:t> simulacije za protone u siliciju </a:t>
            </a:r>
            <a:endParaRPr lang="en-US" cap="non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7" y="2743405"/>
            <a:ext cx="3900707" cy="3187435"/>
          </a:xfrm>
        </p:spPr>
      </p:pic>
      <p:sp>
        <p:nvSpPr>
          <p:cNvPr id="5" name="TextBox 4"/>
          <p:cNvSpPr txBox="1"/>
          <p:nvPr/>
        </p:nvSpPr>
        <p:spPr>
          <a:xfrm>
            <a:off x="1218344" y="6087711"/>
            <a:ext cx="2861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s energijom 0.75 </a:t>
            </a:r>
            <a:r>
              <a:rPr lang="hr-H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MeV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 (</a:t>
            </a:r>
            <a:r>
              <a:rPr lang="hr-H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µm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854054"/>
            <a:ext cx="5565273" cy="462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REZULTATI I DISKUSIJA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4" y="627735"/>
            <a:ext cx="4904680" cy="319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9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KORAK 1: </a:t>
            </a:r>
            <a:r>
              <a:rPr lang="hr-HR" cap="none" dirty="0" smtClean="0"/>
              <a:t>Definiranje mrežice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„600 </a:t>
            </a:r>
            <a:r>
              <a:rPr lang="hr-HR" dirty="0" err="1" smtClean="0"/>
              <a:t>mesh</a:t>
            </a:r>
            <a:r>
              <a:rPr lang="hr-HR" dirty="0" smtClean="0"/>
              <a:t>” </a:t>
            </a:r>
            <a:r>
              <a:rPr lang="hr-HR" dirty="0" err="1" smtClean="0"/>
              <a:t>grid</a:t>
            </a:r>
            <a:endParaRPr lang="hr-HR" dirty="0" smtClean="0"/>
          </a:p>
          <a:p>
            <a:r>
              <a:rPr lang="hr-HR" dirty="0" smtClean="0"/>
              <a:t>600 zareza po inču</a:t>
            </a:r>
          </a:p>
          <a:p>
            <a:r>
              <a:rPr lang="hr-HR" dirty="0" smtClean="0"/>
              <a:t>Veličina rupe („H”) </a:t>
            </a:r>
            <a:r>
              <a:rPr lang="hr-HR" dirty="0"/>
              <a:t>= 37 </a:t>
            </a:r>
            <a:r>
              <a:rPr lang="hr-HR" sz="2000" i="1" dirty="0" smtClean="0"/>
              <a:t>µ</a:t>
            </a:r>
            <a:r>
              <a:rPr lang="hr-HR" i="1" dirty="0" smtClean="0"/>
              <a:t>m</a:t>
            </a:r>
          </a:p>
          <a:p>
            <a:r>
              <a:rPr lang="hr-HR" dirty="0" smtClean="0"/>
              <a:t>Veličina</a:t>
            </a:r>
            <a:r>
              <a:rPr lang="hr-HR" i="1" dirty="0" smtClean="0"/>
              <a:t> linije („B”) = 5 </a:t>
            </a:r>
            <a:r>
              <a:rPr lang="hr-HR" sz="2000" i="1" dirty="0"/>
              <a:t>µ</a:t>
            </a:r>
            <a:r>
              <a:rPr lang="hr-HR" i="1" dirty="0"/>
              <a:t>m</a:t>
            </a:r>
          </a:p>
          <a:p>
            <a:r>
              <a:rPr lang="hr-HR" dirty="0" smtClean="0"/>
              <a:t>Veličina mape u </a:t>
            </a:r>
            <a:r>
              <a:rPr lang="hr-HR" dirty="0" err="1" smtClean="0"/>
              <a:t>pikselima</a:t>
            </a:r>
            <a:r>
              <a:rPr lang="hr-HR" dirty="0" smtClean="0"/>
              <a:t> 128x128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61" y="4103074"/>
            <a:ext cx="2372212" cy="2488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44" y="826748"/>
            <a:ext cx="2951184" cy="415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8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KORAK 2: </a:t>
            </a:r>
            <a:r>
              <a:rPr lang="hr-HR" cap="none" dirty="0" smtClean="0"/>
              <a:t>Računanje stvarne dimenzije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969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dirty="0" smtClean="0"/>
              <a:t>Energija 750 </a:t>
            </a:r>
            <a:r>
              <a:rPr lang="hr-HR" b="1" dirty="0" err="1"/>
              <a:t>keV</a:t>
            </a:r>
            <a:r>
              <a:rPr lang="hr-HR" b="1" dirty="0"/>
              <a:t>, </a:t>
            </a:r>
            <a:r>
              <a:rPr lang="hr-HR" b="1" dirty="0" smtClean="0"/>
              <a:t>veličina skeniranja 3x1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BC </a:t>
            </a:r>
            <a:r>
              <a:rPr lang="hr-HR" dirty="0"/>
              <a:t>= </a:t>
            </a:r>
            <a:r>
              <a:rPr lang="hr-HR" dirty="0" smtClean="0"/>
              <a:t>16*H+16*B </a:t>
            </a:r>
            <a:r>
              <a:rPr lang="hr-HR" dirty="0"/>
              <a:t>= 672 </a:t>
            </a:r>
            <a:r>
              <a:rPr lang="hr-HR" i="1" dirty="0" smtClean="0"/>
              <a:t>µm</a:t>
            </a:r>
            <a:endParaRPr lang="hr-HR" i="1" dirty="0"/>
          </a:p>
          <a:p>
            <a:pPr marL="0" indent="0">
              <a:buNone/>
            </a:pPr>
            <a:r>
              <a:rPr lang="hr-HR" dirty="0"/>
              <a:t>AB = 13 </a:t>
            </a:r>
            <a:r>
              <a:rPr lang="hr-HR" dirty="0" err="1" smtClean="0"/>
              <a:t>px</a:t>
            </a:r>
            <a:endParaRPr lang="hr-HR" dirty="0"/>
          </a:p>
          <a:p>
            <a:pPr marL="0" indent="0">
              <a:buNone/>
            </a:pPr>
            <a:r>
              <a:rPr lang="hr-HR" dirty="0" err="1"/>
              <a:t>tan</a:t>
            </a:r>
            <a:r>
              <a:rPr lang="hr-HR" dirty="0"/>
              <a:t>(</a:t>
            </a:r>
            <a:r>
              <a:rPr lang="el-GR" dirty="0"/>
              <a:t>θ</a:t>
            </a:r>
            <a:r>
              <a:rPr lang="hr-HR" dirty="0"/>
              <a:t>) = 13/128 -&gt; </a:t>
            </a:r>
            <a:r>
              <a:rPr lang="el-GR" dirty="0"/>
              <a:t>θ</a:t>
            </a:r>
            <a:r>
              <a:rPr lang="hr-HR" dirty="0"/>
              <a:t> = 5.79922</a:t>
            </a:r>
          </a:p>
          <a:p>
            <a:pPr marL="0" indent="0">
              <a:buNone/>
            </a:pPr>
            <a:r>
              <a:rPr lang="hr-HR" dirty="0" err="1"/>
              <a:t>Y</a:t>
            </a:r>
            <a:r>
              <a:rPr lang="hr-HR" sz="1400" dirty="0" err="1"/>
              <a:t>real</a:t>
            </a:r>
            <a:r>
              <a:rPr lang="hr-HR" sz="1400" dirty="0"/>
              <a:t> </a:t>
            </a:r>
            <a:r>
              <a:rPr lang="hr-HR" dirty="0"/>
              <a:t>= </a:t>
            </a:r>
            <a:r>
              <a:rPr lang="hr-HR" dirty="0" err="1" smtClean="0"/>
              <a:t>BCcos</a:t>
            </a:r>
            <a:r>
              <a:rPr lang="hr-HR" dirty="0" smtClean="0"/>
              <a:t>(</a:t>
            </a:r>
            <a:r>
              <a:rPr lang="el-GR" dirty="0"/>
              <a:t>θ</a:t>
            </a:r>
            <a:r>
              <a:rPr lang="hr-HR" dirty="0"/>
              <a:t>) = 668.56 </a:t>
            </a:r>
            <a:r>
              <a:rPr lang="hr-HR" i="1" dirty="0"/>
              <a:t>µ</a:t>
            </a:r>
            <a:r>
              <a:rPr lang="hr-HR" i="1" dirty="0" smtClean="0"/>
              <a:t>m</a:t>
            </a:r>
            <a:endParaRPr lang="hr-HR" i="1" dirty="0"/>
          </a:p>
          <a:p>
            <a:pPr marL="0" indent="0">
              <a:buNone/>
            </a:pPr>
            <a:r>
              <a:rPr lang="hr-HR" dirty="0" smtClean="0"/>
              <a:t>Stvarna veličina </a:t>
            </a:r>
            <a:r>
              <a:rPr lang="hr-HR" dirty="0" err="1" smtClean="0"/>
              <a:t>piksela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dirty="0"/>
              <a:t>∆p= 668.56 </a:t>
            </a:r>
            <a:r>
              <a:rPr lang="hr-HR" i="1" dirty="0"/>
              <a:t>µ</a:t>
            </a:r>
            <a:r>
              <a:rPr lang="hr-HR" i="1" dirty="0" smtClean="0"/>
              <a:t>m</a:t>
            </a:r>
            <a:r>
              <a:rPr lang="hr-HR" dirty="0"/>
              <a:t>∕128 </a:t>
            </a:r>
            <a:r>
              <a:rPr lang="hr-HR" i="1" dirty="0" err="1"/>
              <a:t>px</a:t>
            </a:r>
            <a:r>
              <a:rPr lang="hr-HR" dirty="0"/>
              <a:t> = 5.22 </a:t>
            </a:r>
            <a:r>
              <a:rPr lang="hr-HR" i="1" dirty="0"/>
              <a:t>µ</a:t>
            </a:r>
            <a:r>
              <a:rPr lang="hr-HR" i="1" dirty="0" smtClean="0"/>
              <a:t>m/</a:t>
            </a:r>
            <a:r>
              <a:rPr lang="hr-HR" i="1" dirty="0" err="1" smtClean="0"/>
              <a:t>px</a:t>
            </a:r>
            <a:endParaRPr lang="hr-HR" i="1" dirty="0"/>
          </a:p>
          <a:p>
            <a:r>
              <a:rPr lang="hr-HR" dirty="0" smtClean="0"/>
              <a:t>Iz veličine skeniranja 3x1 u </a:t>
            </a:r>
            <a:r>
              <a:rPr lang="hr-HR" dirty="0"/>
              <a:t>1x1: 1/3 * ∆p </a:t>
            </a:r>
            <a:r>
              <a:rPr lang="hr-HR" dirty="0" smtClean="0"/>
              <a:t>= 1.74 </a:t>
            </a:r>
            <a:r>
              <a:rPr lang="hr-HR" i="1" dirty="0" smtClean="0"/>
              <a:t>µm/</a:t>
            </a:r>
            <a:r>
              <a:rPr lang="hr-HR" i="1" dirty="0" err="1" smtClean="0"/>
              <a:t>px</a:t>
            </a:r>
            <a:endParaRPr lang="hr-HR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24" y="1712685"/>
            <a:ext cx="5217876" cy="39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Rezultati za sve tri energije </a:t>
            </a:r>
            <a:endParaRPr lang="en-US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567661"/>
              </p:ext>
            </p:extLst>
          </p:nvPr>
        </p:nvGraphicFramePr>
        <p:xfrm>
          <a:off x="389974" y="1896403"/>
          <a:ext cx="4381204" cy="1280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6833"/>
                <a:gridCol w="1005324"/>
                <a:gridCol w="1080894"/>
                <a:gridCol w="1128153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ENERGIJA (</a:t>
                      </a:r>
                      <a:r>
                        <a:rPr lang="hr-HR" dirty="0" err="1" smtClean="0"/>
                        <a:t>MeV</a:t>
                      </a:r>
                      <a:r>
                        <a:rPr lang="hr-HR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/>
                        <a:t>∆p (</a:t>
                      </a:r>
                      <a:r>
                        <a:rPr lang="hr-HR" i="1" dirty="0" smtClean="0"/>
                        <a:t>µm/</a:t>
                      </a:r>
                      <a:r>
                        <a:rPr lang="hr-HR" i="1" dirty="0" err="1" smtClean="0"/>
                        <a:t>px</a:t>
                      </a:r>
                      <a:r>
                        <a:rPr lang="hr-HR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1.27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Content Placeholder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29" y="2218037"/>
            <a:ext cx="3427210" cy="2894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2729" y="1756372"/>
            <a:ext cx="3874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E=1.15 </a:t>
            </a:r>
            <a:r>
              <a:rPr lang="hr-HR" dirty="0" err="1" smtClean="0"/>
              <a:t>MeV</a:t>
            </a:r>
            <a:r>
              <a:rPr lang="hr-HR" dirty="0" smtClean="0"/>
              <a:t>, </a:t>
            </a:r>
            <a:r>
              <a:rPr lang="hr-HR" dirty="0"/>
              <a:t>3x1, </a:t>
            </a:r>
            <a:r>
              <a:rPr lang="hr-HR" i="1" dirty="0"/>
              <a:t>∆p = 4.29 µm/</a:t>
            </a:r>
            <a:r>
              <a:rPr lang="hr-HR" i="1" dirty="0" err="1"/>
              <a:t>px</a:t>
            </a:r>
            <a:endParaRPr lang="hr-HR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04" y="3713688"/>
            <a:ext cx="3462249" cy="26888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8598" y="3892990"/>
            <a:ext cx="3548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E=1.5 </a:t>
            </a:r>
            <a:r>
              <a:rPr lang="hr-HR" dirty="0" err="1" smtClean="0"/>
              <a:t>MeV</a:t>
            </a:r>
            <a:r>
              <a:rPr lang="hr-HR" dirty="0" smtClean="0"/>
              <a:t>, </a:t>
            </a:r>
            <a:r>
              <a:rPr lang="hr-HR" dirty="0"/>
              <a:t>4x1, </a:t>
            </a:r>
            <a:r>
              <a:rPr lang="hr-HR" i="1" dirty="0"/>
              <a:t>∆p =</a:t>
            </a:r>
            <a:r>
              <a:rPr lang="hr-HR" dirty="0"/>
              <a:t> 4.94 </a:t>
            </a:r>
            <a:r>
              <a:rPr lang="hr-HR" i="1" dirty="0"/>
              <a:t>µm/</a:t>
            </a:r>
            <a:r>
              <a:rPr lang="hr-HR" i="1" dirty="0" err="1"/>
              <a:t>px</a:t>
            </a:r>
            <a:endParaRPr lang="hr-HR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613" y="515999"/>
            <a:ext cx="9906000" cy="1477961"/>
          </a:xfrm>
        </p:spPr>
        <p:txBody>
          <a:bodyPr/>
          <a:lstStyle/>
          <a:p>
            <a:r>
              <a:rPr lang="hr-HR" cap="none" dirty="0" smtClean="0"/>
              <a:t>Primjeri mapa snimljenih za tri energije i napon 80 v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04" y="2256284"/>
            <a:ext cx="4649783" cy="823912"/>
          </a:xfrm>
        </p:spPr>
        <p:txBody>
          <a:bodyPr/>
          <a:lstStyle/>
          <a:p>
            <a:r>
              <a:rPr lang="hr-HR" dirty="0" smtClean="0"/>
              <a:t>E=0.75 </a:t>
            </a:r>
            <a:r>
              <a:rPr lang="hr-HR" dirty="0" err="1" smtClean="0"/>
              <a:t>M</a:t>
            </a:r>
            <a:r>
              <a:rPr lang="hr-HR" cap="none" dirty="0" err="1" smtClean="0"/>
              <a:t>e</a:t>
            </a:r>
            <a:r>
              <a:rPr lang="hr-HR" dirty="0" err="1" smtClean="0"/>
              <a:t>V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4" y="3225796"/>
            <a:ext cx="3506839" cy="2717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4374" y="2217745"/>
            <a:ext cx="4646602" cy="830711"/>
          </a:xfrm>
        </p:spPr>
        <p:txBody>
          <a:bodyPr/>
          <a:lstStyle/>
          <a:p>
            <a:r>
              <a:rPr lang="hr-HR" dirty="0" smtClean="0"/>
              <a:t>E=1.15 </a:t>
            </a:r>
            <a:r>
              <a:rPr lang="hr-HR" dirty="0" err="1" smtClean="0"/>
              <a:t>M</a:t>
            </a:r>
            <a:r>
              <a:rPr lang="hr-HR" cap="none" dirty="0" err="1" smtClean="0"/>
              <a:t>e</a:t>
            </a:r>
            <a:r>
              <a:rPr lang="hr-HR" dirty="0" err="1" smtClean="0"/>
              <a:t>V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330" y="3225796"/>
            <a:ext cx="3482566" cy="27178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15" y="3225796"/>
            <a:ext cx="3515305" cy="27037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99107" y="2325662"/>
            <a:ext cx="34078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r>
              <a:rPr lang="hr-HR" sz="2400" dirty="0" smtClean="0"/>
              <a:t>E=1.5 </a:t>
            </a:r>
            <a:r>
              <a:rPr lang="hr-HR" sz="2400" dirty="0" err="1" smtClean="0"/>
              <a:t>MeV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48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KORAK 3: </a:t>
            </a:r>
            <a:r>
              <a:rPr lang="hr-HR" cap="none" dirty="0" smtClean="0"/>
              <a:t>Računanje širine </a:t>
            </a:r>
            <a:r>
              <a:rPr lang="hr-HR" cap="none" dirty="0" err="1" smtClean="0"/>
              <a:t>interpada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1410" y="2249485"/>
            <a:ext cx="4878391" cy="3541713"/>
          </a:xfrm>
        </p:spPr>
        <p:txBody>
          <a:bodyPr>
            <a:normAutofit lnSpcReduction="10000"/>
          </a:bodyPr>
          <a:lstStyle/>
          <a:p>
            <a:r>
              <a:rPr lang="hr-HR" dirty="0" err="1" smtClean="0"/>
              <a:t>Histogram</a:t>
            </a:r>
            <a:r>
              <a:rPr lang="hr-HR" dirty="0" smtClean="0"/>
              <a:t> iz </a:t>
            </a:r>
            <a:r>
              <a:rPr lang="hr-HR" dirty="0" err="1" smtClean="0"/>
              <a:t>Spector</a:t>
            </a:r>
            <a:r>
              <a:rPr lang="hr-HR" dirty="0" smtClean="0"/>
              <a:t> 2 programa obrađen je </a:t>
            </a:r>
            <a:r>
              <a:rPr lang="hr-HR" dirty="0" err="1" smtClean="0"/>
              <a:t>QtiPlotu</a:t>
            </a:r>
            <a:endParaRPr lang="hr-HR" dirty="0" smtClean="0"/>
          </a:p>
          <a:p>
            <a:r>
              <a:rPr lang="hr-HR" dirty="0" smtClean="0"/>
              <a:t>Udaljenost između točaka A i B je širina </a:t>
            </a:r>
            <a:r>
              <a:rPr lang="hr-HR" dirty="0" err="1" smtClean="0"/>
              <a:t>interpada</a:t>
            </a:r>
            <a:r>
              <a:rPr lang="hr-HR" dirty="0"/>
              <a:t> </a:t>
            </a:r>
            <a:r>
              <a:rPr lang="hr-HR" dirty="0" smtClean="0"/>
              <a:t>u </a:t>
            </a:r>
            <a:r>
              <a:rPr lang="hr-HR" dirty="0" err="1" smtClean="0"/>
              <a:t>pikselima</a:t>
            </a:r>
            <a:endParaRPr lang="hr-HR" dirty="0" smtClean="0"/>
          </a:p>
          <a:p>
            <a:r>
              <a:rPr lang="hr-HR" dirty="0"/>
              <a:t>d = 48.69 </a:t>
            </a:r>
            <a:r>
              <a:rPr lang="hr-HR" i="1" dirty="0" err="1"/>
              <a:t>px</a:t>
            </a:r>
            <a:endParaRPr lang="hr-HR" i="1" dirty="0"/>
          </a:p>
          <a:p>
            <a:r>
              <a:rPr lang="hr-HR" dirty="0" smtClean="0"/>
              <a:t>U stvarnoj dimenziji: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D= </a:t>
            </a:r>
            <a:r>
              <a:rPr lang="hr-HR" dirty="0"/>
              <a:t>d*1.70 µ</a:t>
            </a:r>
            <a:r>
              <a:rPr lang="hr-HR" i="1" dirty="0"/>
              <a:t>m/</a:t>
            </a:r>
            <a:r>
              <a:rPr lang="hr-HR" i="1" dirty="0" err="1"/>
              <a:t>px</a:t>
            </a:r>
            <a:r>
              <a:rPr lang="hr-HR" dirty="0"/>
              <a:t> = 82.77 µ</a:t>
            </a:r>
            <a:r>
              <a:rPr lang="hr-HR" i="1" dirty="0"/>
              <a:t>m</a:t>
            </a:r>
          </a:p>
          <a:p>
            <a:endParaRPr lang="hr-HR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97" y="1820968"/>
            <a:ext cx="5854943" cy="4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REZULTATI</a:t>
            </a:r>
            <a:endParaRPr lang="en-US" cap="non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831198"/>
              </p:ext>
            </p:extLst>
          </p:nvPr>
        </p:nvGraphicFramePr>
        <p:xfrm>
          <a:off x="330184" y="2684268"/>
          <a:ext cx="486450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26"/>
                <a:gridCol w="1216126"/>
                <a:gridCol w="1216126"/>
                <a:gridCol w="1216126"/>
              </a:tblGrid>
              <a:tr h="371687">
                <a:tc>
                  <a:txBody>
                    <a:bodyPr/>
                    <a:lstStyle/>
                    <a:p>
                      <a:r>
                        <a:rPr lang="hr-HR" dirty="0" smtClean="0"/>
                        <a:t>Energija (</a:t>
                      </a:r>
                      <a:r>
                        <a:rPr lang="hr-HR" dirty="0" err="1" smtClean="0"/>
                        <a:t>MeV</a:t>
                      </a:r>
                      <a:r>
                        <a:rPr lang="hr-HR" dirty="0" smtClean="0"/>
                        <a:t>)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0.75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1.15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1.5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1687">
                <a:tc>
                  <a:txBody>
                    <a:bodyPr/>
                    <a:lstStyle/>
                    <a:p>
                      <a:r>
                        <a:rPr lang="hr-HR" dirty="0" smtClean="0"/>
                        <a:t>Greška (µm)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±</a:t>
                      </a:r>
                      <a:r>
                        <a:rPr lang="hr-HR" dirty="0" smtClean="0"/>
                        <a:t>3.40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±</a:t>
                      </a:r>
                      <a:r>
                        <a:rPr lang="hr-HR" dirty="0" smtClean="0"/>
                        <a:t>3.08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±</a:t>
                      </a:r>
                      <a:r>
                        <a:rPr lang="hr-HR" dirty="0" smtClean="0"/>
                        <a:t>2.54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75" y="1274979"/>
            <a:ext cx="6338237" cy="514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LGAD detektori bazirani na PIN diodi</a:t>
            </a:r>
          </a:p>
          <a:p>
            <a:r>
              <a:rPr lang="hr-HR" dirty="0" smtClean="0"/>
              <a:t>Razvoj poluvodičkih detektora počeo 50tih godina prošlog stoljeća</a:t>
            </a:r>
          </a:p>
          <a:p>
            <a:r>
              <a:rPr lang="hr-HR" dirty="0" smtClean="0"/>
              <a:t>Eksperiment izveden u „Laboratoriju za interakcije ionskih snopova” na IRB</a:t>
            </a:r>
          </a:p>
          <a:p>
            <a:r>
              <a:rPr lang="hr-HR" dirty="0" smtClean="0"/>
              <a:t>Cilj: vidjeti kako se mijenja širina </a:t>
            </a:r>
            <a:r>
              <a:rPr lang="hr-HR" dirty="0" err="1" smtClean="0"/>
              <a:t>interpada</a:t>
            </a:r>
            <a:r>
              <a:rPr lang="hr-HR" dirty="0" smtClean="0"/>
              <a:t> detektora s naponom na različitim energijama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1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47" y="1469832"/>
            <a:ext cx="4237467" cy="340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907" y="2394343"/>
            <a:ext cx="4076159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P</a:t>
            </a:r>
            <a:r>
              <a:rPr lang="hr-HR" smtClean="0"/>
              <a:t>ovećanjem </a:t>
            </a:r>
            <a:r>
              <a:rPr lang="hr-HR" dirty="0" smtClean="0"/>
              <a:t>napona veličina </a:t>
            </a:r>
            <a:r>
              <a:rPr lang="hr-HR" dirty="0" err="1" smtClean="0"/>
              <a:t>interpada</a:t>
            </a:r>
            <a:r>
              <a:rPr lang="hr-HR" dirty="0" smtClean="0"/>
              <a:t> se smanjuje</a:t>
            </a:r>
          </a:p>
          <a:p>
            <a:r>
              <a:rPr lang="hr-HR" dirty="0" smtClean="0"/>
              <a:t>Područje 120 V – 160 V za energiju 0.75 </a:t>
            </a:r>
            <a:r>
              <a:rPr lang="hr-HR" dirty="0" err="1" smtClean="0"/>
              <a:t>MeV</a:t>
            </a:r>
            <a:r>
              <a:rPr lang="hr-HR" dirty="0"/>
              <a:t> </a:t>
            </a:r>
            <a:r>
              <a:rPr lang="hr-HR" dirty="0" smtClean="0"/>
              <a:t>?</a:t>
            </a:r>
          </a:p>
          <a:p>
            <a:r>
              <a:rPr lang="hr-HR" dirty="0" smtClean="0"/>
              <a:t>Potrebno je odraditi još mjerenja na većim </a:t>
            </a:r>
          </a:p>
          <a:p>
            <a:pPr marL="0" indent="0">
              <a:buNone/>
            </a:pPr>
            <a:r>
              <a:rPr lang="hr-HR" dirty="0" smtClean="0"/>
              <a:t>energijama</a:t>
            </a:r>
          </a:p>
          <a:p>
            <a:r>
              <a:rPr lang="hr-HR" dirty="0" smtClean="0"/>
              <a:t>Za sva mjerenja širina </a:t>
            </a:r>
            <a:r>
              <a:rPr lang="hr-HR" dirty="0" err="1" smtClean="0"/>
              <a:t>interpada</a:t>
            </a:r>
            <a:r>
              <a:rPr lang="hr-HR" dirty="0" smtClean="0"/>
              <a:t> &gt; 70 µm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86" y="3201493"/>
            <a:ext cx="4414787" cy="3582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103" y="0"/>
            <a:ext cx="3966308" cy="318164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1040936">
            <a:off x="9958812" y="5902859"/>
            <a:ext cx="1088599" cy="362139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8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30522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/>
              <a:t>[1] </a:t>
            </a:r>
            <a:r>
              <a:rPr lang="hr-HR" dirty="0" err="1"/>
              <a:t>Ettore</a:t>
            </a:r>
            <a:r>
              <a:rPr lang="hr-HR" dirty="0"/>
              <a:t> </a:t>
            </a:r>
            <a:r>
              <a:rPr lang="hr-HR" dirty="0" err="1"/>
              <a:t>Vittone</a:t>
            </a:r>
            <a:r>
              <a:rPr lang="hr-HR" dirty="0"/>
              <a:t>, ”Semiconductor </a:t>
            </a:r>
            <a:r>
              <a:rPr lang="hr-HR" dirty="0" err="1"/>
              <a:t>Characterization</a:t>
            </a:r>
            <a:r>
              <a:rPr lang="hr-HR" dirty="0"/>
              <a:t> </a:t>
            </a:r>
            <a:r>
              <a:rPr lang="hr-HR" dirty="0" err="1"/>
              <a:t>by</a:t>
            </a:r>
            <a:r>
              <a:rPr lang="hr-HR" dirty="0"/>
              <a:t> </a:t>
            </a:r>
            <a:r>
              <a:rPr lang="hr-HR" dirty="0" err="1"/>
              <a:t>Scanning</a:t>
            </a:r>
            <a:r>
              <a:rPr lang="hr-HR" dirty="0"/>
              <a:t> Ion </a:t>
            </a:r>
            <a:r>
              <a:rPr lang="hr-HR" dirty="0" err="1"/>
              <a:t>Beam</a:t>
            </a:r>
            <a:r>
              <a:rPr lang="hr-HR" dirty="0"/>
              <a:t> </a:t>
            </a:r>
            <a:r>
              <a:rPr lang="hr-HR" dirty="0" err="1"/>
              <a:t>Induced</a:t>
            </a:r>
            <a:r>
              <a:rPr lang="hr-HR" dirty="0"/>
              <a:t> </a:t>
            </a:r>
            <a:r>
              <a:rPr lang="hr-HR" dirty="0" err="1"/>
              <a:t>Charge</a:t>
            </a:r>
            <a:r>
              <a:rPr lang="hr-HR" dirty="0"/>
              <a:t> (IBIC) </a:t>
            </a:r>
            <a:r>
              <a:rPr lang="hr-HR" dirty="0" err="1"/>
              <a:t>Microscopy</a:t>
            </a:r>
            <a:r>
              <a:rPr lang="hr-HR" dirty="0"/>
              <a:t>”, International </a:t>
            </a:r>
            <a:r>
              <a:rPr lang="hr-HR" dirty="0" err="1"/>
              <a:t>Scholarly</a:t>
            </a:r>
            <a:r>
              <a:rPr lang="hr-HR" dirty="0"/>
              <a:t> Research </a:t>
            </a:r>
            <a:r>
              <a:rPr lang="hr-HR" dirty="0" err="1"/>
              <a:t>Notices</a:t>
            </a:r>
            <a:r>
              <a:rPr lang="hr-HR" dirty="0"/>
              <a:t>, vol. 2013 </a:t>
            </a:r>
          </a:p>
          <a:p>
            <a:pPr marL="0" indent="0">
              <a:buNone/>
            </a:pPr>
            <a:r>
              <a:rPr lang="hr-HR" dirty="0"/>
              <a:t>[2] N. </a:t>
            </a:r>
            <a:r>
              <a:rPr lang="hr-HR" dirty="0" err="1"/>
              <a:t>Moffat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 2018, ”</a:t>
            </a:r>
            <a:r>
              <a:rPr lang="hr-HR" dirty="0" err="1"/>
              <a:t>Low</a:t>
            </a:r>
            <a:r>
              <a:rPr lang="hr-HR" dirty="0"/>
              <a:t> </a:t>
            </a:r>
            <a:r>
              <a:rPr lang="hr-HR" dirty="0" err="1"/>
              <a:t>Gain</a:t>
            </a:r>
            <a:r>
              <a:rPr lang="hr-HR" dirty="0"/>
              <a:t> </a:t>
            </a:r>
            <a:r>
              <a:rPr lang="hr-HR" dirty="0" err="1"/>
              <a:t>Avalanche</a:t>
            </a:r>
            <a:r>
              <a:rPr lang="hr-HR" dirty="0"/>
              <a:t> </a:t>
            </a:r>
            <a:r>
              <a:rPr lang="hr-HR" dirty="0" err="1"/>
              <a:t>Detectors</a:t>
            </a:r>
            <a:r>
              <a:rPr lang="hr-HR" dirty="0"/>
              <a:t> (LGAD) for </a:t>
            </a:r>
            <a:r>
              <a:rPr lang="hr-HR" dirty="0" err="1"/>
              <a:t>particle</a:t>
            </a:r>
            <a:r>
              <a:rPr lang="hr-HR" dirty="0"/>
              <a:t> </a:t>
            </a:r>
            <a:r>
              <a:rPr lang="hr-HR" dirty="0" err="1"/>
              <a:t>physics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synchrotron</a:t>
            </a:r>
            <a:r>
              <a:rPr lang="hr-HR" dirty="0"/>
              <a:t> </a:t>
            </a:r>
            <a:r>
              <a:rPr lang="hr-HR" dirty="0" err="1"/>
              <a:t>applications</a:t>
            </a:r>
            <a:r>
              <a:rPr lang="hr-HR" dirty="0"/>
              <a:t>”, JINST 13 C03014 </a:t>
            </a:r>
          </a:p>
          <a:p>
            <a:pPr marL="0" indent="0">
              <a:buNone/>
            </a:pPr>
            <a:r>
              <a:rPr lang="hr-HR" dirty="0"/>
              <a:t>[3] William R. Leo, ”</a:t>
            </a:r>
            <a:r>
              <a:rPr lang="hr-HR" dirty="0" err="1"/>
              <a:t>Techniques</a:t>
            </a:r>
            <a:r>
              <a:rPr lang="hr-HR" dirty="0"/>
              <a:t> for </a:t>
            </a:r>
            <a:r>
              <a:rPr lang="hr-HR" dirty="0" err="1"/>
              <a:t>Nuclear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Particle</a:t>
            </a:r>
            <a:r>
              <a:rPr lang="hr-HR" dirty="0"/>
              <a:t> </a:t>
            </a:r>
            <a:r>
              <a:rPr lang="hr-HR" dirty="0" err="1"/>
              <a:t>Physics</a:t>
            </a:r>
            <a:r>
              <a:rPr lang="hr-HR" dirty="0"/>
              <a:t> </a:t>
            </a:r>
            <a:r>
              <a:rPr lang="hr-HR" dirty="0" err="1"/>
              <a:t>Experiments</a:t>
            </a:r>
            <a:r>
              <a:rPr lang="hr-HR" dirty="0"/>
              <a:t>: A How-to </a:t>
            </a:r>
            <a:r>
              <a:rPr lang="hr-HR" dirty="0" err="1"/>
              <a:t>Approach</a:t>
            </a:r>
            <a:r>
              <a:rPr lang="hr-HR" dirty="0"/>
              <a:t>”, </a:t>
            </a:r>
            <a:r>
              <a:rPr lang="hr-HR" dirty="0" err="1"/>
              <a:t>Springer-Verlag</a:t>
            </a:r>
            <a:r>
              <a:rPr lang="hr-HR" dirty="0"/>
              <a:t>, 1987. </a:t>
            </a:r>
          </a:p>
          <a:p>
            <a:pPr marL="0" indent="0">
              <a:buNone/>
            </a:pPr>
            <a:r>
              <a:rPr lang="hr-HR" dirty="0"/>
              <a:t>[4] http://www.srim.org/</a:t>
            </a:r>
          </a:p>
          <a:p>
            <a:pPr marL="0" indent="0">
              <a:buNone/>
            </a:pPr>
            <a:r>
              <a:rPr lang="hr-HR" dirty="0"/>
              <a:t>[5] Internetska stranica Instituta </a:t>
            </a:r>
            <a:r>
              <a:rPr lang="hr-HR" dirty="0" err="1"/>
              <a:t>Ruder</a:t>
            </a:r>
            <a:r>
              <a:rPr lang="hr-HR" dirty="0"/>
              <a:t> </a:t>
            </a:r>
            <a:r>
              <a:rPr lang="hr-HR" dirty="0" err="1"/>
              <a:t>Boskovic</a:t>
            </a:r>
            <a:r>
              <a:rPr lang="hr-HR" dirty="0"/>
              <a:t>, Laboratorij za interakcije ionskih snopova, https://www.irb.hr/Zavodi/Zavod-za-eksperimentalnufiziku/Laboratorij-za-interakcije-ionskih-snopova </a:t>
            </a:r>
          </a:p>
          <a:p>
            <a:pPr marL="0" indent="0">
              <a:buNone/>
            </a:pPr>
            <a:r>
              <a:rPr lang="hr-HR" dirty="0"/>
              <a:t>[6] https://energyeducation.ca/encyclopedia/Bandgap</a:t>
            </a:r>
          </a:p>
          <a:p>
            <a:pPr marL="0" indent="0">
              <a:buNone/>
            </a:pPr>
            <a:r>
              <a:rPr lang="hr-HR" dirty="0"/>
              <a:t>[7] </a:t>
            </a:r>
            <a:r>
              <a:rPr lang="en-US" dirty="0"/>
              <a:t>https://en.wikipedia.org/wiki/Depletion_region#/media/File:Pn-junction-equilibrium-graphs.png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1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Teorijski pregled poluvodičkih detektora i LGAD detektora</a:t>
            </a:r>
          </a:p>
          <a:p>
            <a:r>
              <a:rPr lang="hr-HR" dirty="0" smtClean="0"/>
              <a:t>Eksperimentalne tehnike i postav (akceleratorsko postrojenje, ionska </a:t>
            </a:r>
            <a:r>
              <a:rPr lang="hr-HR" dirty="0" err="1" smtClean="0"/>
              <a:t>mikroproba</a:t>
            </a:r>
            <a:r>
              <a:rPr lang="hr-HR" dirty="0" smtClean="0"/>
              <a:t>, SRIM, STIM)</a:t>
            </a:r>
          </a:p>
          <a:p>
            <a:r>
              <a:rPr lang="hr-HR" dirty="0" smtClean="0"/>
              <a:t>Rezultati i diskusija</a:t>
            </a:r>
          </a:p>
          <a:p>
            <a:r>
              <a:rPr lang="hr-HR" dirty="0" smtClean="0"/>
              <a:t>Zaključak </a:t>
            </a:r>
          </a:p>
        </p:txBody>
      </p:sp>
    </p:spTree>
    <p:extLst>
      <p:ext uri="{BB962C8B-B14F-4D97-AF65-F5344CB8AC3E}">
        <p14:creationId xmlns:p14="http://schemas.microsoft.com/office/powerpoint/2010/main" val="31418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Poluvodički detektori i njihova svojstva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9905999" cy="37710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hr-HR" dirty="0" smtClean="0"/>
                  <a:t>Struktura energijske vrpce</a:t>
                </a:r>
                <a:endParaRPr lang="hr-HR" dirty="0"/>
              </a:p>
              <a:p>
                <a:endParaRPr lang="hr-HR" dirty="0"/>
              </a:p>
              <a:p>
                <a:r>
                  <a:rPr lang="hr-HR" dirty="0" smtClean="0"/>
                  <a:t>Niska energija potrebna za proizvodnju elektron-šupljina para</a:t>
                </a: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sz="22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hr-HR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𝑛𝐸</m:t>
                        </m:r>
                      </m:num>
                      <m:den>
                        <m:r>
                          <a:rPr lang="hr-HR" sz="2200" i="1">
                            <a:latin typeface="Cambria Math" panose="02040503050406030204" pitchFamily="18" charset="0"/>
                          </a:rPr>
                          <m:t>𝑤𝐶</m:t>
                        </m:r>
                      </m:den>
                    </m:f>
                  </m:oMath>
                </a14:m>
                <a:r>
                  <a:rPr lang="hr-HR" dirty="0"/>
                  <a:t> </a:t>
                </a:r>
                <a:r>
                  <a:rPr lang="hr-HR" dirty="0">
                    <a:sym typeface="Wingdings" panose="05000000000000000000" pitchFamily="2" charset="2"/>
                  </a:rPr>
                  <a:t> </a:t>
                </a:r>
                <a:r>
                  <a:rPr lang="hr-HR" dirty="0" smtClean="0">
                    <a:sym typeface="Wingdings" panose="05000000000000000000" pitchFamily="2" charset="2"/>
                  </a:rPr>
                  <a:t>linearnost s energijom</a:t>
                </a:r>
                <a:endParaRPr lang="hr-HR" dirty="0"/>
              </a:p>
              <a:p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𝑛𝐸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hr-HR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hr-HR" dirty="0" smtClean="0"/>
                  <a:t>naboj</a:t>
                </a:r>
                <a:endParaRPr lang="hr-HR" dirty="0"/>
              </a:p>
              <a:p>
                <a:r>
                  <a:rPr lang="hr-HR" dirty="0"/>
                  <a:t>C = </a:t>
                </a:r>
                <a:r>
                  <a:rPr lang="hr-HR" dirty="0" smtClean="0"/>
                  <a:t>kapacitet</a:t>
                </a:r>
                <a:endParaRPr lang="hr-HR" dirty="0"/>
              </a:p>
              <a:p>
                <a:r>
                  <a:rPr lang="hr-HR" dirty="0"/>
                  <a:t>V = </a:t>
                </a:r>
                <a:r>
                  <a:rPr lang="hr-HR" dirty="0" smtClean="0"/>
                  <a:t>napon</a:t>
                </a:r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3771067"/>
              </a:xfrm>
              <a:blipFill rotWithShape="0">
                <a:blip r:embed="rId2"/>
                <a:stretch>
                  <a:fillRect l="-862" t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49" y="3509418"/>
            <a:ext cx="5361679" cy="30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Područje osiromašenja</a:t>
            </a:r>
          </a:p>
          <a:p>
            <a:endParaRPr lang="hr-HR" dirty="0"/>
          </a:p>
          <a:p>
            <a:r>
              <a:rPr lang="hr-HR" dirty="0" smtClean="0"/>
              <a:t>Struja curenja</a:t>
            </a:r>
          </a:p>
          <a:p>
            <a:endParaRPr lang="hr-HR" dirty="0" smtClean="0"/>
          </a:p>
          <a:p>
            <a:r>
              <a:rPr lang="hr-HR" dirty="0" smtClean="0"/>
              <a:t>Odlična osjetljivost i energijska </a:t>
            </a:r>
          </a:p>
          <a:p>
            <a:pPr marL="0" indent="0">
              <a:buNone/>
            </a:pPr>
            <a:r>
              <a:rPr lang="hr-HR" dirty="0" smtClean="0"/>
              <a:t>rezolucija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11" y="1364545"/>
            <a:ext cx="4876397" cy="50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Koncept LGAD detektora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4199022"/>
              </a:xfrm>
            </p:spPr>
            <p:txBody>
              <a:bodyPr>
                <a:normAutofit/>
              </a:bodyPr>
              <a:lstStyle/>
              <a:p>
                <a:endParaRPr lang="hr-HR" dirty="0" smtClean="0"/>
              </a:p>
              <a:p>
                <a:r>
                  <a:rPr lang="hr-HR" dirty="0" err="1" smtClean="0"/>
                  <a:t>Low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Gain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Avalanche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Detectors</a:t>
                </a:r>
                <a:r>
                  <a:rPr lang="hr-HR" dirty="0"/>
                  <a:t> </a:t>
                </a:r>
                <a:r>
                  <a:rPr lang="hr-HR" dirty="0" smtClean="0"/>
                  <a:t>-&gt; sličan princip APD </a:t>
                </a:r>
                <a:endParaRPr lang="hr-HR" dirty="0"/>
              </a:p>
              <a:p>
                <a:r>
                  <a:rPr lang="hr-HR" dirty="0" smtClean="0"/>
                  <a:t>Poluvodički detektori, PIN dioda</a:t>
                </a:r>
                <a:endParaRPr lang="hr-HR" dirty="0"/>
              </a:p>
              <a:p>
                <a:r>
                  <a:rPr lang="hr-HR" dirty="0" smtClean="0"/>
                  <a:t>Stvaranje parova elektron-šupljina</a:t>
                </a:r>
              </a:p>
              <a:p>
                <a:r>
                  <a:rPr lang="hr-HR" dirty="0" smtClean="0"/>
                  <a:t>Multiplikacija u p+/n++ sloju</a:t>
                </a:r>
                <a:endParaRPr lang="hr-HR" dirty="0"/>
              </a:p>
              <a:p>
                <a:r>
                  <a:rPr lang="hr-HR" dirty="0" smtClean="0"/>
                  <a:t>„</a:t>
                </a:r>
                <a:r>
                  <a:rPr lang="hr-HR" dirty="0" err="1" smtClean="0"/>
                  <a:t>Gain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"−</m:t>
                    </m:r>
                    <m:r>
                      <a:rPr lang="hr-HR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dirty="0" smtClean="0">
                    <a:ea typeface="Cambria Math" panose="02040503050406030204" pitchFamily="18" charset="0"/>
                  </a:rPr>
                  <a:t>povećanje izlaznog signala u odnosu na ulazni</a:t>
                </a:r>
                <a:endParaRPr lang="hr-HR" b="0" dirty="0" smtClean="0">
                  <a:ea typeface="Cambria Math" panose="02040503050406030204" pitchFamily="18" charset="0"/>
                </a:endParaRPr>
              </a:p>
              <a:p>
                <a:r>
                  <a:rPr lang="hr-HR" b="0" dirty="0" err="1" smtClean="0">
                    <a:ea typeface="Cambria Math" panose="02040503050406030204" pitchFamily="18" charset="0"/>
                  </a:rPr>
                  <a:t>Interpad</a:t>
                </a:r>
                <a:r>
                  <a:rPr lang="hr-HR" dirty="0">
                    <a:ea typeface="Cambria Math" panose="02040503050406030204" pitchFamily="18" charset="0"/>
                  </a:rPr>
                  <a:t> </a:t>
                </a:r>
                <a:r>
                  <a:rPr lang="hr-HR" dirty="0" smtClean="0">
                    <a:ea typeface="Cambria Math" panose="02040503050406030204" pitchFamily="18" charset="0"/>
                  </a:rPr>
                  <a:t>– područje bez multiplikacije</a:t>
                </a:r>
                <a:endParaRPr lang="hr-HR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r-HR" dirty="0" smtClean="0"/>
              </a:p>
              <a:p>
                <a:pPr marL="0" indent="0">
                  <a:buNone/>
                </a:pPr>
                <a:endParaRPr lang="hr-H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4199022"/>
              </a:xfrm>
              <a:blipFill rotWithShape="0">
                <a:blip r:embed="rId2"/>
                <a:stretch>
                  <a:fillRect l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57" y="2097088"/>
            <a:ext cx="4499238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675" y="799070"/>
            <a:ext cx="8596668" cy="10510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EKSPERIMENTALNE TEHNIKE I POSTAV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0" y="2236951"/>
            <a:ext cx="10058400" cy="32842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780" y="5692346"/>
            <a:ext cx="9725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6.0 MV EN Tandem Van de </a:t>
            </a:r>
            <a:r>
              <a:rPr lang="hr-HR" dirty="0" err="1" smtClean="0"/>
              <a:t>Graaff</a:t>
            </a:r>
            <a:r>
              <a:rPr lang="hr-HR" dirty="0" smtClean="0"/>
              <a:t> akcelerator (lijevo) i 1.0 MV </a:t>
            </a:r>
            <a:r>
              <a:rPr lang="hr-HR" dirty="0" err="1" smtClean="0"/>
              <a:t>Tandetron</a:t>
            </a:r>
            <a:r>
              <a:rPr lang="hr-HR" dirty="0" smtClean="0"/>
              <a:t> akcelerator (desno) u Laboratoriju za interakcije ionskih snopova (IRB)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Eksperimentalni postav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Eksperiment je izveden u </a:t>
            </a:r>
            <a:r>
              <a:rPr lang="hr-HR" dirty="0"/>
              <a:t>Laboratoriju za interakcije ionskih snopova (IRB</a:t>
            </a:r>
            <a:r>
              <a:rPr lang="hr-HR" dirty="0" smtClean="0"/>
              <a:t>)</a:t>
            </a:r>
          </a:p>
          <a:p>
            <a:r>
              <a:rPr lang="hr-HR" dirty="0" smtClean="0"/>
              <a:t>Korištena eksperimentalna linija je E9</a:t>
            </a:r>
          </a:p>
          <a:p>
            <a:r>
              <a:rPr lang="hr-HR" dirty="0" smtClean="0"/>
              <a:t>Ionska </a:t>
            </a:r>
            <a:r>
              <a:rPr lang="hr-HR" dirty="0" err="1" smtClean="0"/>
              <a:t>mikroproba</a:t>
            </a:r>
            <a:endParaRPr lang="hr-HR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62" y="3319355"/>
            <a:ext cx="6519155" cy="338064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0776478">
            <a:off x="10284737" y="5975287"/>
            <a:ext cx="1013988" cy="16296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0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823865"/>
            <a:ext cx="9905999" cy="4967336"/>
          </a:xfrm>
        </p:spPr>
        <p:txBody>
          <a:bodyPr/>
          <a:lstStyle/>
          <a:p>
            <a:r>
              <a:rPr lang="hr-HR" dirty="0" smtClean="0"/>
              <a:t>Korišteni su protonski snopovi energija:  </a:t>
            </a:r>
            <a:r>
              <a:rPr lang="hr-HR" dirty="0" smtClean="0">
                <a:solidFill>
                  <a:srgbClr val="FF0000"/>
                </a:solidFill>
                <a:cs typeface="Arial" panose="020B0604020202020204" pitchFamily="34" charset="0"/>
              </a:rPr>
              <a:t>0.75 </a:t>
            </a:r>
            <a:r>
              <a:rPr lang="hr-HR" i="1" dirty="0" err="1">
                <a:solidFill>
                  <a:srgbClr val="FF0000"/>
                </a:solidFill>
                <a:cs typeface="Arial" panose="020B0604020202020204" pitchFamily="34" charset="0"/>
              </a:rPr>
              <a:t>MeV</a:t>
            </a:r>
            <a:r>
              <a:rPr lang="hr-HR" dirty="0">
                <a:solidFill>
                  <a:srgbClr val="FF0000"/>
                </a:solidFill>
                <a:cs typeface="Arial" panose="020B0604020202020204" pitchFamily="34" charset="0"/>
              </a:rPr>
              <a:t>                          </a:t>
            </a:r>
            <a:endParaRPr lang="hr-HR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                           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                         1.15 </a:t>
            </a:r>
            <a:r>
              <a:rPr lang="hr-HR" i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MeV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hr-HR" dirty="0">
                <a:solidFill>
                  <a:srgbClr val="0000FF"/>
                </a:solidFill>
                <a:cs typeface="Arial" panose="020B0604020202020204" pitchFamily="34" charset="0"/>
              </a:rPr>
              <a:t>                               </a:t>
            </a:r>
            <a:r>
              <a:rPr lang="hr-HR" dirty="0" smtClean="0">
                <a:solidFill>
                  <a:srgbClr val="0000FF"/>
                </a:solidFill>
                <a:cs typeface="Arial" panose="020B0604020202020204" pitchFamily="34" charset="0"/>
              </a:rPr>
              <a:t>                             </a:t>
            </a:r>
            <a:r>
              <a:rPr lang="hr-HR" dirty="0" smtClean="0">
                <a:solidFill>
                  <a:srgbClr val="7030A0"/>
                </a:solidFill>
                <a:cs typeface="Arial" panose="020B0604020202020204" pitchFamily="34" charset="0"/>
              </a:rPr>
              <a:t>1.5 </a:t>
            </a:r>
            <a:r>
              <a:rPr lang="en-US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hr-HR" i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MeV</a:t>
            </a:r>
            <a:endParaRPr lang="hr-HR" i="1" dirty="0" smtClean="0">
              <a:solidFill>
                <a:srgbClr val="7030A0"/>
              </a:solidFill>
              <a:cs typeface="Arial" panose="020B0604020202020204" pitchFamily="34" charset="0"/>
            </a:endParaRPr>
          </a:p>
          <a:p>
            <a:r>
              <a:rPr lang="hr-HR" dirty="0" smtClean="0">
                <a:cs typeface="Arial" panose="020B0604020202020204" pitchFamily="34" charset="0"/>
              </a:rPr>
              <a:t>UZORAK</a:t>
            </a:r>
            <a:r>
              <a:rPr lang="es-ES" dirty="0" smtClean="0">
                <a:cs typeface="Arial" panose="020B0604020202020204" pitchFamily="34" charset="0"/>
              </a:rPr>
              <a:t>: </a:t>
            </a:r>
            <a:r>
              <a:rPr lang="hr-HR" dirty="0" err="1">
                <a:solidFill>
                  <a:srgbClr val="FF0000"/>
                </a:solidFill>
                <a:cs typeface="Arial" panose="020B0604020202020204" pitchFamily="34" charset="0"/>
              </a:rPr>
              <a:t>Multipad</a:t>
            </a:r>
            <a:r>
              <a:rPr lang="hr-HR" dirty="0">
                <a:solidFill>
                  <a:srgbClr val="FF0000"/>
                </a:solidFill>
                <a:cs typeface="Arial" panose="020B0604020202020204" pitchFamily="34" charset="0"/>
              </a:rPr>
              <a:t> LGAD </a:t>
            </a:r>
            <a:r>
              <a:rPr lang="hr-HR" dirty="0" err="1">
                <a:solidFill>
                  <a:srgbClr val="FF0000"/>
                </a:solidFill>
                <a:cs typeface="Arial" panose="020B0604020202020204" pitchFamily="34" charset="0"/>
              </a:rPr>
              <a:t>detector</a:t>
            </a:r>
            <a:r>
              <a:rPr lang="hr-HR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hr-HR" dirty="0">
                <a:cs typeface="Arial" panose="020B0604020202020204" pitchFamily="34" charset="0"/>
              </a:rPr>
              <a:t>(HPK-P2 W36 SE3-IP7)</a:t>
            </a:r>
          </a:p>
          <a:p>
            <a:r>
              <a:rPr lang="hr-HR" dirty="0"/>
              <a:t>N</a:t>
            </a:r>
            <a:r>
              <a:rPr lang="en-US" dirty="0" err="1" smtClean="0"/>
              <a:t>ominal</a:t>
            </a:r>
            <a:r>
              <a:rPr lang="hr-HR" dirty="0" smtClean="0"/>
              <a:t>na</a:t>
            </a:r>
            <a:r>
              <a:rPr lang="en-US" dirty="0" smtClean="0"/>
              <a:t> </a:t>
            </a:r>
            <a:r>
              <a:rPr lang="hr-HR" dirty="0" smtClean="0"/>
              <a:t>širina </a:t>
            </a:r>
            <a:r>
              <a:rPr lang="hr-HR" dirty="0" err="1" smtClean="0"/>
              <a:t>interpada</a:t>
            </a:r>
            <a:r>
              <a:rPr lang="hr-HR" dirty="0" smtClean="0"/>
              <a:t>: </a:t>
            </a:r>
            <a:r>
              <a:rPr lang="hr-HR" dirty="0"/>
              <a:t>70 </a:t>
            </a:r>
            <a:r>
              <a:rPr lang="hr-HR" sz="1800" dirty="0"/>
              <a:t>µ</a:t>
            </a:r>
            <a:r>
              <a:rPr lang="hr-HR" dirty="0"/>
              <a:t>m</a:t>
            </a:r>
          </a:p>
          <a:p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600 „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mesh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hr-HR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grid</a:t>
            </a:r>
            <a:r>
              <a:rPr lang="hr-HR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”</a:t>
            </a:r>
          </a:p>
          <a:p>
            <a:pPr marL="0" indent="0">
              <a:buNone/>
            </a:pPr>
            <a:endParaRPr lang="hr-HR" i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1" t="14908" r="31726" b="30618"/>
          <a:stretch/>
        </p:blipFill>
        <p:spPr>
          <a:xfrm>
            <a:off x="7817949" y="823865"/>
            <a:ext cx="1562582" cy="1585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45703" y="2672556"/>
            <a:ext cx="3498154" cy="455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166</TotalTime>
  <Words>710</Words>
  <Application>Microsoft Office PowerPoint</Application>
  <PresentationFormat>Widescreen</PresentationFormat>
  <Paragraphs>130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Cambria Math</vt:lpstr>
      <vt:lpstr>Trebuchet MS</vt:lpstr>
      <vt:lpstr>Tw Cen MT</vt:lpstr>
      <vt:lpstr>Wingdings</vt:lpstr>
      <vt:lpstr>Circuit</vt:lpstr>
      <vt:lpstr>Ispitivanje svojstava LGAD detektora pomoću snopova protona s energijama od 0.5 MeV-a do 2 MeV-a</vt:lpstr>
      <vt:lpstr>UVOD</vt:lpstr>
      <vt:lpstr>SADRŽAJ</vt:lpstr>
      <vt:lpstr>Poluvodički detektori i njihova svojstva</vt:lpstr>
      <vt:lpstr>PowerPoint Presentation</vt:lpstr>
      <vt:lpstr>Koncept LGAD detektora</vt:lpstr>
      <vt:lpstr>  EKSPERIMENTALNE TEHNIKE I POSTAV</vt:lpstr>
      <vt:lpstr>Eksperimentalni postav</vt:lpstr>
      <vt:lpstr>PowerPoint Presentation</vt:lpstr>
      <vt:lpstr>PowerPoint Presentation</vt:lpstr>
      <vt:lpstr>SRIM PROGRAM</vt:lpstr>
      <vt:lpstr>Srim simulacije za protone u siliciju </vt:lpstr>
      <vt:lpstr>REZULTATI I DISKUSIJA </vt:lpstr>
      <vt:lpstr>KORAK 1: Definiranje mrežice </vt:lpstr>
      <vt:lpstr>KORAK 2: Računanje stvarne dimenzije</vt:lpstr>
      <vt:lpstr>Rezultati za sve tri energije </vt:lpstr>
      <vt:lpstr>Primjeri mapa snimljenih za tri energije i napon 80 v</vt:lpstr>
      <vt:lpstr>KORAK 3: Računanje širine interpada</vt:lpstr>
      <vt:lpstr>REZULTATI</vt:lpstr>
      <vt:lpstr>PowerPoint Presentation</vt:lpstr>
      <vt:lpstr>Zaključak</vt:lpstr>
      <vt:lpstr>literatura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Ispitivanje svojstava LGAD detektora pomoću snopova protona s energijama od 0.5 MeV-a do 2 MeV-a</dc:title>
  <dc:creator>Korisnik</dc:creator>
  <cp:lastModifiedBy>Korisnik</cp:lastModifiedBy>
  <cp:revision>17</cp:revision>
  <dcterms:created xsi:type="dcterms:W3CDTF">2022-01-26T14:09:56Z</dcterms:created>
  <dcterms:modified xsi:type="dcterms:W3CDTF">2022-01-26T20:39:43Z</dcterms:modified>
</cp:coreProperties>
</file>