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5772/intechopen.90875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4540" y="22357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b="0" strike="noStrike" spc="-1" dirty="0">
                <a:solidFill>
                  <a:srgbClr val="000000"/>
                </a:solidFill>
                <a:latin typeface="Calibri Light"/>
              </a:rPr>
              <a:t>REKONSTRUKCIJA HAMILTONIJANA I ODREĐIVANJE FAZNIH PRIJELAZA ISINGOVA MODELA STROJNIM UČENJEM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EB6E5-25C5-4D65-9413-1DC3159CA909}"/>
              </a:ext>
            </a:extLst>
          </p:cNvPr>
          <p:cNvSpPr txBox="1"/>
          <p:nvPr/>
        </p:nvSpPr>
        <p:spPr>
          <a:xfrm>
            <a:off x="7142921" y="6083587"/>
            <a:ext cx="504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MARKO BANDALO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6"/>
          <p:cNvSpPr/>
          <p:nvPr/>
        </p:nvSpPr>
        <p:spPr>
          <a:xfrm>
            <a:off x="274680" y="1005840"/>
            <a:ext cx="455616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1" strike="noStrike" spc="-1" dirty="0">
                <a:solidFill>
                  <a:srgbClr val="000000"/>
                </a:solidFill>
                <a:latin typeface="Calibri"/>
              </a:rPr>
              <a:t>J = 1, B = 0, k = 1</a:t>
            </a:r>
            <a:endParaRPr lang="en-US" sz="18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>
                <a:solidFill>
                  <a:srgbClr val="000000"/>
                </a:solidFill>
                <a:latin typeface="Calibri"/>
              </a:rPr>
              <a:t>Kreiramo sustave sa dimenzijama 20 x 20 i 40 x 40. 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Za skup za učenje ćemo kreirati kvadratnu rešetku sa 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T</a:t>
            </a:r>
            <a:r>
              <a:rPr lang="sr-Latn-RS" sz="1800" b="1" strike="noStrike" spc="-1" baseline="-8000" dirty="0">
                <a:solidFill>
                  <a:srgbClr val="000000"/>
                </a:solidFill>
                <a:latin typeface="Calibri"/>
                <a:ea typeface="Noto Sans CJK SC"/>
              </a:rPr>
              <a:t>C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 ≈ 2.27 K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 dok ćemo za skup za testiranje kreirati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Noto Sans CJK SC"/>
              </a:rPr>
              <a:t>heksagonalnu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(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Noto Sans CJK SC"/>
              </a:rPr>
              <a:t>trokutastu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) rešetku 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T</a:t>
            </a:r>
            <a:r>
              <a:rPr lang="sr-Latn-RS" sz="1800" b="1" strike="noStrike" spc="-1" baseline="-8000" dirty="0">
                <a:solidFill>
                  <a:srgbClr val="000000"/>
                </a:solidFill>
                <a:latin typeface="Calibri"/>
                <a:ea typeface="Noto Sans CJK SC"/>
              </a:rPr>
              <a:t>C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 ≈ 3.65 K</a:t>
            </a:r>
            <a:endParaRPr lang="en-US" sz="18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Sustav generiramo na temperaturama od 1.5 K do 3.2 K s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Noto Sans CJK SC"/>
              </a:rPr>
              <a:t>ikrementom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 od 0.05 K za kvadratnu rešetku, te na temperaturama od 2.5 K do 4.5 K s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Noto Sans CJK SC"/>
              </a:rPr>
              <a:t>ikrementom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 od 0.1 K za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Noto Sans CJK SC"/>
              </a:rPr>
              <a:t>trokutastu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 rešetku.</a:t>
            </a:r>
            <a:endParaRPr lang="en-US" sz="18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Za svaku temperaturu simulaciju ponavljamo 1000 puta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5977800" y="731880"/>
            <a:ext cx="6191640" cy="6125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u="sng" strike="noStrike" spc="-1">
                <a:solidFill>
                  <a:srgbClr val="000000"/>
                </a:solidFill>
                <a:uFillTx/>
                <a:latin typeface="Calibri Light"/>
              </a:rPr>
              <a:t>REZULTATI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914400" y="1645920"/>
            <a:ext cx="4610880" cy="319356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99"/>
          <p:cNvPicPr/>
          <p:nvPr/>
        </p:nvPicPr>
        <p:blipFill>
          <a:blip r:embed="rId3"/>
          <a:stretch/>
        </p:blipFill>
        <p:spPr>
          <a:xfrm>
            <a:off x="6035040" y="1560600"/>
            <a:ext cx="4874760" cy="337644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100"/>
          <p:cNvPicPr/>
          <p:nvPr/>
        </p:nvPicPr>
        <p:blipFill>
          <a:blip r:embed="rId4"/>
          <a:stretch/>
        </p:blipFill>
        <p:spPr>
          <a:xfrm>
            <a:off x="3503520" y="5212080"/>
            <a:ext cx="5000040" cy="82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621360" y="914400"/>
            <a:ext cx="4378680" cy="301716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/>
        </p:blipFill>
        <p:spPr>
          <a:xfrm>
            <a:off x="6492240" y="941400"/>
            <a:ext cx="4407120" cy="303660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103"/>
          <p:cNvPicPr/>
          <p:nvPr/>
        </p:nvPicPr>
        <p:blipFill>
          <a:blip r:embed="rId4"/>
          <a:stretch/>
        </p:blipFill>
        <p:spPr>
          <a:xfrm>
            <a:off x="3200400" y="4515120"/>
            <a:ext cx="5000040" cy="97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311040" y="737640"/>
            <a:ext cx="4900320" cy="337644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105"/>
          <p:cNvPicPr/>
          <p:nvPr/>
        </p:nvPicPr>
        <p:blipFill>
          <a:blip r:embed="rId3"/>
          <a:stretch/>
        </p:blipFill>
        <p:spPr>
          <a:xfrm>
            <a:off x="6675120" y="737640"/>
            <a:ext cx="4900320" cy="337644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106"/>
          <p:cNvPicPr/>
          <p:nvPr/>
        </p:nvPicPr>
        <p:blipFill>
          <a:blip r:embed="rId4"/>
          <a:stretch/>
        </p:blipFill>
        <p:spPr>
          <a:xfrm>
            <a:off x="3291840" y="4572000"/>
            <a:ext cx="5085720" cy="92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1080" y="1147320"/>
            <a:ext cx="12191040" cy="456012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4"/>
          <p:cNvSpPr/>
          <p:nvPr/>
        </p:nvSpPr>
        <p:spPr>
          <a:xfrm>
            <a:off x="838080" y="4680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600" b="1" strike="noStrike" spc="-1">
                <a:latin typeface="Arial"/>
              </a:rPr>
              <a:t>T = 1.75 K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600" b="1" strike="noStrike" spc="-1">
                <a:latin typeface="Arial"/>
              </a:rPr>
              <a:t>T = 2.25 K</a:t>
            </a:r>
            <a:endParaRPr lang="en-US" sz="2600" b="0" strike="noStrike" spc="-1">
              <a:latin typeface="Arial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182880" y="1371600"/>
            <a:ext cx="11734560" cy="4389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837720" y="2034360"/>
            <a:ext cx="10514520" cy="393264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5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600" b="1" strike="noStrike" spc="-1">
                <a:latin typeface="Arial"/>
              </a:rPr>
              <a:t>T = 2.75 K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r-Latn-RS" sz="1800" b="1" u="sng" strike="noStrike" spc="-1">
                <a:solidFill>
                  <a:srgbClr val="000000"/>
                </a:solidFill>
                <a:uFillTx/>
                <a:latin typeface="Calibri"/>
              </a:rPr>
              <a:t>ZAKLJUČAK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5" name="PlaceHolder 7"/>
          <p:cNvSpPr/>
          <p:nvPr/>
        </p:nvSpPr>
        <p:spPr>
          <a:xfrm>
            <a:off x="274680" y="1463400"/>
            <a:ext cx="455616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Konvolucijska neuronska mreža je bolji klasifikator od logističke regresije</a:t>
            </a:r>
            <a:endParaRPr lang="en-US" sz="18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Sustav veće dimenzije daje bolju preciznost i manji gubitak što je posljedica boljeg očitanja obrazaca po kojem model uči</a:t>
            </a:r>
            <a:endParaRPr lang="en-US" sz="18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Duboki Boltzmanovi strojevi nisu pouzdani u uređenom području Isingova modela što je najvjerojatnije posljedica loma simetrije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u="sng" strike="noStrike" spc="-1">
                <a:solidFill>
                  <a:srgbClr val="000000"/>
                </a:solidFill>
                <a:uFillTx/>
                <a:latin typeface="Calibri Light"/>
              </a:rPr>
              <a:t>LITERATURA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Satya Pal Singh: The Ising Model: Brief Introduction And Its Application, DOI:</a:t>
            </a:r>
            <a:r>
              <a:rPr lang="sr-Latn-RS" sz="16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http://dx.doi.org/10.5772/intechopen.90875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Carrasquilla J, Melko R G. Machine learning phases of matter[J]. Nature Physics, 2017.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Morten Hjorth-Jensen: Computational physics, University of Oslo, Fall 2010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Bishop, C. M. 2006. Pattern recognition and machine learning. Springer.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Božić-Stulić D. Semantička segmentacija slika metodama dubokog učenja (Diplomski rad). Preuzeto sa: https://data.fesb.unist.hr/public/news/Dunja BožićŠtulića3b4859ad0.pdf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Vukotić, V. (2014). Raspoznavanje objekata dubokim neuronskim mrežama (Diplomski rad). Preuzeto s https://urn.nsk.hr/urn:nbn:hr:168:749831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Edgar Amaya, Vicotr Celestino: Different control strategies used in didactic plant PD-3 of SMAR through OPC technology. 19th International Congress of Mechanical Engineering November 5-9, 2007, Brası́lia, DF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R. R. Salakhutdinov and G. E. Hinton. Deep Boltzmann machines. In Proceedings of the International Conference on Artificial Intelligence and Statistics, volume 12, 2009.</a:t>
            </a:r>
            <a:endParaRPr lang="en-US" sz="16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600" b="0" strike="noStrike" spc="-1">
                <a:solidFill>
                  <a:srgbClr val="000000"/>
                </a:solidFill>
                <a:latin typeface="Calibri"/>
              </a:rPr>
              <a:t>Ruslan Salakhutdinov and Geoff Hinton. A better way to pretrain deep boltzmann machines. In Advances in Neural Information Processing Systems 25, pages 2456–2464. 2012.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27662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4400" b="0" strike="noStrike" spc="-1" dirty="0">
                <a:solidFill>
                  <a:srgbClr val="000000"/>
                </a:solidFill>
                <a:latin typeface="Calibri Light"/>
              </a:rPr>
              <a:t>HVALA NA POZORNOSTI!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u="sng" strike="noStrike" spc="-1">
                <a:solidFill>
                  <a:srgbClr val="000000"/>
                </a:solidFill>
                <a:uFillTx/>
                <a:latin typeface="Calibri Light"/>
              </a:rPr>
              <a:t>ISINGOV MODEL</a:t>
            </a:r>
            <a:endParaRPr lang="en-US" sz="3600" b="0" strike="noStrike" spc="-1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PlaceHolder 2"/>
              <p:cNvSpPr>
                <a:spLocks noGrp="1"/>
              </p:cNvSpPr>
              <p:nvPr>
                <p:ph/>
              </p:nvPr>
            </p:nvSpPr>
            <p:spPr>
              <a:xfrm>
                <a:off x="838080" y="1825560"/>
                <a:ext cx="10514520" cy="435024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1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hr-HR" sz="1800" b="0" i="1" strike="noStrike" spc="-1" dirty="0">
                    <a:solidFill>
                      <a:srgbClr val="000000"/>
                    </a:solidFill>
                    <a:latin typeface="Cambria Math"/>
                  </a:rPr>
                  <a:t>Ernst </a:t>
                </a:r>
                <a:r>
                  <a:rPr lang="hr-HR" sz="1800" b="0" i="1" strike="noStrike" spc="-1" dirty="0" err="1">
                    <a:solidFill>
                      <a:srgbClr val="000000"/>
                    </a:solidFill>
                    <a:latin typeface="Cambria Math"/>
                  </a:rPr>
                  <a:t>Ising</a:t>
                </a:r>
                <a:r>
                  <a:rPr lang="hr-HR" sz="1800" b="0" i="1" strike="noStrike" spc="-1" dirty="0">
                    <a:solidFill>
                      <a:srgbClr val="000000"/>
                    </a:solidFill>
                    <a:latin typeface="Cambria Math"/>
                  </a:rPr>
                  <a:t>(1925): 1D model. Nema faznih prijelaza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1"/>
                  </a:spcBef>
                  <a:buClr>
                    <a:srgbClr val="000000"/>
                  </a:buClr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𝐽</m:t>
                    </m:r>
                    <m:nary>
                      <m:naryPr>
                        <m:chr m:val="∑"/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r-HR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𝑘𝑙</m:t>
                        </m:r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  <m:sup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nary>
                          <m:naryPr>
                            <m:chr m:val="∑"/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hr-HR" sz="1800" spc="-1" dirty="0">
                  <a:latin typeface="Arial"/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1"/>
                  </a:spcBef>
                  <a:buClr>
                    <a:srgbClr val="000000"/>
                  </a:buClr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hr-H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hr-HR" sz="1800" dirty="0"/>
                  <a:t>,	</a:t>
                </a: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r-H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p>
                          <m:sSup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1800" b="0" strike="noStrike" spc="-1" dirty="0">
                  <a:latin typeface="Arial"/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1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hr-HR" sz="1800" b="0" strike="noStrike" spc="-1" dirty="0">
                    <a:solidFill>
                      <a:srgbClr val="000000"/>
                    </a:solidFill>
                    <a:latin typeface="Calibri"/>
                  </a:rPr>
                  <a:t>Lars </a:t>
                </a:r>
                <a:r>
                  <a:rPr lang="hr-HR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Onsager</a:t>
                </a:r>
                <a:r>
                  <a:rPr lang="hr-HR" sz="1800" b="0" strike="noStrike" spc="-1" dirty="0">
                    <a:solidFill>
                      <a:srgbClr val="000000"/>
                    </a:solidFill>
                    <a:latin typeface="Calibri"/>
                  </a:rPr>
                  <a:t>(1944): 2D model na kvadratnoj rešetci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ad>
                          <m:radPr>
                            <m:degHide m:val="on"/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hr-HR" sz="1800" b="0" dirty="0">
                  <a:latin typeface="Calibri"/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1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hr-HR" sz="1800" b="0" dirty="0"/>
                  <a:t>J = 1: kvadratna rešetka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≈2.27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r-HR" sz="1800" b="0" dirty="0"/>
                  <a:t>, heksagonalna(trokutasta) rešetka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≈3.65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r-HR" sz="1800" b="0" dirty="0"/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1001"/>
                  </a:spcBef>
                  <a:buNone/>
                </a:pPr>
                <a:endParaRPr lang="en-US" sz="1400" b="0" strike="noStrike" spc="-1" dirty="0">
                  <a:latin typeface="Arial"/>
                </a:endParaRPr>
              </a:p>
            </p:txBody>
          </p:sp>
        </mc:Choice>
        <mc:Fallback>
          <p:sp>
            <p:nvSpPr>
              <p:cNvPr id="78" name="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838080" y="1825560"/>
                <a:ext cx="10514520" cy="4350240"/>
              </a:xfrm>
              <a:prstGeom prst="rect">
                <a:avLst/>
              </a:prstGeom>
              <a:blipFill>
                <a:blip r:embed="rId2"/>
                <a:stretch>
                  <a:fillRect l="-348" t="-1961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u="sng" strike="noStrike" spc="-1">
                <a:solidFill>
                  <a:srgbClr val="000000"/>
                </a:solidFill>
                <a:uFillTx/>
                <a:latin typeface="Calibri Light"/>
              </a:rPr>
              <a:t>LOGISTIČKA REGRESIJA</a:t>
            </a:r>
            <a:endParaRPr lang="en-US" sz="3600" b="0" strike="noStrike" spc="-1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A12C608-267C-4376-9890-B87BA223A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1800" dirty="0"/>
                  <a:t>Hipoteza logističke regresije: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0 ≤ </m:t>
                    </m:r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hr-HR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hr-HR" sz="1800" dirty="0"/>
              </a:p>
              <a:p>
                <a:r>
                  <a:rPr lang="hr-HR" sz="1800" dirty="0"/>
                  <a:t>„</a:t>
                </a:r>
                <a:r>
                  <a:rPr lang="hr-HR" sz="1800" dirty="0" err="1"/>
                  <a:t>Threshold</a:t>
                </a:r>
                <a:r>
                  <a:rPr lang="hr-HR" sz="1800" dirty="0"/>
                  <a:t>” postavljamo na 0.5</a:t>
                </a:r>
              </a:p>
              <a:p>
                <a:r>
                  <a:rPr lang="hr-HR" sz="1800" dirty="0"/>
                  <a:t>Funkcija gubitka: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hr-H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hr-H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hr-H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r-H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hr-H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1 − </m:t>
                                </m:r>
                                <m:sSup>
                                  <m:sSupPr>
                                    <m:ctrlPr>
                                      <a:rPr lang="hr-H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hr-H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1 −</m:t>
                                    </m:r>
                                    <m:sSub>
                                      <m:sSubPr>
                                        <m:ctrlP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hr-H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hr-H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r-H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hr-H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hr-HR" sz="1800" dirty="0">
                  <a:ea typeface="Cambria Math" panose="02040503050406030204" pitchFamily="18" charset="0"/>
                </a:endParaRPr>
              </a:p>
              <a:p>
                <a:r>
                  <a:rPr lang="hr-HR" sz="1800" dirty="0"/>
                  <a:t>Cilj nam je minimizirati funkciju gubitka: Gradijentni spust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hr-H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hr-HR" sz="1800" dirty="0">
                  <a:ea typeface="Cambria Math" panose="02040503050406030204" pitchFamily="18" charset="0"/>
                </a:endParaRPr>
              </a:p>
              <a:p>
                <a:endParaRPr lang="hr-HR" sz="1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A12C608-267C-4376-9890-B87BA223A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u="sng" strike="noStrike" spc="-1">
                <a:solidFill>
                  <a:srgbClr val="000000"/>
                </a:solidFill>
                <a:uFillTx/>
                <a:latin typeface="Calibri Light"/>
              </a:rPr>
              <a:t>KONVOLUCIJSKE NEURONSKE MREŽE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556160" cy="43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</a:rPr>
              <a:t>Konvolucija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</a:rPr>
              <a:t> je prvi sloj koji izdvaja značajke iz ulazne slike</a:t>
            </a:r>
            <a:endParaRPr lang="en-US" sz="18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>
                <a:solidFill>
                  <a:srgbClr val="000000"/>
                </a:solidFill>
                <a:latin typeface="Calibri"/>
              </a:rPr>
              <a:t>Očuva vezu između piksela tako da uči značajke slike. </a:t>
            </a:r>
            <a:endParaRPr lang="en-US" sz="18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>
                <a:solidFill>
                  <a:srgbClr val="000000"/>
                </a:solidFill>
                <a:latin typeface="Calibri"/>
              </a:rPr>
              <a:t>To je matematička operacija koja uzima matricu slike dimenzija (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</a:rPr>
              <a:t>h x w x d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</a:rPr>
              <a:t>) i neki filter dimenzija (</a:t>
            </a:r>
            <a:r>
              <a:rPr lang="sr-Latn-RS" sz="1800" b="1" strike="noStrike" spc="-1" dirty="0" err="1">
                <a:solidFill>
                  <a:srgbClr val="000000"/>
                </a:solidFill>
                <a:latin typeface="Calibri"/>
              </a:rPr>
              <a:t>f</a:t>
            </a:r>
            <a:r>
              <a:rPr lang="sr-Latn-RS" sz="1800" b="1" strike="noStrike" spc="-1" baseline="-8000" dirty="0" err="1">
                <a:solidFill>
                  <a:srgbClr val="000000"/>
                </a:solidFill>
                <a:latin typeface="Calibri"/>
              </a:rPr>
              <a:t>h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</a:rPr>
              <a:t> x </a:t>
            </a:r>
            <a:r>
              <a:rPr lang="sr-Latn-RS" sz="1800" b="1" strike="noStrike" spc="-1" dirty="0" err="1">
                <a:solidFill>
                  <a:srgbClr val="000000"/>
                </a:solidFill>
                <a:latin typeface="Calibri"/>
              </a:rPr>
              <a:t>f</a:t>
            </a:r>
            <a:r>
              <a:rPr lang="sr-Latn-RS" sz="1800" b="1" strike="noStrike" spc="-1" baseline="-8000" dirty="0" err="1">
                <a:solidFill>
                  <a:srgbClr val="000000"/>
                </a:solidFill>
                <a:latin typeface="Calibri"/>
              </a:rPr>
              <a:t>w</a:t>
            </a:r>
            <a:r>
              <a:rPr lang="sr-Latn-RS" sz="1800" b="1" strike="noStrike" spc="-1" baseline="-8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</a:rPr>
              <a:t>x d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</a:rPr>
              <a:t>) i kao rezultat izbacuje neki volumen dimenzija 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</a:rPr>
              <a:t>(h – </a:t>
            </a:r>
            <a:r>
              <a:rPr lang="sr-Latn-RS" sz="1800" b="1" strike="noStrike" spc="-1" dirty="0" err="1">
                <a:solidFill>
                  <a:srgbClr val="000000"/>
                </a:solidFill>
                <a:latin typeface="Calibri"/>
              </a:rPr>
              <a:t>f</a:t>
            </a:r>
            <a:r>
              <a:rPr lang="sr-Latn-RS" sz="1800" b="1" strike="noStrike" spc="-1" baseline="-8000" dirty="0" err="1">
                <a:solidFill>
                  <a:srgbClr val="000000"/>
                </a:solidFill>
                <a:latin typeface="Calibri"/>
              </a:rPr>
              <a:t>h</a:t>
            </a:r>
            <a:r>
              <a:rPr lang="sr-Latn-RS" sz="1800" b="1" strike="noStrike" spc="-1" baseline="-8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</a:rPr>
              <a:t>+ 1) x (w – </a:t>
            </a:r>
            <a:r>
              <a:rPr lang="sr-Latn-RS" sz="1800" b="1" strike="noStrike" spc="-1" dirty="0" err="1">
                <a:solidFill>
                  <a:srgbClr val="000000"/>
                </a:solidFill>
                <a:latin typeface="Calibri"/>
              </a:rPr>
              <a:t>f</a:t>
            </a:r>
            <a:r>
              <a:rPr lang="sr-Latn-RS" sz="1800" b="1" strike="noStrike" spc="-1" baseline="-8000" dirty="0" err="1">
                <a:solidFill>
                  <a:srgbClr val="000000"/>
                </a:solidFill>
                <a:latin typeface="Calibri"/>
              </a:rPr>
              <a:t>w</a:t>
            </a:r>
            <a:r>
              <a:rPr lang="sr-Latn-RS" sz="1800" b="1" strike="noStrike" spc="-1" baseline="-8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</a:rPr>
              <a:t> + 1) x 1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5486400" y="1410120"/>
            <a:ext cx="6666480" cy="224676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83"/>
          <p:cNvPicPr/>
          <p:nvPr/>
        </p:nvPicPr>
        <p:blipFill>
          <a:blip r:embed="rId3"/>
          <a:stretch/>
        </p:blipFill>
        <p:spPr>
          <a:xfrm>
            <a:off x="933840" y="5170680"/>
            <a:ext cx="4551840" cy="15037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4"/>
          <p:cNvPicPr/>
          <p:nvPr/>
        </p:nvPicPr>
        <p:blipFill>
          <a:blip r:embed="rId4"/>
          <a:stretch/>
        </p:blipFill>
        <p:spPr>
          <a:xfrm>
            <a:off x="7934040" y="3749040"/>
            <a:ext cx="4257360" cy="310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1"/>
          <p:cNvSpPr/>
          <p:nvPr/>
        </p:nvSpPr>
        <p:spPr>
          <a:xfrm>
            <a:off x="15120" y="38160"/>
            <a:ext cx="455616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Sljedeći korak je dodavanje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nelinearnosti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 naš model. To izvodimo pomoću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ReLU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funkcije: 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f(x) = </a:t>
            </a:r>
            <a:r>
              <a:rPr lang="sr-Latn-R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max</a:t>
            </a:r>
            <a:r>
              <a:rPr lang="sr-Latn-R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(0, x)</a:t>
            </a:r>
            <a:endParaRPr lang="en-US" sz="18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Sloj sažimanja reducira broj parametara kada je slika prevelika. Prostorno sažimanje reducira dimenziju svake mape ali zadržava važne informacije. Tipovi sažimanja: maksimalno sažimanje,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usrednjeno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sažimanje, </a:t>
            </a:r>
            <a:r>
              <a:rPr lang="sr-Latn-R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sumirajuće</a:t>
            </a:r>
            <a:r>
              <a:rPr lang="sr-Latn-R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sažimanje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6675120" y="548640"/>
            <a:ext cx="4841640" cy="228528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87"/>
          <p:cNvPicPr/>
          <p:nvPr/>
        </p:nvPicPr>
        <p:blipFill>
          <a:blip r:embed="rId3"/>
          <a:stretch/>
        </p:blipFill>
        <p:spPr>
          <a:xfrm>
            <a:off x="2468880" y="3566160"/>
            <a:ext cx="5733000" cy="273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2804760" y="1274040"/>
            <a:ext cx="6666840" cy="435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u="sng" strike="noStrike" spc="-1">
                <a:solidFill>
                  <a:srgbClr val="000000"/>
                </a:solidFill>
                <a:uFillTx/>
                <a:latin typeface="Calibri Light"/>
              </a:rPr>
              <a:t>DUBOKI BOLTZMANOVI STROJEVI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DEC35-C261-4005-A32E-DF0A49BB5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74" y="1661979"/>
            <a:ext cx="2526931" cy="3534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91915D-C921-4E3B-A0C9-61C8989D5A2A}"/>
                  </a:ext>
                </a:extLst>
              </p:cNvPr>
              <p:cNvSpPr txBox="1"/>
              <p:nvPr/>
            </p:nvSpPr>
            <p:spPr>
              <a:xfrm>
                <a:off x="659422" y="2004646"/>
                <a:ext cx="5125916" cy="259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Skup vidljivih jedinica </a:t>
                </a:r>
                <a14:m>
                  <m:oMath xmlns:m="http://schemas.openxmlformats.org/officeDocument/2006/math">
                    <m:r>
                      <a:rPr lang="hr-HR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 1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hr-HR" dirty="0"/>
                  <a:t>, skup skrivenih jedinica </a:t>
                </a:r>
                <a14:m>
                  <m:oMath xmlns:m="http://schemas.openxmlformats.org/officeDocument/2006/math">
                    <m:r>
                      <a:rPr lang="hr-HR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 ∈{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endParaRPr lang="hr-H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Energija stanja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r-H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r-HR" b="1" i="1" dirty="0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hr-H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r-H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hr-H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𝑳𝒗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hr-H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hr-H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r-H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r-H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hr-H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𝑾𝒉</m:t>
                    </m:r>
                  </m:oMath>
                </a14:m>
                <a:r>
                  <a:rPr lang="hr-HR" dirty="0"/>
                  <a:t>, gdje su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r-HR" dirty="0"/>
                  <a:t> parametri modela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Vjerojatnost da nam je model u stanju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r-H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hr-HR" dirty="0"/>
                  <a:t>,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hr-H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91915D-C921-4E3B-A0C9-61C8989D5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2" y="2004646"/>
                <a:ext cx="5125916" cy="2594428"/>
              </a:xfrm>
              <a:prstGeom prst="rect">
                <a:avLst/>
              </a:prstGeom>
              <a:blipFill>
                <a:blip r:embed="rId3"/>
                <a:stretch>
                  <a:fillRect l="-713" t="-1412" b="-261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, handcart&#10;&#10;Description automatically generated">
            <a:extLst>
              <a:ext uri="{FF2B5EF4-FFF2-40B4-BE49-F238E27FC236}">
                <a16:creationId xmlns:a16="http://schemas.microsoft.com/office/drawing/2014/main" id="{2638125E-10BA-489A-94FA-AE69A9E38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66" y="1732953"/>
            <a:ext cx="2548755" cy="3392094"/>
          </a:xfrm>
          <a:prstGeom prst="rect">
            <a:avLst/>
          </a:prstGeom>
          <a:noFill/>
          <a:ln w="0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6FE314-C5B4-4087-9599-154BAF546081}"/>
                  </a:ext>
                </a:extLst>
              </p:cNvPr>
              <p:cNvSpPr txBox="1"/>
              <p:nvPr/>
            </p:nvSpPr>
            <p:spPr>
              <a:xfrm>
                <a:off x="0" y="1898966"/>
                <a:ext cx="5102087" cy="306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Rijetko kad smo zainteresirani za potpuno povezan </a:t>
                </a:r>
                <a:r>
                  <a:rPr lang="hr-HR" dirty="0" err="1"/>
                  <a:t>Boltzmannov</a:t>
                </a:r>
                <a:r>
                  <a:rPr lang="hr-HR" dirty="0"/>
                  <a:t> stroj. Stoga se prebacujemo na Duboke </a:t>
                </a:r>
                <a:r>
                  <a:rPr lang="hr-HR" dirty="0" err="1"/>
                  <a:t>Boltzmannove</a:t>
                </a:r>
                <a:r>
                  <a:rPr lang="hr-HR" dirty="0"/>
                  <a:t> strojeve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Energija stanja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hr-HR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sSup>
                          <m:sSup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/>
                  <a:t>, gdje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r-HR" dirty="0"/>
                  <a:t> predstavljaju parametre modela.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Vjerojatnost da nam je model u stanju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hr-H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6FE314-C5B4-4087-9599-154BAF54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8966"/>
                <a:ext cx="5102087" cy="3060068"/>
              </a:xfrm>
              <a:prstGeom prst="rect">
                <a:avLst/>
              </a:prstGeom>
              <a:blipFill>
                <a:blip r:embed="rId3"/>
                <a:stretch>
                  <a:fillRect l="-717" t="-1198" b="-978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87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13212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u="sng" strike="noStrike" spc="-1">
                <a:solidFill>
                  <a:srgbClr val="000000"/>
                </a:solidFill>
                <a:uFillTx/>
                <a:latin typeface="Calibri Light"/>
              </a:rPr>
              <a:t>METROPOLIS-HASTINGS ALGORITAM</a:t>
            </a:r>
            <a:endParaRPr lang="en-US" sz="36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PlaceHolder 3"/>
              <p:cNvSpPr/>
              <p:nvPr/>
            </p:nvSpPr>
            <p:spPr>
              <a:xfrm>
                <a:off x="274320" y="1463040"/>
                <a:ext cx="4556160" cy="4350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marL="432000" indent="-324000">
                  <a:lnSpc>
                    <a:spcPct val="100000"/>
                  </a:lnSpc>
                  <a:spcBef>
                    <a:spcPts val="1417"/>
                  </a:spcBef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Nove konfiguracije su generirane od prethodnih koristeći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vjerojatnost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tranzicije koja ovisi o razlici energije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izmedu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početnih i konačnih stanja.</a:t>
                </a:r>
                <a:endParaRPr lang="en-US" sz="1800" b="0" strike="noStrike" spc="-1" dirty="0">
                  <a:latin typeface="Arial"/>
                </a:endParaRPr>
              </a:p>
              <a:p>
                <a:pPr marL="432000" indent="-324000">
                  <a:lnSpc>
                    <a:spcPct val="100000"/>
                  </a:lnSpc>
                  <a:spcBef>
                    <a:spcPts val="1417"/>
                  </a:spcBef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U našem slučaju imamo kao Monte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Carlo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funkciju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uzorkovanja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(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eng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.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Sampling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function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)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vjerojatnost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nalaska sustava u stanju s zadanu sa: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hr-HR" sz="18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hr-HR" sz="1800" b="0" i="1" strike="noStrike" spc="-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b="0" i="1" strike="noStrike" spc="-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hr-HR" sz="1800" b="0" i="1" strike="noStrike" spc="-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hr-HR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1800" b="0" strike="noStrike" spc="-1" dirty="0">
                  <a:latin typeface="Arial"/>
                </a:endParaRPr>
              </a:p>
              <a:p>
                <a:pPr marL="432000" indent="-324000">
                  <a:lnSpc>
                    <a:spcPct val="100000"/>
                  </a:lnSpc>
                  <a:spcBef>
                    <a:spcPts val="1417"/>
                  </a:spcBef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U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izračunu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Isingovog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modela u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dvije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dimenzije, broj konfiguracija je dan sa 2N </a:t>
                </a:r>
                <a:r>
                  <a:rPr lang="sr-Latn-RS" sz="1800" b="0" strike="noStrike" spc="-1" dirty="0" err="1">
                    <a:solidFill>
                      <a:srgbClr val="000000"/>
                    </a:solidFill>
                    <a:latin typeface="Calibri"/>
                  </a:rPr>
                  <a:t>gdje</a:t>
                </a:r>
                <a:r>
                  <a:rPr lang="sr-Latn-RS" sz="1800" b="0" strike="noStrike" spc="-1" dirty="0">
                    <a:solidFill>
                      <a:srgbClr val="000000"/>
                    </a:solidFill>
                    <a:latin typeface="Calibri"/>
                  </a:rPr>
                  <a:t> je N = L × L broj spinova za rešetku duljine L.</a:t>
                </a:r>
                <a:endParaRPr lang="en-US" sz="1800" b="0" strike="noStrike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93" name="PlaceHolde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463040"/>
                <a:ext cx="4556160" cy="4350240"/>
              </a:xfrm>
              <a:prstGeom prst="rect">
                <a:avLst/>
              </a:prstGeom>
              <a:blipFill>
                <a:blip r:embed="rId2"/>
                <a:stretch>
                  <a:fillRect t="-840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394960" y="1109160"/>
                <a:ext cx="6583320" cy="574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>
                    <a:latin typeface="Arial"/>
                  </a:rPr>
                  <a:t>Uspostavimo </a:t>
                </a:r>
                <a:r>
                  <a:rPr lang="en-US" sz="1600" b="0" strike="noStrike" spc="-1" dirty="0" err="1">
                    <a:latin typeface="Arial"/>
                  </a:rPr>
                  <a:t>početno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stanje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sa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energijom</a:t>
                </a:r>
                <a:r>
                  <a:rPr lang="en-US" sz="1600" b="0" strike="noStrike" spc="-1" dirty="0">
                    <a:latin typeface="Arial"/>
                  </a:rPr>
                  <a:t> E</a:t>
                </a:r>
                <a:r>
                  <a:rPr lang="en-US" sz="1600" b="0" strike="noStrike" spc="-1" baseline="-8000" dirty="0">
                    <a:latin typeface="Arial"/>
                  </a:rPr>
                  <a:t>b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tako</a:t>
                </a:r>
                <a:r>
                  <a:rPr lang="en-US" sz="1600" b="0" strike="noStrike" spc="-1" dirty="0">
                    <a:latin typeface="Arial"/>
                  </a:rPr>
                  <a:t> da se </a:t>
                </a:r>
                <a:r>
                  <a:rPr lang="en-US" sz="1600" b="0" strike="noStrike" spc="-1" dirty="0" err="1">
                    <a:latin typeface="Arial"/>
                  </a:rPr>
                  <a:t>pozicioniramo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na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nasumičnu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konfiguraciju</a:t>
                </a:r>
                <a:r>
                  <a:rPr lang="en-US" sz="1600" b="0" strike="noStrike" spc="-1" dirty="0">
                    <a:latin typeface="Arial"/>
                  </a:rPr>
                  <a:t> u </a:t>
                </a:r>
                <a:r>
                  <a:rPr lang="en-US" sz="1600" b="0" strike="noStrike" spc="-1" dirty="0" err="1">
                    <a:latin typeface="Arial"/>
                  </a:rPr>
                  <a:t>rešetci</a:t>
                </a:r>
                <a:r>
                  <a:rPr lang="en-US" sz="1600" b="0" strike="noStrike" spc="-1" dirty="0">
                    <a:latin typeface="Arial"/>
                  </a:rPr>
                  <a:t>.</a:t>
                </a: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</a:rPr>
                  <a:t>Mijenjamo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početnu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konfiguraciju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tako</a:t>
                </a:r>
                <a:r>
                  <a:rPr lang="en-US" sz="1600" b="0" strike="noStrike" spc="-1" dirty="0">
                    <a:latin typeface="Arial"/>
                  </a:rPr>
                  <a:t> da </a:t>
                </a:r>
                <a:r>
                  <a:rPr lang="en-US" sz="1600" b="0" strike="noStrike" spc="-1" dirty="0" err="1">
                    <a:latin typeface="Arial"/>
                  </a:rPr>
                  <a:t>okrenemo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samo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jedan</a:t>
                </a:r>
                <a:r>
                  <a:rPr lang="en-US" sz="1600" b="0" strike="noStrike" spc="-1" dirty="0">
                    <a:latin typeface="Arial"/>
                  </a:rPr>
                  <a:t> spin. </a:t>
                </a:r>
                <a:r>
                  <a:rPr lang="en-US" sz="1600" b="0" strike="noStrike" spc="-1" dirty="0" err="1">
                    <a:latin typeface="Arial"/>
                  </a:rPr>
                  <a:t>Izračunamo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energiju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ovog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probnog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stanja</a:t>
                </a:r>
                <a:r>
                  <a:rPr lang="en-US" sz="1600" b="0" strike="noStrike" spc="-1" dirty="0">
                    <a:latin typeface="Arial"/>
                  </a:rPr>
                  <a:t> E</a:t>
                </a:r>
                <a:r>
                  <a:rPr lang="en-US" sz="1600" b="0" strike="noStrike" spc="-1" baseline="-8000" dirty="0">
                    <a:latin typeface="Arial"/>
                  </a:rPr>
                  <a:t>t</a:t>
                </a:r>
                <a:r>
                  <a:rPr lang="en-US" sz="1600" b="0" strike="noStrike" spc="-1" dirty="0">
                    <a:latin typeface="Arial"/>
                  </a:rPr>
                  <a:t> .</a:t>
                </a: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</a:rPr>
                  <a:t>Izračunamo</a:t>
                </a:r>
                <a:r>
                  <a:rPr lang="en-US" sz="1600" b="0" strike="noStrike" spc="-1" dirty="0">
                    <a:latin typeface="Arial"/>
                  </a:rPr>
                  <a:t> ∆E = E</a:t>
                </a:r>
                <a:r>
                  <a:rPr lang="en-US" sz="1600" b="0" strike="noStrike" spc="-1" baseline="-8000" dirty="0">
                    <a:latin typeface="Arial"/>
                  </a:rPr>
                  <a:t>t</a:t>
                </a:r>
                <a:r>
                  <a:rPr lang="en-US" sz="1600" b="0" strike="noStrike" spc="-1" dirty="0">
                    <a:latin typeface="Arial"/>
                  </a:rPr>
                  <a:t> - E</a:t>
                </a:r>
                <a:r>
                  <a:rPr lang="en-US" sz="1600" b="0" strike="noStrike" spc="-1" baseline="-8000" dirty="0">
                    <a:latin typeface="Arial"/>
                  </a:rPr>
                  <a:t>b</a:t>
                </a:r>
                <a:r>
                  <a:rPr lang="en-US" sz="1600" b="0" strike="noStrike" spc="-1" dirty="0">
                    <a:latin typeface="Arial"/>
                  </a:rPr>
                  <a:t> . </a:t>
                </a:r>
                <a:r>
                  <a:rPr lang="en-US" sz="1600" b="0" strike="noStrike" spc="-1" dirty="0" err="1">
                    <a:latin typeface="Arial"/>
                  </a:rPr>
                  <a:t>Broj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vrijednosti</a:t>
                </a:r>
                <a:r>
                  <a:rPr lang="en-US" sz="1600" b="0" strike="noStrike" spc="-1" dirty="0">
                    <a:latin typeface="Arial"/>
                  </a:rPr>
                  <a:t> ∆E je </a:t>
                </a:r>
                <a:r>
                  <a:rPr lang="en-US" sz="1600" b="0" strike="noStrike" spc="-1" dirty="0" err="1">
                    <a:latin typeface="Arial"/>
                  </a:rPr>
                  <a:t>limitiran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na</a:t>
                </a:r>
                <a:r>
                  <a:rPr lang="en-US" sz="1600" b="0" strike="noStrike" spc="-1" dirty="0">
                    <a:latin typeface="Arial"/>
                  </a:rPr>
                  <a:t> 5 za </a:t>
                </a:r>
                <a:r>
                  <a:rPr lang="en-US" sz="1600" b="0" strike="noStrike" spc="-1" dirty="0" err="1">
                    <a:latin typeface="Arial"/>
                  </a:rPr>
                  <a:t>Isingov</a:t>
                </a:r>
                <a:r>
                  <a:rPr lang="en-US" sz="1600" b="0" strike="noStrike" spc="-1" dirty="0">
                    <a:latin typeface="Arial"/>
                  </a:rPr>
                  <a:t> model u </a:t>
                </a:r>
                <a:r>
                  <a:rPr lang="en-US" sz="1600" b="0" strike="noStrike" spc="-1" dirty="0" err="1">
                    <a:latin typeface="Arial"/>
                  </a:rPr>
                  <a:t>dvije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dimenzije</a:t>
                </a:r>
                <a:r>
                  <a:rPr lang="en-US" sz="1600" b="0" strike="noStrike" spc="-1" dirty="0">
                    <a:latin typeface="Arial"/>
                  </a:rPr>
                  <a:t>.</a:t>
                </a: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</a:rPr>
                  <a:t>Ako</a:t>
                </a:r>
                <a:r>
                  <a:rPr lang="en-US" sz="1600" b="0" strike="noStrike" spc="-1" dirty="0">
                    <a:latin typeface="Arial"/>
                  </a:rPr>
                  <a:t> je ∆E ≤ 0 </a:t>
                </a:r>
                <a:r>
                  <a:rPr lang="en-US" sz="1600" b="0" strike="noStrike" spc="-1" dirty="0" err="1">
                    <a:latin typeface="Arial"/>
                  </a:rPr>
                  <a:t>prihvačamo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novu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konfiguraciju</a:t>
                </a:r>
                <a:r>
                  <a:rPr lang="en-US" sz="1600" b="0" strike="noStrike" spc="-1" dirty="0">
                    <a:latin typeface="Arial"/>
                  </a:rPr>
                  <a:t>, </a:t>
                </a:r>
                <a:r>
                  <a:rPr lang="en-US" sz="1600" b="0" strike="noStrike" spc="-1" dirty="0" err="1">
                    <a:latin typeface="Arial"/>
                  </a:rPr>
                  <a:t>što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znači</a:t>
                </a:r>
                <a:r>
                  <a:rPr lang="en-US" sz="1600" b="0" strike="noStrike" spc="-1" dirty="0">
                    <a:latin typeface="Arial"/>
                  </a:rPr>
                  <a:t> da je </a:t>
                </a:r>
                <a:r>
                  <a:rPr lang="en-US" sz="1600" b="0" strike="noStrike" spc="-1" dirty="0" err="1">
                    <a:latin typeface="Arial"/>
                  </a:rPr>
                  <a:t>energija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spuštena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i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nadamo</a:t>
                </a:r>
                <a:r>
                  <a:rPr lang="en-US" sz="1600" b="0" strike="noStrike" spc="-1" dirty="0">
                    <a:latin typeface="Arial"/>
                  </a:rPr>
                  <a:t> se da se </a:t>
                </a:r>
                <a:r>
                  <a:rPr lang="en-US" sz="1600" b="0" strike="noStrike" spc="-1" dirty="0" err="1">
                    <a:latin typeface="Arial"/>
                  </a:rPr>
                  <a:t>krećemo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prema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energijskom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minimumu</a:t>
                </a:r>
                <a:r>
                  <a:rPr lang="en-US" sz="1600" b="0" strike="noStrike" spc="-1" dirty="0">
                    <a:latin typeface="Arial"/>
                  </a:rPr>
                  <a:t> za </a:t>
                </a:r>
                <a:r>
                  <a:rPr lang="en-US" sz="1600" b="0" strike="noStrike" spc="-1" dirty="0" err="1">
                    <a:latin typeface="Arial"/>
                  </a:rPr>
                  <a:t>danu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temperaturu</a:t>
                </a:r>
                <a:r>
                  <a:rPr lang="en-US" sz="1600" b="0" strike="noStrike" spc="-1" dirty="0">
                    <a:latin typeface="Arial"/>
                  </a:rPr>
                  <a:t>. </a:t>
                </a:r>
                <a:r>
                  <a:rPr lang="en-US" sz="1600" b="0" strike="noStrike" spc="-1" dirty="0" err="1">
                    <a:latin typeface="Arial"/>
                  </a:rPr>
                  <a:t>Prelazimo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na</a:t>
                </a:r>
                <a:r>
                  <a:rPr lang="en-US" sz="1600" b="0" strike="noStrike" spc="-1" dirty="0">
                    <a:latin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</a:rPr>
                  <a:t>korak</a:t>
                </a:r>
                <a:r>
                  <a:rPr lang="en-US" sz="1600" b="0" strike="noStrike" spc="-1" dirty="0">
                    <a:latin typeface="Arial"/>
                  </a:rPr>
                  <a:t> 7.</a:t>
                </a: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</a:rPr>
                  <a:t>Ako</a:t>
                </a:r>
                <a:r>
                  <a:rPr lang="en-US" sz="1600" b="0" strike="noStrike" spc="-1" dirty="0">
                    <a:latin typeface="Arial"/>
                  </a:rPr>
                  <a:t> je ∆E ≥ 0, </a:t>
                </a:r>
                <a:r>
                  <a:rPr lang="en-US" sz="1600" b="0" strike="noStrike" spc="-1" dirty="0" err="1">
                    <a:latin typeface="Arial"/>
                  </a:rPr>
                  <a:t>izračunamo</a:t>
                </a:r>
                <a:r>
                  <a:rPr lang="en-US" sz="1600" b="0" strike="noStrike" spc="-1" dirty="0">
                    <a:latin typeface="Arial"/>
                  </a:rPr>
                  <a:t> ω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trike="noStrike" spc="-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600" b="0" i="1" strike="noStrike" spc="-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1600" b="0" i="1" strike="noStrike" spc="-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1600" b="0" i="1" strike="noStrike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hr-HR" sz="1600" b="0" i="1" strike="noStrike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r-HR" sz="1600" b="0" i="1" strike="noStrike" spc="-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sz="1600" b="0" strike="noStrike" spc="-1" dirty="0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  <a:ea typeface="Arial"/>
                  </a:rPr>
                  <a:t>Usporedujemo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ω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nasumičnim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brojem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r.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Ako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je r ≤ ω,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tada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prihvačamo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novu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konfiguraciju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,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inače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zadržavamo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staru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konfiguraciju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.</a:t>
                </a:r>
                <a:endParaRPr lang="en-US" sz="1600" b="0" strike="noStrike" spc="-1" dirty="0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  <a:ea typeface="Arial"/>
                  </a:rPr>
                  <a:t>Sljedeći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korak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je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anžurirati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različite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očekivane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vrijednosti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.</a:t>
                </a:r>
                <a:endParaRPr lang="en-US" sz="1600" b="0" strike="noStrike" spc="-1" dirty="0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  <a:ea typeface="Arial"/>
                  </a:rPr>
                  <a:t>Koraci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(2)-(7) se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tada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ponavljaju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da bi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dobili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dovoljno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dobre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reprezentacije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stanja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.</a:t>
                </a:r>
                <a:endParaRPr lang="en-US" sz="1600" b="0" strike="noStrike" spc="-1" dirty="0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1600" b="0" strike="noStrike" spc="-1" dirty="0" err="1">
                    <a:latin typeface="Arial"/>
                    <a:ea typeface="Arial"/>
                  </a:rPr>
                  <a:t>Svaki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put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kada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prodemo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kroz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rešetku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,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tj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.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kada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sumirali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po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svim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spinovima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to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nam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konstituira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ono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što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zovemo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Monte Carlo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ciklus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.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Možemo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gledati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na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jedan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ovaj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ciklus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kao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mjerenje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. Na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kraju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,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možemo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podijeliti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različite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očekivane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vrijednosti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sa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ukupnim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brojem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 </a:t>
                </a:r>
                <a:r>
                  <a:rPr lang="en-US" sz="1600" b="0" strike="noStrike" spc="-1" dirty="0" err="1">
                    <a:latin typeface="Arial"/>
                    <a:ea typeface="Arial"/>
                  </a:rPr>
                  <a:t>ciklusa</a:t>
                </a:r>
                <a:r>
                  <a:rPr lang="en-US" sz="1600" b="0" strike="noStrike" spc="-1" dirty="0">
                    <a:latin typeface="Arial"/>
                    <a:ea typeface="Arial"/>
                  </a:rPr>
                  <a:t>.</a:t>
                </a:r>
                <a:endParaRPr lang="en-US" sz="1600" b="0" strike="noStrike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0" y="1109160"/>
                <a:ext cx="6583320" cy="5748480"/>
              </a:xfrm>
              <a:prstGeom prst="rect">
                <a:avLst/>
              </a:prstGeom>
              <a:blipFill>
                <a:blip r:embed="rId3"/>
                <a:stretch>
                  <a:fillRect l="-370" t="-318" r="-1019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1065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StarSymbol</vt:lpstr>
      <vt:lpstr>Symbol</vt:lpstr>
      <vt:lpstr>Wingdings</vt:lpstr>
      <vt:lpstr>Office Theme</vt:lpstr>
      <vt:lpstr>Office Theme</vt:lpstr>
      <vt:lpstr>REKONSTRUKCIJA HAMILTONIJANA I ODREĐIVANJE FAZNIH PRIJELAZA ISINGOVA MODELA STROJNIM UČENJEM</vt:lpstr>
      <vt:lpstr>ISINGOV MODEL</vt:lpstr>
      <vt:lpstr>LOGISTIČKA REGRESIJA</vt:lpstr>
      <vt:lpstr>KONVOLUCIJSKE NEURONSKE MREŽE</vt:lpstr>
      <vt:lpstr>PowerPoint Presentation</vt:lpstr>
      <vt:lpstr>PowerPoint Presentation</vt:lpstr>
      <vt:lpstr>DUBOKI BOLTZMANOVI STROJEVI</vt:lpstr>
      <vt:lpstr>PowerPoint Presentation</vt:lpstr>
      <vt:lpstr>METROPOLIS-HASTINGS ALGORITAM</vt:lpstr>
      <vt:lpstr>PowerPoint Presentation</vt:lpstr>
      <vt:lpstr>REZULTATI</vt:lpstr>
      <vt:lpstr>PowerPoint Presentation</vt:lpstr>
      <vt:lpstr>PowerPoint Presentation</vt:lpstr>
      <vt:lpstr>PowerPoint Presentation</vt:lpstr>
      <vt:lpstr>T = 2.25 K</vt:lpstr>
      <vt:lpstr>PowerPoint Presentation</vt:lpstr>
      <vt:lpstr>ZAKLJUČAK</vt:lpstr>
      <vt:lpstr>LITERATURA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REKONSTRUKCIJA HAMILTONIJANA I ODREĐIVANJE FAZNIH PRIJELAZA ISINGOVA MODELA STROJNIM UČENJEM</dc:title>
  <dc:subject/>
  <dc:creator>Bandalo Marko ES</dc:creator>
  <dc:description/>
  <cp:lastModifiedBy>Bandalo Marko ES</cp:lastModifiedBy>
  <cp:revision>21</cp:revision>
  <dcterms:created xsi:type="dcterms:W3CDTF">2022-01-24T20:49:26Z</dcterms:created>
  <dcterms:modified xsi:type="dcterms:W3CDTF">2022-01-26T22:18:46Z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ActionId">
    <vt:lpwstr>09e34219-19fc-4e7f-8899-3700c33e27a4</vt:lpwstr>
  </property>
  <property fmtid="{D5CDD505-2E9C-101B-9397-08002B2CF9AE}" pid="3" name="MSIP_Label_38939b85-7e40-4a1d-91e1-0e84c3b219d7_ContentBits">
    <vt:lpwstr>0</vt:lpwstr>
  </property>
  <property fmtid="{D5CDD505-2E9C-101B-9397-08002B2CF9AE}" pid="4" name="MSIP_Label_38939b85-7e40-4a1d-91e1-0e84c3b219d7_Enabled">
    <vt:lpwstr>true</vt:lpwstr>
  </property>
  <property fmtid="{D5CDD505-2E9C-101B-9397-08002B2CF9AE}" pid="5" name="MSIP_Label_38939b85-7e40-4a1d-91e1-0e84c3b219d7_Method">
    <vt:lpwstr>Standard</vt:lpwstr>
  </property>
  <property fmtid="{D5CDD505-2E9C-101B-9397-08002B2CF9AE}" pid="6" name="MSIP_Label_38939b85-7e40-4a1d-91e1-0e84c3b219d7_Name">
    <vt:lpwstr>38939b85-7e40-4a1d-91e1-0e84c3b219d7</vt:lpwstr>
  </property>
  <property fmtid="{D5CDD505-2E9C-101B-9397-08002B2CF9AE}" pid="7" name="MSIP_Label_38939b85-7e40-4a1d-91e1-0e84c3b219d7_SetDate">
    <vt:lpwstr>2022-01-24T20:49:26Z</vt:lpwstr>
  </property>
  <property fmtid="{D5CDD505-2E9C-101B-9397-08002B2CF9AE}" pid="8" name="MSIP_Label_38939b85-7e40-4a1d-91e1-0e84c3b219d7_SiteId">
    <vt:lpwstr>3ad0376a-54d3-49a6-9e20-52de0a92fc89</vt:lpwstr>
  </property>
  <property fmtid="{D5CDD505-2E9C-101B-9397-08002B2CF9AE}" pid="9" name="PresentationFormat">
    <vt:lpwstr>Widescreen</vt:lpwstr>
  </property>
  <property fmtid="{D5CDD505-2E9C-101B-9397-08002B2CF9AE}" pid="10" name="Slides">
    <vt:i4>10</vt:i4>
  </property>
</Properties>
</file>