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72" r:id="rId4"/>
    <p:sldId id="262" r:id="rId5"/>
    <p:sldId id="266" r:id="rId6"/>
    <p:sldId id="268" r:id="rId7"/>
    <p:sldId id="267" r:id="rId8"/>
    <p:sldId id="258" r:id="rId9"/>
    <p:sldId id="270" r:id="rId10"/>
    <p:sldId id="265" r:id="rId11"/>
    <p:sldId id="261" r:id="rId12"/>
    <p:sldId id="264" r:id="rId13"/>
    <p:sldId id="269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98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7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7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374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77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47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588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12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2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2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77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19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89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1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0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7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1682-370D-471D-BEB0-43922291E32C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135D3-CAF9-4815-84B2-73ABC9C2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97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AB2817-D1CE-40B2-83F9-54862689D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4677" y="1549227"/>
            <a:ext cx="8825658" cy="2677648"/>
          </a:xfrm>
        </p:spPr>
        <p:txBody>
          <a:bodyPr/>
          <a:lstStyle/>
          <a:p>
            <a:r>
              <a:rPr lang="hr-HR" dirty="0"/>
              <a:t>Kvantna kriptografija na BB84 postavu</a:t>
            </a:r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9DA124C-0CA4-47D4-8343-5A9C270F3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70" y="4650587"/>
            <a:ext cx="10453124" cy="1655762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dirty="0"/>
              <a:t>Autor: Mateja Batelić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dirty="0"/>
              <a:t>Mentor: dr. sc. Mario Stipčević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dirty="0"/>
              <a:t>Kolegij: Samostalni seminar iz istraživanja u fizici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dirty="0"/>
              <a:t>Laboratorij za </a:t>
            </a:r>
            <a:r>
              <a:rPr lang="hr-HR" dirty="0" err="1"/>
              <a:t>fotoniku</a:t>
            </a:r>
            <a:r>
              <a:rPr lang="hr-HR" dirty="0"/>
              <a:t> i kvantu optiku, Zavod za eksperimentalnu fiziku, Institut Ruđer Bošković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dirty="0"/>
              <a:t>CEMS – Centar izvrsnosti za napredne materijale i senzore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D505D4C-FDDE-40E5-A624-798F02B78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53393"/>
            <a:ext cx="1097938" cy="1337939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2ADE5C0C-8CAE-4B7F-AF3A-A27F18604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891" y="2760030"/>
            <a:ext cx="1786218" cy="1337939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DA86E5D2-185E-462B-B532-DDBAC45C5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878" y="516637"/>
            <a:ext cx="1697526" cy="1211450"/>
          </a:xfrm>
          <a:prstGeom prst="rect">
            <a:avLst/>
          </a:prstGeom>
        </p:spPr>
      </p:pic>
      <p:sp>
        <p:nvSpPr>
          <p:cNvPr id="14" name="TekstniOkvir 13">
            <a:extLst>
              <a:ext uri="{FF2B5EF4-FFF2-40B4-BE49-F238E27FC236}">
                <a16:creationId xmlns:a16="http://schemas.microsoft.com/office/drawing/2014/main" id="{5F08F828-EEB7-4AAF-B65A-C130705DFB31}"/>
              </a:ext>
            </a:extLst>
          </p:cNvPr>
          <p:cNvSpPr txBox="1"/>
          <p:nvPr/>
        </p:nvSpPr>
        <p:spPr>
          <a:xfrm>
            <a:off x="11581307" y="6400025"/>
            <a:ext cx="36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66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13E5F8-651D-4F0E-BBDF-C9F0FDB4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Mjerenja</a:t>
            </a:r>
            <a:endParaRPr lang="en-GB" dirty="0"/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CF30641D-5E69-438F-83B7-31931C47F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Alice prikuplja podatke o brojevima korištenih lasera</a:t>
            </a:r>
          </a:p>
          <a:p>
            <a:r>
              <a:rPr lang="hr-HR" dirty="0"/>
              <a:t>Bob bilježi vremena detekcije fotona te brojeve lasera na kojima je pojedini foton detektiran </a:t>
            </a:r>
            <a:endParaRPr lang="en-GB" dirty="0"/>
          </a:p>
        </p:txBody>
      </p:sp>
      <p:pic>
        <p:nvPicPr>
          <p:cNvPr id="9" name="Slika 8" descr="Slika na kojoj se prikazuje tekst&#10;&#10;Opis je automatski generiran">
            <a:extLst>
              <a:ext uri="{FF2B5EF4-FFF2-40B4-BE49-F238E27FC236}">
                <a16:creationId xmlns:a16="http://schemas.microsoft.com/office/drawing/2014/main" id="{F4A2A112-1E33-4241-B57A-95E56B41F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553" y="3571511"/>
            <a:ext cx="2981625" cy="2533261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FDA7314C-CBB8-42DF-B579-F20517A3B2E5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95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D92F4B-C3B7-488C-8558-4DDBFC684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Rezultati: izdvajanje signala iz šuma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726952-C9CF-4049-8587-4E12E8D26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70" y="2392736"/>
            <a:ext cx="5879841" cy="4351338"/>
          </a:xfrm>
        </p:spPr>
        <p:txBody>
          <a:bodyPr/>
          <a:lstStyle/>
          <a:p>
            <a:r>
              <a:rPr lang="en-GB" dirty="0" err="1">
                <a:effectLst/>
              </a:rPr>
              <a:t>Sinkronizacija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ispaljivanja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Alicinih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pulseva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Bobovih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detekcija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odvijala</a:t>
            </a:r>
            <a:r>
              <a:rPr lang="en-GB" dirty="0">
                <a:effectLst/>
              </a:rPr>
              <a:t> se u </a:t>
            </a:r>
            <a:r>
              <a:rPr lang="en-GB" dirty="0" err="1">
                <a:effectLst/>
              </a:rPr>
              <a:t>dva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koraka</a:t>
            </a:r>
            <a:r>
              <a:rPr lang="en-GB" dirty="0">
                <a:effectLst/>
              </a:rPr>
              <a:t>:</a:t>
            </a:r>
            <a:endParaRPr lang="hr-HR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dirty="0" err="1">
                <a:effectLst/>
              </a:rPr>
              <a:t>Izdvajanje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signala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iz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šuma</a:t>
            </a:r>
            <a:endParaRPr lang="hr-HR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dirty="0" err="1">
                <a:effectLst/>
              </a:rPr>
              <a:t>Pronalaženje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podudarnosti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između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prvog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detektiranog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fotona</a:t>
            </a:r>
            <a:r>
              <a:rPr lang="en-GB" dirty="0">
                <a:effectLst/>
              </a:rPr>
              <a:t> s </a:t>
            </a:r>
            <a:r>
              <a:rPr lang="en-GB" dirty="0" err="1">
                <a:effectLst/>
              </a:rPr>
              <a:t>Alicinim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pulsom</a:t>
            </a:r>
            <a:r>
              <a:rPr lang="en-GB" dirty="0">
                <a:effectLst/>
              </a:rPr>
              <a:t> koji je </a:t>
            </a:r>
            <a:r>
              <a:rPr lang="en-GB" dirty="0" err="1">
                <a:effectLst/>
              </a:rPr>
              <a:t>stvorio</a:t>
            </a:r>
            <a:r>
              <a:rPr lang="en-GB" dirty="0">
                <a:effectLst/>
              </a:rPr>
              <a:t> taj </a:t>
            </a:r>
            <a:r>
              <a:rPr lang="en-GB" dirty="0" err="1">
                <a:effectLst/>
              </a:rPr>
              <a:t>foton</a:t>
            </a:r>
            <a:endParaRPr lang="en-GB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5DAB938D-CE57-4570-82E4-894DB18C2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88" y="2274745"/>
            <a:ext cx="5367184" cy="4025388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C89C0EC1-514B-4640-BB9D-85C4E34C8C7A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227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4945FD-D30F-42E5-ADF5-970D93F36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27" y="555703"/>
            <a:ext cx="10075877" cy="1925580"/>
          </a:xfrm>
        </p:spPr>
        <p:txBody>
          <a:bodyPr>
            <a:normAutofit fontScale="90000"/>
          </a:bodyPr>
          <a:lstStyle/>
          <a:p>
            <a:r>
              <a:rPr lang="hr-HR" dirty="0"/>
              <a:t>Rezultati: </a:t>
            </a:r>
            <a:r>
              <a:rPr lang="en-GB" dirty="0" err="1">
                <a:effectLst/>
              </a:rPr>
              <a:t>Pronalaženje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podudarnosti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između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prvog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detektiranog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fotona</a:t>
            </a:r>
            <a:r>
              <a:rPr lang="en-GB" dirty="0">
                <a:effectLst/>
              </a:rPr>
              <a:t> s </a:t>
            </a:r>
            <a:r>
              <a:rPr lang="en-GB" dirty="0" err="1">
                <a:effectLst/>
              </a:rPr>
              <a:t>Alicinim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pulsom</a:t>
            </a:r>
            <a:r>
              <a:rPr lang="en-GB" dirty="0">
                <a:effectLst/>
              </a:rPr>
              <a:t> koji je </a:t>
            </a:r>
            <a:r>
              <a:rPr lang="en-GB" dirty="0" err="1">
                <a:effectLst/>
              </a:rPr>
              <a:t>stvorio</a:t>
            </a:r>
            <a:r>
              <a:rPr lang="en-GB" dirty="0">
                <a:effectLst/>
              </a:rPr>
              <a:t> taj </a:t>
            </a:r>
            <a:r>
              <a:rPr lang="en-GB" dirty="0" err="1">
                <a:effectLst/>
              </a:rPr>
              <a:t>foton</a:t>
            </a:r>
            <a:br>
              <a:rPr lang="en-GB" dirty="0"/>
            </a:br>
            <a:endParaRPr lang="en-GB" dirty="0"/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CF20A88-E4D2-4413-A447-9450C5766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32" y="2549086"/>
            <a:ext cx="4806820" cy="1925580"/>
          </a:xfrm>
        </p:spPr>
        <p:txBody>
          <a:bodyPr/>
          <a:lstStyle/>
          <a:p>
            <a:r>
              <a:rPr lang="hr-HR" dirty="0"/>
              <a:t>Najniža izmjerena vrijednost curenja u krivi kanal: 2% u HV bazi i 4% u AD bazi </a:t>
            </a:r>
            <a:endParaRPr lang="en-GB" dirty="0"/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C2EDB164-8897-494A-90A8-924079131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19635"/>
            <a:ext cx="5576883" cy="4182662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3B63FED9-A79C-4E2B-B003-DA5D60759519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36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630583-5CC3-429E-99B5-CDA5A206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44C25B-E5A5-4DAB-8CE8-E3F71795F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Cilj eksperimenta bio je proslijediti tajni ključ kroz </a:t>
            </a:r>
            <a:r>
              <a:rPr lang="hr-HR" dirty="0" err="1"/>
              <a:t>shifting</a:t>
            </a:r>
            <a:r>
              <a:rPr lang="hr-HR" dirty="0"/>
              <a:t> protokol</a:t>
            </a:r>
          </a:p>
          <a:p>
            <a:r>
              <a:rPr lang="hr-HR" dirty="0"/>
              <a:t>Dobiven je preklop između ispaljenih laserskih impulsa i detektiranih fotona kao višekratnika istog broja s točnošću do na 0.1%</a:t>
            </a:r>
          </a:p>
          <a:p>
            <a:r>
              <a:rPr lang="hr-HR" dirty="0"/>
              <a:t>Distribucija tajnog ključa uspješno provedena</a:t>
            </a:r>
            <a:endParaRPr lang="en-GB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919F586-EEED-4AEF-849E-881169F0D0EC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567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A1BB28-87AE-409B-8414-7765FBBB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Literatura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CDBCF3-C60C-4DAF-A7D6-F7099C72A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effectLst/>
              </a:rPr>
              <a:t>Bennett, C. H., </a:t>
            </a:r>
            <a:r>
              <a:rPr lang="en-US" u="sng" dirty="0">
                <a:effectLst/>
              </a:rPr>
              <a:t>Brassard</a:t>
            </a:r>
            <a:r>
              <a:rPr lang="en-US" dirty="0">
                <a:effectLst/>
              </a:rPr>
              <a:t>, G., </a:t>
            </a:r>
            <a:r>
              <a:rPr lang="en-US" u="sng" dirty="0">
                <a:effectLst/>
              </a:rPr>
              <a:t>“Quantum</a:t>
            </a:r>
            <a:r>
              <a:rPr lang="en-US" dirty="0">
                <a:effectLst/>
              </a:rPr>
              <a:t> cryptography: Public key distribution and coin </a:t>
            </a:r>
            <a:r>
              <a:rPr lang="en-US" u="sng" dirty="0">
                <a:effectLst/>
              </a:rPr>
              <a:t>tossing”</a:t>
            </a:r>
            <a:r>
              <a:rPr lang="en-US" dirty="0">
                <a:effectLst/>
              </a:rPr>
              <a:t> in Proceedings of the IEEE International Conference on Computers, Systems and Signal Processing, Bangalore, India, IEEE, New York, pp. 175-179, 1984.</a:t>
            </a:r>
            <a:endParaRPr lang="hr-HR" dirty="0">
              <a:effectLst/>
            </a:endParaRPr>
          </a:p>
          <a:p>
            <a:r>
              <a:rPr lang="en-GB" dirty="0">
                <a:effectLst/>
              </a:rPr>
              <a:t>Bennett, C. H., </a:t>
            </a:r>
            <a:r>
              <a:rPr lang="en-GB" u="sng" dirty="0">
                <a:effectLst/>
              </a:rPr>
              <a:t>Bessette</a:t>
            </a:r>
            <a:r>
              <a:rPr lang="en-GB" dirty="0">
                <a:effectLst/>
              </a:rPr>
              <a:t>, F., </a:t>
            </a:r>
            <a:r>
              <a:rPr lang="en-GB" u="sng" dirty="0">
                <a:effectLst/>
              </a:rPr>
              <a:t>Brassard</a:t>
            </a:r>
            <a:r>
              <a:rPr lang="en-GB" dirty="0">
                <a:effectLst/>
              </a:rPr>
              <a:t>, G., </a:t>
            </a:r>
            <a:r>
              <a:rPr lang="en-GB" u="sng" dirty="0" err="1">
                <a:effectLst/>
              </a:rPr>
              <a:t>Salvail</a:t>
            </a:r>
            <a:r>
              <a:rPr lang="en-GB" dirty="0">
                <a:effectLst/>
              </a:rPr>
              <a:t>, L., and </a:t>
            </a:r>
            <a:r>
              <a:rPr lang="en-GB" u="sng" dirty="0">
                <a:effectLst/>
              </a:rPr>
              <a:t>Smolin</a:t>
            </a:r>
            <a:r>
              <a:rPr lang="en-GB" dirty="0">
                <a:effectLst/>
              </a:rPr>
              <a:t>, J., "Experimental Quantum Cryptography", Journal of Cryptology, </a:t>
            </a:r>
            <a:r>
              <a:rPr lang="en-GB" u="sng" dirty="0">
                <a:effectLst/>
              </a:rPr>
              <a:t>vol</a:t>
            </a:r>
            <a:r>
              <a:rPr lang="en-GB" dirty="0">
                <a:effectLst/>
              </a:rPr>
              <a:t>. 5, no.1, pp. 3-28, 1992.</a:t>
            </a:r>
            <a:endParaRPr lang="hr-HR" dirty="0"/>
          </a:p>
          <a:p>
            <a:r>
              <a:rPr lang="en-GB" dirty="0">
                <a:effectLst/>
              </a:rPr>
              <a:t>Bennett, C. H., </a:t>
            </a:r>
            <a:r>
              <a:rPr lang="en-GB" u="sng" dirty="0">
                <a:effectLst/>
              </a:rPr>
              <a:t>Brassard</a:t>
            </a:r>
            <a:r>
              <a:rPr lang="en-GB" dirty="0">
                <a:effectLst/>
              </a:rPr>
              <a:t>, G., and </a:t>
            </a:r>
            <a:r>
              <a:rPr lang="en-GB" u="sng" dirty="0" err="1">
                <a:effectLst/>
              </a:rPr>
              <a:t>Ekert</a:t>
            </a:r>
            <a:r>
              <a:rPr lang="en-GB" dirty="0">
                <a:effectLst/>
              </a:rPr>
              <a:t>, A. K., "Quantum Cryptography", Scientific American, pp. 50-57, 1992.</a:t>
            </a:r>
            <a:endParaRPr lang="hr-HR" dirty="0">
              <a:effectLst/>
            </a:endParaRPr>
          </a:p>
          <a:p>
            <a:r>
              <a:rPr lang="en-GB" u="sng" dirty="0">
                <a:effectLst/>
              </a:rPr>
              <a:t>Brassard</a:t>
            </a:r>
            <a:r>
              <a:rPr lang="en-GB" dirty="0">
                <a:effectLst/>
              </a:rPr>
              <a:t>, G., </a:t>
            </a:r>
            <a:r>
              <a:rPr lang="en-GB" u="sng" dirty="0" err="1">
                <a:effectLst/>
              </a:rPr>
              <a:t>Salvail</a:t>
            </a:r>
            <a:r>
              <a:rPr lang="en-GB" dirty="0">
                <a:effectLst/>
              </a:rPr>
              <a:t>, L., </a:t>
            </a:r>
            <a:r>
              <a:rPr lang="en-GB" u="sng" dirty="0">
                <a:effectLst/>
              </a:rPr>
              <a:t>“Secret</a:t>
            </a:r>
            <a:r>
              <a:rPr lang="en-GB" dirty="0">
                <a:effectLst/>
              </a:rPr>
              <a:t> key reconciliation by public discussion,” Lecture Notes in Computer Science, </a:t>
            </a:r>
            <a:r>
              <a:rPr lang="en-GB" u="sng" dirty="0">
                <a:effectLst/>
              </a:rPr>
              <a:t>vol</a:t>
            </a:r>
            <a:r>
              <a:rPr lang="en-GB" dirty="0">
                <a:effectLst/>
              </a:rPr>
              <a:t>. 765, pp. </a:t>
            </a:r>
            <a:r>
              <a:rPr lang="en-GB" u="sng" dirty="0">
                <a:effectLst/>
              </a:rPr>
              <a:t>410–423</a:t>
            </a:r>
            <a:r>
              <a:rPr lang="en-GB" dirty="0">
                <a:effectLst/>
              </a:rPr>
              <a:t>, 1994.</a:t>
            </a:r>
            <a:endParaRPr lang="hr-HR" dirty="0">
              <a:effectLst/>
            </a:endParaRPr>
          </a:p>
          <a:p>
            <a:r>
              <a:rPr lang="en-GB" dirty="0">
                <a:effectLst/>
              </a:rPr>
              <a:t>Bennett, C. H., </a:t>
            </a:r>
            <a:r>
              <a:rPr lang="en-GB" u="sng" dirty="0">
                <a:effectLst/>
              </a:rPr>
              <a:t>Brassard</a:t>
            </a:r>
            <a:r>
              <a:rPr lang="en-GB" dirty="0">
                <a:effectLst/>
              </a:rPr>
              <a:t>, G., </a:t>
            </a:r>
            <a:r>
              <a:rPr lang="en-GB" u="sng" dirty="0" err="1">
                <a:effectLst/>
              </a:rPr>
              <a:t>Crépeau</a:t>
            </a:r>
            <a:r>
              <a:rPr lang="en-GB" dirty="0">
                <a:effectLst/>
              </a:rPr>
              <a:t>, C. and </a:t>
            </a:r>
            <a:r>
              <a:rPr lang="en-GB" u="sng" dirty="0">
                <a:effectLst/>
              </a:rPr>
              <a:t>Maurer</a:t>
            </a:r>
            <a:r>
              <a:rPr lang="en-GB" dirty="0">
                <a:effectLst/>
              </a:rPr>
              <a:t>, U. M., "Generalized Privacy Amplification", IEEE Transactions on Information Theory, 1995.</a:t>
            </a:r>
            <a:endParaRPr lang="hr-HR" dirty="0">
              <a:effectLst/>
            </a:endParaRPr>
          </a:p>
          <a:p>
            <a:r>
              <a:rPr lang="en-GB" dirty="0">
                <a:effectLst/>
              </a:rPr>
              <a:t>Bennett, C. H., </a:t>
            </a:r>
            <a:r>
              <a:rPr lang="en-GB" u="sng" dirty="0">
                <a:effectLst/>
              </a:rPr>
              <a:t>Brassard</a:t>
            </a:r>
            <a:r>
              <a:rPr lang="en-GB" dirty="0">
                <a:effectLst/>
              </a:rPr>
              <a:t>, G., </a:t>
            </a:r>
            <a:r>
              <a:rPr lang="en-GB" u="sng" dirty="0">
                <a:effectLst/>
              </a:rPr>
              <a:t>Cr</a:t>
            </a:r>
            <a:r>
              <a:rPr lang="en-GB" dirty="0">
                <a:effectLst/>
              </a:rPr>
              <a:t>=</a:t>
            </a:r>
            <a:r>
              <a:rPr lang="en-GB" u="sng" dirty="0">
                <a:effectLst/>
              </a:rPr>
              <a:t>E9peau</a:t>
            </a:r>
            <a:r>
              <a:rPr lang="en-GB" dirty="0">
                <a:effectLst/>
              </a:rPr>
              <a:t>, C., and </a:t>
            </a:r>
            <a:r>
              <a:rPr lang="en-GB" u="sng" dirty="0" err="1">
                <a:effectLst/>
              </a:rPr>
              <a:t>Skubiszewska</a:t>
            </a:r>
            <a:r>
              <a:rPr lang="en-GB" dirty="0">
                <a:effectLst/>
              </a:rPr>
              <a:t>, M.-H., "Practical Quantum Oblivious Transfer", Advances in Cryptology -- Proceedings of </a:t>
            </a:r>
            <a:r>
              <a:rPr lang="en-GB" u="sng" dirty="0">
                <a:effectLst/>
              </a:rPr>
              <a:t>Crypto</a:t>
            </a:r>
            <a:r>
              <a:rPr lang="en-GB" dirty="0">
                <a:effectLst/>
              </a:rPr>
              <a:t> '91, Lecture Notes in Computer Science, </a:t>
            </a:r>
            <a:r>
              <a:rPr lang="en-GB" u="sng" dirty="0">
                <a:effectLst/>
              </a:rPr>
              <a:t>Vol</a:t>
            </a:r>
            <a:r>
              <a:rPr lang="en-GB" dirty="0">
                <a:effectLst/>
              </a:rPr>
              <a:t>. 576, Springer-</a:t>
            </a:r>
            <a:r>
              <a:rPr lang="en-GB" u="sng" dirty="0">
                <a:effectLst/>
              </a:rPr>
              <a:t>Verlag</a:t>
            </a:r>
            <a:r>
              <a:rPr lang="en-GB" dirty="0">
                <a:effectLst/>
              </a:rPr>
              <a:t>, Berlin, pp. 351-366, 1992.</a:t>
            </a:r>
            <a:r>
              <a:rPr lang="hr-HR" dirty="0">
                <a:effectLst/>
              </a:rPr>
              <a:t> </a:t>
            </a:r>
          </a:p>
          <a:p>
            <a:r>
              <a:rPr lang="en-US" u="sng" dirty="0">
                <a:effectLst/>
              </a:rPr>
              <a:t>Brassard</a:t>
            </a:r>
            <a:r>
              <a:rPr lang="en-US" dirty="0">
                <a:effectLst/>
              </a:rPr>
              <a:t>, G., </a:t>
            </a:r>
            <a:r>
              <a:rPr lang="en-US" u="sng" dirty="0">
                <a:effectLst/>
              </a:rPr>
              <a:t>Cr</a:t>
            </a:r>
            <a:r>
              <a:rPr lang="en-US" dirty="0">
                <a:effectLst/>
              </a:rPr>
              <a:t>=</a:t>
            </a:r>
            <a:r>
              <a:rPr lang="en-US" u="sng" dirty="0">
                <a:effectLst/>
              </a:rPr>
              <a:t>E9peau</a:t>
            </a:r>
            <a:r>
              <a:rPr lang="en-US" dirty="0">
                <a:effectLst/>
              </a:rPr>
              <a:t>, C., </a:t>
            </a:r>
            <a:r>
              <a:rPr lang="en-US" u="sng" dirty="0" err="1">
                <a:effectLst/>
              </a:rPr>
              <a:t>Jozsa</a:t>
            </a:r>
            <a:r>
              <a:rPr lang="en-US" dirty="0">
                <a:effectLst/>
              </a:rPr>
              <a:t>, R., and </a:t>
            </a:r>
            <a:r>
              <a:rPr lang="en-US" u="sng" dirty="0">
                <a:effectLst/>
              </a:rPr>
              <a:t>Langlois</a:t>
            </a:r>
            <a:r>
              <a:rPr lang="en-US" dirty="0">
                <a:effectLst/>
              </a:rPr>
              <a:t>, D., "A Quantum Bit Commitment Scheme Provably Unbreakable By Both Parties", Proceedings of the 34th IEEE Symposium on Foundations of Computer Science, pp. 362-371, 1993.</a:t>
            </a:r>
            <a:endParaRPr lang="en-GB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894DDFE4-4AB0-4681-B8F8-DEB4A85C9123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56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6">
            <a:extLst>
              <a:ext uri="{FF2B5EF4-FFF2-40B4-BE49-F238E27FC236}">
                <a16:creationId xmlns:a16="http://schemas.microsoft.com/office/drawing/2014/main" id="{B2E911EF-80F5-4781-A4DF-44EFAF242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B0A2A734-17E4-44D5-9630-D54D6AF74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Rectangle 20">
            <a:extLst>
              <a:ext uri="{FF2B5EF4-FFF2-40B4-BE49-F238E27FC236}">
                <a16:creationId xmlns:a16="http://schemas.microsoft.com/office/drawing/2014/main" id="{EFFB5C33-24B2-4764-BDBD-4C10A21DB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8808" y="0"/>
            <a:ext cx="340319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22">
            <a:extLst>
              <a:ext uri="{FF2B5EF4-FFF2-40B4-BE49-F238E27FC236}">
                <a16:creationId xmlns:a16="http://schemas.microsoft.com/office/drawing/2014/main" id="{FEB601E2-EFED-4313-BEE4-9E27B94FC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2"/>
            <a:ext cx="9110541" cy="246557"/>
          </a:xfrm>
          <a:prstGeom prst="rect">
            <a:avLst/>
          </a:prstGeom>
        </p:spPr>
      </p:pic>
      <p:sp>
        <p:nvSpPr>
          <p:cNvPr id="20" name="Rectangle 24">
            <a:extLst>
              <a:ext uri="{FF2B5EF4-FFF2-40B4-BE49-F238E27FC236}">
                <a16:creationId xmlns:a16="http://schemas.microsoft.com/office/drawing/2014/main" id="{1425DB5A-CEE1-4EE1-8C4A-689E49D35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9110542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1E53E4F-036A-4405-B440-7EB62B05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510" y="2733709"/>
            <a:ext cx="7657792" cy="13730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 err="1">
                <a:solidFill>
                  <a:srgbClr val="FFFFFF"/>
                </a:solidFill>
              </a:rPr>
              <a:t>Hvala</a:t>
            </a:r>
            <a:r>
              <a:rPr lang="en-US" sz="5400" dirty="0">
                <a:solidFill>
                  <a:srgbClr val="FFFFFF"/>
                </a:solidFill>
              </a:rPr>
              <a:t> </a:t>
            </a:r>
            <a:r>
              <a:rPr lang="en-US" sz="5400" dirty="0" err="1">
                <a:solidFill>
                  <a:srgbClr val="FFFFFF"/>
                </a:solidFill>
              </a:rPr>
              <a:t>na</a:t>
            </a:r>
            <a:r>
              <a:rPr lang="en-US" sz="5400" dirty="0">
                <a:solidFill>
                  <a:srgbClr val="FFFFFF"/>
                </a:solidFill>
              </a:rPr>
              <a:t> </a:t>
            </a:r>
            <a:r>
              <a:rPr lang="en-US" sz="5400" dirty="0" err="1">
                <a:solidFill>
                  <a:srgbClr val="FFFFFF"/>
                </a:solidFill>
              </a:rPr>
              <a:t>pažnji</a:t>
            </a:r>
            <a:r>
              <a:rPr lang="en-US" sz="5400" dirty="0">
                <a:solidFill>
                  <a:srgbClr val="FFFFFF"/>
                </a:solidFill>
              </a:rPr>
              <a:t>! </a:t>
            </a:r>
            <a:r>
              <a:rPr lang="en-US" sz="54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7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4058B2-6167-44AD-9B75-56A0C0E08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8461DE-9681-4EE6-A6C5-75EA9BF5F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Motivacija</a:t>
            </a:r>
          </a:p>
          <a:p>
            <a:r>
              <a:rPr lang="hr-HR" dirty="0"/>
              <a:t>Teorijski uvod</a:t>
            </a:r>
          </a:p>
          <a:p>
            <a:r>
              <a:rPr lang="hr-HR" dirty="0"/>
              <a:t>Eksperimentalni postav</a:t>
            </a:r>
          </a:p>
          <a:p>
            <a:r>
              <a:rPr lang="hr-HR" dirty="0"/>
              <a:t>Rezultati</a:t>
            </a:r>
          </a:p>
          <a:p>
            <a:r>
              <a:rPr lang="hr-HR" dirty="0"/>
              <a:t>Zaključak</a:t>
            </a:r>
          </a:p>
          <a:p>
            <a:r>
              <a:rPr lang="hr-HR" dirty="0"/>
              <a:t>Literatura</a:t>
            </a:r>
            <a:endParaRPr lang="en-GB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08FE1E68-5FF2-465B-B346-A297DF67EFA2}"/>
              </a:ext>
            </a:extLst>
          </p:cNvPr>
          <p:cNvSpPr txBox="1"/>
          <p:nvPr/>
        </p:nvSpPr>
        <p:spPr>
          <a:xfrm>
            <a:off x="11610363" y="6400025"/>
            <a:ext cx="34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41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5B57A5-0FB1-4074-922A-E8D2EC0F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Motivacija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B35C7C-AA49-49DA-9B66-AD11E1E9E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Kriptografija = tehnika sigurne komunikacije u javnom okruženju</a:t>
            </a:r>
          </a:p>
          <a:p>
            <a:r>
              <a:rPr lang="hr-HR" dirty="0"/>
              <a:t>Klasična kriptografija može biti probijena</a:t>
            </a:r>
          </a:p>
          <a:p>
            <a:pPr lvl="1"/>
            <a:r>
              <a:rPr lang="hr-HR" dirty="0"/>
              <a:t>Duže vrijeme, veća vjerojatnost</a:t>
            </a:r>
          </a:p>
          <a:p>
            <a:r>
              <a:rPr lang="hr-HR" dirty="0"/>
              <a:t>Rješenje: kvantna kriptografija</a:t>
            </a:r>
          </a:p>
          <a:p>
            <a:pPr lvl="1"/>
            <a:r>
              <a:rPr lang="hr-HR" dirty="0"/>
              <a:t>Omogućio razvoj kvantnih računala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A2022C1-F3ED-460F-AAEF-E1AD476BE38C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439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8BE7C8-3E33-4CC3-8A5F-31379601D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Teorijski uvod: BB84 protokol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132B1E-6F72-43D9-94E3-602F9FD0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Prvi protokol iz kvantne kriptografije</a:t>
            </a:r>
          </a:p>
          <a:p>
            <a:r>
              <a:rPr lang="hr-HR" dirty="0"/>
              <a:t>Bennett, </a:t>
            </a:r>
            <a:r>
              <a:rPr lang="hr-HR" dirty="0" err="1"/>
              <a:t>Brassard</a:t>
            </a:r>
            <a:r>
              <a:rPr lang="hr-HR" dirty="0"/>
              <a:t>; 1984.</a:t>
            </a:r>
          </a:p>
          <a:p>
            <a:r>
              <a:rPr lang="hr-HR" dirty="0"/>
              <a:t>Dvije faze: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/>
              <a:t>Kvantna faza: Izmjena tajnog ključa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/>
              <a:t>Klasična faza naknadne obrade</a:t>
            </a:r>
          </a:p>
          <a:p>
            <a:pPr lvl="2"/>
            <a:r>
              <a:rPr lang="hr-HR" dirty="0" err="1"/>
              <a:t>Reconcilation</a:t>
            </a:r>
            <a:endParaRPr lang="hr-HR" dirty="0"/>
          </a:p>
          <a:p>
            <a:pPr lvl="2"/>
            <a:r>
              <a:rPr lang="hr-HR" dirty="0" err="1"/>
              <a:t>Privacy</a:t>
            </a:r>
            <a:r>
              <a:rPr lang="hr-HR" dirty="0"/>
              <a:t> </a:t>
            </a:r>
            <a:r>
              <a:rPr lang="hr-HR" dirty="0" err="1"/>
              <a:t>amplification</a:t>
            </a:r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7FA0914-0E5F-4E8E-90C4-4F433D852376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23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EF449A-B2B4-4CF7-B51F-876C9A99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Quantum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distribution</a:t>
            </a:r>
            <a:endParaRPr lang="en-GB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F28FE948-DF55-48AA-8FC6-C5F11E3B1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589" y="696063"/>
            <a:ext cx="1895593" cy="1195267"/>
          </a:xfrm>
        </p:spPr>
      </p:pic>
      <p:pic>
        <p:nvPicPr>
          <p:cNvPr id="7" name="Slika 6" descr="Slika na kojoj se prikazuje tekst, križaljka&#10;&#10;Opis je automatski generiran">
            <a:extLst>
              <a:ext uri="{FF2B5EF4-FFF2-40B4-BE49-F238E27FC236}">
                <a16:creationId xmlns:a16="http://schemas.microsoft.com/office/drawing/2014/main" id="{C55E662B-660F-42BA-AAFD-D6E62E72B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630" y="2548477"/>
            <a:ext cx="7485878" cy="3567777"/>
          </a:xfrm>
          <a:prstGeom prst="rect">
            <a:avLst/>
          </a:prstGeom>
        </p:spPr>
      </p:pic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CAA103C3-5D45-48F9-B72B-5BD19A16AAE1}"/>
              </a:ext>
            </a:extLst>
          </p:cNvPr>
          <p:cNvSpPr txBox="1">
            <a:spLocks/>
          </p:cNvSpPr>
          <p:nvPr/>
        </p:nvSpPr>
        <p:spPr>
          <a:xfrm>
            <a:off x="474306" y="2673039"/>
            <a:ext cx="45922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Faza izmjene tajnog ključa polarizacijom fotona</a:t>
            </a:r>
          </a:p>
          <a:p>
            <a:r>
              <a:rPr lang="hr-HR" dirty="0"/>
              <a:t>2 baze: horizontalna-vertikalna (HV) baza i dijagonalna (AD) baza</a:t>
            </a:r>
          </a:p>
          <a:p>
            <a:pPr lvl="1"/>
            <a:r>
              <a:rPr lang="hr-HR" dirty="0"/>
              <a:t>H = 0, V = 1</a:t>
            </a:r>
          </a:p>
          <a:p>
            <a:pPr lvl="1"/>
            <a:r>
              <a:rPr lang="hr-HR" dirty="0"/>
              <a:t>D = 0, A = 1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B3A0D069-CC13-4D06-B2EC-91334EC15A20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60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BE0A7B-6C80-464D-BD85-491438C9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Reconcilation</a:t>
            </a:r>
            <a:r>
              <a:rPr lang="hr-HR" dirty="0"/>
              <a:t> protokol</a:t>
            </a:r>
            <a:endParaRPr lang="en-GB" dirty="0"/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5E31A3F7-8F5C-4DB9-8681-ED45B976A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505456"/>
            <a:ext cx="9613861" cy="3599316"/>
          </a:xfrm>
        </p:spPr>
        <p:txBody>
          <a:bodyPr/>
          <a:lstStyle/>
          <a:p>
            <a:r>
              <a:rPr lang="hr-HR" dirty="0"/>
              <a:t>2 problema kod kvantne faze: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/>
              <a:t>Šum u detektorima fotona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/>
              <a:t>Prosječni broj fotona po impulsu</a:t>
            </a:r>
          </a:p>
          <a:p>
            <a:r>
              <a:rPr lang="hr-HR" dirty="0"/>
              <a:t>Usporedba 10% bitova</a:t>
            </a:r>
          </a:p>
          <a:p>
            <a:r>
              <a:rPr lang="hr-HR" dirty="0"/>
              <a:t>Kaskadni algoritam</a:t>
            </a:r>
            <a:endParaRPr lang="en-GB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B4BC69BB-B577-4D14-A6B0-5074D8982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844" y="2583334"/>
            <a:ext cx="5569342" cy="3024364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F871C01F-69E5-4840-A9F0-D2B152796594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04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60E11C-8A9E-4A85-AB6C-A14B8F07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Privacy</a:t>
            </a:r>
            <a:r>
              <a:rPr lang="hr-HR" dirty="0"/>
              <a:t> </a:t>
            </a:r>
            <a:r>
              <a:rPr lang="hr-HR" dirty="0" err="1"/>
              <a:t>amplification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5B8F60-30FB-418A-8ADB-E79047E72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Određene </a:t>
            </a:r>
            <a:r>
              <a:rPr lang="hr-HR" dirty="0" err="1"/>
              <a:t>presretnute</a:t>
            </a:r>
            <a:r>
              <a:rPr lang="hr-HR" dirty="0"/>
              <a:t> izvorne informacije prilikom faze usklađivanja mogu biti pretvorene u informacije o paritetnim bitovima</a:t>
            </a:r>
          </a:p>
          <a:p>
            <a:r>
              <a:rPr lang="hr-HR" dirty="0"/>
              <a:t>Primjer: ako Eve zna vrijednost bita x u nizu y, a Alice i Bob su otkrili paritet preostalih bitova u y, kažemo da Eve može znati najviše k paritetnih bitova ključa ako poznaje najviše k fizičkih bitova ključa</a:t>
            </a:r>
          </a:p>
          <a:p>
            <a:r>
              <a:rPr lang="hr-HR" dirty="0"/>
              <a:t>Vrijednost k se određuje pomoću intenziteta snopa i stope bitne pogreške te pretpostavke da su sve razlike između </a:t>
            </a:r>
            <a:r>
              <a:rPr lang="hr-HR" dirty="0" err="1"/>
              <a:t>Alicinih</a:t>
            </a:r>
            <a:r>
              <a:rPr lang="hr-HR" dirty="0"/>
              <a:t> i Bobovih bitova potekle od Eve</a:t>
            </a:r>
            <a:endParaRPr lang="en-GB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423F2E7-BE5A-46A7-81A8-A0306DA411D2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17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727C1C-52FD-436D-864D-3045F009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Eksperimentalni postav - Alice</a:t>
            </a:r>
            <a:endParaRPr lang="en-GB" dirty="0"/>
          </a:p>
        </p:txBody>
      </p:sp>
      <p:pic>
        <p:nvPicPr>
          <p:cNvPr id="5" name="Rezervirano mjesto sadržaja 4" descr="Slika na kojoj se prikazuje elektronički&#10;&#10;Opis je automatski generiran">
            <a:extLst>
              <a:ext uri="{FF2B5EF4-FFF2-40B4-BE49-F238E27FC236}">
                <a16:creationId xmlns:a16="http://schemas.microsoft.com/office/drawing/2014/main" id="{8443613B-3855-4A93-841F-A5D78E32C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819" y="2336800"/>
            <a:ext cx="3930337" cy="3598863"/>
          </a:xfr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117B23B8-3358-4F90-9948-61B3DACECA26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331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212001-E991-47F6-BA03-6AD0491B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Eksperimentalni postav - Bob</a:t>
            </a:r>
            <a:endParaRPr lang="en-GB" dirty="0"/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09D7CA59-2610-49F5-B93D-86DBCD3D0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Shifting</a:t>
            </a:r>
            <a:r>
              <a:rPr lang="hr-HR" dirty="0"/>
              <a:t> protokol</a:t>
            </a:r>
            <a:endParaRPr lang="en-GB" dirty="0"/>
          </a:p>
        </p:txBody>
      </p:sp>
      <p:pic>
        <p:nvPicPr>
          <p:cNvPr id="10" name="Slika 9" descr="Slika na kojoj se prikazuje karta&#10;&#10;Opis je automatski generiran">
            <a:extLst>
              <a:ext uri="{FF2B5EF4-FFF2-40B4-BE49-F238E27FC236}">
                <a16:creationId xmlns:a16="http://schemas.microsoft.com/office/drawing/2014/main" id="{8227C79B-A38D-41CF-B97C-E91B6E11F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716" y="2908024"/>
            <a:ext cx="5943600" cy="3343275"/>
          </a:xfrm>
          <a:prstGeom prst="rect">
            <a:avLst/>
          </a:prstGeom>
        </p:spPr>
      </p:pic>
      <p:sp>
        <p:nvSpPr>
          <p:cNvPr id="11" name="TekstniOkvir 10">
            <a:extLst>
              <a:ext uri="{FF2B5EF4-FFF2-40B4-BE49-F238E27FC236}">
                <a16:creationId xmlns:a16="http://schemas.microsoft.com/office/drawing/2014/main" id="{F93ED631-933D-45F7-AFC4-1BD8CA269AE9}"/>
              </a:ext>
            </a:extLst>
          </p:cNvPr>
          <p:cNvSpPr txBox="1"/>
          <p:nvPr/>
        </p:nvSpPr>
        <p:spPr>
          <a:xfrm>
            <a:off x="-486562" y="6400025"/>
            <a:ext cx="1239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dirty="0"/>
              <a:t>		Mateja Batelić									 BB84 protokol									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735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Plava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118</TotalTime>
  <Words>1016</Words>
  <Application>Microsoft Office PowerPoint</Application>
  <PresentationFormat>Široki zaslon</PresentationFormat>
  <Paragraphs>81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Berlin</vt:lpstr>
      <vt:lpstr>Kvantna kriptografija na BB84 postavu</vt:lpstr>
      <vt:lpstr>Sadržaj</vt:lpstr>
      <vt:lpstr>Motivacija</vt:lpstr>
      <vt:lpstr>Teorijski uvod: BB84 protokol</vt:lpstr>
      <vt:lpstr>Quantum key distribution</vt:lpstr>
      <vt:lpstr>Reconcilation protokol</vt:lpstr>
      <vt:lpstr>Privacy amplification</vt:lpstr>
      <vt:lpstr>Eksperimentalni postav - Alice</vt:lpstr>
      <vt:lpstr>Eksperimentalni postav - Bob</vt:lpstr>
      <vt:lpstr>Mjerenja</vt:lpstr>
      <vt:lpstr>Rezultati: izdvajanje signala iz šuma</vt:lpstr>
      <vt:lpstr>Rezultati: Pronalaženje podudarnosti između prvog detektiranog fotona s Alicinim pulsom koji je stvorio taj foton </vt:lpstr>
      <vt:lpstr>Zaključak</vt:lpstr>
      <vt:lpstr>Literatura</vt:lpstr>
      <vt:lpstr>Hvala na pažnji!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Kvantna kriptografija na BB84 postavu</dc:title>
  <dc:creator>Mateja Batelić</dc:creator>
  <cp:lastModifiedBy>Mateja Batelić</cp:lastModifiedBy>
  <cp:revision>70</cp:revision>
  <dcterms:created xsi:type="dcterms:W3CDTF">2022-01-27T21:25:10Z</dcterms:created>
  <dcterms:modified xsi:type="dcterms:W3CDTF">2022-01-27T23:25:25Z</dcterms:modified>
</cp:coreProperties>
</file>