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0" r:id="rId3"/>
    <p:sldId id="261" r:id="rId4"/>
    <p:sldId id="263" r:id="rId5"/>
    <p:sldId id="262" r:id="rId6"/>
    <p:sldId id="264" r:id="rId7"/>
    <p:sldId id="275" r:id="rId8"/>
    <p:sldId id="265" r:id="rId9"/>
    <p:sldId id="266" r:id="rId10"/>
    <p:sldId id="267" r:id="rId11"/>
    <p:sldId id="268" r:id="rId12"/>
    <p:sldId id="270" r:id="rId13"/>
    <p:sldId id="271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96AF9-E328-BD1A-9A49-D64E80F065A3}" v="1149" dt="2022-01-25T23:10:26.699"/>
    <p1510:client id="{494BE576-9C8F-212D-B89C-EFC39873C205}" v="1183" dt="2021-09-21T19:04:07.309"/>
    <p1510:client id="{6ECBD18F-7CD6-7B39-2052-6B4B2F2BA3C4}" v="987" dt="2021-09-20T23:11:13.913"/>
    <p1510:client id="{CA27EFB6-85AF-D7CE-1718-268DB495F33B}" v="53" dt="2021-09-21T22:46:51.952"/>
    <p1510:client id="{FC218A36-2859-4829-9B65-F5FE127E5901}" v="1556" dt="2021-09-20T18:42:19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5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8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0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5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2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6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6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3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04" r:id="rId6"/>
    <p:sldLayoutId id="2147483700" r:id="rId7"/>
    <p:sldLayoutId id="2147483701" r:id="rId8"/>
    <p:sldLayoutId id="2147483702" r:id="rId9"/>
    <p:sldLayoutId id="2147483703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70" y="978408"/>
            <a:ext cx="11523353" cy="23342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0" dirty="0" err="1"/>
              <a:t>Akcelerirani</a:t>
            </a:r>
            <a:r>
              <a:rPr lang="en-US" sz="8000" dirty="0"/>
              <a:t> </a:t>
            </a:r>
            <a:r>
              <a:rPr lang="en-US" sz="8000" dirty="0" err="1"/>
              <a:t>Lagranžijan</a:t>
            </a:r>
            <a:r>
              <a:rPr lang="en-US" sz="8000" dirty="0"/>
              <a:t> I </a:t>
            </a:r>
            <a:r>
              <a:rPr lang="en-US" sz="8000" dirty="0" err="1"/>
              <a:t>financijske</a:t>
            </a:r>
            <a:r>
              <a:rPr lang="en-US" sz="8000" dirty="0"/>
              <a:t> </a:t>
            </a:r>
            <a:r>
              <a:rPr lang="en-US" sz="8000" dirty="0" err="1"/>
              <a:t>opcije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062" y="5074002"/>
            <a:ext cx="6131519" cy="1152529"/>
          </a:xfrm>
        </p:spPr>
        <p:txBody>
          <a:bodyPr anchor="t">
            <a:noAutofit/>
          </a:bodyPr>
          <a:lstStyle/>
          <a:p>
            <a:r>
              <a:rPr lang="en-US" sz="1800" i="0">
                <a:latin typeface="Times New Roman"/>
                <a:ea typeface="Cambria Math"/>
                <a:cs typeface="Times New Roman"/>
              </a:rPr>
              <a:t>Tomislav Miškić*,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Fizički odsjek, Prirodoslovno-matematički fakultet, Bijenička 32, Zagreb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697FC624-D848-4D8A-9DFF-11AF5F753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9" y="5069511"/>
            <a:ext cx="1566675" cy="1587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6899A-70C8-4C7A-AF3F-BA5F2C0F974F}"/>
              </a:ext>
            </a:extLst>
          </p:cNvPr>
          <p:cNvSpPr txBox="1"/>
          <p:nvPr/>
        </p:nvSpPr>
        <p:spPr>
          <a:xfrm>
            <a:off x="52137" y="64689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tmiskic.phy@pmf.hr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742B-27A2-412A-B421-C6123ED5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7641209" cy="5207699"/>
          </a:xfrm>
        </p:spPr>
        <p:txBody>
          <a:bodyPr/>
          <a:lstStyle/>
          <a:p>
            <a:r>
              <a:rPr lang="en-US" sz="4000" dirty="0" err="1"/>
              <a:t>Hestonov</a:t>
            </a:r>
            <a:r>
              <a:rPr lang="en-US" sz="4000" dirty="0"/>
              <a:t> model, </a:t>
            </a:r>
            <a:r>
              <a:rPr lang="en-US" sz="4000" dirty="0" err="1"/>
              <a:t>korelacija</a:t>
            </a:r>
            <a:r>
              <a:rPr lang="en-US" sz="4000" dirty="0"/>
              <a:t> = -1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082B97E1-76FE-4DBC-BB2F-74F8E3389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605" y="1185667"/>
            <a:ext cx="9820404" cy="55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28A5-C84F-4018-B6A7-4A42EE57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8121373" cy="5207699"/>
          </a:xfrm>
        </p:spPr>
        <p:txBody>
          <a:bodyPr>
            <a:normAutofit/>
          </a:bodyPr>
          <a:lstStyle/>
          <a:p>
            <a:r>
              <a:rPr lang="en-US" sz="4000" dirty="0" err="1">
                <a:ea typeface="+mj-lt"/>
                <a:cs typeface="+mj-lt"/>
              </a:rPr>
              <a:t>Hestonov</a:t>
            </a:r>
            <a:r>
              <a:rPr lang="en-US" sz="4000" dirty="0">
                <a:ea typeface="+mj-lt"/>
                <a:cs typeface="+mj-lt"/>
              </a:rPr>
              <a:t> model, </a:t>
            </a:r>
            <a:r>
              <a:rPr lang="en-US" sz="4000" dirty="0" err="1">
                <a:ea typeface="+mj-lt"/>
                <a:cs typeface="+mj-lt"/>
              </a:rPr>
              <a:t>korelacija</a:t>
            </a:r>
            <a:r>
              <a:rPr lang="en-US" sz="4000" dirty="0">
                <a:ea typeface="+mj-lt"/>
                <a:cs typeface="+mj-lt"/>
              </a:rPr>
              <a:t> = 1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A7F652D1-36D2-413F-BADC-D87EBABB4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5963" y="1363118"/>
            <a:ext cx="9590760" cy="53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6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423A-27A7-4CB2-BEE0-1CC5BE8D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7547262" cy="5207699"/>
          </a:xfrm>
        </p:spPr>
        <p:txBody>
          <a:bodyPr/>
          <a:lstStyle/>
          <a:p>
            <a:r>
              <a:rPr lang="en-US" sz="4000" dirty="0" err="1">
                <a:ea typeface="+mj-lt"/>
                <a:cs typeface="+mj-lt"/>
              </a:rPr>
              <a:t>Hestonov</a:t>
            </a:r>
            <a:r>
              <a:rPr lang="en-US" sz="4000" dirty="0">
                <a:ea typeface="+mj-lt"/>
                <a:cs typeface="+mj-lt"/>
              </a:rPr>
              <a:t> model, </a:t>
            </a:r>
            <a:r>
              <a:rPr lang="en-US" sz="4000" dirty="0" err="1">
                <a:ea typeface="+mj-lt"/>
                <a:cs typeface="+mj-lt"/>
              </a:rPr>
              <a:t>korelacija</a:t>
            </a:r>
            <a:r>
              <a:rPr lang="en-US" sz="4000" dirty="0">
                <a:ea typeface="+mj-lt"/>
                <a:cs typeface="+mj-lt"/>
              </a:rPr>
              <a:t> = 0</a:t>
            </a:r>
            <a:endParaRPr lang="en-US" sz="4000" dirty="0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FB267704-4B75-4AF5-95C6-B1BB1B344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6756" y="1300489"/>
            <a:ext cx="9622076" cy="54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3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75FA-E0C4-443D-82E8-93D25ED14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408"/>
            <a:ext cx="8279901" cy="2274521"/>
          </a:xfrm>
        </p:spPr>
        <p:txBody>
          <a:bodyPr/>
          <a:lstStyle/>
          <a:p>
            <a:r>
              <a:rPr lang="en-US" sz="4000" dirty="0" err="1"/>
              <a:t>Usporedba</a:t>
            </a:r>
            <a:r>
              <a:rPr lang="en-US" sz="4000" dirty="0"/>
              <a:t> </a:t>
            </a:r>
            <a:r>
              <a:rPr lang="en-US" sz="4000" i="1" dirty="0"/>
              <a:t>BY</a:t>
            </a:r>
            <a:r>
              <a:rPr lang="en-US" sz="4000" dirty="0"/>
              <a:t> </a:t>
            </a:r>
            <a:r>
              <a:rPr lang="en-US" sz="4000" dirty="0" err="1"/>
              <a:t>i</a:t>
            </a:r>
            <a:r>
              <a:rPr lang="en-US" sz="4000" dirty="0"/>
              <a:t> </a:t>
            </a:r>
            <a:r>
              <a:rPr lang="en-US" sz="4000" i="1" dirty="0"/>
              <a:t>BS</a:t>
            </a:r>
            <a:r>
              <a:rPr lang="en-US" sz="4000" dirty="0"/>
              <a:t> </a:t>
            </a:r>
            <a:r>
              <a:rPr lang="en-US" sz="4000" dirty="0" err="1"/>
              <a:t>modela</a:t>
            </a:r>
            <a:endParaRPr lang="en-US" sz="4000" dirty="0"/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C2237EFC-CAB9-4802-9156-AE5398AF8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4208" y="1286203"/>
            <a:ext cx="8192020" cy="55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4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62DFC7-3DB0-4F81-BEC2-7F2792D781AB}"/>
              </a:ext>
            </a:extLst>
          </p:cNvPr>
          <p:cNvSpPr/>
          <p:nvPr/>
        </p:nvSpPr>
        <p:spPr>
          <a:xfrm>
            <a:off x="346553" y="445717"/>
            <a:ext cx="5375752" cy="2108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C499F-CB65-4802-86F2-6113CF42DAE4}"/>
              </a:ext>
            </a:extLst>
          </p:cNvPr>
          <p:cNvSpPr txBox="1"/>
          <p:nvPr/>
        </p:nvSpPr>
        <p:spPr>
          <a:xfrm>
            <a:off x="4115713" y="3071878"/>
            <a:ext cx="46116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/>
                <a:ea typeface="+mn-lt"/>
                <a:cs typeface="+mn-lt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23967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971E-2086-46A2-94B4-F1F4C038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68382"/>
            <a:ext cx="7056524" cy="9364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Path </a:t>
            </a:r>
            <a:r>
              <a:rPr lang="en-US" sz="4000" dirty="0" err="1"/>
              <a:t>integrali</a:t>
            </a:r>
            <a:r>
              <a:rPr lang="en-US" sz="40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F65B7A2-F1F4-40EB-9CC5-7FB6AD170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71" y="458707"/>
            <a:ext cx="5937336" cy="1024121"/>
          </a:xfrm>
          <a:prstGeom prst="rect">
            <a:avLst/>
          </a:prstGeom>
        </p:spPr>
      </p:pic>
      <p:pic>
        <p:nvPicPr>
          <p:cNvPr id="4" name="Picture 5" descr="Text, letter&#10;&#10;Description automatically generated">
            <a:extLst>
              <a:ext uri="{FF2B5EF4-FFF2-40B4-BE49-F238E27FC236}">
                <a16:creationId xmlns:a16="http://schemas.microsoft.com/office/drawing/2014/main" id="{9EF9E8D3-37D6-4F99-B3E4-570D3F39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35" y="1715689"/>
            <a:ext cx="5655501" cy="335685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BBEBC8-3B44-45BC-B296-40158BA7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233" y="5213244"/>
            <a:ext cx="4559473" cy="1433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D1B7A-570B-4135-86CB-608C124CC80A}"/>
              </a:ext>
            </a:extLst>
          </p:cNvPr>
          <p:cNvSpPr txBox="1"/>
          <p:nvPr/>
        </p:nvSpPr>
        <p:spPr>
          <a:xfrm>
            <a:off x="518429" y="2835607"/>
            <a:ext cx="566085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/>
              <a:t>Prilagođeni</a:t>
            </a:r>
            <a:r>
              <a:rPr lang="en-US" sz="2400" dirty="0"/>
              <a:t> </a:t>
            </a:r>
            <a:r>
              <a:rPr lang="en-US" sz="2400" dirty="0" err="1"/>
              <a:t>problematici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Tražimo</a:t>
            </a:r>
            <a:r>
              <a:rPr lang="en-US" sz="2400" dirty="0"/>
              <a:t> </a:t>
            </a:r>
            <a:r>
              <a:rPr lang="en-US" sz="2400" dirty="0" err="1"/>
              <a:t>jezgru</a:t>
            </a:r>
            <a:r>
              <a:rPr lang="en-US" sz="2400" dirty="0"/>
              <a:t> </a:t>
            </a:r>
            <a:r>
              <a:rPr lang="en-US" sz="2400" dirty="0" err="1"/>
              <a:t>evolucije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path integral </a:t>
            </a:r>
            <a:r>
              <a:rPr lang="en-US" sz="2400" dirty="0" err="1"/>
              <a:t>eksponencijale</a:t>
            </a:r>
            <a:r>
              <a:rPr lang="en-US" sz="2400" dirty="0"/>
              <a:t> </a:t>
            </a:r>
            <a:r>
              <a:rPr lang="en-US" sz="2400" dirty="0" err="1"/>
              <a:t>akcije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1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0FA8-E184-4175-810C-7F9781D0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7287129" cy="5207699"/>
          </a:xfrm>
        </p:spPr>
        <p:txBody>
          <a:bodyPr>
            <a:normAutofit/>
          </a:bodyPr>
          <a:lstStyle/>
          <a:p>
            <a:r>
              <a:rPr lang="en-US" sz="4000" dirty="0" err="1"/>
              <a:t>Akcelerirana</a:t>
            </a:r>
            <a:r>
              <a:rPr lang="en-US" sz="4000" dirty="0"/>
              <a:t> </a:t>
            </a:r>
            <a:r>
              <a:rPr lang="en-US" sz="4000" dirty="0" err="1"/>
              <a:t>akcija</a:t>
            </a:r>
          </a:p>
        </p:txBody>
      </p:sp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969D05E-4680-4ACF-9C59-D51E1A66C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766"/>
          <a:stretch/>
        </p:blipFill>
        <p:spPr>
          <a:xfrm>
            <a:off x="5361140" y="1783064"/>
            <a:ext cx="6761967" cy="1111744"/>
          </a:xfrm>
          <a:prstGeom prst="rect">
            <a:avLst/>
          </a:prstGeom>
        </p:spPr>
      </p:pic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3387EE9-67A6-401B-A5CC-80B64B86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" r="380" b="25000"/>
          <a:stretch/>
        </p:blipFill>
        <p:spPr>
          <a:xfrm>
            <a:off x="6686813" y="575486"/>
            <a:ext cx="4100301" cy="934775"/>
          </a:xfrm>
          <a:prstGeom prst="rect">
            <a:avLst/>
          </a:prstGeom>
        </p:spPr>
      </p:pic>
      <p:pic>
        <p:nvPicPr>
          <p:cNvPr id="6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D0FC340-939B-4455-AFDB-57F65CDC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659" y="4618819"/>
            <a:ext cx="4747364" cy="1628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F176BB-C1D7-46B0-A6B2-36057FAC2B1C}"/>
              </a:ext>
            </a:extLst>
          </p:cNvPr>
          <p:cNvSpPr txBox="1"/>
          <p:nvPr/>
        </p:nvSpPr>
        <p:spPr>
          <a:xfrm>
            <a:off x="278347" y="2000540"/>
            <a:ext cx="466921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/>
              <a:t>Jezgra</a:t>
            </a:r>
            <a:r>
              <a:rPr lang="en-US" sz="2400" dirty="0"/>
              <a:t> </a:t>
            </a:r>
            <a:r>
              <a:rPr lang="en-US" sz="2400" dirty="0" err="1"/>
              <a:t>evolucije</a:t>
            </a:r>
            <a:r>
              <a:rPr lang="en-US" sz="2400" dirty="0"/>
              <a:t> </a:t>
            </a:r>
            <a:r>
              <a:rPr lang="en-US" sz="2400" dirty="0" err="1"/>
              <a:t>će</a:t>
            </a:r>
            <a:r>
              <a:rPr lang="en-US" sz="2400" dirty="0"/>
              <a:t>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proporcionalna</a:t>
            </a:r>
            <a:r>
              <a:rPr lang="en-US" sz="2400" dirty="0"/>
              <a:t> </a:t>
            </a:r>
            <a:r>
              <a:rPr lang="en-US" sz="2400" dirty="0" err="1"/>
              <a:t>klasičnoj</a:t>
            </a:r>
            <a:r>
              <a:rPr lang="en-US" sz="2400" dirty="0"/>
              <a:t> </a:t>
            </a:r>
            <a:r>
              <a:rPr lang="en-US" sz="2400" dirty="0" err="1"/>
              <a:t>akciji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dolaziti</a:t>
            </a:r>
            <a:r>
              <a:rPr lang="en-US" sz="2400" dirty="0"/>
              <a:t> s </a:t>
            </a:r>
            <a:r>
              <a:rPr lang="en-US" sz="2400" dirty="0" err="1"/>
              <a:t>predfaktorom</a:t>
            </a:r>
            <a:r>
              <a:rPr lang="en-US" sz="2400" dirty="0"/>
              <a:t> </a:t>
            </a:r>
            <a:r>
              <a:rPr lang="en-US" sz="2400" dirty="0" err="1"/>
              <a:t>definiranim</a:t>
            </a:r>
            <a:r>
              <a:rPr lang="en-US" sz="2400" dirty="0"/>
              <a:t> </a:t>
            </a:r>
            <a:r>
              <a:rPr lang="en-US" sz="2400" dirty="0" err="1"/>
              <a:t>stohastičkim</a:t>
            </a:r>
            <a:r>
              <a:rPr lang="en-US" sz="2400" dirty="0"/>
              <a:t> </a:t>
            </a:r>
            <a:r>
              <a:rPr lang="en-US" sz="2400" dirty="0" err="1"/>
              <a:t>dijelom</a:t>
            </a:r>
            <a:r>
              <a:rPr lang="en-US" sz="2400" dirty="0"/>
              <a:t> </a:t>
            </a:r>
            <a:r>
              <a:rPr lang="en-US" sz="2400" dirty="0" err="1"/>
              <a:t>koordinate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Tražimo</a:t>
            </a:r>
            <a:r>
              <a:rPr lang="en-US" sz="2400" dirty="0"/>
              <a:t> </a:t>
            </a:r>
            <a:r>
              <a:rPr lang="en-US" sz="2400" dirty="0" err="1"/>
              <a:t>klasičnu</a:t>
            </a:r>
            <a:r>
              <a:rPr lang="en-US" sz="2400" dirty="0"/>
              <a:t> </a:t>
            </a:r>
            <a:r>
              <a:rPr lang="en-US" sz="2400" dirty="0" err="1"/>
              <a:t>akciju</a:t>
            </a:r>
            <a:r>
              <a:rPr lang="en-US" sz="2400" dirty="0"/>
              <a:t> za </a:t>
            </a:r>
            <a:r>
              <a:rPr lang="en-US" sz="2400" dirty="0" err="1"/>
              <a:t>naš</a:t>
            </a:r>
            <a:r>
              <a:rPr lang="en-US" sz="2400" dirty="0"/>
              <a:t> </a:t>
            </a:r>
            <a:r>
              <a:rPr lang="en-US" sz="2400" dirty="0" err="1"/>
              <a:t>slučaj</a:t>
            </a:r>
            <a:r>
              <a:rPr lang="en-US" sz="2400" dirty="0"/>
              <a:t> </a:t>
            </a:r>
            <a:r>
              <a:rPr lang="en-US" sz="2400" dirty="0" err="1"/>
              <a:t>akceleriranog</a:t>
            </a:r>
            <a:r>
              <a:rPr lang="en-US" sz="2400" dirty="0"/>
              <a:t> </a:t>
            </a:r>
            <a:r>
              <a:rPr lang="en-US" sz="2400" dirty="0" err="1"/>
              <a:t>Lagranžijana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1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2D2AE74-0259-4366-8C16-5D40904C5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4" t="60869" r="339" b="318"/>
          <a:stretch/>
        </p:blipFill>
        <p:spPr>
          <a:xfrm>
            <a:off x="5371578" y="3213119"/>
            <a:ext cx="6749505" cy="9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5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2F8E-852E-435B-9A7D-8809B99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933576" cy="5207699"/>
          </a:xfrm>
        </p:spPr>
        <p:txBody>
          <a:bodyPr>
            <a:normAutofit/>
          </a:bodyPr>
          <a:lstStyle/>
          <a:p>
            <a:r>
              <a:rPr lang="en-US" sz="4000" dirty="0" err="1"/>
              <a:t>Martingaleov</a:t>
            </a:r>
            <a:r>
              <a:rPr lang="en-US" sz="4000" dirty="0"/>
              <a:t> </a:t>
            </a:r>
            <a:r>
              <a:rPr lang="en-US" sz="4000" dirty="0" err="1"/>
              <a:t>uvjet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B6E0B-9DD9-40D5-8D13-131AB50D1E19}"/>
              </a:ext>
            </a:extLst>
          </p:cNvPr>
          <p:cNvSpPr txBox="1"/>
          <p:nvPr/>
        </p:nvSpPr>
        <p:spPr>
          <a:xfrm>
            <a:off x="518429" y="2209306"/>
            <a:ext cx="4523077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/>
              <a:t>Uvjet</a:t>
            </a:r>
            <a:r>
              <a:rPr lang="en-US" sz="2400" dirty="0"/>
              <a:t> </a:t>
            </a:r>
            <a:r>
              <a:rPr lang="en-US" sz="2400" dirty="0" err="1"/>
              <a:t>poštene</a:t>
            </a:r>
            <a:r>
              <a:rPr lang="en-US" sz="2400" dirty="0"/>
              <a:t> </a:t>
            </a:r>
            <a:r>
              <a:rPr lang="en-US" sz="2400" dirty="0" err="1"/>
              <a:t>razmjene</a:t>
            </a:r>
            <a:r>
              <a:rPr lang="en-US" sz="2400" dirty="0"/>
              <a:t> </a:t>
            </a:r>
            <a:r>
              <a:rPr lang="en-US" sz="2400" dirty="0" err="1"/>
              <a:t>dobara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Analogon</a:t>
            </a:r>
            <a:r>
              <a:rPr lang="en-US" sz="2400" dirty="0"/>
              <a:t>: </a:t>
            </a:r>
            <a:r>
              <a:rPr lang="en-US" sz="2400" dirty="0" err="1"/>
              <a:t>osoba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</a:t>
            </a:r>
            <a:r>
              <a:rPr lang="en-US" sz="2400" dirty="0" err="1"/>
              <a:t>ulazi</a:t>
            </a:r>
            <a:r>
              <a:rPr lang="en-US" sz="2400" dirty="0"/>
              <a:t> u </a:t>
            </a:r>
            <a:r>
              <a:rPr lang="en-US" sz="2400" dirty="0" err="1"/>
              <a:t>kockarnicu</a:t>
            </a:r>
            <a:r>
              <a:rPr lang="en-US" sz="2400" dirty="0"/>
              <a:t> s </a:t>
            </a:r>
            <a:r>
              <a:rPr lang="en-US" sz="2400" dirty="0" err="1"/>
              <a:t>određenom</a:t>
            </a:r>
            <a:r>
              <a:rPr lang="en-US" sz="2400" dirty="0"/>
              <a:t>  </a:t>
            </a:r>
            <a:r>
              <a:rPr lang="en-US" sz="2400" dirty="0" err="1"/>
              <a:t>količinom</a:t>
            </a:r>
            <a:r>
              <a:rPr lang="en-US" sz="2400" dirty="0"/>
              <a:t> </a:t>
            </a:r>
            <a:r>
              <a:rPr lang="en-US" sz="2400" dirty="0" err="1"/>
              <a:t>novca</a:t>
            </a:r>
            <a:r>
              <a:rPr lang="en-US" sz="2400" dirty="0"/>
              <a:t>, u </a:t>
            </a:r>
            <a:r>
              <a:rPr lang="en-US" sz="2400" dirty="0" err="1"/>
              <a:t>prosjeku</a:t>
            </a:r>
            <a:r>
              <a:rPr lang="en-US" sz="2400" dirty="0"/>
              <a:t> mora </a:t>
            </a:r>
            <a:r>
              <a:rPr lang="en-US" sz="2400" dirty="0" err="1"/>
              <a:t>izaći</a:t>
            </a:r>
            <a:r>
              <a:rPr lang="en-US" sz="2400" dirty="0"/>
              <a:t> s </a:t>
            </a:r>
            <a:r>
              <a:rPr lang="en-US" sz="2400" dirty="0" err="1"/>
              <a:t>istom</a:t>
            </a:r>
            <a:r>
              <a:rPr lang="en-US" sz="2400" dirty="0"/>
              <a:t> tom </a:t>
            </a:r>
            <a:r>
              <a:rPr lang="en-US" sz="2400" dirty="0" err="1"/>
              <a:t>količinom</a:t>
            </a:r>
            <a:r>
              <a:rPr lang="en-US" sz="2400" dirty="0"/>
              <a:t> </a:t>
            </a:r>
            <a:r>
              <a:rPr lang="en-US" sz="2400" dirty="0" err="1"/>
              <a:t>novca</a:t>
            </a:r>
            <a:r>
              <a:rPr lang="en-US" sz="2400" dirty="0"/>
              <a:t> 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12A1A-1A12-4BD2-A0D1-DF14FC842B3A}"/>
              </a:ext>
            </a:extLst>
          </p:cNvPr>
          <p:cNvSpPr txBox="1"/>
          <p:nvPr/>
        </p:nvSpPr>
        <p:spPr>
          <a:xfrm>
            <a:off x="854242" y="4724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7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89F5CEF-ABB5-474E-97A6-0FAA66F5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11" y="315447"/>
            <a:ext cx="6031282" cy="1216694"/>
          </a:xfrm>
          <a:prstGeom prst="rect">
            <a:avLst/>
          </a:prstGeom>
        </p:spPr>
      </p:pic>
      <p:pic>
        <p:nvPicPr>
          <p:cNvPr id="8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5B0E51-2D91-41C4-BAC4-9E184F2E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44" y="1596466"/>
            <a:ext cx="5102269" cy="1034602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9D99656B-4179-40BD-92BA-F889E8CBA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180" y="2691902"/>
            <a:ext cx="6292240" cy="10357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2709F9A-0F2F-448C-9A56-C04A41917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181" y="3783207"/>
            <a:ext cx="6292241" cy="1546270"/>
          </a:xfrm>
          <a:prstGeom prst="rect">
            <a:avLst/>
          </a:prstGeom>
        </p:spPr>
      </p:pic>
      <p:pic>
        <p:nvPicPr>
          <p:cNvPr id="11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4A7B1D-72CF-4597-B60C-EDE5E5E45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181" y="5463261"/>
            <a:ext cx="6333994" cy="952326"/>
          </a:xfrm>
          <a:prstGeom prst="rect">
            <a:avLst/>
          </a:prstGeom>
        </p:spPr>
      </p:pic>
      <p:pic>
        <p:nvPicPr>
          <p:cNvPr id="12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157488-F246-4BE3-A9EA-E63E7B91E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003" y="5463246"/>
            <a:ext cx="2743200" cy="9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0BEC-8062-4607-9E8F-303CA735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407400" cy="5207699"/>
          </a:xfrm>
        </p:spPr>
        <p:txBody>
          <a:bodyPr/>
          <a:lstStyle/>
          <a:p>
            <a:r>
              <a:rPr lang="en-US" sz="4000" dirty="0" err="1"/>
              <a:t>Financijske</a:t>
            </a:r>
            <a:r>
              <a:rPr lang="en-US" sz="4000" dirty="0"/>
              <a:t> </a:t>
            </a:r>
            <a:r>
              <a:rPr lang="en-US" sz="4000" dirty="0" err="1"/>
              <a:t>opcije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2A00E-142D-4CA8-B238-DCBC6543BB94}"/>
              </a:ext>
            </a:extLst>
          </p:cNvPr>
          <p:cNvSpPr txBox="1"/>
          <p:nvPr/>
        </p:nvSpPr>
        <p:spPr>
          <a:xfrm>
            <a:off x="517742" y="1869371"/>
            <a:ext cx="4538598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>
                <a:ea typeface="+mn-lt"/>
                <a:cs typeface="+mn-lt"/>
              </a:rPr>
              <a:t>Europske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call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put </a:t>
            </a:r>
            <a:r>
              <a:rPr lang="en-US" sz="2400" dirty="0" err="1">
                <a:ea typeface="+mn-lt"/>
                <a:cs typeface="+mn-lt"/>
              </a:rPr>
              <a:t>opcije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vrsta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financijskog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ugovora</a:t>
            </a:r>
            <a:r>
              <a:rPr lang="en-US" sz="2400" dirty="0">
                <a:ea typeface="+mn-lt"/>
                <a:cs typeface="+mn-lt"/>
              </a:rPr>
              <a:t> u </a:t>
            </a:r>
            <a:r>
              <a:rPr lang="en-US" sz="2400" dirty="0" err="1">
                <a:ea typeface="+mn-lt"/>
                <a:cs typeface="+mn-lt"/>
              </a:rPr>
              <a:t>kojem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onaj</a:t>
            </a:r>
            <a:r>
              <a:rPr lang="en-US" sz="2400" dirty="0">
                <a:ea typeface="+mn-lt"/>
                <a:cs typeface="+mn-lt"/>
              </a:rPr>
              <a:t> koji </a:t>
            </a:r>
            <a:r>
              <a:rPr lang="en-US" sz="2400" dirty="0" err="1">
                <a:ea typeface="+mn-lt"/>
                <a:cs typeface="+mn-lt"/>
              </a:rPr>
              <a:t>posjeduje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ugovor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ima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mogućnost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ali</a:t>
            </a:r>
            <a:r>
              <a:rPr lang="en-US" sz="2400" dirty="0">
                <a:ea typeface="+mn-lt"/>
                <a:cs typeface="+mn-lt"/>
              </a:rPr>
              <a:t> ne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obvezu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kupiti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ili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prodati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dionice</a:t>
            </a:r>
            <a:r>
              <a:rPr lang="en-US" sz="2400" dirty="0">
                <a:ea typeface="+mn-lt"/>
                <a:cs typeface="+mn-lt"/>
              </a:rPr>
              <a:t> po </a:t>
            </a:r>
            <a:r>
              <a:rPr lang="en-US" sz="2400" dirty="0" err="1">
                <a:ea typeface="+mn-lt"/>
                <a:cs typeface="+mn-lt"/>
              </a:rPr>
              <a:t>fiksnoj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cijeni</a:t>
            </a:r>
            <a:r>
              <a:rPr lang="en-US" sz="2400" dirty="0">
                <a:ea typeface="+mn-lt"/>
                <a:cs typeface="+mn-lt"/>
              </a:rPr>
              <a:t> K, </a:t>
            </a:r>
            <a:r>
              <a:rPr lang="en-US" sz="2400" dirty="0" err="1">
                <a:ea typeface="+mn-lt"/>
                <a:cs typeface="+mn-lt"/>
              </a:rPr>
              <a:t>tzv</a:t>
            </a:r>
            <a:r>
              <a:rPr lang="en-US" sz="2400" dirty="0">
                <a:ea typeface="+mn-lt"/>
                <a:cs typeface="+mn-lt"/>
              </a:rPr>
              <a:t>. strike price, u </a:t>
            </a:r>
            <a:r>
              <a:rPr lang="en-US" sz="2400" dirty="0" err="1">
                <a:ea typeface="+mn-lt"/>
                <a:cs typeface="+mn-lt"/>
              </a:rPr>
              <a:t>ograničenom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periodu</a:t>
            </a:r>
            <a:endParaRPr lang="en-US" sz="2400" dirty="0" err="1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Vrijednost</a:t>
            </a:r>
            <a:r>
              <a:rPr lang="en-US" sz="2400" dirty="0"/>
              <a:t> </a:t>
            </a:r>
            <a:r>
              <a:rPr lang="en-US" sz="2400" dirty="0" err="1"/>
              <a:t>opcije</a:t>
            </a:r>
            <a:r>
              <a:rPr lang="en-US" sz="2400" dirty="0"/>
              <a:t> se </a:t>
            </a:r>
            <a:r>
              <a:rPr lang="en-US" sz="2400" dirty="0" err="1"/>
              <a:t>još</a:t>
            </a:r>
            <a:r>
              <a:rPr lang="en-US" sz="2400" dirty="0"/>
              <a:t> </a:t>
            </a:r>
            <a:r>
              <a:rPr lang="en-US" sz="2400" dirty="0" err="1"/>
              <a:t>naziva</a:t>
            </a:r>
            <a:r>
              <a:rPr lang="en-US" sz="2400" dirty="0"/>
              <a:t> </a:t>
            </a:r>
            <a:r>
              <a:rPr lang="en-US" sz="2400" i="1" dirty="0"/>
              <a:t>payoff </a:t>
            </a:r>
            <a:r>
              <a:rPr lang="en-US" sz="2400" i="1" dirty="0" err="1"/>
              <a:t>funkcija</a:t>
            </a:r>
            <a:r>
              <a:rPr lang="en-US" sz="2400" dirty="0"/>
              <a:t> 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4D5EEC4-B5D3-49BF-A67B-87F1FE9F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729" y="209769"/>
            <a:ext cx="5352789" cy="1041831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D080038-2BD4-45A1-94DF-2C141612A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728" y="1303838"/>
            <a:ext cx="5352789" cy="104574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4ACAB2B-C28D-4385-BFE6-5D25E55DF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195" y="2426650"/>
            <a:ext cx="3139858" cy="8147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6C9B1FF-9F71-44CB-A02C-F6B5B9609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195" y="3365879"/>
            <a:ext cx="3139857" cy="81517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D7E8542-526F-4424-8430-156180B95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729" y="4300138"/>
            <a:ext cx="5498926" cy="1044765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51319FFF-D49D-4A04-B8BC-FB3FD0C6B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962" y="5697038"/>
            <a:ext cx="6720213" cy="7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2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9C74-BFEC-455E-A80C-295529B5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6384761" cy="5207699"/>
          </a:xfrm>
        </p:spPr>
        <p:txBody>
          <a:bodyPr/>
          <a:lstStyle/>
          <a:p>
            <a:r>
              <a:rPr lang="en-US" sz="4000" dirty="0" err="1"/>
              <a:t>Rezultati</a:t>
            </a:r>
            <a:r>
              <a:rPr lang="en-US" sz="4000" dirty="0"/>
              <a:t> </a:t>
            </a:r>
            <a:r>
              <a:rPr lang="en-US" sz="4000" dirty="0" err="1"/>
              <a:t>analize</a:t>
            </a:r>
            <a:r>
              <a:rPr lang="en-US" sz="4000" dirty="0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C3378-47A1-4381-B96D-E5489298853E}"/>
              </a:ext>
            </a:extLst>
          </p:cNvPr>
          <p:cNvSpPr txBox="1"/>
          <p:nvPr/>
        </p:nvSpPr>
        <p:spPr>
          <a:xfrm>
            <a:off x="402920" y="2855935"/>
            <a:ext cx="353651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i="1" dirty="0" err="1"/>
              <a:t>Baaquie</a:t>
            </a:r>
            <a:r>
              <a:rPr lang="en-US" sz="2400" i="1" dirty="0"/>
              <a:t>-Yang </a:t>
            </a:r>
            <a:r>
              <a:rPr lang="en-US" sz="2400" dirty="0" err="1"/>
              <a:t>uvjetna</a:t>
            </a:r>
            <a:r>
              <a:rPr lang="en-US" sz="2400" dirty="0"/>
              <a:t> </a:t>
            </a:r>
            <a:r>
              <a:rPr lang="en-US" sz="2400" dirty="0" err="1"/>
              <a:t>normalizirana</a:t>
            </a:r>
            <a:r>
              <a:rPr lang="en-US" sz="2400" dirty="0"/>
              <a:t> </a:t>
            </a:r>
            <a:r>
              <a:rPr lang="en-US" sz="2400" dirty="0" err="1"/>
              <a:t>raspodjela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306BE42C-A83B-4CBB-81BA-8AC553F5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743" y="1572749"/>
            <a:ext cx="6876789" cy="1395186"/>
          </a:xfrm>
          <a:prstGeom prst="rect">
            <a:avLst/>
          </a:prstGeom>
        </p:spPr>
      </p:pic>
      <p:pic>
        <p:nvPicPr>
          <p:cNvPr id="7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A68862-B36C-4FC7-9672-8342282E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59" y="3187274"/>
            <a:ext cx="4047994" cy="1381151"/>
          </a:xfrm>
          <a:prstGeom prst="rect">
            <a:avLst/>
          </a:prstGeom>
        </p:spPr>
      </p:pic>
      <p:pic>
        <p:nvPicPr>
          <p:cNvPr id="8" name="Picture 8" descr="Diagram, text, whiteboard&#10;&#10;Description automatically generated">
            <a:extLst>
              <a:ext uri="{FF2B5EF4-FFF2-40B4-BE49-F238E27FC236}">
                <a16:creationId xmlns:a16="http://schemas.microsoft.com/office/drawing/2014/main" id="{C62B202C-BCF1-4B19-92D1-F5E0C922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071" y="4819468"/>
            <a:ext cx="4966569" cy="15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3618-DAEE-45DD-BCD0-F00EBAF5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Varijanca</a:t>
            </a:r>
            <a:endParaRPr lang="en-US" sz="320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042CE673-2ABE-4BAE-B6ED-4C28F36FD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0750" y="1836107"/>
            <a:ext cx="7033365" cy="4657595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E62E15AC-BC90-4AE1-8CC7-FFE8C2AD4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9551" y="1877860"/>
            <a:ext cx="6887227" cy="45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1B5C7-0A7E-407B-BA4F-92F6C9E4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84873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Drift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A19B2ACA-B3E0-4FDD-BE30-0F71DC00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647" y="792272"/>
            <a:ext cx="8922706" cy="59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5FED-C5C0-4D0A-BF80-21CFBFC9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Black-Scholes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C15579A6-24F7-47FC-9974-BA0DAE3D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605" y="1331803"/>
            <a:ext cx="9924788" cy="557225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0F83895-4FCD-44AE-B268-4FAF96D04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167" y="906419"/>
            <a:ext cx="6365309" cy="7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66794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174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Bierstadt</vt:lpstr>
      <vt:lpstr>Times New Roman</vt:lpstr>
      <vt:lpstr>GestaltVTI</vt:lpstr>
      <vt:lpstr>Akcelerirani Lagranžijan I financijske opcije</vt:lpstr>
      <vt:lpstr>Path integrali </vt:lpstr>
      <vt:lpstr>Akcelerirana akcija</vt:lpstr>
      <vt:lpstr>Martingaleov uvjet</vt:lpstr>
      <vt:lpstr>Financijske opcije</vt:lpstr>
      <vt:lpstr>Rezultati analize </vt:lpstr>
      <vt:lpstr>Varijanca</vt:lpstr>
      <vt:lpstr>Drift</vt:lpstr>
      <vt:lpstr>Black-Scholes</vt:lpstr>
      <vt:lpstr>Hestonov model, korelacija = -1</vt:lpstr>
      <vt:lpstr>Hestonov model, korelacija = 1</vt:lpstr>
      <vt:lpstr>Hestonov model, korelacija = 0</vt:lpstr>
      <vt:lpstr>Usporedba BY i BS modela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Tomislav Miškić</cp:lastModifiedBy>
  <cp:revision>891</cp:revision>
  <dcterms:created xsi:type="dcterms:W3CDTF">2021-09-20T09:42:13Z</dcterms:created>
  <dcterms:modified xsi:type="dcterms:W3CDTF">2022-01-26T19:01:06Z</dcterms:modified>
</cp:coreProperties>
</file>