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73" r:id="rId7"/>
    <p:sldId id="263" r:id="rId8"/>
    <p:sldId id="268" r:id="rId9"/>
    <p:sldId id="274" r:id="rId10"/>
    <p:sldId id="261" r:id="rId11"/>
    <p:sldId id="271" r:id="rId12"/>
    <p:sldId id="262" r:id="rId13"/>
    <p:sldId id="266" r:id="rId14"/>
    <p:sldId id="275" r:id="rId15"/>
    <p:sldId id="265" r:id="rId16"/>
    <p:sldId id="279" r:id="rId17"/>
    <p:sldId id="267" r:id="rId18"/>
    <p:sldId id="277" r:id="rId19"/>
    <p:sldId id="278" r:id="rId20"/>
    <p:sldId id="276" r:id="rId2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B2AF"/>
    <a:srgbClr val="BAE0E3"/>
    <a:srgbClr val="BBE1E4"/>
    <a:srgbClr val="5EC6C3"/>
    <a:srgbClr val="660066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vijetli stil 1 - Isticanj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Svijetli stil 1 - Isticanj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ila, s rešetkom tablice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7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2D21DA9-B9B3-96F7-1C62-7CC67CF0CB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B9A4A86-6638-EB43-2662-E8711966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CFF9C45-1A78-5417-284E-7B74945FB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F28FA-2D03-40B6-8638-BC70AAD8ACDB}" type="datetimeFigureOut">
              <a:rPr lang="hr-HR" smtClean="0"/>
              <a:t>26.1.2023.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176D9F2-7D44-F30A-A9DC-281E5F6C0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B2E23D3-3256-EFAD-A55B-A672184D1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B8C2E-E7E8-4B9B-9E37-5573AD17ADA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13014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7CBCD7C-C393-6450-F580-028F3AC90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1699233B-85A7-5F27-02AC-A54BBA124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1E689FC-7003-5541-1AF7-8575C109B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F28FA-2D03-40B6-8638-BC70AAD8ACDB}" type="datetimeFigureOut">
              <a:rPr lang="hr-HR" smtClean="0"/>
              <a:t>26.1.2023.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D15DE61-667C-8887-BDB2-8E14D967C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2AA58B1-32CE-A665-6275-FBD504474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B8C2E-E7E8-4B9B-9E37-5573AD17ADA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19112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66BF9678-A61B-B95F-E879-F991D040A9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6E0BB20-2765-744D-F403-C414DD2AB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F9C28FF-2254-4FF5-0469-2CF5CEBB5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F28FA-2D03-40B6-8638-BC70AAD8ACDB}" type="datetimeFigureOut">
              <a:rPr lang="hr-HR" smtClean="0"/>
              <a:t>26.1.2023.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C8D139C-0C13-CAF8-CB67-E8815CC1C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699E905-32E4-DCAA-5746-4C18CACCF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B8C2E-E7E8-4B9B-9E37-5573AD17ADA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70827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BBEB18-57FF-F86A-C5E5-BC08134F7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8BE22A6-545A-BA38-D5A2-907CE8E29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63914B3-8834-CF03-DEB5-13C6C3CC6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F28FA-2D03-40B6-8638-BC70AAD8ACDB}" type="datetimeFigureOut">
              <a:rPr lang="hr-HR" smtClean="0"/>
              <a:t>26.1.2023.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FF4F9E8-75EF-9C7E-2C22-20FAACB22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C4691DA-891A-8B0C-F89D-A6CBCC2C4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B8C2E-E7E8-4B9B-9E37-5573AD17ADA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26197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6165D2-983F-BA2C-4B42-2A043920A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C165D9B9-4D69-DA8C-1C2C-5E7EE7A97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E6A3481-F72E-78C7-E32B-1C299A815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F28FA-2D03-40B6-8638-BC70AAD8ACDB}" type="datetimeFigureOut">
              <a:rPr lang="hr-HR" smtClean="0"/>
              <a:t>26.1.2023.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EB35149-F440-96D8-AF9E-BDB1A56EE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7EE7A4D-5358-D1EB-3A81-59437246C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B8C2E-E7E8-4B9B-9E37-5573AD17ADA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81582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C7B708-31B6-9EB7-DC00-B955161A6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AE55EDA-122C-8E8A-8DD5-0EDC5F5E99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480286B5-4C89-861A-F407-7B2667A70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D2EDA632-E9F1-1F4D-A6E8-67F09B812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F28FA-2D03-40B6-8638-BC70AAD8ACDB}" type="datetimeFigureOut">
              <a:rPr lang="hr-HR" smtClean="0"/>
              <a:t>26.1.2023.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ED13185-84C0-E2F6-CC51-5E6439E19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29A1916B-E61E-C4C0-E74B-A25C4E7AD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B8C2E-E7E8-4B9B-9E37-5573AD17ADA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4354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B818BC-BAC8-1E93-CD1B-9625BF6B6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87FFDA6-BF0B-387A-3FC7-17D3082A9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46C62213-77F4-34EE-FD75-8C46CF7693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7E1AC9C-25D3-12F0-B16F-B1D4CE20B4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20CF821D-890D-EE69-FA19-BB6BAC6610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967F6EC1-9476-9465-3F42-5F9826806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F28FA-2D03-40B6-8638-BC70AAD8ACDB}" type="datetimeFigureOut">
              <a:rPr lang="hr-HR" smtClean="0"/>
              <a:t>26.1.2023.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F1E3504-139C-1BAE-4432-3F972CA5D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9FB884BE-1BB1-6F02-C3C6-105F20EB5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B8C2E-E7E8-4B9B-9E37-5573AD17ADA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48482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5CF3B06-4C72-DAD7-8D74-389D021D0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42325EC8-BF14-B8A7-4E85-76947B983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F28FA-2D03-40B6-8638-BC70AAD8ACDB}" type="datetimeFigureOut">
              <a:rPr lang="hr-HR" smtClean="0"/>
              <a:t>26.1.2023.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00F907A-4AD5-E736-4EA7-CF0A6A08F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E65CD507-F716-BE64-D9E2-D03DF2586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B8C2E-E7E8-4B9B-9E37-5573AD17ADA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3126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CFF90120-190B-B038-05A9-0B97471DE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F28FA-2D03-40B6-8638-BC70AAD8ACDB}" type="datetimeFigureOut">
              <a:rPr lang="hr-HR" smtClean="0"/>
              <a:t>26.1.2023.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E3204598-2C98-C5BE-BC3B-EFE9EE9E0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38E7549-C663-C85B-7FC8-95FC337CB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B8C2E-E7E8-4B9B-9E37-5573AD17ADA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12976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5EBE9E9-40BA-84B5-D67E-5BE65BFC2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4CC04E6-FEB9-6ACD-6EC1-8200295E3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A2FD978B-60F7-8BD2-629C-1E1B41BD2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53EF5D80-5F5F-9B18-6C52-A8E3C4D10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F28FA-2D03-40B6-8638-BC70AAD8ACDB}" type="datetimeFigureOut">
              <a:rPr lang="hr-HR" smtClean="0"/>
              <a:t>26.1.2023.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4613EAE-E6EB-3AB8-051F-AAA3819B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18647E2-EF4F-9BE7-EB4A-DC0950FC5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B8C2E-E7E8-4B9B-9E37-5573AD17ADA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4968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09022A-8EB7-EFDF-8F32-99807341E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13CA98FA-8F19-AC0C-E168-86775AD9D6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0B22D51C-09D1-DB98-F358-28E25206BE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477D0538-5FD8-265A-7E9A-0DFD7BF17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F28FA-2D03-40B6-8638-BC70AAD8ACDB}" type="datetimeFigureOut">
              <a:rPr lang="hr-HR" smtClean="0"/>
              <a:t>26.1.2023.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88205E7-0EDC-8A03-D97C-B84BC6256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6B04BD0-59F5-DFE6-6D91-389574055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B8C2E-E7E8-4B9B-9E37-5573AD17ADA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51553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9104A929-599B-92B0-6BB8-22BE01F34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DCD935D-3154-CD45-DF49-8FBF2700C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996D026-5CEA-6CFA-C2E6-93BB573601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F28FA-2D03-40B6-8638-BC70AAD8ACDB}" type="datetimeFigureOut">
              <a:rPr lang="hr-HR" smtClean="0"/>
              <a:t>26.1.2023.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1054118-B5BA-2879-584A-6671A9D06F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36DBE03-6F44-3C3A-CF96-9B24C74323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B8C2E-E7E8-4B9B-9E37-5573AD17ADA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80429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F6EF899-DD98-E758-5958-E6FF749D72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1768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hr-HR" dirty="0"/>
              <a:t>Tanki slojevi aluminijeva anodnog oksida za primjenu u diodama s učinkom kvantnog </a:t>
            </a:r>
            <a:r>
              <a:rPr lang="hr-HR" dirty="0" err="1"/>
              <a:t>tuneliranja</a:t>
            </a:r>
            <a:endParaRPr lang="hr-HR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6638178-3225-813B-E00C-B63F03F507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6013"/>
            <a:ext cx="9144000" cy="1655762"/>
          </a:xfrm>
        </p:spPr>
        <p:txBody>
          <a:bodyPr>
            <a:normAutofit/>
          </a:bodyPr>
          <a:lstStyle/>
          <a:p>
            <a:r>
              <a:rPr lang="hr-HR" sz="2800" dirty="0"/>
              <a:t>Ana Marija Bićanić</a:t>
            </a:r>
          </a:p>
          <a:p>
            <a:r>
              <a:rPr lang="hr-HR" sz="2000" dirty="0"/>
              <a:t>Mentor: doc. dr. sc. Vedran </a:t>
            </a:r>
            <a:r>
              <a:rPr lang="hr-HR" sz="2000" dirty="0" err="1"/>
              <a:t>Đerek</a:t>
            </a:r>
            <a:endParaRPr lang="hr-HR" sz="2000" dirty="0"/>
          </a:p>
          <a:p>
            <a:r>
              <a:rPr lang="hr-HR" sz="2000" i="1" dirty="0"/>
              <a:t>Fizički odsjek, Prirodoslovno-matematički fakultet, Zagreb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57B7B6F2-5ADE-F32C-7D95-99E31EE371B5}"/>
              </a:ext>
            </a:extLst>
          </p:cNvPr>
          <p:cNvSpPr txBox="1"/>
          <p:nvPr/>
        </p:nvSpPr>
        <p:spPr>
          <a:xfrm>
            <a:off x="495299" y="276225"/>
            <a:ext cx="4924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Samostalni seminar iz istraživanja u fizici</a:t>
            </a:r>
          </a:p>
        </p:txBody>
      </p:sp>
    </p:spTree>
    <p:extLst>
      <p:ext uri="{BB962C8B-B14F-4D97-AF65-F5344CB8AC3E}">
        <p14:creationId xmlns:p14="http://schemas.microsoft.com/office/powerpoint/2010/main" val="3302458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F8E9C9-B5B1-3167-F2FD-4B8A032FB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ANODIZACIJA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6BBBA79-A9D9-D5A9-4EC5-8E5807D5F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61807"/>
            <a:ext cx="10515600" cy="4351338"/>
          </a:xfrm>
        </p:spPr>
        <p:txBody>
          <a:bodyPr/>
          <a:lstStyle/>
          <a:p>
            <a:r>
              <a:rPr lang="hr-HR" dirty="0" err="1"/>
              <a:t>potenciostatska</a:t>
            </a:r>
            <a:r>
              <a:rPr lang="hr-HR" dirty="0"/>
              <a:t> </a:t>
            </a:r>
            <a:r>
              <a:rPr lang="hr-HR" dirty="0" err="1"/>
              <a:t>anodizacija</a:t>
            </a:r>
            <a:r>
              <a:rPr lang="hr-HR" dirty="0"/>
              <a:t>:</a:t>
            </a:r>
          </a:p>
          <a:p>
            <a:pPr marL="971550" lvl="1" indent="-514350">
              <a:buFont typeface="+mj-lt"/>
              <a:buAutoNum type="arabicParenR"/>
            </a:pPr>
            <a:r>
              <a:rPr lang="hr-HR" i="1" dirty="0" err="1"/>
              <a:t>reproducibilnost</a:t>
            </a:r>
            <a:endParaRPr lang="hr-HR" i="1" dirty="0"/>
          </a:p>
          <a:p>
            <a:pPr marL="971550" lvl="1" indent="-514350">
              <a:buFont typeface="+mj-lt"/>
              <a:buAutoNum type="arabicParenR"/>
            </a:pPr>
            <a:r>
              <a:rPr lang="hr-HR" i="1" dirty="0"/>
              <a:t>ovisnost d o U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F31CF25F-820E-CFE9-992E-8B991693E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662" y="1450719"/>
            <a:ext cx="4328032" cy="1945475"/>
          </a:xfrm>
          <a:prstGeom prst="rect">
            <a:avLst/>
          </a:prstGeom>
        </p:spPr>
      </p:pic>
      <p:pic>
        <p:nvPicPr>
          <p:cNvPr id="13" name="Slika 12" descr="Slika na kojoj se prikazuje tekst, sat&#10;&#10;Opis je automatski generiran">
            <a:extLst>
              <a:ext uri="{FF2B5EF4-FFF2-40B4-BE49-F238E27FC236}">
                <a16:creationId xmlns:a16="http://schemas.microsoft.com/office/drawing/2014/main" id="{C5B4571B-1BF7-5680-549E-7A9968A3D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06" y="2029736"/>
            <a:ext cx="4007056" cy="78744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780AC0F-F2C8-3D77-89DC-6294CED50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662" y="4109985"/>
            <a:ext cx="3624345" cy="743605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C884458A-0102-E4F9-04F4-A32B0BA54057}"/>
              </a:ext>
            </a:extLst>
          </p:cNvPr>
          <p:cNvSpPr txBox="1"/>
          <p:nvPr/>
        </p:nvSpPr>
        <p:spPr>
          <a:xfrm>
            <a:off x="0" y="6334780"/>
            <a:ext cx="5934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6B2AF"/>
                </a:solidFill>
              </a:rPr>
              <a:t>Choi, J. (2003). </a:t>
            </a:r>
            <a:r>
              <a:rPr lang="en-US" sz="1400" i="1" dirty="0">
                <a:solidFill>
                  <a:srgbClr val="26B2AF"/>
                </a:solidFill>
              </a:rPr>
              <a:t>Fabrication of monodomain porous alumina using nanoimprint lithography and its applications</a:t>
            </a:r>
            <a:r>
              <a:rPr lang="en-US" sz="1400" dirty="0">
                <a:solidFill>
                  <a:srgbClr val="26B2AF"/>
                </a:solidFill>
              </a:rPr>
              <a:t>, Martin-Luther-Universität Halle-Wittenberg</a:t>
            </a:r>
            <a:endParaRPr lang="hr-HR" sz="1400" dirty="0">
              <a:solidFill>
                <a:srgbClr val="26B2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61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0F23AE8-AEA1-C741-2EC6-904E1891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6237234-CD96-C29D-EB60-8C4062CEE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Slika na kojoj se prikazuje tekst&#10;&#10;Opis je automatski generiran">
            <a:extLst>
              <a:ext uri="{FF2B5EF4-FFF2-40B4-BE49-F238E27FC236}">
                <a16:creationId xmlns:a16="http://schemas.microsoft.com/office/drawing/2014/main" id="{04C5F028-0A22-B094-B52A-D359BC4BC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487" y="141945"/>
            <a:ext cx="7497271" cy="336736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7AC6CAC9-C919-6CE6-170E-E313780B69AE}"/>
              </a:ext>
            </a:extLst>
          </p:cNvPr>
          <p:cNvSpPr txBox="1"/>
          <p:nvPr/>
        </p:nvSpPr>
        <p:spPr>
          <a:xfrm>
            <a:off x="0" y="6334780"/>
            <a:ext cx="4638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>
                <a:solidFill>
                  <a:srgbClr val="26B2AF"/>
                </a:solidFill>
              </a:rPr>
              <a:t>Li, X.-Y., </a:t>
            </a:r>
            <a:r>
              <a:rPr lang="hr-HR" sz="1400" dirty="0" err="1">
                <a:solidFill>
                  <a:srgbClr val="26B2AF"/>
                </a:solidFill>
              </a:rPr>
              <a:t>Qu</a:t>
            </a:r>
            <a:r>
              <a:rPr lang="hr-HR" sz="1400" dirty="0">
                <a:solidFill>
                  <a:srgbClr val="26B2AF"/>
                </a:solidFill>
              </a:rPr>
              <a:t>, J.-K., Yin, H.-Y. (2020). </a:t>
            </a:r>
            <a:r>
              <a:rPr lang="hr-HR" sz="1400" dirty="0" err="1">
                <a:solidFill>
                  <a:srgbClr val="26B2AF"/>
                </a:solidFill>
              </a:rPr>
              <a:t>Electrolytic</a:t>
            </a:r>
            <a:r>
              <a:rPr lang="hr-HR" sz="1400" dirty="0">
                <a:solidFill>
                  <a:srgbClr val="26B2AF"/>
                </a:solidFill>
              </a:rPr>
              <a:t> </a:t>
            </a:r>
            <a:r>
              <a:rPr lang="hr-HR" sz="1400" dirty="0" err="1">
                <a:solidFill>
                  <a:srgbClr val="26B2AF"/>
                </a:solidFill>
              </a:rPr>
              <a:t>alloy-type</a:t>
            </a:r>
            <a:r>
              <a:rPr lang="hr-HR" sz="1400" dirty="0">
                <a:solidFill>
                  <a:srgbClr val="26B2AF"/>
                </a:solidFill>
              </a:rPr>
              <a:t> </a:t>
            </a:r>
            <a:r>
              <a:rPr lang="hr-HR" sz="1400" dirty="0" err="1">
                <a:solidFill>
                  <a:srgbClr val="26B2AF"/>
                </a:solidFill>
              </a:rPr>
              <a:t>anodes</a:t>
            </a:r>
            <a:r>
              <a:rPr lang="hr-HR" sz="1400" dirty="0">
                <a:solidFill>
                  <a:srgbClr val="26B2AF"/>
                </a:solidFill>
              </a:rPr>
              <a:t> for metal-ion </a:t>
            </a:r>
            <a:r>
              <a:rPr lang="hr-HR" sz="1400" dirty="0" err="1">
                <a:solidFill>
                  <a:srgbClr val="26B2AF"/>
                </a:solidFill>
              </a:rPr>
              <a:t>batteries</a:t>
            </a:r>
            <a:r>
              <a:rPr lang="hr-HR" sz="1400" dirty="0">
                <a:solidFill>
                  <a:srgbClr val="26B2AF"/>
                </a:solidFill>
              </a:rPr>
              <a:t>. </a:t>
            </a:r>
            <a:r>
              <a:rPr lang="hr-HR" sz="1400" i="1" dirty="0" err="1">
                <a:solidFill>
                  <a:srgbClr val="26B2AF"/>
                </a:solidFill>
              </a:rPr>
              <a:t>Rare</a:t>
            </a:r>
            <a:r>
              <a:rPr lang="hr-HR" sz="1400" i="1" dirty="0">
                <a:solidFill>
                  <a:srgbClr val="26B2AF"/>
                </a:solidFill>
              </a:rPr>
              <a:t> </a:t>
            </a:r>
            <a:r>
              <a:rPr lang="hr-HR" sz="1400" i="1" dirty="0" err="1">
                <a:solidFill>
                  <a:srgbClr val="26B2AF"/>
                </a:solidFill>
              </a:rPr>
              <a:t>Metals</a:t>
            </a:r>
            <a:r>
              <a:rPr lang="hr-HR" sz="1400" dirty="0">
                <a:solidFill>
                  <a:srgbClr val="26B2AF"/>
                </a:solidFill>
              </a:rPr>
              <a:t>, </a:t>
            </a:r>
            <a:r>
              <a:rPr lang="hr-HR" sz="1400" b="1" dirty="0">
                <a:solidFill>
                  <a:srgbClr val="26B2AF"/>
                </a:solidFill>
              </a:rPr>
              <a:t>40(2)</a:t>
            </a:r>
            <a:r>
              <a:rPr lang="hr-HR" sz="1400" dirty="0">
                <a:solidFill>
                  <a:srgbClr val="26B2AF"/>
                </a:solidFill>
              </a:rPr>
              <a:t>, 329–352.</a:t>
            </a: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1EA35562-F42A-B482-1179-1A7C2BE3D3D9}"/>
              </a:ext>
            </a:extLst>
          </p:cNvPr>
          <p:cNvGrpSpPr/>
          <p:nvPr/>
        </p:nvGrpSpPr>
        <p:grpSpPr>
          <a:xfrm>
            <a:off x="5724082" y="1847866"/>
            <a:ext cx="6372668" cy="4486914"/>
            <a:chOff x="5724082" y="1847866"/>
            <a:chExt cx="6372668" cy="4486914"/>
          </a:xfrm>
        </p:grpSpPr>
        <p:pic>
          <p:nvPicPr>
            <p:cNvPr id="4" name="Slika 3">
              <a:extLst>
                <a:ext uri="{FF2B5EF4-FFF2-40B4-BE49-F238E27FC236}">
                  <a16:creationId xmlns:a16="http://schemas.microsoft.com/office/drawing/2014/main" id="{0A21680C-0783-D62F-A0B2-503995FA8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4082" y="1847866"/>
              <a:ext cx="6372668" cy="3683406"/>
            </a:xfrm>
            <a:prstGeom prst="rect">
              <a:avLst/>
            </a:prstGeom>
          </p:spPr>
        </p:pic>
        <p:sp>
          <p:nvSpPr>
            <p:cNvPr id="7" name="TekstniOkvir 6">
              <a:extLst>
                <a:ext uri="{FF2B5EF4-FFF2-40B4-BE49-F238E27FC236}">
                  <a16:creationId xmlns:a16="http://schemas.microsoft.com/office/drawing/2014/main" id="{5F8DA164-D42C-8FD6-4901-FF598C694980}"/>
                </a:ext>
              </a:extLst>
            </p:cNvPr>
            <p:cNvSpPr txBox="1"/>
            <p:nvPr/>
          </p:nvSpPr>
          <p:spPr>
            <a:xfrm>
              <a:off x="6562725" y="5688449"/>
              <a:ext cx="54006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l-PL" sz="1800" b="0" i="1" u="none" strike="noStrike" baseline="0" dirty="0">
                  <a:latin typeface="CMR9"/>
                </a:rPr>
                <a:t>Shematski prikaz postava za anodizaciju bez referentne </a:t>
              </a:r>
              <a:r>
                <a:rPr lang="hr-HR" sz="1800" b="0" i="1" u="none" strike="noStrike" baseline="0" dirty="0">
                  <a:latin typeface="CMR9"/>
                </a:rPr>
                <a:t>elektrode i sa referentnom elektrodom (RE)</a:t>
              </a:r>
              <a:endParaRPr lang="hr-HR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1522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9F34C0-457E-A337-7313-336AAE664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Slika na kojoj se prikazuje na zatvorenom&#10;&#10;Opis je automatski generiran">
            <a:extLst>
              <a:ext uri="{FF2B5EF4-FFF2-40B4-BE49-F238E27FC236}">
                <a16:creationId xmlns:a16="http://schemas.microsoft.com/office/drawing/2014/main" id="{245D59E4-F215-739E-1555-F10AC8E366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266065"/>
            <a:ext cx="4458176" cy="5944235"/>
          </a:xfrm>
        </p:spPr>
      </p:pic>
      <p:pic>
        <p:nvPicPr>
          <p:cNvPr id="7" name="Slika 6" descr="Slika na kojoj se prikazuje pod&#10;&#10;Opis je automatski generiran">
            <a:extLst>
              <a:ext uri="{FF2B5EF4-FFF2-40B4-BE49-F238E27FC236}">
                <a16:creationId xmlns:a16="http://schemas.microsoft.com/office/drawing/2014/main" id="{48871325-DDB2-E7FB-DD66-A3A70269A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408" y="304165"/>
            <a:ext cx="4429601" cy="5906135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9EBDA2BC-7F0E-F4F4-C6F2-9E1CDE9F36B6}"/>
              </a:ext>
            </a:extLst>
          </p:cNvPr>
          <p:cNvSpPr txBox="1"/>
          <p:nvPr/>
        </p:nvSpPr>
        <p:spPr>
          <a:xfrm>
            <a:off x="3428999" y="6398577"/>
            <a:ext cx="6581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1800" b="0" i="1" u="none" strike="noStrike" baseline="0" dirty="0">
                <a:latin typeface="CMR9"/>
              </a:rPr>
              <a:t>Eksperimentalni postav za provođenje procesa anodizacije</a:t>
            </a:r>
            <a:endParaRPr lang="hr-HR" i="1" dirty="0"/>
          </a:p>
        </p:txBody>
      </p:sp>
    </p:spTree>
    <p:extLst>
      <p:ext uri="{BB962C8B-B14F-4D97-AF65-F5344CB8AC3E}">
        <p14:creationId xmlns:p14="http://schemas.microsoft.com/office/powerpoint/2010/main" val="3900358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FEE0485-3352-4720-C390-F9940234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Slika na kojoj se prikazuje trg&#10;&#10;Opis je automatski generiran">
            <a:extLst>
              <a:ext uri="{FF2B5EF4-FFF2-40B4-BE49-F238E27FC236}">
                <a16:creationId xmlns:a16="http://schemas.microsoft.com/office/drawing/2014/main" id="{A7D0F46D-5047-2DD6-7562-9C8A1E25F4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72" y="1522479"/>
            <a:ext cx="5485714" cy="3657143"/>
          </a:xfrm>
        </p:spPr>
      </p:pic>
      <p:grpSp>
        <p:nvGrpSpPr>
          <p:cNvPr id="6" name="Grupa 5">
            <a:extLst>
              <a:ext uri="{FF2B5EF4-FFF2-40B4-BE49-F238E27FC236}">
                <a16:creationId xmlns:a16="http://schemas.microsoft.com/office/drawing/2014/main" id="{0CF648AA-AFF4-DA21-8333-328778B7F518}"/>
              </a:ext>
            </a:extLst>
          </p:cNvPr>
          <p:cNvGrpSpPr/>
          <p:nvPr/>
        </p:nvGrpSpPr>
        <p:grpSpPr>
          <a:xfrm>
            <a:off x="6096000" y="1522481"/>
            <a:ext cx="5609546" cy="3657143"/>
            <a:chOff x="6200082" y="1522482"/>
            <a:chExt cx="5609546" cy="3657143"/>
          </a:xfrm>
        </p:grpSpPr>
        <p:pic>
          <p:nvPicPr>
            <p:cNvPr id="7" name="Slika 6" descr="Slika na kojoj se prikazuje trg&#10;&#10;Opis je automatski generiran">
              <a:extLst>
                <a:ext uri="{FF2B5EF4-FFF2-40B4-BE49-F238E27FC236}">
                  <a16:creationId xmlns:a16="http://schemas.microsoft.com/office/drawing/2014/main" id="{276F2C9A-19D3-7693-44C6-B6D4AA218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914" y="1522482"/>
              <a:ext cx="5485714" cy="3657143"/>
            </a:xfrm>
            <a:prstGeom prst="rect">
              <a:avLst/>
            </a:prstGeom>
          </p:spPr>
        </p:pic>
        <p:pic>
          <p:nvPicPr>
            <p:cNvPr id="4" name="Slika 3">
              <a:extLst>
                <a:ext uri="{FF2B5EF4-FFF2-40B4-BE49-F238E27FC236}">
                  <a16:creationId xmlns:a16="http://schemas.microsoft.com/office/drawing/2014/main" id="{3E6AB94D-5665-1C5C-6237-2AC353719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082" y="2995434"/>
              <a:ext cx="247663" cy="711237"/>
            </a:xfrm>
            <a:prstGeom prst="rect">
              <a:avLst/>
            </a:prstGeom>
          </p:spPr>
        </p:pic>
      </p:grpSp>
      <p:sp>
        <p:nvSpPr>
          <p:cNvPr id="9" name="TekstniOkvir 8">
            <a:extLst>
              <a:ext uri="{FF2B5EF4-FFF2-40B4-BE49-F238E27FC236}">
                <a16:creationId xmlns:a16="http://schemas.microsoft.com/office/drawing/2014/main" id="{0E605E52-43A3-4471-E267-798CC1626957}"/>
              </a:ext>
            </a:extLst>
          </p:cNvPr>
          <p:cNvSpPr txBox="1"/>
          <p:nvPr/>
        </p:nvSpPr>
        <p:spPr>
          <a:xfrm>
            <a:off x="3429000" y="57243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800" b="0" i="1" u="none" strike="noStrike" baseline="0" dirty="0">
                <a:latin typeface="CMR9"/>
              </a:rPr>
              <a:t>Vremenska ovisnost napona i struje tijekom </a:t>
            </a:r>
            <a:r>
              <a:rPr lang="hr-HR" sz="1800" b="0" i="1" u="none" strike="noStrike" baseline="0" dirty="0" err="1">
                <a:latin typeface="CMR9"/>
              </a:rPr>
              <a:t>anodizacije</a:t>
            </a:r>
            <a:endParaRPr lang="hr-HR" i="1" dirty="0"/>
          </a:p>
        </p:txBody>
      </p:sp>
    </p:spTree>
    <p:extLst>
      <p:ext uri="{BB962C8B-B14F-4D97-AF65-F5344CB8AC3E}">
        <p14:creationId xmlns:p14="http://schemas.microsoft.com/office/powerpoint/2010/main" val="986894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ica 7">
            <a:extLst>
              <a:ext uri="{FF2B5EF4-FFF2-40B4-BE49-F238E27FC236}">
                <a16:creationId xmlns:a16="http://schemas.microsoft.com/office/drawing/2014/main" id="{3E5D3527-28FA-590E-4377-12202402C80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81461814"/>
              </p:ext>
            </p:extLst>
          </p:nvPr>
        </p:nvGraphicFramePr>
        <p:xfrm>
          <a:off x="762000" y="501648"/>
          <a:ext cx="10668000" cy="60706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56000">
                  <a:extLst>
                    <a:ext uri="{9D8B030D-6E8A-4147-A177-3AD203B41FA5}">
                      <a16:colId xmlns:a16="http://schemas.microsoft.com/office/drawing/2014/main" val="1555514265"/>
                    </a:ext>
                  </a:extLst>
                </a:gridCol>
                <a:gridCol w="3556000">
                  <a:extLst>
                    <a:ext uri="{9D8B030D-6E8A-4147-A177-3AD203B41FA5}">
                      <a16:colId xmlns:a16="http://schemas.microsoft.com/office/drawing/2014/main" val="564247483"/>
                    </a:ext>
                  </a:extLst>
                </a:gridCol>
                <a:gridCol w="3556000">
                  <a:extLst>
                    <a:ext uri="{9D8B030D-6E8A-4147-A177-3AD203B41FA5}">
                      <a16:colId xmlns:a16="http://schemas.microsoft.com/office/drawing/2014/main" val="1603230687"/>
                    </a:ext>
                  </a:extLst>
                </a:gridCol>
              </a:tblGrid>
              <a:tr h="889002">
                <a:tc>
                  <a:txBody>
                    <a:bodyPr/>
                    <a:lstStyle/>
                    <a:p>
                      <a:pPr algn="ctr"/>
                      <a:r>
                        <a:rPr lang="hr-HR" b="1" dirty="0"/>
                        <a:t>RE: Ag/</a:t>
                      </a:r>
                      <a:r>
                        <a:rPr lang="hr-HR" b="1" dirty="0" err="1"/>
                        <a:t>AgCl</a:t>
                      </a:r>
                      <a:r>
                        <a:rPr lang="hr-HR" b="1" dirty="0"/>
                        <a:t> žica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b="1" dirty="0"/>
                        <a:t>bez 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b="1" dirty="0"/>
                        <a:t>RE: staklena Ag/</a:t>
                      </a:r>
                      <a:r>
                        <a:rPr lang="hr-HR" b="1" dirty="0" err="1"/>
                        <a:t>AgCl</a:t>
                      </a:r>
                      <a:endParaRPr lang="hr-H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1686680"/>
                  </a:ext>
                </a:extLst>
              </a:tr>
              <a:tr h="5181600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757442"/>
                  </a:ext>
                </a:extLst>
              </a:tr>
            </a:tbl>
          </a:graphicData>
        </a:graphic>
      </p:graphicFrame>
      <p:pic>
        <p:nvPicPr>
          <p:cNvPr id="12" name="Slika 11" descr="Slika na kojoj se prikazuje tekst&#10;&#10;Opis je automatski generiran">
            <a:extLst>
              <a:ext uri="{FF2B5EF4-FFF2-40B4-BE49-F238E27FC236}">
                <a16:creationId xmlns:a16="http://schemas.microsoft.com/office/drawing/2014/main" id="{EA1314B1-3B7A-E3CB-52D2-CF08418424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3492"/>
          <a:stretch/>
        </p:blipFill>
        <p:spPr>
          <a:xfrm>
            <a:off x="4333991" y="5474993"/>
            <a:ext cx="3478080" cy="1021311"/>
          </a:xfrm>
          <a:prstGeom prst="rect">
            <a:avLst/>
          </a:prstGeom>
        </p:spPr>
      </p:pic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id="{A933E56B-AF35-76F6-E3EB-7DC1FBDB7B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6" t="18700" r="29431" b="19922"/>
          <a:stretch/>
        </p:blipFill>
        <p:spPr>
          <a:xfrm>
            <a:off x="1169997" y="1478280"/>
            <a:ext cx="2875280" cy="390144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16F72AF-7696-6A57-14B9-CCE6C003B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766" y="1474985"/>
            <a:ext cx="597378" cy="3776466"/>
          </a:xfrm>
          <a:prstGeom prst="rect">
            <a:avLst/>
          </a:prstGeom>
        </p:spPr>
      </p:pic>
      <p:sp>
        <p:nvSpPr>
          <p:cNvPr id="10" name="Simbol &quot;Nije dopušteno&quot; 9">
            <a:extLst>
              <a:ext uri="{FF2B5EF4-FFF2-40B4-BE49-F238E27FC236}">
                <a16:creationId xmlns:a16="http://schemas.microsoft.com/office/drawing/2014/main" id="{0FE1093A-1838-FF4E-5BA7-94F2943F8658}"/>
              </a:ext>
            </a:extLst>
          </p:cNvPr>
          <p:cNvSpPr/>
          <p:nvPr/>
        </p:nvSpPr>
        <p:spPr>
          <a:xfrm>
            <a:off x="5293995" y="2673349"/>
            <a:ext cx="1737360" cy="1727200"/>
          </a:xfrm>
          <a:prstGeom prst="noSmoking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pic>
        <p:nvPicPr>
          <p:cNvPr id="13" name="Slika 12" descr="Slika na kojoj se prikazuje tekst&#10;&#10;Opis je automatski generiran">
            <a:extLst>
              <a:ext uri="{FF2B5EF4-FFF2-40B4-BE49-F238E27FC236}">
                <a16:creationId xmlns:a16="http://schemas.microsoft.com/office/drawing/2014/main" id="{E125AFC7-9FDB-FD7A-21D9-46077B82AD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" r="4813"/>
          <a:stretch/>
        </p:blipFill>
        <p:spPr>
          <a:xfrm>
            <a:off x="7971040" y="5425486"/>
            <a:ext cx="3397428" cy="1031149"/>
          </a:xfrm>
          <a:prstGeom prst="rect">
            <a:avLst/>
          </a:prstGeom>
        </p:spPr>
      </p:pic>
      <p:pic>
        <p:nvPicPr>
          <p:cNvPr id="15" name="Slika 14" descr="Slika na kojoj se prikazuje tekst&#10;&#10;Opis je automatski generiran">
            <a:extLst>
              <a:ext uri="{FF2B5EF4-FFF2-40B4-BE49-F238E27FC236}">
                <a16:creationId xmlns:a16="http://schemas.microsoft.com/office/drawing/2014/main" id="{43ADD9D4-FA47-7B45-271C-71864385F3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10" y="5521204"/>
            <a:ext cx="3015771" cy="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5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lika 16" descr="Slika na kojoj se prikazuje tekst&#10;&#10;Opis je automatski generiran">
            <a:extLst>
              <a:ext uri="{FF2B5EF4-FFF2-40B4-BE49-F238E27FC236}">
                <a16:creationId xmlns:a16="http://schemas.microsoft.com/office/drawing/2014/main" id="{8F91ED70-C83E-AF34-AF73-9F09AEC37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379" y="1657259"/>
            <a:ext cx="3391074" cy="1771741"/>
          </a:xfrm>
          <a:prstGeom prst="rect">
            <a:avLst/>
          </a:prstGeom>
        </p:spPr>
      </p:pic>
      <p:pic>
        <p:nvPicPr>
          <p:cNvPr id="15" name="Slika 14" descr="Slika na kojoj se prikazuje tekst&#10;&#10;Opis je automatski generiran">
            <a:extLst>
              <a:ext uri="{FF2B5EF4-FFF2-40B4-BE49-F238E27FC236}">
                <a16:creationId xmlns:a16="http://schemas.microsoft.com/office/drawing/2014/main" id="{A600A7D1-2F25-0984-A0B9-328E7EC62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84" y="1589584"/>
            <a:ext cx="2959252" cy="1701887"/>
          </a:xfrm>
          <a:prstGeom prst="rect">
            <a:avLst/>
          </a:prstGeom>
        </p:spPr>
      </p:pic>
      <p:pic>
        <p:nvPicPr>
          <p:cNvPr id="19" name="Slika 18" descr="Slika na kojoj se prikazuje tekst&#10;&#10;Opis je automatski generiran">
            <a:extLst>
              <a:ext uri="{FF2B5EF4-FFF2-40B4-BE49-F238E27FC236}">
                <a16:creationId xmlns:a16="http://schemas.microsoft.com/office/drawing/2014/main" id="{0AC588F2-FE81-8528-55EE-4799355F45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196" y="1662607"/>
            <a:ext cx="2876698" cy="1778091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BBB22CAC-A6CC-7F22-A9C0-DE8DF63CD2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28" y="3566530"/>
            <a:ext cx="3846451" cy="2564301"/>
          </a:xfrm>
          <a:prstGeom prst="rect">
            <a:avLst/>
          </a:prstGeom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AA201AF1-21E8-73B6-7984-016DE65925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623" y="3566530"/>
            <a:ext cx="3786592" cy="2524395"/>
          </a:xfrm>
          <a:prstGeom prst="rect">
            <a:avLst/>
          </a:prstGeom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id="{70F408F4-B786-6FA2-7382-33449753B8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276" y="3566530"/>
            <a:ext cx="3846451" cy="2564301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F72AFB9E-1294-89DE-5D45-FC92C860FF54}"/>
              </a:ext>
            </a:extLst>
          </p:cNvPr>
          <p:cNvSpPr txBox="1"/>
          <p:nvPr/>
        </p:nvSpPr>
        <p:spPr>
          <a:xfrm>
            <a:off x="3699005" y="6268361"/>
            <a:ext cx="597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b="0" i="1" u="none" strike="noStrike" baseline="0" dirty="0">
                <a:latin typeface="CMR9"/>
              </a:rPr>
              <a:t>Ovisnost debljine anodnog oksida o naponu </a:t>
            </a:r>
            <a:r>
              <a:rPr lang="hr-HR" sz="1800" b="0" i="1" u="none" strike="noStrike" baseline="0" dirty="0" err="1">
                <a:latin typeface="CMR9"/>
              </a:rPr>
              <a:t>anodizacije</a:t>
            </a:r>
            <a:endParaRPr lang="hr-HR" i="1" dirty="0"/>
          </a:p>
        </p:txBody>
      </p:sp>
      <p:graphicFrame>
        <p:nvGraphicFramePr>
          <p:cNvPr id="7" name="Tablica 7">
            <a:extLst>
              <a:ext uri="{FF2B5EF4-FFF2-40B4-BE49-F238E27FC236}">
                <a16:creationId xmlns:a16="http://schemas.microsoft.com/office/drawing/2014/main" id="{9C488838-2C6F-19E4-3614-6D3F4F9B80C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60581579"/>
              </p:ext>
            </p:extLst>
          </p:nvPr>
        </p:nvGraphicFramePr>
        <p:xfrm>
          <a:off x="762000" y="477151"/>
          <a:ext cx="10668000" cy="61787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56000">
                  <a:extLst>
                    <a:ext uri="{9D8B030D-6E8A-4147-A177-3AD203B41FA5}">
                      <a16:colId xmlns:a16="http://schemas.microsoft.com/office/drawing/2014/main" val="1555514265"/>
                    </a:ext>
                  </a:extLst>
                </a:gridCol>
                <a:gridCol w="3556000">
                  <a:extLst>
                    <a:ext uri="{9D8B030D-6E8A-4147-A177-3AD203B41FA5}">
                      <a16:colId xmlns:a16="http://schemas.microsoft.com/office/drawing/2014/main" val="564247483"/>
                    </a:ext>
                  </a:extLst>
                </a:gridCol>
                <a:gridCol w="3556000">
                  <a:extLst>
                    <a:ext uri="{9D8B030D-6E8A-4147-A177-3AD203B41FA5}">
                      <a16:colId xmlns:a16="http://schemas.microsoft.com/office/drawing/2014/main" val="1603230687"/>
                    </a:ext>
                  </a:extLst>
                </a:gridCol>
              </a:tblGrid>
              <a:tr h="826249">
                <a:tc>
                  <a:txBody>
                    <a:bodyPr/>
                    <a:lstStyle/>
                    <a:p>
                      <a:pPr algn="ctr"/>
                      <a:r>
                        <a:rPr lang="hr-HR" b="1" dirty="0">
                          <a:latin typeface="+mn-lt"/>
                          <a:cs typeface="Times New Roman" panose="02020603050405020304" pitchFamily="18" charset="0"/>
                        </a:rPr>
                        <a:t>RE: Ag/</a:t>
                      </a:r>
                      <a:r>
                        <a:rPr lang="hr-HR" b="1" dirty="0" err="1">
                          <a:latin typeface="+mn-lt"/>
                          <a:ea typeface="Meiryo" panose="020B0604030504040204" pitchFamily="34" charset="-128"/>
                          <a:cs typeface="Times New Roman" panose="02020603050405020304" pitchFamily="18" charset="0"/>
                        </a:rPr>
                        <a:t>AgCl</a:t>
                      </a:r>
                      <a:r>
                        <a:rPr lang="hr-HR" b="1" dirty="0">
                          <a:latin typeface="+mn-lt"/>
                          <a:cs typeface="Times New Roman" panose="02020603050405020304" pitchFamily="18" charset="0"/>
                        </a:rPr>
                        <a:t> žica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b="1" dirty="0">
                          <a:latin typeface="+mn-lt"/>
                          <a:cs typeface="Times New Roman" panose="02020603050405020304" pitchFamily="18" charset="0"/>
                        </a:rPr>
                        <a:t>bez 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b="1" dirty="0">
                          <a:latin typeface="+mn-lt"/>
                          <a:cs typeface="Times New Roman" panose="02020603050405020304" pitchFamily="18" charset="0"/>
                        </a:rPr>
                        <a:t>RE: staklena Ag/</a:t>
                      </a:r>
                      <a:r>
                        <a:rPr lang="hr-HR" b="1" dirty="0" err="1">
                          <a:latin typeface="+mn-lt"/>
                          <a:cs typeface="Times New Roman" panose="02020603050405020304" pitchFamily="18" charset="0"/>
                        </a:rPr>
                        <a:t>AgCl</a:t>
                      </a:r>
                      <a:endParaRPr lang="hr-HR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1686680"/>
                  </a:ext>
                </a:extLst>
              </a:tr>
              <a:tr h="4815840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757442"/>
                  </a:ext>
                </a:extLst>
              </a:tr>
              <a:tr h="536669">
                <a:tc gridSpan="3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370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367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3E814C-CDA3-FA55-F0D1-507C54355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Rezervirano mjesto sadržaja 5" descr="Slika na kojoj se prikazuje posuđe&#10;&#10;Opis je automatski generiran">
            <a:extLst>
              <a:ext uri="{FF2B5EF4-FFF2-40B4-BE49-F238E27FC236}">
                <a16:creationId xmlns:a16="http://schemas.microsoft.com/office/drawing/2014/main" id="{683F9E6C-59F5-D060-E4A7-6C55D86705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9" b="11563"/>
          <a:stretch/>
        </p:blipFill>
        <p:spPr>
          <a:xfrm>
            <a:off x="2478236" y="857306"/>
            <a:ext cx="6608012" cy="5143388"/>
          </a:xfrm>
        </p:spPr>
      </p:pic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4BA21D8-D4E1-221E-ED7D-7DC4DE8904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48ABEBD9-602B-9BCD-36A7-2C6C8232CA71}"/>
              </a:ext>
            </a:extLst>
          </p:cNvPr>
          <p:cNvSpPr txBox="1"/>
          <p:nvPr/>
        </p:nvSpPr>
        <p:spPr>
          <a:xfrm>
            <a:off x="4554454" y="6308209"/>
            <a:ext cx="578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Uzorak nakon </a:t>
            </a:r>
            <a:r>
              <a:rPr lang="hr-HR" i="1" dirty="0" err="1"/>
              <a:t>anodizacije</a:t>
            </a:r>
            <a:endParaRPr lang="hr-HR" i="1" dirty="0"/>
          </a:p>
        </p:txBody>
      </p:sp>
    </p:spTree>
    <p:extLst>
      <p:ext uri="{BB962C8B-B14F-4D97-AF65-F5344CB8AC3E}">
        <p14:creationId xmlns:p14="http://schemas.microsoft.com/office/powerpoint/2010/main" val="1266485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zervirano mjesto sadržaja 7">
            <a:extLst>
              <a:ext uri="{FF2B5EF4-FFF2-40B4-BE49-F238E27FC236}">
                <a16:creationId xmlns:a16="http://schemas.microsoft.com/office/drawing/2014/main" id="{9DADE5F7-3A03-97DC-592C-31963DBE0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1570"/>
            <a:ext cx="5695950" cy="4351338"/>
          </a:xfrm>
        </p:spPr>
        <p:txBody>
          <a:bodyPr/>
          <a:lstStyle/>
          <a:p>
            <a:r>
              <a:rPr lang="hr-HR" dirty="0" err="1"/>
              <a:t>eutektik</a:t>
            </a:r>
            <a:r>
              <a:rPr lang="hr-HR" dirty="0"/>
              <a:t> – smjesa ili slitina više tvari</a:t>
            </a:r>
          </a:p>
          <a:p>
            <a:r>
              <a:rPr lang="hr-HR" dirty="0"/>
              <a:t>talište niže od tališta pojedinih sastojaka ili od drugih njihovih smjesa</a:t>
            </a:r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6B14F08A-0400-CC99-4247-1B346A284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DIODA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D50619F6-46AC-8AB1-3A1D-0899FDDBE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39" y="2507378"/>
            <a:ext cx="5116423" cy="2299861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4FA0547F-C83E-5B26-526A-9991D804A654}"/>
              </a:ext>
            </a:extLst>
          </p:cNvPr>
          <p:cNvSpPr txBox="1"/>
          <p:nvPr/>
        </p:nvSpPr>
        <p:spPr>
          <a:xfrm>
            <a:off x="2847975" y="6309729"/>
            <a:ext cx="9344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400" dirty="0" err="1">
                <a:solidFill>
                  <a:srgbClr val="26B2AF"/>
                </a:solidFill>
              </a:rPr>
              <a:t>Chiechi</a:t>
            </a:r>
            <a:r>
              <a:rPr lang="hr-HR" sz="1400" dirty="0">
                <a:solidFill>
                  <a:srgbClr val="26B2AF"/>
                </a:solidFill>
              </a:rPr>
              <a:t>, R. C., Weiss, E. A., </a:t>
            </a:r>
            <a:r>
              <a:rPr lang="hr-HR" sz="1400" dirty="0" err="1">
                <a:solidFill>
                  <a:srgbClr val="26B2AF"/>
                </a:solidFill>
              </a:rPr>
              <a:t>Dickey</a:t>
            </a:r>
            <a:r>
              <a:rPr lang="hr-HR" sz="1400" dirty="0">
                <a:solidFill>
                  <a:srgbClr val="26B2AF"/>
                </a:solidFill>
              </a:rPr>
              <a:t>, M. D., </a:t>
            </a:r>
            <a:r>
              <a:rPr lang="hr-HR" sz="1400" dirty="0" err="1">
                <a:solidFill>
                  <a:srgbClr val="26B2AF"/>
                </a:solidFill>
              </a:rPr>
              <a:t>Whitesides</a:t>
            </a:r>
            <a:r>
              <a:rPr lang="hr-HR" sz="1400" dirty="0">
                <a:solidFill>
                  <a:srgbClr val="26B2AF"/>
                </a:solidFill>
              </a:rPr>
              <a:t>, G. M. (2008). </a:t>
            </a:r>
            <a:r>
              <a:rPr lang="hr-HR" sz="1400" dirty="0" err="1">
                <a:solidFill>
                  <a:srgbClr val="26B2AF"/>
                </a:solidFill>
              </a:rPr>
              <a:t>Eutectic</a:t>
            </a:r>
            <a:r>
              <a:rPr lang="hr-HR" sz="1400" dirty="0">
                <a:solidFill>
                  <a:srgbClr val="26B2AF"/>
                </a:solidFill>
              </a:rPr>
              <a:t> </a:t>
            </a:r>
            <a:r>
              <a:rPr lang="hr-HR" sz="1400" dirty="0" err="1">
                <a:solidFill>
                  <a:srgbClr val="26B2AF"/>
                </a:solidFill>
              </a:rPr>
              <a:t>gallium</a:t>
            </a:r>
            <a:r>
              <a:rPr lang="hr-HR" sz="1400" dirty="0">
                <a:solidFill>
                  <a:srgbClr val="26B2AF"/>
                </a:solidFill>
              </a:rPr>
              <a:t>–</a:t>
            </a:r>
            <a:r>
              <a:rPr lang="hr-HR" sz="1400" dirty="0" err="1">
                <a:solidFill>
                  <a:srgbClr val="26B2AF"/>
                </a:solidFill>
              </a:rPr>
              <a:t>indium</a:t>
            </a:r>
            <a:r>
              <a:rPr lang="hr-HR" sz="1400" dirty="0">
                <a:solidFill>
                  <a:srgbClr val="26B2AF"/>
                </a:solidFill>
              </a:rPr>
              <a:t> (</a:t>
            </a:r>
            <a:r>
              <a:rPr lang="hr-HR" sz="1400" dirty="0" err="1">
                <a:solidFill>
                  <a:srgbClr val="26B2AF"/>
                </a:solidFill>
              </a:rPr>
              <a:t>egain</a:t>
            </a:r>
            <a:r>
              <a:rPr lang="hr-HR" sz="1400" dirty="0">
                <a:solidFill>
                  <a:srgbClr val="26B2AF"/>
                </a:solidFill>
              </a:rPr>
              <a:t>): A </a:t>
            </a:r>
            <a:r>
              <a:rPr lang="hr-HR" sz="1400" dirty="0" err="1">
                <a:solidFill>
                  <a:srgbClr val="26B2AF"/>
                </a:solidFill>
              </a:rPr>
              <a:t>Moldable</a:t>
            </a:r>
            <a:r>
              <a:rPr lang="hr-HR" sz="1400" dirty="0">
                <a:solidFill>
                  <a:srgbClr val="26B2AF"/>
                </a:solidFill>
              </a:rPr>
              <a:t> </a:t>
            </a:r>
            <a:r>
              <a:rPr lang="hr-HR" sz="1400" dirty="0" err="1">
                <a:solidFill>
                  <a:srgbClr val="26B2AF"/>
                </a:solidFill>
              </a:rPr>
              <a:t>Liquid</a:t>
            </a:r>
            <a:r>
              <a:rPr lang="hr-HR" sz="1400" dirty="0">
                <a:solidFill>
                  <a:srgbClr val="26B2AF"/>
                </a:solidFill>
              </a:rPr>
              <a:t> Metal for </a:t>
            </a:r>
            <a:r>
              <a:rPr lang="hr-HR" sz="1400" dirty="0" err="1">
                <a:solidFill>
                  <a:srgbClr val="26B2AF"/>
                </a:solidFill>
              </a:rPr>
              <a:t>electrical</a:t>
            </a:r>
            <a:r>
              <a:rPr lang="hr-HR" sz="1400" dirty="0">
                <a:solidFill>
                  <a:srgbClr val="26B2AF"/>
                </a:solidFill>
              </a:rPr>
              <a:t> </a:t>
            </a:r>
            <a:r>
              <a:rPr lang="hr-HR" sz="1400" dirty="0" err="1">
                <a:solidFill>
                  <a:srgbClr val="26B2AF"/>
                </a:solidFill>
              </a:rPr>
              <a:t>characterization</a:t>
            </a:r>
            <a:r>
              <a:rPr lang="hr-HR" sz="1400" dirty="0">
                <a:solidFill>
                  <a:srgbClr val="26B2AF"/>
                </a:solidFill>
              </a:rPr>
              <a:t> </a:t>
            </a:r>
            <a:r>
              <a:rPr lang="hr-HR" sz="1400" dirty="0" err="1">
                <a:solidFill>
                  <a:srgbClr val="26B2AF"/>
                </a:solidFill>
              </a:rPr>
              <a:t>of</a:t>
            </a:r>
            <a:r>
              <a:rPr lang="hr-HR" sz="1400" dirty="0">
                <a:solidFill>
                  <a:srgbClr val="26B2AF"/>
                </a:solidFill>
              </a:rPr>
              <a:t> </a:t>
            </a:r>
            <a:r>
              <a:rPr lang="hr-HR" sz="1400" dirty="0" err="1">
                <a:solidFill>
                  <a:srgbClr val="26B2AF"/>
                </a:solidFill>
              </a:rPr>
              <a:t>self-assembled</a:t>
            </a:r>
            <a:r>
              <a:rPr lang="hr-HR" sz="1400" dirty="0">
                <a:solidFill>
                  <a:srgbClr val="26B2AF"/>
                </a:solidFill>
              </a:rPr>
              <a:t> </a:t>
            </a:r>
            <a:r>
              <a:rPr lang="hr-HR" sz="1400" dirty="0" err="1">
                <a:solidFill>
                  <a:srgbClr val="26B2AF"/>
                </a:solidFill>
              </a:rPr>
              <a:t>monolayers</a:t>
            </a:r>
            <a:r>
              <a:rPr lang="hr-HR" sz="1400" dirty="0">
                <a:solidFill>
                  <a:srgbClr val="26B2AF"/>
                </a:solidFill>
              </a:rPr>
              <a:t>.</a:t>
            </a:r>
            <a:r>
              <a:rPr lang="hr-HR" sz="1400" i="1" dirty="0">
                <a:solidFill>
                  <a:srgbClr val="26B2AF"/>
                </a:solidFill>
              </a:rPr>
              <a:t> </a:t>
            </a:r>
            <a:r>
              <a:rPr lang="hr-HR" sz="1400" i="1" dirty="0" err="1">
                <a:solidFill>
                  <a:srgbClr val="26B2AF"/>
                </a:solidFill>
              </a:rPr>
              <a:t>Angewandte</a:t>
            </a:r>
            <a:r>
              <a:rPr lang="hr-HR" sz="1400" i="1" dirty="0">
                <a:solidFill>
                  <a:srgbClr val="26B2AF"/>
                </a:solidFill>
              </a:rPr>
              <a:t> </a:t>
            </a:r>
            <a:r>
              <a:rPr lang="hr-HR" sz="1400" i="1" dirty="0" err="1">
                <a:solidFill>
                  <a:srgbClr val="26B2AF"/>
                </a:solidFill>
              </a:rPr>
              <a:t>Chemie</a:t>
            </a:r>
            <a:r>
              <a:rPr lang="hr-HR" sz="1400" i="1" dirty="0">
                <a:solidFill>
                  <a:srgbClr val="26B2AF"/>
                </a:solidFill>
              </a:rPr>
              <a:t> International </a:t>
            </a:r>
            <a:r>
              <a:rPr lang="hr-HR" sz="1400" i="1" dirty="0" err="1">
                <a:solidFill>
                  <a:srgbClr val="26B2AF"/>
                </a:solidFill>
              </a:rPr>
              <a:t>Edition</a:t>
            </a:r>
            <a:r>
              <a:rPr lang="hr-HR" sz="1400" dirty="0">
                <a:solidFill>
                  <a:srgbClr val="26B2AF"/>
                </a:solidFill>
              </a:rPr>
              <a:t>, </a:t>
            </a:r>
            <a:r>
              <a:rPr lang="hr-HR" sz="1400" b="1" dirty="0">
                <a:solidFill>
                  <a:srgbClr val="26B2AF"/>
                </a:solidFill>
              </a:rPr>
              <a:t>47(1)</a:t>
            </a:r>
            <a:r>
              <a:rPr lang="hr-HR" sz="1400" dirty="0">
                <a:solidFill>
                  <a:srgbClr val="26B2AF"/>
                </a:solidFill>
              </a:rPr>
              <a:t>, 142–144.</a:t>
            </a:r>
          </a:p>
        </p:txBody>
      </p:sp>
      <p:grpSp>
        <p:nvGrpSpPr>
          <p:cNvPr id="14" name="Grupa 13">
            <a:extLst>
              <a:ext uri="{FF2B5EF4-FFF2-40B4-BE49-F238E27FC236}">
                <a16:creationId xmlns:a16="http://schemas.microsoft.com/office/drawing/2014/main" id="{D6357771-5935-7ADE-9C4E-53EBAB8F3557}"/>
              </a:ext>
            </a:extLst>
          </p:cNvPr>
          <p:cNvGrpSpPr/>
          <p:nvPr/>
        </p:nvGrpSpPr>
        <p:grpSpPr>
          <a:xfrm>
            <a:off x="699061" y="2395349"/>
            <a:ext cx="5835089" cy="2694913"/>
            <a:chOff x="699061" y="2395349"/>
            <a:chExt cx="5835089" cy="2694913"/>
          </a:xfrm>
        </p:grpSpPr>
        <p:sp>
          <p:nvSpPr>
            <p:cNvPr id="3" name="TekstniOkvir 2">
              <a:extLst>
                <a:ext uri="{FF2B5EF4-FFF2-40B4-BE49-F238E27FC236}">
                  <a16:creationId xmlns:a16="http://schemas.microsoft.com/office/drawing/2014/main" id="{4B5611A5-870A-75D8-AF78-30143DED0A89}"/>
                </a:ext>
              </a:extLst>
            </p:cNvPr>
            <p:cNvSpPr txBox="1">
              <a:spLocks/>
            </p:cNvSpPr>
            <p:nvPr/>
          </p:nvSpPr>
          <p:spPr>
            <a:xfrm>
              <a:off x="1492530" y="4720930"/>
              <a:ext cx="4248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800" b="0" i="1" u="none" strike="noStrike" baseline="0" dirty="0">
                  <a:latin typeface="CMR9"/>
                </a:rPr>
                <a:t>Formacija mikrokapljica koristeći EGaIn</a:t>
              </a:r>
              <a:endParaRPr lang="hr-HR" i="1" dirty="0"/>
            </a:p>
          </p:txBody>
        </p:sp>
        <p:pic>
          <p:nvPicPr>
            <p:cNvPr id="12" name="Slika 11" descr="Slika na kojoj se prikazuje boca, na zatvorenom, crno, staklo&#10;&#10;Opis je automatski generiran">
              <a:extLst>
                <a:ext uri="{FF2B5EF4-FFF2-40B4-BE49-F238E27FC236}">
                  <a16:creationId xmlns:a16="http://schemas.microsoft.com/office/drawing/2014/main" id="{77E700DF-1D58-1EA5-CF38-D5819C259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061" y="2395349"/>
              <a:ext cx="5835089" cy="2089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859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8C2D6F-034A-E402-332B-F79DD90EC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753F202-FDCC-C0E0-D78E-71DBAA7AD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 descr="Slika na kojoj se prikazuje trg&#10;&#10;Opis je automatski generiran">
            <a:extLst>
              <a:ext uri="{FF2B5EF4-FFF2-40B4-BE49-F238E27FC236}">
                <a16:creationId xmlns:a16="http://schemas.microsoft.com/office/drawing/2014/main" id="{4F60A7B1-95A7-4B22-D537-2FDCE4499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086" y="681037"/>
            <a:ext cx="6527006" cy="435133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4AD70F6-798D-2E51-F33D-44480ED15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079" y="681037"/>
            <a:ext cx="6527007" cy="4351339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279348DC-5D61-E6F5-8A32-F757EDD502C0}"/>
              </a:ext>
            </a:extLst>
          </p:cNvPr>
          <p:cNvSpPr txBox="1"/>
          <p:nvPr/>
        </p:nvSpPr>
        <p:spPr>
          <a:xfrm>
            <a:off x="4599784" y="5420002"/>
            <a:ext cx="4258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b="0" i="1" u="none" strike="noStrike" baseline="0" dirty="0">
                <a:latin typeface="CMR9"/>
              </a:rPr>
              <a:t>Strujno-naponske karakteristike uzorka</a:t>
            </a:r>
            <a:endParaRPr lang="hr-HR" i="1" dirty="0"/>
          </a:p>
        </p:txBody>
      </p:sp>
    </p:spTree>
    <p:extLst>
      <p:ext uri="{BB962C8B-B14F-4D97-AF65-F5344CB8AC3E}">
        <p14:creationId xmlns:p14="http://schemas.microsoft.com/office/powerpoint/2010/main" val="2615879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1DD362-29CE-D3C8-6E45-D2B5E77EF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70" y="2379593"/>
            <a:ext cx="3932237" cy="1600200"/>
          </a:xfrm>
        </p:spPr>
        <p:txBody>
          <a:bodyPr>
            <a:normAutofit/>
          </a:bodyPr>
          <a:lstStyle/>
          <a:p>
            <a:r>
              <a:rPr lang="hr-HR" sz="6000" b="1" dirty="0">
                <a:solidFill>
                  <a:srgbClr val="26B2AF"/>
                </a:solidFill>
              </a:rPr>
              <a:t>ZAKLJUČAK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07307F3-953B-D82E-D550-D43D4EF46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3945" y="1542980"/>
            <a:ext cx="6172200" cy="4873625"/>
          </a:xfrm>
        </p:spPr>
        <p:txBody>
          <a:bodyPr>
            <a:normAutofit/>
          </a:bodyPr>
          <a:lstStyle/>
          <a:p>
            <a:r>
              <a:rPr lang="hr-HR" sz="2800" dirty="0" err="1"/>
              <a:t>tuneliranje</a:t>
            </a:r>
            <a:r>
              <a:rPr lang="hr-HR" sz="2800" dirty="0"/>
              <a:t> je glavni transportni mehanizam u MIM diodi</a:t>
            </a:r>
          </a:p>
          <a:p>
            <a:r>
              <a:rPr lang="hr-HR" sz="2800" dirty="0" err="1"/>
              <a:t>anodizacija</a:t>
            </a:r>
            <a:r>
              <a:rPr lang="hr-HR" sz="2800" dirty="0"/>
              <a:t> – kemijski proces kojim dobivamo metalni oksid na uzorku</a:t>
            </a:r>
          </a:p>
          <a:p>
            <a:r>
              <a:rPr lang="hr-HR" sz="2800" dirty="0"/>
              <a:t>optimalan postav za </a:t>
            </a:r>
            <a:r>
              <a:rPr lang="hr-HR" sz="2800" dirty="0" err="1"/>
              <a:t>anodizaciju</a:t>
            </a:r>
            <a:r>
              <a:rPr lang="hr-HR" sz="2800" dirty="0"/>
              <a:t>: s dovoljno stabilnom RE ili bez nje (samo </a:t>
            </a:r>
            <a:r>
              <a:rPr lang="hr-HR" sz="2800" dirty="0" err="1"/>
              <a:t>katoda+anoda</a:t>
            </a:r>
            <a:r>
              <a:rPr lang="hr-HR" sz="2800" dirty="0"/>
              <a:t>)</a:t>
            </a:r>
          </a:p>
          <a:p>
            <a:r>
              <a:rPr lang="hr-HR" sz="2800" dirty="0"/>
              <a:t>dobiveni uzorak ima strujno-naponske karakteristike diode</a:t>
            </a:r>
          </a:p>
          <a:p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64968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1DD362-29CE-D3C8-6E45-D2B5E77EF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70" y="2379593"/>
            <a:ext cx="3932237" cy="1600200"/>
          </a:xfrm>
        </p:spPr>
        <p:txBody>
          <a:bodyPr>
            <a:normAutofit/>
          </a:bodyPr>
          <a:lstStyle/>
          <a:p>
            <a:r>
              <a:rPr lang="hr-HR" sz="6000" b="1" dirty="0">
                <a:solidFill>
                  <a:srgbClr val="26B2AF"/>
                </a:solidFill>
              </a:rPr>
              <a:t>PREGLED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07307F3-953B-D82E-D550-D43D4EF46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4995" y="2057400"/>
            <a:ext cx="6172200" cy="4873625"/>
          </a:xfrm>
        </p:spPr>
        <p:txBody>
          <a:bodyPr/>
          <a:lstStyle/>
          <a:p>
            <a:r>
              <a:rPr lang="hr-HR" dirty="0"/>
              <a:t>MIM DIODE</a:t>
            </a:r>
          </a:p>
          <a:p>
            <a:r>
              <a:rPr lang="hr-HR" dirty="0"/>
              <a:t>FABRIKACIJA DIODE</a:t>
            </a:r>
          </a:p>
          <a:p>
            <a:pPr lvl="1"/>
            <a:r>
              <a:rPr lang="hr-HR" dirty="0"/>
              <a:t>termalna evaporacija</a:t>
            </a:r>
          </a:p>
          <a:p>
            <a:pPr lvl="1"/>
            <a:r>
              <a:rPr lang="hr-HR" dirty="0"/>
              <a:t>spektroskopska </a:t>
            </a:r>
            <a:r>
              <a:rPr lang="hr-HR" dirty="0" err="1"/>
              <a:t>elipsometrija</a:t>
            </a:r>
            <a:endParaRPr lang="hr-HR" dirty="0"/>
          </a:p>
          <a:p>
            <a:pPr lvl="1"/>
            <a:r>
              <a:rPr lang="hr-HR" b="1" dirty="0" err="1"/>
              <a:t>anodizacija</a:t>
            </a:r>
            <a:endParaRPr lang="hr-HR" b="1" dirty="0"/>
          </a:p>
          <a:p>
            <a:r>
              <a:rPr lang="hr-HR" dirty="0"/>
              <a:t>MJERENJA DIODE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5826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1238D4E-8711-16AE-1C45-B13E9B178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7E295AA-461B-BC02-06BF-4639A81F7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379D0707-52EC-EE8A-8D29-DA1DF258B602}"/>
              </a:ext>
            </a:extLst>
          </p:cNvPr>
          <p:cNvSpPr/>
          <p:nvPr/>
        </p:nvSpPr>
        <p:spPr>
          <a:xfrm>
            <a:off x="4077563" y="2644170"/>
            <a:ext cx="403687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9600" b="1" cap="none" spc="0" dirty="0">
                <a:ln w="0"/>
                <a:solidFill>
                  <a:srgbClr val="26B2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HVALA!</a:t>
            </a:r>
          </a:p>
        </p:txBody>
      </p:sp>
    </p:spTree>
    <p:extLst>
      <p:ext uri="{BB962C8B-B14F-4D97-AF65-F5344CB8AC3E}">
        <p14:creationId xmlns:p14="http://schemas.microsoft.com/office/powerpoint/2010/main" val="1789725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EC3DF7A-44CC-E126-481B-242504F82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MIM DIODE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843D944-3923-C5EE-0D9F-FC38D8D3C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9721"/>
            <a:ext cx="10515600" cy="4351338"/>
          </a:xfrm>
        </p:spPr>
        <p:txBody>
          <a:bodyPr/>
          <a:lstStyle/>
          <a:p>
            <a:r>
              <a:rPr lang="hr-HR" dirty="0"/>
              <a:t>metal-izolator-metal</a:t>
            </a:r>
          </a:p>
          <a:p>
            <a:r>
              <a:rPr lang="hr-HR" dirty="0"/>
              <a:t>kvantno </a:t>
            </a:r>
            <a:r>
              <a:rPr lang="hr-HR" dirty="0" err="1"/>
              <a:t>tuneliranje</a:t>
            </a:r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CFE32E3-B58B-C574-B016-7B9F163AD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89" y="4435601"/>
            <a:ext cx="5076893" cy="1898028"/>
          </a:xfrm>
          <a:prstGeom prst="rect">
            <a:avLst/>
          </a:prstGeom>
        </p:spPr>
      </p:pic>
      <p:pic>
        <p:nvPicPr>
          <p:cNvPr id="9" name="Slika 8" descr="Slika na kojoj se prikazuje tekst&#10;&#10;Opis je automatski generiran">
            <a:extLst>
              <a:ext uri="{FF2B5EF4-FFF2-40B4-BE49-F238E27FC236}">
                <a16:creationId xmlns:a16="http://schemas.microsoft.com/office/drawing/2014/main" id="{9B9D0902-0F2A-C12A-3ED4-FD91F88BC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43" y="2892397"/>
            <a:ext cx="3168813" cy="1073205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C8186C65-AD98-65D1-502D-E45D9EC1E5C8}"/>
              </a:ext>
            </a:extLst>
          </p:cNvPr>
          <p:cNvSpPr txBox="1"/>
          <p:nvPr/>
        </p:nvSpPr>
        <p:spPr>
          <a:xfrm>
            <a:off x="7818369" y="6341130"/>
            <a:ext cx="4373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26B2AF"/>
                </a:solidFill>
              </a:rPr>
              <a:t>Eliasson, B.J. (2001). </a:t>
            </a:r>
            <a:r>
              <a:rPr lang="en-US" sz="1400" i="1" dirty="0">
                <a:solidFill>
                  <a:srgbClr val="26B2AF"/>
                </a:solidFill>
              </a:rPr>
              <a:t>Metal-Insulator-Metal Diodes For Solar Energy Conversion</a:t>
            </a:r>
            <a:r>
              <a:rPr lang="en-US" sz="1400" dirty="0">
                <a:solidFill>
                  <a:srgbClr val="26B2AF"/>
                </a:solidFill>
              </a:rPr>
              <a:t>, University of Colorado</a:t>
            </a:r>
            <a:endParaRPr lang="hr-HR" sz="1400" dirty="0">
              <a:solidFill>
                <a:srgbClr val="26B2AF"/>
              </a:solidFill>
            </a:endParaRP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5A631DE2-24DE-2800-E998-1ED999789419}"/>
              </a:ext>
            </a:extLst>
          </p:cNvPr>
          <p:cNvGrpSpPr/>
          <p:nvPr/>
        </p:nvGrpSpPr>
        <p:grpSpPr>
          <a:xfrm>
            <a:off x="5791268" y="749710"/>
            <a:ext cx="6198563" cy="4819571"/>
            <a:chOff x="5791268" y="749710"/>
            <a:chExt cx="6198563" cy="4819571"/>
          </a:xfrm>
        </p:grpSpPr>
        <p:pic>
          <p:nvPicPr>
            <p:cNvPr id="7" name="Slika 6">
              <a:extLst>
                <a:ext uri="{FF2B5EF4-FFF2-40B4-BE49-F238E27FC236}">
                  <a16:creationId xmlns:a16="http://schemas.microsoft.com/office/drawing/2014/main" id="{85423E2D-7D51-C40B-6569-D4655DCFC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68" y="749710"/>
              <a:ext cx="6198563" cy="4285373"/>
            </a:xfrm>
            <a:prstGeom prst="rect">
              <a:avLst/>
            </a:prstGeom>
          </p:spPr>
        </p:pic>
        <p:sp>
          <p:nvSpPr>
            <p:cNvPr id="6" name="TekstniOkvir 5">
              <a:extLst>
                <a:ext uri="{FF2B5EF4-FFF2-40B4-BE49-F238E27FC236}">
                  <a16:creationId xmlns:a16="http://schemas.microsoft.com/office/drawing/2014/main" id="{26A2A18F-A21F-134F-7E39-43C733BE661F}"/>
                </a:ext>
              </a:extLst>
            </p:cNvPr>
            <p:cNvSpPr txBox="1"/>
            <p:nvPr/>
          </p:nvSpPr>
          <p:spPr>
            <a:xfrm>
              <a:off x="7598806" y="5199949"/>
              <a:ext cx="4391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800" b="0" i="1" u="none" strike="noStrike" baseline="0" dirty="0">
                  <a:latin typeface="CMR9"/>
                </a:rPr>
                <a:t>Energetski dijagram MIM diode</a:t>
              </a:r>
              <a:endParaRPr lang="hr-HR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6250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2">
            <a:extLst>
              <a:ext uri="{FF2B5EF4-FFF2-40B4-BE49-F238E27FC236}">
                <a16:creationId xmlns:a16="http://schemas.microsoft.com/office/drawing/2014/main" id="{7F511ECD-0181-BCA7-C71D-C9E07AACF3AB}"/>
              </a:ext>
            </a:extLst>
          </p:cNvPr>
          <p:cNvGrpSpPr/>
          <p:nvPr/>
        </p:nvGrpSpPr>
        <p:grpSpPr>
          <a:xfrm>
            <a:off x="2190751" y="1407294"/>
            <a:ext cx="9246868" cy="4580503"/>
            <a:chOff x="2190751" y="1407294"/>
            <a:chExt cx="9246868" cy="4580503"/>
          </a:xfrm>
        </p:grpSpPr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66E373D3-FA09-35F1-0BD1-A84935C2E477}"/>
                </a:ext>
              </a:extLst>
            </p:cNvPr>
            <p:cNvGrpSpPr>
              <a:grpSpLocks/>
            </p:cNvGrpSpPr>
            <p:nvPr/>
          </p:nvGrpSpPr>
          <p:grpSpPr>
            <a:xfrm>
              <a:off x="2190751" y="1407294"/>
              <a:ext cx="9246868" cy="3884375"/>
              <a:chOff x="1990726" y="1340619"/>
              <a:chExt cx="9246868" cy="3884375"/>
            </a:xfrm>
          </p:grpSpPr>
          <p:pic>
            <p:nvPicPr>
              <p:cNvPr id="15" name="Slika 14">
                <a:extLst>
                  <a:ext uri="{FF2B5EF4-FFF2-40B4-BE49-F238E27FC236}">
                    <a16:creationId xmlns:a16="http://schemas.microsoft.com/office/drawing/2014/main" id="{6CD0EFB3-5074-FCF2-F62A-E752AB6633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90726" y="1784689"/>
                <a:ext cx="7886700" cy="2948492"/>
              </a:xfrm>
              <a:prstGeom prst="rect">
                <a:avLst/>
              </a:prstGeom>
            </p:spPr>
          </p:pic>
          <p:sp>
            <p:nvSpPr>
              <p:cNvPr id="6" name="TekstniOkvir 5">
                <a:extLst>
                  <a:ext uri="{FF2B5EF4-FFF2-40B4-BE49-F238E27FC236}">
                    <a16:creationId xmlns:a16="http://schemas.microsoft.com/office/drawing/2014/main" id="{46285E9F-8E3F-78C6-D4E5-87713930A89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74255" y="4640219"/>
                <a:ext cx="2621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3200" dirty="0">
                    <a:solidFill>
                      <a:srgbClr val="26B2AF"/>
                    </a:solidFill>
                  </a:rPr>
                  <a:t>(Si/SiO</a:t>
                </a:r>
                <a:r>
                  <a:rPr lang="hr-HR" sz="3200" baseline="-25000" dirty="0">
                    <a:solidFill>
                      <a:srgbClr val="26B2AF"/>
                    </a:solidFill>
                  </a:rPr>
                  <a:t>2</a:t>
                </a:r>
                <a:r>
                  <a:rPr lang="hr-HR" sz="3200" dirty="0">
                    <a:solidFill>
                      <a:srgbClr val="26B2AF"/>
                    </a:solidFill>
                  </a:rPr>
                  <a:t>)</a:t>
                </a:r>
              </a:p>
            </p:txBody>
          </p:sp>
          <p:sp>
            <p:nvSpPr>
              <p:cNvPr id="9" name="TekstniOkvir 8">
                <a:extLst>
                  <a:ext uri="{FF2B5EF4-FFF2-40B4-BE49-F238E27FC236}">
                    <a16:creationId xmlns:a16="http://schemas.microsoft.com/office/drawing/2014/main" id="{76773926-C744-09CD-0684-3E965328FD3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22895" y="1340619"/>
                <a:ext cx="20726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3200" dirty="0">
                    <a:solidFill>
                      <a:srgbClr val="26B2AF"/>
                    </a:solidFill>
                  </a:rPr>
                  <a:t>(</a:t>
                </a:r>
                <a:r>
                  <a:rPr lang="hr-HR" sz="3200" dirty="0" err="1">
                    <a:solidFill>
                      <a:srgbClr val="26B2AF"/>
                    </a:solidFill>
                  </a:rPr>
                  <a:t>EGaIn</a:t>
                </a:r>
                <a:r>
                  <a:rPr lang="hr-HR" sz="3200" dirty="0">
                    <a:solidFill>
                      <a:srgbClr val="26B2AF"/>
                    </a:solidFill>
                  </a:rPr>
                  <a:t>)</a:t>
                </a:r>
              </a:p>
            </p:txBody>
          </p:sp>
          <p:sp>
            <p:nvSpPr>
              <p:cNvPr id="19" name="TekstniOkvir 18">
                <a:extLst>
                  <a:ext uri="{FF2B5EF4-FFF2-40B4-BE49-F238E27FC236}">
                    <a16:creationId xmlns:a16="http://schemas.microsoft.com/office/drawing/2014/main" id="{EB5678C1-BE68-5653-A0C9-0DAE7DE67F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64954" y="2816994"/>
                <a:ext cx="20726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3200" dirty="0">
                    <a:solidFill>
                      <a:srgbClr val="26B2AF"/>
                    </a:solidFill>
                  </a:rPr>
                  <a:t>(Al)</a:t>
                </a:r>
              </a:p>
            </p:txBody>
          </p:sp>
          <p:sp>
            <p:nvSpPr>
              <p:cNvPr id="20" name="TekstniOkvir 19">
                <a:extLst>
                  <a:ext uri="{FF2B5EF4-FFF2-40B4-BE49-F238E27FC236}">
                    <a16:creationId xmlns:a16="http://schemas.microsoft.com/office/drawing/2014/main" id="{5A51F946-3697-D0CF-F912-3F8B02A032E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33650" y="1556964"/>
                <a:ext cx="2621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3200" dirty="0">
                    <a:solidFill>
                      <a:srgbClr val="26B2AF"/>
                    </a:solidFill>
                  </a:rPr>
                  <a:t>(Al</a:t>
                </a:r>
                <a:r>
                  <a:rPr lang="hr-HR" sz="3200" baseline="-25000" dirty="0">
                    <a:solidFill>
                      <a:srgbClr val="26B2AF"/>
                    </a:solidFill>
                  </a:rPr>
                  <a:t>2</a:t>
                </a:r>
                <a:r>
                  <a:rPr lang="hr-HR" sz="3200" dirty="0">
                    <a:solidFill>
                      <a:srgbClr val="26B2AF"/>
                    </a:solidFill>
                  </a:rPr>
                  <a:t>O</a:t>
                </a:r>
                <a:r>
                  <a:rPr lang="hr-HR" sz="3200" baseline="-25000" dirty="0">
                    <a:solidFill>
                      <a:srgbClr val="26B2AF"/>
                    </a:solidFill>
                  </a:rPr>
                  <a:t>3</a:t>
                </a:r>
                <a:r>
                  <a:rPr lang="hr-HR" sz="3200" dirty="0">
                    <a:solidFill>
                      <a:srgbClr val="26B2AF"/>
                    </a:solidFill>
                  </a:rPr>
                  <a:t>)</a:t>
                </a:r>
              </a:p>
            </p:txBody>
          </p:sp>
        </p:grpSp>
        <p:sp>
          <p:nvSpPr>
            <p:cNvPr id="2" name="TekstniOkvir 1">
              <a:extLst>
                <a:ext uri="{FF2B5EF4-FFF2-40B4-BE49-F238E27FC236}">
                  <a16:creationId xmlns:a16="http://schemas.microsoft.com/office/drawing/2014/main" id="{E275626C-4145-6466-B446-75DB03099C1F}"/>
                </a:ext>
              </a:extLst>
            </p:cNvPr>
            <p:cNvSpPr txBox="1"/>
            <p:nvPr/>
          </p:nvSpPr>
          <p:spPr>
            <a:xfrm>
              <a:off x="5019675" y="5618465"/>
              <a:ext cx="4552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800" b="0" i="1" u="none" strike="noStrike" baseline="0" dirty="0">
                  <a:latin typeface="CMR9"/>
                </a:rPr>
                <a:t>Shematski prikaz uzorka</a:t>
              </a:r>
              <a:endParaRPr lang="hr-HR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10677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32BE40C-4404-8635-D64C-C5EBB7A58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TERMALNA EVAPORACIJA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DDB89245-7AA7-3374-2C59-0786A5397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92774"/>
            <a:ext cx="5326149" cy="4439920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22A62B0E-09A6-BBC2-0979-D0BCFEE76C88}"/>
              </a:ext>
            </a:extLst>
          </p:cNvPr>
          <p:cNvSpPr txBox="1"/>
          <p:nvPr/>
        </p:nvSpPr>
        <p:spPr>
          <a:xfrm>
            <a:off x="7385898" y="6334780"/>
            <a:ext cx="4806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400" dirty="0" err="1">
                <a:solidFill>
                  <a:srgbClr val="26B2AF"/>
                </a:solidFill>
              </a:rPr>
              <a:t>Bashir</a:t>
            </a:r>
            <a:r>
              <a:rPr lang="hr-HR" sz="1400" dirty="0">
                <a:solidFill>
                  <a:srgbClr val="26B2AF"/>
                </a:solidFill>
              </a:rPr>
              <a:t>, A., </a:t>
            </a:r>
            <a:r>
              <a:rPr lang="hr-HR" sz="1400" dirty="0" err="1">
                <a:solidFill>
                  <a:srgbClr val="26B2AF"/>
                </a:solidFill>
              </a:rPr>
              <a:t>Awan</a:t>
            </a:r>
            <a:r>
              <a:rPr lang="hr-HR" sz="1400" dirty="0">
                <a:solidFill>
                  <a:srgbClr val="26B2AF"/>
                </a:solidFill>
              </a:rPr>
              <a:t>, T. I., </a:t>
            </a:r>
            <a:r>
              <a:rPr lang="hr-HR" sz="1400" dirty="0" err="1">
                <a:solidFill>
                  <a:srgbClr val="26B2AF"/>
                </a:solidFill>
              </a:rPr>
              <a:t>Tehseen</a:t>
            </a:r>
            <a:r>
              <a:rPr lang="hr-HR" sz="1400" dirty="0">
                <a:solidFill>
                  <a:srgbClr val="26B2AF"/>
                </a:solidFill>
              </a:rPr>
              <a:t>, A., </a:t>
            </a:r>
            <a:r>
              <a:rPr lang="hr-HR" sz="1400" dirty="0" err="1">
                <a:solidFill>
                  <a:srgbClr val="26B2AF"/>
                </a:solidFill>
              </a:rPr>
              <a:t>Tahir</a:t>
            </a:r>
            <a:r>
              <a:rPr lang="hr-HR" sz="1400" dirty="0">
                <a:solidFill>
                  <a:srgbClr val="26B2AF"/>
                </a:solidFill>
              </a:rPr>
              <a:t>, M. B., </a:t>
            </a:r>
            <a:r>
              <a:rPr lang="hr-HR" sz="1400" dirty="0" err="1">
                <a:solidFill>
                  <a:srgbClr val="26B2AF"/>
                </a:solidFill>
              </a:rPr>
              <a:t>Ijaz</a:t>
            </a:r>
            <a:r>
              <a:rPr lang="hr-HR" sz="1400" dirty="0">
                <a:solidFill>
                  <a:srgbClr val="26B2AF"/>
                </a:solidFill>
              </a:rPr>
              <a:t>, M. (2020). </a:t>
            </a:r>
            <a:r>
              <a:rPr lang="hr-HR" sz="1400" dirty="0" err="1">
                <a:solidFill>
                  <a:srgbClr val="26B2AF"/>
                </a:solidFill>
              </a:rPr>
              <a:t>Interfaces</a:t>
            </a:r>
            <a:r>
              <a:rPr lang="hr-HR" sz="1400" dirty="0">
                <a:solidFill>
                  <a:srgbClr val="26B2AF"/>
                </a:solidFill>
              </a:rPr>
              <a:t> </a:t>
            </a:r>
            <a:r>
              <a:rPr lang="hr-HR" sz="1400" dirty="0" err="1">
                <a:solidFill>
                  <a:srgbClr val="26B2AF"/>
                </a:solidFill>
              </a:rPr>
              <a:t>and</a:t>
            </a:r>
            <a:r>
              <a:rPr lang="hr-HR" sz="1400" dirty="0">
                <a:solidFill>
                  <a:srgbClr val="26B2AF"/>
                </a:solidFill>
              </a:rPr>
              <a:t> </a:t>
            </a:r>
            <a:r>
              <a:rPr lang="hr-HR" sz="1400" dirty="0" err="1">
                <a:solidFill>
                  <a:srgbClr val="26B2AF"/>
                </a:solidFill>
              </a:rPr>
              <a:t>surfaces</a:t>
            </a:r>
            <a:r>
              <a:rPr lang="hr-HR" sz="1400" dirty="0">
                <a:solidFill>
                  <a:srgbClr val="26B2AF"/>
                </a:solidFill>
              </a:rPr>
              <a:t>. </a:t>
            </a:r>
            <a:r>
              <a:rPr lang="hr-HR" sz="1400" i="1" dirty="0" err="1">
                <a:solidFill>
                  <a:srgbClr val="26B2AF"/>
                </a:solidFill>
              </a:rPr>
              <a:t>Chemistry</a:t>
            </a:r>
            <a:r>
              <a:rPr lang="hr-HR" sz="1400" i="1" dirty="0">
                <a:solidFill>
                  <a:srgbClr val="26B2AF"/>
                </a:solidFill>
              </a:rPr>
              <a:t> </a:t>
            </a:r>
            <a:r>
              <a:rPr lang="hr-HR" sz="1400" i="1" dirty="0" err="1">
                <a:solidFill>
                  <a:srgbClr val="26B2AF"/>
                </a:solidFill>
              </a:rPr>
              <a:t>of</a:t>
            </a:r>
            <a:r>
              <a:rPr lang="hr-HR" sz="1400" i="1" dirty="0">
                <a:solidFill>
                  <a:srgbClr val="26B2AF"/>
                </a:solidFill>
              </a:rPr>
              <a:t> </a:t>
            </a:r>
            <a:r>
              <a:rPr lang="hr-HR" sz="1400" i="1" dirty="0" err="1">
                <a:solidFill>
                  <a:srgbClr val="26B2AF"/>
                </a:solidFill>
              </a:rPr>
              <a:t>Nanomaterials</a:t>
            </a:r>
            <a:r>
              <a:rPr lang="hr-HR" sz="1400" dirty="0">
                <a:solidFill>
                  <a:srgbClr val="26B2AF"/>
                </a:solidFill>
              </a:rPr>
              <a:t>, 51-87.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094DEFF-78E0-A073-5446-21DE25B189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8" t="8220" r="24412" b="2452"/>
          <a:stretch/>
        </p:blipFill>
        <p:spPr>
          <a:xfrm>
            <a:off x="7962901" y="912097"/>
            <a:ext cx="3141770" cy="455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7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9C694DE-7ADF-721D-C78D-52D246FEF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Slika na kojoj se prikazuje na zatvorenom, zid, pult, mikser&#10;&#10;Opis je automatski generiran">
            <a:extLst>
              <a:ext uri="{FF2B5EF4-FFF2-40B4-BE49-F238E27FC236}">
                <a16:creationId xmlns:a16="http://schemas.microsoft.com/office/drawing/2014/main" id="{D41C5BD3-AB32-2000-3904-4938311176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440" y="334486"/>
            <a:ext cx="4618791" cy="6158389"/>
          </a:xfr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7AC7EA2D-46B0-14FE-0C0B-9B31042443A6}"/>
              </a:ext>
            </a:extLst>
          </p:cNvPr>
          <p:cNvSpPr txBox="1"/>
          <p:nvPr/>
        </p:nvSpPr>
        <p:spPr>
          <a:xfrm>
            <a:off x="8334375" y="6092765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/>
              <a:t>Korišteni evaporator</a:t>
            </a:r>
          </a:p>
        </p:txBody>
      </p:sp>
    </p:spTree>
    <p:extLst>
      <p:ext uri="{BB962C8B-B14F-4D97-AF65-F5344CB8AC3E}">
        <p14:creationId xmlns:p14="http://schemas.microsoft.com/office/powerpoint/2010/main" val="3555951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033456-0D60-ED1F-BF36-24BCE1C11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FB22BBB-E633-647B-E8F6-BEED55A19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14" descr="Slika na kojoj se prikazuje tekst, keramičko posuđe&#10;&#10;Opis je automatski generiran">
            <a:extLst>
              <a:ext uri="{FF2B5EF4-FFF2-40B4-BE49-F238E27FC236}">
                <a16:creationId xmlns:a16="http://schemas.microsoft.com/office/drawing/2014/main" id="{B8FF7767-73B2-A05B-75BC-79E48A557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046" y="577691"/>
            <a:ext cx="4206240" cy="560832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4F89D72-E59A-80FF-7F6E-C7982AA2F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642" y="577691"/>
            <a:ext cx="4206240" cy="560832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5D766DC5-FEC7-7FBA-3E4C-E79A02081FF1}"/>
              </a:ext>
            </a:extLst>
          </p:cNvPr>
          <p:cNvSpPr txBox="1"/>
          <p:nvPr/>
        </p:nvSpPr>
        <p:spPr>
          <a:xfrm>
            <a:off x="3428999" y="6398577"/>
            <a:ext cx="6581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800" b="0" i="1" u="none" strike="noStrike" baseline="0" dirty="0" err="1">
                <a:latin typeface="CMR9"/>
              </a:rPr>
              <a:t>Plo</a:t>
            </a:r>
            <a:r>
              <a:rPr lang="hr-HR" i="1" dirty="0">
                <a:latin typeface="CMR9"/>
              </a:rPr>
              <a:t>č</a:t>
            </a:r>
            <a:r>
              <a:rPr lang="it-IT" sz="1800" b="0" i="1" u="none" strike="noStrike" baseline="0" dirty="0" err="1">
                <a:latin typeface="CMR9"/>
              </a:rPr>
              <a:t>ice</a:t>
            </a:r>
            <a:r>
              <a:rPr lang="it-IT" sz="1800" b="0" i="1" u="none" strike="noStrike" baseline="0" dirty="0">
                <a:latin typeface="CMR9"/>
              </a:rPr>
              <a:t> Si/SiO</a:t>
            </a:r>
            <a:r>
              <a:rPr lang="it-IT" sz="1800" b="0" i="1" u="none" strike="noStrike" baseline="-25000" dirty="0">
                <a:latin typeface="CMR6"/>
              </a:rPr>
              <a:t>2</a:t>
            </a:r>
            <a:r>
              <a:rPr lang="it-IT" sz="1800" b="0" i="1" u="none" strike="noStrike" baseline="0" dirty="0">
                <a:latin typeface="CMR6"/>
              </a:rPr>
              <a:t> </a:t>
            </a:r>
            <a:r>
              <a:rPr lang="it-IT" sz="1800" b="0" i="1" u="none" strike="noStrike" baseline="0" dirty="0" err="1">
                <a:latin typeface="CMR9"/>
              </a:rPr>
              <a:t>supstrata</a:t>
            </a:r>
            <a:r>
              <a:rPr lang="it-IT" sz="1800" b="0" i="1" u="none" strike="noStrike" baseline="0" dirty="0">
                <a:latin typeface="CMR9"/>
              </a:rPr>
              <a:t> </a:t>
            </a:r>
            <a:r>
              <a:rPr lang="it-IT" sz="1800" b="0" i="1" u="none" strike="noStrike" baseline="0" dirty="0" err="1">
                <a:latin typeface="CMR9"/>
              </a:rPr>
              <a:t>prije</a:t>
            </a:r>
            <a:r>
              <a:rPr lang="it-IT" sz="1800" b="0" i="1" u="none" strike="noStrike" baseline="0" dirty="0">
                <a:latin typeface="CMR9"/>
              </a:rPr>
              <a:t> i </a:t>
            </a:r>
            <a:r>
              <a:rPr lang="it-IT" sz="1800" b="0" i="1" u="none" strike="noStrike" baseline="0" dirty="0" err="1">
                <a:latin typeface="CMR9"/>
              </a:rPr>
              <a:t>poslije</a:t>
            </a:r>
            <a:r>
              <a:rPr lang="hr-HR" i="1" dirty="0">
                <a:latin typeface="CMR9"/>
              </a:rPr>
              <a:t> </a:t>
            </a:r>
            <a:r>
              <a:rPr lang="hr-HR" sz="1800" b="0" i="1" u="none" strike="noStrike" baseline="0" dirty="0">
                <a:latin typeface="CMR9"/>
              </a:rPr>
              <a:t>evaporacije aluminija</a:t>
            </a:r>
            <a:endParaRPr lang="hr-HR" i="1" dirty="0"/>
          </a:p>
        </p:txBody>
      </p:sp>
    </p:spTree>
    <p:extLst>
      <p:ext uri="{BB962C8B-B14F-4D97-AF65-F5344CB8AC3E}">
        <p14:creationId xmlns:p14="http://schemas.microsoft.com/office/powerpoint/2010/main" val="3987057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4719D2-BA40-DD5A-2BEF-28D7F9218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SPEKTROSKOPSKA ELIPSOMETRIJA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9402AE1-649D-AB48-3A39-37BAAAAEF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9112"/>
            <a:ext cx="10515600" cy="4351338"/>
          </a:xfrm>
        </p:spPr>
        <p:txBody>
          <a:bodyPr/>
          <a:lstStyle/>
          <a:p>
            <a:r>
              <a:rPr lang="hr-HR" dirty="0"/>
              <a:t>(</a:t>
            </a:r>
            <a:r>
              <a:rPr lang="el-GR" dirty="0"/>
              <a:t>Ψ</a:t>
            </a:r>
            <a:r>
              <a:rPr lang="hr-HR" dirty="0"/>
              <a:t>,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hr-HR" dirty="0"/>
              <a:t>) spektar</a:t>
            </a:r>
          </a:p>
          <a:p>
            <a:r>
              <a:rPr lang="el-GR" dirty="0"/>
              <a:t>Ψ</a:t>
            </a:r>
            <a:r>
              <a:rPr lang="hr-HR" dirty="0"/>
              <a:t> – omjer amplituda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– fazna razlika</a:t>
            </a:r>
            <a:endParaRPr lang="hr-HR" dirty="0"/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4808CCE-8FDF-5E1C-2C1B-096885353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92" y="4342738"/>
            <a:ext cx="4589224" cy="1508152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BBC1737F-BFA7-09C2-81B3-4D50724AEAF2}"/>
              </a:ext>
            </a:extLst>
          </p:cNvPr>
          <p:cNvSpPr txBox="1"/>
          <p:nvPr/>
        </p:nvSpPr>
        <p:spPr>
          <a:xfrm>
            <a:off x="0" y="6334780"/>
            <a:ext cx="3652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err="1">
                <a:solidFill>
                  <a:srgbClr val="26B2AF"/>
                </a:solidFill>
              </a:rPr>
              <a:t>Fujiwara</a:t>
            </a:r>
            <a:r>
              <a:rPr lang="hr-HR" sz="1400" dirty="0">
                <a:solidFill>
                  <a:srgbClr val="26B2AF"/>
                </a:solidFill>
              </a:rPr>
              <a:t>, H. (2007). </a:t>
            </a:r>
            <a:r>
              <a:rPr lang="hr-HR" sz="1400" i="1" dirty="0" err="1">
                <a:solidFill>
                  <a:srgbClr val="26B2AF"/>
                </a:solidFill>
              </a:rPr>
              <a:t>Spectroscopic</a:t>
            </a:r>
            <a:r>
              <a:rPr lang="hr-HR" sz="1400" i="1" dirty="0">
                <a:solidFill>
                  <a:srgbClr val="26B2AF"/>
                </a:solidFill>
              </a:rPr>
              <a:t> </a:t>
            </a:r>
            <a:r>
              <a:rPr lang="hr-HR" sz="1400" i="1" dirty="0" err="1">
                <a:solidFill>
                  <a:srgbClr val="26B2AF"/>
                </a:solidFill>
              </a:rPr>
              <a:t>Ellipsometry</a:t>
            </a:r>
            <a:r>
              <a:rPr lang="hr-HR" sz="1400" i="1" dirty="0">
                <a:solidFill>
                  <a:srgbClr val="26B2AF"/>
                </a:solidFill>
              </a:rPr>
              <a:t>: </a:t>
            </a:r>
            <a:r>
              <a:rPr lang="hr-HR" sz="1400" i="1" dirty="0" err="1">
                <a:solidFill>
                  <a:srgbClr val="26B2AF"/>
                </a:solidFill>
              </a:rPr>
              <a:t>Principles</a:t>
            </a:r>
            <a:r>
              <a:rPr lang="hr-HR" sz="1400" i="1" dirty="0">
                <a:solidFill>
                  <a:srgbClr val="26B2AF"/>
                </a:solidFill>
              </a:rPr>
              <a:t> </a:t>
            </a:r>
            <a:r>
              <a:rPr lang="hr-HR" sz="1400" i="1" dirty="0" err="1">
                <a:solidFill>
                  <a:srgbClr val="26B2AF"/>
                </a:solidFill>
              </a:rPr>
              <a:t>and</a:t>
            </a:r>
            <a:r>
              <a:rPr lang="hr-HR" sz="1400" i="1" dirty="0">
                <a:solidFill>
                  <a:srgbClr val="26B2AF"/>
                </a:solidFill>
              </a:rPr>
              <a:t> </a:t>
            </a:r>
            <a:r>
              <a:rPr lang="hr-HR" sz="1400" i="1" dirty="0" err="1">
                <a:solidFill>
                  <a:srgbClr val="26B2AF"/>
                </a:solidFill>
              </a:rPr>
              <a:t>Applications</a:t>
            </a:r>
            <a:r>
              <a:rPr lang="hr-HR" sz="1400" dirty="0">
                <a:solidFill>
                  <a:srgbClr val="26B2AF"/>
                </a:solidFill>
              </a:rPr>
              <a:t>. </a:t>
            </a:r>
            <a:r>
              <a:rPr lang="hr-HR" sz="1400" dirty="0" err="1">
                <a:solidFill>
                  <a:srgbClr val="26B2AF"/>
                </a:solidFill>
              </a:rPr>
              <a:t>Wiley-Blackwell</a:t>
            </a:r>
            <a:r>
              <a:rPr lang="hr-HR" sz="1400" dirty="0">
                <a:solidFill>
                  <a:srgbClr val="26B2AF"/>
                </a:solidFill>
              </a:rPr>
              <a:t>.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41C5F99F-24A7-F176-9F2D-CDFF8336A32A}"/>
              </a:ext>
            </a:extLst>
          </p:cNvPr>
          <p:cNvGrpSpPr/>
          <p:nvPr/>
        </p:nvGrpSpPr>
        <p:grpSpPr>
          <a:xfrm>
            <a:off x="5758358" y="1282200"/>
            <a:ext cx="6671767" cy="5297432"/>
            <a:chOff x="5758358" y="1282200"/>
            <a:chExt cx="6671767" cy="5297432"/>
          </a:xfrm>
        </p:grpSpPr>
        <p:pic>
          <p:nvPicPr>
            <p:cNvPr id="7" name="Slika 6">
              <a:extLst>
                <a:ext uri="{FF2B5EF4-FFF2-40B4-BE49-F238E27FC236}">
                  <a16:creationId xmlns:a16="http://schemas.microsoft.com/office/drawing/2014/main" id="{BD6CC321-0D50-0E3B-FFB0-8347A3FBC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358" y="1282200"/>
              <a:ext cx="5804504" cy="4568690"/>
            </a:xfrm>
            <a:prstGeom prst="rect">
              <a:avLst/>
            </a:prstGeom>
          </p:spPr>
        </p:pic>
        <p:sp>
          <p:nvSpPr>
            <p:cNvPr id="8" name="TekstniOkvir 7">
              <a:extLst>
                <a:ext uri="{FF2B5EF4-FFF2-40B4-BE49-F238E27FC236}">
                  <a16:creationId xmlns:a16="http://schemas.microsoft.com/office/drawing/2014/main" id="{61DCDFA9-BEEF-EC9A-FCD4-666CB8054CA6}"/>
                </a:ext>
              </a:extLst>
            </p:cNvPr>
            <p:cNvSpPr txBox="1"/>
            <p:nvPr/>
          </p:nvSpPr>
          <p:spPr>
            <a:xfrm>
              <a:off x="6972300" y="6210300"/>
              <a:ext cx="5457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800" b="0" i="1" u="none" strike="noStrike" baseline="0" dirty="0">
                  <a:latin typeface="CMR9"/>
                </a:rPr>
                <a:t>Refleksija p- i s-polariziranih valova svjetlosti</a:t>
              </a:r>
              <a:endParaRPr lang="hr-HR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2804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F4ADFF1-D34F-D071-9508-D7FE4CCEF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i="1"/>
          </a:p>
        </p:txBody>
      </p:sp>
      <p:pic>
        <p:nvPicPr>
          <p:cNvPr id="5" name="Rezervirano mjesto sadržaja 4" descr="Slika na kojoj se prikazuje tekst, na zatvorenom, radni stol, zatrpano&#10;&#10;Opis je automatski generiran">
            <a:extLst>
              <a:ext uri="{FF2B5EF4-FFF2-40B4-BE49-F238E27FC236}">
                <a16:creationId xmlns:a16="http://schemas.microsoft.com/office/drawing/2014/main" id="{179C8F42-40E5-8AC4-A427-45B243D50F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09"/>
          <a:stretch/>
        </p:blipFill>
        <p:spPr>
          <a:xfrm>
            <a:off x="1598295" y="272874"/>
            <a:ext cx="6156960" cy="6312251"/>
          </a:xfr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973C351B-5ACD-6EA8-6ED0-05C5B9572954}"/>
              </a:ext>
            </a:extLst>
          </p:cNvPr>
          <p:cNvSpPr txBox="1"/>
          <p:nvPr/>
        </p:nvSpPr>
        <p:spPr>
          <a:xfrm>
            <a:off x="8315325" y="6185015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/>
              <a:t>Korišteni </a:t>
            </a:r>
            <a:r>
              <a:rPr lang="hr-HR" sz="2000" i="1" dirty="0" err="1"/>
              <a:t>elipsometar</a:t>
            </a: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5735119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445</Words>
  <Application>Microsoft Office PowerPoint</Application>
  <PresentationFormat>Široki zaslon</PresentationFormat>
  <Paragraphs>62</Paragraphs>
  <Slides>20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CMR6</vt:lpstr>
      <vt:lpstr>CMR9</vt:lpstr>
      <vt:lpstr>Tema sustava Office</vt:lpstr>
      <vt:lpstr>Tanki slojevi aluminijeva anodnog oksida za primjenu u diodama s učinkom kvantnog tuneliranja</vt:lpstr>
      <vt:lpstr>PREGLED</vt:lpstr>
      <vt:lpstr>MIM DIODE</vt:lpstr>
      <vt:lpstr>PowerPoint prezentacija</vt:lpstr>
      <vt:lpstr>TERMALNA EVAPORACIJA</vt:lpstr>
      <vt:lpstr>PowerPoint prezentacija</vt:lpstr>
      <vt:lpstr>PowerPoint prezentacija</vt:lpstr>
      <vt:lpstr>SPEKTROSKOPSKA ELIPSOMETRIJA</vt:lpstr>
      <vt:lpstr>PowerPoint prezentacija</vt:lpstr>
      <vt:lpstr>ANODIZACIJA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DIODA</vt:lpstr>
      <vt:lpstr>PowerPoint prezentacija</vt:lpstr>
      <vt:lpstr>ZAKLJUČAK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Tanki slojevi aluminijeva anodnog oksida za primjenu u diodama s učinkom kvantnog tuneliranja</dc:title>
  <dc:creator>Ana Marija Bićanić</dc:creator>
  <cp:lastModifiedBy>Ana Marija Bićanić</cp:lastModifiedBy>
  <cp:revision>15</cp:revision>
  <dcterms:created xsi:type="dcterms:W3CDTF">2023-01-23T14:08:04Z</dcterms:created>
  <dcterms:modified xsi:type="dcterms:W3CDTF">2023-01-26T14:34:50Z</dcterms:modified>
</cp:coreProperties>
</file>