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40FA5-6393-4BDA-50F7-1BFDC7D80B0C}" v="1526" dt="2025-01-24T12:46:47.311"/>
    <p1510:client id="{D9BCDEA6-1CF3-B6D1-8404-200F203340C2}" v="39" dt="2025-01-25T13:59:18.568"/>
    <p1510:client id="{DE85FA9E-A0B7-D9DB-195D-9981084F0861}" v="1362" dt="2025-01-23T14:13:24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86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6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7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9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8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0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3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6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7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00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Lokalna konvertibilnost u 1D magnetskim sustavima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424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ea typeface="Calibri Light"/>
                <a:cs typeface="Calibri Light"/>
              </a:rPr>
              <a:t>Bernard </a:t>
            </a:r>
            <a:r>
              <a:rPr lang="hr-HR" err="1">
                <a:ea typeface="Calibri Light"/>
                <a:cs typeface="Calibri Light"/>
              </a:rPr>
              <a:t>faulend</a:t>
            </a:r>
            <a:endParaRPr lang="hr-HR">
              <a:ea typeface="Calibri Light"/>
              <a:cs typeface="Calibri Light"/>
            </a:endParaRPr>
          </a:p>
          <a:p>
            <a:r>
              <a:rPr lang="hr-HR" dirty="0">
                <a:ea typeface="Calibri Light"/>
                <a:cs typeface="Calibri Light"/>
              </a:rPr>
              <a:t>Mentori: </a:t>
            </a:r>
            <a:r>
              <a:rPr lang="hr-HR" dirty="0" err="1">
                <a:ea typeface="Calibri Light"/>
                <a:cs typeface="Calibri Light"/>
              </a:rPr>
              <a:t>Fabio</a:t>
            </a:r>
            <a:r>
              <a:rPr lang="hr-HR" dirty="0">
                <a:ea typeface="Calibri Light"/>
                <a:cs typeface="Calibri Light"/>
              </a:rPr>
              <a:t> </a:t>
            </a:r>
            <a:r>
              <a:rPr lang="hr-HR" dirty="0" err="1">
                <a:ea typeface="Calibri Light"/>
                <a:cs typeface="Calibri Light"/>
              </a:rPr>
              <a:t>franchini</a:t>
            </a:r>
            <a:r>
              <a:rPr lang="hr-HR" dirty="0">
                <a:ea typeface="Calibri Light"/>
                <a:cs typeface="Calibri Light"/>
              </a:rPr>
              <a:t>, </a:t>
            </a:r>
            <a:r>
              <a:rPr lang="hr-HR" dirty="0" err="1">
                <a:ea typeface="Calibri Light"/>
                <a:cs typeface="Calibri Light"/>
              </a:rPr>
              <a:t>salvatore</a:t>
            </a:r>
            <a:r>
              <a:rPr lang="hr-HR" dirty="0">
                <a:ea typeface="Calibri Light"/>
                <a:cs typeface="Calibri Light"/>
              </a:rPr>
              <a:t> </a:t>
            </a:r>
            <a:r>
              <a:rPr lang="hr-HR" dirty="0" err="1">
                <a:ea typeface="Calibri Light"/>
                <a:cs typeface="Calibri Light"/>
              </a:rPr>
              <a:t>marco</a:t>
            </a:r>
            <a:r>
              <a:rPr lang="hr-HR" dirty="0">
                <a:ea typeface="Calibri Light"/>
                <a:cs typeface="Calibri Light"/>
              </a:rPr>
              <a:t> </a:t>
            </a:r>
            <a:r>
              <a:rPr lang="hr-HR" dirty="0" err="1">
                <a:ea typeface="Calibri Light"/>
                <a:cs typeface="Calibri Light"/>
              </a:rPr>
              <a:t>giampaolo</a:t>
            </a: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614A-7D4F-2857-C6D4-D67156F8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Korelacijska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matrica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D49A0-F614-6574-F971-890FB885B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err="1">
                <a:ea typeface="Calibri" panose="020F0502020204030204"/>
                <a:cs typeface="Calibri" panose="020F0502020204030204"/>
              </a:rPr>
              <a:t>Izvrjednjavanje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Renyijevih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entropija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moguće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iz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korelacijske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matrice</a:t>
            </a:r>
            <a:r>
              <a:rPr lang="en-US" dirty="0">
                <a:ea typeface="Calibri" panose="020F0502020204030204"/>
                <a:cs typeface="Calibri" panose="020F0502020204030204"/>
              </a:rPr>
              <a:t> s O(L</a:t>
            </a:r>
            <a:r>
              <a:rPr lang="en-US" baseline="30000" dirty="0">
                <a:ea typeface="Calibri" panose="020F0502020204030204"/>
                <a:cs typeface="Calibri" panose="020F0502020204030204"/>
              </a:rPr>
              <a:t>2</a:t>
            </a:r>
            <a:r>
              <a:rPr lang="en-US" dirty="0">
                <a:ea typeface="Calibri" panose="020F0502020204030204"/>
                <a:cs typeface="Calibri" panose="020F0502020204030204"/>
              </a:rPr>
              <a:t>) </a:t>
            </a:r>
            <a:r>
              <a:rPr lang="en-US" err="1">
                <a:ea typeface="Calibri" panose="020F0502020204030204"/>
                <a:cs typeface="Calibri" panose="020F0502020204030204"/>
              </a:rPr>
              <a:t>elemenata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Majorana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fermioni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Elementi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matrice</a:t>
            </a: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Renyijeve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entropije</a:t>
            </a: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Svojstvene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vrijednosti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matrice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gustoće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3CC8A-3E5B-7B3A-877D-F3A39C934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371" y="2304597"/>
            <a:ext cx="3291114" cy="371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EDE9F-6474-BA70-9912-FB885E779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721" y="2774270"/>
            <a:ext cx="2298699" cy="347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08388-CDB8-DD62-3DEE-E03B9EBD1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93" y="3238500"/>
            <a:ext cx="2405743" cy="335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E0D7C-6CD4-ECF4-C2EC-D40AB125C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505" y="2776764"/>
            <a:ext cx="3343275" cy="34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573AD5-69DA-71AF-F854-8FB7DAA2D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896" y="3235098"/>
            <a:ext cx="3471636" cy="342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1035F6-285F-D091-1C12-AB233316F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046" y="3968964"/>
            <a:ext cx="4284448" cy="752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971D6B-634A-BBEC-FBFB-0B0C89065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5468" y="4848225"/>
            <a:ext cx="1857118" cy="72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0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D2A4-1B47-E003-CCED-9732E639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Rekombinacija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rubnih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stanja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E4CB1-A3D4-C908-5FA3-D20901210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866329"/>
            <a:ext cx="6176319" cy="4270495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Korelacijska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duljina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raste</a:t>
            </a:r>
            <a:r>
              <a:rPr lang="en-US" dirty="0">
                <a:ea typeface="Calibri" panose="020F0502020204030204"/>
                <a:cs typeface="Calibri" panose="020F0502020204030204"/>
              </a:rPr>
              <a:t> s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približavanjem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prema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faznom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prijelazu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Više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stupnjeva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slobode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prepleteno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dirty="0">
                <a:ea typeface="Calibri" panose="020F0502020204030204"/>
                <a:cs typeface="Calibri" panose="020F0502020204030204"/>
              </a:rPr>
              <a:t>Rast </a:t>
            </a:r>
            <a:r>
              <a:rPr lang="en-US" err="1">
                <a:ea typeface="Calibri" panose="020F0502020204030204"/>
                <a:cs typeface="Calibri" panose="020F0502020204030204"/>
              </a:rPr>
              <a:t>Renyijevih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entropija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s </a:t>
            </a:r>
            <a:r>
              <a:rPr lang="en-US" err="1">
                <a:ea typeface="Calibri" panose="020F0502020204030204"/>
                <a:cs typeface="Calibri" panose="020F0502020204030204"/>
              </a:rPr>
              <a:t>malim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parametrom</a:t>
            </a:r>
            <a:r>
              <a:rPr lang="en-US" dirty="0">
                <a:ea typeface="Calibri" panose="020F0502020204030204"/>
                <a:cs typeface="Calibri" panose="020F0502020204030204"/>
              </a:rPr>
              <a:t> α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Ako </a:t>
            </a:r>
            <a:r>
              <a:rPr lang="en-US" err="1">
                <a:ea typeface="Calibri" panose="020F0502020204030204"/>
                <a:cs typeface="Calibri" panose="020F0502020204030204"/>
              </a:rPr>
              <a:t>Renyijeve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entropije</a:t>
            </a:r>
            <a:r>
              <a:rPr lang="en-US" dirty="0">
                <a:ea typeface="Calibri" panose="020F0502020204030204"/>
                <a:cs typeface="Calibri" panose="020F0502020204030204"/>
              </a:rPr>
              <a:t> s </a:t>
            </a:r>
            <a:r>
              <a:rPr lang="en-US" err="1">
                <a:ea typeface="Calibri" panose="020F0502020204030204"/>
                <a:cs typeface="Calibri" panose="020F0502020204030204"/>
              </a:rPr>
              <a:t>visokim</a:t>
            </a:r>
            <a:r>
              <a:rPr lang="en-US" dirty="0">
                <a:ea typeface="Calibri" panose="020F0502020204030204"/>
                <a:cs typeface="Calibri" panose="020F0502020204030204"/>
              </a:rPr>
              <a:t> α </a:t>
            </a:r>
            <a:r>
              <a:rPr lang="en-US" err="1">
                <a:ea typeface="Calibri" panose="020F0502020204030204"/>
                <a:cs typeface="Calibri" panose="020F0502020204030204"/>
              </a:rPr>
              <a:t>padaju</a:t>
            </a:r>
            <a:r>
              <a:rPr lang="en-US" dirty="0">
                <a:ea typeface="Calibri" panose="020F0502020204030204"/>
                <a:cs typeface="Calibri" panose="020F0502020204030204"/>
              </a:rPr>
              <a:t>, </a:t>
            </a:r>
            <a:r>
              <a:rPr lang="en-US" err="1">
                <a:ea typeface="Calibri" panose="020F0502020204030204"/>
                <a:cs typeface="Calibri" panose="020F0502020204030204"/>
              </a:rPr>
              <a:t>nema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lokalne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konvertibilnosti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sz="1600" dirty="0" err="1">
                <a:ea typeface="Calibri" panose="020F0502020204030204"/>
                <a:cs typeface="Calibri" panose="020F0502020204030204"/>
              </a:rPr>
              <a:t>Dugodosežna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600" dirty="0" err="1">
                <a:ea typeface="Calibri" panose="020F0502020204030204"/>
                <a:cs typeface="Calibri" panose="020F0502020204030204"/>
              </a:rPr>
              <a:t>prepletenost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err="1">
                <a:ea typeface="Calibri" panose="020F0502020204030204"/>
                <a:cs typeface="Calibri" panose="020F0502020204030204"/>
              </a:rPr>
              <a:t>Mehanizam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err="1">
                <a:ea typeface="Calibri" panose="020F0502020204030204"/>
                <a:cs typeface="Calibri" panose="020F0502020204030204"/>
              </a:rPr>
              <a:t>rekombinacija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rubnih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stanja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Majorana </a:t>
            </a:r>
            <a:r>
              <a:rPr lang="en-US" err="1">
                <a:ea typeface="Calibri" panose="020F0502020204030204"/>
                <a:cs typeface="Calibri" panose="020F0502020204030204"/>
              </a:rPr>
              <a:t>fermiona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7BC4C-5A03-4706-69C6-2693D91C6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346" y="1862137"/>
            <a:ext cx="5029200" cy="3133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8BF9EE-A6D9-7F56-7C45-7BA6B2BDCE39}"/>
              </a:ext>
            </a:extLst>
          </p:cNvPr>
          <p:cNvSpPr txBox="1"/>
          <p:nvPr/>
        </p:nvSpPr>
        <p:spPr>
          <a:xfrm>
            <a:off x="6641756" y="5148649"/>
            <a:ext cx="5406081" cy="646331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A. Y. </a:t>
            </a:r>
            <a:r>
              <a:rPr lang="en-US" dirty="0" err="1">
                <a:ea typeface="+mn-lt"/>
                <a:cs typeface="+mn-lt"/>
              </a:rPr>
              <a:t>Kitaev</a:t>
            </a:r>
            <a:r>
              <a:rPr lang="en-US" dirty="0">
                <a:ea typeface="+mn-lt"/>
                <a:cs typeface="+mn-lt"/>
              </a:rPr>
              <a:t>, Unpaired </a:t>
            </a:r>
            <a:r>
              <a:rPr lang="en-US" dirty="0" err="1">
                <a:ea typeface="+mn-lt"/>
                <a:cs typeface="+mn-lt"/>
              </a:rPr>
              <a:t>majorana</a:t>
            </a:r>
            <a:r>
              <a:rPr lang="en-US" dirty="0">
                <a:ea typeface="+mn-lt"/>
                <a:cs typeface="+mn-lt"/>
              </a:rPr>
              <a:t> fermions in quantum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wires, Physics-</a:t>
            </a:r>
            <a:r>
              <a:rPr lang="en-US" dirty="0" err="1">
                <a:ea typeface="+mn-lt"/>
                <a:cs typeface="+mn-lt"/>
              </a:rPr>
              <a:t>Uspekhi</a:t>
            </a:r>
            <a:r>
              <a:rPr lang="en-US" dirty="0">
                <a:ea typeface="+mn-lt"/>
                <a:cs typeface="+mn-lt"/>
              </a:rPr>
              <a:t> 44, 131 (2001).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0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76802D78-08AE-4322-A011-F916F2D42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BA1DF-BA77-94E6-C112-C99F9E09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273" y="140676"/>
            <a:ext cx="5251766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Ne-</a:t>
            </a:r>
            <a:r>
              <a:rPr lang="en-US" dirty="0" err="1"/>
              <a:t>frustrirani</a:t>
            </a:r>
            <a:r>
              <a:rPr lang="en-US" dirty="0"/>
              <a:t> </a:t>
            </a:r>
            <a:r>
              <a:rPr lang="en-US" dirty="0" err="1"/>
              <a:t>Isingov</a:t>
            </a:r>
            <a:r>
              <a:rPr lang="en-US" dirty="0"/>
              <a:t> </a:t>
            </a:r>
            <a:r>
              <a:rPr lang="en-US" dirty="0" err="1"/>
              <a:t>lanac</a:t>
            </a:r>
            <a:r>
              <a:rPr lang="en-US" dirty="0"/>
              <a:t> - </a:t>
            </a:r>
            <a:r>
              <a:rPr lang="en-US" dirty="0" err="1"/>
              <a:t>rezultati</a:t>
            </a:r>
            <a:endParaRPr lang="en-US" dirty="0" err="1">
              <a:ea typeface="Calibri Light"/>
              <a:cs typeface="Calibri Light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5FA3E87-F218-4BA5-921F-838DB6FC6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E46CEA-5B63-8EFF-01F7-6869D2EA2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53" y="3175467"/>
            <a:ext cx="5269128" cy="3158697"/>
          </a:xfr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5598703-F094-4F74-93F0-945A832FF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AC4F6F-0DD7-4E3F-ADF7-26B8E87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F87E7-A913-3BE2-6CFF-C4ED30E45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4" y="-1249"/>
            <a:ext cx="4856205" cy="3164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973D7-AA08-A80C-A857-76E0EFC7D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491" y="3157408"/>
            <a:ext cx="5372100" cy="31792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E142AE-FD8A-4138-7766-5F9166460C18}"/>
              </a:ext>
            </a:extLst>
          </p:cNvPr>
          <p:cNvSpPr/>
          <p:nvPr/>
        </p:nvSpPr>
        <p:spPr>
          <a:xfrm>
            <a:off x="6394620" y="2234513"/>
            <a:ext cx="123567" cy="39129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7BADD-AE8B-6078-41E1-858548C96FC3}"/>
              </a:ext>
            </a:extLst>
          </p:cNvPr>
          <p:cNvSpPr txBox="1"/>
          <p:nvPr/>
        </p:nvSpPr>
        <p:spPr>
          <a:xfrm>
            <a:off x="6662351" y="2646405"/>
            <a:ext cx="1441622" cy="369332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L=20, N=100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F37A8-C615-2EDD-D67E-82A6D1C54B4B}"/>
              </a:ext>
            </a:extLst>
          </p:cNvPr>
          <p:cNvSpPr txBox="1"/>
          <p:nvPr/>
        </p:nvSpPr>
        <p:spPr>
          <a:xfrm>
            <a:off x="4983892" y="2646406"/>
            <a:ext cx="1245972" cy="369332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L=2, N=100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5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B064-9B0C-EC28-F68C-8DF8BB6A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12" y="749981"/>
            <a:ext cx="10058400" cy="853514"/>
          </a:xfrm>
        </p:spPr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Faktorizacijska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linija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FF33C-AB97-A6A0-4220-3F4A77435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12" y="1794248"/>
            <a:ext cx="6238103" cy="201538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Minimum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prepletenosti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err="1">
                <a:ea typeface="Calibri" panose="020F0502020204030204"/>
                <a:cs typeface="Calibri" panose="020F0502020204030204"/>
              </a:rPr>
              <a:t>Promjena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predznaka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derivacija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Renyijevih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entropija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Lokalna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konvertibilnost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nije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svojstvo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kvantne</a:t>
            </a:r>
            <a:r>
              <a:rPr lang="en-US" dirty="0">
                <a:ea typeface="Calibri" panose="020F0502020204030204"/>
                <a:cs typeface="Calibri" panose="020F0502020204030204"/>
              </a:rPr>
              <a:t> faze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B14BC-A78F-26C7-DFD5-8EB4FB90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" y="3136813"/>
            <a:ext cx="5372100" cy="3220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0DC87-21C0-5311-8B68-056DD86F0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55" y="-3861"/>
            <a:ext cx="5372100" cy="3220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A8FFFD-64A7-ED63-0CA4-8FCC517DD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870" y="3144022"/>
            <a:ext cx="4876800" cy="3206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47BDC7-2C26-B072-C350-D4F054A8667C}"/>
              </a:ext>
            </a:extLst>
          </p:cNvPr>
          <p:cNvSpPr txBox="1"/>
          <p:nvPr/>
        </p:nvSpPr>
        <p:spPr>
          <a:xfrm>
            <a:off x="1791729" y="6353431"/>
            <a:ext cx="1451919" cy="369332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L=50, N=151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61BC7-789F-AA1C-5D85-62F07F46652E}"/>
              </a:ext>
            </a:extLst>
          </p:cNvPr>
          <p:cNvSpPr txBox="1"/>
          <p:nvPr/>
        </p:nvSpPr>
        <p:spPr>
          <a:xfrm>
            <a:off x="9113108" y="6353432"/>
            <a:ext cx="1441622" cy="369332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L=3, N=101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0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E558-3C9A-FFE5-206F-E7495561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Frustrirani</a:t>
            </a:r>
            <a:r>
              <a:rPr lang="en-US" dirty="0">
                <a:ea typeface="Calibri Light"/>
                <a:cs typeface="Calibri Light"/>
              </a:rPr>
              <a:t> XY </a:t>
            </a:r>
            <a:r>
              <a:rPr lang="en-US" dirty="0" err="1">
                <a:ea typeface="Calibri Light"/>
                <a:cs typeface="Calibri Light"/>
              </a:rPr>
              <a:t>lanac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35A4E-F2CF-F96A-C0B5-C4F808139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Efektivno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pobuđenje</a:t>
            </a:r>
            <a:r>
              <a:rPr lang="en-US" dirty="0">
                <a:ea typeface="Calibri" panose="020F0502020204030204"/>
                <a:cs typeface="Calibri" panose="020F0502020204030204"/>
              </a:rPr>
              <a:t> u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antiferomagnetskoj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fazi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Korekcija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korelacijskih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funkcija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Kiralno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područje</a:t>
            </a:r>
            <a:r>
              <a:rPr lang="en-US" dirty="0">
                <a:ea typeface="Calibri" panose="020F0502020204030204"/>
                <a:cs typeface="Calibri" panose="020F0502020204030204"/>
              </a:rPr>
              <a:t> (h&lt;1-</a:t>
            </a:r>
            <a:r>
              <a:rPr lang="en-US" dirty="0">
                <a:ea typeface="+mn-lt"/>
                <a:cs typeface="+mn-lt"/>
              </a:rPr>
              <a:t>γ</a:t>
            </a:r>
            <a:r>
              <a:rPr lang="en-US" baseline="30000" dirty="0">
                <a:ea typeface="+mn-lt"/>
                <a:cs typeface="+mn-lt"/>
              </a:rPr>
              <a:t>2</a:t>
            </a:r>
            <a:r>
              <a:rPr lang="en-US" dirty="0">
                <a:ea typeface="Calibri" panose="020F0502020204030204"/>
                <a:cs typeface="Calibri" panose="020F0502020204030204"/>
              </a:rPr>
              <a:t>)</a:t>
            </a:r>
            <a:endParaRPr lang="en-US">
              <a:ea typeface="Calibri"/>
              <a:cs typeface="Calibri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err="1">
                <a:ea typeface="Calibri" panose="020F0502020204030204"/>
                <a:cs typeface="Calibri" panose="020F0502020204030204"/>
              </a:rPr>
              <a:t>Osnovno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stanje</a:t>
            </a:r>
            <a:r>
              <a:rPr lang="en-US" dirty="0">
                <a:ea typeface="Calibri" panose="020F0502020204030204"/>
                <a:cs typeface="Calibri" panose="020F0502020204030204"/>
              </a:rPr>
              <a:t> je </a:t>
            </a:r>
            <a:r>
              <a:rPr lang="en-US" err="1">
                <a:ea typeface="Calibri" panose="020F0502020204030204"/>
                <a:cs typeface="Calibri" panose="020F0502020204030204"/>
              </a:rPr>
              <a:t>dvostruko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degenerirano</a:t>
            </a:r>
            <a:r>
              <a:rPr lang="en-US" dirty="0">
                <a:ea typeface="Calibri" panose="020F0502020204030204"/>
                <a:cs typeface="Calibri" panose="020F0502020204030204"/>
              </a:rPr>
              <a:t>, </a:t>
            </a:r>
            <a:r>
              <a:rPr lang="en-US" err="1">
                <a:ea typeface="Calibri" panose="020F0502020204030204"/>
                <a:cs typeface="Calibri" panose="020F0502020204030204"/>
              </a:rPr>
              <a:t>ima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impuls</a:t>
            </a:r>
            <a:endParaRPr lang="en-US" dirty="0" err="1">
              <a:ea typeface="Calibri" panose="020F0502020204030204"/>
              <a:cs typeface="Calibri" panose="020F0502020204030204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Mijenja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se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paritet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osnovnog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stanja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DE8B5-9B31-21B8-6A30-86BF5EEC8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811" y="2262316"/>
            <a:ext cx="5334000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151D6-AEB7-6998-8F63-1AE2AE956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227" y="3514725"/>
            <a:ext cx="6299114" cy="67292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05B4BF37-1982-AE89-B3AA-17BA4DB147AD}"/>
              </a:ext>
            </a:extLst>
          </p:cNvPr>
          <p:cNvSpPr/>
          <p:nvPr/>
        </p:nvSpPr>
        <p:spPr>
          <a:xfrm>
            <a:off x="6960972" y="3068594"/>
            <a:ext cx="504567" cy="3192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2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702EC-2A51-603F-60DE-F6308405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Frustrirani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Isingov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lanac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rezultati</a:t>
            </a:r>
            <a:endParaRPr lang="en-US" dirty="0" err="1">
              <a:solidFill>
                <a:schemeClr val="tx1">
                  <a:lumMod val="85000"/>
                  <a:lumOff val="15000"/>
                </a:schemeClr>
              </a:solidFill>
              <a:ea typeface="Calibri Light"/>
              <a:cs typeface="Calibri Ligh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F03A33-C631-DB61-FD4D-64938134C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75" y="358226"/>
            <a:ext cx="5873058" cy="40428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6505D-BFD1-2F5E-AFCB-1AF91F71E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620" y="207594"/>
            <a:ext cx="5717849" cy="418968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B07F2-0EF0-34DB-BD31-A18206D33B16}"/>
              </a:ext>
            </a:extLst>
          </p:cNvPr>
          <p:cNvSpPr txBox="1"/>
          <p:nvPr/>
        </p:nvSpPr>
        <p:spPr>
          <a:xfrm>
            <a:off x="278026" y="4396945"/>
            <a:ext cx="1451919" cy="369332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L=2, N=101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62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67C2-2138-3953-B898-C7166A81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Frustrirani</a:t>
            </a:r>
            <a:r>
              <a:rPr lang="en-US" dirty="0">
                <a:ea typeface="Calibri Light"/>
                <a:cs typeface="Calibri Light"/>
              </a:rPr>
              <a:t> XY </a:t>
            </a:r>
            <a:r>
              <a:rPr lang="en-US" dirty="0" err="1">
                <a:ea typeface="Calibri Light"/>
                <a:cs typeface="Calibri Light"/>
              </a:rPr>
              <a:t>lanac</a:t>
            </a:r>
            <a:r>
              <a:rPr lang="en-US" dirty="0">
                <a:ea typeface="Calibri Light"/>
                <a:cs typeface="Calibri Light"/>
              </a:rPr>
              <a:t>  - </a:t>
            </a:r>
            <a:r>
              <a:rPr lang="en-US" dirty="0" err="1">
                <a:ea typeface="Calibri Light"/>
                <a:cs typeface="Calibri Light"/>
              </a:rPr>
              <a:t>rezultati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51FF-3DF0-7F01-C55C-C38C5B2CF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Diskretizacija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impulsa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vodi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diskontinuitete</a:t>
            </a:r>
            <a:r>
              <a:rPr lang="en-US" dirty="0">
                <a:ea typeface="Calibri" panose="020F0502020204030204"/>
                <a:cs typeface="Calibri" panose="020F0502020204030204"/>
              </a:rPr>
              <a:t> u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kiralnom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području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6E470-586C-1782-B172-41BF87ADF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2242622"/>
            <a:ext cx="5291008" cy="4030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520B5-190D-0807-1443-9C6A79E63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874" y="2237474"/>
            <a:ext cx="5099736" cy="4020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6F1560-DC2A-7AFF-6879-C6EF00ED2799}"/>
              </a:ext>
            </a:extLst>
          </p:cNvPr>
          <p:cNvSpPr txBox="1"/>
          <p:nvPr/>
        </p:nvSpPr>
        <p:spPr>
          <a:xfrm>
            <a:off x="5395783" y="6260755"/>
            <a:ext cx="1451919" cy="369332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L=30, N=91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90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74B8-C1F8-D7B9-438C-17D69706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 </a:t>
            </a:r>
            <a:r>
              <a:rPr lang="en-US" dirty="0" err="1">
                <a:ea typeface="Calibri Light"/>
                <a:cs typeface="Calibri Light"/>
              </a:rPr>
              <a:t>stanja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7752-4453-1654-1432-CF8295CD3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Približna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struktura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osnovnog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stanja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u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frustriranim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modelima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blizu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klasične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točke</a:t>
            </a: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Dozvoljeni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impulsi</a:t>
            </a: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Svojstvene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vrijednosti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matrice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gustoće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96CC4-A0C0-D84E-854B-7C192157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39" y="2255236"/>
            <a:ext cx="5082489" cy="1008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AD7908-2FD1-4C54-8890-9D89501D0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267" y="3360265"/>
            <a:ext cx="3791466" cy="487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65FD0-9178-7049-7D20-8238B7F8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490" y="3365027"/>
            <a:ext cx="4172723" cy="498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270411-022F-3B44-69E1-8D15CCAC6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809" y="4025600"/>
            <a:ext cx="2184057" cy="485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CEB7EE-710E-63A9-9FC2-EEB221EF8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825" y="5448944"/>
            <a:ext cx="96583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CDC6-C93E-57D2-AD9C-9906CD98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 </a:t>
            </a:r>
            <a:r>
              <a:rPr lang="en-US" dirty="0" err="1">
                <a:ea typeface="Calibri Light"/>
                <a:cs typeface="Calibri Light"/>
              </a:rPr>
              <a:t>stanja</a:t>
            </a:r>
            <a:r>
              <a:rPr lang="en-US" dirty="0">
                <a:ea typeface="Calibri Light"/>
                <a:cs typeface="Calibri Light"/>
              </a:rPr>
              <a:t> - </a:t>
            </a:r>
            <a:r>
              <a:rPr lang="en-US" dirty="0" err="1">
                <a:ea typeface="Calibri Light"/>
                <a:cs typeface="Calibri Light"/>
              </a:rPr>
              <a:t>oscilacije</a:t>
            </a:r>
            <a:endParaRPr lang="en-US" dirty="0" err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3387DB-03C7-847B-5696-23583F2F0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88" y="1882392"/>
            <a:ext cx="5486400" cy="41148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9A922-AC2B-BEDB-5258-43F232AE10AA}"/>
              </a:ext>
            </a:extLst>
          </p:cNvPr>
          <p:cNvSpPr txBox="1"/>
          <p:nvPr/>
        </p:nvSpPr>
        <p:spPr>
          <a:xfrm>
            <a:off x="5231026" y="6137188"/>
            <a:ext cx="1451919" cy="369332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L=11, N=35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647D5-CB88-09D8-D832-AC86DF65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266" y="1877244"/>
            <a:ext cx="5247948" cy="4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41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4B72-E933-9DC6-833D-B888B52A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Zaključak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FA324-DDE9-D609-AEBC-49B8CCAC4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Lokalna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konvertibilnost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nije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svojstvo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kvantne</a:t>
            </a:r>
            <a:r>
              <a:rPr lang="en-US" dirty="0">
                <a:ea typeface="Calibri" panose="020F0502020204030204"/>
                <a:cs typeface="Calibri" panose="020F0502020204030204"/>
              </a:rPr>
              <a:t> faze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Faktorizacijska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linija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granica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kiralnog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područja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imaju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efekte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slične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faznom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prijelazu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err="1">
                <a:ea typeface="Calibri" panose="020F0502020204030204"/>
                <a:cs typeface="Calibri" panose="020F0502020204030204"/>
              </a:rPr>
              <a:t>Oscilacije</a:t>
            </a:r>
            <a:r>
              <a:rPr lang="en-US" dirty="0">
                <a:ea typeface="Calibri" panose="020F0502020204030204"/>
                <a:cs typeface="Calibri" panose="020F0502020204030204"/>
              </a:rPr>
              <a:t> u </a:t>
            </a:r>
            <a:r>
              <a:rPr lang="en-US" err="1">
                <a:ea typeface="Calibri" panose="020F0502020204030204"/>
                <a:cs typeface="Calibri" panose="020F0502020204030204"/>
              </a:rPr>
              <a:t>kiralnom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području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vode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odsustvo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lokalne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konvertibilnosti</a:t>
            </a:r>
            <a:r>
              <a:rPr lang="en-US" dirty="0">
                <a:ea typeface="Calibri" panose="020F0502020204030204"/>
                <a:cs typeface="Calibri" panose="020F0502020204030204"/>
              </a:rPr>
              <a:t> za </a:t>
            </a:r>
            <a:r>
              <a:rPr lang="en-US" err="1">
                <a:ea typeface="Calibri" panose="020F0502020204030204"/>
                <a:cs typeface="Calibri" panose="020F0502020204030204"/>
              </a:rPr>
              <a:t>bilo</a:t>
            </a:r>
            <a:r>
              <a:rPr lang="en-US" dirty="0">
                <a:ea typeface="Calibri" panose="020F0502020204030204"/>
                <a:cs typeface="Calibri" panose="020F0502020204030204"/>
              </a:rPr>
              <a:t> koji </a:t>
            </a:r>
            <a:r>
              <a:rPr lang="en-US" err="1">
                <a:ea typeface="Calibri" panose="020F0502020204030204"/>
                <a:cs typeface="Calibri" panose="020F0502020204030204"/>
              </a:rPr>
              <a:t>konačan</a:t>
            </a:r>
            <a:r>
              <a:rPr lang="en-US" dirty="0">
                <a:ea typeface="Calibri" panose="020F0502020204030204"/>
                <a:cs typeface="Calibri" panose="020F0502020204030204"/>
              </a:rPr>
              <a:t> N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err="1">
                <a:ea typeface="Calibri" panose="020F0502020204030204"/>
                <a:cs typeface="Calibri" panose="020F0502020204030204"/>
              </a:rPr>
              <a:t>Frustracija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uvodi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novu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relevantnu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skalu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duljine</a:t>
            </a:r>
            <a:r>
              <a:rPr lang="en-US" dirty="0">
                <a:ea typeface="Calibri" panose="020F0502020204030204"/>
                <a:cs typeface="Calibri" panose="020F0502020204030204"/>
              </a:rPr>
              <a:t> u </a:t>
            </a:r>
            <a:r>
              <a:rPr lang="en-US" err="1">
                <a:ea typeface="Calibri" panose="020F0502020204030204"/>
                <a:cs typeface="Calibri" panose="020F0502020204030204"/>
              </a:rPr>
              <a:t>sustav</a:t>
            </a:r>
            <a:r>
              <a:rPr lang="en-US" dirty="0">
                <a:ea typeface="Calibri" panose="020F0502020204030204"/>
                <a:cs typeface="Calibri" panose="020F0502020204030204"/>
              </a:rPr>
              <a:t> (</a:t>
            </a:r>
            <a:r>
              <a:rPr lang="en-US" err="1">
                <a:ea typeface="Calibri" panose="020F0502020204030204"/>
                <a:cs typeface="Calibri" panose="020F0502020204030204"/>
              </a:rPr>
              <a:t>veličina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sustava</a:t>
            </a:r>
            <a:r>
              <a:rPr lang="en-US" dirty="0">
                <a:ea typeface="Calibri" panose="020F0502020204030204"/>
                <a:cs typeface="Calibri" panose="020F0502020204030204"/>
              </a:rPr>
              <a:t>)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err="1">
                <a:ea typeface="Calibri" panose="020F0502020204030204"/>
                <a:cs typeface="Calibri" panose="020F0502020204030204"/>
              </a:rPr>
              <a:t>Generalizirana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W </a:t>
            </a:r>
            <a:r>
              <a:rPr lang="en-US" err="1">
                <a:ea typeface="Calibri" panose="020F0502020204030204"/>
                <a:cs typeface="Calibri" panose="020F0502020204030204"/>
              </a:rPr>
              <a:t>stanja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kao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struktura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osnovnog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stanja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objašnjavaju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oscilacije</a:t>
            </a:r>
            <a:endParaRPr lang="en-US" dirty="0" err="1">
              <a:ea typeface="Calibri" panose="020F0502020204030204"/>
              <a:cs typeface="Calibri" panose="020F0502020204030204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Rezultati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relevantni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 za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druge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frustrirane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sustave</a:t>
            </a:r>
          </a:p>
        </p:txBody>
      </p:sp>
    </p:spTree>
    <p:extLst>
      <p:ext uri="{BB962C8B-B14F-4D97-AF65-F5344CB8AC3E}">
        <p14:creationId xmlns:p14="http://schemas.microsoft.com/office/powerpoint/2010/main" val="15398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B0AF-43BA-4E42-029B-219E6C9B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Pregled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A780D-88E2-8DE0-D906-7802D3F79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383540" lvl="1"/>
            <a:r>
              <a:rPr lang="en-US" sz="2000" err="1">
                <a:ea typeface="Calibri"/>
                <a:cs typeface="Calibri"/>
              </a:rPr>
              <a:t>prepletenost</a:t>
            </a:r>
            <a:r>
              <a:rPr lang="en-US" sz="2000" dirty="0">
                <a:ea typeface="Calibri"/>
                <a:cs typeface="Calibri"/>
              </a:rPr>
              <a:t> u </a:t>
            </a:r>
            <a:r>
              <a:rPr lang="en-US" sz="2000" err="1">
                <a:ea typeface="Calibri"/>
                <a:cs typeface="Calibri"/>
              </a:rPr>
              <a:t>mnogočestičnim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sustavima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definicija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lokalne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konvertibilnosti</a:t>
            </a:r>
            <a:endParaRPr lang="en-US" sz="2000">
              <a:ea typeface="Calibri"/>
              <a:cs typeface="Calibri"/>
            </a:endParaRPr>
          </a:p>
          <a:p>
            <a:pPr marL="383540" lvl="1"/>
            <a:r>
              <a:rPr lang="en-US" sz="2000" dirty="0">
                <a:ea typeface="Calibri"/>
                <a:cs typeface="Calibri"/>
              </a:rPr>
              <a:t>spin-½ XY </a:t>
            </a:r>
            <a:r>
              <a:rPr lang="en-US" sz="2000" err="1">
                <a:ea typeface="Calibri"/>
                <a:cs typeface="Calibri"/>
              </a:rPr>
              <a:t>lanac</a:t>
            </a:r>
            <a:endParaRPr lang="en-US" sz="2000">
              <a:ea typeface="Calibri"/>
              <a:cs typeface="Calibri"/>
            </a:endParaRPr>
          </a:p>
          <a:p>
            <a:pPr marL="383540" lvl="1"/>
            <a:r>
              <a:rPr lang="en-US" sz="2000" err="1">
                <a:ea typeface="Calibri"/>
                <a:cs typeface="Calibri"/>
              </a:rPr>
              <a:t>rezultati</a:t>
            </a:r>
            <a:endParaRPr lang="en-US" sz="2000">
              <a:ea typeface="Calibri"/>
              <a:cs typeface="Calibri"/>
            </a:endParaRPr>
          </a:p>
          <a:p>
            <a:pPr marL="566420" lvl="2">
              <a:buFont typeface="Wingdings" pitchFamily="34" charset="0"/>
              <a:buChar char="§"/>
            </a:pPr>
            <a:r>
              <a:rPr lang="en-US" sz="1600" dirty="0">
                <a:ea typeface="Calibri"/>
                <a:cs typeface="Calibri"/>
              </a:rPr>
              <a:t>ne-</a:t>
            </a:r>
            <a:r>
              <a:rPr lang="en-US" sz="1600" dirty="0" err="1">
                <a:ea typeface="Calibri"/>
                <a:cs typeface="Calibri"/>
              </a:rPr>
              <a:t>frustrirani</a:t>
            </a:r>
            <a:r>
              <a:rPr lang="en-US" sz="1600" dirty="0">
                <a:ea typeface="Calibri"/>
                <a:cs typeface="Calibri"/>
              </a:rPr>
              <a:t> </a:t>
            </a:r>
            <a:r>
              <a:rPr lang="en-US" sz="1600" dirty="0" err="1">
                <a:ea typeface="Calibri"/>
                <a:cs typeface="Calibri"/>
              </a:rPr>
              <a:t>lanac</a:t>
            </a:r>
            <a:endParaRPr lang="en-US" sz="1600" dirty="0">
              <a:ea typeface="Calibri"/>
              <a:cs typeface="Calibri"/>
            </a:endParaRPr>
          </a:p>
          <a:p>
            <a:pPr marL="566420" lvl="2">
              <a:buFont typeface="Wingdings" pitchFamily="34" charset="0"/>
              <a:buChar char="§"/>
            </a:pPr>
            <a:r>
              <a:rPr lang="en-US" sz="1600" err="1">
                <a:ea typeface="Calibri"/>
                <a:cs typeface="Calibri"/>
              </a:rPr>
              <a:t>frustrirani</a:t>
            </a:r>
            <a:r>
              <a:rPr lang="en-US" sz="1600" dirty="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lanac</a:t>
            </a:r>
            <a:endParaRPr lang="en-US" sz="1600" dirty="0">
              <a:ea typeface="Calibri"/>
              <a:cs typeface="Calibri"/>
            </a:endParaRPr>
          </a:p>
          <a:p>
            <a:pPr marL="566420" lvl="2">
              <a:buFont typeface="Wingdings" pitchFamily="34" charset="0"/>
              <a:buChar char="§"/>
            </a:pPr>
            <a:r>
              <a:rPr lang="en-US" sz="1600" dirty="0">
                <a:ea typeface="Calibri"/>
                <a:cs typeface="Calibri"/>
              </a:rPr>
              <a:t>W </a:t>
            </a:r>
            <a:r>
              <a:rPr lang="en-US" sz="1600" dirty="0" err="1">
                <a:ea typeface="Calibri"/>
                <a:cs typeface="Calibri"/>
              </a:rPr>
              <a:t>stanja</a:t>
            </a:r>
            <a:endParaRPr lang="en-US" sz="1600" dirty="0">
              <a:ea typeface="Calibri"/>
              <a:cs typeface="Calibri"/>
            </a:endParaRPr>
          </a:p>
          <a:p>
            <a:pPr marL="383540" lvl="1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067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DE5B-AB89-89E4-588B-DF154B4E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30163"/>
          </a:xfrm>
        </p:spPr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Literatura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22360-0E84-AADA-2FBA-5EED7E212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1" y="1854805"/>
            <a:ext cx="10620828" cy="4467859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1200" dirty="0">
                <a:ea typeface="+mn-lt"/>
                <a:cs typeface="+mn-lt"/>
              </a:rPr>
              <a:t>[1] X. G. Wen, Topological orders in rigid states, International Journal of Modern Physics B 04, 239 (1990).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[2] M. Greiner, O. Mandel, T. Esslinger, T. W. Hänsch, and I. Bloch, Quantum phase transition from a superfluid to a mott insulator in a gas of ultracold atoms, Nature 415, 39 (2002).</a:t>
            </a:r>
            <a:endParaRPr lang="en-US" sz="120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[3] T. Senthil, S. Sachdev, and M. Vojta, Fractionalized fermi liquids, Phys. Rev. Lett. 90, 216403 (2003).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[4] I. Bloch, J. </a:t>
            </a:r>
            <a:r>
              <a:rPr lang="en-US" sz="1200" dirty="0" err="1">
                <a:ea typeface="+mn-lt"/>
                <a:cs typeface="+mn-lt"/>
              </a:rPr>
              <a:t>Dalibard</a:t>
            </a:r>
            <a:r>
              <a:rPr lang="en-US" sz="1200" dirty="0">
                <a:ea typeface="+mn-lt"/>
                <a:cs typeface="+mn-lt"/>
              </a:rPr>
              <a:t>, and W. </a:t>
            </a:r>
            <a:r>
              <a:rPr lang="en-US" sz="1200" dirty="0" err="1">
                <a:ea typeface="+mn-lt"/>
                <a:cs typeface="+mn-lt"/>
              </a:rPr>
              <a:t>Zwerger</a:t>
            </a:r>
            <a:r>
              <a:rPr lang="en-US" sz="1200" dirty="0">
                <a:ea typeface="+mn-lt"/>
                <a:cs typeface="+mn-lt"/>
              </a:rPr>
              <a:t>, Many-body physics with ultracold gases, Rev. Mod. Phys. 80, 885 (2008).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[5] M. A. Nielsen and I. L. Chuang, Quantum Computation and Quantum Information: 10th Anniversary Edition (Cambridge University Press, 2010).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[6] D. Gross, S. T. Flammia, and J. Eisert, Most quantum states are too entangled to be useful as computational resources, Phys. Rev. Lett. 102, 190501 (2009).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[7] M. Van den Nest, Universal quantum computation with little entanglement, Phys. Rev. Lett. 110, 060504 (2013).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[8] M. A. Nielsen, Conditions for a class of entanglement transformations, Phys. Rev. Lett. 83, 436 (1999).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[9] J. Simon, W. S. Bakr, R. Ma, M. E. Tai, P. M. Preiss, and M. Greiner, Quantum simulation of antiferromagnetic spin chains in an optical lattice, Nature 472, 307 (2011).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[10] V. Marić, S. M. Giampaolo, and F. Franchini, Quantum phase transition induced by topological frustration, Communications Physics 3, 220 (2020).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[11] A. G. Catalano, D. </a:t>
            </a:r>
            <a:r>
              <a:rPr lang="en-US" sz="1200" dirty="0" err="1">
                <a:ea typeface="+mn-lt"/>
                <a:cs typeface="+mn-lt"/>
              </a:rPr>
              <a:t>Brtan</a:t>
            </a:r>
            <a:r>
              <a:rPr lang="en-US" sz="1200" dirty="0">
                <a:ea typeface="+mn-lt"/>
                <a:cs typeface="+mn-lt"/>
              </a:rPr>
              <a:t>, F. Franchini, and S. M. Giampaolo, Simulating continuous symmetry models with discrete ones, Phys. Rev. B 106, 125145 (2022).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[12] E. Barouch and B. M. McCoy, Statistical mechanics of the </a:t>
            </a:r>
            <a:r>
              <a:rPr lang="en-US" sz="1200" dirty="0" err="1">
                <a:ea typeface="+mn-lt"/>
                <a:cs typeface="+mn-lt"/>
              </a:rPr>
              <a:t>xy</a:t>
            </a:r>
            <a:r>
              <a:rPr lang="en-US" sz="1200" dirty="0">
                <a:ea typeface="+mn-lt"/>
                <a:cs typeface="+mn-lt"/>
              </a:rPr>
              <a:t> model. ii. spin-correlation functions, Phys. Rev. A 3, 786 (1971).</a:t>
            </a:r>
            <a:endParaRPr lang="en-US" sz="12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912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8A25-5AA5-E6B7-9F9D-1493C571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Literatura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665B-0174-88B4-ABCA-D661E88EF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45" y="1856031"/>
            <a:ext cx="10058400" cy="402336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1200" dirty="0">
                <a:ea typeface="+mn-lt"/>
                <a:cs typeface="+mn-lt"/>
              </a:rPr>
              <a:t>[13] E. Lieb, T. Schultz, and D. Mattis, Two soluble models  of an antiferromagnetic chain, Annals of Physics 16, 407 (1961).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[14] S. Turgut, Catalytic transformations for bipartite pure states, Journal of Physics A: Mathematical and Theoretical 40, 12185 (2007).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[15] M. Klimesh, Inequalities that collectively completely characterize the catalytic majorization relation (2007), arXiv:0709.3680 [quant-</a:t>
            </a:r>
            <a:r>
              <a:rPr lang="en-US" sz="1200" dirty="0" err="1">
                <a:ea typeface="+mn-lt"/>
                <a:cs typeface="+mn-lt"/>
              </a:rPr>
              <a:t>ph</a:t>
            </a:r>
            <a:r>
              <a:rPr lang="en-US" sz="1200" dirty="0">
                <a:ea typeface="+mn-lt"/>
                <a:cs typeface="+mn-lt"/>
              </a:rPr>
              <a:t>].</a:t>
            </a:r>
            <a:endParaRPr lang="en-US" sz="120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[16] L. Amico, V. </a:t>
            </a:r>
            <a:r>
              <a:rPr lang="en-US" sz="1200" dirty="0" err="1">
                <a:ea typeface="+mn-lt"/>
                <a:cs typeface="+mn-lt"/>
              </a:rPr>
              <a:t>Korepin</a:t>
            </a:r>
            <a:r>
              <a:rPr lang="en-US" sz="1200" dirty="0">
                <a:ea typeface="+mn-lt"/>
                <a:cs typeface="+mn-lt"/>
              </a:rPr>
              <a:t>, A. Hamma, S. M. Giampaolo, and F. Franchini, Local convertibility in quantum spin systems, in Entanglement in Spin Chains: From Theory to Quantum Technology Applications, edited by A. Bayat, S. Bose, and H. Johannesson (Springer International Publishing, Cham, 2022) pp. 151–188.</a:t>
            </a:r>
            <a:endParaRPr lang="en-US" sz="120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[17] M. Z. Hasan and C. L. Kane, Colloquium: Topological insulators, Rev. Mod. Phys. 82, 3045 (2010).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[18] G. Vidal, J. I. Latorre, E. Rico, and A. </a:t>
            </a:r>
            <a:r>
              <a:rPr lang="en-US" sz="1200" dirty="0" err="1">
                <a:ea typeface="+mn-lt"/>
                <a:cs typeface="+mn-lt"/>
              </a:rPr>
              <a:t>Kitaev</a:t>
            </a:r>
            <a:r>
              <a:rPr lang="en-US" sz="1200" dirty="0">
                <a:ea typeface="+mn-lt"/>
                <a:cs typeface="+mn-lt"/>
              </a:rPr>
              <a:t>, Entanglement in quantum critical phenomena, Phys. Rev. Lett. 90, 227902 (2003).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[19] A. Y. </a:t>
            </a:r>
            <a:r>
              <a:rPr lang="en-US" sz="1200" dirty="0" err="1">
                <a:ea typeface="+mn-lt"/>
                <a:cs typeface="+mn-lt"/>
              </a:rPr>
              <a:t>Kitaev</a:t>
            </a:r>
            <a:r>
              <a:rPr lang="en-US" sz="1200" dirty="0">
                <a:ea typeface="+mn-lt"/>
                <a:cs typeface="+mn-lt"/>
              </a:rPr>
              <a:t>, Unpaired </a:t>
            </a:r>
            <a:r>
              <a:rPr lang="en-US" sz="1200" dirty="0" err="1">
                <a:ea typeface="+mn-lt"/>
                <a:cs typeface="+mn-lt"/>
              </a:rPr>
              <a:t>majorana</a:t>
            </a:r>
            <a:r>
              <a:rPr lang="en-US" sz="1200" dirty="0">
                <a:ea typeface="+mn-lt"/>
                <a:cs typeface="+mn-lt"/>
              </a:rPr>
              <a:t> fermions in quantum wires, Physics-</a:t>
            </a:r>
            <a:r>
              <a:rPr lang="en-US" sz="1200" dirty="0" err="1">
                <a:ea typeface="+mn-lt"/>
                <a:cs typeface="+mn-lt"/>
              </a:rPr>
              <a:t>Uspekhi</a:t>
            </a:r>
            <a:r>
              <a:rPr lang="en-US" sz="1200" dirty="0">
                <a:ea typeface="+mn-lt"/>
                <a:cs typeface="+mn-lt"/>
              </a:rPr>
              <a:t> 44, 131 (2001).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[20] W. Dür, G. Vidal, and J. I. </a:t>
            </a:r>
            <a:r>
              <a:rPr lang="en-US" sz="1200" dirty="0" err="1">
                <a:ea typeface="+mn-lt"/>
                <a:cs typeface="+mn-lt"/>
              </a:rPr>
              <a:t>Cirac</a:t>
            </a:r>
            <a:r>
              <a:rPr lang="en-US" sz="1200" dirty="0">
                <a:ea typeface="+mn-lt"/>
                <a:cs typeface="+mn-lt"/>
              </a:rPr>
              <a:t>, Three qubits can be entangled in two inequivalent ways, Phys. Rev. A 62, 062314 (2000).</a:t>
            </a:r>
            <a:endParaRPr lang="en-US" sz="1200" dirty="0">
              <a:ea typeface="Calibri"/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[21] V. Marić, S. M. Giampaolo, D. </a:t>
            </a:r>
            <a:r>
              <a:rPr lang="en-US" sz="1200" dirty="0" err="1">
                <a:ea typeface="+mn-lt"/>
                <a:cs typeface="+mn-lt"/>
              </a:rPr>
              <a:t>Kuić</a:t>
            </a:r>
            <a:r>
              <a:rPr lang="en-US" sz="1200" dirty="0">
                <a:ea typeface="+mn-lt"/>
                <a:cs typeface="+mn-lt"/>
              </a:rPr>
              <a:t>, and F. Franchini, The frustration of being odd: how boundary conditions can destroy local order, New Journal of Physics 22, 083024 (2020).</a:t>
            </a:r>
            <a:endParaRPr lang="en-US" sz="1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666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F1C3-9A18-1D19-704D-129E148A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74643" cy="1430163"/>
          </a:xfrm>
        </p:spPr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Prepletenost</a:t>
            </a:r>
            <a:r>
              <a:rPr lang="en-US" dirty="0">
                <a:ea typeface="Calibri Light"/>
                <a:cs typeface="Calibri Light"/>
              </a:rPr>
              <a:t> u </a:t>
            </a:r>
            <a:r>
              <a:rPr lang="en-US" dirty="0" err="1">
                <a:ea typeface="Calibri Light"/>
                <a:cs typeface="Calibri Light"/>
              </a:rPr>
              <a:t>mnogočestičnim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sustavima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59149-5B23-C78A-EB69-6F933840B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010" y="1845734"/>
            <a:ext cx="1017167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egzotični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fenomeni</a:t>
            </a:r>
            <a:r>
              <a:rPr lang="en-US" dirty="0">
                <a:ea typeface="Calibri" panose="020F0502020204030204"/>
                <a:cs typeface="Calibri" panose="020F0502020204030204"/>
              </a:rPr>
              <a:t> u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međudjelujućim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mnogočestičnim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kvantnim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>
                <a:ea typeface="Calibri" panose="020F0502020204030204"/>
                <a:cs typeface="Calibri" panose="020F0502020204030204"/>
              </a:rPr>
              <a:t>sustavima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kvantna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simulacija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                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veza</a:t>
            </a:r>
            <a:r>
              <a:rPr lang="en-US" dirty="0">
                <a:ea typeface="Calibri" panose="020F0502020204030204"/>
                <a:cs typeface="Calibri" panose="020F0502020204030204"/>
              </a:rPr>
              <a:t> s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kvantnom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teorijom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informacija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kvantnim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računalima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Je li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moguće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efikasno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klasično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simulirati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kvantni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mnogočestični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sustav</a:t>
            </a:r>
            <a:r>
              <a:rPr lang="en-US" dirty="0">
                <a:ea typeface="Calibri" panose="020F0502020204030204"/>
                <a:cs typeface="Calibri" panose="020F0502020204030204"/>
              </a:rPr>
              <a:t>?</a:t>
            </a:r>
          </a:p>
          <a:p>
            <a:pPr marL="200660" lvl="1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        </a:t>
            </a:r>
          </a:p>
          <a:p>
            <a:pPr marL="200660" lvl="1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                             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proučavanje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lokalne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konvertibilnosti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EE52572-3534-05BD-9B55-45D1788ACC7A}"/>
              </a:ext>
            </a:extLst>
          </p:cNvPr>
          <p:cNvSpPr/>
          <p:nvPr/>
        </p:nvSpPr>
        <p:spPr>
          <a:xfrm>
            <a:off x="3161270" y="2368379"/>
            <a:ext cx="669324" cy="2059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D2E8FC1-BB87-5900-217D-525CDA496FC7}"/>
              </a:ext>
            </a:extLst>
          </p:cNvPr>
          <p:cNvSpPr/>
          <p:nvPr/>
        </p:nvSpPr>
        <p:spPr>
          <a:xfrm>
            <a:off x="1678459" y="3429000"/>
            <a:ext cx="803189" cy="216243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4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7FD9-65CD-20A1-99CD-D2DFFC9E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Lokalna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konvertibilnost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E64D-3137-EE28-62C9-9D03833E2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složeni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sustav</a:t>
            </a:r>
            <a:r>
              <a:rPr lang="en-US" dirty="0">
                <a:ea typeface="Calibri" panose="020F0502020204030204"/>
                <a:cs typeface="Calibri" panose="020F0502020204030204"/>
              </a:rPr>
              <a:t> AB –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podjela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podsustave</a:t>
            </a:r>
            <a:r>
              <a:rPr lang="en-US" dirty="0">
                <a:ea typeface="Calibri" panose="020F0502020204030204"/>
                <a:cs typeface="Calibri" panose="020F0502020204030204"/>
              </a:rPr>
              <a:t> A, B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err="1">
                <a:ea typeface="Calibri" panose="020F0502020204030204"/>
                <a:cs typeface="Calibri" panose="020F0502020204030204"/>
              </a:rPr>
              <a:t>lokalne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operacije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klasična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komunikacija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(LOCC)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Može</a:t>
            </a:r>
            <a:r>
              <a:rPr lang="en-US" dirty="0">
                <a:ea typeface="Calibri" panose="020F0502020204030204"/>
                <a:cs typeface="Calibri" panose="020F0502020204030204"/>
              </a:rPr>
              <a:t> li se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transformacija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                           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stanja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sustava</a:t>
            </a:r>
            <a:r>
              <a:rPr lang="en-US" dirty="0">
                <a:ea typeface="Calibri" panose="020F0502020204030204"/>
                <a:cs typeface="Calibri" panose="020F0502020204030204"/>
              </a:rPr>
              <a:t> AB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izvesti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pomoću</a:t>
            </a:r>
            <a:r>
              <a:rPr lang="en-US" dirty="0">
                <a:ea typeface="Calibri" panose="020F0502020204030204"/>
                <a:cs typeface="Calibri" panose="020F0502020204030204"/>
              </a:rPr>
              <a:t> LOCC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podsustavima</a:t>
            </a:r>
            <a:r>
              <a:rPr lang="en-US" dirty="0">
                <a:ea typeface="Calibri" panose="020F0502020204030204"/>
                <a:cs typeface="Calibri" panose="020F0502020204030204"/>
              </a:rPr>
              <a:t> 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 B?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nemogućnost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implicira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dugodosežnu</a:t>
            </a:r>
            <a:r>
              <a:rPr lang="en-US" dirty="0">
                <a:ea typeface="Calibri" panose="020F0502020204030204"/>
                <a:cs typeface="Calibri" panose="020F0502020204030204"/>
              </a:rPr>
              <a:t>,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neklasičnu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koherenciju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između</a:t>
            </a:r>
            <a:r>
              <a:rPr lang="en-US" dirty="0">
                <a:ea typeface="Calibri" panose="020F0502020204030204"/>
                <a:cs typeface="Calibri" panose="020F0502020204030204"/>
              </a:rPr>
              <a:t> 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88E28-01DF-BEDB-58A6-5FC43EB8C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238" y="2700594"/>
            <a:ext cx="1492850" cy="4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7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5DE0-8A34-F288-1876-3715FCA0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Renyijeve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entropije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423D-7C2E-28A2-3245-3D00E48BE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mjera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prepletenosti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među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podsustavima</a:t>
            </a: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Definicija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:                                                   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uz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Parametar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Kriterij</a:t>
            </a:r>
            <a:r>
              <a:rPr lang="en-US" dirty="0">
                <a:ea typeface="Calibri" panose="020F0502020204030204"/>
                <a:cs typeface="Calibri" panose="020F0502020204030204"/>
              </a:rPr>
              <a:t> za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lokalnu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konvertibilnost</a:t>
            </a:r>
            <a:r>
              <a:rPr lang="en-US" dirty="0">
                <a:ea typeface="Calibri" panose="020F0502020204030204"/>
                <a:cs typeface="Calibri" panose="020F0502020204030204"/>
              </a:rPr>
              <a:t>:                                          za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sve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Renyijeve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entropije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transformaciji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F80E3-CFE6-B9DA-4AFB-ABB319641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92" y="2538542"/>
            <a:ext cx="2828153" cy="709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4F4547-560F-F97A-C34F-100307727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80" y="2707349"/>
            <a:ext cx="2164750" cy="369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9EDB3D-B021-1360-59A9-B6FFD6BAF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839" y="3674836"/>
            <a:ext cx="1428750" cy="34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11E31E-6641-4489-BD25-3DAFD344B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780" y="3241911"/>
            <a:ext cx="1726747" cy="341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9D386-1D83-64B7-E9E0-F9E50382D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811" y="3670667"/>
            <a:ext cx="2847975" cy="34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C2AAF3-D656-BD10-7884-A88EC7DEA6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998" y="4125398"/>
            <a:ext cx="2400300" cy="342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1A4A2E-BDD9-8A0C-92C9-39AFEA7A5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9770" y="5018358"/>
            <a:ext cx="2152650" cy="36195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EFA46FE-1E0D-BE1D-7DD9-1B8EDD3C5842}"/>
              </a:ext>
            </a:extLst>
          </p:cNvPr>
          <p:cNvSpPr/>
          <p:nvPr/>
        </p:nvSpPr>
        <p:spPr>
          <a:xfrm>
            <a:off x="4426568" y="3712488"/>
            <a:ext cx="1026385" cy="26612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8C4F60-6915-FE94-1332-D81406476F1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8609" t="14714" r="9934" b="18367"/>
          <a:stretch/>
        </p:blipFill>
        <p:spPr>
          <a:xfrm>
            <a:off x="2703770" y="5315242"/>
            <a:ext cx="1216033" cy="3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95FD-A977-426C-EE4E-AB31D6C9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XY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2295C-BB11-5CEF-8D43-D6EB749DB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err="1">
                <a:ea typeface="Calibri"/>
                <a:cs typeface="Calibri"/>
              </a:rPr>
              <a:t>egzaktno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rješiv</a:t>
            </a:r>
            <a:r>
              <a:rPr lang="en-US" dirty="0">
                <a:ea typeface="Calibri"/>
                <a:cs typeface="Calibri"/>
              </a:rPr>
              <a:t> u </a:t>
            </a:r>
            <a:r>
              <a:rPr lang="en-US" err="1">
                <a:ea typeface="Calibri"/>
                <a:cs typeface="Calibri"/>
              </a:rPr>
              <a:t>jednoj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dimenziji</a:t>
            </a:r>
            <a:endParaRPr lang="en-US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Jordan-</a:t>
            </a:r>
            <a:r>
              <a:rPr lang="en-US" err="1">
                <a:ea typeface="Calibri"/>
                <a:cs typeface="Calibri"/>
              </a:rPr>
              <a:t>Wignerova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transformacija</a:t>
            </a:r>
            <a:r>
              <a:rPr lang="en-US" dirty="0">
                <a:ea typeface="Calibri"/>
                <a:cs typeface="Calibri"/>
              </a:rPr>
              <a:t> – </a:t>
            </a:r>
            <a:r>
              <a:rPr lang="en-US" err="1">
                <a:ea typeface="Calibri"/>
                <a:cs typeface="Calibri"/>
              </a:rPr>
              <a:t>mapiranje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fermione</a:t>
            </a:r>
            <a:endParaRPr lang="en-US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/>
                <a:cs typeface="Calibri"/>
              </a:rPr>
              <a:t>Fourierov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transformat</a:t>
            </a:r>
            <a:endParaRPr lang="en-US" dirty="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/>
                <a:cs typeface="Calibri"/>
              </a:rPr>
              <a:t>Bogoljubovljeva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rotacija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B280E-4BA6-009C-AB54-FFCC7FCC2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08" y="1943471"/>
            <a:ext cx="5353422" cy="853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7C245-6AAA-3DE7-D1D4-5FDAB649F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830" y="2983118"/>
            <a:ext cx="1619250" cy="733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F75C7-56B7-F352-B0D0-B98C8E974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885" y="3929557"/>
            <a:ext cx="2056906" cy="809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5EDE04-014D-A332-8718-C6441954F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518" y="4957886"/>
            <a:ext cx="3108367" cy="475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B02C-6A6F-1E08-7EE1-98ADA02D0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817" y="4880263"/>
            <a:ext cx="2917742" cy="6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F262-88EB-629B-1F88-3BD7CC9A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Dijagonalizacija</a:t>
            </a:r>
            <a:r>
              <a:rPr lang="en-US" dirty="0">
                <a:ea typeface="Calibri Light"/>
                <a:cs typeface="Calibri Light"/>
              </a:rPr>
              <a:t> XY </a:t>
            </a:r>
            <a:r>
              <a:rPr lang="en-US" dirty="0" err="1">
                <a:ea typeface="Calibri Light"/>
                <a:cs typeface="Calibri Light"/>
              </a:rPr>
              <a:t>lanca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CC4B-60A9-710B-3622-F7E1B8BA6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err="1">
                <a:ea typeface="Calibri" panose="020F0502020204030204"/>
                <a:cs typeface="Calibri" panose="020F0502020204030204"/>
              </a:rPr>
              <a:t>dijagonalizirani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ea typeface="Calibri" panose="020F0502020204030204"/>
                <a:cs typeface="Calibri" panose="020F0502020204030204"/>
              </a:rPr>
              <a:t>Hamiltonijan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Paritet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disperzijska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relacija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AA495-E10C-E38F-12DD-37D860F88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171" y="2112632"/>
            <a:ext cx="5638800" cy="752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C47F8-4F4F-7259-C7E8-F5374000B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02" y="4040641"/>
            <a:ext cx="2152527" cy="429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164DBB-ACAE-E7F6-9B21-E22E61D10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90" y="2951018"/>
            <a:ext cx="5180735" cy="767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5DB208-9A63-C623-1C50-9BD5891F9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391" y="2953924"/>
            <a:ext cx="5267944" cy="762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0CC446-2FEA-2E01-BE2E-E170DC8E6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652" y="4554001"/>
            <a:ext cx="5264851" cy="431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95EBA1-C7F4-DD5D-B072-0C990F986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013" y="5152902"/>
            <a:ext cx="3342286" cy="38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5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DF9A8-BC23-8472-8499-AF6F6617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Fazni dijagram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590D63-D18F-7AA4-55FC-68EB9C6CD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9260" y="-4837"/>
            <a:ext cx="7556128" cy="6863541"/>
          </a:xfrm>
        </p:spPr>
      </p:pic>
    </p:spTree>
    <p:extLst>
      <p:ext uri="{BB962C8B-B14F-4D97-AF65-F5344CB8AC3E}">
        <p14:creationId xmlns:p14="http://schemas.microsoft.com/office/powerpoint/2010/main" val="266704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2267-E6B7-BBD8-7982-B7613A1D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Frustracija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8D6F0-DE4D-0EBA-3CCA-80417C59B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010" y="1845734"/>
            <a:ext cx="10765436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nemoguće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istrovremeno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minimizirati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sve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članove</a:t>
            </a:r>
            <a:r>
              <a:rPr lang="en-US" dirty="0">
                <a:ea typeface="Calibri" panose="020F0502020204030204"/>
                <a:cs typeface="Calibri" panose="020F0502020204030204"/>
              </a:rPr>
              <a:t> u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Hamiltonijanu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veća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degeneracija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osnovnog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stanja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kvantni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fazni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prijelaz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Spinski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lanac</a:t>
            </a:r>
            <a:r>
              <a:rPr lang="en-US" dirty="0">
                <a:ea typeface="Calibri" panose="020F0502020204030204"/>
                <a:cs typeface="Calibri" panose="020F0502020204030204"/>
              </a:rPr>
              <a:t>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antiferomagnetske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interakcije</a:t>
            </a:r>
            <a:r>
              <a:rPr lang="en-US" dirty="0">
                <a:ea typeface="Calibri" panose="020F0502020204030204"/>
                <a:cs typeface="Calibri" panose="020F0502020204030204"/>
              </a:rPr>
              <a:t> (J&gt;0),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periodični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rubni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uvjeti</a:t>
            </a:r>
            <a:r>
              <a:rPr lang="en-US" dirty="0">
                <a:ea typeface="Calibri" panose="020F0502020204030204"/>
                <a:cs typeface="Calibri" panose="020F0502020204030204"/>
              </a:rPr>
              <a:t>                                 , 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neparan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broj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spinova</a:t>
            </a:r>
            <a:r>
              <a:rPr lang="en-US" dirty="0">
                <a:ea typeface="Calibri" panose="020F0502020204030204"/>
                <a:cs typeface="Calibri" panose="020F0502020204030204"/>
              </a:rPr>
              <a:t> N</a:t>
            </a: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Kako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utječe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na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lokalnu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konvertibilnost</a:t>
            </a:r>
            <a:r>
              <a:rPr lang="en-US" dirty="0">
                <a:ea typeface="Calibri" panose="020F0502020204030204"/>
                <a:cs typeface="Calibri" panose="020F0502020204030204"/>
              </a:rPr>
              <a:t>?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F7832-C703-75B6-33CE-2C6688FA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270" y="281853"/>
            <a:ext cx="2399435" cy="2761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6D702C-021E-51DE-79DA-9213BB35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89" y="3152094"/>
            <a:ext cx="1733675" cy="4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732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Retrospect</vt:lpstr>
      <vt:lpstr>Lokalna konvertibilnost u 1D magnetskim sustavima</vt:lpstr>
      <vt:lpstr>Pregled</vt:lpstr>
      <vt:lpstr>Prepletenost u mnogočestičnim sustavima</vt:lpstr>
      <vt:lpstr>Lokalna konvertibilnost</vt:lpstr>
      <vt:lpstr>Renyijeve entropije</vt:lpstr>
      <vt:lpstr>XY model</vt:lpstr>
      <vt:lpstr>Dijagonalizacija XY lanca</vt:lpstr>
      <vt:lpstr>Fazni dijagram</vt:lpstr>
      <vt:lpstr>Frustracija</vt:lpstr>
      <vt:lpstr>Korelacijska matrica</vt:lpstr>
      <vt:lpstr>Rekombinacija rubnih stanja</vt:lpstr>
      <vt:lpstr>Ne-frustrirani Isingov lanac - rezultati</vt:lpstr>
      <vt:lpstr>Faktorizacijska linija</vt:lpstr>
      <vt:lpstr>Frustrirani XY lanac</vt:lpstr>
      <vt:lpstr>Frustrirani Isingov lanac - rezultati</vt:lpstr>
      <vt:lpstr>Frustrirani XY lanac  - rezultati</vt:lpstr>
      <vt:lpstr>W stanja</vt:lpstr>
      <vt:lpstr>W stanja - oscilacije</vt:lpstr>
      <vt:lpstr>Zaključak</vt:lpstr>
      <vt:lpstr>Literatura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821</cp:revision>
  <dcterms:created xsi:type="dcterms:W3CDTF">2025-01-23T10:16:30Z</dcterms:created>
  <dcterms:modified xsi:type="dcterms:W3CDTF">2025-01-25T14:03:33Z</dcterms:modified>
</cp:coreProperties>
</file>